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75" d="100"/>
          <a:sy n="75" d="100"/>
        </p:scale>
        <p:origin x="1776" y="1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5ED7EDB-5CB9-4918-85FF-2C5E84178964}" type="datetimeFigureOut">
              <a:rPr lang="en-GB" smtClean="0"/>
              <a:t>28/08/2015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1981153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5ED7EDB-5CB9-4918-85FF-2C5E84178964}" type="datetimeFigureOut">
              <a:rPr lang="en-GB" smtClean="0"/>
              <a:t>28/08/2015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3304091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5ED7EDB-5CB9-4918-85FF-2C5E84178964}" type="datetimeFigureOut">
              <a:rPr lang="en-GB" smtClean="0"/>
              <a:t>28/08/2015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275318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5ED7EDB-5CB9-4918-85FF-2C5E84178964}" type="datetimeFigureOut">
              <a:rPr lang="en-GB" smtClean="0"/>
              <a:t>28/08/2015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3303772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ED7EDB-5CB9-4918-85FF-2C5E84178964}" type="datetimeFigureOut">
              <a:rPr lang="en-GB" smtClean="0"/>
              <a:t>28/08/2015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70099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5ED7EDB-5CB9-4918-85FF-2C5E84178964}" type="datetimeFigureOut">
              <a:rPr lang="en-GB" smtClean="0"/>
              <a:t>28/08/2015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1656703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5ED7EDB-5CB9-4918-85FF-2C5E84178964}" type="datetimeFigureOut">
              <a:rPr lang="en-GB" smtClean="0"/>
              <a:t>28/08/2015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115144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5ED7EDB-5CB9-4918-85FF-2C5E84178964}" type="datetimeFigureOut">
              <a:rPr lang="en-GB" smtClean="0"/>
              <a:t>28/08/2015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734843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ED7EDB-5CB9-4918-85FF-2C5E84178964}" type="datetimeFigureOut">
              <a:rPr lang="en-GB" smtClean="0"/>
              <a:t>28/08/2015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1395932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ED7EDB-5CB9-4918-85FF-2C5E84178964}" type="datetimeFigureOut">
              <a:rPr lang="en-GB" smtClean="0"/>
              <a:t>28/08/2015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178358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ED7EDB-5CB9-4918-85FF-2C5E84178964}" type="datetimeFigureOut">
              <a:rPr lang="en-GB" smtClean="0"/>
              <a:t>28/08/2015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D108D0-EAF3-4CC5-9869-55C5BC470F0B}" type="slidenum">
              <a:rPr lang="en-GB" smtClean="0"/>
              <a:t>‹#›</a:t>
            </a:fld>
            <a:endParaRPr lang="en-GB"/>
          </a:p>
        </p:txBody>
      </p:sp>
    </p:spTree>
    <p:extLst>
      <p:ext uri="{BB962C8B-B14F-4D97-AF65-F5344CB8AC3E}">
        <p14:creationId xmlns:p14="http://schemas.microsoft.com/office/powerpoint/2010/main" val="273318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ED7EDB-5CB9-4918-85FF-2C5E84178964}" type="datetimeFigureOut">
              <a:rPr lang="en-GB" smtClean="0"/>
              <a:t>28/08/2015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108D0-EAF3-4CC5-9869-55C5BC470F0B}" type="slidenum">
              <a:rPr lang="en-GB" smtClean="0"/>
              <a:t>‹#›</a:t>
            </a:fld>
            <a:endParaRPr lang="en-GB"/>
          </a:p>
        </p:txBody>
      </p:sp>
    </p:spTree>
    <p:extLst>
      <p:ext uri="{BB962C8B-B14F-4D97-AF65-F5344CB8AC3E}">
        <p14:creationId xmlns:p14="http://schemas.microsoft.com/office/powerpoint/2010/main" val="3495859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Callout 2 4"/>
          <p:cNvSpPr/>
          <p:nvPr/>
        </p:nvSpPr>
        <p:spPr>
          <a:xfrm>
            <a:off x="2273300" y="1174750"/>
            <a:ext cx="1943100" cy="819150"/>
          </a:xfrm>
          <a:prstGeom prst="borderCallout2">
            <a:avLst>
              <a:gd name="adj1" fmla="val 18750"/>
              <a:gd name="adj2" fmla="val -8333"/>
              <a:gd name="adj3" fmla="val 18750"/>
              <a:gd name="adj4" fmla="val -16667"/>
              <a:gd name="adj5" fmla="val -13081"/>
              <a:gd name="adj6" fmla="val -3882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Explain that EDSAC was the first programmable, available computer</a:t>
            </a:r>
            <a:endParaRPr lang="en-GB" sz="1400" dirty="0"/>
          </a:p>
        </p:txBody>
      </p:sp>
      <p:sp>
        <p:nvSpPr>
          <p:cNvPr id="7" name="Rectangle 6"/>
          <p:cNvSpPr/>
          <p:nvPr/>
        </p:nvSpPr>
        <p:spPr>
          <a:xfrm>
            <a:off x="749300" y="76200"/>
            <a:ext cx="15240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Introduce idea of a computer pre-1940s</a:t>
            </a:r>
          </a:p>
        </p:txBody>
      </p:sp>
      <p:sp>
        <p:nvSpPr>
          <p:cNvPr id="8" name="Line Callout 2 7"/>
          <p:cNvSpPr/>
          <p:nvPr/>
        </p:nvSpPr>
        <p:spPr>
          <a:xfrm flipH="1">
            <a:off x="247650" y="2419350"/>
            <a:ext cx="2527300" cy="2419350"/>
          </a:xfrm>
          <a:prstGeom prst="borderCallout2">
            <a:avLst>
              <a:gd name="adj1" fmla="val 18750"/>
              <a:gd name="adj2" fmla="val -8333"/>
              <a:gd name="adj3" fmla="val 18750"/>
              <a:gd name="adj4" fmla="val -16667"/>
              <a:gd name="adj5" fmla="val -15193"/>
              <a:gd name="adj6" fmla="val -2052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Just like the computers of today, on </a:t>
            </a:r>
            <a:r>
              <a:rPr lang="en-GB" sz="1400" dirty="0" err="1" smtClean="0"/>
              <a:t>startup</a:t>
            </a:r>
            <a:r>
              <a:rPr lang="en-GB" sz="1400" dirty="0" smtClean="0"/>
              <a:t> a low level program runs to load code into memory. Whereas nowadays we would normally first load an operating system, which would then handle our application, on the EDSAC the program that you had written would take control at this stage.</a:t>
            </a:r>
            <a:endParaRPr lang="en-GB" sz="1400" dirty="0"/>
          </a:p>
        </p:txBody>
      </p:sp>
      <p:sp>
        <p:nvSpPr>
          <p:cNvPr id="10" name="Line Callout 2 9"/>
          <p:cNvSpPr/>
          <p:nvPr/>
        </p:nvSpPr>
        <p:spPr>
          <a:xfrm>
            <a:off x="354598" y="5166526"/>
            <a:ext cx="2095500" cy="2805029"/>
          </a:xfrm>
          <a:prstGeom prst="borderCallout2">
            <a:avLst>
              <a:gd name="adj1" fmla="val 3309"/>
              <a:gd name="adj2" fmla="val -1410"/>
              <a:gd name="adj3" fmla="val 3248"/>
              <a:gd name="adj4" fmla="val -5769"/>
              <a:gd name="adj5" fmla="val -10898"/>
              <a:gd name="adj6" fmla="val -172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The program wasn’t stored on a hard drive and moved into working memory – there was only working memory in the machine. Each program was stamped out in paper tape. The low-level initial orders let the EDSAC read each line of the tape and store it ready to be used as soon as the whole tape was in memory.</a:t>
            </a:r>
            <a:endParaRPr lang="en-GB" sz="1400" dirty="0"/>
          </a:p>
        </p:txBody>
      </p:sp>
      <p:sp>
        <p:nvSpPr>
          <p:cNvPr id="11" name="Line Callout 2 10"/>
          <p:cNvSpPr/>
          <p:nvPr/>
        </p:nvSpPr>
        <p:spPr>
          <a:xfrm>
            <a:off x="3136900" y="3735387"/>
            <a:ext cx="2987674" cy="1277937"/>
          </a:xfrm>
          <a:prstGeom prst="borderCallout2">
            <a:avLst>
              <a:gd name="adj1" fmla="val 73730"/>
              <a:gd name="adj2" fmla="val -1216"/>
              <a:gd name="adj3" fmla="val 73730"/>
              <a:gd name="adj4" fmla="val -4629"/>
              <a:gd name="adj5" fmla="val 108910"/>
              <a:gd name="adj6" fmla="val -532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Once the program was in memory (and therefore viewable in binary form with the cathode ray tube displays) it began from the top. The first memory location that stored orders would be transferred into the control unit.</a:t>
            </a:r>
            <a:endParaRPr lang="en-GB" sz="1400" dirty="0"/>
          </a:p>
        </p:txBody>
      </p:sp>
      <p:sp>
        <p:nvSpPr>
          <p:cNvPr id="12" name="Line Callout 2 11"/>
          <p:cNvSpPr/>
          <p:nvPr/>
        </p:nvSpPr>
        <p:spPr>
          <a:xfrm>
            <a:off x="3854450" y="2419349"/>
            <a:ext cx="2730500" cy="1190625"/>
          </a:xfrm>
          <a:prstGeom prst="borderCallout2">
            <a:avLst>
              <a:gd name="adj1" fmla="val 73730"/>
              <a:gd name="adj2" fmla="val -2558"/>
              <a:gd name="adj3" fmla="val 73730"/>
              <a:gd name="adj4" fmla="val -8119"/>
              <a:gd name="adj5" fmla="val 102006"/>
              <a:gd name="adj6" fmla="val -934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The control unit reads and acts on that order in two stages. In Stage I it looks at the order code and configures logic gates.</a:t>
            </a:r>
            <a:endParaRPr lang="en-GB" sz="1400" dirty="0"/>
          </a:p>
        </p:txBody>
      </p:sp>
      <p:sp>
        <p:nvSpPr>
          <p:cNvPr id="13" name="Line Callout 2 12"/>
          <p:cNvSpPr/>
          <p:nvPr/>
        </p:nvSpPr>
        <p:spPr>
          <a:xfrm>
            <a:off x="9913938" y="4379911"/>
            <a:ext cx="2147888" cy="1550186"/>
          </a:xfrm>
          <a:prstGeom prst="borderCallout2">
            <a:avLst>
              <a:gd name="adj1" fmla="val 91754"/>
              <a:gd name="adj2" fmla="val -784"/>
              <a:gd name="adj3" fmla="val 91754"/>
              <a:gd name="adj4" fmla="val -4571"/>
              <a:gd name="adj5" fmla="val 106102"/>
              <a:gd name="adj6" fmla="val -639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Keeping everything going in time are the clocks. These keep the whole machine operating in time with itself, and with the serial data circulating in the mercury.</a:t>
            </a:r>
            <a:endParaRPr lang="en-GB" sz="1400" dirty="0"/>
          </a:p>
        </p:txBody>
      </p:sp>
      <p:sp>
        <p:nvSpPr>
          <p:cNvPr id="14" name="Line Callout 2 13"/>
          <p:cNvSpPr/>
          <p:nvPr/>
        </p:nvSpPr>
        <p:spPr>
          <a:xfrm>
            <a:off x="5705475" y="6079528"/>
            <a:ext cx="6229350" cy="623495"/>
          </a:xfrm>
          <a:prstGeom prst="borderCallout2">
            <a:avLst>
              <a:gd name="adj1" fmla="val 22807"/>
              <a:gd name="adj2" fmla="val -112"/>
              <a:gd name="adj3" fmla="val 22807"/>
              <a:gd name="adj4" fmla="val -1799"/>
              <a:gd name="adj5" fmla="val -16135"/>
              <a:gd name="adj6" fmla="val -282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Every major cycle you can read the full data of that tube. The tube held 32 data ‘words’, so a minor cycles was the time to get one of these words out. These days, we always transmit at least a ‘word’ (or it’s modern day equivalent) at a time.</a:t>
            </a:r>
            <a:endParaRPr lang="en-GB" sz="1400" dirty="0"/>
          </a:p>
        </p:txBody>
      </p:sp>
      <p:sp>
        <p:nvSpPr>
          <p:cNvPr id="15" name="Line Callout 2 14"/>
          <p:cNvSpPr/>
          <p:nvPr/>
        </p:nvSpPr>
        <p:spPr>
          <a:xfrm>
            <a:off x="4610100" y="1689100"/>
            <a:ext cx="2730500" cy="642936"/>
          </a:xfrm>
          <a:prstGeom prst="borderCallout2">
            <a:avLst>
              <a:gd name="adj1" fmla="val 73730"/>
              <a:gd name="adj2" fmla="val -2558"/>
              <a:gd name="adj3" fmla="val 73730"/>
              <a:gd name="adj4" fmla="val -8119"/>
              <a:gd name="adj5" fmla="val 102006"/>
              <a:gd name="adj6" fmla="val -934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The configuration of the logic gates happens in a tree structure.</a:t>
            </a:r>
            <a:endParaRPr lang="en-GB" sz="1400" dirty="0"/>
          </a:p>
        </p:txBody>
      </p:sp>
      <p:sp>
        <p:nvSpPr>
          <p:cNvPr id="16" name="Line Callout 2 15"/>
          <p:cNvSpPr/>
          <p:nvPr/>
        </p:nvSpPr>
        <p:spPr>
          <a:xfrm flipH="1">
            <a:off x="4432300" y="469900"/>
            <a:ext cx="2305050" cy="1114425"/>
          </a:xfrm>
          <a:prstGeom prst="borderCallout2">
            <a:avLst>
              <a:gd name="adj1" fmla="val 73730"/>
              <a:gd name="adj2" fmla="val -2558"/>
              <a:gd name="adj3" fmla="val 73730"/>
              <a:gd name="adj4" fmla="val -8119"/>
              <a:gd name="adj5" fmla="val 102006"/>
              <a:gd name="adj6" fmla="val -934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These flashing units store the order as it comes in, without any time delay, so that it can be acted on as a whole.</a:t>
            </a:r>
            <a:endParaRPr lang="en-GB" sz="1400" dirty="0"/>
          </a:p>
        </p:txBody>
      </p:sp>
      <p:sp>
        <p:nvSpPr>
          <p:cNvPr id="17" name="Line Callout 2 16"/>
          <p:cNvSpPr/>
          <p:nvPr/>
        </p:nvSpPr>
        <p:spPr>
          <a:xfrm>
            <a:off x="7131050" y="76200"/>
            <a:ext cx="2730500" cy="876300"/>
          </a:xfrm>
          <a:prstGeom prst="borderCallout2">
            <a:avLst>
              <a:gd name="adj1" fmla="val 73730"/>
              <a:gd name="adj2" fmla="val -2558"/>
              <a:gd name="adj3" fmla="val 73730"/>
              <a:gd name="adj4" fmla="val -8119"/>
              <a:gd name="adj5" fmla="val 91861"/>
              <a:gd name="adj6" fmla="val -1214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The primary decoder reads part of the order, and then activates the right one of the four secondary decoders based on the order code.</a:t>
            </a:r>
            <a:endParaRPr lang="en-GB" sz="1400" dirty="0"/>
          </a:p>
        </p:txBody>
      </p:sp>
      <p:sp>
        <p:nvSpPr>
          <p:cNvPr id="18" name="Line Callout 2 17"/>
          <p:cNvSpPr/>
          <p:nvPr/>
        </p:nvSpPr>
        <p:spPr>
          <a:xfrm>
            <a:off x="7531100" y="1117600"/>
            <a:ext cx="1981200" cy="1214436"/>
          </a:xfrm>
          <a:prstGeom prst="borderCallout2">
            <a:avLst>
              <a:gd name="adj1" fmla="val 25904"/>
              <a:gd name="adj2" fmla="val -698"/>
              <a:gd name="adj3" fmla="val 25904"/>
              <a:gd name="adj4" fmla="val -6724"/>
              <a:gd name="adj5" fmla="val -8139"/>
              <a:gd name="adj6" fmla="val -934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Finally, the coders are what send signals to the ‘computer’ to set it up to carry out the order in Stage II</a:t>
            </a:r>
            <a:endParaRPr lang="en-GB" sz="1400" dirty="0"/>
          </a:p>
        </p:txBody>
      </p:sp>
      <p:sp>
        <p:nvSpPr>
          <p:cNvPr id="19" name="Line Callout 2 18"/>
          <p:cNvSpPr/>
          <p:nvPr/>
        </p:nvSpPr>
        <p:spPr>
          <a:xfrm flipH="1">
            <a:off x="6657977" y="2497136"/>
            <a:ext cx="2489199" cy="1214436"/>
          </a:xfrm>
          <a:prstGeom prst="borderCallout2">
            <a:avLst>
              <a:gd name="adj1" fmla="val 25904"/>
              <a:gd name="adj2" fmla="val -698"/>
              <a:gd name="adj3" fmla="val 25904"/>
              <a:gd name="adj4" fmla="val -6724"/>
              <a:gd name="adj5" fmla="val -8139"/>
              <a:gd name="adj6" fmla="val -934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In Stage II, as the number to be acted on comes through the chosen parts (adders, </a:t>
            </a:r>
            <a:r>
              <a:rPr lang="en-GB" sz="1400" dirty="0" err="1" smtClean="0"/>
              <a:t>collaters</a:t>
            </a:r>
            <a:r>
              <a:rPr lang="en-GB" sz="1400" dirty="0" smtClean="0"/>
              <a:t>, multipliers etc.) act on it to perform the calculations.</a:t>
            </a:r>
            <a:endParaRPr lang="en-GB" sz="1400" dirty="0"/>
          </a:p>
        </p:txBody>
      </p:sp>
      <p:sp>
        <p:nvSpPr>
          <p:cNvPr id="20" name="Line Callout 2 19"/>
          <p:cNvSpPr/>
          <p:nvPr/>
        </p:nvSpPr>
        <p:spPr>
          <a:xfrm flipH="1">
            <a:off x="9690100" y="2133600"/>
            <a:ext cx="2032000" cy="1955800"/>
          </a:xfrm>
          <a:prstGeom prst="borderCallout2">
            <a:avLst>
              <a:gd name="adj1" fmla="val 95056"/>
              <a:gd name="adj2" fmla="val -2558"/>
              <a:gd name="adj3" fmla="val 95056"/>
              <a:gd name="adj4" fmla="val -8119"/>
              <a:gd name="adj5" fmla="val 109276"/>
              <a:gd name="adj6" fmla="val -1059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The final orders in your program would normally be instructions to print an output that would be useful. The data is converted from binary into text format and sent through to the printer. </a:t>
            </a:r>
            <a:endParaRPr lang="en-GB" sz="1400" dirty="0"/>
          </a:p>
        </p:txBody>
      </p:sp>
      <p:sp>
        <p:nvSpPr>
          <p:cNvPr id="21" name="Line Callout 2 20"/>
          <p:cNvSpPr/>
          <p:nvPr/>
        </p:nvSpPr>
        <p:spPr>
          <a:xfrm flipH="1">
            <a:off x="6188074" y="3876672"/>
            <a:ext cx="2625726" cy="1052508"/>
          </a:xfrm>
          <a:prstGeom prst="borderCallout2">
            <a:avLst>
              <a:gd name="adj1" fmla="val 25904"/>
              <a:gd name="adj2" fmla="val -698"/>
              <a:gd name="adj3" fmla="val 27111"/>
              <a:gd name="adj4" fmla="val -4306"/>
              <a:gd name="adj5" fmla="val -8139"/>
              <a:gd name="adj6" fmla="val -934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Every piece of information –input numbers, program instructions and the results of calculations – is stored in the Electronic Delay Storage (the ‘EDS’ in EDSAC).</a:t>
            </a:r>
            <a:endParaRPr lang="en-GB" sz="1400" dirty="0"/>
          </a:p>
        </p:txBody>
      </p:sp>
      <p:sp>
        <p:nvSpPr>
          <p:cNvPr id="22" name="Line Callout 2 21"/>
          <p:cNvSpPr/>
          <p:nvPr/>
        </p:nvSpPr>
        <p:spPr>
          <a:xfrm>
            <a:off x="5443538" y="5082382"/>
            <a:ext cx="4246562" cy="820738"/>
          </a:xfrm>
          <a:prstGeom prst="borderCallout2">
            <a:avLst>
              <a:gd name="adj1" fmla="val -5187"/>
              <a:gd name="adj2" fmla="val 84689"/>
              <a:gd name="adj3" fmla="val -19113"/>
              <a:gd name="adj4" fmla="val 84611"/>
              <a:gd name="adj5" fmla="val -37259"/>
              <a:gd name="adj6" fmla="val 8028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The storage device is a tube of mercury with audio signals constantly going round it. The length of the tube is calibrated to the slow speed of sound in mercury to make a bit travel the full length in a major cycle.</a:t>
            </a:r>
            <a:endParaRPr lang="en-GB" sz="1400" dirty="0"/>
          </a:p>
        </p:txBody>
      </p:sp>
      <p:sp>
        <p:nvSpPr>
          <p:cNvPr id="23" name="Line Callout 2 22"/>
          <p:cNvSpPr/>
          <p:nvPr/>
        </p:nvSpPr>
        <p:spPr>
          <a:xfrm>
            <a:off x="2673936" y="5152471"/>
            <a:ext cx="2723733" cy="1541406"/>
          </a:xfrm>
          <a:prstGeom prst="borderCallout2">
            <a:avLst>
              <a:gd name="adj1" fmla="val -4146"/>
              <a:gd name="adj2" fmla="val 2154"/>
              <a:gd name="adj3" fmla="val -13185"/>
              <a:gd name="adj4" fmla="val 1594"/>
              <a:gd name="adj5" fmla="val -1840"/>
              <a:gd name="adj6" fmla="val -1314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smtClean="0"/>
              <a:t>These initial orders were a physically encoded program, built using phone exchange equipment called </a:t>
            </a:r>
            <a:r>
              <a:rPr lang="en-GB" sz="1400" dirty="0" err="1" smtClean="0"/>
              <a:t>uniselectors</a:t>
            </a:r>
            <a:r>
              <a:rPr lang="en-GB" sz="1400" dirty="0" smtClean="0"/>
              <a:t>. When the EDSAC started up, they would rotate to give each order in turn, making a loud clicking sound.</a:t>
            </a:r>
            <a:endParaRPr lang="en-GB" sz="1400" dirty="0"/>
          </a:p>
        </p:txBody>
      </p:sp>
      <p:sp>
        <p:nvSpPr>
          <p:cNvPr id="24" name="Line Callout 2 23"/>
          <p:cNvSpPr/>
          <p:nvPr/>
        </p:nvSpPr>
        <p:spPr>
          <a:xfrm>
            <a:off x="10487030" y="108341"/>
            <a:ext cx="1501770" cy="1825028"/>
          </a:xfrm>
          <a:prstGeom prst="borderCallout2">
            <a:avLst>
              <a:gd name="adj1" fmla="val 95056"/>
              <a:gd name="adj2" fmla="val -2558"/>
              <a:gd name="adj3" fmla="val 95056"/>
              <a:gd name="adj4" fmla="val -8119"/>
              <a:gd name="adj5" fmla="val 109276"/>
              <a:gd name="adj6" fmla="val -1059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And then it’s time for the process to begin again with the next scientist’s calculations.</a:t>
            </a:r>
          </a:p>
        </p:txBody>
      </p:sp>
      <p:graphicFrame>
        <p:nvGraphicFramePr>
          <p:cNvPr id="2" name="Table 1"/>
          <p:cNvGraphicFramePr>
            <a:graphicFrameLocks noGrp="1"/>
          </p:cNvGraphicFramePr>
          <p:nvPr>
            <p:extLst>
              <p:ext uri="{D42A27DB-BD31-4B8C-83A1-F6EECF244321}">
                <p14:modId xmlns:p14="http://schemas.microsoft.com/office/powerpoint/2010/main" val="4099153514"/>
              </p:ext>
            </p:extLst>
          </p:nvPr>
        </p:nvGraphicFramePr>
        <p:xfrm>
          <a:off x="0" y="38098"/>
          <a:ext cx="12061830" cy="7933456"/>
        </p:xfrm>
        <a:graphic>
          <a:graphicData uri="http://schemas.openxmlformats.org/drawingml/2006/table">
            <a:tbl>
              <a:tblPr firstRow="1" bandRow="1">
                <a:tableStyleId>{5C22544A-7EE6-4342-B048-85BDC9FD1C3A}</a:tableStyleId>
              </a:tblPr>
              <a:tblGrid>
                <a:gridCol w="1206183"/>
                <a:gridCol w="965517"/>
                <a:gridCol w="1446849"/>
                <a:gridCol w="1397951"/>
                <a:gridCol w="1014415"/>
                <a:gridCol w="1206183"/>
                <a:gridCol w="1424302"/>
                <a:gridCol w="988064"/>
                <a:gridCol w="1206183"/>
                <a:gridCol w="1206183"/>
              </a:tblGrid>
              <a:tr h="991682">
                <a:tc>
                  <a:txBody>
                    <a:bodyPr/>
                    <a:lstStyle/>
                    <a:p>
                      <a:r>
                        <a:rPr lang="en-GB" b="1" dirty="0" smtClean="0">
                          <a:solidFill>
                            <a:schemeClr val="tx1"/>
                          </a:solidFill>
                        </a:rPr>
                        <a:t>Far back</a:t>
                      </a:r>
                      <a:endParaRPr lang="en-GB"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GB" b="1" dirty="0" smtClean="0">
                          <a:solidFill>
                            <a:schemeClr val="tx1"/>
                          </a:solidFill>
                        </a:rPr>
                        <a:t>Flashing units</a:t>
                      </a:r>
                      <a:endParaRPr lang="en-GB"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GB" b="1" dirty="0" smtClean="0">
                          <a:solidFill>
                            <a:schemeClr val="tx1"/>
                          </a:solidFill>
                        </a:rPr>
                        <a:t>Primary + sec decoders</a:t>
                      </a:r>
                      <a:endParaRPr lang="en-GB"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991682">
                <a:tc>
                  <a:txBody>
                    <a:bodyPr/>
                    <a:lstStyle/>
                    <a:p>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GB" b="1" dirty="0" smtClean="0">
                          <a:solidFill>
                            <a:schemeClr val="tx1"/>
                          </a:solidFill>
                        </a:rPr>
                        <a:t>Fly around</a:t>
                      </a:r>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GB" b="1" dirty="0" smtClean="0">
                          <a:solidFill>
                            <a:schemeClr val="tx1"/>
                          </a:solidFill>
                        </a:rPr>
                        <a:t>Coders</a:t>
                      </a:r>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GB" b="1" dirty="0" smtClean="0">
                          <a:solidFill>
                            <a:schemeClr val="tx1"/>
                          </a:solidFill>
                        </a:rPr>
                        <a:t>Closer</a:t>
                      </a:r>
                      <a:r>
                        <a:rPr lang="en-GB" b="1" baseline="0" dirty="0" smtClean="0">
                          <a:solidFill>
                            <a:schemeClr val="tx1"/>
                          </a:solidFill>
                        </a:rPr>
                        <a:t> front view</a:t>
                      </a:r>
                      <a:endParaRPr lang="en-GB" b="1"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991682">
                <a:tc>
                  <a:txBody>
                    <a:bodyPr/>
                    <a:lstStyle/>
                    <a:p>
                      <a:r>
                        <a:rPr lang="en-GB" b="1" dirty="0" smtClean="0">
                          <a:solidFill>
                            <a:schemeClr val="tx1"/>
                          </a:solidFill>
                        </a:rPr>
                        <a:t>Closer front view</a:t>
                      </a: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GB" b="1" dirty="0" smtClean="0">
                          <a:solidFill>
                            <a:schemeClr val="tx1"/>
                          </a:solidFill>
                        </a:rPr>
                        <a:t>Show all</a:t>
                      </a: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GB" b="1" dirty="0" smtClean="0">
                          <a:solidFill>
                            <a:schemeClr val="tx1"/>
                          </a:solidFill>
                        </a:rPr>
                        <a:t>rel.</a:t>
                      </a:r>
                      <a:r>
                        <a:rPr lang="en-GB" b="1" baseline="0" dirty="0" smtClean="0">
                          <a:solidFill>
                            <a:schemeClr val="tx1"/>
                          </a:solidFill>
                        </a:rPr>
                        <a:t> label</a:t>
                      </a: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GB" b="1" dirty="0" smtClean="0">
                          <a:solidFill>
                            <a:schemeClr val="tx1"/>
                          </a:solidFill>
                        </a:rPr>
                        <a:t>Printer</a:t>
                      </a: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991682">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GB" b="1" dirty="0" smtClean="0">
                          <a:solidFill>
                            <a:schemeClr val="tx1"/>
                          </a:solidFill>
                        </a:rPr>
                        <a:t>Whole control unit</a:t>
                      </a: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GB" b="1" dirty="0" smtClean="0">
                          <a:solidFill>
                            <a:schemeClr val="tx1"/>
                          </a:solidFill>
                        </a:rPr>
                        <a:t>Computer</a:t>
                      </a: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991682">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GB" b="1" dirty="0" smtClean="0">
                          <a:solidFill>
                            <a:schemeClr val="tx1"/>
                          </a:solidFill>
                        </a:rPr>
                        <a:t>Cathode</a:t>
                      </a:r>
                      <a:r>
                        <a:rPr lang="en-GB" b="1" baseline="0" dirty="0" smtClean="0">
                          <a:solidFill>
                            <a:schemeClr val="tx1"/>
                          </a:solidFill>
                        </a:rPr>
                        <a:t> ray tubes</a:t>
                      </a: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GB" b="1" dirty="0" smtClean="0">
                          <a:solidFill>
                            <a:schemeClr val="tx1"/>
                          </a:solidFill>
                        </a:rPr>
                        <a:t>View coffin</a:t>
                      </a: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991682">
                <a:tc>
                  <a:txBody>
                    <a:bodyPr/>
                    <a:lstStyle/>
                    <a:p>
                      <a:r>
                        <a:rPr lang="en-GB" b="1" dirty="0" smtClean="0">
                          <a:solidFill>
                            <a:schemeClr val="tx1"/>
                          </a:solidFill>
                        </a:rPr>
                        <a:t>4Table </a:t>
                      </a:r>
                      <a:r>
                        <a:rPr lang="en-GB" b="1" dirty="0" smtClean="0">
                          <a:solidFill>
                            <a:schemeClr val="tx1"/>
                          </a:solidFill>
                        </a:rPr>
                        <a:t>with tape</a:t>
                      </a: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GB" b="1" dirty="0" err="1" smtClean="0">
                          <a:solidFill>
                            <a:schemeClr val="tx1"/>
                          </a:solidFill>
                        </a:rPr>
                        <a:t>Uniselectors</a:t>
                      </a:r>
                      <a:r>
                        <a:rPr lang="en-GB" b="1" baseline="0" dirty="0" smtClean="0">
                          <a:solidFill>
                            <a:schemeClr val="tx1"/>
                          </a:solidFill>
                        </a:rPr>
                        <a:t> in front row</a:t>
                      </a: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GB" b="1" smtClean="0">
                          <a:solidFill>
                            <a:schemeClr val="tx1"/>
                          </a:solidFill>
                        </a:rPr>
                        <a:t>14Pan </a:t>
                      </a:r>
                      <a:r>
                        <a:rPr lang="en-GB" b="1" dirty="0" smtClean="0">
                          <a:solidFill>
                            <a:schemeClr val="tx1"/>
                          </a:solidFill>
                        </a:rPr>
                        <a:t>storage regen units</a:t>
                      </a: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GB" b="1" dirty="0" smtClean="0">
                          <a:solidFill>
                            <a:schemeClr val="tx1"/>
                          </a:solidFill>
                        </a:rPr>
                        <a:t>Clocks panels</a:t>
                      </a: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991682">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GB" b="1" dirty="0" smtClean="0">
                          <a:solidFill>
                            <a:schemeClr val="tx1"/>
                          </a:solidFill>
                        </a:rPr>
                        <a:t>Close-</a:t>
                      </a:r>
                      <a:r>
                        <a:rPr lang="en-GB" b="1" dirty="0" err="1" smtClean="0">
                          <a:solidFill>
                            <a:schemeClr val="tx1"/>
                          </a:solidFill>
                        </a:rPr>
                        <a:t>ish</a:t>
                      </a:r>
                      <a:r>
                        <a:rPr lang="en-GB" b="1" baseline="0" dirty="0" smtClean="0">
                          <a:solidFill>
                            <a:schemeClr val="tx1"/>
                          </a:solidFill>
                        </a:rPr>
                        <a:t> left view</a:t>
                      </a:r>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991682">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GB"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069199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4190</TotalTime>
  <Words>624</Words>
  <Application>Microsoft Office PowerPoint</Application>
  <PresentationFormat>Widescreen</PresentationFormat>
  <Paragraphs>37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University of Cambridge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Stuart</dc:creator>
  <cp:lastModifiedBy>Chris Stuart</cp:lastModifiedBy>
  <cp:revision>18</cp:revision>
  <dcterms:created xsi:type="dcterms:W3CDTF">2015-08-24T15:49:47Z</dcterms:created>
  <dcterms:modified xsi:type="dcterms:W3CDTF">2015-08-28T14:07:07Z</dcterms:modified>
</cp:coreProperties>
</file>