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48" d="100"/>
          <a:sy n="4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v>Absent - Finance</c:v>
          </c:tx>
          <c:spPr>
            <a:solidFill>
              <a:srgbClr val="4F81B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1.0</c:v>
                </c:pt>
                <c:pt idx="18">
                  <c:v>0.0</c:v>
                </c:pt>
                <c:pt idx="19">
                  <c:v>0.0</c:v>
                </c:pt>
                <c:pt idx="20">
                  <c:v>0.0</c:v>
                </c:pt>
                <c:pt idx="21">
                  <c:v>0.0</c:v>
                </c:pt>
                <c:pt idx="22">
                  <c:v>0.0</c:v>
                </c:pt>
                <c:pt idx="23">
                  <c:v>0.0</c:v>
                </c:pt>
                <c:pt idx="24">
                  <c:v>0.0</c:v>
                </c:pt>
                <c:pt idx="25">
                  <c:v>0.0</c:v>
                </c:pt>
                <c:pt idx="26">
                  <c:v>0.0</c:v>
                </c:pt>
                <c:pt idx="27">
                  <c:v>0.0</c:v>
                </c:pt>
                <c:pt idx="28">
                  <c:v>0.0</c:v>
                </c:pt>
                <c:pt idx="29">
                  <c:v>1.0</c:v>
                </c:pt>
              </c:numCache>
            </c:numRef>
          </c:val>
        </c:ser>
        <c:ser>
          <c:idx val="1"/>
          <c:order val="1"/>
          <c:tx>
            <c:v>Absent - HR</c:v>
          </c:tx>
          <c:spPr>
            <a:solidFill>
              <a:srgbClr val="C0504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1"/>
                <c:pt idx="0">
                  <c:v>0.0</c:v>
                </c:pt>
                <c:pt idx="1">
                  <c:v>0.0</c:v>
                </c:pt>
                <c:pt idx="2">
                  <c:v>0.0</c:v>
                </c:pt>
                <c:pt idx="3">
                  <c:v>0.0</c:v>
                </c:pt>
                <c:pt idx="4">
                  <c:v>0.0</c:v>
                </c:pt>
                <c:pt idx="5">
                  <c:v>0.0</c:v>
                </c:pt>
                <c:pt idx="6">
                  <c:v>0.0</c:v>
                </c:pt>
                <c:pt idx="7">
                  <c:v>0.0</c:v>
                </c:pt>
                <c:pt idx="8">
                  <c:v>1.0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1.0</c:v>
                </c:pt>
              </c:numCache>
            </c:numRef>
          </c:val>
        </c:ser>
        <c:ser>
          <c:idx val="2"/>
          <c:order val="2"/>
          <c:tx>
            <c:v>Absent - IT</c:v>
          </c:tx>
          <c:spPr>
            <a:solidFill>
              <a:srgbClr val="9BBB59"/>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40"/>
                <c:pt idx="0">
                  <c:v>0.0</c:v>
                </c:pt>
                <c:pt idx="1">
                  <c:v>0.0</c:v>
                </c:pt>
                <c:pt idx="2">
                  <c:v>0.0</c:v>
                </c:pt>
                <c:pt idx="3">
                  <c:v>0.0</c:v>
                </c:pt>
                <c:pt idx="4">
                  <c:v>0.0</c:v>
                </c:pt>
                <c:pt idx="5">
                  <c:v>0.0</c:v>
                </c:pt>
                <c:pt idx="6">
                  <c:v>0.0</c:v>
                </c:pt>
                <c:pt idx="7">
                  <c:v>0.0</c:v>
                </c:pt>
                <c:pt idx="8">
                  <c:v>0.0</c:v>
                </c:pt>
                <c:pt idx="9">
                  <c:v>1.0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1.0</c:v>
                </c:pt>
                <c:pt idx="36">
                  <c:v>0.0</c:v>
                </c:pt>
                <c:pt idx="37">
                  <c:v>0.0</c:v>
                </c:pt>
                <c:pt idx="38">
                  <c:v>0.0</c:v>
                </c:pt>
                <c:pt idx="39">
                  <c:v>1.0</c:v>
                </c:pt>
              </c:numCache>
            </c:numRef>
          </c:val>
        </c:ser>
        <c:ser>
          <c:idx val="3"/>
          <c:order val="3"/>
          <c:tx>
            <c:v>Absent - Marketing</c:v>
          </c:tx>
          <c:spPr>
            <a:solidFill>
              <a:srgbClr val="8064A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1.0</c:v>
                </c:pt>
              </c:numCache>
            </c:numRef>
          </c:val>
        </c:ser>
        <c:ser>
          <c:idx val="4"/>
          <c:order val="4"/>
          <c:tx>
            <c:v>Early Leave - HR</c:v>
          </c:tx>
          <c:spPr>
            <a:solidFill>
              <a:srgbClr val="4BACC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
                <c:pt idx="0">
                  <c:v>0.0</c:v>
                </c:pt>
                <c:pt idx="1">
                  <c:v>1.0</c:v>
                </c:pt>
              </c:numCache>
            </c:numRef>
          </c:val>
        </c:ser>
        <c:ser>
          <c:idx val="5"/>
          <c:order val="5"/>
          <c:tx>
            <c:v>Early Leave - IT</c:v>
          </c:tx>
          <c:spPr>
            <a:solidFill>
              <a:srgbClr val="F7964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
                <c:pt idx="0">
                  <c:v>0.0</c:v>
                </c:pt>
                <c:pt idx="1">
                  <c:v>0.0</c:v>
                </c:pt>
                <c:pt idx="2">
                  <c:v>1.0</c:v>
                </c:pt>
              </c:numCache>
            </c:numRef>
          </c:val>
        </c:ser>
        <c:ser>
          <c:idx val="6"/>
          <c:order val="6"/>
          <c:tx>
            <c:v>Early Leave - Marketing</c:v>
          </c:tx>
          <c:spPr>
            <a:solidFill>
              <a:srgbClr val="2C4D7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1.0</c:v>
                </c:pt>
                <c:pt idx="23">
                  <c:v>0.0</c:v>
                </c:pt>
                <c:pt idx="24">
                  <c:v>0.0</c:v>
                </c:pt>
                <c:pt idx="25">
                  <c:v>1.0</c:v>
                </c:pt>
              </c:numCache>
            </c:numRef>
          </c:val>
        </c:ser>
        <c:ser>
          <c:idx val="7"/>
          <c:order val="7"/>
          <c:tx>
            <c:v>Early Leave - Sales</c:v>
          </c:tx>
          <c:spPr>
            <a:solidFill>
              <a:srgbClr val="782C2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8"/>
                <c:pt idx="0">
                  <c:v>0.0</c:v>
                </c:pt>
                <c:pt idx="1">
                  <c:v>0.0</c:v>
                </c:pt>
                <c:pt idx="2">
                  <c:v>0.0</c:v>
                </c:pt>
                <c:pt idx="3">
                  <c:v>0.0</c:v>
                </c:pt>
                <c:pt idx="4">
                  <c:v>0.0</c:v>
                </c:pt>
                <c:pt idx="5">
                  <c:v>0.0</c:v>
                </c:pt>
                <c:pt idx="6">
                  <c:v>0.0</c:v>
                </c:pt>
                <c:pt idx="7">
                  <c:v>1.0</c:v>
                </c:pt>
              </c:numCache>
            </c:numRef>
          </c:val>
        </c:ser>
        <c:ser>
          <c:idx val="8"/>
          <c:order val="8"/>
          <c:tx>
            <c:v>Late - Finance</c:v>
          </c:tx>
          <c:spPr>
            <a:solidFill>
              <a:srgbClr val="5D7430"/>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
                <c:pt idx="0">
                  <c:v>1.0</c:v>
                </c:pt>
              </c:numCache>
            </c:numRef>
          </c:val>
        </c:ser>
        <c:ser>
          <c:idx val="9"/>
          <c:order val="9"/>
          <c:tx>
            <c:v>Late - IT</c:v>
          </c:tx>
          <c:spPr>
            <a:solidFill>
              <a:srgbClr val="4C3A6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1.0</c:v>
                </c:pt>
                <c:pt idx="33">
                  <c:v>1.0</c:v>
                </c:pt>
              </c:numCache>
            </c:numRef>
          </c:val>
        </c:ser>
        <c:ser>
          <c:idx val="10"/>
          <c:order val="10"/>
          <c:tx>
            <c:v>Late - Marketing</c:v>
          </c:tx>
          <c:spPr>
            <a:solidFill>
              <a:srgbClr val="286A7C"/>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6"/>
                <c:pt idx="0">
                  <c:v>0.0</c:v>
                </c:pt>
                <c:pt idx="1">
                  <c:v>0.0</c:v>
                </c:pt>
                <c:pt idx="2">
                  <c:v>0.0</c:v>
                </c:pt>
                <c:pt idx="3">
                  <c:v>0.0</c:v>
                </c:pt>
                <c:pt idx="4">
                  <c:v>0.0</c:v>
                </c:pt>
                <c:pt idx="5">
                  <c:v>0.0</c:v>
                </c:pt>
                <c:pt idx="6">
                  <c:v>0.0</c:v>
                </c:pt>
                <c:pt idx="7">
                  <c:v>0.0</c:v>
                </c:pt>
                <c:pt idx="8">
                  <c:v>0.0</c:v>
                </c:pt>
                <c:pt idx="9">
                  <c:v>0.0</c:v>
                </c:pt>
                <c:pt idx="10">
                  <c:v>0.0</c:v>
                </c:pt>
                <c:pt idx="11">
                  <c:v>0.0</c:v>
                </c:pt>
                <c:pt idx="12">
                  <c:v>0.0</c:v>
                </c:pt>
                <c:pt idx="13">
                  <c:v>1.0</c:v>
                </c:pt>
                <c:pt idx="14">
                  <c:v>0.0</c:v>
                </c:pt>
                <c:pt idx="15">
                  <c:v>1.0</c:v>
                </c:pt>
              </c:numCache>
            </c:numRef>
          </c:val>
        </c:ser>
        <c:ser>
          <c:idx val="11"/>
          <c:order val="11"/>
          <c:tx>
            <c:v>Late - Sales</c:v>
          </c:tx>
          <c:spPr>
            <a:solidFill>
              <a:srgbClr val="B65708"/>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1.0</c:v>
                </c:pt>
                <c:pt idx="19">
                  <c:v>0.0</c:v>
                </c:pt>
                <c:pt idx="20">
                  <c:v>0.0</c:v>
                </c:pt>
                <c:pt idx="21">
                  <c:v>0.0</c:v>
                </c:pt>
                <c:pt idx="22">
                  <c:v>0.0</c:v>
                </c:pt>
                <c:pt idx="23">
                  <c:v>0.0</c:v>
                </c:pt>
                <c:pt idx="24">
                  <c:v>0.0</c:v>
                </c:pt>
                <c:pt idx="25">
                  <c:v>0.0</c:v>
                </c:pt>
                <c:pt idx="26">
                  <c:v>0.0</c:v>
                </c:pt>
                <c:pt idx="27">
                  <c:v>0.0</c:v>
                </c:pt>
                <c:pt idx="28">
                  <c:v>0.0</c:v>
                </c:pt>
                <c:pt idx="29">
                  <c:v>0.0</c:v>
                </c:pt>
                <c:pt idx="30">
                  <c:v>0.0</c:v>
                </c:pt>
                <c:pt idx="31">
                  <c:v>1.0</c:v>
                </c:pt>
              </c:numCache>
            </c:numRef>
          </c:val>
        </c:ser>
        <c:ser>
          <c:idx val="12"/>
          <c:order val="12"/>
          <c:tx>
            <c:v>Present - Finance</c:v>
          </c:tx>
          <c:spPr>
            <a:solidFill>
              <a:srgbClr val="719AC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7"/>
                <c:pt idx="0">
                  <c:v>0.0</c:v>
                </c:pt>
                <c:pt idx="1">
                  <c:v>0.0</c:v>
                </c:pt>
                <c:pt idx="2">
                  <c:v>0.0</c:v>
                </c:pt>
                <c:pt idx="3">
                  <c:v>0.0</c:v>
                </c:pt>
                <c:pt idx="4">
                  <c:v>1.0</c:v>
                </c:pt>
                <c:pt idx="5">
                  <c:v>0.0</c:v>
                </c:pt>
                <c:pt idx="6">
                  <c:v>0.0</c:v>
                </c:pt>
                <c:pt idx="7">
                  <c:v>0.0</c:v>
                </c:pt>
                <c:pt idx="8">
                  <c:v>0.0</c:v>
                </c:pt>
                <c:pt idx="9">
                  <c:v>0.0</c:v>
                </c:pt>
                <c:pt idx="10">
                  <c:v>0.0</c:v>
                </c:pt>
                <c:pt idx="11">
                  <c:v>1.0</c:v>
                </c:pt>
                <c:pt idx="12">
                  <c:v>0.0</c:v>
                </c:pt>
                <c:pt idx="13">
                  <c:v>0.0</c:v>
                </c:pt>
                <c:pt idx="14">
                  <c:v>0.0</c:v>
                </c:pt>
                <c:pt idx="15">
                  <c:v>0.0</c:v>
                </c:pt>
                <c:pt idx="16">
                  <c:v>0.0</c:v>
                </c:pt>
                <c:pt idx="17">
                  <c:v>0.0</c:v>
                </c:pt>
                <c:pt idx="18">
                  <c:v>0.0</c:v>
                </c:pt>
                <c:pt idx="19">
                  <c:v>0.0</c:v>
                </c:pt>
                <c:pt idx="20">
                  <c:v>0.0</c:v>
                </c:pt>
                <c:pt idx="21">
                  <c:v>0.0</c:v>
                </c:pt>
                <c:pt idx="22">
                  <c:v>0.0</c:v>
                </c:pt>
                <c:pt idx="23">
                  <c:v>1.0</c:v>
                </c:pt>
                <c:pt idx="24">
                  <c:v>0.0</c:v>
                </c:pt>
                <c:pt idx="25">
                  <c:v>0.0</c:v>
                </c:pt>
                <c:pt idx="26">
                  <c:v>0.0</c:v>
                </c:pt>
                <c:pt idx="27">
                  <c:v>0.0</c:v>
                </c:pt>
                <c:pt idx="28">
                  <c:v>0.0</c:v>
                </c:pt>
                <c:pt idx="29">
                  <c:v>0.0</c:v>
                </c:pt>
                <c:pt idx="30">
                  <c:v>0.0</c:v>
                </c:pt>
                <c:pt idx="31">
                  <c:v>0.0</c:v>
                </c:pt>
                <c:pt idx="32">
                  <c:v>0.0</c:v>
                </c:pt>
                <c:pt idx="33">
                  <c:v>0.0</c:v>
                </c:pt>
                <c:pt idx="34">
                  <c:v>0.0</c:v>
                </c:pt>
                <c:pt idx="35">
                  <c:v>0.0</c:v>
                </c:pt>
                <c:pt idx="36">
                  <c:v>1.0</c:v>
                </c:pt>
              </c:numCache>
            </c:numRef>
          </c:val>
        </c:ser>
        <c:ser>
          <c:idx val="13"/>
          <c:order val="13"/>
          <c:tx>
            <c:v>Present - HR</c:v>
          </c:tx>
          <c:spPr>
            <a:solidFill>
              <a:srgbClr val="CD737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1.0</c:v>
                </c:pt>
                <c:pt idx="20">
                  <c:v>1.0</c:v>
                </c:pt>
                <c:pt idx="21">
                  <c:v>1.0</c:v>
                </c:pt>
                <c:pt idx="22">
                  <c:v>0.0</c:v>
                </c:pt>
                <c:pt idx="23">
                  <c:v>0.0</c:v>
                </c:pt>
                <c:pt idx="24">
                  <c:v>0.0</c:v>
                </c:pt>
                <c:pt idx="25">
                  <c:v>0.0</c:v>
                </c:pt>
                <c:pt idx="26">
                  <c:v>1.0</c:v>
                </c:pt>
              </c:numCache>
            </c:numRef>
          </c:val>
        </c:ser>
        <c:ser>
          <c:idx val="14"/>
          <c:order val="14"/>
          <c:tx>
            <c:v>Present - IT</c:v>
          </c:tx>
          <c:spPr>
            <a:solidFill>
              <a:srgbClr val="AEC87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9"/>
                <c:pt idx="0">
                  <c:v>0.0</c:v>
                </c:pt>
                <c:pt idx="1">
                  <c:v>0.0</c:v>
                </c:pt>
                <c:pt idx="2">
                  <c:v>0.0</c:v>
                </c:pt>
                <c:pt idx="3">
                  <c:v>0.0</c:v>
                </c:pt>
                <c:pt idx="4">
                  <c:v>0.0</c:v>
                </c:pt>
                <c:pt idx="5">
                  <c:v>0.0</c:v>
                </c:pt>
                <c:pt idx="6">
                  <c:v>0.0</c:v>
                </c:pt>
                <c:pt idx="7">
                  <c:v>0.0</c:v>
                </c:pt>
                <c:pt idx="8">
                  <c:v>0.0</c:v>
                </c:pt>
                <c:pt idx="9">
                  <c:v>0.0</c:v>
                </c:pt>
                <c:pt idx="10">
                  <c:v>0.0</c:v>
                </c:pt>
                <c:pt idx="11">
                  <c:v>0.0</c:v>
                </c:pt>
                <c:pt idx="12">
                  <c:v>1.0</c:v>
                </c:pt>
                <c:pt idx="13">
                  <c:v>0.0</c:v>
                </c:pt>
                <c:pt idx="14">
                  <c:v>1.0</c:v>
                </c:pt>
                <c:pt idx="15">
                  <c:v>0.0</c:v>
                </c:pt>
                <c:pt idx="16">
                  <c:v>0.0</c:v>
                </c:pt>
                <c:pt idx="17">
                  <c:v>0.0</c:v>
                </c:pt>
                <c:pt idx="18">
                  <c:v>0.0</c:v>
                </c:pt>
                <c:pt idx="19">
                  <c:v>0.0</c:v>
                </c:pt>
                <c:pt idx="20">
                  <c:v>0.0</c:v>
                </c:pt>
                <c:pt idx="21">
                  <c:v>0.0</c:v>
                </c:pt>
                <c:pt idx="22">
                  <c:v>0.0</c:v>
                </c:pt>
                <c:pt idx="23">
                  <c:v>0.0</c:v>
                </c:pt>
                <c:pt idx="24">
                  <c:v>1.0</c:v>
                </c:pt>
                <c:pt idx="25">
                  <c:v>0.0</c:v>
                </c:pt>
                <c:pt idx="26">
                  <c:v>0.0</c:v>
                </c:pt>
                <c:pt idx="27">
                  <c:v>0.0</c:v>
                </c:pt>
                <c:pt idx="28">
                  <c:v>1.0</c:v>
                </c:pt>
              </c:numCache>
            </c:numRef>
          </c:val>
        </c:ser>
        <c:ser>
          <c:idx val="15"/>
          <c:order val="15"/>
          <c:tx>
            <c:v>Present - Marketing</c:v>
          </c:tx>
          <c:spPr>
            <a:solidFill>
              <a:srgbClr val="9982B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9"/>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1.0</c:v>
                </c:pt>
                <c:pt idx="35">
                  <c:v>0.0</c:v>
                </c:pt>
                <c:pt idx="36">
                  <c:v>0.0</c:v>
                </c:pt>
                <c:pt idx="37">
                  <c:v>1.0</c:v>
                </c:pt>
                <c:pt idx="38">
                  <c:v>1.0</c:v>
                </c:pt>
              </c:numCache>
            </c:numRef>
          </c:val>
        </c:ser>
        <c:ser>
          <c:idx val="16"/>
          <c:order val="16"/>
          <c:tx>
            <c:v>Present - Sales</c:v>
          </c:tx>
          <c:spPr>
            <a:solidFill>
              <a:srgbClr val="6FBCD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7"/>
                <c:pt idx="0">
                  <c:v>0.0</c:v>
                </c:pt>
                <c:pt idx="1">
                  <c:v>0.0</c:v>
                </c:pt>
                <c:pt idx="2">
                  <c:v>0.0</c:v>
                </c:pt>
                <c:pt idx="3">
                  <c:v>1.0</c:v>
                </c:pt>
                <c:pt idx="4">
                  <c:v>0.0</c:v>
                </c:pt>
                <c:pt idx="5">
                  <c:v>1.0</c:v>
                </c:pt>
                <c:pt idx="6">
                  <c:v>1.0</c:v>
                </c:pt>
                <c:pt idx="7">
                  <c:v>0.0</c:v>
                </c:pt>
                <c:pt idx="8">
                  <c:v>0.0</c:v>
                </c:pt>
                <c:pt idx="9">
                  <c:v>0.0</c:v>
                </c:pt>
                <c:pt idx="10">
                  <c:v>1.0</c:v>
                </c:pt>
                <c:pt idx="11">
                  <c:v>0.0</c:v>
                </c:pt>
                <c:pt idx="12">
                  <c:v>0.0</c:v>
                </c:pt>
                <c:pt idx="13">
                  <c:v>0.0</c:v>
                </c:pt>
                <c:pt idx="14">
                  <c:v>0.0</c:v>
                </c:pt>
                <c:pt idx="15">
                  <c:v>0.0</c:v>
                </c:pt>
                <c:pt idx="16">
                  <c:v>1.0</c:v>
                </c:pt>
              </c:numCache>
            </c:numRef>
          </c:val>
        </c:ser>
        <c:overlap val="100"/>
        <c:gapWidth val="150"/>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b"/>
        <c:majorGridlines>
          <c:spPr>
            <a:ln w="12700">
              <a:solidFill>
                <a:srgbClr val="D9D9D9"/>
              </a:solidFill>
              <a:prstDash val="solid"/>
            </a:ln>
          </c:spPr>
        </c:majorGridlines>
        <c:numFmt formatCode="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67557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47601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163906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780014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37338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07606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86811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13132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81650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71978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6756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14800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121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061946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56391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22131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27213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739218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43423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11104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08647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50818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48792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62414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41006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06805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39251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497260" y="3328875"/>
            <a:ext cx="8610599" cy="15677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000" b="0" i="0" u="none" strike="noStrike" kern="1200" cap="none" spc="0" baseline="0">
                <a:solidFill>
                  <a:srgbClr val="000000"/>
                </a:solidFill>
                <a:latin typeface="Calibri" pitchFamily="0" charset="0"/>
                <a:ea typeface="Calibri" pitchFamily="0" charset="0"/>
                <a:cs typeface="Calibri" pitchFamily="0" charset="0"/>
              </a:rPr>
              <a:t>CHRISTHURAJ </a:t>
            </a:r>
            <a:endPar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a:t>
            </a:r>
            <a:r>
              <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0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NO</a:t>
            </a:r>
            <a:r>
              <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  221</a:t>
            </a:r>
            <a:r>
              <a:rPr lang="en-US" altLang="zh-CN" sz="2000" b="0" i="0" u="none" strike="noStrike" kern="1200" cap="none" spc="0" baseline="0">
                <a:solidFill>
                  <a:srgbClr val="000000"/>
                </a:solidFill>
                <a:latin typeface="Calibri" pitchFamily="0" charset="0"/>
                <a:ea typeface="Calibri" pitchFamily="0" charset="0"/>
                <a:cs typeface="Calibri" pitchFamily="0" charset="0"/>
              </a:rPr>
              <a:t>3031036206(unml13032213031036206)</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r>
              <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  BCOM</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a:t>
            </a:r>
            <a:r>
              <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 </a:t>
            </a:r>
            <a:r>
              <a:rPr lang="en-US" altLang="zh-CN" sz="2000" b="0" i="0" u="none" strike="noStrike" kern="1200" cap="none" spc="0" baseline="0">
                <a:solidFill>
                  <a:srgbClr val="000000"/>
                </a:solidFill>
                <a:latin typeface="Calibri" pitchFamily="0" charset="0"/>
                <a:ea typeface="Calibri" pitchFamily="0" charset="0"/>
                <a:cs typeface="Calibri" pitchFamily="0" charset="0"/>
              </a:rPr>
              <a:t>DR.AMBEDKAR GOVT ARTS COLLEGE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15055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117599" y="348344"/>
            <a:ext cx="11901716" cy="552958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sng" strike="noStrike" kern="1200" cap="none" spc="15" baseline="0">
                <a:solidFill>
                  <a:schemeClr val="tx1"/>
                </a:solidFill>
                <a:latin typeface="Trebuchet MS" pitchFamily="0" charset="0"/>
                <a:ea typeface="宋体" pitchFamily="0" charset="0"/>
                <a:cs typeface="Trebuchet MS" pitchFamily="0" charset="0"/>
              </a:rPr>
              <a:t>M</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1200" cap="none" spc="-15" baseline="0">
                <a:solidFill>
                  <a:schemeClr val="tx1"/>
                </a:solidFill>
                <a:latin typeface="Trebuchet MS" pitchFamily="0" charset="0"/>
                <a:ea typeface="宋体" pitchFamily="0" charset="0"/>
                <a:cs typeface="Trebuchet MS" pitchFamily="0" charset="0"/>
              </a:rPr>
              <a:t>D</a:t>
            </a:r>
            <a:r>
              <a:rPr lang="en-US" altLang="zh-CN" sz="2400" b="1" i="0" u="sng" strike="noStrike" kern="1200" cap="none" spc="-35" baseline="0">
                <a:solidFill>
                  <a:schemeClr val="tx1"/>
                </a:solidFill>
                <a:latin typeface="Trebuchet MS" pitchFamily="0" charset="0"/>
                <a:ea typeface="宋体" pitchFamily="0" charset="0"/>
                <a:cs typeface="Trebuchet MS" pitchFamily="0" charset="0"/>
              </a:rPr>
              <a:t>E</a:t>
            </a:r>
            <a:r>
              <a:rPr lang="en-US" altLang="zh-CN" sz="2400" b="1" i="0" u="sng" strike="noStrike" kern="1200" cap="none" spc="-30" baseline="0">
                <a:solidFill>
                  <a:schemeClr val="tx1"/>
                </a:solidFill>
                <a:latin typeface="Trebuchet MS" pitchFamily="0" charset="0"/>
                <a:ea typeface="宋体" pitchFamily="0" charset="0"/>
                <a:cs typeface="Trebuchet MS" pitchFamily="0" charset="0"/>
              </a:rPr>
              <a:t>LL</a:t>
            </a:r>
            <a:r>
              <a:rPr lang="en-US" altLang="zh-CN" sz="2400" b="1" i="0" u="sng" strike="noStrike" kern="1200" cap="none" spc="-5" baseline="0">
                <a:solidFill>
                  <a:schemeClr val="tx1"/>
                </a:solidFill>
                <a:latin typeface="Trebuchet MS" pitchFamily="0" charset="0"/>
                <a:ea typeface="宋体" pitchFamily="0" charset="0"/>
                <a:cs typeface="Trebuchet MS" pitchFamily="0" charset="0"/>
              </a:rPr>
              <a:t>I</a:t>
            </a:r>
            <a:r>
              <a:rPr lang="en-US" altLang="zh-CN" sz="2400" b="1" i="0" u="sng" strike="noStrike" kern="1200" cap="none" spc="30" baseline="0">
                <a:solidFill>
                  <a:schemeClr val="tx1"/>
                </a:solidFill>
                <a:latin typeface="Trebuchet MS" pitchFamily="0" charset="0"/>
                <a:ea typeface="宋体" pitchFamily="0" charset="0"/>
                <a:cs typeface="Trebuchet MS" pitchFamily="0" charset="0"/>
              </a:rPr>
              <a:t>N</a:t>
            </a:r>
            <a:r>
              <a:rPr lang="en-US" altLang="zh-CN" sz="2400" b="1" i="0" u="sng" strike="noStrike" kern="1200" cap="none" spc="5" baseline="0">
                <a:solidFill>
                  <a:schemeClr val="tx1"/>
                </a:solidFill>
                <a:latin typeface="Trebuchet MS" pitchFamily="0" charset="0"/>
                <a:ea typeface="宋体" pitchFamily="0" charset="0"/>
                <a:cs typeface="Trebuchet MS" pitchFamily="0" charset="0"/>
              </a:rPr>
              <a:t>G</a:t>
            </a:r>
            <a:endParaRPr lang="en-US" altLang="zh-CN" sz="2400" b="1" i="0" u="sng"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682171" y="1208356"/>
            <a:ext cx="10595047" cy="27584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Data Preparation  : </a:t>
            </a:r>
            <a:r>
              <a:rPr lang="en-US" altLang="zh-CN" sz="1800" b="0" i="0" u="none" strike="noStrike" kern="1200" cap="none" spc="0" baseline="0">
                <a:solidFill>
                  <a:schemeClr val="tx1"/>
                </a:solidFill>
                <a:latin typeface="Arial" pitchFamily="34" charset="0"/>
                <a:ea typeface="宋体" pitchFamily="0" charset="0"/>
                <a:cs typeface="Calibri" pitchFamily="0" charset="0"/>
              </a:rPr>
              <a:t> Aggregate and clean attendance data for accuracy.</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rPr>
              <a:t>Feature Engineering  : </a:t>
            </a:r>
            <a:r>
              <a:rPr lang="en-US" altLang="zh-CN" sz="1800" b="0" i="0" u="none" strike="noStrike" kern="1200" cap="none" spc="0" baseline="0">
                <a:solidFill>
                  <a:schemeClr val="tx1"/>
                </a:solidFill>
                <a:latin typeface="Arial" pitchFamily="34" charset="0"/>
                <a:ea typeface="宋体" pitchFamily="0" charset="0"/>
                <a:cs typeface="Calibri" pitchFamily="0" charset="0"/>
              </a:rPr>
              <a:t> Create relevant features like check-in times, departments, and leave types.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rPr>
              <a:t>Visualization Models  : </a:t>
            </a:r>
            <a:r>
              <a:rPr lang="en-US" altLang="zh-CN" sz="1800" b="0" i="0" u="none" strike="noStrike" kern="1200" cap="none" spc="0" baseline="0">
                <a:solidFill>
                  <a:schemeClr val="tx1"/>
                </a:solidFill>
                <a:latin typeface="Arial" pitchFamily="34" charset="0"/>
                <a:ea typeface="宋体" pitchFamily="0" charset="0"/>
                <a:cs typeface="Calibri" pitchFamily="0" charset="0"/>
              </a:rPr>
              <a:t> Use line graphs for trends, hea</a:t>
            </a:r>
            <a:r>
              <a:rPr lang="en-US" altLang="zh-CN" sz="1800" b="0" i="0" u="none" strike="noStrike" kern="1200" cap="none" spc="0" baseline="0">
                <a:solidFill>
                  <a:schemeClr val="tx1"/>
                </a:solidFill>
                <a:latin typeface="Arial" pitchFamily="34" charset="0"/>
                <a:ea typeface="宋体" pitchFamily="0" charset="0"/>
                <a:cs typeface="Calibri" pitchFamily="0" charset="0"/>
              </a:rPr>
              <a:t>t </a:t>
            </a:r>
            <a:r>
              <a:rPr lang="en-US" altLang="zh-CN" sz="1800" b="0" i="0" u="none" strike="noStrike" kern="1200" cap="none" spc="0" baseline="0">
                <a:solidFill>
                  <a:schemeClr val="tx1"/>
                </a:solidFill>
                <a:latin typeface="Arial" pitchFamily="34" charset="0"/>
                <a:ea typeface="宋体" pitchFamily="0" charset="0"/>
                <a:cs typeface="Calibri" pitchFamily="0" charset="0"/>
              </a:rPr>
              <a:t>maps for patterns, bar charts for comparisons, and </a:t>
            </a:r>
            <a:r>
              <a:rPr lang="en-US" altLang="zh-CN" sz="1800" b="0" i="0" u="none" strike="noStrike" kern="1200" cap="none" spc="0" baseline="0">
                <a:solidFill>
                  <a:schemeClr val="tx1"/>
                </a:solidFill>
                <a:latin typeface="Arial" pitchFamily="34" charset="0"/>
                <a:ea typeface="宋体" pitchFamily="0" charset="0"/>
                <a:cs typeface="Calibri" pitchFamily="0" charset="0"/>
              </a:rPr>
              <a:t> pie  charts  for  status  distributions. </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Anomaly Detection</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rPr>
              <a:t> : </a:t>
            </a:r>
            <a:r>
              <a:rPr lang="en-US" altLang="zh-CN" sz="1800" b="0" i="0" u="none" strike="noStrike" kern="1200" cap="none" spc="0" baseline="0">
                <a:solidFill>
                  <a:schemeClr val="tx1"/>
                </a:solidFill>
                <a:latin typeface="Arial" pitchFamily="34" charset="0"/>
                <a:ea typeface="宋体" pitchFamily="0" charset="0"/>
                <a:cs typeface="Calibri" pitchFamily="0" charset="0"/>
              </a:rPr>
              <a:t> Apply statistical models to identify unusual patterns and set up alerts.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Interactive Dashboard   :</a:t>
            </a:r>
            <a:r>
              <a:rPr lang="en-US" altLang="zh-CN" sz="1800" b="0" i="0" u="none" strike="noStrike" kern="1200" cap="none" spc="0" baseline="0">
                <a:solidFill>
                  <a:schemeClr val="tx1"/>
                </a:solidFill>
                <a:latin typeface="Arial" pitchFamily="34" charset="0"/>
                <a:ea typeface="宋体" pitchFamily="0" charset="0"/>
                <a:cs typeface="Calibri" pitchFamily="0" charset="0"/>
              </a:rPr>
              <a:t>  Offer filtering, sorting, and custom reporting for user-friendly data     analysis. </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8478001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21850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4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405" baseline="0">
                <a:solidFill>
                  <a:schemeClr val="tx1"/>
                </a:solidFill>
                <a:latin typeface="Trebuchet MS" pitchFamily="0" charset="0"/>
                <a:ea typeface="宋体" pitchFamily="0" charset="0"/>
                <a:cs typeface="Trebuchet MS" pitchFamily="0" charset="0"/>
              </a:rPr>
              <a:t>L</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图表"/>
          <p:cNvGraphicFramePr/>
          <p:nvPr/>
        </p:nvGraphicFramePr>
        <p:xfrm>
          <a:off x="858128" y="1153551"/>
          <a:ext cx="8495421" cy="364704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755644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604910" y="1167619"/>
            <a:ext cx="8904849" cy="2755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solidFill>
                  <a:schemeClr val="tx1"/>
                </a:solidFill>
                <a:latin typeface="Times New Roman" pitchFamily="0" charset="0"/>
                <a:ea typeface="宋体" pitchFamily="0" charset="0"/>
                <a:cs typeface="Times New Roman" pitchFamily="0" charset="0"/>
              </a:rPr>
              <a:t>Conclusion</a:t>
            </a:r>
            <a:br>
              <a:rPr lang="zh-CN" altLang="en-US" sz="1800" b="1" i="0" u="none" strike="noStrike" kern="0" cap="none" spc="0" baseline="0">
                <a:solidFill>
                  <a:schemeClr val="tx1"/>
                </a:solidFill>
                <a:latin typeface="Times New Roman" pitchFamily="0" charset="0"/>
                <a:ea typeface="宋体" pitchFamily="0" charset="0"/>
                <a:cs typeface="Times New Roman" pitchFamily="0" charset="0"/>
              </a:rPr>
            </a:br>
            <a:br>
              <a:rPr lang="zh-CN" altLang="en-US" sz="1800" b="1" i="0" u="sng" strike="noStrike" kern="0" cap="none" spc="0" baseline="0">
                <a:solidFill>
                  <a:schemeClr val="tx1"/>
                </a:solidFill>
                <a:latin typeface="Times New Roman" pitchFamily="0" charset="0"/>
                <a:ea typeface="宋体" pitchFamily="0" charset="0"/>
                <a:cs typeface="Times New Roman" pitchFamily="0" charset="0"/>
              </a:rPr>
            </a:br>
            <a:r>
              <a:rPr lang="en-US" altLang="zh-CN" sz="1800" b="1" i="0" u="none" strike="noStrike" kern="0" cap="none" spc="0" baseline="0">
                <a:solidFill>
                  <a:schemeClr val="tx1"/>
                </a:solidFill>
                <a:latin typeface="Times New Roman" pitchFamily="0" charset="0"/>
                <a:ea typeface="宋体" pitchFamily="0" charset="0"/>
                <a:cs typeface="Times New Roman" pitchFamily="0" charset="0"/>
              </a:rPr>
              <a:t>Employee attendance has been generally consistent, with most employees showing up regularly for work. However, there are a few instances of occasional absenteeism, which might be due to personal or health-related reasons. Overall, the attendance rate is satisfactory, indicating that employees are committed and reliable. Still, it could be beneficial to address any underlying issues contributing to the occasional absences to maintain or improve attendance levels.</a:t>
            </a:r>
            <a:br>
              <a:rPr lang="zh-CN" altLang="en-US" sz="1800" b="1" i="0" u="none" strike="noStrike" kern="0" cap="none" spc="0" baseline="0">
                <a:solidFill>
                  <a:schemeClr val="tx1"/>
                </a:solidFill>
                <a:latin typeface="Times New Roman" pitchFamily="0" charset="0"/>
                <a:ea typeface="宋体" pitchFamily="0" charset="0"/>
                <a:cs typeface="Times New Roman" pitchFamily="0" charset="0"/>
              </a:rPr>
            </a:br>
            <a:br>
              <a:rPr lang="zh-CN" altLang="en-US" sz="1800" b="1" i="0" u="none" strike="noStrike" kern="0" cap="none" spc="0" baseline="0">
                <a:solidFill>
                  <a:schemeClr val="tx1"/>
                </a:solidFill>
                <a:latin typeface="Times New Roman" pitchFamily="0" charset="0"/>
                <a:ea typeface="宋体" pitchFamily="0" charset="0"/>
                <a:cs typeface="Times New Roman" pitchFamily="0" charset="0"/>
              </a:rPr>
            </a:br>
            <a:endParaRPr lang="zh-CN" altLang="en-US" sz="1800" b="1" i="0" u="none" strike="noStrike" kern="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37182477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Visualizing Employee Attendance Trends With Excel Chart</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0287193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6785242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104909" y="2933700"/>
            <a:ext cx="2648815" cy="3257550"/>
            <a:chOff x="8104909" y="2933700"/>
            <a:chExt cx="2648815" cy="3257550"/>
          </a:xfrm>
        </p:grpSpPr>
        <p:sp>
          <p:nvSpPr>
            <p:cNvPr id="106" name="曲线"/>
            <p:cNvSpPr>
              <a:spLocks/>
            </p:cNvSpPr>
            <p:nvPr/>
          </p:nvSpPr>
          <p:spPr>
            <a:xfrm rot="0">
              <a:off x="9411049" y="5362575"/>
              <a:ext cx="438423"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411049" y="5895975"/>
              <a:ext cx="173543"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104909" y="2933700"/>
              <a:ext cx="2648815"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191266" y="123132"/>
            <a:ext cx="8050649" cy="6245861"/>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PROBLEM</a:t>
            </a:r>
            <a:r>
              <a:rPr lang="en-US" altLang="zh-CN" sz="2400" b="0"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STATEMENT</a:t>
            </a:r>
            <a:br>
              <a:rPr lang="zh-CN" altLang="en-US" sz="2400" b="0" i="0" u="sng" strike="noStrike" kern="0" cap="none" spc="0" baseline="0">
                <a:solidFill>
                  <a:schemeClr val="tx1"/>
                </a:solidFill>
                <a:latin typeface="Trebuchet MS" pitchFamily="0" charset="0"/>
                <a:ea typeface="宋体" pitchFamily="0" charset="0"/>
                <a:cs typeface="Trebuchet MS" pitchFamily="0" charset="0"/>
              </a:rPr>
            </a:br>
            <a:br>
              <a:rPr lang="zh-CN" altLang="en-US" sz="2400" b="0" i="0" u="sng" strike="noStrike" kern="0" cap="none" spc="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rebuchet MS" pitchFamily="0" charset="0"/>
                <a:ea typeface="宋体" pitchFamily="0" charset="0"/>
                <a:cs typeface="Trebuchet MS" pitchFamily="0" charset="0"/>
              </a:rPr>
              <a:t>Managing and analyzing employee attendance data can be challenging due to the sheer volume and complexity of the information.</a:t>
            </a: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rebuchet MS" pitchFamily="0" charset="0"/>
                <a:ea typeface="宋体" pitchFamily="0" charset="0"/>
                <a:cs typeface="Trebuchet MS" pitchFamily="0" charset="0"/>
              </a:rPr>
              <a:t>Traditional methods often result in cumbersome spreadsheets and static reports that make it difficult to quickly identify trends, spot anomalies, and make data-driven decisions. </a:t>
            </a: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rebuchet MS" pitchFamily="0" charset="0"/>
                <a:ea typeface="宋体" pitchFamily="0" charset="0"/>
                <a:cs typeface="Trebuchet MS" pitchFamily="0" charset="0"/>
              </a:rPr>
              <a:t>There is a need for an efficient way to visualize attendance data to enhance the understanding of patterns such as absenteeism, punctuality, and overtime. </a:t>
            </a: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rebuchet MS" pitchFamily="0" charset="0"/>
                <a:ea typeface="宋体" pitchFamily="0" charset="0"/>
                <a:cs typeface="Trebuchet MS" pitchFamily="0" charset="0"/>
              </a:rPr>
              <a:t>This will help HR and management teams to proactively address issues, optimize staffing, and improve overall workforce productivity.</a:t>
            </a: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br>
              <a:rPr lang="zh-CN" altLang="en-US" sz="1800" b="0" i="0" u="none" strike="noStrike" kern="0" cap="none" spc="0" baseline="0">
                <a:solidFill>
                  <a:schemeClr val="tx1"/>
                </a:solidFill>
                <a:latin typeface="Trebuchet MS" pitchFamily="0" charset="0"/>
                <a:ea typeface="宋体" pitchFamily="0" charset="0"/>
                <a:cs typeface="Trebuchet MS" pitchFamily="0" charset="0"/>
              </a:rPr>
            </a:b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20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8336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8613775" cy="27787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2400" b="1" i="0" u="sng" strike="noStrike" kern="0" cap="none" spc="5" baseline="0">
                <a:solidFill>
                  <a:schemeClr val="tx1"/>
                </a:solidFill>
                <a:latin typeface="Trebuchet MS" pitchFamily="0" charset="0"/>
                <a:ea typeface="宋体" pitchFamily="0" charset="0"/>
                <a:cs typeface="Trebuchet MS" pitchFamily="0" charset="0"/>
              </a:rPr>
              <a:t>PROJECT</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OVERVIEW</a:t>
            </a:r>
            <a:br>
              <a:rPr lang="zh-CN" altLang="en-US" sz="2400" b="1" i="0" u="sng" strike="noStrike" kern="0" cap="none" spc="-20" baseline="0">
                <a:solidFill>
                  <a:schemeClr val="tx1"/>
                </a:solidFill>
                <a:latin typeface="Trebuchet MS" pitchFamily="0" charset="0"/>
                <a:ea typeface="宋体" pitchFamily="0" charset="0"/>
                <a:cs typeface="Trebuchet MS" pitchFamily="0" charset="0"/>
              </a:rPr>
            </a:br>
            <a:br>
              <a:rPr lang="zh-CN" altLang="en-US" sz="1800" b="1" i="0" u="none" strike="noStrike" kern="0" cap="none" spc="-20" baseline="0">
                <a:solidFill>
                  <a:schemeClr val="tx1"/>
                </a:solidFill>
                <a:latin typeface="Trebuchet MS" pitchFamily="0" charset="0"/>
                <a:ea typeface="宋体" pitchFamily="0" charset="0"/>
                <a:cs typeface="Trebuchet MS" pitchFamily="0" charset="0"/>
              </a:rPr>
            </a:br>
            <a:r>
              <a:rPr lang="en-US" altLang="zh-CN" sz="1800" b="0" i="0" u="none" strike="noStrike" kern="0" cap="none" spc="0" baseline="0">
                <a:solidFill>
                  <a:schemeClr val="tx1"/>
                </a:solidFill>
                <a:latin typeface="Trebuchet MS" pitchFamily="0" charset="0"/>
                <a:ea typeface="宋体" pitchFamily="0" charset="0"/>
                <a:cs typeface="Trebuchet MS" pitchFamily="0" charset="0"/>
              </a:rPr>
              <a:t>The Visualizing Employee Attendance project aims to develop an interactive dashboard that simplifies the analysis of attendance data. By aggregating data from various sources, the tool will offer dynamic charts and graphs to display key metrics like absenteeism, punctuality, and attendance trends. Designed for ease of use, the dashboard will allow HR and management to filter, analyze, and visualize data effectively. Additionally, it will feature alerts for anomalies and automated reporting to support informed decision-making and optimize workforce management.</a:t>
            </a:r>
            <a:endParaRPr lang="zh-CN" altLang="en-US" sz="18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6622868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704240"/>
            <a:ext cx="10805096" cy="8642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2400" b="1" i="0" u="sng" strike="noStrike" kern="0" cap="none" spc="5" baseline="0">
                <a:solidFill>
                  <a:schemeClr val="tx1"/>
                </a:solidFill>
                <a:latin typeface="Trebuchet MS" pitchFamily="0" charset="0"/>
                <a:ea typeface="宋体" pitchFamily="0" charset="0"/>
                <a:cs typeface="Trebuchet MS" pitchFamily="0" charset="0"/>
              </a:rPr>
              <a:t>WHO ARE THE END USER?</a:t>
            </a:r>
            <a:endParaRPr lang="zh-CN" altLang="en-US" sz="24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699452" y="2216465"/>
            <a:ext cx="8371977" cy="2225042"/>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Calibri" pitchFamily="0" charset="0"/>
              </a:rPr>
              <a:t>The end users of the employee attendance visualization tool are typically HR professionals and management teams. HR professionals use the tool to track and manage attendance patterns, identify trends in absenteeism or punctuality, and ensure compliance with company policies. Management teams use the tool to make informed decisions about staffing, resource allocation, and operational efficiency, helping to improve overall productivity and address attendance-related issues proactively.</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5486400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227964" y="309234"/>
            <a:ext cx="10715807" cy="5880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LU</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34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A</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6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95" baseline="0">
                <a:solidFill>
                  <a:schemeClr val="tx1"/>
                </a:solidFill>
                <a:latin typeface="Trebuchet MS" pitchFamily="0" charset="0"/>
                <a:ea typeface="宋体" pitchFamily="0" charset="0"/>
                <a:cs typeface="Trebuchet MS" pitchFamily="0" charset="0"/>
              </a:rPr>
              <a:t>V</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A</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LU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6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P</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P</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9400" y="1164799"/>
            <a:ext cx="7619998" cy="54254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1" i="0" u="sng" strike="noStrike" kern="1200" cap="none" spc="0" baseline="0">
                <a:solidFill>
                  <a:schemeClr val="tx1"/>
                </a:solidFill>
                <a:latin typeface="Arial" pitchFamily="34" charset="0"/>
                <a:ea typeface="宋体" pitchFamily="0" charset="0"/>
                <a:cs typeface="Calibri" pitchFamily="0" charset="0"/>
              </a:rPr>
              <a:t>Our Solution:</a:t>
            </a:r>
            <a:endParaRPr lang="en-US" altLang="zh-CN" sz="1800" b="1" i="0" u="sng"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1" i="0" u="sng"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Interactive Dashboard:</a:t>
            </a:r>
            <a:r>
              <a:rPr lang="en-US" altLang="zh-CN" sz="1800" b="0" i="0" u="none" strike="noStrike" kern="1200" cap="none" spc="0" baseline="0">
                <a:solidFill>
                  <a:schemeClr val="tx1"/>
                </a:solidFill>
                <a:latin typeface="Arial" pitchFamily="34" charset="0"/>
                <a:ea typeface="宋体" pitchFamily="0" charset="0"/>
                <a:cs typeface="Calibri" pitchFamily="0" charset="0"/>
              </a:rPr>
              <a:t> User-friendly interface with dynamic charts for real-time attendance visualization.</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Data Integration: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Consolidates data from multiple sources into one system.</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Custom Filters:</a:t>
            </a:r>
            <a:r>
              <a:rPr lang="en-US" altLang="zh-CN" sz="1800" b="0" i="0" u="none" strike="noStrike" kern="1200" cap="none" spc="0" baseline="0">
                <a:solidFill>
                  <a:schemeClr val="tx1"/>
                </a:solidFill>
                <a:latin typeface="Arial" pitchFamily="34" charset="0"/>
                <a:ea typeface="宋体" pitchFamily="0" charset="0"/>
                <a:cs typeface="Calibri" pitchFamily="0" charset="0"/>
              </a:rPr>
              <a:t> Enables detailed analysis by various parameters.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Anomaly Detection: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Automatically highlights unusual patterns with alerts.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Automated Reporting:</a:t>
            </a:r>
            <a:r>
              <a:rPr lang="en-US" altLang="zh-CN" sz="1800" b="0" i="0" u="none" strike="noStrike" kern="1200" cap="none" spc="0" baseline="0">
                <a:solidFill>
                  <a:schemeClr val="tx1"/>
                </a:solidFill>
                <a:latin typeface="Arial" pitchFamily="34" charset="0"/>
                <a:ea typeface="宋体" pitchFamily="0" charset="0"/>
                <a:cs typeface="Calibri" pitchFamily="0" charset="0"/>
              </a:rPr>
              <a:t> Provides actionable insights through detailed reports.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sng" strike="noStrike" kern="1200" cap="none" spc="0" baseline="0">
                <a:solidFill>
                  <a:schemeClr val="tx1"/>
                </a:solidFill>
                <a:latin typeface="Arial" pitchFamily="34" charset="0"/>
                <a:ea typeface="宋体" pitchFamily="0" charset="0"/>
                <a:cs typeface="Calibri" pitchFamily="0" charset="0"/>
              </a:rPr>
              <a:t>Value:</a:t>
            </a:r>
            <a:endParaRPr lang="en-US" altLang="zh-CN" sz="1800" b="1" i="0" u="sng"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sng"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Enhanced Insights:</a:t>
            </a:r>
            <a:r>
              <a:rPr lang="en-US" altLang="zh-CN" sz="1800" b="0" i="0" u="none" strike="noStrike" kern="1200" cap="none" spc="0" baseline="0">
                <a:solidFill>
                  <a:schemeClr val="tx1"/>
                </a:solidFill>
                <a:latin typeface="Arial" pitchFamily="34" charset="0"/>
                <a:ea typeface="宋体" pitchFamily="0" charset="0"/>
                <a:cs typeface="Calibri" pitchFamily="0" charset="0"/>
              </a:rPr>
              <a:t> Quickly identifies trends and issues.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Improved Efficiency:</a:t>
            </a:r>
            <a:r>
              <a:rPr lang="en-US" altLang="zh-CN" sz="1800" b="0" i="0" u="none" strike="noStrike" kern="1200" cap="none" spc="0" baseline="0">
                <a:solidFill>
                  <a:schemeClr val="tx1"/>
                </a:solidFill>
                <a:latin typeface="Arial" pitchFamily="34" charset="0"/>
                <a:ea typeface="宋体" pitchFamily="0" charset="0"/>
                <a:cs typeface="Calibri" pitchFamily="0" charset="0"/>
              </a:rPr>
              <a:t> Streamlines data analysis and reporting.</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Proactive Management:</a:t>
            </a:r>
            <a:r>
              <a:rPr lang="en-US" altLang="zh-CN" sz="1800" b="0" i="0" u="none" strike="noStrike" kern="1200" cap="none" spc="0" baseline="0">
                <a:solidFill>
                  <a:schemeClr val="tx1"/>
                </a:solidFill>
                <a:latin typeface="Arial" pitchFamily="34" charset="0"/>
                <a:ea typeface="宋体" pitchFamily="0" charset="0"/>
                <a:cs typeface="Calibri" pitchFamily="0" charset="0"/>
              </a:rPr>
              <a:t> Detects problems early for timely action.</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Optimized Staffing:</a:t>
            </a:r>
            <a:r>
              <a:rPr lang="en-US" altLang="zh-CN" sz="1800" b="0" i="0" u="none" strike="noStrike" kern="1200" cap="none" spc="0" baseline="0">
                <a:solidFill>
                  <a:schemeClr val="tx1"/>
                </a:solidFill>
                <a:latin typeface="Arial" pitchFamily="34" charset="0"/>
                <a:ea typeface="宋体" pitchFamily="0" charset="0"/>
                <a:cs typeface="Calibri" pitchFamily="0" charset="0"/>
              </a:rPr>
              <a:t> Aids in better workforce planning and resource allocation.</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49538137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99311" y="173497"/>
            <a:ext cx="10681335" cy="2844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24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522514" y="836022"/>
            <a:ext cx="8875138" cy="3291840"/>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Employee ID </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rPr>
              <a:t>    Unique identifier for each employee.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Name                          </a:t>
            </a:r>
            <a:r>
              <a:rPr lang="en-US" altLang="zh-CN" sz="1800" b="1"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rPr>
              <a:t>       Employee's full name.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0"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rPr>
              <a:t>Dates                         </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rPr>
              <a:t>       Specific dates for attendance records.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Check-in Time           </a:t>
            </a:r>
            <a:r>
              <a:rPr lang="en-US" altLang="zh-CN" sz="1800" b="1"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rPr>
              <a:t>       Time when the employee starts their workday.</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Check-out Time         </a:t>
            </a:r>
            <a:r>
              <a:rPr lang="en-US" altLang="zh-CN" sz="1800" b="1"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rPr>
              <a:t>     Time when the employee ends their workday.</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Status                        </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0" i="0" u="none" strike="noStrike" kern="1200" cap="none" spc="0" baseline="0">
                <a:solidFill>
                  <a:schemeClr val="tx1"/>
                </a:solidFill>
                <a:latin typeface="Arial" pitchFamily="34" charset="0"/>
                <a:ea typeface="宋体" pitchFamily="0" charset="0"/>
                <a:cs typeface="Calibri" pitchFamily="0" charset="0"/>
              </a:rPr>
              <a:t>       Attendance status (e.g., Present, Absent, Late, Early Leave).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Department               </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0" i="0" u="none" strike="noStrike" kern="1200" cap="none" spc="0" baseline="0">
                <a:solidFill>
                  <a:schemeClr val="tx1"/>
                </a:solidFill>
                <a:latin typeface="Arial" pitchFamily="34" charset="0"/>
                <a:ea typeface="宋体" pitchFamily="0" charset="0"/>
                <a:cs typeface="Calibri" pitchFamily="0" charset="0"/>
              </a:rPr>
              <a:t>       Department to which the employee belongs.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Hours Worked         </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0" i="0" u="none" strike="noStrike" kern="1200" cap="none" spc="0" baseline="0">
                <a:solidFill>
                  <a:schemeClr val="tx1"/>
                </a:solidFill>
                <a:latin typeface="Arial" pitchFamily="34" charset="0"/>
                <a:ea typeface="宋体" pitchFamily="0" charset="0"/>
                <a:cs typeface="Calibri" pitchFamily="0" charset="0"/>
              </a:rPr>
              <a:t>       Total hours worked each day.</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Leave Type                </a:t>
            </a:r>
            <a:r>
              <a:rPr lang="en-US" altLang="zh-CN" sz="1800" b="1"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rPr>
              <a:t> Type of leave (e.g., Sick, Vacation, Personal) if applicable.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 Overtime Hours      </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r>
              <a:rPr lang="en-US" altLang="zh-CN" sz="1800" b="0" i="0" u="none" strike="noStrike" kern="1200" cap="none" spc="0" baseline="0">
                <a:solidFill>
                  <a:schemeClr val="tx1"/>
                </a:solidFill>
                <a:latin typeface="Arial" pitchFamily="34" charset="0"/>
                <a:ea typeface="宋体" pitchFamily="0" charset="0"/>
                <a:cs typeface="Calibri" pitchFamily="0" charset="0"/>
                <a:sym typeface="Wingdings" pitchFamily="2" charset="2"/>
              </a:rPr>
              <a:t></a:t>
            </a:r>
            <a:r>
              <a:rPr lang="en-US" altLang="zh-CN" sz="1800" b="0" i="0" u="none" strike="noStrike" kern="1200" cap="none" spc="0" baseline="0">
                <a:solidFill>
                  <a:schemeClr val="tx1"/>
                </a:solidFill>
                <a:latin typeface="Arial" pitchFamily="34" charset="0"/>
                <a:ea typeface="宋体" pitchFamily="0" charset="0"/>
                <a:cs typeface="Calibri" pitchFamily="0" charset="0"/>
              </a:rPr>
              <a:t>       Any additional hours worked beyond the regular schedule.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258383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914782" y="688436"/>
            <a:ext cx="11210543" cy="3839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400" b="1" i="0" u="sng" strike="noStrike" kern="0" cap="none" spc="15" baseline="0">
                <a:solidFill>
                  <a:schemeClr val="tx1"/>
                </a:solidFill>
                <a:latin typeface="Trebuchet MS" pitchFamily="0" charset="0"/>
                <a:ea typeface="宋体" pitchFamily="0" charset="0"/>
                <a:cs typeface="Trebuchet MS" pitchFamily="0" charset="0"/>
              </a:rPr>
              <a:t>THE</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WOW</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a:t>
            </a:r>
            <a:r>
              <a:rPr lang="en-US" altLang="zh-CN" sz="2400" b="1" i="0" u="sng" strike="noStrike" kern="0" cap="none" spc="8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IN</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OUR</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SOLUTION</a:t>
            </a:r>
            <a:br>
              <a:rPr lang="zh-CN" altLang="en-US" sz="2400" b="1" i="0" u="sng" strike="noStrike" kern="0" cap="none" spc="20" baseline="0">
                <a:solidFill>
                  <a:schemeClr val="tx1"/>
                </a:solidFill>
                <a:latin typeface="Trebuchet MS" pitchFamily="0" charset="0"/>
                <a:ea typeface="宋体" pitchFamily="0" charset="0"/>
                <a:cs typeface="Trebuchet MS" pitchFamily="0" charset="0"/>
              </a:rPr>
            </a:br>
            <a:br>
              <a:rPr lang="zh-CN" altLang="en-US" sz="2400" b="1" i="0" u="sng"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0" name="矩形"/>
          <p:cNvSpPr>
            <a:spLocks/>
          </p:cNvSpPr>
          <p:nvPr/>
        </p:nvSpPr>
        <p:spPr>
          <a:xfrm rot="0">
            <a:off x="2046514" y="1370768"/>
            <a:ext cx="9230703" cy="35585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Real-Time Insights:</a:t>
            </a:r>
            <a:r>
              <a:rPr lang="en-US" altLang="zh-CN" sz="1800" b="0" i="0" u="none" strike="noStrike" kern="1200" cap="none" spc="0" baseline="0">
                <a:solidFill>
                  <a:schemeClr val="tx1"/>
                </a:solidFill>
                <a:latin typeface="Arial" pitchFamily="34" charset="0"/>
                <a:ea typeface="宋体" pitchFamily="0" charset="0"/>
                <a:cs typeface="Calibri" pitchFamily="0" charset="0"/>
              </a:rPr>
              <a:t> Offers an interactive dashboard that provides up-to-date attendance data, enabling immediate analysis and decision-making.</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Customizable Visuals:</a:t>
            </a:r>
            <a:r>
              <a:rPr lang="en-US" altLang="zh-CN" sz="1800" b="0" i="0" u="none" strike="noStrike" kern="1200" cap="none" spc="0" baseline="0">
                <a:solidFill>
                  <a:schemeClr val="tx1"/>
                </a:solidFill>
                <a:latin typeface="Arial" pitchFamily="34" charset="0"/>
                <a:ea typeface="宋体" pitchFamily="0" charset="0"/>
                <a:cs typeface="Calibri" pitchFamily="0" charset="0"/>
              </a:rPr>
              <a:t> Features dynamic charts and graphs tailored to specific user n</a:t>
            </a:r>
            <a:r>
              <a:rPr lang="en-US" altLang="zh-CN" sz="1800" b="0" i="0" u="none" strike="noStrike" kern="1200" cap="none" spc="0" baseline="0">
                <a:solidFill>
                  <a:schemeClr val="tx1"/>
                </a:solidFill>
                <a:latin typeface="Arial" pitchFamily="34" charset="0"/>
                <a:ea typeface="宋体" pitchFamily="0" charset="0"/>
                <a:cs typeface="Calibri" pitchFamily="0" charset="0"/>
              </a:rPr>
              <a:t>eeds, making complex data easy to understand at a glance.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Proactive Alerts:</a:t>
            </a:r>
            <a:r>
              <a:rPr lang="en-US" altLang="zh-CN" sz="1800" b="0" i="0" u="none" strike="noStrike" kern="1200" cap="none" spc="0" baseline="0">
                <a:solidFill>
                  <a:schemeClr val="tx1"/>
                </a:solidFill>
                <a:latin typeface="Arial" pitchFamily="34" charset="0"/>
                <a:ea typeface="宋体" pitchFamily="0" charset="0"/>
                <a:cs typeface="Calibri" pitchFamily="0" charset="0"/>
              </a:rPr>
              <a:t> Automatically detects and highlights anomalies such as frequent absences or tardiness, helping managers address issues before they escalate.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1800" b="1" i="0" u="none" strike="noStrike" kern="1200" cap="none" spc="0" baseline="0">
                <a:solidFill>
                  <a:schemeClr val="tx1"/>
                </a:solidFill>
                <a:latin typeface="Arial" pitchFamily="34" charset="0"/>
                <a:ea typeface="宋体" pitchFamily="0" charset="0"/>
                <a:cs typeface="Calibri" pitchFamily="0" charset="0"/>
              </a:rPr>
              <a:t>  User-Friendly Interface:</a:t>
            </a:r>
            <a:r>
              <a:rPr lang="en-US" altLang="zh-CN" sz="1800" b="0" i="0" u="none" strike="noStrike" kern="1200" cap="none" spc="0" baseline="0">
                <a:solidFill>
                  <a:schemeClr val="tx1"/>
                </a:solidFill>
                <a:latin typeface="Arial" pitchFamily="34" charset="0"/>
                <a:ea typeface="宋体" pitchFamily="0" charset="0"/>
                <a:cs typeface="Calibri" pitchFamily="0" charset="0"/>
              </a:rPr>
              <a:t> Intuitive design allows users to easily navigate, filter, and   interact with data, enhancing overall usability and efficiency. </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372199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dc:title>
  <dc:creator>user</dc:creator>
  <cp:lastModifiedBy>root</cp:lastModifiedBy>
  <cp:revision>0</cp:revision>
  <dcterms:created xsi:type="dcterms:W3CDTF">2024-09-10T13:47:53Z</dcterms:created>
  <dcterms:modified xsi:type="dcterms:W3CDTF">2024-09-19T06:54:57Z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ea6db64197614a57a8391731c50d9b1b</vt:lpwstr>
  </property>
</Properties>
</file>