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6" r:id="rId7"/>
    <p:sldId id="262" r:id="rId8"/>
    <p:sldId id="263" r:id="rId9"/>
    <p:sldId id="275" r:id="rId10"/>
    <p:sldId id="271" r:id="rId11"/>
    <p:sldId id="301" r:id="rId12"/>
    <p:sldId id="281" r:id="rId13"/>
    <p:sldId id="272" r:id="rId14"/>
    <p:sldId id="285" r:id="rId15"/>
    <p:sldId id="287" r:id="rId16"/>
    <p:sldId id="289" r:id="rId17"/>
    <p:sldId id="282" r:id="rId18"/>
    <p:sldId id="290" r:id="rId19"/>
    <p:sldId id="291" r:id="rId20"/>
    <p:sldId id="274" r:id="rId21"/>
    <p:sldId id="294" r:id="rId22"/>
    <p:sldId id="298" r:id="rId23"/>
    <p:sldId id="295" r:id="rId24"/>
    <p:sldId id="277" r:id="rId25"/>
    <p:sldId id="283" r:id="rId26"/>
    <p:sldId id="280" r:id="rId27"/>
    <p:sldId id="292" r:id="rId28"/>
    <p:sldId id="293" r:id="rId29"/>
    <p:sldId id="265" r:id="rId30"/>
    <p:sldId id="270" r:id="rId31"/>
    <p:sldId id="26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6BD4435-1686-4C36-A4D7-B799A5CA3B65}" type="datetimeFigureOut">
              <a:rPr lang="zh-TW" altLang="en-US" smtClean="0"/>
              <a:t>2020/5/21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D704EC-C248-4B62-B49D-B502D6D18C34}" type="slidenum">
              <a:rPr lang="zh-TW" altLang="en-US" smtClean="0"/>
              <a:t>‹#›</a:t>
            </a:fld>
            <a:endParaRPr lang="zh-TW" altLang="en-US"/>
          </a:p>
        </p:txBody>
      </p:sp>
    </p:spTree>
    <p:extLst>
      <p:ext uri="{BB962C8B-B14F-4D97-AF65-F5344CB8AC3E}">
        <p14:creationId xmlns:p14="http://schemas.microsoft.com/office/powerpoint/2010/main" val="291266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6BD4435-1686-4C36-A4D7-B799A5CA3B65}" type="datetimeFigureOut">
              <a:rPr lang="zh-TW" altLang="en-US" smtClean="0"/>
              <a:t>2020/5/21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D704EC-C248-4B62-B49D-B502D6D18C34}" type="slidenum">
              <a:rPr lang="zh-TW" altLang="en-US" smtClean="0"/>
              <a:t>‹#›</a:t>
            </a:fld>
            <a:endParaRPr lang="zh-TW" altLang="en-US"/>
          </a:p>
        </p:txBody>
      </p:sp>
    </p:spTree>
    <p:extLst>
      <p:ext uri="{BB962C8B-B14F-4D97-AF65-F5344CB8AC3E}">
        <p14:creationId xmlns:p14="http://schemas.microsoft.com/office/powerpoint/2010/main" val="364489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6BD4435-1686-4C36-A4D7-B799A5CA3B65}" type="datetimeFigureOut">
              <a:rPr lang="zh-TW" altLang="en-US" smtClean="0"/>
              <a:t>2020/5/21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D704EC-C248-4B62-B49D-B502D6D18C34}"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23925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6BD4435-1686-4C36-A4D7-B799A5CA3B65}" type="datetimeFigureOut">
              <a:rPr lang="zh-TW" altLang="en-US" smtClean="0"/>
              <a:t>2020/5/21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D704EC-C248-4B62-B49D-B502D6D18C34}" type="slidenum">
              <a:rPr lang="zh-TW" altLang="en-US" smtClean="0"/>
              <a:t>‹#›</a:t>
            </a:fld>
            <a:endParaRPr lang="zh-TW" altLang="en-US"/>
          </a:p>
        </p:txBody>
      </p:sp>
    </p:spTree>
    <p:extLst>
      <p:ext uri="{BB962C8B-B14F-4D97-AF65-F5344CB8AC3E}">
        <p14:creationId xmlns:p14="http://schemas.microsoft.com/office/powerpoint/2010/main" val="1833773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6BD4435-1686-4C36-A4D7-B799A5CA3B65}" type="datetimeFigureOut">
              <a:rPr lang="zh-TW" altLang="en-US" smtClean="0"/>
              <a:t>2020/5/21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D704EC-C248-4B62-B49D-B502D6D18C34}"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1273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6BD4435-1686-4C36-A4D7-B799A5CA3B65}" type="datetimeFigureOut">
              <a:rPr lang="zh-TW" altLang="en-US" smtClean="0"/>
              <a:t>2020/5/21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D704EC-C248-4B62-B49D-B502D6D18C34}" type="slidenum">
              <a:rPr lang="zh-TW" altLang="en-US" smtClean="0"/>
              <a:t>‹#›</a:t>
            </a:fld>
            <a:endParaRPr lang="zh-TW" altLang="en-US"/>
          </a:p>
        </p:txBody>
      </p:sp>
    </p:spTree>
    <p:extLst>
      <p:ext uri="{BB962C8B-B14F-4D97-AF65-F5344CB8AC3E}">
        <p14:creationId xmlns:p14="http://schemas.microsoft.com/office/powerpoint/2010/main" val="276675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6BD4435-1686-4C36-A4D7-B799A5CA3B65}" type="datetimeFigureOut">
              <a:rPr lang="zh-TW" altLang="en-US" smtClean="0"/>
              <a:t>2020/5/21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D704EC-C248-4B62-B49D-B502D6D18C34}" type="slidenum">
              <a:rPr lang="zh-TW" altLang="en-US" smtClean="0"/>
              <a:t>‹#›</a:t>
            </a:fld>
            <a:endParaRPr lang="zh-TW" altLang="en-US"/>
          </a:p>
        </p:txBody>
      </p:sp>
    </p:spTree>
    <p:extLst>
      <p:ext uri="{BB962C8B-B14F-4D97-AF65-F5344CB8AC3E}">
        <p14:creationId xmlns:p14="http://schemas.microsoft.com/office/powerpoint/2010/main" val="2477734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6BD4435-1686-4C36-A4D7-B799A5CA3B65}" type="datetimeFigureOut">
              <a:rPr lang="zh-TW" altLang="en-US" smtClean="0"/>
              <a:t>2020/5/21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D704EC-C248-4B62-B49D-B502D6D18C34}" type="slidenum">
              <a:rPr lang="zh-TW" altLang="en-US" smtClean="0"/>
              <a:t>‹#›</a:t>
            </a:fld>
            <a:endParaRPr lang="zh-TW" altLang="en-US"/>
          </a:p>
        </p:txBody>
      </p:sp>
    </p:spTree>
    <p:extLst>
      <p:ext uri="{BB962C8B-B14F-4D97-AF65-F5344CB8AC3E}">
        <p14:creationId xmlns:p14="http://schemas.microsoft.com/office/powerpoint/2010/main" val="67916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6BD4435-1686-4C36-A4D7-B799A5CA3B65}" type="datetimeFigureOut">
              <a:rPr lang="zh-TW" altLang="en-US" smtClean="0"/>
              <a:t>2020/5/21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D704EC-C248-4B62-B49D-B502D6D18C34}" type="slidenum">
              <a:rPr lang="zh-TW" altLang="en-US" smtClean="0"/>
              <a:t>‹#›</a:t>
            </a:fld>
            <a:endParaRPr lang="zh-TW" altLang="en-US"/>
          </a:p>
        </p:txBody>
      </p:sp>
    </p:spTree>
    <p:extLst>
      <p:ext uri="{BB962C8B-B14F-4D97-AF65-F5344CB8AC3E}">
        <p14:creationId xmlns:p14="http://schemas.microsoft.com/office/powerpoint/2010/main" val="165079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6BD4435-1686-4C36-A4D7-B799A5CA3B65}" type="datetimeFigureOut">
              <a:rPr lang="zh-TW" altLang="en-US" smtClean="0"/>
              <a:t>2020/5/21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AD704EC-C248-4B62-B49D-B502D6D18C34}" type="slidenum">
              <a:rPr lang="zh-TW" altLang="en-US" smtClean="0"/>
              <a:t>‹#›</a:t>
            </a:fld>
            <a:endParaRPr lang="zh-TW" altLang="en-US"/>
          </a:p>
        </p:txBody>
      </p:sp>
    </p:spTree>
    <p:extLst>
      <p:ext uri="{BB962C8B-B14F-4D97-AF65-F5344CB8AC3E}">
        <p14:creationId xmlns:p14="http://schemas.microsoft.com/office/powerpoint/2010/main" val="342823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6BD4435-1686-4C36-A4D7-B799A5CA3B65}" type="datetimeFigureOut">
              <a:rPr lang="zh-TW" altLang="en-US" smtClean="0"/>
              <a:t>2020/5/21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AD704EC-C248-4B62-B49D-B502D6D18C34}" type="slidenum">
              <a:rPr lang="zh-TW" altLang="en-US" smtClean="0"/>
              <a:t>‹#›</a:t>
            </a:fld>
            <a:endParaRPr lang="zh-TW" altLang="en-US"/>
          </a:p>
        </p:txBody>
      </p:sp>
    </p:spTree>
    <p:extLst>
      <p:ext uri="{BB962C8B-B14F-4D97-AF65-F5344CB8AC3E}">
        <p14:creationId xmlns:p14="http://schemas.microsoft.com/office/powerpoint/2010/main" val="83578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6BD4435-1686-4C36-A4D7-B799A5CA3B65}" type="datetimeFigureOut">
              <a:rPr lang="zh-TW" altLang="en-US" smtClean="0"/>
              <a:t>2020/5/21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AD704EC-C248-4B62-B49D-B502D6D18C34}" type="slidenum">
              <a:rPr lang="zh-TW" altLang="en-US" smtClean="0"/>
              <a:t>‹#›</a:t>
            </a:fld>
            <a:endParaRPr lang="zh-TW" altLang="en-US"/>
          </a:p>
        </p:txBody>
      </p:sp>
    </p:spTree>
    <p:extLst>
      <p:ext uri="{BB962C8B-B14F-4D97-AF65-F5344CB8AC3E}">
        <p14:creationId xmlns:p14="http://schemas.microsoft.com/office/powerpoint/2010/main" val="70982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6BD4435-1686-4C36-A4D7-B799A5CA3B65}" type="datetimeFigureOut">
              <a:rPr lang="zh-TW" altLang="en-US" smtClean="0"/>
              <a:t>2020/5/21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AD704EC-C248-4B62-B49D-B502D6D18C34}" type="slidenum">
              <a:rPr lang="zh-TW" altLang="en-US" smtClean="0"/>
              <a:t>‹#›</a:t>
            </a:fld>
            <a:endParaRPr lang="zh-TW" altLang="en-US"/>
          </a:p>
        </p:txBody>
      </p:sp>
    </p:spTree>
    <p:extLst>
      <p:ext uri="{BB962C8B-B14F-4D97-AF65-F5344CB8AC3E}">
        <p14:creationId xmlns:p14="http://schemas.microsoft.com/office/powerpoint/2010/main" val="295520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BD4435-1686-4C36-A4D7-B799A5CA3B65}" type="datetimeFigureOut">
              <a:rPr lang="zh-TW" altLang="en-US" smtClean="0"/>
              <a:t>2020/5/21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AD704EC-C248-4B62-B49D-B502D6D18C34}" type="slidenum">
              <a:rPr lang="zh-TW" altLang="en-US" smtClean="0"/>
              <a:t>‹#›</a:t>
            </a:fld>
            <a:endParaRPr lang="zh-TW" altLang="en-US"/>
          </a:p>
        </p:txBody>
      </p:sp>
    </p:spTree>
    <p:extLst>
      <p:ext uri="{BB962C8B-B14F-4D97-AF65-F5344CB8AC3E}">
        <p14:creationId xmlns:p14="http://schemas.microsoft.com/office/powerpoint/2010/main" val="29138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6BD4435-1686-4C36-A4D7-B799A5CA3B65}" type="datetimeFigureOut">
              <a:rPr lang="zh-TW" altLang="en-US" smtClean="0"/>
              <a:t>2020/5/21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AD704EC-C248-4B62-B49D-B502D6D18C34}" type="slidenum">
              <a:rPr lang="zh-TW" altLang="en-US" smtClean="0"/>
              <a:t>‹#›</a:t>
            </a:fld>
            <a:endParaRPr lang="zh-TW" altLang="en-US"/>
          </a:p>
        </p:txBody>
      </p:sp>
    </p:spTree>
    <p:extLst>
      <p:ext uri="{BB962C8B-B14F-4D97-AF65-F5344CB8AC3E}">
        <p14:creationId xmlns:p14="http://schemas.microsoft.com/office/powerpoint/2010/main" val="191532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6BD4435-1686-4C36-A4D7-B799A5CA3B65}" type="datetimeFigureOut">
              <a:rPr lang="zh-TW" altLang="en-US" smtClean="0"/>
              <a:t>2020/5/21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AD704EC-C248-4B62-B49D-B502D6D18C34}" type="slidenum">
              <a:rPr lang="zh-TW" altLang="en-US" smtClean="0"/>
              <a:t>‹#›</a:t>
            </a:fld>
            <a:endParaRPr lang="zh-TW" altLang="en-US"/>
          </a:p>
        </p:txBody>
      </p:sp>
    </p:spTree>
    <p:extLst>
      <p:ext uri="{BB962C8B-B14F-4D97-AF65-F5344CB8AC3E}">
        <p14:creationId xmlns:p14="http://schemas.microsoft.com/office/powerpoint/2010/main" val="239191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BD4435-1686-4C36-A4D7-B799A5CA3B65}" type="datetimeFigureOut">
              <a:rPr lang="zh-TW" altLang="en-US" smtClean="0"/>
              <a:t>2020/5/21</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D704EC-C248-4B62-B49D-B502D6D18C34}" type="slidenum">
              <a:rPr lang="zh-TW" altLang="en-US" smtClean="0"/>
              <a:t>‹#›</a:t>
            </a:fld>
            <a:endParaRPr lang="zh-TW" altLang="en-US"/>
          </a:p>
        </p:txBody>
      </p:sp>
    </p:spTree>
    <p:extLst>
      <p:ext uri="{BB962C8B-B14F-4D97-AF65-F5344CB8AC3E}">
        <p14:creationId xmlns:p14="http://schemas.microsoft.com/office/powerpoint/2010/main" val="119706829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rxiv.org/pdf/1609.04243.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4F04248-31FD-48A1-A9E1-656BE27E537E}"/>
              </a:ext>
            </a:extLst>
          </p:cNvPr>
          <p:cNvSpPr txBox="1"/>
          <p:nvPr/>
        </p:nvSpPr>
        <p:spPr>
          <a:xfrm>
            <a:off x="852258" y="4838329"/>
            <a:ext cx="9827580" cy="1384995"/>
          </a:xfrm>
          <a:prstGeom prst="rect">
            <a:avLst/>
          </a:prstGeom>
          <a:noFill/>
        </p:spPr>
        <p:txBody>
          <a:bodyPr wrap="square" rtlCol="0">
            <a:spAutoFit/>
          </a:bodyPr>
          <a:lstStyle/>
          <a:p>
            <a:pPr algn="ctr"/>
            <a:r>
              <a:rPr lang="en-US" altLang="zh-TW" sz="2800" dirty="0"/>
              <a:t>2020/5/18</a:t>
            </a:r>
            <a:endParaRPr lang="en-US" altLang="zh-TW" sz="2800" dirty="0">
              <a:latin typeface="標楷體" panose="03000509000000000000" pitchFamily="65" charset="-120"/>
              <a:ea typeface="標楷體" panose="03000509000000000000" pitchFamily="65" charset="-120"/>
            </a:endParaRPr>
          </a:p>
          <a:p>
            <a:pPr algn="ctr"/>
            <a:r>
              <a:rPr lang="zh-TW" altLang="en-US" sz="2800" dirty="0">
                <a:latin typeface="標楷體" panose="03000509000000000000" pitchFamily="65" charset="-120"/>
                <a:ea typeface="標楷體" panose="03000509000000000000" pitchFamily="65" charset="-120"/>
              </a:rPr>
              <a:t>徐靖憲</a:t>
            </a:r>
            <a:endParaRPr lang="en-US" altLang="zh-TW" sz="2800" dirty="0">
              <a:latin typeface="標楷體" panose="03000509000000000000" pitchFamily="65" charset="-120"/>
              <a:ea typeface="標楷體" panose="03000509000000000000" pitchFamily="65" charset="-120"/>
            </a:endParaRPr>
          </a:p>
          <a:p>
            <a:pPr algn="ctr"/>
            <a:r>
              <a:rPr lang="zh-TW" altLang="en-US" sz="2800" dirty="0">
                <a:latin typeface="標楷體" panose="03000509000000000000" pitchFamily="65" charset="-120"/>
                <a:ea typeface="標楷體" panose="03000509000000000000" pitchFamily="65" charset="-120"/>
              </a:rPr>
              <a:t>電機通訊學院英語學士班  </a:t>
            </a:r>
            <a:r>
              <a:rPr lang="en-US" altLang="zh-TW" sz="2800" dirty="0">
                <a:latin typeface="標楷體" panose="03000509000000000000" pitchFamily="65" charset="-120"/>
                <a:ea typeface="標楷體" panose="03000509000000000000" pitchFamily="65" charset="-120"/>
              </a:rPr>
              <a:t>3A</a:t>
            </a:r>
          </a:p>
        </p:txBody>
      </p:sp>
      <p:sp>
        <p:nvSpPr>
          <p:cNvPr id="2" name="文字方塊 1">
            <a:extLst>
              <a:ext uri="{FF2B5EF4-FFF2-40B4-BE49-F238E27FC236}">
                <a16:creationId xmlns:a16="http://schemas.microsoft.com/office/drawing/2014/main" id="{DFB2CA06-42F4-428D-8E66-2E5B378E56C2}"/>
              </a:ext>
            </a:extLst>
          </p:cNvPr>
          <p:cNvSpPr txBox="1"/>
          <p:nvPr/>
        </p:nvSpPr>
        <p:spPr>
          <a:xfrm>
            <a:off x="3944940" y="1464816"/>
            <a:ext cx="3642216" cy="2800767"/>
          </a:xfrm>
          <a:prstGeom prst="rect">
            <a:avLst/>
          </a:prstGeom>
          <a:noFill/>
        </p:spPr>
        <p:txBody>
          <a:bodyPr wrap="none" rtlCol="0">
            <a:spAutoFit/>
          </a:bodyPr>
          <a:lstStyle/>
          <a:p>
            <a:pPr algn="ctr"/>
            <a:r>
              <a:rPr lang="zh-TW" altLang="en-US" sz="4400" dirty="0"/>
              <a:t> </a:t>
            </a:r>
            <a:r>
              <a:rPr lang="en-US" altLang="zh-TW" sz="4400" dirty="0"/>
              <a:t>DL Meeting 1 </a:t>
            </a:r>
          </a:p>
          <a:p>
            <a:pPr algn="ctr"/>
            <a:endParaRPr lang="en-US" altLang="zh-TW" sz="4400" dirty="0"/>
          </a:p>
          <a:p>
            <a:pPr algn="ctr"/>
            <a:r>
              <a:rPr lang="en-US" altLang="zh-TW" sz="4400" dirty="0"/>
              <a:t>Paper Survey</a:t>
            </a:r>
          </a:p>
          <a:p>
            <a:pPr algn="ctr"/>
            <a:endParaRPr lang="en-US" altLang="zh-TW" sz="4400" dirty="0"/>
          </a:p>
        </p:txBody>
      </p:sp>
    </p:spTree>
    <p:extLst>
      <p:ext uri="{BB962C8B-B14F-4D97-AF65-F5344CB8AC3E}">
        <p14:creationId xmlns:p14="http://schemas.microsoft.com/office/powerpoint/2010/main" val="1956247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38A418C-B3E6-4E39-88F2-4CD2CB0409F3}"/>
              </a:ext>
            </a:extLst>
          </p:cNvPr>
          <p:cNvPicPr>
            <a:picLocks noChangeAspect="1"/>
          </p:cNvPicPr>
          <p:nvPr/>
        </p:nvPicPr>
        <p:blipFill>
          <a:blip r:embed="rId2"/>
          <a:stretch>
            <a:fillRect/>
          </a:stretch>
        </p:blipFill>
        <p:spPr>
          <a:xfrm>
            <a:off x="5864074" y="4415025"/>
            <a:ext cx="463852" cy="498766"/>
          </a:xfrm>
          <a:prstGeom prst="rect">
            <a:avLst/>
          </a:prstGeom>
        </p:spPr>
      </p:pic>
      <p:sp>
        <p:nvSpPr>
          <p:cNvPr id="2" name="文字方塊 1">
            <a:extLst>
              <a:ext uri="{FF2B5EF4-FFF2-40B4-BE49-F238E27FC236}">
                <a16:creationId xmlns:a16="http://schemas.microsoft.com/office/drawing/2014/main" id="{471FB4FE-5718-41C2-8E90-30523838A9B3}"/>
              </a:ext>
            </a:extLst>
          </p:cNvPr>
          <p:cNvSpPr txBox="1"/>
          <p:nvPr/>
        </p:nvSpPr>
        <p:spPr>
          <a:xfrm>
            <a:off x="115410" y="0"/>
            <a:ext cx="9712915" cy="646331"/>
          </a:xfrm>
          <a:prstGeom prst="rect">
            <a:avLst/>
          </a:prstGeom>
          <a:noFill/>
        </p:spPr>
        <p:txBody>
          <a:bodyPr wrap="none" rtlCol="0">
            <a:spAutoFit/>
          </a:bodyPr>
          <a:lstStyle/>
          <a:p>
            <a:r>
              <a:rPr lang="en-US" altLang="zh-TW" sz="3600" dirty="0"/>
              <a:t>Converting 1D EEG Sequences to 2D EEG Meshes</a:t>
            </a:r>
            <a:endParaRPr lang="zh-TW" altLang="en-US" sz="3600" dirty="0"/>
          </a:p>
        </p:txBody>
      </p:sp>
      <p:sp>
        <p:nvSpPr>
          <p:cNvPr id="3" name="矩形 2">
            <a:extLst>
              <a:ext uri="{FF2B5EF4-FFF2-40B4-BE49-F238E27FC236}">
                <a16:creationId xmlns:a16="http://schemas.microsoft.com/office/drawing/2014/main" id="{FE98F4EF-C26E-4400-A59B-0CFAC52B5A50}"/>
              </a:ext>
            </a:extLst>
          </p:cNvPr>
          <p:cNvSpPr/>
          <p:nvPr/>
        </p:nvSpPr>
        <p:spPr>
          <a:xfrm>
            <a:off x="4314547" y="1832848"/>
            <a:ext cx="7182036" cy="3539430"/>
          </a:xfrm>
          <a:prstGeom prst="rect">
            <a:avLst/>
          </a:prstGeom>
        </p:spPr>
        <p:txBody>
          <a:bodyPr wrap="square">
            <a:spAutoFit/>
          </a:bodyPr>
          <a:lstStyle/>
          <a:p>
            <a:r>
              <a:rPr lang="en-US" altLang="zh-TW" sz="2800" dirty="0"/>
              <a:t> 1. Typically, the raw data from EEG    </a:t>
            </a:r>
          </a:p>
          <a:p>
            <a:r>
              <a:rPr lang="en-US" altLang="zh-TW" sz="2800" dirty="0"/>
              <a:t>     signal acquisition system at time</a:t>
            </a:r>
          </a:p>
          <a:p>
            <a:r>
              <a:rPr lang="en-US" altLang="zh-TW" sz="2800" dirty="0"/>
              <a:t>     index t is a one-dimensional (1D) </a:t>
            </a:r>
          </a:p>
          <a:p>
            <a:r>
              <a:rPr lang="en-US" altLang="zh-TW" sz="2800" dirty="0"/>
              <a:t>     data vector rt =</a:t>
            </a:r>
          </a:p>
          <a:p>
            <a:endParaRPr lang="en-US" altLang="zh-TW" sz="2800" dirty="0"/>
          </a:p>
          <a:p>
            <a:endParaRPr lang="en-US" altLang="zh-TW" sz="2800" dirty="0"/>
          </a:p>
          <a:p>
            <a:r>
              <a:rPr lang="en-US" altLang="zh-TW" sz="2800" dirty="0"/>
              <a:t>     Where      is the reading data of the </a:t>
            </a:r>
          </a:p>
          <a:p>
            <a:r>
              <a:rPr lang="en-US" altLang="zh-TW" sz="2800" dirty="0"/>
              <a:t>     </a:t>
            </a:r>
            <a:r>
              <a:rPr lang="en-US" altLang="zh-TW" sz="2800" dirty="0" err="1"/>
              <a:t>ith</a:t>
            </a:r>
            <a:r>
              <a:rPr lang="en-US" altLang="zh-TW" sz="2800" dirty="0"/>
              <a:t> electrode channel at time</a:t>
            </a:r>
            <a:endParaRPr lang="zh-TW" altLang="en-US" sz="2800" dirty="0"/>
          </a:p>
        </p:txBody>
      </p:sp>
      <p:pic>
        <p:nvPicPr>
          <p:cNvPr id="4" name="圖片 3">
            <a:extLst>
              <a:ext uri="{FF2B5EF4-FFF2-40B4-BE49-F238E27FC236}">
                <a16:creationId xmlns:a16="http://schemas.microsoft.com/office/drawing/2014/main" id="{A4868EB9-16A8-44FE-81C2-85F2E8665922}"/>
              </a:ext>
            </a:extLst>
          </p:cNvPr>
          <p:cNvPicPr>
            <a:picLocks noChangeAspect="1"/>
          </p:cNvPicPr>
          <p:nvPr/>
        </p:nvPicPr>
        <p:blipFill>
          <a:blip r:embed="rId3"/>
          <a:stretch>
            <a:fillRect/>
          </a:stretch>
        </p:blipFill>
        <p:spPr>
          <a:xfrm>
            <a:off x="7044336" y="3169897"/>
            <a:ext cx="3856054" cy="518205"/>
          </a:xfrm>
          <a:prstGeom prst="rect">
            <a:avLst/>
          </a:prstGeom>
        </p:spPr>
      </p:pic>
      <p:pic>
        <p:nvPicPr>
          <p:cNvPr id="6" name="圖片 5">
            <a:extLst>
              <a:ext uri="{FF2B5EF4-FFF2-40B4-BE49-F238E27FC236}">
                <a16:creationId xmlns:a16="http://schemas.microsoft.com/office/drawing/2014/main" id="{3E48B746-1EA5-47F5-B941-CBB209FE8121}"/>
              </a:ext>
            </a:extLst>
          </p:cNvPr>
          <p:cNvPicPr>
            <a:picLocks noChangeAspect="1"/>
          </p:cNvPicPr>
          <p:nvPr/>
        </p:nvPicPr>
        <p:blipFill>
          <a:blip r:embed="rId4"/>
          <a:stretch>
            <a:fillRect/>
          </a:stretch>
        </p:blipFill>
        <p:spPr>
          <a:xfrm>
            <a:off x="352795" y="750057"/>
            <a:ext cx="3638550" cy="5505450"/>
          </a:xfrm>
          <a:prstGeom prst="rect">
            <a:avLst/>
          </a:prstGeom>
        </p:spPr>
      </p:pic>
      <p:pic>
        <p:nvPicPr>
          <p:cNvPr id="9" name="圖片 8">
            <a:extLst>
              <a:ext uri="{FF2B5EF4-FFF2-40B4-BE49-F238E27FC236}">
                <a16:creationId xmlns:a16="http://schemas.microsoft.com/office/drawing/2014/main" id="{C25D6B80-7BE2-400F-8ED0-98037FBF6DA9}"/>
              </a:ext>
            </a:extLst>
          </p:cNvPr>
          <p:cNvPicPr>
            <a:picLocks noChangeAspect="1"/>
          </p:cNvPicPr>
          <p:nvPr/>
        </p:nvPicPr>
        <p:blipFill>
          <a:blip r:embed="rId5"/>
          <a:stretch>
            <a:fillRect/>
          </a:stretch>
        </p:blipFill>
        <p:spPr>
          <a:xfrm>
            <a:off x="4341135" y="1840665"/>
            <a:ext cx="6880240" cy="3406038"/>
          </a:xfrm>
          <a:prstGeom prst="rect">
            <a:avLst/>
          </a:prstGeom>
        </p:spPr>
      </p:pic>
      <p:pic>
        <p:nvPicPr>
          <p:cNvPr id="12" name="圖片 11">
            <a:extLst>
              <a:ext uri="{FF2B5EF4-FFF2-40B4-BE49-F238E27FC236}">
                <a16:creationId xmlns:a16="http://schemas.microsoft.com/office/drawing/2014/main" id="{648B9DF5-2215-4910-B9F7-8FDC04B1CCBA}"/>
              </a:ext>
            </a:extLst>
          </p:cNvPr>
          <p:cNvPicPr>
            <a:picLocks noChangeAspect="1"/>
          </p:cNvPicPr>
          <p:nvPr/>
        </p:nvPicPr>
        <p:blipFill>
          <a:blip r:embed="rId6"/>
          <a:stretch>
            <a:fillRect/>
          </a:stretch>
        </p:blipFill>
        <p:spPr>
          <a:xfrm>
            <a:off x="4172221" y="1084909"/>
            <a:ext cx="7218068" cy="4917550"/>
          </a:xfrm>
          <a:prstGeom prst="rect">
            <a:avLst/>
          </a:prstGeom>
        </p:spPr>
      </p:pic>
      <p:pic>
        <p:nvPicPr>
          <p:cNvPr id="8" name="圖片 7">
            <a:extLst>
              <a:ext uri="{FF2B5EF4-FFF2-40B4-BE49-F238E27FC236}">
                <a16:creationId xmlns:a16="http://schemas.microsoft.com/office/drawing/2014/main" id="{9A8A9816-DB6B-4E1D-B353-B0CD05E2A2AC}"/>
              </a:ext>
            </a:extLst>
          </p:cNvPr>
          <p:cNvPicPr>
            <a:picLocks noChangeAspect="1"/>
          </p:cNvPicPr>
          <p:nvPr/>
        </p:nvPicPr>
        <p:blipFill>
          <a:blip r:embed="rId7"/>
          <a:stretch>
            <a:fillRect/>
          </a:stretch>
        </p:blipFill>
        <p:spPr>
          <a:xfrm>
            <a:off x="3370510" y="6044918"/>
            <a:ext cx="8019779" cy="754090"/>
          </a:xfrm>
          <a:prstGeom prst="rect">
            <a:avLst/>
          </a:prstGeom>
        </p:spPr>
      </p:pic>
    </p:spTree>
    <p:extLst>
      <p:ext uri="{BB962C8B-B14F-4D97-AF65-F5344CB8AC3E}">
        <p14:creationId xmlns:p14="http://schemas.microsoft.com/office/powerpoint/2010/main" val="252446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6BFE196D-6A41-4F60-BBA7-5FC7CEF21BD3}"/>
              </a:ext>
            </a:extLst>
          </p:cNvPr>
          <p:cNvPicPr>
            <a:picLocks noChangeAspect="1"/>
          </p:cNvPicPr>
          <p:nvPr/>
        </p:nvPicPr>
        <p:blipFill>
          <a:blip r:embed="rId2"/>
          <a:stretch>
            <a:fillRect/>
          </a:stretch>
        </p:blipFill>
        <p:spPr>
          <a:xfrm>
            <a:off x="1988598" y="702316"/>
            <a:ext cx="5608239" cy="5183640"/>
          </a:xfrm>
          <a:prstGeom prst="rect">
            <a:avLst/>
          </a:prstGeom>
        </p:spPr>
      </p:pic>
    </p:spTree>
    <p:extLst>
      <p:ext uri="{BB962C8B-B14F-4D97-AF65-F5344CB8AC3E}">
        <p14:creationId xmlns:p14="http://schemas.microsoft.com/office/powerpoint/2010/main" val="3867102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F0BB31E0-DA4F-4E5B-95F3-648BD9B57C68}"/>
              </a:ext>
            </a:extLst>
          </p:cNvPr>
          <p:cNvSpPr txBox="1"/>
          <p:nvPr/>
        </p:nvSpPr>
        <p:spPr>
          <a:xfrm>
            <a:off x="363984" y="142043"/>
            <a:ext cx="7336304" cy="707886"/>
          </a:xfrm>
          <a:prstGeom prst="rect">
            <a:avLst/>
          </a:prstGeom>
          <a:noFill/>
        </p:spPr>
        <p:txBody>
          <a:bodyPr wrap="none" rtlCol="0">
            <a:spAutoFit/>
          </a:bodyPr>
          <a:lstStyle/>
          <a:p>
            <a:r>
              <a:rPr lang="en-US" altLang="zh-TW" sz="4000" b="1" dirty="0"/>
              <a:t>Similar challenge and restriction</a:t>
            </a:r>
            <a:endParaRPr lang="zh-TW" altLang="en-US" sz="4000" b="1" dirty="0"/>
          </a:p>
        </p:txBody>
      </p:sp>
      <p:pic>
        <p:nvPicPr>
          <p:cNvPr id="4" name="圖片 3">
            <a:extLst>
              <a:ext uri="{FF2B5EF4-FFF2-40B4-BE49-F238E27FC236}">
                <a16:creationId xmlns:a16="http://schemas.microsoft.com/office/drawing/2014/main" id="{BD70466F-7179-451C-B10A-E74FCA747DF1}"/>
              </a:ext>
            </a:extLst>
          </p:cNvPr>
          <p:cNvPicPr>
            <a:picLocks noChangeAspect="1"/>
          </p:cNvPicPr>
          <p:nvPr/>
        </p:nvPicPr>
        <p:blipFill>
          <a:blip r:embed="rId2"/>
          <a:stretch>
            <a:fillRect/>
          </a:stretch>
        </p:blipFill>
        <p:spPr>
          <a:xfrm>
            <a:off x="752105" y="1205051"/>
            <a:ext cx="3056415" cy="2966959"/>
          </a:xfrm>
          <a:prstGeom prst="rect">
            <a:avLst/>
          </a:prstGeom>
        </p:spPr>
      </p:pic>
      <p:pic>
        <p:nvPicPr>
          <p:cNvPr id="5" name="圖片 4">
            <a:extLst>
              <a:ext uri="{FF2B5EF4-FFF2-40B4-BE49-F238E27FC236}">
                <a16:creationId xmlns:a16="http://schemas.microsoft.com/office/drawing/2014/main" id="{72668763-5CAD-45F5-946D-B162C5824F73}"/>
              </a:ext>
            </a:extLst>
          </p:cNvPr>
          <p:cNvPicPr>
            <a:picLocks noChangeAspect="1"/>
          </p:cNvPicPr>
          <p:nvPr/>
        </p:nvPicPr>
        <p:blipFill>
          <a:blip r:embed="rId3"/>
          <a:stretch>
            <a:fillRect/>
          </a:stretch>
        </p:blipFill>
        <p:spPr>
          <a:xfrm>
            <a:off x="3703095" y="1205051"/>
            <a:ext cx="7218290" cy="4919898"/>
          </a:xfrm>
          <a:prstGeom prst="rect">
            <a:avLst/>
          </a:prstGeom>
        </p:spPr>
      </p:pic>
    </p:spTree>
    <p:extLst>
      <p:ext uri="{BB962C8B-B14F-4D97-AF65-F5344CB8AC3E}">
        <p14:creationId xmlns:p14="http://schemas.microsoft.com/office/powerpoint/2010/main" val="235198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C7ED762D-B0C8-4014-9020-68FD76AC2911}"/>
              </a:ext>
            </a:extLst>
          </p:cNvPr>
          <p:cNvPicPr>
            <a:picLocks noChangeAspect="1"/>
          </p:cNvPicPr>
          <p:nvPr/>
        </p:nvPicPr>
        <p:blipFill>
          <a:blip r:embed="rId2"/>
          <a:stretch>
            <a:fillRect/>
          </a:stretch>
        </p:blipFill>
        <p:spPr>
          <a:xfrm>
            <a:off x="1955785" y="1258687"/>
            <a:ext cx="5813567" cy="2974716"/>
          </a:xfrm>
          <a:prstGeom prst="rect">
            <a:avLst/>
          </a:prstGeom>
        </p:spPr>
      </p:pic>
      <p:sp>
        <p:nvSpPr>
          <p:cNvPr id="2" name="矩形 1">
            <a:extLst>
              <a:ext uri="{FF2B5EF4-FFF2-40B4-BE49-F238E27FC236}">
                <a16:creationId xmlns:a16="http://schemas.microsoft.com/office/drawing/2014/main" id="{81C604F4-08D4-4E25-AF32-ADD577469D40}"/>
              </a:ext>
            </a:extLst>
          </p:cNvPr>
          <p:cNvSpPr/>
          <p:nvPr/>
        </p:nvSpPr>
        <p:spPr>
          <a:xfrm>
            <a:off x="156472" y="234538"/>
            <a:ext cx="9712915" cy="646331"/>
          </a:xfrm>
          <a:prstGeom prst="rect">
            <a:avLst/>
          </a:prstGeom>
        </p:spPr>
        <p:txBody>
          <a:bodyPr wrap="none">
            <a:spAutoFit/>
          </a:bodyPr>
          <a:lstStyle/>
          <a:p>
            <a:r>
              <a:rPr lang="en-US" altLang="zh-TW" sz="3600" dirty="0"/>
              <a:t>Converting 1D EEG Sequences to 2D EEG Meshes</a:t>
            </a:r>
            <a:endParaRPr lang="zh-TW" altLang="en-US" sz="3600" dirty="0"/>
          </a:p>
        </p:txBody>
      </p:sp>
      <p:pic>
        <p:nvPicPr>
          <p:cNvPr id="4" name="圖片 3">
            <a:extLst>
              <a:ext uri="{FF2B5EF4-FFF2-40B4-BE49-F238E27FC236}">
                <a16:creationId xmlns:a16="http://schemas.microsoft.com/office/drawing/2014/main" id="{5E671407-A1CB-4DEF-9150-42662C2C599E}"/>
              </a:ext>
            </a:extLst>
          </p:cNvPr>
          <p:cNvPicPr>
            <a:picLocks noChangeAspect="1"/>
          </p:cNvPicPr>
          <p:nvPr/>
        </p:nvPicPr>
        <p:blipFill>
          <a:blip r:embed="rId3"/>
          <a:stretch>
            <a:fillRect/>
          </a:stretch>
        </p:blipFill>
        <p:spPr>
          <a:xfrm>
            <a:off x="439090" y="1258687"/>
            <a:ext cx="10417443" cy="2865257"/>
          </a:xfrm>
          <a:prstGeom prst="rect">
            <a:avLst/>
          </a:prstGeom>
        </p:spPr>
      </p:pic>
      <p:sp>
        <p:nvSpPr>
          <p:cNvPr id="6" name="矩形 5">
            <a:extLst>
              <a:ext uri="{FF2B5EF4-FFF2-40B4-BE49-F238E27FC236}">
                <a16:creationId xmlns:a16="http://schemas.microsoft.com/office/drawing/2014/main" id="{948FBBDB-61EE-480B-BBCA-DAF92C3A85F0}"/>
              </a:ext>
            </a:extLst>
          </p:cNvPr>
          <p:cNvSpPr/>
          <p:nvPr/>
        </p:nvSpPr>
        <p:spPr>
          <a:xfrm>
            <a:off x="1633491" y="5116044"/>
            <a:ext cx="8165528" cy="369332"/>
          </a:xfrm>
          <a:prstGeom prst="rect">
            <a:avLst/>
          </a:prstGeom>
        </p:spPr>
        <p:txBody>
          <a:bodyPr wrap="square">
            <a:spAutoFit/>
          </a:bodyPr>
          <a:lstStyle/>
          <a:p>
            <a:endParaRPr lang="zh-TW" altLang="en-US" dirty="0"/>
          </a:p>
        </p:txBody>
      </p:sp>
      <p:sp>
        <p:nvSpPr>
          <p:cNvPr id="8" name="文字方塊 7">
            <a:extLst>
              <a:ext uri="{FF2B5EF4-FFF2-40B4-BE49-F238E27FC236}">
                <a16:creationId xmlns:a16="http://schemas.microsoft.com/office/drawing/2014/main" id="{482DD528-4430-4903-AEAC-0CCC118C9A99}"/>
              </a:ext>
            </a:extLst>
          </p:cNvPr>
          <p:cNvSpPr txBox="1"/>
          <p:nvPr/>
        </p:nvSpPr>
        <p:spPr>
          <a:xfrm>
            <a:off x="3178358" y="4980093"/>
            <a:ext cx="4745210" cy="769441"/>
          </a:xfrm>
          <a:prstGeom prst="rect">
            <a:avLst/>
          </a:prstGeom>
          <a:noFill/>
        </p:spPr>
        <p:txBody>
          <a:bodyPr wrap="none" rtlCol="0">
            <a:spAutoFit/>
          </a:bodyPr>
          <a:lstStyle/>
          <a:p>
            <a:r>
              <a:rPr lang="en-US" altLang="zh-TW" sz="4400" dirty="0">
                <a:solidFill>
                  <a:srgbClr val="FF0000"/>
                </a:solidFill>
              </a:rPr>
              <a:t>Spatial information!</a:t>
            </a:r>
            <a:endParaRPr lang="zh-TW" altLang="en-US" sz="4400" dirty="0">
              <a:solidFill>
                <a:srgbClr val="FF0000"/>
              </a:solidFill>
            </a:endParaRPr>
          </a:p>
        </p:txBody>
      </p:sp>
      <p:pic>
        <p:nvPicPr>
          <p:cNvPr id="10" name="圖片 9">
            <a:extLst>
              <a:ext uri="{FF2B5EF4-FFF2-40B4-BE49-F238E27FC236}">
                <a16:creationId xmlns:a16="http://schemas.microsoft.com/office/drawing/2014/main" id="{835DA5D2-E7F7-438C-B96E-A6430F16E1C6}"/>
              </a:ext>
            </a:extLst>
          </p:cNvPr>
          <p:cNvPicPr>
            <a:picLocks noChangeAspect="1"/>
          </p:cNvPicPr>
          <p:nvPr/>
        </p:nvPicPr>
        <p:blipFill>
          <a:blip r:embed="rId4"/>
          <a:stretch>
            <a:fillRect/>
          </a:stretch>
        </p:blipFill>
        <p:spPr>
          <a:xfrm>
            <a:off x="1811178" y="4672863"/>
            <a:ext cx="7479570" cy="1255694"/>
          </a:xfrm>
          <a:prstGeom prst="rect">
            <a:avLst/>
          </a:prstGeom>
        </p:spPr>
      </p:pic>
      <p:pic>
        <p:nvPicPr>
          <p:cNvPr id="5" name="圖片 4">
            <a:extLst>
              <a:ext uri="{FF2B5EF4-FFF2-40B4-BE49-F238E27FC236}">
                <a16:creationId xmlns:a16="http://schemas.microsoft.com/office/drawing/2014/main" id="{7E754F46-E327-493B-BC99-3C08ADBD537A}"/>
              </a:ext>
            </a:extLst>
          </p:cNvPr>
          <p:cNvPicPr>
            <a:picLocks noChangeAspect="1"/>
          </p:cNvPicPr>
          <p:nvPr/>
        </p:nvPicPr>
        <p:blipFill>
          <a:blip r:embed="rId5"/>
          <a:stretch>
            <a:fillRect/>
          </a:stretch>
        </p:blipFill>
        <p:spPr>
          <a:xfrm>
            <a:off x="932288" y="4782322"/>
            <a:ext cx="8518361" cy="1083091"/>
          </a:xfrm>
          <a:prstGeom prst="rect">
            <a:avLst/>
          </a:prstGeom>
        </p:spPr>
      </p:pic>
      <p:pic>
        <p:nvPicPr>
          <p:cNvPr id="7" name="圖片 6">
            <a:extLst>
              <a:ext uri="{FF2B5EF4-FFF2-40B4-BE49-F238E27FC236}">
                <a16:creationId xmlns:a16="http://schemas.microsoft.com/office/drawing/2014/main" id="{7C33D1F6-3963-404A-A7D3-422536AB54EB}"/>
              </a:ext>
            </a:extLst>
          </p:cNvPr>
          <p:cNvPicPr>
            <a:picLocks noChangeAspect="1"/>
          </p:cNvPicPr>
          <p:nvPr/>
        </p:nvPicPr>
        <p:blipFill>
          <a:blip r:embed="rId6"/>
          <a:stretch>
            <a:fillRect/>
          </a:stretch>
        </p:blipFill>
        <p:spPr>
          <a:xfrm>
            <a:off x="930164" y="4836775"/>
            <a:ext cx="8520307" cy="1083090"/>
          </a:xfrm>
          <a:prstGeom prst="rect">
            <a:avLst/>
          </a:prstGeom>
        </p:spPr>
      </p:pic>
    </p:spTree>
    <p:extLst>
      <p:ext uri="{BB962C8B-B14F-4D97-AF65-F5344CB8AC3E}">
        <p14:creationId xmlns:p14="http://schemas.microsoft.com/office/powerpoint/2010/main" val="392435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EB926A-FF11-4E55-81FC-63AA7CDDE926}"/>
              </a:ext>
            </a:extLst>
          </p:cNvPr>
          <p:cNvSpPr/>
          <p:nvPr/>
        </p:nvSpPr>
        <p:spPr>
          <a:xfrm>
            <a:off x="404013" y="217049"/>
            <a:ext cx="4685898" cy="646331"/>
          </a:xfrm>
          <a:prstGeom prst="rect">
            <a:avLst/>
          </a:prstGeom>
        </p:spPr>
        <p:txBody>
          <a:bodyPr wrap="none">
            <a:spAutoFit/>
          </a:bodyPr>
          <a:lstStyle/>
          <a:p>
            <a:r>
              <a:rPr lang="zh-TW" altLang="en-US" sz="3600" dirty="0">
                <a:latin typeface="+mj-lt"/>
              </a:rPr>
              <a:t>Z-Score Standardization</a:t>
            </a:r>
          </a:p>
        </p:txBody>
      </p:sp>
      <p:pic>
        <p:nvPicPr>
          <p:cNvPr id="3" name="圖片 2">
            <a:extLst>
              <a:ext uri="{FF2B5EF4-FFF2-40B4-BE49-F238E27FC236}">
                <a16:creationId xmlns:a16="http://schemas.microsoft.com/office/drawing/2014/main" id="{80399F52-3827-4B36-9C36-0265B39C9863}"/>
              </a:ext>
            </a:extLst>
          </p:cNvPr>
          <p:cNvPicPr>
            <a:picLocks noChangeAspect="1"/>
          </p:cNvPicPr>
          <p:nvPr/>
        </p:nvPicPr>
        <p:blipFill>
          <a:blip r:embed="rId2"/>
          <a:stretch>
            <a:fillRect/>
          </a:stretch>
        </p:blipFill>
        <p:spPr>
          <a:xfrm>
            <a:off x="2164386" y="1497830"/>
            <a:ext cx="4969406" cy="1742519"/>
          </a:xfrm>
          <a:prstGeom prst="rect">
            <a:avLst/>
          </a:prstGeom>
        </p:spPr>
      </p:pic>
      <p:sp>
        <p:nvSpPr>
          <p:cNvPr id="5" name="文字方塊 4">
            <a:extLst>
              <a:ext uri="{FF2B5EF4-FFF2-40B4-BE49-F238E27FC236}">
                <a16:creationId xmlns:a16="http://schemas.microsoft.com/office/drawing/2014/main" id="{3729ADE7-FF54-418D-838B-858478C0531C}"/>
              </a:ext>
            </a:extLst>
          </p:cNvPr>
          <p:cNvSpPr txBox="1"/>
          <p:nvPr/>
        </p:nvSpPr>
        <p:spPr>
          <a:xfrm>
            <a:off x="853815" y="3471182"/>
            <a:ext cx="8472191" cy="1569660"/>
          </a:xfrm>
          <a:prstGeom prst="rect">
            <a:avLst/>
          </a:prstGeom>
          <a:noFill/>
        </p:spPr>
        <p:txBody>
          <a:bodyPr wrap="none" rtlCol="0">
            <a:spAutoFit/>
          </a:bodyPr>
          <a:lstStyle/>
          <a:p>
            <a:r>
              <a:rPr lang="en-US" altLang="zh-TW" sz="3200" dirty="0"/>
              <a:t>Z-Score normalization: </a:t>
            </a:r>
            <a:r>
              <a:rPr lang="en-US" altLang="zh-TW" sz="3200" dirty="0">
                <a:solidFill>
                  <a:srgbClr val="FF0000"/>
                </a:solidFill>
              </a:rPr>
              <a:t>rescaled</a:t>
            </a:r>
            <a:r>
              <a:rPr lang="en-US" altLang="zh-TW" sz="3200" dirty="0"/>
              <a:t> to have data with </a:t>
            </a:r>
          </a:p>
          <a:p>
            <a:r>
              <a:rPr lang="en-US" altLang="zh-TW" sz="3200" dirty="0"/>
              <a:t>an </a:t>
            </a:r>
            <a:r>
              <a:rPr lang="en-US" altLang="zh-TW" sz="3200" dirty="0">
                <a:solidFill>
                  <a:srgbClr val="FF0000"/>
                </a:solidFill>
              </a:rPr>
              <a:t>average of 0 </a:t>
            </a:r>
            <a:r>
              <a:rPr lang="en-US" altLang="zh-TW" sz="3200" dirty="0"/>
              <a:t>and a </a:t>
            </a:r>
            <a:r>
              <a:rPr lang="en-US" altLang="zh-TW" sz="3200" dirty="0">
                <a:solidFill>
                  <a:srgbClr val="FF0000"/>
                </a:solidFill>
              </a:rPr>
              <a:t>standard deviation of 1.</a:t>
            </a:r>
          </a:p>
          <a:p>
            <a:r>
              <a:rPr lang="en-US" altLang="zh-TW" sz="3200" dirty="0"/>
              <a:t>It does not favor data with larger unit scales. </a:t>
            </a:r>
            <a:endParaRPr lang="zh-TW" altLang="en-US" sz="3200" dirty="0">
              <a:solidFill>
                <a:srgbClr val="FF0000"/>
              </a:solidFill>
            </a:endParaRPr>
          </a:p>
        </p:txBody>
      </p:sp>
    </p:spTree>
    <p:extLst>
      <p:ext uri="{BB962C8B-B14F-4D97-AF65-F5344CB8AC3E}">
        <p14:creationId xmlns:p14="http://schemas.microsoft.com/office/powerpoint/2010/main" val="3001614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C05BA027-5A8D-4467-BCE8-9D6B33C70658}"/>
              </a:ext>
            </a:extLst>
          </p:cNvPr>
          <p:cNvSpPr txBox="1"/>
          <p:nvPr/>
        </p:nvSpPr>
        <p:spPr>
          <a:xfrm>
            <a:off x="648070" y="213065"/>
            <a:ext cx="4826962" cy="646331"/>
          </a:xfrm>
          <a:prstGeom prst="rect">
            <a:avLst/>
          </a:prstGeom>
          <a:noFill/>
        </p:spPr>
        <p:txBody>
          <a:bodyPr wrap="none" rtlCol="0">
            <a:spAutoFit/>
          </a:bodyPr>
          <a:lstStyle/>
          <a:p>
            <a:r>
              <a:rPr lang="en-US" altLang="zh-TW" sz="3600" dirty="0"/>
              <a:t>Challenge and restriction</a:t>
            </a:r>
            <a:endParaRPr lang="zh-TW" altLang="en-US" sz="3600" dirty="0"/>
          </a:p>
        </p:txBody>
      </p:sp>
      <p:sp>
        <p:nvSpPr>
          <p:cNvPr id="3" name="矩形 2">
            <a:extLst>
              <a:ext uri="{FF2B5EF4-FFF2-40B4-BE49-F238E27FC236}">
                <a16:creationId xmlns:a16="http://schemas.microsoft.com/office/drawing/2014/main" id="{35DAFD0C-A209-49A4-916C-88E617695185}"/>
              </a:ext>
            </a:extLst>
          </p:cNvPr>
          <p:cNvSpPr/>
          <p:nvPr/>
        </p:nvSpPr>
        <p:spPr>
          <a:xfrm>
            <a:off x="1032768" y="1683616"/>
            <a:ext cx="8368684" cy="3970318"/>
          </a:xfrm>
          <a:prstGeom prst="rect">
            <a:avLst/>
          </a:prstGeom>
        </p:spPr>
        <p:txBody>
          <a:bodyPr wrap="square">
            <a:spAutoFit/>
          </a:bodyPr>
          <a:lstStyle/>
          <a:p>
            <a:r>
              <a:rPr lang="en-US" altLang="zh-TW" sz="3600" dirty="0"/>
              <a:t>S</a:t>
            </a:r>
            <a:r>
              <a:rPr lang="zh-TW" altLang="en-US" sz="3600" dirty="0"/>
              <a:t>ome EEG readings are variably </a:t>
            </a:r>
            <a:r>
              <a:rPr lang="zh-TW" altLang="en-US" sz="3600" dirty="0">
                <a:solidFill>
                  <a:srgbClr val="FF0000"/>
                </a:solidFill>
              </a:rPr>
              <a:t>missing </a:t>
            </a:r>
            <a:r>
              <a:rPr lang="zh-TW" altLang="en-US" sz="3600" dirty="0"/>
              <a:t>largely due to issues of </a:t>
            </a:r>
            <a:r>
              <a:rPr lang="zh-TW" altLang="en-US" sz="3600" dirty="0">
                <a:solidFill>
                  <a:srgbClr val="FF0000"/>
                </a:solidFill>
              </a:rPr>
              <a:t>electrical conductivity and subjects movement, </a:t>
            </a:r>
            <a:r>
              <a:rPr lang="zh-TW" altLang="en-US" sz="3600" dirty="0"/>
              <a:t>resulting in all channels </a:t>
            </a:r>
            <a:r>
              <a:rPr lang="zh-TW" altLang="en-US" sz="3600" dirty="0">
                <a:solidFill>
                  <a:srgbClr val="FF0000"/>
                </a:solidFill>
              </a:rPr>
              <a:t>recording zeros</a:t>
            </a:r>
            <a:r>
              <a:rPr lang="zh-TW" altLang="en-US" sz="3600" dirty="0"/>
              <a:t>. This issue is unavoidable in </a:t>
            </a:r>
            <a:r>
              <a:rPr lang="zh-TW" altLang="en-US" sz="3600" dirty="0">
                <a:solidFill>
                  <a:srgbClr val="FF0000"/>
                </a:solidFill>
              </a:rPr>
              <a:t>sensor-based systems</a:t>
            </a:r>
            <a:r>
              <a:rPr lang="zh-TW" altLang="en-US" sz="3600" dirty="0"/>
              <a:t>, and it might not be tolerated by BCIs</a:t>
            </a:r>
            <a:r>
              <a:rPr lang="en-US" altLang="zh-TW" sz="3600" dirty="0"/>
              <a:t>.</a:t>
            </a:r>
            <a:endParaRPr lang="zh-TW" altLang="en-US" sz="3600" dirty="0"/>
          </a:p>
        </p:txBody>
      </p:sp>
    </p:spTree>
    <p:extLst>
      <p:ext uri="{BB962C8B-B14F-4D97-AF65-F5344CB8AC3E}">
        <p14:creationId xmlns:p14="http://schemas.microsoft.com/office/powerpoint/2010/main" val="2673418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F0BB31E0-DA4F-4E5B-95F3-648BD9B57C68}"/>
              </a:ext>
            </a:extLst>
          </p:cNvPr>
          <p:cNvSpPr txBox="1"/>
          <p:nvPr/>
        </p:nvSpPr>
        <p:spPr>
          <a:xfrm>
            <a:off x="363984" y="142043"/>
            <a:ext cx="7336304" cy="707886"/>
          </a:xfrm>
          <a:prstGeom prst="rect">
            <a:avLst/>
          </a:prstGeom>
          <a:noFill/>
        </p:spPr>
        <p:txBody>
          <a:bodyPr wrap="none" rtlCol="0">
            <a:spAutoFit/>
          </a:bodyPr>
          <a:lstStyle/>
          <a:p>
            <a:r>
              <a:rPr lang="en-US" altLang="zh-TW" sz="4000" b="1" dirty="0"/>
              <a:t>Similar challenge and restriction</a:t>
            </a:r>
            <a:endParaRPr lang="zh-TW" altLang="en-US" sz="4000" b="1" dirty="0"/>
          </a:p>
        </p:txBody>
      </p:sp>
      <p:pic>
        <p:nvPicPr>
          <p:cNvPr id="4" name="圖片 3">
            <a:extLst>
              <a:ext uri="{FF2B5EF4-FFF2-40B4-BE49-F238E27FC236}">
                <a16:creationId xmlns:a16="http://schemas.microsoft.com/office/drawing/2014/main" id="{BD70466F-7179-451C-B10A-E74FCA747DF1}"/>
              </a:ext>
            </a:extLst>
          </p:cNvPr>
          <p:cNvPicPr>
            <a:picLocks noChangeAspect="1"/>
          </p:cNvPicPr>
          <p:nvPr/>
        </p:nvPicPr>
        <p:blipFill>
          <a:blip r:embed="rId2"/>
          <a:stretch>
            <a:fillRect/>
          </a:stretch>
        </p:blipFill>
        <p:spPr>
          <a:xfrm>
            <a:off x="832004" y="1847476"/>
            <a:ext cx="3056415" cy="2966959"/>
          </a:xfrm>
          <a:prstGeom prst="rect">
            <a:avLst/>
          </a:prstGeom>
        </p:spPr>
      </p:pic>
      <p:sp>
        <p:nvSpPr>
          <p:cNvPr id="3" name="文字方塊 2">
            <a:extLst>
              <a:ext uri="{FF2B5EF4-FFF2-40B4-BE49-F238E27FC236}">
                <a16:creationId xmlns:a16="http://schemas.microsoft.com/office/drawing/2014/main" id="{DE3269C5-C538-4771-80F0-35976116B3A4}"/>
              </a:ext>
            </a:extLst>
          </p:cNvPr>
          <p:cNvSpPr txBox="1"/>
          <p:nvPr/>
        </p:nvSpPr>
        <p:spPr>
          <a:xfrm>
            <a:off x="4509856" y="2361459"/>
            <a:ext cx="5030544" cy="3170099"/>
          </a:xfrm>
          <a:prstGeom prst="rect">
            <a:avLst/>
          </a:prstGeom>
          <a:noFill/>
        </p:spPr>
        <p:txBody>
          <a:bodyPr wrap="none" rtlCol="0">
            <a:spAutoFit/>
          </a:bodyPr>
          <a:lstStyle/>
          <a:p>
            <a:pPr marL="342900" indent="-342900">
              <a:buAutoNum type="arabicPeriod"/>
            </a:pPr>
            <a:r>
              <a:rPr lang="en-US" altLang="zh-TW" sz="4000" dirty="0"/>
              <a:t>Smooth manipulation</a:t>
            </a:r>
          </a:p>
          <a:p>
            <a:pPr marL="342900" indent="-342900">
              <a:buAutoNum type="arabicPeriod"/>
            </a:pPr>
            <a:r>
              <a:rPr lang="en-US" altLang="zh-TW" sz="4000" dirty="0"/>
              <a:t>Poor contact</a:t>
            </a:r>
          </a:p>
          <a:p>
            <a:pPr marL="342900" indent="-342900">
              <a:buAutoNum type="arabicPeriod"/>
            </a:pPr>
            <a:r>
              <a:rPr lang="en-US" altLang="zh-TW" sz="4000" dirty="0"/>
              <a:t>Random press</a:t>
            </a:r>
          </a:p>
          <a:p>
            <a:pPr marL="342900" indent="-342900">
              <a:buAutoNum type="arabicPeriod"/>
            </a:pPr>
            <a:r>
              <a:rPr lang="en-US" altLang="zh-TW" sz="4000" dirty="0"/>
              <a:t>Continuously without</a:t>
            </a:r>
          </a:p>
          <a:p>
            <a:r>
              <a:rPr lang="en-US" altLang="zh-TW" sz="4000" dirty="0"/>
              <a:t>   interruption</a:t>
            </a:r>
            <a:endParaRPr lang="zh-TW" altLang="en-US" sz="4000" dirty="0"/>
          </a:p>
        </p:txBody>
      </p:sp>
    </p:spTree>
    <p:extLst>
      <p:ext uri="{BB962C8B-B14F-4D97-AF65-F5344CB8AC3E}">
        <p14:creationId xmlns:p14="http://schemas.microsoft.com/office/powerpoint/2010/main" val="3823113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E849012-D21A-467F-A193-23CA8C620F46}"/>
              </a:ext>
            </a:extLst>
          </p:cNvPr>
          <p:cNvSpPr txBox="1"/>
          <p:nvPr/>
        </p:nvSpPr>
        <p:spPr>
          <a:xfrm>
            <a:off x="896645" y="204186"/>
            <a:ext cx="2791149" cy="1015663"/>
          </a:xfrm>
          <a:prstGeom prst="rect">
            <a:avLst/>
          </a:prstGeom>
          <a:noFill/>
        </p:spPr>
        <p:txBody>
          <a:bodyPr wrap="none" rtlCol="0">
            <a:spAutoFit/>
          </a:bodyPr>
          <a:lstStyle/>
          <a:p>
            <a:r>
              <a:rPr lang="en-US" altLang="zh-TW" sz="6000" dirty="0"/>
              <a:t>Solution</a:t>
            </a:r>
            <a:endParaRPr lang="zh-TW" altLang="en-US" sz="6000" dirty="0"/>
          </a:p>
        </p:txBody>
      </p:sp>
      <p:pic>
        <p:nvPicPr>
          <p:cNvPr id="3" name="圖片 2">
            <a:extLst>
              <a:ext uri="{FF2B5EF4-FFF2-40B4-BE49-F238E27FC236}">
                <a16:creationId xmlns:a16="http://schemas.microsoft.com/office/drawing/2014/main" id="{5AC41264-705A-4512-BADE-8A3010F0A685}"/>
              </a:ext>
            </a:extLst>
          </p:cNvPr>
          <p:cNvPicPr>
            <a:picLocks noChangeAspect="1"/>
          </p:cNvPicPr>
          <p:nvPr/>
        </p:nvPicPr>
        <p:blipFill>
          <a:blip r:embed="rId2"/>
          <a:stretch>
            <a:fillRect/>
          </a:stretch>
        </p:blipFill>
        <p:spPr>
          <a:xfrm>
            <a:off x="506442" y="1418167"/>
            <a:ext cx="10912786" cy="4359018"/>
          </a:xfrm>
          <a:prstGeom prst="rect">
            <a:avLst/>
          </a:prstGeom>
        </p:spPr>
      </p:pic>
    </p:spTree>
    <p:extLst>
      <p:ext uri="{BB962C8B-B14F-4D97-AF65-F5344CB8AC3E}">
        <p14:creationId xmlns:p14="http://schemas.microsoft.com/office/powerpoint/2010/main" val="2149211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39BA6C27-AAC2-420A-A8AA-8172BE0CC519}"/>
              </a:ext>
            </a:extLst>
          </p:cNvPr>
          <p:cNvPicPr>
            <a:picLocks noChangeAspect="1"/>
          </p:cNvPicPr>
          <p:nvPr/>
        </p:nvPicPr>
        <p:blipFill>
          <a:blip r:embed="rId2"/>
          <a:stretch>
            <a:fillRect/>
          </a:stretch>
        </p:blipFill>
        <p:spPr>
          <a:xfrm>
            <a:off x="1584649" y="1106349"/>
            <a:ext cx="5471634" cy="4130398"/>
          </a:xfrm>
          <a:prstGeom prst="rect">
            <a:avLst/>
          </a:prstGeom>
        </p:spPr>
      </p:pic>
      <p:sp>
        <p:nvSpPr>
          <p:cNvPr id="3" name="文字方塊 2">
            <a:extLst>
              <a:ext uri="{FF2B5EF4-FFF2-40B4-BE49-F238E27FC236}">
                <a16:creationId xmlns:a16="http://schemas.microsoft.com/office/drawing/2014/main" id="{66C3AA74-554C-433A-BE11-3FF531C9FCFD}"/>
              </a:ext>
            </a:extLst>
          </p:cNvPr>
          <p:cNvSpPr txBox="1"/>
          <p:nvPr/>
        </p:nvSpPr>
        <p:spPr>
          <a:xfrm>
            <a:off x="656947" y="5527219"/>
            <a:ext cx="8847294" cy="830997"/>
          </a:xfrm>
          <a:prstGeom prst="rect">
            <a:avLst/>
          </a:prstGeom>
          <a:noFill/>
        </p:spPr>
        <p:txBody>
          <a:bodyPr wrap="none" rtlCol="0">
            <a:spAutoFit/>
          </a:bodyPr>
          <a:lstStyle/>
          <a:p>
            <a:r>
              <a:rPr lang="en-US" altLang="zh-TW" sz="2400" dirty="0"/>
              <a:t>Sliding window</a:t>
            </a:r>
            <a:r>
              <a:rPr lang="zh-TW" altLang="en-US" sz="2400" dirty="0"/>
              <a:t> </a:t>
            </a:r>
            <a:r>
              <a:rPr lang="en-US" altLang="zh-TW" sz="2400" dirty="0"/>
              <a:t>with 50% overlapping between continuous neighbors.</a:t>
            </a:r>
            <a:endParaRPr lang="zh-TW" altLang="en-US" sz="2400" dirty="0"/>
          </a:p>
          <a:p>
            <a:endParaRPr lang="zh-TW" altLang="en-US" sz="2400" dirty="0"/>
          </a:p>
        </p:txBody>
      </p:sp>
      <p:sp>
        <p:nvSpPr>
          <p:cNvPr id="4" name="文字方塊 3">
            <a:extLst>
              <a:ext uri="{FF2B5EF4-FFF2-40B4-BE49-F238E27FC236}">
                <a16:creationId xmlns:a16="http://schemas.microsoft.com/office/drawing/2014/main" id="{EEC38657-EB84-4F51-BCAD-54614C545B81}"/>
              </a:ext>
            </a:extLst>
          </p:cNvPr>
          <p:cNvSpPr txBox="1"/>
          <p:nvPr/>
        </p:nvSpPr>
        <p:spPr>
          <a:xfrm>
            <a:off x="363984" y="169546"/>
            <a:ext cx="3121367" cy="646331"/>
          </a:xfrm>
          <a:prstGeom prst="rect">
            <a:avLst/>
          </a:prstGeom>
          <a:noFill/>
        </p:spPr>
        <p:txBody>
          <a:bodyPr wrap="none" rtlCol="0">
            <a:spAutoFit/>
          </a:bodyPr>
          <a:lstStyle/>
          <a:p>
            <a:r>
              <a:rPr lang="en-US" altLang="zh-TW" sz="3600" dirty="0"/>
              <a:t>Sliding window</a:t>
            </a:r>
            <a:endParaRPr lang="zh-TW" altLang="en-US" sz="3600" dirty="0"/>
          </a:p>
        </p:txBody>
      </p:sp>
    </p:spTree>
    <p:extLst>
      <p:ext uri="{BB962C8B-B14F-4D97-AF65-F5344CB8AC3E}">
        <p14:creationId xmlns:p14="http://schemas.microsoft.com/office/powerpoint/2010/main" val="942578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328AA85C-982C-4AED-BE2C-6BD66B504119}"/>
              </a:ext>
            </a:extLst>
          </p:cNvPr>
          <p:cNvSpPr txBox="1"/>
          <p:nvPr/>
        </p:nvSpPr>
        <p:spPr>
          <a:xfrm>
            <a:off x="0" y="88777"/>
            <a:ext cx="10320454" cy="584775"/>
          </a:xfrm>
          <a:prstGeom prst="rect">
            <a:avLst/>
          </a:prstGeom>
          <a:noFill/>
        </p:spPr>
        <p:txBody>
          <a:bodyPr wrap="none" rtlCol="0">
            <a:spAutoFit/>
          </a:bodyPr>
          <a:lstStyle/>
          <a:p>
            <a:r>
              <a:rPr lang="en-US" altLang="zh-TW" sz="3200" dirty="0"/>
              <a:t>Why using Convolutional Recurrent Neural Network(CRNN)</a:t>
            </a:r>
            <a:endParaRPr lang="zh-TW" altLang="en-US" sz="3200" dirty="0"/>
          </a:p>
        </p:txBody>
      </p:sp>
      <p:sp>
        <p:nvSpPr>
          <p:cNvPr id="3" name="文字方塊 2">
            <a:extLst>
              <a:ext uri="{FF2B5EF4-FFF2-40B4-BE49-F238E27FC236}">
                <a16:creationId xmlns:a16="http://schemas.microsoft.com/office/drawing/2014/main" id="{7DD00BDC-48B3-4AC4-BE99-7C1A5980C6C2}"/>
              </a:ext>
            </a:extLst>
          </p:cNvPr>
          <p:cNvSpPr txBox="1"/>
          <p:nvPr/>
        </p:nvSpPr>
        <p:spPr>
          <a:xfrm>
            <a:off x="590984" y="2426364"/>
            <a:ext cx="9581469" cy="3539430"/>
          </a:xfrm>
          <a:prstGeom prst="rect">
            <a:avLst/>
          </a:prstGeom>
          <a:noFill/>
        </p:spPr>
        <p:txBody>
          <a:bodyPr wrap="none" rtlCol="0">
            <a:spAutoFit/>
          </a:bodyPr>
          <a:lstStyle/>
          <a:p>
            <a:r>
              <a:rPr lang="en-US" altLang="zh-TW" sz="3200" dirty="0">
                <a:solidFill>
                  <a:srgbClr val="FF0000"/>
                </a:solidFill>
              </a:rPr>
              <a:t>CRNNs</a:t>
            </a:r>
            <a:r>
              <a:rPr lang="en-US" altLang="zh-TW" sz="3200" dirty="0"/>
              <a:t> take advantage of convolutional neural networks</a:t>
            </a:r>
          </a:p>
          <a:p>
            <a:r>
              <a:rPr lang="en-US" altLang="zh-TW" sz="3200" dirty="0"/>
              <a:t>(CNNs) for </a:t>
            </a:r>
            <a:r>
              <a:rPr lang="en-US" altLang="zh-TW" sz="3200" dirty="0">
                <a:solidFill>
                  <a:srgbClr val="FF0000"/>
                </a:solidFill>
              </a:rPr>
              <a:t>local feature extraction</a:t>
            </a:r>
            <a:r>
              <a:rPr lang="en-US" altLang="zh-TW" sz="3200" dirty="0"/>
              <a:t> and recurrent neural </a:t>
            </a:r>
          </a:p>
          <a:p>
            <a:r>
              <a:rPr lang="en-US" altLang="zh-TW" sz="3200" dirty="0"/>
              <a:t>networks(RNNs) for </a:t>
            </a:r>
            <a:r>
              <a:rPr lang="en-US" altLang="zh-TW" sz="3200" dirty="0">
                <a:solidFill>
                  <a:srgbClr val="FF0000"/>
                </a:solidFill>
              </a:rPr>
              <a:t>temporal summarization of the </a:t>
            </a:r>
          </a:p>
          <a:p>
            <a:r>
              <a:rPr lang="en-US" altLang="zh-TW" sz="3200" dirty="0">
                <a:solidFill>
                  <a:srgbClr val="FF0000"/>
                </a:solidFill>
              </a:rPr>
              <a:t>extracted features/support sequence prediction.</a:t>
            </a:r>
          </a:p>
          <a:p>
            <a:endParaRPr lang="en-US" altLang="zh-TW" sz="3200" dirty="0">
              <a:solidFill>
                <a:srgbClr val="FF0000"/>
              </a:solidFill>
            </a:endParaRPr>
          </a:p>
          <a:p>
            <a:endParaRPr lang="en-US" altLang="zh-TW" sz="3200" dirty="0">
              <a:solidFill>
                <a:srgbClr val="FF0000"/>
              </a:solidFill>
            </a:endParaRPr>
          </a:p>
          <a:p>
            <a:endParaRPr lang="zh-TW" altLang="en-US" sz="3200" dirty="0">
              <a:solidFill>
                <a:srgbClr val="FF0000"/>
              </a:solidFill>
            </a:endParaRPr>
          </a:p>
        </p:txBody>
      </p:sp>
      <p:sp>
        <p:nvSpPr>
          <p:cNvPr id="4" name="文字方塊 3">
            <a:extLst>
              <a:ext uri="{FF2B5EF4-FFF2-40B4-BE49-F238E27FC236}">
                <a16:creationId xmlns:a16="http://schemas.microsoft.com/office/drawing/2014/main" id="{8B91997D-4E70-46DB-8E89-51EC1CC99319}"/>
              </a:ext>
            </a:extLst>
          </p:cNvPr>
          <p:cNvSpPr txBox="1"/>
          <p:nvPr/>
        </p:nvSpPr>
        <p:spPr>
          <a:xfrm>
            <a:off x="3280933" y="5965794"/>
            <a:ext cx="3544625" cy="369332"/>
          </a:xfrm>
          <a:prstGeom prst="rect">
            <a:avLst/>
          </a:prstGeom>
          <a:noFill/>
        </p:spPr>
        <p:txBody>
          <a:bodyPr wrap="none" rtlCol="0">
            <a:spAutoFit/>
          </a:bodyPr>
          <a:lstStyle/>
          <a:p>
            <a:r>
              <a:rPr lang="en-US" altLang="zh-TW" dirty="0">
                <a:hlinkClick r:id="rId2"/>
              </a:rPr>
              <a:t>https://arxiv.org/pdf/1609.04243.pdf</a:t>
            </a:r>
            <a:endParaRPr lang="zh-TW" altLang="en-US" dirty="0"/>
          </a:p>
        </p:txBody>
      </p:sp>
    </p:spTree>
    <p:extLst>
      <p:ext uri="{BB962C8B-B14F-4D97-AF65-F5344CB8AC3E}">
        <p14:creationId xmlns:p14="http://schemas.microsoft.com/office/powerpoint/2010/main" val="331567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EDA90-F445-47FB-A3A6-F1870DF02C37}"/>
              </a:ext>
            </a:extLst>
          </p:cNvPr>
          <p:cNvSpPr>
            <a:spLocks noGrp="1"/>
          </p:cNvSpPr>
          <p:nvPr>
            <p:ph type="title"/>
          </p:nvPr>
        </p:nvSpPr>
        <p:spPr/>
        <p:txBody>
          <a:bodyPr/>
          <a:lstStyle/>
          <a:p>
            <a:r>
              <a:rPr lang="en-US" altLang="zh-TW" dirty="0">
                <a:solidFill>
                  <a:schemeClr val="tx1"/>
                </a:solidFill>
                <a:latin typeface="Times New Roman" panose="02020603050405020304" pitchFamily="18" charset="0"/>
                <a:cs typeface="Times New Roman" panose="02020603050405020304" pitchFamily="18" charset="0"/>
              </a:rPr>
              <a:t>Our goals – publish papers</a:t>
            </a:r>
            <a:endParaRPr lang="zh-TW" altLang="en-US" dirty="0">
              <a:solidFill>
                <a:schemeClr val="tx1"/>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9955386C-2B27-4582-9190-E66B8C2A80FB}"/>
              </a:ext>
            </a:extLst>
          </p:cNvPr>
          <p:cNvSpPr>
            <a:spLocks noGrp="1"/>
          </p:cNvSpPr>
          <p:nvPr>
            <p:ph idx="1"/>
          </p:nvPr>
        </p:nvSpPr>
        <p:spPr>
          <a:xfrm>
            <a:off x="677334" y="1233996"/>
            <a:ext cx="8596668" cy="5335479"/>
          </a:xfrm>
        </p:spPr>
        <p:txBody>
          <a:bodyPr/>
          <a:lstStyle/>
          <a:p>
            <a:r>
              <a:rPr lang="en-US" altLang="zh-TW" sz="2800" dirty="0">
                <a:latin typeface="Times New Roman" panose="02020603050405020304" pitchFamily="18" charset="0"/>
                <a:cs typeface="Times New Roman" panose="02020603050405020304" pitchFamily="18" charset="0"/>
              </a:rPr>
              <a:t>Deep learning field top conferences paper (non CV): </a:t>
            </a:r>
            <a:r>
              <a:rPr lang="en-US" altLang="zh-TW" sz="2800" dirty="0">
                <a:solidFill>
                  <a:srgbClr val="FF0000"/>
                </a:solidFill>
                <a:latin typeface="Times New Roman" panose="02020603050405020304" pitchFamily="18" charset="0"/>
                <a:cs typeface="Times New Roman" panose="02020603050405020304" pitchFamily="18" charset="0"/>
              </a:rPr>
              <a:t>AAAI, IJCAI</a:t>
            </a:r>
            <a:r>
              <a:rPr lang="en-US" altLang="zh-TW" sz="2800" dirty="0">
                <a:latin typeface="Times New Roman" panose="02020603050405020304" pitchFamily="18" charset="0"/>
                <a:cs typeface="Times New Roman" panose="02020603050405020304" pitchFamily="18" charset="0"/>
              </a:rPr>
              <a:t>, ICML, </a:t>
            </a:r>
            <a:r>
              <a:rPr lang="en-US" altLang="zh-TW" sz="2800" dirty="0" err="1">
                <a:latin typeface="Times New Roman" panose="02020603050405020304" pitchFamily="18" charset="0"/>
                <a:cs typeface="Times New Roman" panose="02020603050405020304" pitchFamily="18" charset="0"/>
              </a:rPr>
              <a:t>NeurIPS</a:t>
            </a:r>
            <a:r>
              <a:rPr lang="en-US" altLang="zh-TW" sz="2800" dirty="0">
                <a:latin typeface="Times New Roman" panose="02020603050405020304" pitchFamily="18" charset="0"/>
                <a:cs typeface="Times New Roman" panose="02020603050405020304" pitchFamily="18" charset="0"/>
              </a:rPr>
              <a:t> …..</a:t>
            </a:r>
          </a:p>
          <a:p>
            <a:endParaRPr lang="en-US" altLang="zh-TW" sz="2800" dirty="0">
              <a:latin typeface="Times New Roman" panose="02020603050405020304" pitchFamily="18" charset="0"/>
              <a:cs typeface="Times New Roman" panose="02020603050405020304" pitchFamily="18" charset="0"/>
            </a:endParaRPr>
          </a:p>
          <a:p>
            <a:r>
              <a:rPr lang="en-US" altLang="zh-TW" sz="2800" dirty="0">
                <a:latin typeface="Times New Roman" panose="02020603050405020304" pitchFamily="18" charset="0"/>
                <a:cs typeface="Times New Roman" panose="02020603050405020304" pitchFamily="18" charset="0"/>
              </a:rPr>
              <a:t>Deep learning field top conferences paper (CV):</a:t>
            </a:r>
          </a:p>
          <a:p>
            <a:pPr marL="0" indent="0">
              <a:buNone/>
            </a:pPr>
            <a:r>
              <a:rPr lang="zh-TW" altLang="en-US" sz="2800" dirty="0">
                <a:latin typeface="Times New Roman" panose="02020603050405020304" pitchFamily="18" charset="0"/>
                <a:cs typeface="Times New Roman" panose="02020603050405020304" pitchFamily="18" charset="0"/>
              </a:rPr>
              <a:t>    </a:t>
            </a:r>
            <a:r>
              <a:rPr lang="en-US" altLang="zh-TW" sz="2800" dirty="0">
                <a:latin typeface="Times New Roman" panose="02020603050405020304" pitchFamily="18" charset="0"/>
                <a:cs typeface="Times New Roman" panose="02020603050405020304" pitchFamily="18" charset="0"/>
              </a:rPr>
              <a:t> </a:t>
            </a:r>
            <a:r>
              <a:rPr lang="en-US" altLang="zh-TW" sz="2800" dirty="0">
                <a:solidFill>
                  <a:srgbClr val="FF0000"/>
                </a:solidFill>
                <a:latin typeface="Times New Roman" panose="02020603050405020304" pitchFamily="18" charset="0"/>
                <a:cs typeface="Times New Roman" panose="02020603050405020304" pitchFamily="18" charset="0"/>
              </a:rPr>
              <a:t>CVPR, ICCV, ECCV</a:t>
            </a:r>
            <a:r>
              <a:rPr lang="en-US" altLang="zh-TW" sz="2800" dirty="0">
                <a:latin typeface="Times New Roman" panose="02020603050405020304" pitchFamily="18" charset="0"/>
                <a:cs typeface="Times New Roman" panose="02020603050405020304" pitchFamily="18" charset="0"/>
              </a:rPr>
              <a:t>…….</a:t>
            </a:r>
          </a:p>
          <a:p>
            <a:endParaRPr lang="en-US" altLang="zh-TW" sz="2800" dirty="0">
              <a:latin typeface="Times New Roman" panose="02020603050405020304" pitchFamily="18" charset="0"/>
              <a:cs typeface="Times New Roman" panose="02020603050405020304" pitchFamily="18" charset="0"/>
            </a:endParaRPr>
          </a:p>
          <a:p>
            <a:r>
              <a:rPr lang="en-US" altLang="zh-TW" sz="2800" dirty="0">
                <a:latin typeface="Times New Roman" panose="02020603050405020304" pitchFamily="18" charset="0"/>
                <a:cs typeface="Times New Roman" panose="02020603050405020304" pitchFamily="18" charset="0"/>
              </a:rPr>
              <a:t>Others: </a:t>
            </a:r>
            <a:r>
              <a:rPr lang="en-US" altLang="zh-TW" sz="2800" dirty="0">
                <a:solidFill>
                  <a:srgbClr val="FF0000"/>
                </a:solidFill>
                <a:latin typeface="Times New Roman" panose="02020603050405020304" pitchFamily="18" charset="0"/>
                <a:cs typeface="Times New Roman" panose="02020603050405020304" pitchFamily="18" charset="0"/>
              </a:rPr>
              <a:t>Sensors(MDPI)</a:t>
            </a: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852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0531E5A-C1E9-4768-88EC-63E6F91A7386}"/>
              </a:ext>
            </a:extLst>
          </p:cNvPr>
          <p:cNvSpPr txBox="1"/>
          <p:nvPr/>
        </p:nvSpPr>
        <p:spPr>
          <a:xfrm>
            <a:off x="399495" y="381739"/>
            <a:ext cx="9579006" cy="646331"/>
          </a:xfrm>
          <a:prstGeom prst="rect">
            <a:avLst/>
          </a:prstGeom>
          <a:noFill/>
        </p:spPr>
        <p:txBody>
          <a:bodyPr wrap="square" rtlCol="0">
            <a:spAutoFit/>
          </a:bodyPr>
          <a:lstStyle/>
          <a:p>
            <a:r>
              <a:rPr lang="en-US" altLang="zh-TW" sz="3600" dirty="0"/>
              <a:t>Cascade convolutional recurrent neural network</a:t>
            </a:r>
            <a:endParaRPr lang="zh-TW" altLang="en-US" sz="3600" dirty="0"/>
          </a:p>
        </p:txBody>
      </p:sp>
      <p:pic>
        <p:nvPicPr>
          <p:cNvPr id="4" name="圖片 3">
            <a:extLst>
              <a:ext uri="{FF2B5EF4-FFF2-40B4-BE49-F238E27FC236}">
                <a16:creationId xmlns:a16="http://schemas.microsoft.com/office/drawing/2014/main" id="{B4A4D553-5A3A-499F-90DD-1BF37E0EFB8D}"/>
              </a:ext>
            </a:extLst>
          </p:cNvPr>
          <p:cNvPicPr>
            <a:picLocks noChangeAspect="1"/>
          </p:cNvPicPr>
          <p:nvPr/>
        </p:nvPicPr>
        <p:blipFill>
          <a:blip r:embed="rId2"/>
          <a:stretch>
            <a:fillRect/>
          </a:stretch>
        </p:blipFill>
        <p:spPr>
          <a:xfrm>
            <a:off x="175892" y="0"/>
            <a:ext cx="9136783" cy="6858000"/>
          </a:xfrm>
          <a:prstGeom prst="rect">
            <a:avLst/>
          </a:prstGeom>
        </p:spPr>
      </p:pic>
      <p:pic>
        <p:nvPicPr>
          <p:cNvPr id="3" name="圖片 2">
            <a:extLst>
              <a:ext uri="{FF2B5EF4-FFF2-40B4-BE49-F238E27FC236}">
                <a16:creationId xmlns:a16="http://schemas.microsoft.com/office/drawing/2014/main" id="{53188F97-E036-44F5-9242-2512C95CDFF3}"/>
              </a:ext>
            </a:extLst>
          </p:cNvPr>
          <p:cNvPicPr>
            <a:picLocks noChangeAspect="1"/>
          </p:cNvPicPr>
          <p:nvPr/>
        </p:nvPicPr>
        <p:blipFill>
          <a:blip r:embed="rId3"/>
          <a:stretch>
            <a:fillRect/>
          </a:stretch>
        </p:blipFill>
        <p:spPr>
          <a:xfrm>
            <a:off x="7633088" y="4916228"/>
            <a:ext cx="4558912" cy="819313"/>
          </a:xfrm>
          <a:prstGeom prst="rect">
            <a:avLst/>
          </a:prstGeom>
        </p:spPr>
      </p:pic>
      <p:cxnSp>
        <p:nvCxnSpPr>
          <p:cNvPr id="18" name="直線單箭頭接點 17">
            <a:extLst>
              <a:ext uri="{FF2B5EF4-FFF2-40B4-BE49-F238E27FC236}">
                <a16:creationId xmlns:a16="http://schemas.microsoft.com/office/drawing/2014/main" id="{AB2F0362-843A-4C4C-B5A3-F86A24A4C422}"/>
              </a:ext>
            </a:extLst>
          </p:cNvPr>
          <p:cNvCxnSpPr/>
          <p:nvPr/>
        </p:nvCxnSpPr>
        <p:spPr>
          <a:xfrm flipH="1" flipV="1">
            <a:off x="7177548" y="4969874"/>
            <a:ext cx="314633" cy="23139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圖片 19">
            <a:extLst>
              <a:ext uri="{FF2B5EF4-FFF2-40B4-BE49-F238E27FC236}">
                <a16:creationId xmlns:a16="http://schemas.microsoft.com/office/drawing/2014/main" id="{77408750-062A-4C00-A669-23690E4AFCB5}"/>
              </a:ext>
            </a:extLst>
          </p:cNvPr>
          <p:cNvPicPr>
            <a:picLocks noChangeAspect="1"/>
          </p:cNvPicPr>
          <p:nvPr/>
        </p:nvPicPr>
        <p:blipFill>
          <a:blip r:embed="rId4"/>
          <a:stretch>
            <a:fillRect/>
          </a:stretch>
        </p:blipFill>
        <p:spPr>
          <a:xfrm>
            <a:off x="8239125" y="3090862"/>
            <a:ext cx="3952875" cy="676275"/>
          </a:xfrm>
          <a:prstGeom prst="rect">
            <a:avLst/>
          </a:prstGeom>
        </p:spPr>
      </p:pic>
      <p:cxnSp>
        <p:nvCxnSpPr>
          <p:cNvPr id="24" name="直線單箭頭接點 23">
            <a:extLst>
              <a:ext uri="{FF2B5EF4-FFF2-40B4-BE49-F238E27FC236}">
                <a16:creationId xmlns:a16="http://schemas.microsoft.com/office/drawing/2014/main" id="{9429F739-451A-4C49-ABB3-1AEF7D2E3F71}"/>
              </a:ext>
            </a:extLst>
          </p:cNvPr>
          <p:cNvCxnSpPr/>
          <p:nvPr/>
        </p:nvCxnSpPr>
        <p:spPr>
          <a:xfrm flipH="1" flipV="1">
            <a:off x="7492181" y="3120887"/>
            <a:ext cx="498880" cy="17890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圖片 5">
            <a:extLst>
              <a:ext uri="{FF2B5EF4-FFF2-40B4-BE49-F238E27FC236}">
                <a16:creationId xmlns:a16="http://schemas.microsoft.com/office/drawing/2014/main" id="{9D28361D-3C7C-40FE-A441-DB2E581A14E9}"/>
              </a:ext>
            </a:extLst>
          </p:cNvPr>
          <p:cNvPicPr>
            <a:picLocks noChangeAspect="1"/>
          </p:cNvPicPr>
          <p:nvPr/>
        </p:nvPicPr>
        <p:blipFill>
          <a:blip r:embed="rId5"/>
          <a:stretch>
            <a:fillRect/>
          </a:stretch>
        </p:blipFill>
        <p:spPr>
          <a:xfrm>
            <a:off x="8802329" y="1629438"/>
            <a:ext cx="3389671" cy="772814"/>
          </a:xfrm>
          <a:prstGeom prst="rect">
            <a:avLst/>
          </a:prstGeom>
        </p:spPr>
      </p:pic>
      <p:cxnSp>
        <p:nvCxnSpPr>
          <p:cNvPr id="10" name="直線單箭頭接點 9">
            <a:extLst>
              <a:ext uri="{FF2B5EF4-FFF2-40B4-BE49-F238E27FC236}">
                <a16:creationId xmlns:a16="http://schemas.microsoft.com/office/drawing/2014/main" id="{54BE1EAC-152E-465D-B8DE-B1E7775D6E59}"/>
              </a:ext>
            </a:extLst>
          </p:cNvPr>
          <p:cNvCxnSpPr/>
          <p:nvPr/>
        </p:nvCxnSpPr>
        <p:spPr>
          <a:xfrm flipH="1" flipV="1">
            <a:off x="7820007" y="1629438"/>
            <a:ext cx="498880" cy="17890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圖片 6">
            <a:extLst>
              <a:ext uri="{FF2B5EF4-FFF2-40B4-BE49-F238E27FC236}">
                <a16:creationId xmlns:a16="http://schemas.microsoft.com/office/drawing/2014/main" id="{3ED79CAF-7BF2-4881-A09F-5B1391502182}"/>
              </a:ext>
            </a:extLst>
          </p:cNvPr>
          <p:cNvPicPr>
            <a:picLocks noChangeAspect="1"/>
          </p:cNvPicPr>
          <p:nvPr/>
        </p:nvPicPr>
        <p:blipFill>
          <a:blip r:embed="rId6"/>
          <a:stretch>
            <a:fillRect/>
          </a:stretch>
        </p:blipFill>
        <p:spPr>
          <a:xfrm>
            <a:off x="8318887" y="341169"/>
            <a:ext cx="3873113" cy="825697"/>
          </a:xfrm>
          <a:prstGeom prst="rect">
            <a:avLst/>
          </a:prstGeom>
        </p:spPr>
      </p:pic>
      <p:cxnSp>
        <p:nvCxnSpPr>
          <p:cNvPr id="9" name="直線單箭頭接點 8">
            <a:extLst>
              <a:ext uri="{FF2B5EF4-FFF2-40B4-BE49-F238E27FC236}">
                <a16:creationId xmlns:a16="http://schemas.microsoft.com/office/drawing/2014/main" id="{0BD7F4BC-664C-49BB-9626-4AB407D7900C}"/>
              </a:ext>
            </a:extLst>
          </p:cNvPr>
          <p:cNvCxnSpPr/>
          <p:nvPr/>
        </p:nvCxnSpPr>
        <p:spPr>
          <a:xfrm flipH="1">
            <a:off x="7306322" y="701336"/>
            <a:ext cx="825624" cy="16847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05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2E54CBCC-0DD4-4431-B300-640BC6B1269C}"/>
              </a:ext>
            </a:extLst>
          </p:cNvPr>
          <p:cNvSpPr txBox="1"/>
          <p:nvPr/>
        </p:nvSpPr>
        <p:spPr>
          <a:xfrm>
            <a:off x="639193" y="1331651"/>
            <a:ext cx="9807172" cy="5355312"/>
          </a:xfrm>
          <a:prstGeom prst="rect">
            <a:avLst/>
          </a:prstGeom>
          <a:noFill/>
        </p:spPr>
        <p:txBody>
          <a:bodyPr wrap="none" rtlCol="0">
            <a:spAutoFit/>
          </a:bodyPr>
          <a:lstStyle/>
          <a:p>
            <a:r>
              <a:rPr lang="en-US" altLang="zh-TW" dirty="0"/>
              <a:t>.We start the ﬁrst convolutional layer with </a:t>
            </a:r>
            <a:r>
              <a:rPr lang="en-US" altLang="zh-TW" dirty="0">
                <a:solidFill>
                  <a:srgbClr val="FF0000"/>
                </a:solidFill>
              </a:rPr>
              <a:t>32</a:t>
            </a:r>
            <a:r>
              <a:rPr lang="en-US" altLang="zh-TW" dirty="0"/>
              <a:t> feature maps, and double the feature</a:t>
            </a:r>
          </a:p>
          <a:p>
            <a:r>
              <a:rPr lang="en-US" altLang="zh-TW" dirty="0"/>
              <a:t> maps in each of the following convolutional layers. As a result, there are 128 feature</a:t>
            </a:r>
          </a:p>
          <a:p>
            <a:r>
              <a:rPr lang="en-US" altLang="zh-TW" dirty="0"/>
              <a:t> maps in the last convolutional layer. After these three convolutional layers, a fully</a:t>
            </a:r>
          </a:p>
          <a:p>
            <a:r>
              <a:rPr lang="en-US" altLang="zh-TW" dirty="0"/>
              <a:t> connected layer with 1024 neurons is applied to convert the 128 feature maps to the </a:t>
            </a:r>
          </a:p>
          <a:p>
            <a:r>
              <a:rPr lang="en-US" altLang="zh-TW" dirty="0"/>
              <a:t>ﬁnal spatial feature representation  </a:t>
            </a:r>
            <a:r>
              <a:rPr lang="en-US" altLang="zh-TW" dirty="0" err="1"/>
              <a:t>fk</a:t>
            </a:r>
            <a:r>
              <a:rPr lang="en-US" altLang="zh-TW" dirty="0"/>
              <a:t> ∈ R1024. This fully connected layer is optional </a:t>
            </a:r>
          </a:p>
          <a:p>
            <a:r>
              <a:rPr lang="en-US" altLang="zh-TW" dirty="0"/>
              <a:t>for feeding the 2D-CNN results to RNN. However, we observe that this layer is essential</a:t>
            </a:r>
          </a:p>
          <a:p>
            <a:r>
              <a:rPr lang="en-US" altLang="zh-TW" dirty="0"/>
              <a:t> in helping with convergence and marginally improvement of the performance of the whole framework. </a:t>
            </a:r>
          </a:p>
          <a:p>
            <a:endParaRPr lang="en-US" altLang="zh-TW" dirty="0"/>
          </a:p>
          <a:p>
            <a:endParaRPr lang="en-US" altLang="zh-TW" dirty="0"/>
          </a:p>
          <a:p>
            <a:r>
              <a:rPr lang="en-US" altLang="zh-TW" dirty="0"/>
              <a:t>. We induce </a:t>
            </a:r>
            <a:r>
              <a:rPr lang="en-US" altLang="zh-TW" dirty="0">
                <a:solidFill>
                  <a:srgbClr val="FF0000"/>
                </a:solidFill>
              </a:rPr>
              <a:t>dropout</a:t>
            </a:r>
            <a:r>
              <a:rPr lang="en-US" altLang="zh-TW" dirty="0"/>
              <a:t> operations as a form of regularization after the fully </a:t>
            </a:r>
          </a:p>
          <a:p>
            <a:r>
              <a:rPr lang="en-US" altLang="zh-TW" dirty="0"/>
              <a:t>connected layers in both the 2D-CNN stage </a:t>
            </a:r>
            <a:r>
              <a:rPr lang="en-US" altLang="zh-TW" dirty="0">
                <a:solidFill>
                  <a:srgbClr val="FF0000"/>
                </a:solidFill>
              </a:rPr>
              <a:t>and</a:t>
            </a:r>
            <a:r>
              <a:rPr lang="en-US" altLang="zh-TW" dirty="0"/>
              <a:t> the ﬁnal classiﬁcation stage.</a:t>
            </a:r>
          </a:p>
          <a:p>
            <a:endParaRPr lang="en-US" altLang="zh-TW" dirty="0"/>
          </a:p>
          <a:p>
            <a:endParaRPr lang="en-US" altLang="zh-TW" dirty="0"/>
          </a:p>
          <a:p>
            <a:endParaRPr lang="en-US" altLang="zh-TW" dirty="0"/>
          </a:p>
          <a:p>
            <a:r>
              <a:rPr lang="en-US" altLang="zh-TW" dirty="0" err="1"/>
              <a:t>Softmax</a:t>
            </a:r>
            <a:r>
              <a:rPr lang="en-US" altLang="zh-TW" dirty="0"/>
              <a:t> classiﬁer ﬁnally computes the classiﬁcation probabilities over K brain intentions </a:t>
            </a:r>
          </a:p>
          <a:p>
            <a:r>
              <a:rPr lang="en-US" altLang="zh-TW" dirty="0"/>
              <a:t>for each individual segment.</a:t>
            </a:r>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3636194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D0F1C8AD-2D2F-415E-97C2-CC4E771AC453}"/>
              </a:ext>
            </a:extLst>
          </p:cNvPr>
          <p:cNvSpPr txBox="1"/>
          <p:nvPr/>
        </p:nvSpPr>
        <p:spPr>
          <a:xfrm>
            <a:off x="301840" y="150920"/>
            <a:ext cx="7957628" cy="584775"/>
          </a:xfrm>
          <a:prstGeom prst="rect">
            <a:avLst/>
          </a:prstGeom>
          <a:noFill/>
        </p:spPr>
        <p:txBody>
          <a:bodyPr wrap="none" rtlCol="0">
            <a:spAutoFit/>
          </a:bodyPr>
          <a:lstStyle/>
          <a:p>
            <a:r>
              <a:rPr lang="en-US" altLang="zh-TW" sz="3200" dirty="0"/>
              <a:t>Parallel recurrent convolutional neural network</a:t>
            </a:r>
            <a:endParaRPr lang="zh-TW" altLang="en-US" sz="3200" dirty="0"/>
          </a:p>
        </p:txBody>
      </p:sp>
      <p:pic>
        <p:nvPicPr>
          <p:cNvPr id="5" name="圖片 4">
            <a:extLst>
              <a:ext uri="{FF2B5EF4-FFF2-40B4-BE49-F238E27FC236}">
                <a16:creationId xmlns:a16="http://schemas.microsoft.com/office/drawing/2014/main" id="{7E769898-3A20-4019-A5B7-2DBAEE47DEBF}"/>
              </a:ext>
            </a:extLst>
          </p:cNvPr>
          <p:cNvPicPr>
            <a:picLocks noChangeAspect="1"/>
          </p:cNvPicPr>
          <p:nvPr/>
        </p:nvPicPr>
        <p:blipFill>
          <a:blip r:embed="rId2"/>
          <a:stretch>
            <a:fillRect/>
          </a:stretch>
        </p:blipFill>
        <p:spPr>
          <a:xfrm>
            <a:off x="161404" y="0"/>
            <a:ext cx="8098064" cy="6858000"/>
          </a:xfrm>
          <a:prstGeom prst="rect">
            <a:avLst/>
          </a:prstGeom>
        </p:spPr>
      </p:pic>
      <p:pic>
        <p:nvPicPr>
          <p:cNvPr id="2" name="圖片 1">
            <a:extLst>
              <a:ext uri="{FF2B5EF4-FFF2-40B4-BE49-F238E27FC236}">
                <a16:creationId xmlns:a16="http://schemas.microsoft.com/office/drawing/2014/main" id="{FF9917FF-6B63-40D5-887C-D1DEC771E629}"/>
              </a:ext>
            </a:extLst>
          </p:cNvPr>
          <p:cNvPicPr>
            <a:picLocks noChangeAspect="1"/>
          </p:cNvPicPr>
          <p:nvPr/>
        </p:nvPicPr>
        <p:blipFill>
          <a:blip r:embed="rId3"/>
          <a:stretch>
            <a:fillRect/>
          </a:stretch>
        </p:blipFill>
        <p:spPr>
          <a:xfrm>
            <a:off x="1465154" y="31293"/>
            <a:ext cx="6587414" cy="403136"/>
          </a:xfrm>
          <a:prstGeom prst="rect">
            <a:avLst/>
          </a:prstGeom>
        </p:spPr>
      </p:pic>
      <p:sp>
        <p:nvSpPr>
          <p:cNvPr id="8" name="文字方塊 7">
            <a:extLst>
              <a:ext uri="{FF2B5EF4-FFF2-40B4-BE49-F238E27FC236}">
                <a16:creationId xmlns:a16="http://schemas.microsoft.com/office/drawing/2014/main" id="{625DC58C-7C90-4E62-B9BF-8A139BF7FB32}"/>
              </a:ext>
            </a:extLst>
          </p:cNvPr>
          <p:cNvSpPr txBox="1"/>
          <p:nvPr/>
        </p:nvSpPr>
        <p:spPr>
          <a:xfrm>
            <a:off x="-438140" y="-222518"/>
            <a:ext cx="1972015" cy="4201150"/>
          </a:xfrm>
          <a:prstGeom prst="rect">
            <a:avLst/>
          </a:prstGeom>
          <a:noFill/>
        </p:spPr>
        <p:txBody>
          <a:bodyPr wrap="none" rtlCol="0">
            <a:spAutoFit/>
          </a:bodyPr>
          <a:lstStyle/>
          <a:p>
            <a:r>
              <a:rPr lang="en-US" altLang="zh-TW" sz="23900" dirty="0"/>
              <a:t> </a:t>
            </a:r>
            <a:r>
              <a:rPr lang="en-US" altLang="zh-TW" sz="23900" dirty="0">
                <a:solidFill>
                  <a:srgbClr val="FF0000"/>
                </a:solidFill>
              </a:rPr>
              <a:t>[</a:t>
            </a:r>
          </a:p>
          <a:p>
            <a:endParaRPr lang="zh-TW" altLang="en-US" sz="2800" dirty="0"/>
          </a:p>
        </p:txBody>
      </p:sp>
      <p:pic>
        <p:nvPicPr>
          <p:cNvPr id="4" name="圖片 3">
            <a:extLst>
              <a:ext uri="{FF2B5EF4-FFF2-40B4-BE49-F238E27FC236}">
                <a16:creationId xmlns:a16="http://schemas.microsoft.com/office/drawing/2014/main" id="{EA8EFF4D-1C48-4463-A6CA-F0118894D465}"/>
              </a:ext>
            </a:extLst>
          </p:cNvPr>
          <p:cNvPicPr>
            <a:picLocks noChangeAspect="1"/>
          </p:cNvPicPr>
          <p:nvPr/>
        </p:nvPicPr>
        <p:blipFill>
          <a:blip r:embed="rId4"/>
          <a:stretch>
            <a:fillRect/>
          </a:stretch>
        </p:blipFill>
        <p:spPr>
          <a:xfrm>
            <a:off x="8052568" y="4780015"/>
            <a:ext cx="4168501" cy="396274"/>
          </a:xfrm>
          <a:prstGeom prst="rect">
            <a:avLst/>
          </a:prstGeom>
        </p:spPr>
      </p:pic>
      <p:cxnSp>
        <p:nvCxnSpPr>
          <p:cNvPr id="10" name="直線單箭頭接點 9">
            <a:extLst>
              <a:ext uri="{FF2B5EF4-FFF2-40B4-BE49-F238E27FC236}">
                <a16:creationId xmlns:a16="http://schemas.microsoft.com/office/drawing/2014/main" id="{5A33C54D-1D14-4118-89AE-3C37332E2A1A}"/>
              </a:ext>
            </a:extLst>
          </p:cNvPr>
          <p:cNvCxnSpPr/>
          <p:nvPr/>
        </p:nvCxnSpPr>
        <p:spPr>
          <a:xfrm flipH="1" flipV="1">
            <a:off x="5823751" y="3429000"/>
            <a:ext cx="2077375" cy="15158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圖片 10">
            <a:extLst>
              <a:ext uri="{FF2B5EF4-FFF2-40B4-BE49-F238E27FC236}">
                <a16:creationId xmlns:a16="http://schemas.microsoft.com/office/drawing/2014/main" id="{EE87FDA2-E5F7-4BD2-BAAB-8849F6336F5C}"/>
              </a:ext>
            </a:extLst>
          </p:cNvPr>
          <p:cNvPicPr>
            <a:picLocks noChangeAspect="1"/>
          </p:cNvPicPr>
          <p:nvPr/>
        </p:nvPicPr>
        <p:blipFill>
          <a:blip r:embed="rId5"/>
          <a:stretch>
            <a:fillRect/>
          </a:stretch>
        </p:blipFill>
        <p:spPr>
          <a:xfrm>
            <a:off x="7878706" y="429391"/>
            <a:ext cx="4313294" cy="845893"/>
          </a:xfrm>
          <a:prstGeom prst="rect">
            <a:avLst/>
          </a:prstGeom>
        </p:spPr>
      </p:pic>
      <p:cxnSp>
        <p:nvCxnSpPr>
          <p:cNvPr id="15" name="直線單箭頭接點 14">
            <a:extLst>
              <a:ext uri="{FF2B5EF4-FFF2-40B4-BE49-F238E27FC236}">
                <a16:creationId xmlns:a16="http://schemas.microsoft.com/office/drawing/2014/main" id="{245C463A-9D9F-4A7D-98D0-BC9F2533083F}"/>
              </a:ext>
            </a:extLst>
          </p:cNvPr>
          <p:cNvCxnSpPr/>
          <p:nvPr/>
        </p:nvCxnSpPr>
        <p:spPr>
          <a:xfrm flipH="1">
            <a:off x="6445188" y="735695"/>
            <a:ext cx="1313895" cy="6224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圖片 15">
            <a:extLst>
              <a:ext uri="{FF2B5EF4-FFF2-40B4-BE49-F238E27FC236}">
                <a16:creationId xmlns:a16="http://schemas.microsoft.com/office/drawing/2014/main" id="{90D33076-712A-4121-824D-FFB29ED9D727}"/>
              </a:ext>
            </a:extLst>
          </p:cNvPr>
          <p:cNvPicPr>
            <a:picLocks noChangeAspect="1"/>
          </p:cNvPicPr>
          <p:nvPr/>
        </p:nvPicPr>
        <p:blipFill>
          <a:blip r:embed="rId6"/>
          <a:stretch>
            <a:fillRect/>
          </a:stretch>
        </p:blipFill>
        <p:spPr>
          <a:xfrm>
            <a:off x="7831984" y="3219984"/>
            <a:ext cx="4359018" cy="426757"/>
          </a:xfrm>
          <a:prstGeom prst="rect">
            <a:avLst/>
          </a:prstGeom>
        </p:spPr>
      </p:pic>
      <p:cxnSp>
        <p:nvCxnSpPr>
          <p:cNvPr id="18" name="直線單箭頭接點 17">
            <a:extLst>
              <a:ext uri="{FF2B5EF4-FFF2-40B4-BE49-F238E27FC236}">
                <a16:creationId xmlns:a16="http://schemas.microsoft.com/office/drawing/2014/main" id="{A4DEEE6D-0045-4F99-A558-01BF11ACF8FE}"/>
              </a:ext>
            </a:extLst>
          </p:cNvPr>
          <p:cNvCxnSpPr/>
          <p:nvPr/>
        </p:nvCxnSpPr>
        <p:spPr>
          <a:xfrm flipH="1">
            <a:off x="6862438" y="3489779"/>
            <a:ext cx="78123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圖片 18">
            <a:extLst>
              <a:ext uri="{FF2B5EF4-FFF2-40B4-BE49-F238E27FC236}">
                <a16:creationId xmlns:a16="http://schemas.microsoft.com/office/drawing/2014/main" id="{8D91AF75-BCDD-4B95-B859-9175217E2666}"/>
              </a:ext>
            </a:extLst>
          </p:cNvPr>
          <p:cNvPicPr>
            <a:picLocks noChangeAspect="1"/>
          </p:cNvPicPr>
          <p:nvPr/>
        </p:nvPicPr>
        <p:blipFill>
          <a:blip r:embed="rId7"/>
          <a:stretch>
            <a:fillRect/>
          </a:stretch>
        </p:blipFill>
        <p:spPr>
          <a:xfrm>
            <a:off x="7759083" y="3646742"/>
            <a:ext cx="4431919" cy="409342"/>
          </a:xfrm>
          <a:prstGeom prst="rect">
            <a:avLst/>
          </a:prstGeom>
        </p:spPr>
      </p:pic>
    </p:spTree>
    <p:extLst>
      <p:ext uri="{BB962C8B-B14F-4D97-AF65-F5344CB8AC3E}">
        <p14:creationId xmlns:p14="http://schemas.microsoft.com/office/powerpoint/2010/main" val="361580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ppt_x"/>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A5D878-8BAA-4980-A8C6-FFBA779E8E3B}"/>
              </a:ext>
            </a:extLst>
          </p:cNvPr>
          <p:cNvSpPr/>
          <p:nvPr/>
        </p:nvSpPr>
        <p:spPr>
          <a:xfrm>
            <a:off x="1361241" y="1898472"/>
            <a:ext cx="7445407" cy="4647426"/>
          </a:xfrm>
          <a:prstGeom prst="rect">
            <a:avLst/>
          </a:prstGeom>
        </p:spPr>
        <p:txBody>
          <a:bodyPr wrap="square">
            <a:spAutoFit/>
          </a:bodyPr>
          <a:lstStyle/>
          <a:p>
            <a:endParaRPr lang="en-US" altLang="zh-TW" u="sng" dirty="0"/>
          </a:p>
          <a:p>
            <a:endParaRPr lang="en-US" altLang="zh-TW" u="sng" dirty="0"/>
          </a:p>
          <a:p>
            <a:r>
              <a:rPr lang="en-US" altLang="zh-TW" dirty="0"/>
              <a:t>In the 2D-CNN part of both the cascade and parallel models, convolutional layers are </a:t>
            </a:r>
            <a:r>
              <a:rPr lang="en-US" altLang="zh-TW" dirty="0">
                <a:solidFill>
                  <a:srgbClr val="FF0000"/>
                </a:solidFill>
              </a:rPr>
              <a:t>not followed by a pooling operation. </a:t>
            </a:r>
          </a:p>
          <a:p>
            <a:endParaRPr lang="en-US" altLang="zh-TW" dirty="0">
              <a:solidFill>
                <a:srgbClr val="FF0000"/>
              </a:solidFill>
            </a:endParaRPr>
          </a:p>
          <a:p>
            <a:r>
              <a:rPr lang="en-US" altLang="zh-TW" dirty="0"/>
              <a:t>the data dimension is much smaller than that used in computer vision research, so in order to keep all information, we concatenate three CNN layers directly without pooling operations</a:t>
            </a:r>
          </a:p>
          <a:p>
            <a:endParaRPr lang="en-US" altLang="zh-TW" u="sng" dirty="0"/>
          </a:p>
          <a:p>
            <a:endParaRPr lang="en-US" altLang="zh-TW" u="sng" dirty="0"/>
          </a:p>
          <a:p>
            <a:endParaRPr lang="en-US" altLang="zh-TW" u="sng" dirty="0"/>
          </a:p>
          <a:p>
            <a:r>
              <a:rPr lang="en-US" altLang="zh-TW" sz="8000" dirty="0"/>
              <a:t>  </a:t>
            </a:r>
            <a:endParaRPr lang="en-US" altLang="zh-TW" sz="8000" dirty="0">
              <a:solidFill>
                <a:srgbClr val="FF0000"/>
              </a:solidFill>
            </a:endParaRPr>
          </a:p>
          <a:p>
            <a:r>
              <a:rPr lang="zh-TW" altLang="en-US" u="sng" dirty="0"/>
              <a:t> </a:t>
            </a:r>
          </a:p>
        </p:txBody>
      </p:sp>
    </p:spTree>
    <p:extLst>
      <p:ext uri="{BB962C8B-B14F-4D97-AF65-F5344CB8AC3E}">
        <p14:creationId xmlns:p14="http://schemas.microsoft.com/office/powerpoint/2010/main" val="1502924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16A45CC2-1144-4AA9-90B6-B7ABCDFD569C}"/>
              </a:ext>
            </a:extLst>
          </p:cNvPr>
          <p:cNvSpPr txBox="1"/>
          <p:nvPr/>
        </p:nvSpPr>
        <p:spPr>
          <a:xfrm>
            <a:off x="736847" y="168676"/>
            <a:ext cx="6840334" cy="707886"/>
          </a:xfrm>
          <a:prstGeom prst="rect">
            <a:avLst/>
          </a:prstGeom>
          <a:noFill/>
        </p:spPr>
        <p:txBody>
          <a:bodyPr wrap="none" rtlCol="0">
            <a:spAutoFit/>
          </a:bodyPr>
          <a:lstStyle/>
          <a:p>
            <a:r>
              <a:rPr lang="en-US" altLang="zh-TW" sz="4000" dirty="0"/>
              <a:t>Experiment / performance result</a:t>
            </a:r>
            <a:endParaRPr lang="zh-TW" altLang="en-US" sz="4000" dirty="0"/>
          </a:p>
        </p:txBody>
      </p:sp>
      <p:pic>
        <p:nvPicPr>
          <p:cNvPr id="4" name="圖片 3">
            <a:extLst>
              <a:ext uri="{FF2B5EF4-FFF2-40B4-BE49-F238E27FC236}">
                <a16:creationId xmlns:a16="http://schemas.microsoft.com/office/drawing/2014/main" id="{2B843A53-6FC3-4645-9420-45DB40A041BE}"/>
              </a:ext>
            </a:extLst>
          </p:cNvPr>
          <p:cNvPicPr>
            <a:picLocks noChangeAspect="1"/>
          </p:cNvPicPr>
          <p:nvPr/>
        </p:nvPicPr>
        <p:blipFill>
          <a:blip r:embed="rId2"/>
          <a:stretch>
            <a:fillRect/>
          </a:stretch>
        </p:blipFill>
        <p:spPr>
          <a:xfrm>
            <a:off x="1795085" y="2405563"/>
            <a:ext cx="6200372" cy="2554306"/>
          </a:xfrm>
          <a:prstGeom prst="rect">
            <a:avLst/>
          </a:prstGeom>
        </p:spPr>
      </p:pic>
      <p:sp>
        <p:nvSpPr>
          <p:cNvPr id="5" name="文字方塊 4">
            <a:extLst>
              <a:ext uri="{FF2B5EF4-FFF2-40B4-BE49-F238E27FC236}">
                <a16:creationId xmlns:a16="http://schemas.microsoft.com/office/drawing/2014/main" id="{61B50C3E-7909-461A-A021-3D5AA6A8D7E7}"/>
              </a:ext>
            </a:extLst>
          </p:cNvPr>
          <p:cNvSpPr txBox="1"/>
          <p:nvPr/>
        </p:nvSpPr>
        <p:spPr>
          <a:xfrm>
            <a:off x="1097280" y="1792224"/>
            <a:ext cx="8631936" cy="461665"/>
          </a:xfrm>
          <a:prstGeom prst="rect">
            <a:avLst/>
          </a:prstGeom>
          <a:noFill/>
        </p:spPr>
        <p:txBody>
          <a:bodyPr wrap="square" rtlCol="0">
            <a:spAutoFit/>
          </a:bodyPr>
          <a:lstStyle/>
          <a:p>
            <a:r>
              <a:rPr lang="en-US" altLang="zh-TW" sz="2400" dirty="0"/>
              <a:t>Variants of cascade convolutional recurrent network model</a:t>
            </a:r>
            <a:endParaRPr lang="zh-TW" altLang="en-US" sz="2400" dirty="0"/>
          </a:p>
        </p:txBody>
      </p:sp>
      <p:pic>
        <p:nvPicPr>
          <p:cNvPr id="7" name="圖片 6">
            <a:extLst>
              <a:ext uri="{FF2B5EF4-FFF2-40B4-BE49-F238E27FC236}">
                <a16:creationId xmlns:a16="http://schemas.microsoft.com/office/drawing/2014/main" id="{ED4E34BD-E79D-4C4C-8D17-C29F0FD1F90A}"/>
              </a:ext>
            </a:extLst>
          </p:cNvPr>
          <p:cNvPicPr>
            <a:picLocks noChangeAspect="1"/>
          </p:cNvPicPr>
          <p:nvPr/>
        </p:nvPicPr>
        <p:blipFill>
          <a:blip r:embed="rId3"/>
          <a:stretch>
            <a:fillRect/>
          </a:stretch>
        </p:blipFill>
        <p:spPr>
          <a:xfrm>
            <a:off x="301751" y="906770"/>
            <a:ext cx="8339329" cy="5951230"/>
          </a:xfrm>
          <a:prstGeom prst="rect">
            <a:avLst/>
          </a:prstGeom>
        </p:spPr>
      </p:pic>
      <p:pic>
        <p:nvPicPr>
          <p:cNvPr id="6" name="圖片 5">
            <a:extLst>
              <a:ext uri="{FF2B5EF4-FFF2-40B4-BE49-F238E27FC236}">
                <a16:creationId xmlns:a16="http://schemas.microsoft.com/office/drawing/2014/main" id="{0939E44C-AAA7-488B-8822-C727FD260FC1}"/>
              </a:ext>
            </a:extLst>
          </p:cNvPr>
          <p:cNvPicPr>
            <a:picLocks noChangeAspect="1"/>
          </p:cNvPicPr>
          <p:nvPr/>
        </p:nvPicPr>
        <p:blipFill>
          <a:blip r:embed="rId4"/>
          <a:stretch>
            <a:fillRect/>
          </a:stretch>
        </p:blipFill>
        <p:spPr>
          <a:xfrm>
            <a:off x="945915" y="1268160"/>
            <a:ext cx="8096436" cy="5421163"/>
          </a:xfrm>
          <a:prstGeom prst="rect">
            <a:avLst/>
          </a:prstGeom>
        </p:spPr>
      </p:pic>
    </p:spTree>
    <p:extLst>
      <p:ext uri="{BB962C8B-B14F-4D97-AF65-F5344CB8AC3E}">
        <p14:creationId xmlns:p14="http://schemas.microsoft.com/office/powerpoint/2010/main" val="192115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081392-1188-47FC-AF4D-8CDD0DC42B44}"/>
              </a:ext>
            </a:extLst>
          </p:cNvPr>
          <p:cNvSpPr/>
          <p:nvPr/>
        </p:nvSpPr>
        <p:spPr>
          <a:xfrm>
            <a:off x="1414508" y="893504"/>
            <a:ext cx="6096000" cy="3970318"/>
          </a:xfrm>
          <a:prstGeom prst="rect">
            <a:avLst/>
          </a:prstGeom>
        </p:spPr>
        <p:txBody>
          <a:bodyPr>
            <a:spAutoFit/>
          </a:bodyPr>
          <a:lstStyle/>
          <a:p>
            <a:r>
              <a:rPr lang="zh-TW" altLang="en-US" dirty="0"/>
              <a:t>. It is noted that increasing the CNN model’s dimension, which means adding spatial or temporalinformation,obviouslyenhancesthemodel’sperformance. </a:t>
            </a:r>
            <a:endParaRPr lang="en-US" altLang="zh-TW" dirty="0"/>
          </a:p>
          <a:p>
            <a:endParaRPr lang="en-US" altLang="zh-TW" dirty="0"/>
          </a:p>
          <a:p>
            <a:endParaRPr lang="en-US" altLang="zh-TW" dirty="0"/>
          </a:p>
          <a:p>
            <a:endParaRPr lang="en-US" altLang="zh-TW" dirty="0"/>
          </a:p>
          <a:p>
            <a:endParaRPr lang="en-US" altLang="zh-TW" dirty="0"/>
          </a:p>
          <a:p>
            <a:r>
              <a:rPr lang="en-US" altLang="zh-TW" dirty="0"/>
              <a:t>sole CNN or RNN models are not able to achieve comparative performance with both the cascade and parallel models. It is also observed that the 3D-CNN model, which just represents the local temporal information, is not as powerful as the proposed models that involve the global temporal information by the RNN parts. </a:t>
            </a:r>
            <a:endParaRPr lang="zh-TW" altLang="en-US" dirty="0"/>
          </a:p>
        </p:txBody>
      </p:sp>
    </p:spTree>
    <p:extLst>
      <p:ext uri="{BB962C8B-B14F-4D97-AF65-F5344CB8AC3E}">
        <p14:creationId xmlns:p14="http://schemas.microsoft.com/office/powerpoint/2010/main" val="2156555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ABBBC986-8A04-4108-9F73-5BD871E6A118}"/>
              </a:ext>
            </a:extLst>
          </p:cNvPr>
          <p:cNvPicPr>
            <a:picLocks noChangeAspect="1"/>
          </p:cNvPicPr>
          <p:nvPr/>
        </p:nvPicPr>
        <p:blipFill>
          <a:blip r:embed="rId2"/>
          <a:stretch>
            <a:fillRect/>
          </a:stretch>
        </p:blipFill>
        <p:spPr>
          <a:xfrm>
            <a:off x="305266" y="956905"/>
            <a:ext cx="10497384" cy="3090471"/>
          </a:xfrm>
          <a:prstGeom prst="rect">
            <a:avLst/>
          </a:prstGeom>
        </p:spPr>
      </p:pic>
      <p:sp>
        <p:nvSpPr>
          <p:cNvPr id="3" name="矩形 2">
            <a:extLst>
              <a:ext uri="{FF2B5EF4-FFF2-40B4-BE49-F238E27FC236}">
                <a16:creationId xmlns:a16="http://schemas.microsoft.com/office/drawing/2014/main" id="{458FA003-4732-4B11-AEE8-9B81BFD78C11}"/>
              </a:ext>
            </a:extLst>
          </p:cNvPr>
          <p:cNvSpPr/>
          <p:nvPr/>
        </p:nvSpPr>
        <p:spPr>
          <a:xfrm>
            <a:off x="2068016" y="4947055"/>
            <a:ext cx="6096000" cy="1384995"/>
          </a:xfrm>
          <a:prstGeom prst="rect">
            <a:avLst/>
          </a:prstGeom>
        </p:spPr>
        <p:txBody>
          <a:bodyPr>
            <a:spAutoFit/>
          </a:bodyPr>
          <a:lstStyle/>
          <a:p>
            <a:r>
              <a:rPr lang="en-US" altLang="zh-TW" sz="2800" dirty="0"/>
              <a:t> (a) Confusion matrix of </a:t>
            </a:r>
            <a:r>
              <a:rPr lang="en-US" altLang="zh-TW" sz="2800" dirty="0">
                <a:solidFill>
                  <a:srgbClr val="FF0000"/>
                </a:solidFill>
              </a:rPr>
              <a:t>cascade model </a:t>
            </a:r>
          </a:p>
          <a:p>
            <a:r>
              <a:rPr lang="en-US" altLang="zh-TW" sz="2800" dirty="0"/>
              <a:t> (b) Confusion matrix of </a:t>
            </a:r>
            <a:r>
              <a:rPr lang="en-US" altLang="zh-TW" sz="2800" dirty="0">
                <a:solidFill>
                  <a:srgbClr val="FF0000"/>
                </a:solidFill>
              </a:rPr>
              <a:t>parallel model </a:t>
            </a:r>
          </a:p>
          <a:p>
            <a:r>
              <a:rPr lang="en-US" altLang="zh-TW" sz="2800" dirty="0"/>
              <a:t> (c) Performance comparison</a:t>
            </a:r>
            <a:endParaRPr lang="zh-TW" altLang="en-US" sz="2800" dirty="0"/>
          </a:p>
        </p:txBody>
      </p:sp>
      <p:sp>
        <p:nvSpPr>
          <p:cNvPr id="4" name="文字方塊 3">
            <a:extLst>
              <a:ext uri="{FF2B5EF4-FFF2-40B4-BE49-F238E27FC236}">
                <a16:creationId xmlns:a16="http://schemas.microsoft.com/office/drawing/2014/main" id="{21B83411-99C1-4177-B5E1-595C6C7E9C0D}"/>
              </a:ext>
            </a:extLst>
          </p:cNvPr>
          <p:cNvSpPr txBox="1"/>
          <p:nvPr/>
        </p:nvSpPr>
        <p:spPr>
          <a:xfrm>
            <a:off x="1669002" y="3887137"/>
            <a:ext cx="639919" cy="584775"/>
          </a:xfrm>
          <a:prstGeom prst="rect">
            <a:avLst/>
          </a:prstGeom>
          <a:noFill/>
        </p:spPr>
        <p:txBody>
          <a:bodyPr wrap="none" rtlCol="0">
            <a:spAutoFit/>
          </a:bodyPr>
          <a:lstStyle/>
          <a:p>
            <a:r>
              <a:rPr lang="en-US" altLang="zh-TW" sz="3200" dirty="0"/>
              <a:t>(a)</a:t>
            </a:r>
            <a:endParaRPr lang="zh-TW" altLang="en-US" sz="3200" dirty="0"/>
          </a:p>
        </p:txBody>
      </p:sp>
      <p:sp>
        <p:nvSpPr>
          <p:cNvPr id="5" name="文字方塊 4">
            <a:extLst>
              <a:ext uri="{FF2B5EF4-FFF2-40B4-BE49-F238E27FC236}">
                <a16:creationId xmlns:a16="http://schemas.microsoft.com/office/drawing/2014/main" id="{03B6010A-81B4-4B1D-94B6-8B6FC3A6C954}"/>
              </a:ext>
            </a:extLst>
          </p:cNvPr>
          <p:cNvSpPr txBox="1"/>
          <p:nvPr/>
        </p:nvSpPr>
        <p:spPr>
          <a:xfrm>
            <a:off x="4731799" y="3887136"/>
            <a:ext cx="662361" cy="584775"/>
          </a:xfrm>
          <a:prstGeom prst="rect">
            <a:avLst/>
          </a:prstGeom>
          <a:noFill/>
        </p:spPr>
        <p:txBody>
          <a:bodyPr wrap="none" rtlCol="0">
            <a:spAutoFit/>
          </a:bodyPr>
          <a:lstStyle/>
          <a:p>
            <a:r>
              <a:rPr lang="en-US" altLang="zh-TW" sz="3200" dirty="0"/>
              <a:t>(b)</a:t>
            </a:r>
            <a:endParaRPr lang="zh-TW" altLang="en-US" sz="3200" dirty="0"/>
          </a:p>
        </p:txBody>
      </p:sp>
      <p:sp>
        <p:nvSpPr>
          <p:cNvPr id="6" name="文字方塊 5">
            <a:extLst>
              <a:ext uri="{FF2B5EF4-FFF2-40B4-BE49-F238E27FC236}">
                <a16:creationId xmlns:a16="http://schemas.microsoft.com/office/drawing/2014/main" id="{591E9BC6-3779-47A5-BD30-7A10AAB1412E}"/>
              </a:ext>
            </a:extLst>
          </p:cNvPr>
          <p:cNvSpPr txBox="1"/>
          <p:nvPr/>
        </p:nvSpPr>
        <p:spPr>
          <a:xfrm>
            <a:off x="8164016" y="3945030"/>
            <a:ext cx="639919" cy="584775"/>
          </a:xfrm>
          <a:prstGeom prst="rect">
            <a:avLst/>
          </a:prstGeom>
          <a:noFill/>
        </p:spPr>
        <p:txBody>
          <a:bodyPr wrap="none" rtlCol="0">
            <a:spAutoFit/>
          </a:bodyPr>
          <a:lstStyle/>
          <a:p>
            <a:r>
              <a:rPr lang="en-US" altLang="zh-TW" sz="3200" dirty="0"/>
              <a:t>(c)</a:t>
            </a:r>
            <a:endParaRPr lang="zh-TW" altLang="en-US" sz="3200" dirty="0"/>
          </a:p>
        </p:txBody>
      </p:sp>
      <p:sp>
        <p:nvSpPr>
          <p:cNvPr id="7" name="矩形 6">
            <a:extLst>
              <a:ext uri="{FF2B5EF4-FFF2-40B4-BE49-F238E27FC236}">
                <a16:creationId xmlns:a16="http://schemas.microsoft.com/office/drawing/2014/main" id="{E6B945B6-65EF-4FDB-B04D-0527EDA661B9}"/>
              </a:ext>
            </a:extLst>
          </p:cNvPr>
          <p:cNvSpPr/>
          <p:nvPr/>
        </p:nvSpPr>
        <p:spPr>
          <a:xfrm>
            <a:off x="752725" y="347703"/>
            <a:ext cx="6173485" cy="646331"/>
          </a:xfrm>
          <a:prstGeom prst="rect">
            <a:avLst/>
          </a:prstGeom>
        </p:spPr>
        <p:txBody>
          <a:bodyPr wrap="none">
            <a:spAutoFit/>
          </a:bodyPr>
          <a:lstStyle/>
          <a:p>
            <a:r>
              <a:rPr lang="en-US" altLang="zh-TW" sz="3600" dirty="0"/>
              <a:t>Experiment / performance result</a:t>
            </a:r>
            <a:endParaRPr lang="zh-TW" altLang="en-US" sz="3600" dirty="0"/>
          </a:p>
        </p:txBody>
      </p:sp>
    </p:spTree>
    <p:extLst>
      <p:ext uri="{BB962C8B-B14F-4D97-AF65-F5344CB8AC3E}">
        <p14:creationId xmlns:p14="http://schemas.microsoft.com/office/powerpoint/2010/main" val="2571499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D78C726-E74E-4A18-B12E-7B53A689307C}"/>
              </a:ext>
            </a:extLst>
          </p:cNvPr>
          <p:cNvSpPr/>
          <p:nvPr/>
        </p:nvSpPr>
        <p:spPr>
          <a:xfrm>
            <a:off x="1529916" y="2090172"/>
            <a:ext cx="8306542" cy="2677656"/>
          </a:xfrm>
          <a:prstGeom prst="rect">
            <a:avLst/>
          </a:prstGeom>
        </p:spPr>
        <p:txBody>
          <a:bodyPr wrap="square">
            <a:spAutoFit/>
          </a:bodyPr>
          <a:lstStyle/>
          <a:p>
            <a:r>
              <a:rPr lang="en-US" altLang="zh-TW" sz="2800" dirty="0"/>
              <a:t> We ﬁrst extract the spatial features of each data mesh, and then feed the sequence of the extracted spatial features into the RNN to extract temporal features. One fully connected layer receives the output of the last time step of the RNN layers, and feeds the </a:t>
            </a:r>
            <a:r>
              <a:rPr lang="en-US" altLang="zh-TW" sz="2800" dirty="0" err="1"/>
              <a:t>softmax</a:t>
            </a:r>
            <a:r>
              <a:rPr lang="en-US" altLang="zh-TW" sz="2800" dirty="0"/>
              <a:t> layer for ﬁnal intention prediction</a:t>
            </a:r>
            <a:endParaRPr lang="zh-TW" altLang="en-US" sz="2800" dirty="0">
              <a:solidFill>
                <a:srgbClr val="FF0000"/>
              </a:solidFill>
            </a:endParaRPr>
          </a:p>
        </p:txBody>
      </p:sp>
    </p:spTree>
    <p:extLst>
      <p:ext uri="{BB962C8B-B14F-4D97-AF65-F5344CB8AC3E}">
        <p14:creationId xmlns:p14="http://schemas.microsoft.com/office/powerpoint/2010/main" val="1469197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EC2DFF72-0989-4CBD-A92C-D0CFDC31F7B3}"/>
              </a:ext>
            </a:extLst>
          </p:cNvPr>
          <p:cNvSpPr txBox="1"/>
          <p:nvPr/>
        </p:nvSpPr>
        <p:spPr>
          <a:xfrm>
            <a:off x="195308" y="133165"/>
            <a:ext cx="4009431" cy="830997"/>
          </a:xfrm>
          <a:prstGeom prst="rect">
            <a:avLst/>
          </a:prstGeom>
          <a:noFill/>
        </p:spPr>
        <p:txBody>
          <a:bodyPr wrap="none" rtlCol="0">
            <a:spAutoFit/>
          </a:bodyPr>
          <a:lstStyle/>
          <a:p>
            <a:r>
              <a:rPr lang="en-US" altLang="zh-TW" sz="4800" dirty="0"/>
              <a:t>What we want?</a:t>
            </a:r>
            <a:endParaRPr lang="zh-TW" altLang="en-US" sz="4800" dirty="0"/>
          </a:p>
        </p:txBody>
      </p:sp>
      <p:sp>
        <p:nvSpPr>
          <p:cNvPr id="3" name="文字方塊 2">
            <a:extLst>
              <a:ext uri="{FF2B5EF4-FFF2-40B4-BE49-F238E27FC236}">
                <a16:creationId xmlns:a16="http://schemas.microsoft.com/office/drawing/2014/main" id="{27A1ED1F-7494-49CE-A188-66B5173AB4A2}"/>
              </a:ext>
            </a:extLst>
          </p:cNvPr>
          <p:cNvSpPr txBox="1"/>
          <p:nvPr/>
        </p:nvSpPr>
        <p:spPr>
          <a:xfrm>
            <a:off x="914399" y="1429304"/>
            <a:ext cx="4019242" cy="4524315"/>
          </a:xfrm>
          <a:prstGeom prst="rect">
            <a:avLst/>
          </a:prstGeom>
          <a:noFill/>
        </p:spPr>
        <p:txBody>
          <a:bodyPr wrap="none" rtlCol="0">
            <a:spAutoFit/>
          </a:bodyPr>
          <a:lstStyle/>
          <a:p>
            <a:pPr marL="342900" indent="-342900">
              <a:buAutoNum type="arabicPeriod"/>
            </a:pPr>
            <a:r>
              <a:rPr lang="en-US" altLang="zh-TW" sz="3600" dirty="0"/>
              <a:t> Velocity</a:t>
            </a:r>
          </a:p>
          <a:p>
            <a:pPr marL="342900" indent="-342900">
              <a:buAutoNum type="arabicPeriod" startAt="2"/>
            </a:pPr>
            <a:r>
              <a:rPr lang="en-US" altLang="zh-TW" sz="3600" dirty="0"/>
              <a:t> Spin rate </a:t>
            </a:r>
          </a:p>
          <a:p>
            <a:pPr marL="342900" indent="-342900">
              <a:buAutoNum type="arabicPeriod" startAt="2"/>
            </a:pPr>
            <a:r>
              <a:rPr lang="en-US" altLang="zh-TW" sz="3600" dirty="0"/>
              <a:t> Spin direction</a:t>
            </a:r>
          </a:p>
          <a:p>
            <a:pPr marL="342900" indent="-342900">
              <a:buAutoNum type="arabicPeriod" startAt="2"/>
            </a:pPr>
            <a:r>
              <a:rPr lang="en-US" altLang="zh-TW" sz="3600" dirty="0"/>
              <a:t> 3D trajectory </a:t>
            </a:r>
          </a:p>
          <a:p>
            <a:pPr marL="342900" indent="-342900">
              <a:buAutoNum type="arabicPeriod" startAt="2"/>
            </a:pPr>
            <a:r>
              <a:rPr lang="en-US" altLang="zh-TW" sz="3600" dirty="0"/>
              <a:t> Spin efficiency</a:t>
            </a:r>
          </a:p>
          <a:p>
            <a:pPr marL="342900" indent="-342900">
              <a:buAutoNum type="arabicPeriod" startAt="2"/>
            </a:pPr>
            <a:r>
              <a:rPr lang="en-US" altLang="zh-TW" sz="3600" dirty="0"/>
              <a:t> Release height</a:t>
            </a:r>
          </a:p>
          <a:p>
            <a:pPr marL="342900" indent="-342900">
              <a:buAutoNum type="arabicPeriod" startAt="2"/>
            </a:pPr>
            <a:r>
              <a:rPr lang="en-US" altLang="zh-TW" sz="3600" dirty="0"/>
              <a:t> Release angle</a:t>
            </a:r>
          </a:p>
          <a:p>
            <a:pPr marL="342900" indent="-342900">
              <a:buAutoNum type="arabicPeriod" startAt="2"/>
            </a:pPr>
            <a:r>
              <a:rPr lang="en-US" altLang="zh-TW" sz="3600" dirty="0"/>
              <a:t> And so on……….</a:t>
            </a:r>
            <a:endParaRPr lang="zh-TW" altLang="en-US" sz="3600" dirty="0"/>
          </a:p>
        </p:txBody>
      </p:sp>
      <p:pic>
        <p:nvPicPr>
          <p:cNvPr id="1026" name="Picture 2" descr="棒球／新冠肺炎太可怕韓職球員戴口罩比賽網友看傻眼| 棒球| 運動| 聯合 ...">
            <a:extLst>
              <a:ext uri="{FF2B5EF4-FFF2-40B4-BE49-F238E27FC236}">
                <a16:creationId xmlns:a16="http://schemas.microsoft.com/office/drawing/2014/main" id="{AAF858E5-AC5F-425E-A217-8D8F3CE73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5931" y="2300302"/>
            <a:ext cx="4458412" cy="278231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C7970EB-E032-410F-AE73-81CB4DC55CAC}"/>
              </a:ext>
            </a:extLst>
          </p:cNvPr>
          <p:cNvSpPr/>
          <p:nvPr/>
        </p:nvSpPr>
        <p:spPr>
          <a:xfrm>
            <a:off x="3997461" y="6581001"/>
            <a:ext cx="2549096" cy="276999"/>
          </a:xfrm>
          <a:prstGeom prst="rect">
            <a:avLst/>
          </a:prstGeom>
        </p:spPr>
        <p:txBody>
          <a:bodyPr wrap="none">
            <a:spAutoFit/>
          </a:bodyPr>
          <a:lstStyle/>
          <a:p>
            <a:r>
              <a:rPr lang="en-US" altLang="zh-TW" sz="1200" dirty="0"/>
              <a:t>https://rapsodo.com/baseball/pitching/</a:t>
            </a:r>
            <a:endParaRPr lang="zh-TW" altLang="en-US" sz="1200" dirty="0"/>
          </a:p>
        </p:txBody>
      </p:sp>
    </p:spTree>
    <p:extLst>
      <p:ext uri="{BB962C8B-B14F-4D97-AF65-F5344CB8AC3E}">
        <p14:creationId xmlns:p14="http://schemas.microsoft.com/office/powerpoint/2010/main" val="320581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C3256531-BE8F-4B3B-8050-46FE1C097FD0}"/>
              </a:ext>
            </a:extLst>
          </p:cNvPr>
          <p:cNvSpPr txBox="1"/>
          <p:nvPr/>
        </p:nvSpPr>
        <p:spPr>
          <a:xfrm>
            <a:off x="825623" y="656948"/>
            <a:ext cx="5982728" cy="769441"/>
          </a:xfrm>
          <a:prstGeom prst="rect">
            <a:avLst/>
          </a:prstGeom>
          <a:noFill/>
        </p:spPr>
        <p:txBody>
          <a:bodyPr wrap="none" rtlCol="0">
            <a:spAutoFit/>
          </a:bodyPr>
          <a:lstStyle/>
          <a:p>
            <a:r>
              <a:rPr lang="en-US" altLang="zh-TW" sz="4400" dirty="0">
                <a:latin typeface="Times New Roman" panose="02020603050405020304" pitchFamily="18" charset="0"/>
                <a:cs typeface="Times New Roman" panose="02020603050405020304" pitchFamily="18" charset="0"/>
              </a:rPr>
              <a:t>Obstacles/ improvement/ </a:t>
            </a:r>
          </a:p>
        </p:txBody>
      </p:sp>
      <p:sp>
        <p:nvSpPr>
          <p:cNvPr id="3" name="文字方塊 2">
            <a:extLst>
              <a:ext uri="{FF2B5EF4-FFF2-40B4-BE49-F238E27FC236}">
                <a16:creationId xmlns:a16="http://schemas.microsoft.com/office/drawing/2014/main" id="{9BA25DCC-736C-49AF-BF1B-B9D7B9DD823A}"/>
              </a:ext>
            </a:extLst>
          </p:cNvPr>
          <p:cNvSpPr txBox="1"/>
          <p:nvPr/>
        </p:nvSpPr>
        <p:spPr>
          <a:xfrm>
            <a:off x="825623" y="1988598"/>
            <a:ext cx="9623394" cy="1384995"/>
          </a:xfrm>
          <a:prstGeom prst="rect">
            <a:avLst/>
          </a:prstGeom>
          <a:noFill/>
        </p:spPr>
        <p:txBody>
          <a:bodyPr wrap="square" rtlCol="0">
            <a:spAutoFit/>
          </a:bodyPr>
          <a:lstStyle/>
          <a:p>
            <a:pPr marL="514350" indent="-514350">
              <a:buAutoNum type="arabicPeriod"/>
            </a:pPr>
            <a:r>
              <a:rPr lang="en-US" altLang="zh-TW" sz="2800" dirty="0"/>
              <a:t>Noise/ unintentionally applied force</a:t>
            </a:r>
          </a:p>
          <a:p>
            <a:r>
              <a:rPr lang="en-US" altLang="zh-TW" sz="2800" dirty="0"/>
              <a:t>	=&gt; Filter or Anomaly filter or Anomaly repair</a:t>
            </a:r>
          </a:p>
          <a:p>
            <a:r>
              <a:rPr lang="en-US" altLang="zh-TW" sz="2800" dirty="0"/>
              <a:t>          (in preprocessing)</a:t>
            </a:r>
            <a:endParaRPr lang="zh-TW" altLang="en-US" sz="2800" dirty="0"/>
          </a:p>
        </p:txBody>
      </p:sp>
      <p:sp>
        <p:nvSpPr>
          <p:cNvPr id="4" name="文字方塊 3">
            <a:extLst>
              <a:ext uri="{FF2B5EF4-FFF2-40B4-BE49-F238E27FC236}">
                <a16:creationId xmlns:a16="http://schemas.microsoft.com/office/drawing/2014/main" id="{208BF830-509D-458D-AFEB-B199B20437A6}"/>
              </a:ext>
            </a:extLst>
          </p:cNvPr>
          <p:cNvSpPr txBox="1"/>
          <p:nvPr/>
        </p:nvSpPr>
        <p:spPr>
          <a:xfrm>
            <a:off x="825623" y="3804402"/>
            <a:ext cx="8876276" cy="523220"/>
          </a:xfrm>
          <a:prstGeom prst="rect">
            <a:avLst/>
          </a:prstGeom>
          <a:noFill/>
        </p:spPr>
        <p:txBody>
          <a:bodyPr wrap="none" rtlCol="0">
            <a:spAutoFit/>
          </a:bodyPr>
          <a:lstStyle/>
          <a:p>
            <a:r>
              <a:rPr lang="en-US" altLang="zh-TW" sz="2800" dirty="0"/>
              <a:t>2. Traditional LSTM can try: change to </a:t>
            </a:r>
            <a:r>
              <a:rPr lang="en-US" altLang="zh-TW" sz="2800" dirty="0" err="1"/>
              <a:t>BiLSTM</a:t>
            </a:r>
            <a:r>
              <a:rPr lang="en-US" altLang="zh-TW" sz="2800" dirty="0"/>
              <a:t> or Seq2seq</a:t>
            </a:r>
            <a:endParaRPr lang="zh-TW" altLang="en-US" sz="2800" dirty="0"/>
          </a:p>
        </p:txBody>
      </p:sp>
      <p:sp>
        <p:nvSpPr>
          <p:cNvPr id="5" name="文字方塊 4">
            <a:extLst>
              <a:ext uri="{FF2B5EF4-FFF2-40B4-BE49-F238E27FC236}">
                <a16:creationId xmlns:a16="http://schemas.microsoft.com/office/drawing/2014/main" id="{0BF51EFC-B53B-4826-8C50-49BF6CFA8551}"/>
              </a:ext>
            </a:extLst>
          </p:cNvPr>
          <p:cNvSpPr txBox="1"/>
          <p:nvPr/>
        </p:nvSpPr>
        <p:spPr>
          <a:xfrm>
            <a:off x="825623" y="4758431"/>
            <a:ext cx="7864653" cy="954107"/>
          </a:xfrm>
          <a:prstGeom prst="rect">
            <a:avLst/>
          </a:prstGeom>
          <a:noFill/>
        </p:spPr>
        <p:txBody>
          <a:bodyPr wrap="none" rtlCol="0">
            <a:spAutoFit/>
          </a:bodyPr>
          <a:lstStyle/>
          <a:p>
            <a:r>
              <a:rPr lang="en-US" altLang="zh-TW" sz="2800" dirty="0"/>
              <a:t>3. Attention mechanism </a:t>
            </a:r>
          </a:p>
          <a:p>
            <a:r>
              <a:rPr lang="en-US" altLang="zh-TW" sz="2800" dirty="0"/>
              <a:t>    (put more attention to the points we concern about)</a:t>
            </a:r>
          </a:p>
        </p:txBody>
      </p:sp>
    </p:spTree>
    <p:extLst>
      <p:ext uri="{BB962C8B-B14F-4D97-AF65-F5344CB8AC3E}">
        <p14:creationId xmlns:p14="http://schemas.microsoft.com/office/powerpoint/2010/main" val="116869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4F53C1-F292-47C7-8417-47C5AC421681}"/>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Survey Paper Keyword</a:t>
            </a:r>
            <a:endParaRPr lang="zh-TW" altLang="en-US" dirty="0">
              <a:latin typeface="Times New Roman" panose="02020603050405020304" pitchFamily="18" charset="0"/>
              <a:cs typeface="Times New Roman" panose="02020603050405020304" pitchFamily="18" charset="0"/>
            </a:endParaRPr>
          </a:p>
        </p:txBody>
      </p:sp>
      <p:sp>
        <p:nvSpPr>
          <p:cNvPr id="4" name="文字方塊 3">
            <a:extLst>
              <a:ext uri="{FF2B5EF4-FFF2-40B4-BE49-F238E27FC236}">
                <a16:creationId xmlns:a16="http://schemas.microsoft.com/office/drawing/2014/main" id="{12464036-1BC1-47A1-A662-84ADA189A65F}"/>
              </a:ext>
            </a:extLst>
          </p:cNvPr>
          <p:cNvSpPr txBox="1"/>
          <p:nvPr/>
        </p:nvSpPr>
        <p:spPr>
          <a:xfrm>
            <a:off x="781235" y="1624614"/>
            <a:ext cx="8596668" cy="5693866"/>
          </a:xfrm>
          <a:prstGeom prst="rect">
            <a:avLst/>
          </a:prstGeom>
          <a:noFill/>
        </p:spPr>
        <p:txBody>
          <a:bodyPr wrap="square" rtlCol="0">
            <a:spAutoFit/>
          </a:bodyPr>
          <a:lstStyle/>
          <a:p>
            <a:pPr marL="457200" indent="-457200">
              <a:buAutoNum type="arabicPeriod"/>
            </a:pPr>
            <a:r>
              <a:rPr lang="en-US" altLang="zh-TW" sz="2800" dirty="0">
                <a:latin typeface="Times New Roman" panose="02020603050405020304" pitchFamily="18" charset="0"/>
                <a:cs typeface="Times New Roman" panose="02020603050405020304" pitchFamily="18" charset="0"/>
              </a:rPr>
              <a:t>Time series analysis</a:t>
            </a:r>
          </a:p>
          <a:p>
            <a:pPr marL="457200" indent="-457200">
              <a:buAutoNum type="arabicPeriod"/>
            </a:pPr>
            <a:endParaRPr lang="en-US" altLang="zh-TW" sz="2800" dirty="0">
              <a:latin typeface="Times New Roman" panose="02020603050405020304" pitchFamily="18" charset="0"/>
              <a:cs typeface="Times New Roman" panose="02020603050405020304" pitchFamily="18" charset="0"/>
            </a:endParaRPr>
          </a:p>
          <a:p>
            <a:pPr marL="457200" indent="-457200">
              <a:buAutoNum type="arabicPeriod"/>
            </a:pPr>
            <a:r>
              <a:rPr lang="en-US" altLang="zh-TW" sz="2800" dirty="0">
                <a:latin typeface="Times New Roman" panose="02020603050405020304" pitchFamily="18" charset="0"/>
                <a:cs typeface="Times New Roman" panose="02020603050405020304" pitchFamily="18" charset="0"/>
              </a:rPr>
              <a:t>Recurrent neural network</a:t>
            </a:r>
          </a:p>
          <a:p>
            <a:pPr marL="457200" indent="-457200">
              <a:buAutoNum type="arabicPeriod"/>
            </a:pPr>
            <a:endParaRPr lang="en-US" altLang="zh-TW" sz="2800" dirty="0">
              <a:latin typeface="Times New Roman" panose="02020603050405020304" pitchFamily="18" charset="0"/>
              <a:cs typeface="Times New Roman" panose="02020603050405020304" pitchFamily="18" charset="0"/>
            </a:endParaRPr>
          </a:p>
          <a:p>
            <a:pPr marL="342900" indent="-342900">
              <a:buAutoNum type="arabicPeriod" startAt="3"/>
            </a:pPr>
            <a:r>
              <a:rPr lang="en-US" altLang="zh-TW" sz="2800" dirty="0">
                <a:latin typeface="Times New Roman" panose="02020603050405020304" pitchFamily="18" charset="0"/>
                <a:cs typeface="Times New Roman" panose="02020603050405020304" pitchFamily="18" charset="0"/>
              </a:rPr>
              <a:t>  Human computer interaction(HCI)</a:t>
            </a:r>
          </a:p>
          <a:p>
            <a:pPr marL="342900" indent="-342900">
              <a:buAutoNum type="arabicPeriod" startAt="3"/>
            </a:pPr>
            <a:endParaRPr lang="en-US" altLang="zh-TW" sz="2800" dirty="0">
              <a:latin typeface="Times New Roman" panose="02020603050405020304" pitchFamily="18" charset="0"/>
              <a:cs typeface="Times New Roman" panose="02020603050405020304" pitchFamily="18" charset="0"/>
            </a:endParaRPr>
          </a:p>
          <a:p>
            <a:pPr marL="514350" indent="-514350">
              <a:buAutoNum type="arabicPeriod" startAt="4"/>
            </a:pPr>
            <a:r>
              <a:rPr lang="en-US" altLang="zh-TW" sz="2800" dirty="0">
                <a:solidFill>
                  <a:srgbClr val="FF0000"/>
                </a:solidFill>
                <a:latin typeface="Times New Roman" panose="02020603050405020304" pitchFamily="18" charset="0"/>
                <a:cs typeface="Times New Roman" panose="02020603050405020304" pitchFamily="18" charset="0"/>
              </a:rPr>
              <a:t>Human activity recognition(HAR)</a:t>
            </a:r>
          </a:p>
          <a:p>
            <a:pPr marL="514350" indent="-514350">
              <a:buAutoNum type="arabicPeriod" startAt="4"/>
            </a:pPr>
            <a:endParaRPr lang="en-US" altLang="zh-TW" sz="2800" dirty="0">
              <a:latin typeface="Times New Roman" panose="02020603050405020304" pitchFamily="18" charset="0"/>
              <a:cs typeface="Times New Roman" panose="02020603050405020304" pitchFamily="18" charset="0"/>
            </a:endParaRPr>
          </a:p>
          <a:p>
            <a:pPr marL="514350" indent="-514350">
              <a:buAutoNum type="arabicPeriod" startAt="4"/>
            </a:pPr>
            <a:r>
              <a:rPr lang="en-US" altLang="zh-TW" sz="2800" dirty="0">
                <a:solidFill>
                  <a:srgbClr val="FF0000"/>
                </a:solidFill>
                <a:latin typeface="Times New Roman" panose="02020603050405020304" pitchFamily="18" charset="0"/>
                <a:cs typeface="Times New Roman" panose="02020603050405020304" pitchFamily="18" charset="0"/>
              </a:rPr>
              <a:t>Sensor….</a:t>
            </a:r>
          </a:p>
          <a:p>
            <a:endParaRPr lang="en-US" altLang="zh-TW" sz="2800" dirty="0">
              <a:latin typeface="Times New Roman" panose="02020603050405020304" pitchFamily="18" charset="0"/>
              <a:cs typeface="Times New Roman" panose="02020603050405020304" pitchFamily="18" charset="0"/>
            </a:endParaRPr>
          </a:p>
          <a:p>
            <a:pPr marL="514350" indent="-514350">
              <a:buAutoNum type="arabicPeriod" startAt="4"/>
            </a:pPr>
            <a:endParaRPr lang="zh-TW" altLang="en-US" sz="2800" dirty="0">
              <a:latin typeface="Times New Roman" panose="02020603050405020304" pitchFamily="18" charset="0"/>
              <a:cs typeface="Times New Roman" panose="02020603050405020304" pitchFamily="18" charset="0"/>
            </a:endParaRPr>
          </a:p>
          <a:p>
            <a:endParaRPr lang="en-US" altLang="zh-TW" sz="2800" dirty="0">
              <a:latin typeface="Times New Roman" panose="02020603050405020304" pitchFamily="18" charset="0"/>
              <a:cs typeface="Times New Roman" panose="02020603050405020304" pitchFamily="18" charset="0"/>
            </a:endParaRPr>
          </a:p>
          <a:p>
            <a:endParaRPr lang="en-US" altLang="zh-TW"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20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B93F2A70-3A58-4E59-B759-4DA9EEDE22C9}"/>
              </a:ext>
            </a:extLst>
          </p:cNvPr>
          <p:cNvSpPr txBox="1"/>
          <p:nvPr/>
        </p:nvSpPr>
        <p:spPr>
          <a:xfrm>
            <a:off x="870012" y="781235"/>
            <a:ext cx="1875835" cy="769441"/>
          </a:xfrm>
          <a:prstGeom prst="rect">
            <a:avLst/>
          </a:prstGeom>
          <a:noFill/>
        </p:spPr>
        <p:txBody>
          <a:bodyPr wrap="none" rtlCol="0">
            <a:spAutoFit/>
          </a:bodyPr>
          <a:lstStyle/>
          <a:p>
            <a:r>
              <a:rPr lang="en-US" altLang="zh-TW" sz="4400" dirty="0"/>
              <a:t>Dataset</a:t>
            </a:r>
            <a:endParaRPr lang="zh-TW" altLang="en-US" sz="4400" dirty="0"/>
          </a:p>
        </p:txBody>
      </p:sp>
      <p:sp>
        <p:nvSpPr>
          <p:cNvPr id="3" name="文字方塊 2">
            <a:extLst>
              <a:ext uri="{FF2B5EF4-FFF2-40B4-BE49-F238E27FC236}">
                <a16:creationId xmlns:a16="http://schemas.microsoft.com/office/drawing/2014/main" id="{50E04A00-14EF-4BBA-A26C-D8507770A5EB}"/>
              </a:ext>
            </a:extLst>
          </p:cNvPr>
          <p:cNvSpPr txBox="1"/>
          <p:nvPr/>
        </p:nvSpPr>
        <p:spPr>
          <a:xfrm>
            <a:off x="372862" y="2041864"/>
            <a:ext cx="9518953" cy="954107"/>
          </a:xfrm>
          <a:prstGeom prst="rect">
            <a:avLst/>
          </a:prstGeom>
          <a:noFill/>
        </p:spPr>
        <p:txBody>
          <a:bodyPr wrap="none" rtlCol="0">
            <a:spAutoFit/>
          </a:bodyPr>
          <a:lstStyle/>
          <a:p>
            <a:pPr marL="514350" indent="-514350">
              <a:buAutoNum type="arabicPeriod"/>
            </a:pPr>
            <a:r>
              <a:rPr lang="en-US" altLang="zh-TW" sz="2800" dirty="0"/>
              <a:t>Our lab becomes the </a:t>
            </a:r>
            <a:r>
              <a:rPr lang="en-US" altLang="zh-TW" sz="2800" dirty="0">
                <a:solidFill>
                  <a:srgbClr val="FF0000"/>
                </a:solidFill>
              </a:rPr>
              <a:t>first public baseball finger force sensing</a:t>
            </a:r>
          </a:p>
          <a:p>
            <a:r>
              <a:rPr lang="en-US" altLang="zh-TW" sz="2800" dirty="0">
                <a:solidFill>
                  <a:srgbClr val="FF0000"/>
                </a:solidFill>
              </a:rPr>
              <a:t>      datasets</a:t>
            </a:r>
            <a:r>
              <a:rPr lang="en-US" altLang="zh-TW" sz="2800" dirty="0"/>
              <a:t> provider.</a:t>
            </a:r>
          </a:p>
        </p:txBody>
      </p:sp>
      <p:sp>
        <p:nvSpPr>
          <p:cNvPr id="5" name="文字方塊 4">
            <a:extLst>
              <a:ext uri="{FF2B5EF4-FFF2-40B4-BE49-F238E27FC236}">
                <a16:creationId xmlns:a16="http://schemas.microsoft.com/office/drawing/2014/main" id="{DCC1A8F7-F6F3-4893-B217-B8D2E8BB2171}"/>
              </a:ext>
            </a:extLst>
          </p:cNvPr>
          <p:cNvSpPr txBox="1"/>
          <p:nvPr/>
        </p:nvSpPr>
        <p:spPr>
          <a:xfrm>
            <a:off x="372862" y="3246477"/>
            <a:ext cx="8948283" cy="1231106"/>
          </a:xfrm>
          <a:prstGeom prst="rect">
            <a:avLst/>
          </a:prstGeom>
          <a:noFill/>
        </p:spPr>
        <p:txBody>
          <a:bodyPr wrap="none" rtlCol="0">
            <a:spAutoFit/>
          </a:bodyPr>
          <a:lstStyle/>
          <a:p>
            <a:r>
              <a:rPr lang="en-US" altLang="zh-TW" sz="2800" dirty="0"/>
              <a:t>2.   If so, it needs group of people collect data specifically in </a:t>
            </a:r>
          </a:p>
          <a:p>
            <a:r>
              <a:rPr lang="en-US" altLang="zh-TW" sz="2800" dirty="0"/>
              <a:t>      order to confirm the quality of the dataset.</a:t>
            </a:r>
            <a:endParaRPr lang="zh-TW" altLang="en-US" sz="2800" dirty="0"/>
          </a:p>
          <a:p>
            <a:endParaRPr lang="zh-TW" altLang="en-US" dirty="0"/>
          </a:p>
        </p:txBody>
      </p:sp>
      <p:sp>
        <p:nvSpPr>
          <p:cNvPr id="7" name="文字方塊 6">
            <a:extLst>
              <a:ext uri="{FF2B5EF4-FFF2-40B4-BE49-F238E27FC236}">
                <a16:creationId xmlns:a16="http://schemas.microsoft.com/office/drawing/2014/main" id="{0B1ADC7B-606B-4B74-89A5-A5881B13CBEE}"/>
              </a:ext>
            </a:extLst>
          </p:cNvPr>
          <p:cNvSpPr txBox="1"/>
          <p:nvPr/>
        </p:nvSpPr>
        <p:spPr>
          <a:xfrm>
            <a:off x="372862" y="4477583"/>
            <a:ext cx="10079426" cy="954107"/>
          </a:xfrm>
          <a:prstGeom prst="rect">
            <a:avLst/>
          </a:prstGeom>
          <a:noFill/>
        </p:spPr>
        <p:txBody>
          <a:bodyPr wrap="none" rtlCol="0">
            <a:spAutoFit/>
          </a:bodyPr>
          <a:lstStyle/>
          <a:p>
            <a:pPr marL="514350" indent="-514350">
              <a:buAutoNum type="arabicPeriod" startAt="3"/>
            </a:pPr>
            <a:r>
              <a:rPr lang="en-US" altLang="zh-TW" sz="2800" dirty="0"/>
              <a:t>Problems concerning about using dataset in the experiment </a:t>
            </a:r>
          </a:p>
          <a:p>
            <a:r>
              <a:rPr lang="en-US" altLang="zh-TW" sz="2800" dirty="0"/>
              <a:t>      section for writing papers in the future.(No Authoritative dataset)</a:t>
            </a:r>
            <a:endParaRPr lang="zh-TW" altLang="en-US" sz="2800" dirty="0"/>
          </a:p>
        </p:txBody>
      </p:sp>
    </p:spTree>
    <p:extLst>
      <p:ext uri="{BB962C8B-B14F-4D97-AF65-F5344CB8AC3E}">
        <p14:creationId xmlns:p14="http://schemas.microsoft.com/office/powerpoint/2010/main" val="84603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A15A079-5806-423D-843A-EABB4B6D78D4}"/>
              </a:ext>
            </a:extLst>
          </p:cNvPr>
          <p:cNvSpPr txBox="1"/>
          <p:nvPr/>
        </p:nvSpPr>
        <p:spPr>
          <a:xfrm>
            <a:off x="958789" y="2565646"/>
            <a:ext cx="8594019" cy="1107996"/>
          </a:xfrm>
          <a:prstGeom prst="rect">
            <a:avLst/>
          </a:prstGeom>
          <a:noFill/>
        </p:spPr>
        <p:txBody>
          <a:bodyPr wrap="none" rtlCol="0">
            <a:spAutoFit/>
          </a:bodyPr>
          <a:lstStyle/>
          <a:p>
            <a:r>
              <a:rPr lang="en-US" altLang="zh-TW" sz="6600" dirty="0"/>
              <a:t>Discussion and feedback</a:t>
            </a:r>
            <a:endParaRPr lang="zh-TW" altLang="en-US" sz="6600" dirty="0"/>
          </a:p>
        </p:txBody>
      </p:sp>
    </p:spTree>
    <p:extLst>
      <p:ext uri="{BB962C8B-B14F-4D97-AF65-F5344CB8AC3E}">
        <p14:creationId xmlns:p14="http://schemas.microsoft.com/office/powerpoint/2010/main" val="371754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954AAE3-B0A3-4210-95E6-6C7A85E13D46}"/>
              </a:ext>
            </a:extLst>
          </p:cNvPr>
          <p:cNvPicPr>
            <a:picLocks noChangeAspect="1"/>
          </p:cNvPicPr>
          <p:nvPr/>
        </p:nvPicPr>
        <p:blipFill>
          <a:blip r:embed="rId2"/>
          <a:stretch>
            <a:fillRect/>
          </a:stretch>
        </p:blipFill>
        <p:spPr>
          <a:xfrm>
            <a:off x="432973" y="870013"/>
            <a:ext cx="9136485" cy="3622088"/>
          </a:xfrm>
          <a:prstGeom prst="rect">
            <a:avLst/>
          </a:prstGeom>
        </p:spPr>
      </p:pic>
    </p:spTree>
    <p:extLst>
      <p:ext uri="{BB962C8B-B14F-4D97-AF65-F5344CB8AC3E}">
        <p14:creationId xmlns:p14="http://schemas.microsoft.com/office/powerpoint/2010/main" val="236394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基于脑电波（EEG）的脑机接口（BCI）技术、应用及投资分析(1)-概述- 知乎">
            <a:extLst>
              <a:ext uri="{FF2B5EF4-FFF2-40B4-BE49-F238E27FC236}">
                <a16:creationId xmlns:a16="http://schemas.microsoft.com/office/drawing/2014/main" id="{64034D8A-EF51-4CF5-88B4-431094434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108" y="1745927"/>
            <a:ext cx="3333332" cy="216111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70619B05-B0CF-4BA0-BAC8-F8BE09ABA41D}"/>
              </a:ext>
            </a:extLst>
          </p:cNvPr>
          <p:cNvSpPr txBox="1"/>
          <p:nvPr/>
        </p:nvSpPr>
        <p:spPr>
          <a:xfrm>
            <a:off x="350552" y="159798"/>
            <a:ext cx="4992072" cy="769441"/>
          </a:xfrm>
          <a:prstGeom prst="rect">
            <a:avLst/>
          </a:prstGeom>
          <a:noFill/>
        </p:spPr>
        <p:txBody>
          <a:bodyPr wrap="none" rtlCol="0">
            <a:spAutoFit/>
          </a:bodyPr>
          <a:lstStyle/>
          <a:p>
            <a:r>
              <a:rPr lang="en-US" altLang="zh-TW" sz="4400" dirty="0">
                <a:latin typeface="Times New Roman" panose="02020603050405020304" pitchFamily="18" charset="0"/>
                <a:cs typeface="Times New Roman" panose="02020603050405020304" pitchFamily="18" charset="0"/>
              </a:rPr>
              <a:t>Why read this paper?</a:t>
            </a:r>
            <a:endParaRPr lang="zh-TW" altLang="en-US" sz="4400" dirty="0">
              <a:latin typeface="Times New Roman" panose="02020603050405020304" pitchFamily="18" charset="0"/>
              <a:cs typeface="Times New Roman" panose="02020603050405020304" pitchFamily="18" charset="0"/>
            </a:endParaRPr>
          </a:p>
        </p:txBody>
      </p:sp>
      <p:sp>
        <p:nvSpPr>
          <p:cNvPr id="5" name="箭號: 向右 4">
            <a:extLst>
              <a:ext uri="{FF2B5EF4-FFF2-40B4-BE49-F238E27FC236}">
                <a16:creationId xmlns:a16="http://schemas.microsoft.com/office/drawing/2014/main" id="{753FB63B-7966-4C44-BB96-34CE1964F4FB}"/>
              </a:ext>
            </a:extLst>
          </p:cNvPr>
          <p:cNvSpPr/>
          <p:nvPr/>
        </p:nvSpPr>
        <p:spPr>
          <a:xfrm>
            <a:off x="4301780" y="3009295"/>
            <a:ext cx="1695635" cy="550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70129DCF-AE81-4E68-B3D6-E72DD5097ACC}"/>
              </a:ext>
            </a:extLst>
          </p:cNvPr>
          <p:cNvSpPr txBox="1"/>
          <p:nvPr/>
        </p:nvSpPr>
        <p:spPr>
          <a:xfrm>
            <a:off x="519710" y="4031518"/>
            <a:ext cx="2945037" cy="1938992"/>
          </a:xfrm>
          <a:prstGeom prst="rect">
            <a:avLst/>
          </a:prstGeom>
          <a:noFill/>
        </p:spPr>
        <p:txBody>
          <a:bodyPr wrap="none" rtlCol="0">
            <a:spAutoFit/>
          </a:bodyPr>
          <a:lstStyle/>
          <a:p>
            <a:r>
              <a:rPr lang="en-US" altLang="zh-TW" sz="2400" dirty="0">
                <a:latin typeface="Times New Roman" panose="02020603050405020304" pitchFamily="18" charset="0"/>
                <a:cs typeface="Times New Roman" panose="02020603050405020304" pitchFamily="18" charset="0"/>
              </a:rPr>
              <a:t>Biomedical signal </a:t>
            </a:r>
          </a:p>
          <a:p>
            <a:r>
              <a:rPr lang="en-US" altLang="zh-TW" sz="2400" dirty="0">
                <a:latin typeface="Times New Roman" panose="02020603050405020304" pitchFamily="18" charset="0"/>
                <a:cs typeface="Times New Roman" panose="02020603050405020304" pitchFamily="18" charset="0"/>
              </a:rPr>
              <a:t>Signals from our body</a:t>
            </a:r>
          </a:p>
          <a:p>
            <a:r>
              <a:rPr lang="en-US" altLang="zh-TW" sz="2400" dirty="0">
                <a:latin typeface="Times New Roman" panose="02020603050405020304" pitchFamily="18" charset="0"/>
                <a:cs typeface="Times New Roman" panose="02020603050405020304" pitchFamily="18" charset="0"/>
              </a:rPr>
              <a:t>Many sensing point </a:t>
            </a:r>
          </a:p>
          <a:p>
            <a:endParaRPr lang="en-US" altLang="zh-TW" sz="24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(Time series signals)</a:t>
            </a:r>
          </a:p>
        </p:txBody>
      </p:sp>
      <p:sp>
        <p:nvSpPr>
          <p:cNvPr id="8" name="矩形 7">
            <a:extLst>
              <a:ext uri="{FF2B5EF4-FFF2-40B4-BE49-F238E27FC236}">
                <a16:creationId xmlns:a16="http://schemas.microsoft.com/office/drawing/2014/main" id="{2CCCA2C0-74E6-4EEE-B8FA-6436E8446790}"/>
              </a:ext>
            </a:extLst>
          </p:cNvPr>
          <p:cNvSpPr/>
          <p:nvPr/>
        </p:nvSpPr>
        <p:spPr>
          <a:xfrm>
            <a:off x="6096000" y="2143049"/>
            <a:ext cx="4326384" cy="1200329"/>
          </a:xfrm>
          <a:prstGeom prst="rect">
            <a:avLst/>
          </a:prstGeom>
        </p:spPr>
        <p:txBody>
          <a:bodyPr wrap="square">
            <a:spAutoFit/>
          </a:bodyPr>
          <a:lstStyle/>
          <a:p>
            <a:pPr marL="342900" indent="-342900" algn="ctr">
              <a:buAutoNum type="arabicPeriod"/>
            </a:pPr>
            <a:r>
              <a:rPr lang="en-US" altLang="zh-TW" sz="2400" dirty="0">
                <a:latin typeface="Times New Roman" panose="02020603050405020304" pitchFamily="18" charset="0"/>
                <a:cs typeface="Times New Roman" panose="02020603050405020304" pitchFamily="18" charset="0"/>
              </a:rPr>
              <a:t>Extract feature/pattern</a:t>
            </a:r>
          </a:p>
          <a:p>
            <a:pPr marL="342900" indent="-342900" algn="ctr">
              <a:buAutoNum type="arabicPeriod"/>
            </a:pPr>
            <a:endParaRPr lang="en-US" altLang="zh-TW" sz="24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       2.  Analyze the behavior </a:t>
            </a:r>
          </a:p>
        </p:txBody>
      </p:sp>
      <p:sp>
        <p:nvSpPr>
          <p:cNvPr id="9" name="文字方塊 8">
            <a:extLst>
              <a:ext uri="{FF2B5EF4-FFF2-40B4-BE49-F238E27FC236}">
                <a16:creationId xmlns:a16="http://schemas.microsoft.com/office/drawing/2014/main" id="{793FF06C-1C06-4C0E-A1A6-93DC48224CC0}"/>
              </a:ext>
            </a:extLst>
          </p:cNvPr>
          <p:cNvSpPr txBox="1"/>
          <p:nvPr/>
        </p:nvSpPr>
        <p:spPr>
          <a:xfrm>
            <a:off x="4160855" y="2178298"/>
            <a:ext cx="1935145" cy="830997"/>
          </a:xfrm>
          <a:prstGeom prst="rect">
            <a:avLst/>
          </a:prstGeom>
          <a:noFill/>
        </p:spPr>
        <p:txBody>
          <a:bodyPr wrap="none" rtlCol="0">
            <a:spAutoFit/>
          </a:bodyPr>
          <a:lstStyle/>
          <a:p>
            <a:r>
              <a:rPr lang="en-US" altLang="zh-TW" sz="2400" dirty="0">
                <a:solidFill>
                  <a:srgbClr val="FF0000"/>
                </a:solidFill>
                <a:latin typeface="Times New Roman" panose="02020603050405020304" pitchFamily="18" charset="0"/>
                <a:cs typeface="Times New Roman" panose="02020603050405020304" pitchFamily="18" charset="0"/>
              </a:rPr>
              <a:t>Deep learning</a:t>
            </a:r>
          </a:p>
          <a:p>
            <a:r>
              <a:rPr lang="en-US" altLang="zh-TW" sz="2400" dirty="0">
                <a:solidFill>
                  <a:srgbClr val="FF0000"/>
                </a:solidFill>
                <a:latin typeface="Times New Roman" panose="02020603050405020304" pitchFamily="18" charset="0"/>
                <a:cs typeface="Times New Roman" panose="02020603050405020304" pitchFamily="18" charset="0"/>
              </a:rPr>
              <a:t>Based method</a:t>
            </a:r>
            <a:endParaRPr lang="zh-TW" alt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48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70619B05-B0CF-4BA0-BAC8-F8BE09ABA41D}"/>
              </a:ext>
            </a:extLst>
          </p:cNvPr>
          <p:cNvSpPr txBox="1"/>
          <p:nvPr/>
        </p:nvSpPr>
        <p:spPr>
          <a:xfrm>
            <a:off x="350552" y="159798"/>
            <a:ext cx="4992072" cy="769441"/>
          </a:xfrm>
          <a:prstGeom prst="rect">
            <a:avLst/>
          </a:prstGeom>
          <a:noFill/>
        </p:spPr>
        <p:txBody>
          <a:bodyPr wrap="none" rtlCol="0">
            <a:spAutoFit/>
          </a:bodyPr>
          <a:lstStyle/>
          <a:p>
            <a:r>
              <a:rPr lang="en-US" altLang="zh-TW" sz="4400" dirty="0">
                <a:latin typeface="Times New Roman" panose="02020603050405020304" pitchFamily="18" charset="0"/>
                <a:cs typeface="Times New Roman" panose="02020603050405020304" pitchFamily="18" charset="0"/>
              </a:rPr>
              <a:t>Why read this paper?</a:t>
            </a:r>
            <a:endParaRPr lang="zh-TW" altLang="en-US" sz="4400" dirty="0">
              <a:latin typeface="Times New Roman" panose="02020603050405020304" pitchFamily="18" charset="0"/>
              <a:cs typeface="Times New Roman" panose="02020603050405020304" pitchFamily="18" charset="0"/>
            </a:endParaRPr>
          </a:p>
        </p:txBody>
      </p:sp>
      <p:sp>
        <p:nvSpPr>
          <p:cNvPr id="3" name="文字方塊 2">
            <a:extLst>
              <a:ext uri="{FF2B5EF4-FFF2-40B4-BE49-F238E27FC236}">
                <a16:creationId xmlns:a16="http://schemas.microsoft.com/office/drawing/2014/main" id="{7D7ABDDF-A158-42E8-9915-BC5FCD59D72D}"/>
              </a:ext>
            </a:extLst>
          </p:cNvPr>
          <p:cNvSpPr txBox="1"/>
          <p:nvPr/>
        </p:nvSpPr>
        <p:spPr>
          <a:xfrm>
            <a:off x="499365" y="1099235"/>
            <a:ext cx="2834430" cy="769441"/>
          </a:xfrm>
          <a:prstGeom prst="rect">
            <a:avLst/>
          </a:prstGeom>
          <a:noFill/>
        </p:spPr>
        <p:txBody>
          <a:bodyPr wrap="none" rtlCol="0">
            <a:spAutoFit/>
          </a:bodyPr>
          <a:lstStyle/>
          <a:p>
            <a:r>
              <a:rPr lang="en-US" altLang="zh-TW" sz="4400" dirty="0">
                <a:solidFill>
                  <a:srgbClr val="FF0000"/>
                </a:solidFill>
                <a:latin typeface="Times New Roman" panose="02020603050405020304" pitchFamily="18" charset="0"/>
                <a:cs typeface="Times New Roman" panose="02020603050405020304" pitchFamily="18" charset="0"/>
              </a:rPr>
              <a:t>Similarity? </a:t>
            </a:r>
            <a:endParaRPr lang="zh-TW" altLang="en-US" sz="4400" dirty="0">
              <a:solidFill>
                <a:srgbClr val="FF0000"/>
              </a:solidFill>
              <a:latin typeface="Times New Roman" panose="02020603050405020304" pitchFamily="18" charset="0"/>
              <a:cs typeface="Times New Roman" panose="02020603050405020304" pitchFamily="18" charset="0"/>
            </a:endParaRPr>
          </a:p>
        </p:txBody>
      </p:sp>
      <p:pic>
        <p:nvPicPr>
          <p:cNvPr id="2050" name="Picture 2" descr="Types of Pitches in Baseball">
            <a:extLst>
              <a:ext uri="{FF2B5EF4-FFF2-40B4-BE49-F238E27FC236}">
                <a16:creationId xmlns:a16="http://schemas.microsoft.com/office/drawing/2014/main" id="{2AE2B4E4-4867-42D5-8BE0-D47ED140A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774" y="2790010"/>
            <a:ext cx="1733365" cy="1733365"/>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3D1FD2DD-47A3-435D-ACD6-8D8A695525F6}"/>
              </a:ext>
            </a:extLst>
          </p:cNvPr>
          <p:cNvSpPr txBox="1"/>
          <p:nvPr/>
        </p:nvSpPr>
        <p:spPr>
          <a:xfrm>
            <a:off x="644354" y="2357920"/>
            <a:ext cx="2871299"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Baseball finger force sensing</a:t>
            </a:r>
            <a:endParaRPr lang="zh-TW" altLang="en-US"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2F2583FE-008F-43F6-8D81-C7BD38BE4EF4}"/>
              </a:ext>
            </a:extLst>
          </p:cNvPr>
          <p:cNvSpPr txBox="1"/>
          <p:nvPr/>
        </p:nvSpPr>
        <p:spPr>
          <a:xfrm>
            <a:off x="644354" y="4669654"/>
            <a:ext cx="3289683" cy="1938992"/>
          </a:xfrm>
          <a:prstGeom prst="rect">
            <a:avLst/>
          </a:prstGeom>
          <a:noFill/>
        </p:spPr>
        <p:txBody>
          <a:bodyPr wrap="none" rtlCol="0">
            <a:spAutoFit/>
          </a:bodyPr>
          <a:lstStyle/>
          <a:p>
            <a:r>
              <a:rPr lang="en-US" altLang="zh-TW" sz="2000" dirty="0">
                <a:latin typeface="Times New Roman" panose="02020603050405020304" pitchFamily="18" charset="0"/>
                <a:cs typeface="Times New Roman" panose="02020603050405020304" pitchFamily="18" charset="0"/>
              </a:rPr>
              <a:t>Biomedical signal acquisition </a:t>
            </a:r>
          </a:p>
          <a:p>
            <a:r>
              <a:rPr lang="en-US" altLang="zh-TW" sz="2000" dirty="0">
                <a:latin typeface="Times New Roman" panose="02020603050405020304" pitchFamily="18" charset="0"/>
                <a:cs typeface="Times New Roman" panose="02020603050405020304" pitchFamily="18" charset="0"/>
              </a:rPr>
              <a:t>Signals from our body </a:t>
            </a:r>
          </a:p>
          <a:p>
            <a:r>
              <a:rPr lang="en-US" altLang="zh-TW" sz="2000" dirty="0">
                <a:latin typeface="Times New Roman" panose="02020603050405020304" pitchFamily="18" charset="0"/>
                <a:cs typeface="Times New Roman" panose="02020603050405020304" pitchFamily="18" charset="0"/>
              </a:rPr>
              <a:t>Many sensing point</a:t>
            </a:r>
          </a:p>
          <a:p>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(Time series signals)</a:t>
            </a:r>
          </a:p>
          <a:p>
            <a:endParaRPr lang="zh-TW" altLang="en-US" sz="2000" dirty="0"/>
          </a:p>
        </p:txBody>
      </p:sp>
      <p:sp>
        <p:nvSpPr>
          <p:cNvPr id="13" name="箭號: 向右 12">
            <a:extLst>
              <a:ext uri="{FF2B5EF4-FFF2-40B4-BE49-F238E27FC236}">
                <a16:creationId xmlns:a16="http://schemas.microsoft.com/office/drawing/2014/main" id="{7D8EAA8F-7AB1-4634-AC41-05E0DAC659A9}"/>
              </a:ext>
            </a:extLst>
          </p:cNvPr>
          <p:cNvSpPr/>
          <p:nvPr/>
        </p:nvSpPr>
        <p:spPr>
          <a:xfrm>
            <a:off x="3646989" y="3656692"/>
            <a:ext cx="1695635" cy="550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C86BB83A-4063-4443-9981-FEA779EED723}"/>
              </a:ext>
            </a:extLst>
          </p:cNvPr>
          <p:cNvSpPr/>
          <p:nvPr/>
        </p:nvSpPr>
        <p:spPr>
          <a:xfrm>
            <a:off x="3646988" y="3021591"/>
            <a:ext cx="1695635" cy="707886"/>
          </a:xfrm>
          <a:prstGeom prst="rect">
            <a:avLst/>
          </a:prstGeom>
        </p:spPr>
        <p:txBody>
          <a:bodyPr wrap="square">
            <a:spAutoFit/>
          </a:bodyPr>
          <a:lstStyle/>
          <a:p>
            <a:r>
              <a:rPr lang="en-US" altLang="zh-TW" sz="2000" dirty="0">
                <a:solidFill>
                  <a:srgbClr val="FF0000"/>
                </a:solidFill>
                <a:latin typeface="Times New Roman" panose="02020603050405020304" pitchFamily="18" charset="0"/>
                <a:cs typeface="Times New Roman" panose="02020603050405020304" pitchFamily="18" charset="0"/>
              </a:rPr>
              <a:t>Deep learning</a:t>
            </a:r>
          </a:p>
          <a:p>
            <a:r>
              <a:rPr lang="en-US" altLang="zh-TW" sz="2000" dirty="0">
                <a:solidFill>
                  <a:srgbClr val="FF0000"/>
                </a:solidFill>
                <a:latin typeface="Times New Roman" panose="02020603050405020304" pitchFamily="18" charset="0"/>
                <a:cs typeface="Times New Roman" panose="02020603050405020304" pitchFamily="18" charset="0"/>
              </a:rPr>
              <a:t>Based method</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8037BD48-1B45-44B2-B760-9A9B2D425AF1}"/>
              </a:ext>
            </a:extLst>
          </p:cNvPr>
          <p:cNvSpPr/>
          <p:nvPr/>
        </p:nvSpPr>
        <p:spPr>
          <a:xfrm>
            <a:off x="6096000" y="3021591"/>
            <a:ext cx="3647794" cy="1569660"/>
          </a:xfrm>
          <a:prstGeom prst="rect">
            <a:avLst/>
          </a:prstGeom>
        </p:spPr>
        <p:txBody>
          <a:bodyPr wrap="none">
            <a:spAutoFit/>
          </a:bodyPr>
          <a:lstStyle/>
          <a:p>
            <a:pPr marL="342900" indent="-342900" algn="ctr">
              <a:buAutoNum type="arabicPeriod"/>
            </a:pPr>
            <a:r>
              <a:rPr lang="en-US" altLang="zh-TW" sz="2400" dirty="0">
                <a:latin typeface="Times New Roman" panose="02020603050405020304" pitchFamily="18" charset="0"/>
                <a:cs typeface="Times New Roman" panose="02020603050405020304" pitchFamily="18" charset="0"/>
              </a:rPr>
              <a:t>Extract feature/pattern</a:t>
            </a:r>
          </a:p>
          <a:p>
            <a:pPr marL="342900" indent="-342900" algn="ctr">
              <a:buAutoNum type="arabicPeriod"/>
            </a:pPr>
            <a:endParaRPr lang="en-US" altLang="zh-TW" sz="24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   2.  Analyze the behavior </a:t>
            </a:r>
          </a:p>
          <a:p>
            <a:pPr algn="ctr"/>
            <a:endParaRPr lang="en-US" altLang="zh-TW"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52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84A9B64C-E76A-4A84-8724-0A4DE209D550}"/>
              </a:ext>
            </a:extLst>
          </p:cNvPr>
          <p:cNvSpPr txBox="1"/>
          <p:nvPr/>
        </p:nvSpPr>
        <p:spPr>
          <a:xfrm>
            <a:off x="807868" y="266330"/>
            <a:ext cx="2691763" cy="769441"/>
          </a:xfrm>
          <a:prstGeom prst="rect">
            <a:avLst/>
          </a:prstGeom>
          <a:noFill/>
        </p:spPr>
        <p:txBody>
          <a:bodyPr wrap="none" rtlCol="0">
            <a:spAutoFit/>
          </a:bodyPr>
          <a:lstStyle/>
          <a:p>
            <a:r>
              <a:rPr lang="en-US" altLang="zh-TW" sz="4400" dirty="0"/>
              <a:t>Challenges</a:t>
            </a:r>
            <a:endParaRPr lang="zh-TW" altLang="en-US" sz="4400" dirty="0"/>
          </a:p>
        </p:txBody>
      </p:sp>
      <p:sp>
        <p:nvSpPr>
          <p:cNvPr id="3" name="文字方塊 2">
            <a:extLst>
              <a:ext uri="{FF2B5EF4-FFF2-40B4-BE49-F238E27FC236}">
                <a16:creationId xmlns:a16="http://schemas.microsoft.com/office/drawing/2014/main" id="{4705D02B-8588-4C29-BD14-EF3ABDFE6482}"/>
              </a:ext>
            </a:extLst>
          </p:cNvPr>
          <p:cNvSpPr txBox="1"/>
          <p:nvPr/>
        </p:nvSpPr>
        <p:spPr>
          <a:xfrm>
            <a:off x="-150920" y="2460293"/>
            <a:ext cx="10144124" cy="2492990"/>
          </a:xfrm>
          <a:prstGeom prst="rect">
            <a:avLst/>
          </a:prstGeom>
          <a:noFill/>
        </p:spPr>
        <p:txBody>
          <a:bodyPr wrap="none" rtlCol="0">
            <a:spAutoFit/>
          </a:bodyPr>
          <a:lstStyle/>
          <a:p>
            <a:r>
              <a:rPr lang="zh-TW" altLang="en-US" sz="3200" dirty="0"/>
              <a:t>    </a:t>
            </a:r>
            <a:r>
              <a:rPr lang="en-US" altLang="zh-TW" sz="3200" dirty="0"/>
              <a:t>During the recording process, physiological activities like</a:t>
            </a:r>
          </a:p>
          <a:p>
            <a:r>
              <a:rPr lang="zh-TW" altLang="en-US" sz="3200" dirty="0"/>
              <a:t>   </a:t>
            </a:r>
            <a:r>
              <a:rPr lang="en-US" altLang="zh-TW" sz="3200" dirty="0"/>
              <a:t> eye blinks, muscle activity and</a:t>
            </a:r>
            <a:r>
              <a:rPr lang="zh-TW" altLang="en-US" sz="3200" dirty="0"/>
              <a:t> </a:t>
            </a:r>
            <a:r>
              <a:rPr lang="en-US" altLang="zh-TW" sz="3200" dirty="0"/>
              <a:t>heart beat are all harm to </a:t>
            </a:r>
          </a:p>
          <a:p>
            <a:r>
              <a:rPr lang="zh-TW" altLang="en-US" sz="3200" dirty="0"/>
              <a:t>    </a:t>
            </a:r>
            <a:r>
              <a:rPr lang="en-US" altLang="zh-TW" sz="3200" dirty="0"/>
              <a:t>collecting </a:t>
            </a:r>
            <a:r>
              <a:rPr lang="en-US" altLang="zh-TW" sz="3200" dirty="0">
                <a:solidFill>
                  <a:srgbClr val="FF0000"/>
                </a:solidFill>
              </a:rPr>
              <a:t>high signal-noise ratio EEG signals.</a:t>
            </a:r>
          </a:p>
          <a:p>
            <a:endParaRPr lang="en-US" altLang="zh-TW" sz="2000" dirty="0">
              <a:solidFill>
                <a:srgbClr val="FF0000"/>
              </a:solidFill>
            </a:endParaRPr>
          </a:p>
          <a:p>
            <a:endParaRPr lang="en-US" altLang="zh-TW" sz="2000" dirty="0">
              <a:solidFill>
                <a:srgbClr val="FF0000"/>
              </a:solidFill>
            </a:endParaRPr>
          </a:p>
          <a:p>
            <a:r>
              <a:rPr lang="en-US" altLang="zh-TW" sz="2000" dirty="0">
                <a:solidFill>
                  <a:srgbClr val="FF0000"/>
                </a:solidFill>
              </a:rPr>
              <a:t> 	</a:t>
            </a:r>
            <a:endParaRPr lang="zh-TW" altLang="en-US" sz="2000" dirty="0"/>
          </a:p>
        </p:txBody>
      </p:sp>
      <p:pic>
        <p:nvPicPr>
          <p:cNvPr id="4" name="圖片 3">
            <a:extLst>
              <a:ext uri="{FF2B5EF4-FFF2-40B4-BE49-F238E27FC236}">
                <a16:creationId xmlns:a16="http://schemas.microsoft.com/office/drawing/2014/main" id="{6257929B-E117-469B-9F1E-DBED6B67F2C0}"/>
              </a:ext>
            </a:extLst>
          </p:cNvPr>
          <p:cNvPicPr>
            <a:picLocks noChangeAspect="1"/>
          </p:cNvPicPr>
          <p:nvPr/>
        </p:nvPicPr>
        <p:blipFill>
          <a:blip r:embed="rId2"/>
          <a:stretch>
            <a:fillRect/>
          </a:stretch>
        </p:blipFill>
        <p:spPr>
          <a:xfrm>
            <a:off x="335220" y="2361117"/>
            <a:ext cx="9434764" cy="2264078"/>
          </a:xfrm>
          <a:prstGeom prst="rect">
            <a:avLst/>
          </a:prstGeom>
        </p:spPr>
      </p:pic>
      <p:pic>
        <p:nvPicPr>
          <p:cNvPr id="5" name="圖片 4">
            <a:extLst>
              <a:ext uri="{FF2B5EF4-FFF2-40B4-BE49-F238E27FC236}">
                <a16:creationId xmlns:a16="http://schemas.microsoft.com/office/drawing/2014/main" id="{624D7BC4-31F2-4D3D-88D4-208F1FF5C4E7}"/>
              </a:ext>
            </a:extLst>
          </p:cNvPr>
          <p:cNvPicPr>
            <a:picLocks noChangeAspect="1"/>
          </p:cNvPicPr>
          <p:nvPr/>
        </p:nvPicPr>
        <p:blipFill>
          <a:blip r:embed="rId3"/>
          <a:stretch>
            <a:fillRect/>
          </a:stretch>
        </p:blipFill>
        <p:spPr>
          <a:xfrm>
            <a:off x="446830" y="2815037"/>
            <a:ext cx="9434764" cy="1810158"/>
          </a:xfrm>
          <a:prstGeom prst="rect">
            <a:avLst/>
          </a:prstGeom>
        </p:spPr>
      </p:pic>
      <p:pic>
        <p:nvPicPr>
          <p:cNvPr id="6" name="圖片 5">
            <a:extLst>
              <a:ext uri="{FF2B5EF4-FFF2-40B4-BE49-F238E27FC236}">
                <a16:creationId xmlns:a16="http://schemas.microsoft.com/office/drawing/2014/main" id="{5099B087-7C00-4DE1-95F8-7F50E3F58090}"/>
              </a:ext>
            </a:extLst>
          </p:cNvPr>
          <p:cNvPicPr>
            <a:picLocks noChangeAspect="1"/>
          </p:cNvPicPr>
          <p:nvPr/>
        </p:nvPicPr>
        <p:blipFill>
          <a:blip r:embed="rId4"/>
          <a:stretch>
            <a:fillRect/>
          </a:stretch>
        </p:blipFill>
        <p:spPr>
          <a:xfrm>
            <a:off x="335220" y="2566385"/>
            <a:ext cx="9434764" cy="2157986"/>
          </a:xfrm>
          <a:prstGeom prst="rect">
            <a:avLst/>
          </a:prstGeom>
        </p:spPr>
      </p:pic>
    </p:spTree>
    <p:extLst>
      <p:ext uri="{BB962C8B-B14F-4D97-AF65-F5344CB8AC3E}">
        <p14:creationId xmlns:p14="http://schemas.microsoft.com/office/powerpoint/2010/main" val="305417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E13901B9-101D-4A13-9BF2-A0826A04CF95}"/>
              </a:ext>
            </a:extLst>
          </p:cNvPr>
          <p:cNvPicPr>
            <a:picLocks noChangeAspect="1"/>
          </p:cNvPicPr>
          <p:nvPr/>
        </p:nvPicPr>
        <p:blipFill>
          <a:blip r:embed="rId2"/>
          <a:stretch>
            <a:fillRect/>
          </a:stretch>
        </p:blipFill>
        <p:spPr>
          <a:xfrm>
            <a:off x="142044" y="880896"/>
            <a:ext cx="10939950" cy="4197132"/>
          </a:xfrm>
          <a:prstGeom prst="rect">
            <a:avLst/>
          </a:prstGeom>
        </p:spPr>
      </p:pic>
      <p:sp>
        <p:nvSpPr>
          <p:cNvPr id="3" name="文字方塊 2">
            <a:extLst>
              <a:ext uri="{FF2B5EF4-FFF2-40B4-BE49-F238E27FC236}">
                <a16:creationId xmlns:a16="http://schemas.microsoft.com/office/drawing/2014/main" id="{41C44E08-F140-4057-BB14-85B560BEA06C}"/>
              </a:ext>
            </a:extLst>
          </p:cNvPr>
          <p:cNvSpPr txBox="1"/>
          <p:nvPr/>
        </p:nvSpPr>
        <p:spPr>
          <a:xfrm>
            <a:off x="313495" y="5327230"/>
            <a:ext cx="9434186" cy="1015663"/>
          </a:xfrm>
          <a:prstGeom prst="rect">
            <a:avLst/>
          </a:prstGeom>
          <a:noFill/>
        </p:spPr>
        <p:txBody>
          <a:bodyPr wrap="none" rtlCol="0">
            <a:spAutoFit/>
          </a:bodyPr>
          <a:lstStyle/>
          <a:p>
            <a:r>
              <a:rPr lang="en-US" altLang="zh-TW" sz="2000" dirty="0"/>
              <a:t> Recorded as </a:t>
            </a:r>
            <a:r>
              <a:rPr lang="en-US" altLang="zh-TW" sz="2000" dirty="0">
                <a:solidFill>
                  <a:srgbClr val="FF0000"/>
                </a:solidFill>
              </a:rPr>
              <a:t>time series data vectors</a:t>
            </a:r>
            <a:r>
              <a:rPr lang="en-US" altLang="zh-TW" sz="2000" dirty="0"/>
              <a:t>. These data vectors are then converted  to </a:t>
            </a:r>
            <a:r>
              <a:rPr lang="en-US" altLang="zh-TW" sz="2000" dirty="0">
                <a:solidFill>
                  <a:srgbClr val="FF0000"/>
                </a:solidFill>
              </a:rPr>
              <a:t>2D data</a:t>
            </a:r>
          </a:p>
          <a:p>
            <a:r>
              <a:rPr lang="en-US" altLang="zh-TW" sz="2000" dirty="0">
                <a:solidFill>
                  <a:srgbClr val="FF0000"/>
                </a:solidFill>
              </a:rPr>
              <a:t> meshes</a:t>
            </a:r>
            <a:r>
              <a:rPr lang="en-US" altLang="zh-TW" sz="2000" dirty="0"/>
              <a:t> according to the </a:t>
            </a:r>
            <a:r>
              <a:rPr lang="en-US" altLang="zh-TW" sz="2000" dirty="0">
                <a:solidFill>
                  <a:srgbClr val="FF0000"/>
                </a:solidFill>
              </a:rPr>
              <a:t>electrode map </a:t>
            </a:r>
            <a:r>
              <a:rPr lang="en-US" altLang="zh-TW" sz="2000" dirty="0"/>
              <a:t>of the BCI headset. The converted 2D meshes are </a:t>
            </a:r>
          </a:p>
          <a:p>
            <a:r>
              <a:rPr lang="en-US" altLang="zh-TW" sz="2000" dirty="0"/>
              <a:t> finally segmented to clips using </a:t>
            </a:r>
            <a:r>
              <a:rPr lang="en-US" altLang="zh-TW" sz="2000" dirty="0">
                <a:solidFill>
                  <a:srgbClr val="FF0000"/>
                </a:solidFill>
              </a:rPr>
              <a:t>sliding window </a:t>
            </a:r>
            <a:r>
              <a:rPr lang="en-US" altLang="zh-TW" sz="2000" dirty="0"/>
              <a:t>techniques.</a:t>
            </a:r>
            <a:endParaRPr lang="zh-TW" altLang="en-US" sz="2000" dirty="0"/>
          </a:p>
        </p:txBody>
      </p:sp>
      <p:sp>
        <p:nvSpPr>
          <p:cNvPr id="4" name="文字方塊 3">
            <a:extLst>
              <a:ext uri="{FF2B5EF4-FFF2-40B4-BE49-F238E27FC236}">
                <a16:creationId xmlns:a16="http://schemas.microsoft.com/office/drawing/2014/main" id="{4E174C43-0814-495A-A439-1440A53A7F2A}"/>
              </a:ext>
            </a:extLst>
          </p:cNvPr>
          <p:cNvSpPr txBox="1"/>
          <p:nvPr/>
        </p:nvSpPr>
        <p:spPr>
          <a:xfrm>
            <a:off x="142044" y="145153"/>
            <a:ext cx="6046848" cy="584775"/>
          </a:xfrm>
          <a:prstGeom prst="rect">
            <a:avLst/>
          </a:prstGeom>
          <a:noFill/>
        </p:spPr>
        <p:txBody>
          <a:bodyPr wrap="none" rtlCol="0">
            <a:spAutoFit/>
          </a:bodyPr>
          <a:lstStyle/>
          <a:p>
            <a:r>
              <a:rPr lang="en-US" altLang="zh-TW" sz="3200" dirty="0"/>
              <a:t> Data acquisition and preprocessing</a:t>
            </a:r>
            <a:endParaRPr lang="zh-TW" altLang="en-US" sz="3200" dirty="0"/>
          </a:p>
        </p:txBody>
      </p:sp>
    </p:spTree>
    <p:extLst>
      <p:ext uri="{BB962C8B-B14F-4D97-AF65-F5344CB8AC3E}">
        <p14:creationId xmlns:p14="http://schemas.microsoft.com/office/powerpoint/2010/main" val="236420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C5116971-1507-4E69-9543-74AC19D805F4}"/>
              </a:ext>
            </a:extLst>
          </p:cNvPr>
          <p:cNvSpPr txBox="1"/>
          <p:nvPr/>
        </p:nvSpPr>
        <p:spPr>
          <a:xfrm>
            <a:off x="914400" y="4408582"/>
            <a:ext cx="9561250" cy="923330"/>
          </a:xfrm>
          <a:prstGeom prst="rect">
            <a:avLst/>
          </a:prstGeom>
          <a:noFill/>
        </p:spPr>
        <p:txBody>
          <a:bodyPr wrap="square" rtlCol="0">
            <a:spAutoFit/>
          </a:bodyPr>
          <a:lstStyle/>
          <a:p>
            <a:r>
              <a:rPr lang="en-US" altLang="zh-TW" dirty="0"/>
              <a:t>mesh-like raw EEG signal hierarchy from</a:t>
            </a:r>
          </a:p>
          <a:p>
            <a:r>
              <a:rPr lang="en-US" altLang="zh-TW" dirty="0"/>
              <a:t>1D chain-like EEG vectors by mapping the EEG recordings</a:t>
            </a:r>
          </a:p>
          <a:p>
            <a:r>
              <a:rPr lang="en-US" altLang="zh-TW" dirty="0"/>
              <a:t>with the spatial information of EEG acquisition electrodes</a:t>
            </a:r>
            <a:endParaRPr lang="zh-TW" altLang="en-US" dirty="0"/>
          </a:p>
        </p:txBody>
      </p:sp>
      <p:sp>
        <p:nvSpPr>
          <p:cNvPr id="5" name="矩形 4">
            <a:extLst>
              <a:ext uri="{FF2B5EF4-FFF2-40B4-BE49-F238E27FC236}">
                <a16:creationId xmlns:a16="http://schemas.microsoft.com/office/drawing/2014/main" id="{A843BC92-E2BF-4A1C-B1A5-CF11443C044C}"/>
              </a:ext>
            </a:extLst>
          </p:cNvPr>
          <p:cNvSpPr/>
          <p:nvPr/>
        </p:nvSpPr>
        <p:spPr>
          <a:xfrm>
            <a:off x="1094913" y="5515229"/>
            <a:ext cx="6096000" cy="646331"/>
          </a:xfrm>
          <a:prstGeom prst="rect">
            <a:avLst/>
          </a:prstGeom>
        </p:spPr>
        <p:txBody>
          <a:bodyPr>
            <a:spAutoFit/>
          </a:bodyPr>
          <a:lstStyle/>
          <a:p>
            <a:r>
              <a:rPr lang="zh-TW" altLang="en-US" dirty="0"/>
              <a:t>to align the correlations between neighbouring EEG signals</a:t>
            </a:r>
          </a:p>
          <a:p>
            <a:r>
              <a:rPr lang="zh-TW" altLang="en-US" dirty="0"/>
              <a:t>and corresponding brain areas</a:t>
            </a:r>
          </a:p>
        </p:txBody>
      </p:sp>
    </p:spTree>
    <p:extLst>
      <p:ext uri="{BB962C8B-B14F-4D97-AF65-F5344CB8AC3E}">
        <p14:creationId xmlns:p14="http://schemas.microsoft.com/office/powerpoint/2010/main" val="3811377057"/>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自訂 5">
      <a:majorFont>
        <a:latin typeface="Times New Roman"/>
        <a:ea typeface="微軟正黑體"/>
        <a:cs typeface=""/>
      </a:majorFont>
      <a:minorFont>
        <a:latin typeface="Times New Roman"/>
        <a:ea typeface="微軟正黑體"/>
        <a:cs typeface=""/>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1065</TotalTime>
  <Words>1061</Words>
  <Application>Microsoft Office PowerPoint</Application>
  <PresentationFormat>寬螢幕</PresentationFormat>
  <Paragraphs>170</Paragraphs>
  <Slides>31</Slides>
  <Notes>0</Notes>
  <HiddenSlides>5</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31</vt:i4>
      </vt:variant>
    </vt:vector>
  </HeadingPairs>
  <TitlesOfParts>
    <vt:vector size="36" baseType="lpstr">
      <vt:lpstr>標楷體</vt:lpstr>
      <vt:lpstr>Arial</vt:lpstr>
      <vt:lpstr>Times New Roman</vt:lpstr>
      <vt:lpstr>Wingdings 3</vt:lpstr>
      <vt:lpstr>多面向</vt:lpstr>
      <vt:lpstr>PowerPoint 簡報</vt:lpstr>
      <vt:lpstr>Our goals – publish papers</vt:lpstr>
      <vt:lpstr>Survey Paper Keyword</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紫婷 徐</dc:creator>
  <cp:lastModifiedBy>Hsu Chris</cp:lastModifiedBy>
  <cp:revision>181</cp:revision>
  <dcterms:created xsi:type="dcterms:W3CDTF">2020-05-14T14:02:39Z</dcterms:created>
  <dcterms:modified xsi:type="dcterms:W3CDTF">2020-05-20T16:23:32Z</dcterms:modified>
</cp:coreProperties>
</file>