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3" r:id="rId20"/>
    <p:sldId id="286" r:id="rId21"/>
  </p:sldIdLst>
  <p:sldSz cx="9144000" cy="6858000" type="screen4x3"/>
  <p:notesSz cx="6946900" cy="92837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CC6600"/>
    <a:srgbClr val="996633"/>
    <a:srgbClr val="FF5050"/>
    <a:srgbClr val="FFCC00"/>
    <a:srgbClr val="993300"/>
    <a:srgbClr val="FFCC99"/>
    <a:srgbClr val="CC9900"/>
    <a:srgbClr val="FFCC66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0" autoAdjust="0"/>
    <p:restoredTop sz="9460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200" y="-78"/>
      </p:cViewPr>
      <p:guideLst>
        <p:guide orient="horz" pos="2924"/>
        <p:guide pos="218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79DBA-4F41-4E99-B263-ABCFDFABDB3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5A037C5-B3A1-4433-823B-5B51C7B38BFA}">
      <dgm:prSet custT="1"/>
      <dgm:spPr/>
      <dgm:t>
        <a:bodyPr/>
        <a:lstStyle/>
        <a:p>
          <a:pPr rtl="0"/>
          <a:r>
            <a:rPr kumimoji="1" lang="en-US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Java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是一门面向对象编程语言，不仅吸收了</a:t>
          </a:r>
          <a:r>
            <a:rPr kumimoji="1" lang="en-US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C++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语言的各种优点，还摒弃了</a:t>
          </a:r>
          <a:r>
            <a:rPr kumimoji="1" lang="en-US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C++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里难以理解的多继承、指针等概念，因此</a:t>
          </a:r>
          <a:r>
            <a:rPr kumimoji="1" lang="en-US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Java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语言具有功能强大和简单易用两个特征。</a:t>
          </a:r>
          <a:r>
            <a:rPr kumimoji="1" lang="en-US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Java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语言作为静态面向对象编程语言的代表，极好地实现了面向对象理论，允许程序员以优雅的思维方式进行复杂的编程</a:t>
          </a:r>
          <a:r>
            <a:rPr kumimoji="1" lang="en-US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 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。</a:t>
          </a:r>
          <a:endParaRPr lang="ja-JP" sz="1400" dirty="0">
            <a:latin typeface="DotumChe" panose="020B0609000101010101" pitchFamily="49" charset="-127"/>
            <a:ea typeface="DotumChe" panose="020B0609000101010101" pitchFamily="49" charset="-127"/>
            <a:cs typeface="Arial Unicode MS" panose="020B0604020202020204" pitchFamily="50" charset="-128"/>
          </a:endParaRPr>
        </a:p>
      </dgm:t>
    </dgm:pt>
    <dgm:pt modelId="{CF5FB1E4-AF3C-4953-8DB4-DB60562EBC95}" type="parTrans" cxnId="{60C6FCD8-466C-453F-B6FE-BB9F2E6EDD86}">
      <dgm:prSet/>
      <dgm:spPr/>
      <dgm:t>
        <a:bodyPr/>
        <a:lstStyle/>
        <a:p>
          <a:endParaRPr kumimoji="1" lang="ja-JP" altLang="en-US"/>
        </a:p>
      </dgm:t>
    </dgm:pt>
    <dgm:pt modelId="{FDFD65CB-DFEB-40D7-94E7-5E803289C2DD}" type="sibTrans" cxnId="{60C6FCD8-466C-453F-B6FE-BB9F2E6EDD86}">
      <dgm:prSet/>
      <dgm:spPr/>
      <dgm:t>
        <a:bodyPr/>
        <a:lstStyle/>
        <a:p>
          <a:endParaRPr kumimoji="1" lang="ja-JP" altLang="en-US"/>
        </a:p>
      </dgm:t>
    </dgm:pt>
    <dgm:pt modelId="{AA53B6EC-F43C-4814-9BE0-C6863B2A1099}">
      <dgm:prSet custT="1"/>
      <dgm:spPr/>
      <dgm:t>
        <a:bodyPr/>
        <a:lstStyle/>
        <a:p>
          <a:pPr rtl="0"/>
          <a:r>
            <a:rPr kumimoji="1" lang="en-US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Java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具有简单性、面向对象、分布式、健壮性、安全性、平台独立与可移植性、多线程、动态性等特点。</a:t>
          </a:r>
          <a:r>
            <a:rPr kumimoji="1" lang="zh-CN" altLang="en-US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首次引入虚拟机概念，用于解释字节码</a:t>
          </a:r>
          <a:r>
            <a:rPr kumimoji="1" lang="en-US" altLang="zh-CN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(class</a:t>
          </a:r>
          <a:r>
            <a:rPr kumimoji="1" lang="zh-CN" altLang="en-US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文件</a:t>
          </a:r>
          <a:r>
            <a:rPr kumimoji="1" lang="en-US" altLang="zh-CN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)</a:t>
          </a:r>
          <a:r>
            <a:rPr kumimoji="1" lang="zh-CN" altLang="en-US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以实现跨平台。</a:t>
          </a:r>
          <a:r>
            <a:rPr kumimoji="1" lang="en-US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Java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可以编写桌面应用程序、</a:t>
          </a:r>
          <a:r>
            <a:rPr kumimoji="1" lang="en-US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Web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应用程序、分布式系统</a:t>
          </a:r>
          <a:r>
            <a:rPr kumimoji="1" lang="zh-CN" altLang="en-US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（云计算大数据）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、</a:t>
          </a:r>
          <a:r>
            <a:rPr kumimoji="1" lang="zh-CN" altLang="en-US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移动端程序</a:t>
          </a:r>
          <a:r>
            <a:rPr kumimoji="1" lang="zh-CN" sz="1400" u="sng" dirty="0" smtClean="0">
              <a:latin typeface="DotumChe" panose="020B0609000101010101" pitchFamily="49" charset="-127"/>
              <a:ea typeface="DotumChe" panose="020B0609000101010101" pitchFamily="49" charset="-127"/>
            </a:rPr>
            <a:t>和嵌入式系统应用程序等。</a:t>
          </a:r>
          <a:endParaRPr lang="ja-JP" sz="1400" dirty="0">
            <a:latin typeface="DotumChe" panose="020B0609000101010101" pitchFamily="49" charset="-127"/>
            <a:ea typeface="DotumChe" panose="020B0609000101010101" pitchFamily="49" charset="-127"/>
          </a:endParaRPr>
        </a:p>
      </dgm:t>
    </dgm:pt>
    <dgm:pt modelId="{549ACEBA-DC8A-4AF7-BBE7-61AB05110872}" type="parTrans" cxnId="{2E4D1DC4-6FAE-4C84-99F9-CE04C5ECE1CA}">
      <dgm:prSet/>
      <dgm:spPr/>
      <dgm:t>
        <a:bodyPr/>
        <a:lstStyle/>
        <a:p>
          <a:endParaRPr kumimoji="1" lang="ja-JP" altLang="en-US"/>
        </a:p>
      </dgm:t>
    </dgm:pt>
    <dgm:pt modelId="{56A8596B-B3A1-436A-890C-063C3951C5A6}" type="sibTrans" cxnId="{2E4D1DC4-6FAE-4C84-99F9-CE04C5ECE1CA}">
      <dgm:prSet/>
      <dgm:spPr/>
      <dgm:t>
        <a:bodyPr/>
        <a:lstStyle/>
        <a:p>
          <a:endParaRPr kumimoji="1" lang="ja-JP" altLang="en-US"/>
        </a:p>
      </dgm:t>
    </dgm:pt>
    <dgm:pt modelId="{63E9263F-3222-4DDC-ACD8-3DFA7EB2BAB5}" type="pres">
      <dgm:prSet presAssocID="{62F79DBA-4F41-4E99-B263-ABCFDFABDB3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1BCAA56-8D6F-4438-9F77-75FC6251717F}" type="pres">
      <dgm:prSet presAssocID="{E5A037C5-B3A1-4433-823B-5B51C7B38BFA}" presName="composite" presStyleCnt="0"/>
      <dgm:spPr/>
    </dgm:pt>
    <dgm:pt modelId="{738F8939-0158-44E0-AB89-8650AB97D6FB}" type="pres">
      <dgm:prSet presAssocID="{E5A037C5-B3A1-4433-823B-5B51C7B38BFA}" presName="imgShp" presStyleLbl="fgImgPlace1" presStyleIdx="0" presStyleCnt="2" custScaleX="91209" custScaleY="90363" custLinFactNeighborX="-3106" custLinFactNeighborY="-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</dgm:spPr>
    </dgm:pt>
    <dgm:pt modelId="{3B57FC71-AB95-4B06-9F09-5A54CB32C9D7}" type="pres">
      <dgm:prSet presAssocID="{E5A037C5-B3A1-4433-823B-5B51C7B38BFA}" presName="txShp" presStyleLbl="node1" presStyleIdx="0" presStyleCnt="2" custScaleX="113214" custScaleY="96994" custLinFactNeighborY="730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59E0D0F-A2C6-417F-82FF-0197499E2C57}" type="pres">
      <dgm:prSet presAssocID="{FDFD65CB-DFEB-40D7-94E7-5E803289C2DD}" presName="spacing" presStyleCnt="0"/>
      <dgm:spPr/>
    </dgm:pt>
    <dgm:pt modelId="{47AF3E37-D8CC-41EA-9097-26B4D3DD7AD7}" type="pres">
      <dgm:prSet presAssocID="{AA53B6EC-F43C-4814-9BE0-C6863B2A1099}" presName="composite" presStyleCnt="0"/>
      <dgm:spPr/>
    </dgm:pt>
    <dgm:pt modelId="{04B0CB61-477F-4CBE-971C-693C1C6C9633}" type="pres">
      <dgm:prSet presAssocID="{AA53B6EC-F43C-4814-9BE0-C6863B2A1099}" presName="imgShp" presStyleLbl="fgImgPlace1" presStyleIdx="1" presStyleCnt="2" custScaleX="95515" custScaleY="94418" custLinFactNeighborX="-26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</dgm:spPr>
    </dgm:pt>
    <dgm:pt modelId="{50F48DDE-6F31-4BE2-BD53-01005FA12F97}" type="pres">
      <dgm:prSet presAssocID="{AA53B6EC-F43C-4814-9BE0-C6863B2A1099}" presName="txShp" presStyleLbl="node1" presStyleIdx="1" presStyleCnt="2" custLinFactNeighborX="-127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E2235AA-F6C9-4B40-AED2-F96C01F4FECE}" type="presOf" srcId="{AA53B6EC-F43C-4814-9BE0-C6863B2A1099}" destId="{50F48DDE-6F31-4BE2-BD53-01005FA12F97}" srcOrd="0" destOrd="0" presId="urn:microsoft.com/office/officeart/2005/8/layout/vList3#1"/>
    <dgm:cxn modelId="{B2356760-85E8-462C-9DC4-7AE3CE594F00}" type="presOf" srcId="{E5A037C5-B3A1-4433-823B-5B51C7B38BFA}" destId="{3B57FC71-AB95-4B06-9F09-5A54CB32C9D7}" srcOrd="0" destOrd="0" presId="urn:microsoft.com/office/officeart/2005/8/layout/vList3#1"/>
    <dgm:cxn modelId="{905DE06D-A6F6-4027-BAF0-B68FEFBE72D9}" type="presOf" srcId="{62F79DBA-4F41-4E99-B263-ABCFDFABDB36}" destId="{63E9263F-3222-4DDC-ACD8-3DFA7EB2BAB5}" srcOrd="0" destOrd="0" presId="urn:microsoft.com/office/officeart/2005/8/layout/vList3#1"/>
    <dgm:cxn modelId="{2E4D1DC4-6FAE-4C84-99F9-CE04C5ECE1CA}" srcId="{62F79DBA-4F41-4E99-B263-ABCFDFABDB36}" destId="{AA53B6EC-F43C-4814-9BE0-C6863B2A1099}" srcOrd="1" destOrd="0" parTransId="{549ACEBA-DC8A-4AF7-BBE7-61AB05110872}" sibTransId="{56A8596B-B3A1-436A-890C-063C3951C5A6}"/>
    <dgm:cxn modelId="{60C6FCD8-466C-453F-B6FE-BB9F2E6EDD86}" srcId="{62F79DBA-4F41-4E99-B263-ABCFDFABDB36}" destId="{E5A037C5-B3A1-4433-823B-5B51C7B38BFA}" srcOrd="0" destOrd="0" parTransId="{CF5FB1E4-AF3C-4953-8DB4-DB60562EBC95}" sibTransId="{FDFD65CB-DFEB-40D7-94E7-5E803289C2DD}"/>
    <dgm:cxn modelId="{EBE65B18-801F-4D23-8357-9DE22AB8F66D}" type="presParOf" srcId="{63E9263F-3222-4DDC-ACD8-3DFA7EB2BAB5}" destId="{91BCAA56-8D6F-4438-9F77-75FC6251717F}" srcOrd="0" destOrd="0" presId="urn:microsoft.com/office/officeart/2005/8/layout/vList3#1"/>
    <dgm:cxn modelId="{5ECB5169-7AD3-40F2-A9D2-F47D1D471046}" type="presParOf" srcId="{91BCAA56-8D6F-4438-9F77-75FC6251717F}" destId="{738F8939-0158-44E0-AB89-8650AB97D6FB}" srcOrd="0" destOrd="0" presId="urn:microsoft.com/office/officeart/2005/8/layout/vList3#1"/>
    <dgm:cxn modelId="{E142AEB4-828A-40F4-BF15-AA8E00DABE3C}" type="presParOf" srcId="{91BCAA56-8D6F-4438-9F77-75FC6251717F}" destId="{3B57FC71-AB95-4B06-9F09-5A54CB32C9D7}" srcOrd="1" destOrd="0" presId="urn:microsoft.com/office/officeart/2005/8/layout/vList3#1"/>
    <dgm:cxn modelId="{EDCB6887-9AE0-425D-A166-607CBBC9EEEA}" type="presParOf" srcId="{63E9263F-3222-4DDC-ACD8-3DFA7EB2BAB5}" destId="{859E0D0F-A2C6-417F-82FF-0197499E2C57}" srcOrd="1" destOrd="0" presId="urn:microsoft.com/office/officeart/2005/8/layout/vList3#1"/>
    <dgm:cxn modelId="{3B9540A2-6C3A-4567-88E7-590D25666018}" type="presParOf" srcId="{63E9263F-3222-4DDC-ACD8-3DFA7EB2BAB5}" destId="{47AF3E37-D8CC-41EA-9097-26B4D3DD7AD7}" srcOrd="2" destOrd="0" presId="urn:microsoft.com/office/officeart/2005/8/layout/vList3#1"/>
    <dgm:cxn modelId="{AE5C88CD-1439-425B-B73F-A07E7072C86E}" type="presParOf" srcId="{47AF3E37-D8CC-41EA-9097-26B4D3DD7AD7}" destId="{04B0CB61-477F-4CBE-971C-693C1C6C9633}" srcOrd="0" destOrd="0" presId="urn:microsoft.com/office/officeart/2005/8/layout/vList3#1"/>
    <dgm:cxn modelId="{B29D55E8-9C78-4504-B097-560C8ADFB4A6}" type="presParOf" srcId="{47AF3E37-D8CC-41EA-9097-26B4D3DD7AD7}" destId="{50F48DDE-6F31-4BE2-BD53-01005FA12F97}" srcOrd="1" destOrd="0" presId="urn:microsoft.com/office/officeart/2005/8/layout/vList3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7FC71-AB95-4B06-9F09-5A54CB32C9D7}">
      <dsp:nvSpPr>
        <dsp:cNvPr id="0" name=""/>
        <dsp:cNvSpPr/>
      </dsp:nvSpPr>
      <dsp:spPr>
        <a:xfrm rot="10800000">
          <a:off x="1194608" y="147328"/>
          <a:ext cx="5475501" cy="19385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328" tIns="53340" rIns="99568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Java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是一门面向对象编程语言，不仅吸收了</a:t>
          </a:r>
          <a:r>
            <a:rPr kumimoji="1" 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C++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语言的各种优点，还摒弃了</a:t>
          </a:r>
          <a:r>
            <a:rPr kumimoji="1" 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C++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里难以理解的多继承、指针等概念，因此</a:t>
          </a:r>
          <a:r>
            <a:rPr kumimoji="1" 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Java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语言具有功能强大和简单易用两个特征。</a:t>
          </a:r>
          <a:r>
            <a:rPr kumimoji="1" 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Java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语言作为静态面向对象编程语言的代表，极好地实现了面向对象理论，允许程序员以优雅的思维方式进行复杂的编程</a:t>
          </a:r>
          <a:r>
            <a:rPr kumimoji="1" 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 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  <a:cs typeface="Arial Unicode MS" panose="020B0604020202020204" pitchFamily="50" charset="-128"/>
            </a:rPr>
            <a:t>。</a:t>
          </a:r>
          <a:endParaRPr lang="ja-JP" sz="1400" kern="1200" dirty="0">
            <a:latin typeface="DotumChe" panose="020B0609000101010101" pitchFamily="49" charset="-127"/>
            <a:ea typeface="DotumChe" panose="020B0609000101010101" pitchFamily="49" charset="-127"/>
            <a:cs typeface="Arial Unicode MS" panose="020B0604020202020204" pitchFamily="50" charset="-128"/>
          </a:endParaRPr>
        </a:p>
      </dsp:txBody>
      <dsp:txXfrm rot="10800000">
        <a:off x="1679239" y="147328"/>
        <a:ext cx="4990870" cy="1938523"/>
      </dsp:txXfrm>
    </dsp:sp>
    <dsp:sp modelId="{738F8939-0158-44E0-AB89-8650AB97D6FB}">
      <dsp:nvSpPr>
        <dsp:cNvPr id="0" name=""/>
        <dsp:cNvSpPr/>
      </dsp:nvSpPr>
      <dsp:spPr>
        <a:xfrm>
          <a:off x="540621" y="66215"/>
          <a:ext cx="1822904" cy="18059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48DDE-6F31-4BE2-BD53-01005FA12F97}">
      <dsp:nvSpPr>
        <dsp:cNvPr id="0" name=""/>
        <dsp:cNvSpPr/>
      </dsp:nvSpPr>
      <dsp:spPr>
        <a:xfrm rot="10800000">
          <a:off x="1633772" y="2536511"/>
          <a:ext cx="4836417" cy="19986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328" tIns="53340" rIns="99568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Java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具有简单性、面向对象、分布式、健壮性、安全性、平台独立与可移植性、多线程、动态性等特点。</a:t>
          </a:r>
          <a:r>
            <a:rPr kumimoji="1" lang="zh-CN" alt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首次引入虚拟机概念，用于解释字节码</a:t>
          </a:r>
          <a:r>
            <a:rPr kumimoji="1" lang="en-US" alt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(class</a:t>
          </a:r>
          <a:r>
            <a:rPr kumimoji="1" lang="zh-CN" alt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文件</a:t>
          </a:r>
          <a:r>
            <a:rPr kumimoji="1" lang="en-US" alt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)</a:t>
          </a:r>
          <a:r>
            <a:rPr kumimoji="1" lang="zh-CN" alt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以实现跨平台。</a:t>
          </a:r>
          <a:r>
            <a:rPr kumimoji="1" 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Java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可以编写桌面应用程序、</a:t>
          </a:r>
          <a:r>
            <a:rPr kumimoji="1" 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Web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应用程序、分布式系统</a:t>
          </a:r>
          <a:r>
            <a:rPr kumimoji="1" lang="zh-CN" alt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（云计算大数据）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、</a:t>
          </a:r>
          <a:r>
            <a:rPr kumimoji="1" lang="zh-CN" altLang="en-US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移动端程序</a:t>
          </a:r>
          <a:r>
            <a:rPr kumimoji="1" lang="zh-CN" sz="1400" u="sng" kern="1200" dirty="0" smtClean="0">
              <a:latin typeface="DotumChe" panose="020B0609000101010101" pitchFamily="49" charset="-127"/>
              <a:ea typeface="DotumChe" panose="020B0609000101010101" pitchFamily="49" charset="-127"/>
            </a:rPr>
            <a:t>和嵌入式系统应用程序等。</a:t>
          </a:r>
          <a:endParaRPr lang="ja-JP" sz="1400" kern="1200" dirty="0">
            <a:latin typeface="DotumChe" panose="020B0609000101010101" pitchFamily="49" charset="-127"/>
            <a:ea typeface="DotumChe" panose="020B0609000101010101" pitchFamily="49" charset="-127"/>
          </a:endParaRPr>
        </a:p>
      </dsp:txBody>
      <dsp:txXfrm rot="10800000">
        <a:off x="2133422" y="2536511"/>
        <a:ext cx="4336767" cy="1998601"/>
      </dsp:txXfrm>
    </dsp:sp>
    <dsp:sp modelId="{04B0CB61-477F-4CBE-971C-693C1C6C9633}">
      <dsp:nvSpPr>
        <dsp:cNvPr id="0" name=""/>
        <dsp:cNvSpPr/>
      </dsp:nvSpPr>
      <dsp:spPr>
        <a:xfrm>
          <a:off x="688111" y="2592292"/>
          <a:ext cx="1908964" cy="188703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05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fld id="{3A7828DF-2F6B-43BE-A825-0112B823DCD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001568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38400" y="3352800"/>
            <a:ext cx="6324600" cy="13716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724400"/>
            <a:ext cx="6324600" cy="685800"/>
          </a:xfrm>
        </p:spPr>
        <p:txBody>
          <a:bodyPr/>
          <a:lstStyle>
            <a:lvl1pPr marL="0" indent="0">
              <a:lnSpc>
                <a:spcPct val="80000"/>
              </a:lnSpc>
              <a:buFont typeface="Wingdings" pitchFamily="2" charset="2"/>
              <a:buNone/>
              <a:defRPr sz="32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4765412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38950" y="685800"/>
            <a:ext cx="1771650" cy="4876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4000" y="685800"/>
            <a:ext cx="5162550" cy="4876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9140896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584333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36839149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435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8886793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14544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097397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86197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12019407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28955711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057400"/>
            <a:ext cx="7086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97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685800"/>
            <a:ext cx="7086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 Narrow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 Narrow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 Narrow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 Narrow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 Narrow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 Narrow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 Narrow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Arial Narrow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kumimoji="1"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kumimoji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kumimoji="1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kumimoji="1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kumimoji="1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kumimoji="1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kumimoji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HTTP%E6%9C%8D%E5%8A%A1%E5%99%A8" TargetMode="External"/><Relationship Id="rId2" Type="http://schemas.openxmlformats.org/officeDocument/2006/relationships/hyperlink" Target="http://baike.baidu.com/view/209578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subview/29/12654100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item/%E5%BA%94%E7%94%A8%E5%AF%B9%E8%B1%A1" TargetMode="External"/><Relationship Id="rId3" Type="http://schemas.openxmlformats.org/officeDocument/2006/relationships/hyperlink" Target="http://baike.baidu.com/item/IoC/4853" TargetMode="External"/><Relationship Id="rId7" Type="http://schemas.openxmlformats.org/officeDocument/2006/relationships/hyperlink" Target="http://baike.baidu.com/item/%E5%86%85%E8%81%9A%E6%80%A7" TargetMode="External"/><Relationship Id="rId2" Type="http://schemas.openxmlformats.org/officeDocument/2006/relationships/hyperlink" Target="http://baike.baidu.com/item/%E6%8E%A7%E5%88%B6%E5%8F%8D%E8%BD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item/transaction" TargetMode="External"/><Relationship Id="rId5" Type="http://schemas.openxmlformats.org/officeDocument/2006/relationships/hyperlink" Target="http://baike.baidu.com/item/%E4%BA%8B%E5%8A%A1" TargetMode="External"/><Relationship Id="rId4" Type="http://schemas.openxmlformats.org/officeDocument/2006/relationships/hyperlink" Target="http://baike.baidu.com/item/%E9%9D%A2%E5%90%91%E5%88%87%E9%9D%A2%E7%BC%96%E7%A8%8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7%BB%84%E4%BB%B6" TargetMode="External"/><Relationship Id="rId2" Type="http://schemas.openxmlformats.org/officeDocument/2006/relationships/hyperlink" Target="http://baike.baidu.com/item/prototype/143351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item/%E4%BA%8B%E5%8A%A1%E7%AE%A1%E7%90%86" TargetMode="External"/><Relationship Id="rId4" Type="http://schemas.openxmlformats.org/officeDocument/2006/relationships/hyperlink" Target="http://baike.baidu.com/item/%E5%BA%94%E7%94%A8%E5%AF%B9%E8%B1%A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item/Oracle" TargetMode="External"/><Relationship Id="rId3" Type="http://schemas.openxmlformats.org/officeDocument/2006/relationships/hyperlink" Target="http://baike.baidu.com/item/IBM/9190" TargetMode="External"/><Relationship Id="rId7" Type="http://schemas.openxmlformats.org/officeDocument/2006/relationships/hyperlink" Target="http://baike.baidu.com/item/HP" TargetMode="External"/><Relationship Id="rId2" Type="http://schemas.openxmlformats.org/officeDocument/2006/relationships/hyperlink" Target="http://baike.baidu.com/item/App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item/Adobe" TargetMode="External"/><Relationship Id="rId5" Type="http://schemas.openxmlformats.org/officeDocument/2006/relationships/hyperlink" Target="http://baike.baidu.com/item/DEC" TargetMode="External"/><Relationship Id="rId10" Type="http://schemas.openxmlformats.org/officeDocument/2006/relationships/hyperlink" Target="http://baike.baidu.com/item/%E5%BE%AE%E8%BD%AF" TargetMode="External"/><Relationship Id="rId4" Type="http://schemas.openxmlformats.org/officeDocument/2006/relationships/hyperlink" Target="http://baike.baidu.com/item/Apple/3860362" TargetMode="External"/><Relationship Id="rId9" Type="http://schemas.openxmlformats.org/officeDocument/2006/relationships/hyperlink" Target="http://baike.baidu.com/item/Netscap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2SE" TargetMode="External"/><Relationship Id="rId7" Type="http://schemas.openxmlformats.org/officeDocument/2006/relationships/hyperlink" Target="http://baike.baidu.com/item/XML" TargetMode="External"/><Relationship Id="rId2" Type="http://schemas.openxmlformats.org/officeDocument/2006/relationships/hyperlink" Target="http://baike.baidu.com/item/J2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item/Apple/3860362" TargetMode="External"/><Relationship Id="rId5" Type="http://schemas.openxmlformats.org/officeDocument/2006/relationships/hyperlink" Target="http://baike.baidu.com/item/HotSpot" TargetMode="External"/><Relationship Id="rId4" Type="http://schemas.openxmlformats.org/officeDocument/2006/relationships/hyperlink" Target="http://baike.baidu.com/item/J2E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avaME" TargetMode="External"/><Relationship Id="rId2" Type="http://schemas.openxmlformats.org/officeDocument/2006/relationships/hyperlink" Target="http://baike.baidu.com/item/JavaE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ava%20API" TargetMode="External"/><Relationship Id="rId2" Type="http://schemas.openxmlformats.org/officeDocument/2006/relationships/hyperlink" Target="http://baike.baidu.com/item/JDK/10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item/J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NetBeans" TargetMode="External"/><Relationship Id="rId2" Type="http://schemas.openxmlformats.org/officeDocument/2006/relationships/hyperlink" Target="http://baike.baidu.com/item/Eclipse/617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item/Genuitec" TargetMode="External"/><Relationship Id="rId5" Type="http://schemas.openxmlformats.org/officeDocument/2006/relationships/hyperlink" Target="http://baike.baidu.com/item/MyEclipse" TargetMode="External"/><Relationship Id="rId4" Type="http://schemas.openxmlformats.org/officeDocument/2006/relationships/hyperlink" Target="http://baike.baidu.com/item/IntelliJ%20IDE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VM" TargetMode="External"/><Relationship Id="rId2" Type="http://schemas.openxmlformats.org/officeDocument/2006/relationships/hyperlink" Target="http://baike.baidu.com/item/Android/602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item/frameworks" TargetMode="External"/><Relationship Id="rId5" Type="http://schemas.openxmlformats.org/officeDocument/2006/relationships/hyperlink" Target="http://baike.baidu.com/item/%E9%87%91%E8%9E%8D%E6%9C%8D%E5%8A%A1%E4%B8%9A" TargetMode="External"/><Relationship Id="rId4" Type="http://schemas.openxmlformats.org/officeDocument/2006/relationships/hyperlink" Target="http://baike.baidu.com/item/%E5%B0%81%E8%A3%85/279696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HBase" TargetMode="External"/><Relationship Id="rId2" Type="http://schemas.openxmlformats.org/officeDocument/2006/relationships/hyperlink" Target="http://baike.baidu.com/item/KB/33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548680"/>
            <a:ext cx="7086600" cy="860648"/>
          </a:xfrm>
        </p:spPr>
        <p:txBody>
          <a:bodyPr/>
          <a:lstStyle/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互联网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Web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前端、后端开发领域</a:t>
            </a:r>
            <a:endParaRPr lang="ja-JP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628800"/>
            <a:ext cx="7086600" cy="201967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网页</a:t>
            </a:r>
            <a:r>
              <a:rPr lang="zh-CN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脚本</a:t>
            </a:r>
            <a:r>
              <a:rPr lang="en-US" altLang="ja-JP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Html,css,jsp,php,javascript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(jquery,node.js,angular.js),</a:t>
            </a:r>
          </a:p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UI</a:t>
            </a:r>
            <a:r>
              <a:rPr lang="zh-CN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设计（</a:t>
            </a:r>
            <a:r>
              <a:rPr lang="en-US" altLang="zh-CN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photoshop</a:t>
            </a:r>
            <a:r>
              <a:rPr lang="zh-CN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等）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17848" y="4077072"/>
            <a:ext cx="7086600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javaEE</a:t>
            </a:r>
            <a:r>
              <a:rPr lang="en-US" altLang="ja-JP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(servlet,</a:t>
            </a:r>
            <a:r>
              <a:rPr lang="zh-CN" altLang="en-US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各种</a:t>
            </a:r>
            <a:r>
              <a:rPr lang="en-US" altLang="ja-JP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MVC</a:t>
            </a:r>
            <a:r>
              <a:rPr lang="zh-CN" altLang="en-US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框架，</a:t>
            </a:r>
            <a:r>
              <a:rPr lang="en-US" altLang="zh-CN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spring </a:t>
            </a:r>
            <a:r>
              <a:rPr lang="en-US" altLang="zh-CN" kern="0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boot,webservice</a:t>
            </a:r>
            <a:r>
              <a:rPr lang="en-US" altLang="zh-CN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(RESTFUL)</a:t>
            </a:r>
            <a:r>
              <a:rPr lang="zh-CN" altLang="en-US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，</a:t>
            </a:r>
            <a:r>
              <a:rPr lang="en-US" altLang="zh-CN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ant</a:t>
            </a:r>
            <a:r>
              <a:rPr lang="zh-CN" altLang="en-US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、</a:t>
            </a:r>
            <a:r>
              <a:rPr lang="en-US" altLang="zh-CN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maven</a:t>
            </a:r>
            <a:r>
              <a:rPr lang="zh-CN" altLang="en-US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等编译工具使用，数据库配置操作</a:t>
            </a:r>
            <a:r>
              <a:rPr lang="en-US" altLang="ja-JP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endParaRPr lang="en-US" altLang="ja-JP" kern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zh-CN" altLang="en-US" kern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服务器中间件的配置部署，性能调优</a:t>
            </a:r>
            <a:endParaRPr lang="ja-JP" altLang="en-US" kern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442882"/>
            <a:ext cx="7086600" cy="700102"/>
          </a:xfrm>
        </p:spPr>
        <p:txBody>
          <a:bodyPr/>
          <a:lstStyle/>
          <a:p>
            <a:r>
              <a:rPr lang="zh-CN" altLang="en-US" dirty="0" smtClean="0">
                <a:latin typeface="KF-GB P Mincho UB" pitchFamily="18" charset="-122"/>
                <a:ea typeface="KF-GB P Mincho UB" pitchFamily="18" charset="-122"/>
              </a:rPr>
              <a:t>补充</a:t>
            </a:r>
            <a:endParaRPr lang="zh-CN" altLang="en-US" dirty="0">
              <a:latin typeface="KF-GB P Mincho UB" pitchFamily="18" charset="-122"/>
              <a:ea typeface="KF-GB P Mincho UB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1285860"/>
            <a:ext cx="7358114" cy="5072098"/>
          </a:xfrm>
        </p:spPr>
        <p:txBody>
          <a:bodyPr/>
          <a:lstStyle/>
          <a:p>
            <a:r>
              <a:rPr lang="en-US" dirty="0" smtClean="0">
                <a:latin typeface="KF-GB P Mincho UB" pitchFamily="18" charset="-122"/>
                <a:ea typeface="KF-GB P Mincho UB" pitchFamily="18" charset="-122"/>
              </a:rPr>
              <a:t>Apache</a:t>
            </a:r>
            <a:r>
              <a:rPr lang="zh-CN" altLang="en-US" dirty="0" smtClean="0">
                <a:latin typeface="KF-GB P Mincho UB" pitchFamily="18" charset="-122"/>
                <a:ea typeface="KF-GB P Mincho UB" pitchFamily="18" charset="-122"/>
              </a:rPr>
              <a:t>软件基金会</a:t>
            </a:r>
            <a:endParaRPr lang="en-US" altLang="zh-CN" dirty="0" smtClean="0">
              <a:latin typeface="KF-GB P Mincho UB" pitchFamily="18" charset="-122"/>
              <a:ea typeface="KF-GB P Mincho UB" pitchFamily="18" charset="-122"/>
            </a:endParaRPr>
          </a:p>
          <a:p>
            <a:pPr>
              <a:buNone/>
            </a:pPr>
            <a:endParaRPr lang="en-US" sz="2400" dirty="0" smtClean="0">
              <a:latin typeface="KF-GB P Mincho UB" pitchFamily="18" charset="-122"/>
              <a:ea typeface="KF-GB P Mincho UB" pitchFamily="18" charset="-122"/>
            </a:endParaRPr>
          </a:p>
          <a:p>
            <a:pPr>
              <a:buNone/>
            </a:pPr>
            <a:r>
              <a:rPr lang="en-US" sz="2400" dirty="0" smtClean="0">
                <a:latin typeface="KF-GB P Mincho UB" pitchFamily="18" charset="-122"/>
                <a:ea typeface="KF-GB P Mincho UB" pitchFamily="18" charset="-122"/>
              </a:rPr>
              <a:t>   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Apache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软件基金会正式创建于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1999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月，它的创建者是一个自称为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“Apache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组织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的群体。这个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“Apache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组织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1999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年以前就已经存在很长时间了，这个组织的开发爱好者们聚集在一起，在美国伊利诺伊斯大学超级计算机应用程序国家中心（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National Center for Supercomputing Applications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，简称为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  <a:hlinkClick r:id="rId2"/>
              </a:rPr>
              <a:t>NCSA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）开发的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NCSA </a:t>
            </a:r>
            <a:r>
              <a:rPr lang="en-US" sz="2400" dirty="0" err="1" smtClean="0">
                <a:latin typeface="华文楷体" pitchFamily="2" charset="-122"/>
                <a:ea typeface="华文楷体" pitchFamily="2" charset="-122"/>
              </a:rPr>
              <a:t>HTTPd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服务器的基础上开发与维护了一个叫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Apache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sz="2400" dirty="0" err="1" smtClean="0">
                <a:latin typeface="华文楷体" pitchFamily="2" charset="-122"/>
                <a:ea typeface="华文楷体" pitchFamily="2" charset="-122"/>
                <a:hlinkClick r:id="rId3"/>
              </a:rPr>
              <a:t>HTTP服务器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sz="240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latin typeface="KF-GB P Mincho UB" pitchFamily="18" charset="-122"/>
              <a:ea typeface="KF-GB P Mincho UB" pitchFamily="18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571480"/>
            <a:ext cx="8072494" cy="5929354"/>
          </a:xfrm>
        </p:spPr>
        <p:txBody>
          <a:bodyPr/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后来由于商业需求的不断扩大，以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Apache HTTP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服务器为中心，启动了更多的与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Apache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项目并行的项目，比如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mod </a:t>
            </a:r>
            <a:r>
              <a:rPr lang="en-US" sz="2400" dirty="0" err="1" smtClean="0">
                <a:latin typeface="华文楷体" pitchFamily="2" charset="-122"/>
                <a:ea typeface="华文楷体" pitchFamily="2" charset="-122"/>
              </a:rPr>
              <a:t>perl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PHP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Java Apache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等等。随着时间的推移、形势的变化，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Apache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软件基金会的项目列表也不断更新变化中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不断的有新项目启动，项目的中止以及项目的拆分与合并。比如一开始，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Jakarta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就是为了发展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容器而启动的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Java Apache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项目，后来由于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SUN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的建议，项目名称变为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Jakarta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。但当时该项目的管理者也没有想到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Jakarta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项目因为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的火爆而发展到如今一个囊括了众多基于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语言开源软件子项目的项目。以至后来，不得不把个别项目从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Jakarta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中独立出来，成为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Apache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软件基金会的顶级项目，</a:t>
            </a:r>
            <a:r>
              <a:rPr lang="en-US" sz="2400" dirty="0" smtClean="0">
                <a:latin typeface="华文楷体" pitchFamily="2" charset="-122"/>
                <a:ea typeface="华文楷体" pitchFamily="2" charset="-122"/>
              </a:rPr>
              <a:t>Struts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项目就是其中之一。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14320"/>
            <a:ext cx="7086600" cy="628664"/>
          </a:xfrm>
        </p:spPr>
        <p:txBody>
          <a:bodyPr/>
          <a:lstStyle/>
          <a:p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知名项目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85860"/>
            <a:ext cx="8072494" cy="5143536"/>
          </a:xfrm>
        </p:spPr>
        <p:txBody>
          <a:bodyPr/>
          <a:lstStyle/>
          <a:p>
            <a:r>
              <a:rPr lang="en-US" sz="2000" dirty="0" smtClean="0"/>
              <a:t>HTTP Server</a:t>
            </a:r>
            <a:r>
              <a:rPr lang="ja-JP" altLang="en-US" sz="2000" dirty="0" smtClean="0"/>
              <a:t>：可以在</a:t>
            </a:r>
            <a:r>
              <a:rPr lang="en-US" sz="2000" dirty="0" smtClean="0"/>
              <a:t>UNIX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MS-Windows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Macintosh</a:t>
            </a:r>
            <a:r>
              <a:rPr lang="ja-JP" altLang="en-US" sz="2000" dirty="0" smtClean="0"/>
              <a:t>和</a:t>
            </a:r>
            <a:r>
              <a:rPr lang="en-US" sz="2000" dirty="0" smtClean="0"/>
              <a:t>Netware</a:t>
            </a:r>
            <a:r>
              <a:rPr lang="ja-JP" altLang="en-US" sz="2000" dirty="0" smtClean="0"/>
              <a:t>操作系统下运行的</a:t>
            </a:r>
            <a:r>
              <a:rPr lang="en-US" sz="2000" dirty="0" smtClean="0"/>
              <a:t>HTTP</a:t>
            </a:r>
            <a:r>
              <a:rPr lang="ja-JP" altLang="en-US" sz="2000" dirty="0" smtClean="0"/>
              <a:t>服务器的项目</a:t>
            </a:r>
            <a:endParaRPr lang="zh-CN" alt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Ant</a:t>
            </a:r>
            <a:r>
              <a:rPr lang="ja-JP" altLang="en-US" sz="2000" dirty="0" smtClean="0"/>
              <a:t>：基于</a:t>
            </a:r>
            <a:r>
              <a:rPr lang="en-US" sz="2000" u="sng" dirty="0" smtClean="0">
                <a:hlinkClick r:id="rId2"/>
              </a:rPr>
              <a:t>Java</a:t>
            </a:r>
            <a:r>
              <a:rPr lang="ja-JP" altLang="en-US" sz="2000" dirty="0" smtClean="0"/>
              <a:t>语言的构建工具，类似于</a:t>
            </a:r>
            <a:r>
              <a:rPr lang="en-US" sz="2000" dirty="0" smtClean="0"/>
              <a:t>C</a:t>
            </a:r>
            <a:r>
              <a:rPr lang="ja-JP" altLang="en-US" sz="2000" dirty="0" smtClean="0"/>
              <a:t>语言的</a:t>
            </a:r>
            <a:r>
              <a:rPr lang="en-US" sz="2000" dirty="0" smtClean="0"/>
              <a:t>Make</a:t>
            </a:r>
            <a:r>
              <a:rPr lang="ja-JP" altLang="en-US" sz="2000" dirty="0" smtClean="0"/>
              <a:t>工具。</a:t>
            </a:r>
            <a:endParaRPr lang="zh-CN" altLang="en-US" sz="2000" dirty="0" smtClean="0"/>
          </a:p>
          <a:p>
            <a:r>
              <a:rPr lang="en-US" sz="2000" dirty="0" smtClean="0"/>
              <a:t>AXIS2</a:t>
            </a:r>
            <a:r>
              <a:rPr lang="ja-JP" altLang="en-US" sz="2000" dirty="0" smtClean="0"/>
              <a:t>：</a:t>
            </a:r>
            <a:r>
              <a:rPr lang="en-US" sz="2000" dirty="0" smtClean="0"/>
              <a:t>Web</a:t>
            </a:r>
            <a:r>
              <a:rPr lang="ja-JP" altLang="en-US" sz="2000" dirty="0" smtClean="0"/>
              <a:t>服务（</a:t>
            </a:r>
            <a:r>
              <a:rPr lang="en-US" sz="2000" dirty="0" smtClean="0"/>
              <a:t>SOAP, WSDL</a:t>
            </a:r>
            <a:r>
              <a:rPr lang="ja-JP" altLang="en-US" sz="2000" dirty="0" smtClean="0"/>
              <a:t>）的处理器，基于</a:t>
            </a:r>
            <a:r>
              <a:rPr lang="en-US" sz="2000" dirty="0" smtClean="0"/>
              <a:t>AXIS1.X</a:t>
            </a:r>
            <a:r>
              <a:rPr lang="ja-JP" altLang="en-US" sz="2000" dirty="0" smtClean="0"/>
              <a:t>重新构建。</a:t>
            </a:r>
            <a:endParaRPr lang="zh-CN" altLang="en-US" sz="2000" dirty="0" smtClean="0"/>
          </a:p>
          <a:p>
            <a:r>
              <a:rPr lang="en-US" sz="2000" dirty="0" smtClean="0"/>
              <a:t>APR</a:t>
            </a:r>
            <a:r>
              <a:rPr lang="ja-JP" altLang="en-US" sz="2000" dirty="0" smtClean="0"/>
              <a:t>：（也就是：</a:t>
            </a:r>
            <a:r>
              <a:rPr lang="en-US" sz="2000" dirty="0" smtClean="0"/>
              <a:t>Apache Portable Runtime</a:t>
            </a:r>
            <a:r>
              <a:rPr lang="ja-JP" altLang="en-US" sz="2000" dirty="0" smtClean="0"/>
              <a:t>）</a:t>
            </a:r>
            <a:r>
              <a:rPr lang="en-US" sz="2000" dirty="0" smtClean="0"/>
              <a:t>C</a:t>
            </a:r>
            <a:r>
              <a:rPr lang="ja-JP" altLang="en-US" sz="2000" dirty="0" smtClean="0"/>
              <a:t>语言实现的便携运行库的管理工具。</a:t>
            </a:r>
            <a:endParaRPr lang="zh-CN" altLang="en-US" sz="2000" dirty="0" smtClean="0"/>
          </a:p>
          <a:p>
            <a:r>
              <a:rPr lang="en-US" sz="2000" dirty="0" smtClean="0"/>
              <a:t>Beehive</a:t>
            </a:r>
            <a:r>
              <a:rPr lang="zh-CN" altLang="en-US" sz="2000" dirty="0" smtClean="0"/>
              <a:t>：为了简单构建</a:t>
            </a:r>
            <a:r>
              <a:rPr lang="en-US" sz="2000" dirty="0" smtClean="0"/>
              <a:t>J2EE</a:t>
            </a:r>
            <a:r>
              <a:rPr lang="zh-CN" altLang="en-US" sz="2000" dirty="0" smtClean="0"/>
              <a:t>应用的对象模型。</a:t>
            </a:r>
          </a:p>
          <a:p>
            <a:r>
              <a:rPr lang="en-US" sz="2000" dirty="0" smtClean="0"/>
              <a:t>Cocoon</a:t>
            </a:r>
            <a:r>
              <a:rPr lang="zh-CN" altLang="en-US" sz="2000" dirty="0" smtClean="0"/>
              <a:t>：一个基于组件技术和</a:t>
            </a:r>
            <a:r>
              <a:rPr lang="en-US" sz="2000" dirty="0" smtClean="0"/>
              <a:t>XML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Web</a:t>
            </a:r>
            <a:r>
              <a:rPr lang="zh-CN" altLang="en-US" sz="2000" dirty="0" smtClean="0"/>
              <a:t>应用开发框架。</a:t>
            </a:r>
          </a:p>
          <a:p>
            <a:r>
              <a:rPr lang="en-US" sz="2000" dirty="0" smtClean="0"/>
              <a:t>DB</a:t>
            </a:r>
            <a:r>
              <a:rPr lang="zh-CN" altLang="en-US" sz="2000" dirty="0" smtClean="0"/>
              <a:t>：关于数据库管理系统的几个开源项目集合</a:t>
            </a:r>
          </a:p>
          <a:p>
            <a:r>
              <a:rPr lang="en-US" sz="2000" dirty="0" smtClean="0"/>
              <a:t>Derby</a:t>
            </a:r>
            <a:r>
              <a:rPr lang="zh-CN" altLang="en-US" sz="2000" dirty="0" smtClean="0"/>
              <a:t>：一个纯</a:t>
            </a:r>
            <a:r>
              <a:rPr lang="en-US" sz="2000" u="sng" dirty="0" smtClean="0">
                <a:hlinkClick r:id="rId2"/>
              </a:rPr>
              <a:t>JAVA</a:t>
            </a:r>
            <a:r>
              <a:rPr lang="zh-CN" altLang="en-US" sz="2000" dirty="0" smtClean="0"/>
              <a:t>的数据库管理系统</a:t>
            </a:r>
          </a:p>
          <a:p>
            <a:r>
              <a:rPr lang="en-US" sz="2000" dirty="0" smtClean="0"/>
              <a:t>Drill </a:t>
            </a:r>
            <a:r>
              <a:rPr lang="zh-CN" altLang="en-US" sz="2000" dirty="0" smtClean="0"/>
              <a:t>：将有助于</a:t>
            </a:r>
            <a:r>
              <a:rPr lang="en-US" sz="2000" dirty="0" err="1" smtClean="0"/>
              <a:t>Hadoop</a:t>
            </a:r>
            <a:r>
              <a:rPr lang="zh-CN" altLang="en-US" sz="2000" dirty="0" smtClean="0"/>
              <a:t>用户实现更快查询海量数据集的目的</a:t>
            </a:r>
            <a:r>
              <a:rPr lang="en-US" sz="2000" baseline="30000" dirty="0" smtClean="0"/>
              <a:t>[2]</a:t>
            </a:r>
            <a:r>
              <a:rPr lang="en-US" sz="2000" u="sng" dirty="0" smtClean="0"/>
              <a:t> </a:t>
            </a:r>
            <a:endParaRPr lang="zh-CN" altLang="en-US" sz="2000" dirty="0" smtClean="0"/>
          </a:p>
          <a:p>
            <a:r>
              <a:rPr lang="en-US" sz="2000" dirty="0" smtClean="0"/>
              <a:t>Directory</a:t>
            </a:r>
            <a:r>
              <a:rPr lang="ja-JP" altLang="en-US" sz="2000" dirty="0" smtClean="0"/>
              <a:t>：基于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语言的目录服务器，支持</a:t>
            </a:r>
            <a:r>
              <a:rPr lang="en-US" sz="2000" dirty="0" smtClean="0"/>
              <a:t>LDAP</a:t>
            </a:r>
            <a:r>
              <a:rPr lang="ja-JP" altLang="en-US" sz="2000" dirty="0" smtClean="0"/>
              <a:t>等目录访问协议。</a:t>
            </a:r>
            <a:endParaRPr lang="zh-CN" altLang="en-US" sz="2000" dirty="0" smtClean="0"/>
          </a:p>
          <a:p>
            <a:r>
              <a:rPr lang="en-US" sz="2000" dirty="0" smtClean="0"/>
              <a:t>Excalibur</a:t>
            </a:r>
            <a:r>
              <a:rPr lang="ja-JP" altLang="en-US" sz="2000" dirty="0" smtClean="0"/>
              <a:t>：</a:t>
            </a:r>
            <a:r>
              <a:rPr lang="en-US" sz="2000" dirty="0" smtClean="0"/>
              <a:t>Apache Avalon</a:t>
            </a:r>
            <a:r>
              <a:rPr lang="ja-JP" altLang="en-US" sz="2000" dirty="0" smtClean="0"/>
              <a:t>项目的前身。</a:t>
            </a:r>
            <a:endParaRPr lang="zh-CN" altLang="en-US" sz="2000" dirty="0" smtClean="0"/>
          </a:p>
          <a:p>
            <a:r>
              <a:rPr lang="en-US" sz="2000" dirty="0" smtClean="0"/>
              <a:t>Forrest</a:t>
            </a:r>
            <a:r>
              <a:rPr lang="ja-JP" altLang="en-US" sz="2000" dirty="0" smtClean="0"/>
              <a:t>：一个发布系统框架的项目。</a:t>
            </a:r>
            <a:endParaRPr lang="zh-CN" altLang="en-US" sz="2000" dirty="0" smtClean="0"/>
          </a:p>
          <a:p>
            <a:r>
              <a:rPr lang="en-US" sz="2000" dirty="0" smtClean="0"/>
              <a:t>Geronimo</a:t>
            </a:r>
            <a:r>
              <a:rPr lang="ja-JP" altLang="en-US" sz="2000" dirty="0" smtClean="0"/>
              <a:t>：</a:t>
            </a:r>
            <a:r>
              <a:rPr lang="en-US" sz="2000" dirty="0" smtClean="0"/>
              <a:t>J2EE</a:t>
            </a:r>
            <a:r>
              <a:rPr lang="ja-JP" altLang="en-US" sz="2000" dirty="0" smtClean="0"/>
              <a:t>服务器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428604"/>
            <a:ext cx="7929618" cy="6143668"/>
          </a:xfrm>
        </p:spPr>
        <p:txBody>
          <a:bodyPr/>
          <a:lstStyle/>
          <a:p>
            <a:r>
              <a:rPr lang="en-US" sz="2000" dirty="0" smtClean="0"/>
              <a:t>Gump</a:t>
            </a:r>
            <a:r>
              <a:rPr lang="ja-JP" altLang="en-US" sz="2000" dirty="0" smtClean="0"/>
              <a:t>：整合管理器</a:t>
            </a:r>
            <a:endParaRPr lang="zh-CN" altLang="en-US" sz="2000" dirty="0" smtClean="0"/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Hadoop</a:t>
            </a:r>
            <a:r>
              <a:rPr lang="ja-JP" altLang="en-US" sz="2000" dirty="0" smtClean="0"/>
              <a:t>：并行运算编程工具和分布式文件系统。</a:t>
            </a:r>
            <a:endParaRPr lang="zh-CN" altLang="en-US" sz="2000" dirty="0" smtClean="0"/>
          </a:p>
          <a:p>
            <a:r>
              <a:rPr lang="en-US" sz="2000" dirty="0" smtClean="0"/>
              <a:t>Harmony</a:t>
            </a:r>
            <a:r>
              <a:rPr lang="ja-JP" altLang="en-US" sz="2000" dirty="0" smtClean="0"/>
              <a:t>：一个兼容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标准的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语言的开源实现。</a:t>
            </a:r>
            <a:endParaRPr lang="zh-CN" altLang="en-US" sz="2000" dirty="0" smtClean="0"/>
          </a:p>
          <a:p>
            <a:r>
              <a:rPr lang="en-US" sz="2000" dirty="0" err="1" smtClean="0"/>
              <a:t>HiveMind</a:t>
            </a:r>
            <a:r>
              <a:rPr lang="ja-JP" altLang="en-US" sz="2000" dirty="0" smtClean="0"/>
              <a:t>：一个服务（</a:t>
            </a:r>
            <a:r>
              <a:rPr lang="en-US" sz="2000" dirty="0" smtClean="0"/>
              <a:t>Services</a:t>
            </a:r>
            <a:r>
              <a:rPr lang="ja-JP" altLang="en-US" sz="2000" dirty="0" smtClean="0"/>
              <a:t>）与配置（</a:t>
            </a:r>
            <a:r>
              <a:rPr lang="en-US" sz="2000" dirty="0" smtClean="0"/>
              <a:t>configuration</a:t>
            </a:r>
            <a:r>
              <a:rPr lang="ja-JP" altLang="en-US" sz="2000" dirty="0" smtClean="0"/>
              <a:t>）的微内核</a:t>
            </a:r>
            <a:endParaRPr lang="zh-CN" altLang="en-US" sz="2000" dirty="0" smtClean="0"/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iBATIS</a:t>
            </a:r>
            <a:r>
              <a:rPr lang="zh-CN" altLang="en-US" sz="2000" dirty="0" smtClean="0"/>
              <a:t>：一个基于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语言的数据持久化框架</a:t>
            </a:r>
          </a:p>
          <a:p>
            <a:r>
              <a:rPr lang="en-US" sz="2000" dirty="0" smtClean="0"/>
              <a:t>Incubator</a:t>
            </a:r>
            <a:r>
              <a:rPr lang="zh-CN" altLang="en-US" sz="2000" dirty="0" smtClean="0"/>
              <a:t>：为了帮助那些希望获取</a:t>
            </a:r>
            <a:r>
              <a:rPr lang="en-US" sz="2000" b="1" dirty="0" smtClean="0"/>
              <a:t>Apache</a:t>
            </a:r>
            <a:r>
              <a:rPr lang="zh-CN" altLang="en-US" sz="2000" b="1" dirty="0" smtClean="0"/>
              <a:t>软件基金会</a:t>
            </a:r>
            <a:r>
              <a:rPr lang="zh-CN" altLang="en-US" sz="2000" dirty="0" smtClean="0"/>
              <a:t>支持的计划进入</a:t>
            </a:r>
            <a:r>
              <a:rPr lang="en-US" sz="2000" b="1" dirty="0" smtClean="0"/>
              <a:t>Apache</a:t>
            </a:r>
            <a:r>
              <a:rPr lang="zh-CN" altLang="en-US" sz="2000" b="1" dirty="0" smtClean="0"/>
              <a:t>软件基金会</a:t>
            </a:r>
            <a:r>
              <a:rPr lang="zh-CN" altLang="en-US" sz="2000" dirty="0" smtClean="0"/>
              <a:t>的审核项目</a:t>
            </a:r>
          </a:p>
          <a:p>
            <a:r>
              <a:rPr lang="en-US" sz="2000" dirty="0" smtClean="0"/>
              <a:t>Jackrabbit</a:t>
            </a:r>
            <a:r>
              <a:rPr lang="ja-JP" altLang="en-US" sz="2000" dirty="0" smtClean="0"/>
              <a:t>：内容仓库</a:t>
            </a:r>
            <a:r>
              <a:rPr lang="en-US" sz="2000" dirty="0" smtClean="0"/>
              <a:t>API</a:t>
            </a:r>
            <a:r>
              <a:rPr lang="ja-JP" altLang="en-US" sz="2000" dirty="0" smtClean="0"/>
              <a:t>标准（</a:t>
            </a:r>
            <a:r>
              <a:rPr lang="en-US" sz="2000" dirty="0" smtClean="0"/>
              <a:t>Content Repository for Java Technology API</a:t>
            </a:r>
            <a:r>
              <a:rPr lang="ja-JP" altLang="en-US" sz="2000" dirty="0" smtClean="0"/>
              <a:t>，即</a:t>
            </a:r>
            <a:r>
              <a:rPr lang="en-US" sz="2000" dirty="0" smtClean="0"/>
              <a:t>JSR-170</a:t>
            </a:r>
            <a:r>
              <a:rPr lang="ja-JP" altLang="en-US" sz="2000" dirty="0" smtClean="0"/>
              <a:t>）的一个开源实现项目。</a:t>
            </a:r>
            <a:endParaRPr lang="zh-CN" alt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Jakarta</a:t>
            </a:r>
            <a:r>
              <a:rPr lang="ja-JP" altLang="en-US" sz="2000" dirty="0" smtClean="0"/>
              <a:t>：在</a:t>
            </a:r>
            <a:r>
              <a:rPr lang="en-US" sz="2000" dirty="0" smtClean="0"/>
              <a:t>ASF</a:t>
            </a:r>
            <a:r>
              <a:rPr lang="ja-JP" altLang="en-US" sz="2000" dirty="0" smtClean="0"/>
              <a:t>中，基于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语言的一组开源子项目的集合，现在包含的子项目有：</a:t>
            </a:r>
            <a:r>
              <a:rPr lang="en-US" sz="2000" dirty="0" smtClean="0"/>
              <a:t>BCEL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BSF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Cactus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Commons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ECS</a:t>
            </a:r>
            <a:r>
              <a:rPr lang="ja-JP" altLang="en-US" sz="2000" dirty="0" smtClean="0"/>
              <a:t>，</a:t>
            </a:r>
            <a:r>
              <a:rPr lang="en-US" sz="2000" dirty="0" err="1" smtClean="0"/>
              <a:t>HttpComponents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JCS</a:t>
            </a:r>
            <a:r>
              <a:rPr lang="ja-JP" altLang="en-US" sz="2000" dirty="0" smtClean="0"/>
              <a:t>，</a:t>
            </a:r>
            <a:r>
              <a:rPr lang="en-US" sz="2000" dirty="0" err="1" smtClean="0"/>
              <a:t>JMeter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ORO</a:t>
            </a:r>
            <a:r>
              <a:rPr lang="ja-JP" altLang="en-US" sz="2000" dirty="0" smtClean="0"/>
              <a:t>，</a:t>
            </a:r>
            <a:r>
              <a:rPr lang="en-US" sz="2000" dirty="0" err="1" smtClean="0"/>
              <a:t>Regexp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Slide</a:t>
            </a:r>
            <a:r>
              <a:rPr lang="ja-JP" altLang="en-US" sz="2000" dirty="0" smtClean="0"/>
              <a:t>，</a:t>
            </a:r>
            <a:r>
              <a:rPr lang="en-US" sz="2000" dirty="0" err="1" smtClean="0"/>
              <a:t>Taglibs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Turbine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Velocity</a:t>
            </a:r>
            <a:endParaRPr lang="zh-CN" altLang="en-US" sz="2000" dirty="0" smtClean="0"/>
          </a:p>
          <a:p>
            <a:r>
              <a:rPr lang="en-US" sz="2000" dirty="0" smtClean="0"/>
              <a:t>James</a:t>
            </a:r>
            <a:r>
              <a:rPr lang="zh-CN" altLang="en-US" sz="2000" dirty="0" smtClean="0"/>
              <a:t>：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语言实现的邮件新闻服务器</a:t>
            </a:r>
          </a:p>
          <a:p>
            <a:r>
              <a:rPr lang="en-US" sz="2000" dirty="0" smtClean="0"/>
              <a:t>Labs</a:t>
            </a:r>
            <a:r>
              <a:rPr lang="zh-CN" altLang="en-US" sz="2000" dirty="0" smtClean="0"/>
              <a:t>：为基金会成员提供最新变更的思维的计划</a:t>
            </a:r>
          </a:p>
          <a:p>
            <a:r>
              <a:rPr lang="en-US" sz="2000" dirty="0" smtClean="0"/>
              <a:t>Lenya</a:t>
            </a:r>
            <a:r>
              <a:rPr lang="zh-CN" altLang="en-US" sz="2000" dirty="0" smtClean="0"/>
              <a:t>：内容管理系统</a:t>
            </a:r>
          </a:p>
          <a:p>
            <a:r>
              <a:rPr lang="en-US" sz="2000" dirty="0" smtClean="0"/>
              <a:t>Logging</a:t>
            </a:r>
            <a:r>
              <a:rPr lang="zh-CN" altLang="en-US" sz="2000" dirty="0" smtClean="0"/>
              <a:t>：一个开发可以在</a:t>
            </a:r>
            <a:r>
              <a:rPr lang="en-US" sz="2000" dirty="0" smtClean="0"/>
              <a:t>C++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Perl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PHP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.NET</a:t>
            </a:r>
            <a:r>
              <a:rPr lang="zh-CN" altLang="en-US" sz="2000" dirty="0" smtClean="0"/>
              <a:t>计算机语言下运行的通用日志工具项目集合。</a:t>
            </a:r>
          </a:p>
          <a:p>
            <a:r>
              <a:rPr lang="en-US" sz="2000" dirty="0" err="1" smtClean="0"/>
              <a:t>Lucene</a:t>
            </a:r>
            <a:r>
              <a:rPr lang="ja-JP" altLang="en-US" sz="2000" dirty="0" smtClean="0"/>
              <a:t>：高性能的，基于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语言的全文检索项目。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52"/>
            <a:ext cx="8143932" cy="6000792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Maven</a:t>
            </a:r>
            <a:r>
              <a:rPr lang="ja-JP" altLang="en-US" sz="2000" dirty="0" smtClean="0"/>
              <a:t>：项目集成构建工具</a:t>
            </a:r>
            <a:endParaRPr lang="zh-CN" altLang="en-US" sz="2000" dirty="0" smtClean="0"/>
          </a:p>
          <a:p>
            <a:r>
              <a:rPr lang="en-US" sz="2000" dirty="0" err="1" smtClean="0"/>
              <a:t>MyFaces</a:t>
            </a:r>
            <a:r>
              <a:rPr lang="ja-JP" altLang="en-US" sz="2000" dirty="0" smtClean="0"/>
              <a:t>：一个</a:t>
            </a:r>
            <a:r>
              <a:rPr lang="en-US" sz="2000" dirty="0" err="1" smtClean="0"/>
              <a:t>JavaServer</a:t>
            </a:r>
            <a:r>
              <a:rPr lang="en-US" sz="2000" dirty="0" smtClean="0"/>
              <a:t> Faces</a:t>
            </a:r>
            <a:r>
              <a:rPr lang="ja-JP" altLang="en-US" sz="2000" dirty="0" smtClean="0"/>
              <a:t>（</a:t>
            </a:r>
            <a:r>
              <a:rPr lang="en-US" sz="2000" dirty="0" smtClean="0"/>
              <a:t>JSF</a:t>
            </a:r>
            <a:r>
              <a:rPr lang="ja-JP" altLang="en-US" sz="2000" dirty="0" smtClean="0"/>
              <a:t>）的实现框架。</a:t>
            </a:r>
            <a:endParaRPr lang="zh-CN" altLang="en-US" sz="2000" dirty="0" smtClean="0"/>
          </a:p>
          <a:p>
            <a:r>
              <a:rPr lang="en-US" sz="2000" dirty="0" err="1" smtClean="0"/>
              <a:t>mod_perl</a:t>
            </a:r>
            <a:r>
              <a:rPr lang="ja-JP" altLang="en-US" sz="2000" dirty="0" smtClean="0"/>
              <a:t>：为</a:t>
            </a:r>
            <a:r>
              <a:rPr lang="en-US" sz="2000" dirty="0" smtClean="0"/>
              <a:t>Apache</a:t>
            </a:r>
            <a:r>
              <a:rPr lang="ja-JP" altLang="en-US" sz="2000" dirty="0" smtClean="0"/>
              <a:t>服务器提供</a:t>
            </a:r>
            <a:r>
              <a:rPr lang="en-US" sz="2000" dirty="0" smtClean="0"/>
              <a:t>Perl</a:t>
            </a:r>
            <a:r>
              <a:rPr lang="ja-JP" altLang="en-US" sz="2000" dirty="0" smtClean="0"/>
              <a:t>语言整合的项目</a:t>
            </a:r>
            <a:endParaRPr lang="zh-CN" altLang="en-US" sz="2000" dirty="0" smtClean="0"/>
          </a:p>
          <a:p>
            <a:r>
              <a:rPr lang="en-US" sz="2000" dirty="0" smtClean="0"/>
              <a:t>POI</a:t>
            </a:r>
            <a:r>
              <a:rPr lang="ja-JP" altLang="en-US" sz="2000" dirty="0" smtClean="0"/>
              <a:t>：提供</a:t>
            </a:r>
            <a:r>
              <a:rPr lang="en-US" sz="2000" dirty="0" smtClean="0"/>
              <a:t>API</a:t>
            </a:r>
            <a:r>
              <a:rPr lang="ja-JP" altLang="en-US" sz="2000" dirty="0" smtClean="0"/>
              <a:t>以供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程式对</a:t>
            </a:r>
            <a:r>
              <a:rPr lang="en-US" sz="2000" dirty="0" smtClean="0"/>
              <a:t>Microsoft Office</a:t>
            </a:r>
            <a:r>
              <a:rPr lang="ja-JP" altLang="en-US" sz="2000" dirty="0" smtClean="0"/>
              <a:t>格式档案的读</a:t>
            </a:r>
            <a:r>
              <a:rPr lang="en-US" sz="2000" dirty="0" smtClean="0"/>
              <a:t>/</a:t>
            </a:r>
            <a:r>
              <a:rPr lang="ja-JP" altLang="en-US" sz="2000" dirty="0" smtClean="0"/>
              <a:t>写。</a:t>
            </a:r>
            <a:endParaRPr lang="zh-CN" altLang="en-US" sz="2000" dirty="0" smtClean="0"/>
          </a:p>
          <a:p>
            <a:r>
              <a:rPr lang="en-US" sz="2000" dirty="0" smtClean="0"/>
              <a:t>Portals</a:t>
            </a:r>
            <a:r>
              <a:rPr lang="ja-JP" altLang="en-US" sz="2000" dirty="0" smtClean="0"/>
              <a:t>：与门户（</a:t>
            </a:r>
            <a:r>
              <a:rPr lang="en-US" sz="2000" dirty="0" smtClean="0"/>
              <a:t>Portal</a:t>
            </a:r>
            <a:r>
              <a:rPr lang="ja-JP" altLang="en-US" sz="2000" dirty="0" smtClean="0"/>
              <a:t>）技术相关的几个项目集合</a:t>
            </a:r>
            <a:endParaRPr lang="zh-CN" altLang="en-US" sz="2000" dirty="0" smtClean="0"/>
          </a:p>
          <a:p>
            <a:r>
              <a:rPr lang="en-US" sz="2000" dirty="0" err="1" smtClean="0"/>
              <a:t>Santuario</a:t>
            </a:r>
            <a:r>
              <a:rPr lang="ja-JP" altLang="en-US" sz="2000" dirty="0" smtClean="0"/>
              <a:t>：发展</a:t>
            </a:r>
            <a:r>
              <a:rPr lang="en-US" sz="2000" dirty="0" smtClean="0"/>
              <a:t>XML</a:t>
            </a:r>
            <a:r>
              <a:rPr lang="ja-JP" altLang="en-US" sz="2000" dirty="0" smtClean="0"/>
              <a:t>安全性方面的项目</a:t>
            </a:r>
            <a:endParaRPr lang="zh-CN" altLang="en-US" sz="2000" dirty="0" smtClean="0"/>
          </a:p>
          <a:p>
            <a:r>
              <a:rPr lang="en-US" sz="2000" dirty="0" smtClean="0"/>
              <a:t>Shale</a:t>
            </a:r>
            <a:r>
              <a:rPr lang="ja-JP" altLang="en-US" sz="2000" dirty="0" smtClean="0"/>
              <a:t>：在</a:t>
            </a:r>
            <a:r>
              <a:rPr lang="en-US" sz="2000" dirty="0" smtClean="0"/>
              <a:t>Struts</a:t>
            </a:r>
            <a:r>
              <a:rPr lang="ja-JP" altLang="en-US" sz="2000" dirty="0" smtClean="0"/>
              <a:t>之后，发展起来基于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语言</a:t>
            </a:r>
            <a:r>
              <a:rPr lang="en-US" sz="2000" dirty="0" smtClean="0"/>
              <a:t>Web</a:t>
            </a:r>
            <a:r>
              <a:rPr lang="ja-JP" altLang="en-US" sz="2000" dirty="0" smtClean="0"/>
              <a:t>应用框架</a:t>
            </a:r>
            <a:endParaRPr lang="zh-CN" altLang="en-US" sz="2000" dirty="0" smtClean="0"/>
          </a:p>
          <a:p>
            <a:r>
              <a:rPr lang="en-US" sz="2000" dirty="0" err="1" smtClean="0"/>
              <a:t>SpamAssassin</a:t>
            </a:r>
            <a:r>
              <a:rPr lang="ja-JP" altLang="en-US" sz="2000" dirty="0" smtClean="0"/>
              <a:t>：垃圾邮件过滤器</a:t>
            </a:r>
            <a:endParaRPr lang="zh-CN" alt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Struts</a:t>
            </a:r>
            <a:r>
              <a:rPr lang="ja-JP" altLang="en-US" sz="2000" dirty="0" smtClean="0"/>
              <a:t>：一个基于</a:t>
            </a:r>
            <a:r>
              <a:rPr lang="en-US" sz="2000" dirty="0" smtClean="0"/>
              <a:t>J2EE</a:t>
            </a:r>
            <a:r>
              <a:rPr lang="ja-JP" altLang="en-US" sz="2000" dirty="0" smtClean="0"/>
              <a:t>平台的</a:t>
            </a:r>
            <a:r>
              <a:rPr lang="en-US" sz="2000" dirty="0" smtClean="0"/>
              <a:t>MVC</a:t>
            </a:r>
            <a:r>
              <a:rPr lang="ja-JP" altLang="en-US" sz="2000" dirty="0" smtClean="0"/>
              <a:t>设计模式的</a:t>
            </a:r>
            <a:r>
              <a:rPr lang="en-US" sz="2000" dirty="0" smtClean="0"/>
              <a:t>Web</a:t>
            </a:r>
            <a:r>
              <a:rPr lang="ja-JP" altLang="en-US" sz="2000" dirty="0" smtClean="0"/>
              <a:t>应用框架</a:t>
            </a:r>
            <a:endParaRPr lang="zh-CN" alt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Subversion</a:t>
            </a:r>
            <a:r>
              <a:rPr lang="en-US" sz="2000" dirty="0" smtClean="0"/>
              <a:t>: </a:t>
            </a:r>
            <a:r>
              <a:rPr lang="ja-JP" altLang="en-US" sz="2000" dirty="0" smtClean="0"/>
              <a:t>一个软件版本管理系统。</a:t>
            </a:r>
            <a:endParaRPr lang="zh-CN" altLang="en-US" sz="2000" dirty="0" smtClean="0"/>
          </a:p>
          <a:p>
            <a:r>
              <a:rPr lang="en-US" sz="2000" dirty="0" smtClean="0"/>
              <a:t>Tapestry</a:t>
            </a:r>
            <a:r>
              <a:rPr lang="ja-JP" altLang="en-US" sz="2000" dirty="0" smtClean="0"/>
              <a:t>：另一个</a:t>
            </a:r>
            <a:r>
              <a:rPr lang="en-US" sz="2000" dirty="0" smtClean="0"/>
              <a:t>J2EE</a:t>
            </a:r>
            <a:r>
              <a:rPr lang="ja-JP" altLang="en-US" sz="2000" dirty="0" smtClean="0"/>
              <a:t>平台的、能产生动态、高性能</a:t>
            </a:r>
            <a:r>
              <a:rPr lang="en-US" sz="2000" dirty="0" smtClean="0"/>
              <a:t>Web</a:t>
            </a:r>
            <a:r>
              <a:rPr lang="ja-JP" altLang="en-US" sz="2000" dirty="0" smtClean="0"/>
              <a:t>应用的框架。</a:t>
            </a:r>
            <a:endParaRPr lang="zh-CN" alt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Tomcat</a:t>
            </a:r>
            <a:r>
              <a:rPr lang="ja-JP" altLang="en-US" sz="2000" dirty="0" smtClean="0"/>
              <a:t>：一个运行</a:t>
            </a:r>
            <a:r>
              <a:rPr lang="en-US" sz="2000" dirty="0" smtClean="0"/>
              <a:t>Java </a:t>
            </a:r>
            <a:r>
              <a:rPr lang="en-US" sz="2000" dirty="0" err="1" smtClean="0"/>
              <a:t>Servlet</a:t>
            </a:r>
            <a:r>
              <a:rPr lang="ja-JP" altLang="en-US" sz="2000" dirty="0" smtClean="0"/>
              <a:t>与</a:t>
            </a:r>
            <a:r>
              <a:rPr lang="en-US" sz="2000" dirty="0" err="1" smtClean="0"/>
              <a:t>JavaServer</a:t>
            </a:r>
            <a:r>
              <a:rPr lang="en-US" sz="2000" dirty="0" smtClean="0"/>
              <a:t> Pages</a:t>
            </a:r>
            <a:r>
              <a:rPr lang="ja-JP" altLang="en-US" sz="2000" dirty="0" smtClean="0"/>
              <a:t>（</a:t>
            </a:r>
            <a:r>
              <a:rPr lang="en-US" sz="2000" dirty="0" smtClean="0"/>
              <a:t>JSP</a:t>
            </a:r>
            <a:r>
              <a:rPr lang="ja-JP" altLang="en-US" sz="2000" dirty="0" smtClean="0"/>
              <a:t>）的容器。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Services</a:t>
            </a:r>
            <a:r>
              <a:rPr lang="ja-JP" altLang="en-US" sz="2000" dirty="0" smtClean="0"/>
              <a:t>：与</a:t>
            </a:r>
            <a:r>
              <a:rPr lang="en-US" sz="2000" dirty="0" smtClean="0"/>
              <a:t>Web Services</a:t>
            </a:r>
            <a:r>
              <a:rPr lang="ja-JP" altLang="en-US" sz="2000" dirty="0" smtClean="0"/>
              <a:t>技术相关的项目集合</a:t>
            </a:r>
            <a:endParaRPr lang="zh-CN" altLang="en-US" sz="2000" dirty="0" smtClean="0"/>
          </a:p>
          <a:p>
            <a:r>
              <a:rPr lang="en-US" sz="2000" dirty="0" err="1" smtClean="0"/>
              <a:t>Xalan</a:t>
            </a:r>
            <a:r>
              <a:rPr lang="ja-JP" altLang="en-US" sz="2000" dirty="0" smtClean="0"/>
              <a:t>：</a:t>
            </a:r>
            <a:r>
              <a:rPr lang="en-US" sz="2000" dirty="0" smtClean="0"/>
              <a:t>XML</a:t>
            </a:r>
            <a:r>
              <a:rPr lang="ja-JP" altLang="en-US" sz="2000" dirty="0" smtClean="0"/>
              <a:t>转换处理器</a:t>
            </a:r>
            <a:endParaRPr lang="zh-CN" altLang="en-US" sz="2000" dirty="0" smtClean="0"/>
          </a:p>
          <a:p>
            <a:r>
              <a:rPr lang="en-US" sz="2000" dirty="0" err="1" smtClean="0"/>
              <a:t>Xerces</a:t>
            </a:r>
            <a:r>
              <a:rPr lang="ja-JP" altLang="en-US" sz="2000" dirty="0" smtClean="0"/>
              <a:t>：一组可以在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C++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Perl</a:t>
            </a:r>
            <a:r>
              <a:rPr lang="ja-JP" altLang="en-US" sz="2000" dirty="0" smtClean="0"/>
              <a:t>计算机语言下使用的</a:t>
            </a:r>
            <a:r>
              <a:rPr lang="en-US" sz="2000" dirty="0" smtClean="0"/>
              <a:t>XML</a:t>
            </a:r>
            <a:r>
              <a:rPr lang="ja-JP" altLang="en-US" sz="2000" dirty="0" smtClean="0"/>
              <a:t>解析器项目。</a:t>
            </a:r>
            <a:endParaRPr lang="zh-CN" altLang="en-US" sz="2000" dirty="0" smtClean="0"/>
          </a:p>
          <a:p>
            <a:r>
              <a:rPr lang="en-US" sz="2000" dirty="0" smtClean="0"/>
              <a:t>Apache XML</a:t>
            </a:r>
            <a:r>
              <a:rPr lang="ja-JP" altLang="en-US" sz="2000" dirty="0" smtClean="0"/>
              <a:t>：</a:t>
            </a:r>
            <a:r>
              <a:rPr lang="en-US" sz="2000" dirty="0" smtClean="0"/>
              <a:t>XML</a:t>
            </a:r>
            <a:r>
              <a:rPr lang="ja-JP" altLang="en-US" sz="2000" dirty="0" smtClean="0"/>
              <a:t>解决方案</a:t>
            </a:r>
            <a:endParaRPr lang="zh-CN" altLang="en-US" sz="2000" dirty="0" smtClean="0"/>
          </a:p>
          <a:p>
            <a:r>
              <a:rPr lang="en-US" sz="2000" dirty="0" err="1" smtClean="0"/>
              <a:t>XMLBeans</a:t>
            </a:r>
            <a:r>
              <a:rPr lang="ja-JP" altLang="en-US" sz="2000" dirty="0" smtClean="0"/>
              <a:t>：基于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语言</a:t>
            </a:r>
            <a:r>
              <a:rPr lang="en-US" sz="2000" dirty="0" smtClean="0"/>
              <a:t>XML</a:t>
            </a:r>
            <a:r>
              <a:rPr lang="ja-JP" altLang="en-US" sz="2000" dirty="0" smtClean="0"/>
              <a:t>对象绑定工具</a:t>
            </a:r>
            <a:endParaRPr lang="zh-CN" altLang="en-US" sz="2000" dirty="0" smtClean="0"/>
          </a:p>
          <a:p>
            <a:r>
              <a:rPr lang="en-US" sz="2000" dirty="0" smtClean="0"/>
              <a:t>XML Graphics</a:t>
            </a:r>
            <a:r>
              <a:rPr lang="zh-CN" altLang="en-US" sz="2000" dirty="0" smtClean="0"/>
              <a:t>：发展</a:t>
            </a:r>
            <a:r>
              <a:rPr lang="en-US" sz="2000" dirty="0" smtClean="0"/>
              <a:t>XML</a:t>
            </a:r>
            <a:r>
              <a:rPr lang="zh-CN" altLang="en-US" sz="2000" dirty="0" smtClean="0"/>
              <a:t>与图形进行转换的计划项目</a:t>
            </a:r>
            <a:r>
              <a:rPr lang="en-US" sz="2000" dirty="0" smtClean="0"/>
              <a:t> 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14356"/>
            <a:ext cx="7086600" cy="700102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框架理念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是一个开源框架，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是于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2003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年兴起的一个轻量级的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Java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开发框架，由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Rod Johnson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创建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Java EE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系统框架臃肿、低效、脱离现实的种种现状提出了质疑，并积极寻求探索革新之道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由此衍生出如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spring 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mvc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,spring 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boot,spring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batch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等框架，并迅速流行起来。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286808" cy="6215106"/>
          </a:xfrm>
        </p:spPr>
        <p:txBody>
          <a:bodyPr/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轻量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从大小与开销两方面而言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都是轻量的。完整的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框架可以在一个大小只有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1MB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多的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JAR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文件里发布。并且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所需的处理开销也是微不足道的。此外，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是非侵入式的：典型地，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应用中的对象不依赖于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的特定类。</a:t>
            </a: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hlinkClick r:id="rId2"/>
              </a:rPr>
              <a:t>控制反转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通过一种称作控制反转（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  <a:hlinkClick r:id="rId3"/>
              </a:rPr>
              <a:t>IoC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）的技术促进了低耦合。当应用了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IoC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，一个对象依赖的其它对象会通过被动的方式传递进来，而不是这个对象自己创建或者查找依赖对象。你可以认为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IoC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JNDI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相反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不是对象从容器中查找依赖，而是容器在对象初始化时不等对象请求就主动将依赖传递给它。</a:t>
            </a:r>
          </a:p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面向切面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提供了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hlinkClick r:id="rId4"/>
              </a:rPr>
              <a:t>面向切面编程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的丰富支持，允许通过分离应用的业务逻辑与系统级服务（例如审计（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auditing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）和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hlinkClick r:id="rId5"/>
              </a:rPr>
              <a:t>事务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hlinkClick r:id="rId6"/>
              </a:rPr>
              <a:t>transaction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）管理）进行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hlinkClick r:id="rId7"/>
              </a:rPr>
              <a:t>内聚性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的开发。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hlinkClick r:id="rId8"/>
              </a:rPr>
              <a:t>应用对象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只实现它们应该做的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完成业务逻辑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仅此而已。它们并不负责（甚至是意识）其它的系统级关注点，例如日志或事务支持。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286808" cy="6215106"/>
          </a:xfrm>
        </p:spPr>
        <p:txBody>
          <a:bodyPr/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容器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包含并管理应用对象的配置和生命周期，在这个意义上它是一种容器，你可以配置你的每个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如何被创建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基于一个可配置原型（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  <a:hlinkClick r:id="rId2"/>
              </a:rPr>
              <a:t>prototype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），你的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可以创建一个单独的实例或者每次需要时都生成一个新的实例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以及它们是如何相互关联的。然而，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不应该被混同于传统的重量级的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EJB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容器，它们经常是庞大与笨重的，难以使用。</a:t>
            </a: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框架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——Spring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可以将简单的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hlinkClick r:id="rId3"/>
              </a:rPr>
              <a:t>组件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配置、组合成为复杂的应用。在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中，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hlinkClick r:id="rId4"/>
              </a:rPr>
              <a:t>应用对象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被声明式地组合，典型地是在一个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XML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文件里。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也提供了很多基础功能（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  <a:hlinkClick r:id="rId5"/>
              </a:rPr>
              <a:t>事务管理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、持久化框架集成等等），将应用逻辑的开发留给了你。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286808" cy="6215106"/>
          </a:xfrm>
        </p:spPr>
        <p:txBody>
          <a:bodyPr/>
          <a:lstStyle/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MVC——Spring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的作用是整合，但不仅仅限于整合，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框架可以被看做是一个企业解决方案级别的框架。客户端发送请求，服务器控制器（由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DispatcherServlet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实现的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完成请求的转发，控制器调用一个用于映射的类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HandlerMapping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，该类用于将请求映射到对应的处理器来处理请求。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HandlerMapping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将请求映射到对应的处理器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Controller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（相当于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Action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）在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当中如果写一些处理器组件，一般实现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Controller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接口，在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Controller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中就可以调用一些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Service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或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DAO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来进行数据操作 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ModelAndView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用于存放从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DAO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中取出的数据，还可以存放响应视图的一些数据。 如果想将处理结果返回给用户，那么在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框架中还提供一个视图组件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ViewResolver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，该组件根据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Controller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返回的标示，找到对应的视图，将响应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response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返回给用户。</a:t>
            </a: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所有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的这些特征使你能够编写更干净、更可管理、并且更易于测试的代码。它们也为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Spring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中的各种模块提供了基础支持。</a:t>
            </a:r>
          </a:p>
          <a:p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142984"/>
            <a:ext cx="7086600" cy="2928958"/>
          </a:xfrm>
        </p:spPr>
        <p:txBody>
          <a:bodyPr/>
          <a:lstStyle/>
          <a:p>
            <a:r>
              <a:rPr lang="en-US" altLang="zh-CN" dirty="0" smtClean="0"/>
              <a:t>Tomcat</a:t>
            </a:r>
          </a:p>
          <a:p>
            <a:r>
              <a:rPr lang="en-US" altLang="zh-CN" dirty="0" smtClean="0"/>
              <a:t>Jetty</a:t>
            </a:r>
          </a:p>
          <a:p>
            <a:r>
              <a:rPr lang="en-US" altLang="zh-CN" dirty="0" smtClean="0"/>
              <a:t>Resin</a:t>
            </a:r>
          </a:p>
          <a:p>
            <a:r>
              <a:rPr lang="en-US" altLang="zh-CN" dirty="0" err="1" smtClean="0"/>
              <a:t>Jboss</a:t>
            </a:r>
            <a:endParaRPr lang="en-US" altLang="zh-CN" dirty="0" smtClean="0"/>
          </a:p>
          <a:p>
            <a:r>
              <a:rPr lang="en-US" altLang="zh-CN" dirty="0" err="1" smtClean="0"/>
              <a:t>WebLoigc</a:t>
            </a:r>
            <a:endParaRPr lang="en-US" altLang="zh-CN" dirty="0" smtClean="0"/>
          </a:p>
          <a:p>
            <a:r>
              <a:rPr lang="en-US" altLang="zh-CN" dirty="0" err="1" smtClean="0"/>
              <a:t>Websphere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7086600" cy="700102"/>
          </a:xfrm>
        </p:spPr>
        <p:txBody>
          <a:bodyPr/>
          <a:lstStyle/>
          <a:p>
            <a:r>
              <a:rPr lang="en-US" altLang="zh-CN" sz="3200" dirty="0" smtClean="0"/>
              <a:t>Java Web</a:t>
            </a:r>
            <a:r>
              <a:rPr lang="zh-CN" altLang="en-US" sz="3200" dirty="0" smtClean="0"/>
              <a:t>服务器 </a:t>
            </a:r>
            <a:r>
              <a:rPr lang="en-US" altLang="zh-CN" sz="3200" dirty="0" smtClean="0"/>
              <a:t>(windows</a:t>
            </a:r>
            <a:r>
              <a:rPr lang="zh-CN" altLang="en-US" sz="3200" dirty="0" smtClean="0"/>
              <a:t>版</a:t>
            </a:r>
            <a:r>
              <a:rPr lang="en-US" altLang="zh-CN" sz="3200" dirty="0" smtClean="0"/>
              <a:t>,</a:t>
            </a:r>
            <a:r>
              <a:rPr lang="en-US" altLang="zh-CN" sz="3200" dirty="0" err="1" smtClean="0"/>
              <a:t>linux</a:t>
            </a:r>
            <a:r>
              <a:rPr lang="zh-CN" altLang="en-US" sz="3200" dirty="0" smtClean="0"/>
              <a:t>版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85918" y="4357694"/>
            <a:ext cx="5929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多数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java Web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、大数据云计算、微服务项目会在</a:t>
            </a:r>
            <a:r>
              <a:rPr lang="en-US" altLang="zh-CN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系统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ubuntu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red hat, centos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中部署运行。</a:t>
            </a:r>
            <a:endParaRPr lang="en-US" altLang="zh-CN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系统的优势与特性：图形界面为辅，性能强，服务加载速度快</a:t>
            </a:r>
            <a:r>
              <a:rPr lang="zh-CN" altLang="en-US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，安全性稳定性高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，服务器软硬件成本显著降低，作为服务器系统优势较大。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548680"/>
            <a:ext cx="7086600" cy="788640"/>
          </a:xfrm>
        </p:spPr>
        <p:txBody>
          <a:bodyPr/>
          <a:lstStyle/>
          <a:p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为何选择</a:t>
            </a:r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java</a:t>
            </a:r>
            <a:endParaRPr lang="ja-JP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aphicFrame>
        <p:nvGraphicFramePr>
          <p:cNvPr id="2" name="図表 1"/>
          <p:cNvGraphicFramePr/>
          <p:nvPr>
            <p:extLst>
              <p:ext uri="{D42A27DB-BD31-4B8C-83A1-F6EECF244321}">
                <p14:modId xmlns="" xmlns:p14="http://schemas.microsoft.com/office/powerpoint/2010/main" val="3487094351"/>
              </p:ext>
            </p:extLst>
          </p:nvPr>
        </p:nvGraphicFramePr>
        <p:xfrm>
          <a:off x="1475656" y="1628800"/>
          <a:ext cx="727280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857232"/>
            <a:ext cx="7086600" cy="4705368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服务器用以解析静态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，配合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web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服务器使用，还起到前端代理，负载均衡等作用，如</a:t>
            </a:r>
            <a:r>
              <a:rPr lang="en-US" dirty="0" err="1" smtClean="0"/>
              <a:t>Nginx</a:t>
            </a:r>
            <a:r>
              <a:rPr lang="en-US" dirty="0" smtClean="0"/>
              <a:t>/apache</a:t>
            </a:r>
            <a:r>
              <a:rPr lang="zh-CN" altLang="en-US" dirty="0" smtClean="0"/>
              <a:t>；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500042"/>
            <a:ext cx="7086600" cy="700102"/>
          </a:xfrm>
        </p:spPr>
        <p:txBody>
          <a:bodyPr/>
          <a:lstStyle/>
          <a:p>
            <a:r>
              <a:rPr lang="en-US" altLang="zh-CN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java</a:t>
            </a:r>
            <a:r>
              <a:rPr lang="zh-CN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发展史</a:t>
            </a:r>
            <a:endParaRPr lang="ja-JP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500174"/>
            <a:ext cx="7086600" cy="5357826"/>
          </a:xfrm>
        </p:spPr>
        <p:txBody>
          <a:bodyPr/>
          <a:lstStyle/>
          <a:p>
            <a:r>
              <a:rPr lang="en-US" sz="2000" dirty="0" smtClean="0"/>
              <a:t>1995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,Sun</a:t>
            </a:r>
            <a:r>
              <a:rPr lang="zh-CN" altLang="en-US" sz="2000" dirty="0" smtClean="0"/>
              <a:t>公司首先推出了可以嵌入网页并且可以随同网页在网络上传输的</a:t>
            </a:r>
            <a:r>
              <a:rPr lang="en-US" sz="2000" dirty="0" smtClean="0">
                <a:hlinkClick r:id="rId2"/>
              </a:rPr>
              <a:t>Applet</a:t>
            </a:r>
            <a:r>
              <a:rPr lang="zh-CN" altLang="en-US" sz="2000" i="1" dirty="0" smtClean="0"/>
              <a:t>（</a:t>
            </a:r>
            <a:r>
              <a:rPr lang="en-US" sz="2000" i="1" dirty="0" smtClean="0"/>
              <a:t>Applet</a:t>
            </a:r>
            <a:r>
              <a:rPr lang="zh-CN" altLang="en-US" sz="2000" i="1" dirty="0" smtClean="0"/>
              <a:t>是一种将小程序嵌入到网页中进行执行的技术）</a:t>
            </a:r>
            <a:r>
              <a:rPr lang="zh-CN" altLang="en-US" sz="2000" dirty="0" smtClean="0"/>
              <a:t>，并将</a:t>
            </a:r>
            <a:r>
              <a:rPr lang="en-US" sz="2000" dirty="0" smtClean="0"/>
              <a:t>Oak</a:t>
            </a:r>
            <a:r>
              <a:rPr lang="zh-CN" altLang="en-US" sz="2000" dirty="0" smtClean="0"/>
              <a:t>更名为</a:t>
            </a:r>
            <a:r>
              <a:rPr lang="en-US" sz="2000" dirty="0" smtClean="0"/>
              <a:t>Java</a:t>
            </a:r>
            <a:r>
              <a:rPr lang="zh-CN" altLang="en-US" sz="2000" i="1" dirty="0" smtClean="0"/>
              <a:t>（在申请注册商标时，发现</a:t>
            </a:r>
            <a:r>
              <a:rPr lang="en-US" sz="2000" i="1" dirty="0" smtClean="0"/>
              <a:t>Oak</a:t>
            </a:r>
            <a:r>
              <a:rPr lang="zh-CN" altLang="en-US" sz="2000" i="1" dirty="0" smtClean="0"/>
              <a:t>已经被人使用了，再想了一系列名字之后，最终，使用了提议者在喝一杯</a:t>
            </a:r>
            <a:r>
              <a:rPr lang="en-US" sz="2000" i="1" dirty="0" smtClean="0"/>
              <a:t>Java</a:t>
            </a:r>
            <a:r>
              <a:rPr lang="zh-CN" altLang="en-US" sz="2000" i="1" dirty="0" smtClean="0"/>
              <a:t>咖啡时无意提到的</a:t>
            </a:r>
            <a:r>
              <a:rPr lang="en-US" sz="2000" i="1" dirty="0" smtClean="0"/>
              <a:t>Java</a:t>
            </a:r>
            <a:r>
              <a:rPr lang="zh-CN" altLang="en-US" sz="2000" i="1" dirty="0" smtClean="0"/>
              <a:t>词语）</a:t>
            </a:r>
            <a:r>
              <a:rPr lang="zh-CN" altLang="en-US" sz="2000" dirty="0" smtClean="0"/>
              <a:t>。</a:t>
            </a:r>
            <a:r>
              <a:rPr lang="en-US" sz="2000" dirty="0" smtClean="0"/>
              <a:t>5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23</a:t>
            </a:r>
            <a:r>
              <a:rPr lang="zh-CN" altLang="en-US" sz="2000" dirty="0" smtClean="0"/>
              <a:t>日，</a:t>
            </a:r>
            <a:r>
              <a:rPr lang="en-US" sz="2000" dirty="0" smtClean="0"/>
              <a:t>Sun</a:t>
            </a:r>
            <a:r>
              <a:rPr lang="zh-CN" altLang="en-US" sz="2000" dirty="0" smtClean="0"/>
              <a:t>公司在</a:t>
            </a:r>
            <a:r>
              <a:rPr lang="en-US" sz="2000" dirty="0" smtClean="0"/>
              <a:t>Sun world</a:t>
            </a:r>
            <a:r>
              <a:rPr lang="zh-CN" altLang="en-US" sz="2000" dirty="0" smtClean="0"/>
              <a:t>会议上正式发布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和</a:t>
            </a:r>
            <a:r>
              <a:rPr lang="en-US" sz="2000" dirty="0" err="1" smtClean="0"/>
              <a:t>HotJava</a:t>
            </a:r>
            <a:r>
              <a:rPr lang="zh-CN" altLang="en-US" sz="2000" dirty="0" smtClean="0"/>
              <a:t>浏览器。</a:t>
            </a:r>
            <a:r>
              <a:rPr lang="en-US" sz="2000" dirty="0" smtClean="0">
                <a:hlinkClick r:id="rId3"/>
              </a:rPr>
              <a:t>IBM</a:t>
            </a:r>
            <a:r>
              <a:rPr lang="zh-CN" altLang="en-US" sz="2000" dirty="0" smtClean="0"/>
              <a:t>、</a:t>
            </a:r>
            <a:r>
              <a:rPr lang="en-US" sz="2000" dirty="0" smtClean="0">
                <a:hlinkClick r:id="rId4"/>
              </a:rPr>
              <a:t>Apple</a:t>
            </a:r>
            <a:r>
              <a:rPr lang="zh-CN" altLang="en-US" sz="2000" dirty="0" smtClean="0"/>
              <a:t>、</a:t>
            </a:r>
            <a:r>
              <a:rPr lang="en-US" sz="2000" dirty="0" smtClean="0">
                <a:hlinkClick r:id="rId5"/>
              </a:rPr>
              <a:t>DEC</a:t>
            </a:r>
            <a:r>
              <a:rPr lang="zh-CN" altLang="en-US" sz="2000" dirty="0" smtClean="0"/>
              <a:t>、</a:t>
            </a:r>
            <a:r>
              <a:rPr lang="en-US" sz="2000" dirty="0" smtClean="0">
                <a:hlinkClick r:id="rId6"/>
              </a:rPr>
              <a:t>Adobe</a:t>
            </a:r>
            <a:r>
              <a:rPr lang="zh-CN" altLang="en-US" sz="2000" dirty="0" smtClean="0"/>
              <a:t>、</a:t>
            </a:r>
            <a:r>
              <a:rPr lang="en-US" sz="2000" dirty="0" smtClean="0">
                <a:hlinkClick r:id="rId7"/>
              </a:rPr>
              <a:t>HP</a:t>
            </a:r>
            <a:r>
              <a:rPr lang="zh-CN" altLang="en-US" sz="2000" dirty="0" smtClean="0"/>
              <a:t>、</a:t>
            </a:r>
            <a:r>
              <a:rPr lang="en-US" sz="2000" dirty="0" smtClean="0">
                <a:hlinkClick r:id="rId8"/>
              </a:rPr>
              <a:t>Oracle</a:t>
            </a:r>
            <a:r>
              <a:rPr lang="zh-CN" altLang="en-US" sz="2000" dirty="0" smtClean="0"/>
              <a:t>、</a:t>
            </a:r>
            <a:r>
              <a:rPr lang="en-US" sz="2000" dirty="0" smtClean="0">
                <a:hlinkClick r:id="rId9"/>
              </a:rPr>
              <a:t>Netscap</a:t>
            </a:r>
            <a:r>
              <a:rPr lang="en-US" sz="2000" b="1" dirty="0" smtClean="0">
                <a:hlinkClick r:id="rId9"/>
              </a:rPr>
              <a:t>e</a:t>
            </a:r>
            <a:r>
              <a:rPr lang="zh-CN" altLang="en-US" sz="2000" dirty="0" smtClean="0"/>
              <a:t>和</a:t>
            </a:r>
            <a:r>
              <a:rPr lang="en-US" sz="2000" dirty="0" err="1" smtClean="0">
                <a:hlinkClick r:id="rId10"/>
              </a:rPr>
              <a:t>微软</a:t>
            </a:r>
            <a:r>
              <a:rPr lang="zh-CN" altLang="en-US" sz="2000" dirty="0" smtClean="0"/>
              <a:t>等各大公司都纷纷停止了自己的相关开发项目，竞相购买了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使用许可证，并为自己的产品开发了相应的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平台。</a:t>
            </a:r>
          </a:p>
          <a:p>
            <a:r>
              <a:rPr lang="en-US" sz="2000" dirty="0" smtClean="0"/>
              <a:t>1996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月，</a:t>
            </a:r>
            <a:r>
              <a:rPr lang="en-US" sz="2000" dirty="0" smtClean="0"/>
              <a:t>Sun</a:t>
            </a:r>
            <a:r>
              <a:rPr lang="zh-CN" altLang="en-US" sz="2000" dirty="0" smtClean="0"/>
              <a:t>公司发布了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的第一个开发工具包</a:t>
            </a:r>
            <a:r>
              <a:rPr lang="zh-CN" altLang="en-US" sz="2000" i="1" dirty="0" smtClean="0"/>
              <a:t>（</a:t>
            </a:r>
            <a:r>
              <a:rPr lang="en-US" sz="2000" i="1" dirty="0" smtClean="0"/>
              <a:t>JDK 1.0</a:t>
            </a:r>
            <a:r>
              <a:rPr lang="zh-CN" altLang="en-US" sz="2000" i="1" dirty="0" smtClean="0"/>
              <a:t>）</a:t>
            </a:r>
            <a:r>
              <a:rPr lang="zh-CN" altLang="en-US" sz="2000" dirty="0" smtClean="0"/>
              <a:t>，这是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发展历程中的重要里程碑，标志着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成为一种独立的开发工具。</a:t>
            </a:r>
            <a:r>
              <a:rPr lang="en-US" sz="2000" dirty="0" smtClean="0"/>
              <a:t>9</a:t>
            </a:r>
            <a:r>
              <a:rPr lang="zh-CN" altLang="en-US" sz="2000" dirty="0" smtClean="0"/>
              <a:t>月，约</a:t>
            </a:r>
            <a:r>
              <a:rPr lang="en-US" sz="2000" dirty="0" smtClean="0"/>
              <a:t>8.3</a:t>
            </a:r>
            <a:r>
              <a:rPr lang="zh-CN" altLang="en-US" sz="2000" dirty="0" smtClean="0"/>
              <a:t>万个网页应用了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技术来制作。</a:t>
            </a:r>
            <a:r>
              <a:rPr lang="en-US" sz="2000" dirty="0" smtClean="0"/>
              <a:t>10</a:t>
            </a:r>
            <a:r>
              <a:rPr lang="zh-CN" altLang="en-US" sz="2000" dirty="0" smtClean="0"/>
              <a:t>月，</a:t>
            </a:r>
            <a:r>
              <a:rPr lang="en-US" sz="2000" dirty="0" smtClean="0"/>
              <a:t>Sun</a:t>
            </a:r>
            <a:r>
              <a:rPr lang="zh-CN" altLang="en-US" sz="2000" dirty="0" smtClean="0"/>
              <a:t>公司发布了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平台的第一个即时</a:t>
            </a:r>
            <a:r>
              <a:rPr lang="zh-CN" altLang="en-US" sz="2000" i="1" dirty="0" smtClean="0"/>
              <a:t>（</a:t>
            </a:r>
            <a:r>
              <a:rPr lang="en-US" sz="2000" i="1" dirty="0" smtClean="0"/>
              <a:t>JIT</a:t>
            </a:r>
            <a:r>
              <a:rPr lang="zh-CN" altLang="en-US" sz="2000" i="1" dirty="0" smtClean="0"/>
              <a:t>）</a:t>
            </a:r>
            <a:r>
              <a:rPr lang="zh-CN" altLang="en-US" sz="2000" dirty="0" smtClean="0"/>
              <a:t>编译器。</a:t>
            </a:r>
          </a:p>
          <a:p>
            <a:r>
              <a:rPr lang="en-US" sz="2000" dirty="0" smtClean="0"/>
              <a:t>1997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月，</a:t>
            </a:r>
            <a:r>
              <a:rPr lang="en-US" sz="2000" dirty="0" smtClean="0"/>
              <a:t>JDK 1.1</a:t>
            </a:r>
            <a:r>
              <a:rPr lang="zh-CN" altLang="en-US" sz="2000" dirty="0" smtClean="0"/>
              <a:t>面世，在随后的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周时间里，达到了</a:t>
            </a:r>
            <a:r>
              <a:rPr lang="en-US" sz="2000" dirty="0" smtClean="0"/>
              <a:t>22</a:t>
            </a:r>
            <a:r>
              <a:rPr lang="zh-CN" altLang="en-US" sz="2000" dirty="0" smtClean="0"/>
              <a:t>万次的下载量。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日，</a:t>
            </a:r>
            <a:r>
              <a:rPr lang="en-US" sz="2000" dirty="0" smtClean="0"/>
              <a:t>Java One</a:t>
            </a:r>
            <a:r>
              <a:rPr lang="zh-CN" altLang="en-US" sz="2000" dirty="0" smtClean="0"/>
              <a:t>会议召开，参会者逾一万人，创当时全球同类会议规模之纪录。</a:t>
            </a:r>
            <a:r>
              <a:rPr lang="en-US" sz="2000" dirty="0" smtClean="0"/>
              <a:t>9</a:t>
            </a:r>
            <a:r>
              <a:rPr lang="zh-CN" altLang="en-US" sz="2000" dirty="0" smtClean="0"/>
              <a:t>月，</a:t>
            </a:r>
            <a:r>
              <a:rPr lang="en-US" sz="2000" dirty="0" smtClean="0"/>
              <a:t>Java Developer Connection</a:t>
            </a:r>
            <a:r>
              <a:rPr lang="zh-CN" altLang="en-US" sz="2000" dirty="0" smtClean="0"/>
              <a:t>社区成员超过</a:t>
            </a:r>
            <a:r>
              <a:rPr lang="en-US" sz="2000" dirty="0" smtClean="0"/>
              <a:t>10</a:t>
            </a:r>
            <a:r>
              <a:rPr lang="zh-CN" altLang="en-US" sz="2000" dirty="0" smtClean="0"/>
              <a:t>万。</a:t>
            </a:r>
          </a:p>
          <a:p>
            <a:r>
              <a:rPr lang="en-US" sz="2000" dirty="0" smtClean="0"/>
              <a:t> </a:t>
            </a:r>
            <a:endParaRPr lang="zh-CN" altLang="en-US" sz="2000" dirty="0" smtClean="0"/>
          </a:p>
          <a:p>
            <a:pPr marL="0" indent="0">
              <a:buNone/>
            </a:pP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428604"/>
            <a:ext cx="7086600" cy="6215106"/>
          </a:xfrm>
        </p:spPr>
        <p:txBody>
          <a:bodyPr/>
          <a:lstStyle/>
          <a:p>
            <a:r>
              <a:rPr lang="en-US" sz="2000" dirty="0" smtClean="0"/>
              <a:t>1998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8</a:t>
            </a:r>
            <a:r>
              <a:rPr lang="zh-CN" altLang="en-US" sz="2000" dirty="0" smtClean="0"/>
              <a:t>日，第二代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平台的企业版</a:t>
            </a:r>
            <a:r>
              <a:rPr lang="en-US" sz="2000" dirty="0" smtClean="0"/>
              <a:t>J2EE</a:t>
            </a:r>
            <a:r>
              <a:rPr lang="zh-CN" altLang="en-US" sz="2000" dirty="0" smtClean="0"/>
              <a:t>发布。</a:t>
            </a:r>
            <a:r>
              <a:rPr lang="en-US" sz="2000" dirty="0" smtClean="0"/>
              <a:t>1999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6</a:t>
            </a:r>
            <a:r>
              <a:rPr lang="zh-CN" altLang="en-US" sz="2000" dirty="0" smtClean="0"/>
              <a:t>月，</a:t>
            </a:r>
            <a:r>
              <a:rPr lang="en-US" sz="2000" dirty="0" smtClean="0"/>
              <a:t>Sun</a:t>
            </a:r>
            <a:r>
              <a:rPr lang="zh-CN" altLang="en-US" sz="2000" dirty="0" smtClean="0"/>
              <a:t>公司发布了第二代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平台（简称为</a:t>
            </a:r>
            <a:r>
              <a:rPr lang="en-US" sz="2000" dirty="0" smtClean="0"/>
              <a:t>Java2</a:t>
            </a:r>
            <a:r>
              <a:rPr lang="zh-CN" altLang="en-US" sz="2000" dirty="0" smtClean="0"/>
              <a:t>）的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个版本：</a:t>
            </a:r>
            <a:r>
              <a:rPr lang="en-US" sz="2000" dirty="0" smtClean="0">
                <a:hlinkClick r:id="rId2"/>
              </a:rPr>
              <a:t>J2ME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Java2 Micro Edition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Java2</a:t>
            </a:r>
            <a:r>
              <a:rPr lang="zh-CN" altLang="en-US" sz="2000" dirty="0" smtClean="0"/>
              <a:t>平台的微型版），应用于移动、无线及有限资源的环境；</a:t>
            </a:r>
            <a:r>
              <a:rPr lang="en-US" sz="2000" dirty="0" smtClean="0">
                <a:hlinkClick r:id="rId3"/>
              </a:rPr>
              <a:t>J2SE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Java 2 Standard Edition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Java 2</a:t>
            </a:r>
            <a:r>
              <a:rPr lang="zh-CN" altLang="en-US" sz="2000" dirty="0" smtClean="0"/>
              <a:t>平台的标准版），应用于桌面环境；</a:t>
            </a:r>
            <a:r>
              <a:rPr lang="en-US" sz="2000" dirty="0" smtClean="0">
                <a:hlinkClick r:id="rId4"/>
              </a:rPr>
              <a:t>J2EE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Java 2Enterprise Edition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Java 2</a:t>
            </a:r>
            <a:r>
              <a:rPr lang="zh-CN" altLang="en-US" sz="2000" dirty="0" smtClean="0"/>
              <a:t>平台的企业版），应用于基于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的应用服务器。</a:t>
            </a:r>
            <a:r>
              <a:rPr lang="en-US" sz="2000" dirty="0" smtClean="0"/>
              <a:t>Java 2</a:t>
            </a:r>
            <a:r>
              <a:rPr lang="zh-CN" altLang="en-US" sz="2000" dirty="0" smtClean="0"/>
              <a:t>平台的发布，是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发展过程中最重要的一个里程碑，标志着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的应用开始普及。</a:t>
            </a:r>
          </a:p>
          <a:p>
            <a:r>
              <a:rPr lang="en-US" sz="2000" dirty="0" smtClean="0"/>
              <a:t>1999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27</a:t>
            </a:r>
            <a:r>
              <a:rPr lang="zh-CN" altLang="en-US" sz="2000" dirty="0" smtClean="0"/>
              <a:t>日，</a:t>
            </a:r>
            <a:r>
              <a:rPr lang="en-US" sz="2000" dirty="0" err="1" smtClean="0"/>
              <a:t>HotSpot</a:t>
            </a:r>
            <a:r>
              <a:rPr lang="zh-CN" altLang="en-US" sz="2000" dirty="0" smtClean="0"/>
              <a:t>虚拟机发布。</a:t>
            </a:r>
            <a:r>
              <a:rPr lang="en-US" sz="2000" dirty="0" err="1" smtClean="0">
                <a:hlinkClick r:id="rId5"/>
              </a:rPr>
              <a:t>HotSpot</a:t>
            </a:r>
            <a:r>
              <a:rPr lang="zh-CN" altLang="en-US" sz="2000" dirty="0" smtClean="0"/>
              <a:t>虚拟机发布时是作为</a:t>
            </a:r>
            <a:r>
              <a:rPr lang="en-US" sz="2000" dirty="0" smtClean="0"/>
              <a:t>JDK 1.2</a:t>
            </a:r>
            <a:r>
              <a:rPr lang="zh-CN" altLang="en-US" sz="2000" dirty="0" smtClean="0"/>
              <a:t>的附加程序提供的，后来它成为了</a:t>
            </a:r>
            <a:r>
              <a:rPr lang="en-US" sz="2000" dirty="0" smtClean="0"/>
              <a:t>JDK 1.3</a:t>
            </a:r>
            <a:r>
              <a:rPr lang="zh-CN" altLang="en-US" sz="2000" dirty="0" smtClean="0"/>
              <a:t>及之后所有版本的</a:t>
            </a:r>
            <a:r>
              <a:rPr lang="en-US" sz="2000" dirty="0" smtClean="0"/>
              <a:t>Sun JDK</a:t>
            </a:r>
            <a:r>
              <a:rPr lang="zh-CN" altLang="en-US" sz="2000" dirty="0" smtClean="0"/>
              <a:t>的默认虚拟机。</a:t>
            </a:r>
          </a:p>
          <a:p>
            <a:r>
              <a:rPr lang="en-US" sz="2000" dirty="0" smtClean="0"/>
              <a:t>2000</a:t>
            </a:r>
            <a:r>
              <a:rPr lang="ja-JP" altLang="en-US" sz="2000" dirty="0" smtClean="0"/>
              <a:t>年</a:t>
            </a:r>
            <a:r>
              <a:rPr lang="en-US" sz="2000" dirty="0" smtClean="0"/>
              <a:t>5</a:t>
            </a:r>
            <a:r>
              <a:rPr lang="ja-JP" altLang="en-US" sz="2000" dirty="0" smtClean="0"/>
              <a:t>月，</a:t>
            </a:r>
            <a:r>
              <a:rPr lang="en-US" sz="2000" dirty="0" smtClean="0"/>
              <a:t>JDK1.3</a:t>
            </a:r>
            <a:r>
              <a:rPr lang="ja-JP" altLang="en-US" sz="2000" dirty="0" smtClean="0"/>
              <a:t>、</a:t>
            </a:r>
            <a:r>
              <a:rPr lang="en-US" sz="2000" dirty="0" smtClean="0"/>
              <a:t>JDK1.4</a:t>
            </a:r>
            <a:r>
              <a:rPr lang="ja-JP" altLang="en-US" sz="2000" dirty="0" smtClean="0"/>
              <a:t>和</a:t>
            </a:r>
            <a:r>
              <a:rPr lang="en-US" sz="2000" dirty="0" smtClean="0"/>
              <a:t>J2SE1.3</a:t>
            </a:r>
            <a:r>
              <a:rPr lang="ja-JP" altLang="en-US" sz="2000" dirty="0" smtClean="0"/>
              <a:t>相继发布，几周后其获得了</a:t>
            </a:r>
            <a:r>
              <a:rPr lang="en-US" sz="2000" dirty="0" smtClean="0">
                <a:hlinkClick r:id="rId6"/>
              </a:rPr>
              <a:t>Apple</a:t>
            </a:r>
            <a:r>
              <a:rPr lang="ja-JP" altLang="en-US" sz="2000" dirty="0" smtClean="0"/>
              <a:t>公司</a:t>
            </a:r>
            <a:r>
              <a:rPr lang="en-US" sz="2000" dirty="0" smtClean="0"/>
              <a:t>Mac OS X</a:t>
            </a:r>
            <a:r>
              <a:rPr lang="ja-JP" altLang="en-US" sz="2000" dirty="0" smtClean="0"/>
              <a:t>的工业标准的支持。</a:t>
            </a:r>
            <a:r>
              <a:rPr lang="en-US" sz="2000" dirty="0" smtClean="0"/>
              <a:t>2001</a:t>
            </a:r>
            <a:r>
              <a:rPr lang="ja-JP" altLang="en-US" sz="2000" dirty="0" smtClean="0"/>
              <a:t>年</a:t>
            </a:r>
            <a:r>
              <a:rPr lang="en-US" sz="2000" dirty="0" smtClean="0"/>
              <a:t>9</a:t>
            </a:r>
            <a:r>
              <a:rPr lang="ja-JP" altLang="en-US" sz="2000" dirty="0" smtClean="0"/>
              <a:t>月</a:t>
            </a:r>
            <a:r>
              <a:rPr lang="en-US" sz="2000" dirty="0" smtClean="0"/>
              <a:t>24</a:t>
            </a:r>
            <a:r>
              <a:rPr lang="ja-JP" altLang="en-US" sz="2000" dirty="0" smtClean="0"/>
              <a:t>日，</a:t>
            </a:r>
            <a:r>
              <a:rPr lang="en-US" sz="2000" dirty="0" smtClean="0"/>
              <a:t>J2EE1.3</a:t>
            </a:r>
            <a:r>
              <a:rPr lang="ja-JP" altLang="en-US" sz="2000" dirty="0" smtClean="0"/>
              <a:t>发布。</a:t>
            </a:r>
            <a:r>
              <a:rPr lang="en-US" sz="2000" dirty="0" smtClean="0"/>
              <a:t>2002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26</a:t>
            </a:r>
            <a:r>
              <a:rPr lang="zh-CN" altLang="en-US" sz="2000" dirty="0" smtClean="0"/>
              <a:t>日，</a:t>
            </a:r>
            <a:r>
              <a:rPr lang="en-US" sz="2000" dirty="0" smtClean="0"/>
              <a:t>J2SE1.4</a:t>
            </a:r>
            <a:r>
              <a:rPr lang="zh-CN" altLang="en-US" sz="2000" dirty="0" smtClean="0"/>
              <a:t>发布。自此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的计算能力有了大幅提升，与</a:t>
            </a:r>
            <a:r>
              <a:rPr lang="en-US" sz="2000" dirty="0" smtClean="0"/>
              <a:t>J2SE1.3</a:t>
            </a:r>
            <a:r>
              <a:rPr lang="zh-CN" altLang="en-US" sz="2000" dirty="0" smtClean="0"/>
              <a:t>相比，其多了近</a:t>
            </a:r>
            <a:r>
              <a:rPr lang="en-US" sz="2000" dirty="0" smtClean="0"/>
              <a:t>62%</a:t>
            </a:r>
            <a:r>
              <a:rPr lang="zh-CN" altLang="en-US" sz="2000" dirty="0" smtClean="0"/>
              <a:t>的类和接口。在这些新特性当中，还提供了广泛的</a:t>
            </a:r>
            <a:r>
              <a:rPr lang="en-US" sz="2000" dirty="0" smtClean="0">
                <a:hlinkClick r:id="rId7"/>
              </a:rPr>
              <a:t>XML</a:t>
            </a:r>
            <a:r>
              <a:rPr lang="zh-CN" altLang="en-US" sz="2000" dirty="0" smtClean="0"/>
              <a:t>支持、安全套接字</a:t>
            </a:r>
            <a:r>
              <a:rPr lang="zh-CN" altLang="en-US" sz="2000" i="1" dirty="0" smtClean="0"/>
              <a:t>（</a:t>
            </a:r>
            <a:r>
              <a:rPr lang="en-US" sz="2000" i="1" dirty="0" smtClean="0"/>
              <a:t>Socket</a:t>
            </a:r>
            <a:r>
              <a:rPr lang="zh-CN" altLang="en-US" sz="2000" i="1" dirty="0" smtClean="0"/>
              <a:t>）</a:t>
            </a:r>
            <a:r>
              <a:rPr lang="zh-CN" altLang="en-US" sz="2000" dirty="0" smtClean="0"/>
              <a:t>支持</a:t>
            </a:r>
            <a:r>
              <a:rPr lang="zh-CN" altLang="en-US" sz="2000" i="1" dirty="0" smtClean="0"/>
              <a:t>（通过</a:t>
            </a:r>
            <a:r>
              <a:rPr lang="en-US" sz="2000" i="1" dirty="0" smtClean="0"/>
              <a:t>SSL</a:t>
            </a:r>
            <a:r>
              <a:rPr lang="zh-CN" altLang="en-US" sz="2000" i="1" dirty="0" smtClean="0"/>
              <a:t>与</a:t>
            </a:r>
            <a:r>
              <a:rPr lang="en-US" sz="2000" i="1" dirty="0" smtClean="0"/>
              <a:t>TLS</a:t>
            </a:r>
            <a:r>
              <a:rPr lang="zh-CN" altLang="en-US" sz="2000" i="1" dirty="0" smtClean="0"/>
              <a:t>协议）</a:t>
            </a:r>
            <a:r>
              <a:rPr lang="zh-CN" altLang="en-US" sz="2000" dirty="0" smtClean="0"/>
              <a:t>、全新的</a:t>
            </a:r>
            <a:r>
              <a:rPr lang="en-US" sz="2000" dirty="0" smtClean="0"/>
              <a:t>I/OAPI</a:t>
            </a:r>
            <a:r>
              <a:rPr lang="zh-CN" altLang="en-US" sz="2000" dirty="0" smtClean="0"/>
              <a:t>、正则表达式、日志与断言。</a:t>
            </a:r>
            <a:r>
              <a:rPr lang="en-US" sz="2000" dirty="0" smtClean="0"/>
              <a:t>2004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9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30</a:t>
            </a:r>
            <a:r>
              <a:rPr lang="zh-CN" altLang="en-US" sz="2000" dirty="0" smtClean="0"/>
              <a:t>日，</a:t>
            </a:r>
            <a:r>
              <a:rPr lang="en-US" sz="2000" dirty="0" smtClean="0"/>
              <a:t>J2SE1.5</a:t>
            </a:r>
            <a:r>
              <a:rPr lang="zh-CN" altLang="en-US" sz="2000" dirty="0" smtClean="0"/>
              <a:t>发布，成为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语言发展史上的又一里程碑。为了表示该版本的重要性，</a:t>
            </a:r>
            <a:r>
              <a:rPr lang="en-US" sz="2000" dirty="0" smtClean="0"/>
              <a:t>J2SE 1.5</a:t>
            </a:r>
            <a:r>
              <a:rPr lang="zh-CN" altLang="en-US" sz="2000" dirty="0" smtClean="0"/>
              <a:t>更名为</a:t>
            </a:r>
            <a:r>
              <a:rPr lang="en-US" sz="2000" dirty="0" smtClean="0"/>
              <a:t>Java SE 5.0</a:t>
            </a:r>
            <a:r>
              <a:rPr lang="zh-CN" altLang="en-US" sz="2000" i="1" dirty="0" smtClean="0"/>
              <a:t>（内部版本号</a:t>
            </a:r>
            <a:r>
              <a:rPr lang="en-US" sz="2000" i="1" dirty="0" smtClean="0"/>
              <a:t>1.5.0</a:t>
            </a:r>
            <a:r>
              <a:rPr lang="zh-CN" altLang="en-US" sz="2000" i="1" dirty="0" smtClean="0"/>
              <a:t>）</a:t>
            </a:r>
            <a:r>
              <a:rPr lang="zh-CN" altLang="en-US" sz="2000" dirty="0" smtClean="0"/>
              <a:t>，代号为</a:t>
            </a:r>
            <a:r>
              <a:rPr lang="en-US" sz="2000" dirty="0" smtClean="0"/>
              <a:t>“Tiger”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Tiger</a:t>
            </a:r>
            <a:r>
              <a:rPr lang="zh-CN" altLang="en-US" sz="2000" dirty="0" smtClean="0"/>
              <a:t>包含了从</a:t>
            </a:r>
            <a:r>
              <a:rPr lang="en-US" sz="2000" dirty="0" smtClean="0"/>
              <a:t>1996</a:t>
            </a:r>
            <a:r>
              <a:rPr lang="zh-CN" altLang="en-US" sz="2000" dirty="0" smtClean="0"/>
              <a:t>年发布</a:t>
            </a:r>
            <a:r>
              <a:rPr lang="en-US" sz="2000" dirty="0" smtClean="0"/>
              <a:t>1.0</a:t>
            </a:r>
            <a:r>
              <a:rPr lang="zh-CN" altLang="en-US" sz="2000" dirty="0" smtClean="0"/>
              <a:t>版本以来的最重大的更新，其中包括泛型支持、基本类型的自动装箱、改进的循环、枚举类型、格式化</a:t>
            </a:r>
            <a:r>
              <a:rPr lang="en-US" sz="2000" dirty="0" smtClean="0"/>
              <a:t>I/O</a:t>
            </a:r>
            <a:r>
              <a:rPr lang="zh-CN" altLang="en-US" sz="2000" dirty="0" smtClean="0"/>
              <a:t>及可变参数。</a:t>
            </a:r>
          </a:p>
          <a:p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357166"/>
            <a:ext cx="7929618" cy="6215106"/>
          </a:xfrm>
        </p:spPr>
        <p:txBody>
          <a:bodyPr/>
          <a:lstStyle/>
          <a:p>
            <a:r>
              <a:rPr lang="en-US" sz="2000" dirty="0" smtClean="0"/>
              <a:t>2005</a:t>
            </a:r>
            <a:r>
              <a:rPr lang="ja-JP" altLang="en-US" sz="2000" dirty="0" smtClean="0"/>
              <a:t>年</a:t>
            </a:r>
            <a:r>
              <a:rPr lang="en-US" sz="2000" dirty="0" smtClean="0"/>
              <a:t>6</a:t>
            </a:r>
            <a:r>
              <a:rPr lang="ja-JP" altLang="en-US" sz="2000" dirty="0" smtClean="0"/>
              <a:t>月，在</a:t>
            </a:r>
            <a:r>
              <a:rPr lang="en-US" sz="2000" dirty="0" smtClean="0"/>
              <a:t>Java One</a:t>
            </a:r>
            <a:r>
              <a:rPr lang="ja-JP" altLang="en-US" sz="2000" dirty="0" smtClean="0"/>
              <a:t>大会上，</a:t>
            </a:r>
            <a:r>
              <a:rPr lang="en-US" sz="2000" dirty="0" smtClean="0"/>
              <a:t>Sun</a:t>
            </a:r>
            <a:r>
              <a:rPr lang="ja-JP" altLang="en-US" sz="2000" dirty="0" smtClean="0"/>
              <a:t>公司发布了</a:t>
            </a:r>
            <a:r>
              <a:rPr lang="en-US" sz="2000" dirty="0" smtClean="0"/>
              <a:t>Java SE 6</a:t>
            </a:r>
            <a:r>
              <a:rPr lang="ja-JP" altLang="en-US" sz="2000" dirty="0" smtClean="0"/>
              <a:t>。此时，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的各种版本已经更名，已取消其中的数字</a:t>
            </a:r>
            <a:r>
              <a:rPr lang="en-US" sz="2000" dirty="0" smtClean="0"/>
              <a:t>2</a:t>
            </a:r>
            <a:r>
              <a:rPr lang="ja-JP" altLang="en-US" sz="2000" dirty="0" smtClean="0"/>
              <a:t>，如</a:t>
            </a:r>
            <a:r>
              <a:rPr lang="en-US" sz="2000" dirty="0" smtClean="0"/>
              <a:t>J2EE</a:t>
            </a:r>
            <a:r>
              <a:rPr lang="ja-JP" altLang="en-US" sz="2000" dirty="0" smtClean="0"/>
              <a:t>更名为</a:t>
            </a:r>
            <a:r>
              <a:rPr lang="en-US" sz="2000" dirty="0" err="1" smtClean="0">
                <a:hlinkClick r:id="rId2"/>
              </a:rPr>
              <a:t>JavaEE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J2SE</a:t>
            </a:r>
            <a:r>
              <a:rPr lang="ja-JP" altLang="en-US" sz="2000" dirty="0" smtClean="0"/>
              <a:t>更名为</a:t>
            </a:r>
            <a:r>
              <a:rPr lang="en-US" sz="2000" dirty="0" err="1" smtClean="0"/>
              <a:t>JavaSE</a:t>
            </a:r>
            <a:r>
              <a:rPr lang="ja-JP" altLang="en-US" sz="2000" dirty="0" smtClean="0"/>
              <a:t>，</a:t>
            </a:r>
            <a:r>
              <a:rPr lang="en-US" sz="2000" dirty="0" smtClean="0"/>
              <a:t>J2ME</a:t>
            </a:r>
            <a:r>
              <a:rPr lang="ja-JP" altLang="en-US" sz="2000" dirty="0" smtClean="0"/>
              <a:t>更名为</a:t>
            </a:r>
            <a:r>
              <a:rPr lang="en-US" sz="2000" dirty="0" err="1" smtClean="0">
                <a:hlinkClick r:id="rId3"/>
              </a:rPr>
              <a:t>JavaME</a:t>
            </a:r>
            <a:r>
              <a:rPr lang="ja-JP" altLang="en-US" sz="2000" dirty="0" smtClean="0"/>
              <a:t>。</a:t>
            </a:r>
            <a:endParaRPr lang="zh-CN" altLang="en-US" sz="2000" dirty="0" smtClean="0"/>
          </a:p>
          <a:p>
            <a:r>
              <a:rPr lang="en-US" sz="2000" dirty="0" smtClean="0"/>
              <a:t>2006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11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13</a:t>
            </a:r>
            <a:r>
              <a:rPr lang="zh-CN" altLang="en-US" sz="2000" dirty="0" smtClean="0"/>
              <a:t>日，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技术的发明者</a:t>
            </a:r>
            <a:r>
              <a:rPr lang="en-US" sz="2000" dirty="0" smtClean="0"/>
              <a:t>Sun</a:t>
            </a:r>
            <a:r>
              <a:rPr lang="zh-CN" altLang="en-US" sz="2000" dirty="0" smtClean="0"/>
              <a:t>公司宣布，将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技术作为免费软件对外发布。</a:t>
            </a:r>
            <a:r>
              <a:rPr lang="en-US" sz="2000" dirty="0" smtClean="0"/>
              <a:t>Sun</a:t>
            </a:r>
            <a:r>
              <a:rPr lang="zh-CN" altLang="en-US" sz="2000" dirty="0" smtClean="0"/>
              <a:t>公司正式发布的有关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平台标准版的第一批源代码，以及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迷你版的可执行源代码。从</a:t>
            </a:r>
            <a:r>
              <a:rPr lang="en-US" sz="2000" dirty="0" smtClean="0"/>
              <a:t>2007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月起，全世界所有的开发人员均可对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源代码进行修改</a:t>
            </a:r>
            <a:r>
              <a:rPr lang="en-US" sz="2000" dirty="0" smtClean="0"/>
              <a:t>  </a:t>
            </a:r>
            <a:r>
              <a:rPr lang="zh-CN" altLang="en-US" sz="2000" dirty="0" smtClean="0"/>
              <a:t>。</a:t>
            </a:r>
          </a:p>
          <a:p>
            <a:r>
              <a:rPr lang="en-US" sz="2000" dirty="0" smtClean="0"/>
              <a:t>Java</a:t>
            </a:r>
            <a:r>
              <a:rPr lang="zh-CN" altLang="en-US" sz="2000" dirty="0" smtClean="0"/>
              <a:t>创始人之一：詹姆斯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高斯林</a:t>
            </a:r>
          </a:p>
          <a:p>
            <a:r>
              <a:rPr lang="en-US" sz="2000" dirty="0" smtClean="0"/>
              <a:t>2009</a:t>
            </a:r>
            <a:r>
              <a:rPr lang="zh-CN" altLang="en-US" sz="2000" dirty="0" smtClean="0"/>
              <a:t>年，甲骨文公司宣布收购</a:t>
            </a:r>
            <a:r>
              <a:rPr lang="en-US" sz="2000" dirty="0" smtClean="0"/>
              <a:t>Sun</a:t>
            </a:r>
            <a:r>
              <a:rPr lang="zh-CN" altLang="en-US" sz="2000" dirty="0" smtClean="0"/>
              <a:t>。</a:t>
            </a:r>
            <a:r>
              <a:rPr lang="en-US" sz="2000" dirty="0" smtClean="0"/>
              <a:t>2010</a:t>
            </a:r>
            <a:r>
              <a:rPr lang="zh-CN" altLang="en-US" sz="2000" dirty="0" smtClean="0"/>
              <a:t>年，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编程语言的共同创始人之一詹姆斯</a:t>
            </a:r>
            <a:r>
              <a:rPr lang="en-US" sz="2000" dirty="0" smtClean="0"/>
              <a:t>·</a:t>
            </a:r>
            <a:r>
              <a:rPr lang="zh-CN" altLang="en-US" sz="2000" dirty="0" smtClean="0"/>
              <a:t>高斯林从</a:t>
            </a:r>
            <a:r>
              <a:rPr lang="en-US" sz="2000" dirty="0" smtClean="0"/>
              <a:t>Oracle</a:t>
            </a:r>
            <a:r>
              <a:rPr lang="zh-CN" altLang="en-US" sz="2000" dirty="0" smtClean="0"/>
              <a:t>公司辞职。</a:t>
            </a:r>
            <a:r>
              <a:rPr lang="en-US" sz="2000" dirty="0" smtClean="0"/>
              <a:t>2011</a:t>
            </a:r>
            <a:r>
              <a:rPr lang="zh-CN" altLang="en-US" sz="2000" dirty="0" smtClean="0"/>
              <a:t>年，甲骨文公司举行了全球性的活动，以庆祝</a:t>
            </a:r>
            <a:r>
              <a:rPr lang="en-US" sz="2000" dirty="0" smtClean="0"/>
              <a:t>Java7</a:t>
            </a:r>
            <a:r>
              <a:rPr lang="zh-CN" altLang="en-US" sz="2000" dirty="0" smtClean="0"/>
              <a:t>的推出，随后</a:t>
            </a:r>
            <a:r>
              <a:rPr lang="en-US" sz="2000" dirty="0" smtClean="0"/>
              <a:t>Java7</a:t>
            </a:r>
            <a:r>
              <a:rPr lang="zh-CN" altLang="en-US" sz="2000" dirty="0" smtClean="0"/>
              <a:t>正式发布。</a:t>
            </a:r>
            <a:r>
              <a:rPr lang="en-US" sz="2000" dirty="0" smtClean="0"/>
              <a:t>2014</a:t>
            </a:r>
            <a:r>
              <a:rPr lang="zh-CN" altLang="en-US" sz="2000" dirty="0" smtClean="0"/>
              <a:t>年，甲骨文公司发布了</a:t>
            </a:r>
            <a:r>
              <a:rPr lang="en-US" sz="2000" dirty="0" smtClean="0"/>
              <a:t>Java8</a:t>
            </a:r>
            <a:r>
              <a:rPr lang="zh-CN" altLang="en-US" sz="2000" dirty="0" smtClean="0"/>
              <a:t>正式版。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62440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428604"/>
            <a:ext cx="7086600" cy="5929354"/>
          </a:xfrm>
        </p:spPr>
        <p:txBody>
          <a:bodyPr/>
          <a:lstStyle/>
          <a:p>
            <a:r>
              <a:rPr lang="en-US" sz="2000" u="sng" dirty="0" smtClean="0">
                <a:hlinkClick r:id="rId2"/>
              </a:rPr>
              <a:t>JDK</a:t>
            </a:r>
            <a:r>
              <a:rPr lang="ja-JP" altLang="en-US" sz="2000" i="1" dirty="0" smtClean="0"/>
              <a:t>（</a:t>
            </a:r>
            <a:r>
              <a:rPr lang="en-US" sz="2000" i="1" dirty="0" smtClean="0"/>
              <a:t>Java Development Kit</a:t>
            </a:r>
            <a:r>
              <a:rPr lang="ja-JP" altLang="en-US" sz="2000" i="1" dirty="0" smtClean="0"/>
              <a:t>）</a:t>
            </a:r>
            <a:r>
              <a:rPr lang="ja-JP" altLang="en-US" sz="2000" dirty="0" smtClean="0"/>
              <a:t>称为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开发包或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开发工具，是一个编写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的</a:t>
            </a:r>
            <a:r>
              <a:rPr lang="en-US" sz="2000" dirty="0" smtClean="0"/>
              <a:t>Applet</a:t>
            </a:r>
            <a:r>
              <a:rPr lang="ja-JP" altLang="en-US" sz="2000" dirty="0" smtClean="0"/>
              <a:t>小程序和应用程序的程序开发环境。</a:t>
            </a:r>
            <a:r>
              <a:rPr lang="en-US" sz="2000" dirty="0" smtClean="0"/>
              <a:t>JDK</a:t>
            </a:r>
            <a:r>
              <a:rPr lang="ja-JP" altLang="en-US" sz="2000" dirty="0" smtClean="0"/>
              <a:t>是整个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的核心，包括了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运行环境</a:t>
            </a:r>
            <a:r>
              <a:rPr lang="ja-JP" altLang="en-US" sz="2000" i="1" dirty="0" smtClean="0"/>
              <a:t>（</a:t>
            </a:r>
            <a:r>
              <a:rPr lang="en-US" sz="2000" i="1" dirty="0" smtClean="0"/>
              <a:t>Java Runtime </a:t>
            </a:r>
            <a:r>
              <a:rPr lang="en-US" sz="2000" i="1" dirty="0" err="1" smtClean="0"/>
              <a:t>Envirnment</a:t>
            </a:r>
            <a:r>
              <a:rPr lang="ja-JP" altLang="en-US" sz="2000" i="1" dirty="0" smtClean="0"/>
              <a:t>）</a:t>
            </a:r>
            <a:r>
              <a:rPr lang="ja-JP" altLang="en-US" sz="2000" dirty="0" smtClean="0"/>
              <a:t>，一些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工具和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的核心类库</a:t>
            </a:r>
            <a:r>
              <a:rPr lang="ja-JP" altLang="en-US" sz="2000" i="1" dirty="0" smtClean="0"/>
              <a:t>（</a:t>
            </a:r>
            <a:r>
              <a:rPr lang="en-US" sz="2000" i="1" dirty="0" smtClean="0"/>
              <a:t>Java API</a:t>
            </a:r>
            <a:r>
              <a:rPr lang="ja-JP" altLang="en-US" sz="2000" i="1" dirty="0" smtClean="0"/>
              <a:t>）</a:t>
            </a:r>
            <a:r>
              <a:rPr lang="ja-JP" altLang="en-US" sz="2000" dirty="0" smtClean="0"/>
              <a:t>。</a:t>
            </a:r>
            <a:endParaRPr lang="zh-CN" altLang="en-US" sz="2000" dirty="0" smtClean="0"/>
          </a:p>
          <a:p>
            <a:r>
              <a:rPr lang="ja-JP" altLang="en-US" sz="2000" dirty="0" smtClean="0"/>
              <a:t>另外，可以把</a:t>
            </a:r>
            <a:r>
              <a:rPr lang="en-US" sz="2000" u="sng" dirty="0" smtClean="0">
                <a:hlinkClick r:id="rId3"/>
              </a:rPr>
              <a:t>Java API</a:t>
            </a:r>
            <a:r>
              <a:rPr lang="ja-JP" altLang="en-US" sz="2000" dirty="0" smtClean="0"/>
              <a:t>类库中的</a:t>
            </a:r>
            <a:r>
              <a:rPr lang="en-US" sz="2000" dirty="0" smtClean="0"/>
              <a:t>Java SE API</a:t>
            </a:r>
            <a:r>
              <a:rPr lang="ja-JP" altLang="en-US" sz="2000" dirty="0" smtClean="0"/>
              <a:t>子集和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虚拟机这两部分统称为</a:t>
            </a:r>
            <a:r>
              <a:rPr lang="en-US" sz="2000" u="sng" dirty="0" smtClean="0">
                <a:hlinkClick r:id="rId4"/>
              </a:rPr>
              <a:t>JRE</a:t>
            </a:r>
            <a:r>
              <a:rPr lang="ja-JP" altLang="en-US" sz="2000" i="1" dirty="0" smtClean="0"/>
              <a:t>（</a:t>
            </a:r>
            <a:r>
              <a:rPr lang="en-US" sz="2000" i="1" dirty="0" smtClean="0"/>
              <a:t>JAVA Runtime Environment</a:t>
            </a:r>
            <a:r>
              <a:rPr lang="ja-JP" altLang="en-US" sz="2000" i="1" dirty="0" smtClean="0"/>
              <a:t>）</a:t>
            </a:r>
            <a:r>
              <a:rPr lang="ja-JP" altLang="en-US" sz="2000" dirty="0" smtClean="0"/>
              <a:t>，</a:t>
            </a:r>
            <a:r>
              <a:rPr lang="en-US" sz="2000" u="sng" dirty="0" smtClean="0">
                <a:hlinkClick r:id="rId4"/>
              </a:rPr>
              <a:t>JRE</a:t>
            </a:r>
            <a:r>
              <a:rPr lang="ja-JP" altLang="en-US" sz="2000" dirty="0" smtClean="0"/>
              <a:t>是支持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程序运行的标准环境。</a:t>
            </a:r>
            <a:endParaRPr lang="zh-CN" altLang="en-US" sz="2000" dirty="0" smtClean="0"/>
          </a:p>
          <a:p>
            <a:r>
              <a:rPr lang="en-US" sz="2000" dirty="0" smtClean="0"/>
              <a:t>JRE</a:t>
            </a:r>
            <a:r>
              <a:rPr lang="zh-CN" altLang="en-US" sz="2000" dirty="0" smtClean="0"/>
              <a:t>是个运行环境，</a:t>
            </a:r>
            <a:r>
              <a:rPr lang="en-US" sz="2000" dirty="0" smtClean="0"/>
              <a:t>JDK</a:t>
            </a:r>
            <a:r>
              <a:rPr lang="zh-CN" altLang="en-US" sz="2000" dirty="0" smtClean="0"/>
              <a:t>是个开发环境。因此写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程序的时候需要</a:t>
            </a:r>
            <a:r>
              <a:rPr lang="en-US" sz="2000" dirty="0" smtClean="0"/>
              <a:t>JDK</a:t>
            </a:r>
            <a:r>
              <a:rPr lang="zh-CN" altLang="en-US" sz="2000" dirty="0" smtClean="0"/>
              <a:t>，而运行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程序的时候就需要</a:t>
            </a:r>
            <a:r>
              <a:rPr lang="en-US" sz="2000" dirty="0" smtClean="0"/>
              <a:t>JRE</a:t>
            </a:r>
            <a:r>
              <a:rPr lang="zh-CN" altLang="en-US" sz="2000" dirty="0" smtClean="0"/>
              <a:t>。而</a:t>
            </a:r>
            <a:r>
              <a:rPr lang="en-US" sz="2000" dirty="0" smtClean="0"/>
              <a:t>JDK</a:t>
            </a:r>
            <a:r>
              <a:rPr lang="zh-CN" altLang="en-US" sz="2000" dirty="0" smtClean="0"/>
              <a:t>里面已经包含了</a:t>
            </a:r>
            <a:r>
              <a:rPr lang="en-US" sz="2000" dirty="0" smtClean="0"/>
              <a:t>JRE</a:t>
            </a:r>
            <a:r>
              <a:rPr lang="zh-CN" altLang="en-US" sz="2000" dirty="0" smtClean="0"/>
              <a:t>，因此只要安装了</a:t>
            </a:r>
            <a:r>
              <a:rPr lang="en-US" sz="2000" dirty="0" smtClean="0"/>
              <a:t>JDK</a:t>
            </a:r>
            <a:r>
              <a:rPr lang="zh-CN" altLang="en-US" sz="2000" dirty="0" smtClean="0"/>
              <a:t>，就可以编辑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程序，也可以正常运行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程序。但由于</a:t>
            </a:r>
            <a:r>
              <a:rPr lang="en-US" sz="2000" dirty="0" smtClean="0"/>
              <a:t>JDK</a:t>
            </a:r>
            <a:r>
              <a:rPr lang="zh-CN" altLang="en-US" sz="2000" dirty="0" smtClean="0"/>
              <a:t>包含了许多与运行无关的内容，占用的空间较大，因此运行普通的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程序无须安装</a:t>
            </a:r>
            <a:r>
              <a:rPr lang="en-US" sz="2000" dirty="0" smtClean="0"/>
              <a:t>JDK</a:t>
            </a:r>
            <a:r>
              <a:rPr lang="zh-CN" altLang="en-US" sz="2000" dirty="0" smtClean="0"/>
              <a:t>，而只需要安装</a:t>
            </a:r>
            <a:r>
              <a:rPr lang="en-US" sz="2000" dirty="0" smtClean="0"/>
              <a:t>JRE</a:t>
            </a:r>
            <a:r>
              <a:rPr lang="zh-CN" altLang="en-US" sz="2000" dirty="0" smtClean="0"/>
              <a:t>即可</a:t>
            </a:r>
            <a:r>
              <a:rPr lang="en-US" sz="2000" baseline="30000" dirty="0" smtClean="0"/>
              <a:t>[</a:t>
            </a:r>
            <a:r>
              <a:rPr lang="zh-CN" altLang="en-US" sz="2000" dirty="0" smtClean="0"/>
              <a:t>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285860"/>
            <a:ext cx="8001056" cy="5214974"/>
          </a:xfrm>
        </p:spPr>
        <p:txBody>
          <a:bodyPr/>
          <a:lstStyle/>
          <a:p>
            <a:r>
              <a:rPr lang="en-US" sz="2000" u="sng" dirty="0" smtClean="0">
                <a:hlinkClick r:id="rId2"/>
              </a:rPr>
              <a:t>Eclipse</a:t>
            </a:r>
            <a:r>
              <a:rPr lang="zh-CN" altLang="en-US" sz="2000" dirty="0" smtClean="0"/>
              <a:t>：一个开放源代码的、基于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的可扩展开发平台。</a:t>
            </a:r>
          </a:p>
          <a:p>
            <a:r>
              <a:rPr lang="en-US" sz="2000" u="sng" dirty="0" err="1" smtClean="0">
                <a:hlinkClick r:id="rId3"/>
              </a:rPr>
              <a:t>NetBeans</a:t>
            </a:r>
            <a:r>
              <a:rPr lang="zh-CN" altLang="en-US" sz="2000" dirty="0" smtClean="0"/>
              <a:t>：开放源码的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集成开发环境，适用于各种客户机和</a:t>
            </a:r>
            <a:r>
              <a:rPr lang="en-US" sz="2000" dirty="0" smtClean="0"/>
              <a:t>Web</a:t>
            </a:r>
            <a:r>
              <a:rPr lang="zh-CN" altLang="en-US" sz="2000" dirty="0" smtClean="0"/>
              <a:t>应用。</a:t>
            </a:r>
          </a:p>
          <a:p>
            <a:r>
              <a:rPr lang="en-US" sz="2000" u="sng" dirty="0" err="1" smtClean="0">
                <a:hlinkClick r:id="rId4"/>
              </a:rPr>
              <a:t>IntelliJ</a:t>
            </a:r>
            <a:r>
              <a:rPr lang="en-US" sz="2000" u="sng" dirty="0" smtClean="0">
                <a:hlinkClick r:id="rId4"/>
              </a:rPr>
              <a:t> IDEA</a:t>
            </a:r>
            <a:r>
              <a:rPr lang="ja-JP" altLang="en-US" sz="2000" dirty="0" smtClean="0"/>
              <a:t>：在代码自动提示、代码分析等方面的具有很好的功能。</a:t>
            </a:r>
            <a:endParaRPr lang="zh-CN" altLang="en-US" sz="2000" dirty="0" smtClean="0"/>
          </a:p>
          <a:p>
            <a:r>
              <a:rPr lang="en-US" sz="2000" u="sng" dirty="0" err="1" smtClean="0">
                <a:hlinkClick r:id="rId5"/>
              </a:rPr>
              <a:t>MyEclipse</a:t>
            </a:r>
            <a:r>
              <a:rPr lang="ja-JP" altLang="en-US" sz="2000" dirty="0" smtClean="0"/>
              <a:t>：由</a:t>
            </a:r>
            <a:r>
              <a:rPr lang="en-US" sz="2000" u="sng" dirty="0" err="1" smtClean="0">
                <a:hlinkClick r:id="rId6"/>
              </a:rPr>
              <a:t>Genuitec</a:t>
            </a:r>
            <a:r>
              <a:rPr lang="ja-JP" altLang="en-US" sz="2000" dirty="0" smtClean="0"/>
              <a:t>公司开发的一款商业化软件，是应用比较广泛的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应用程序集成开发环境。</a:t>
            </a:r>
            <a:endParaRPr lang="zh-CN" altLang="en-US" sz="20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500042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4">
                    <a:lumMod val="10000"/>
                  </a:schemeClr>
                </a:solidFill>
                <a:latin typeface="KF-GB P Mincho UB" pitchFamily="18" charset="-122"/>
                <a:ea typeface="KF-GB P Mincho UB" pitchFamily="18" charset="-122"/>
              </a:rPr>
              <a:t>编程工具</a:t>
            </a:r>
            <a:r>
              <a:rPr lang="en-US" altLang="zh-CN" sz="2800" dirty="0" smtClean="0">
                <a:solidFill>
                  <a:schemeClr val="accent4">
                    <a:lumMod val="10000"/>
                  </a:schemeClr>
                </a:solidFill>
                <a:latin typeface="KF-GB P Mincho UB" pitchFamily="18" charset="-122"/>
                <a:ea typeface="KF-GB P Mincho UB" pitchFamily="18" charset="-122"/>
              </a:rPr>
              <a:t>(IDE)</a:t>
            </a:r>
            <a:endParaRPr lang="zh-CN" altLang="en-US" sz="2800" b="1" dirty="0" smtClean="0">
              <a:solidFill>
                <a:schemeClr val="accent4">
                  <a:lumMod val="10000"/>
                </a:schemeClr>
              </a:solidFill>
              <a:latin typeface="KF-GB P Mincho UB" pitchFamily="18" charset="-122"/>
              <a:ea typeface="KF-GB P Mincho UB" pitchFamily="18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428604"/>
            <a:ext cx="7086600" cy="523220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200" dirty="0" smtClean="0">
                <a:solidFill>
                  <a:schemeClr val="accent4">
                    <a:lumMod val="10000"/>
                  </a:schemeClr>
                </a:solidFill>
                <a:latin typeface="KF-GB P Mincho UB" pitchFamily="18" charset="-122"/>
                <a:ea typeface="KF-GB P Mincho UB" pitchFamily="18" charset="-122"/>
                <a:cs typeface="+mn-cs"/>
              </a:rPr>
              <a:t>技术应用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071546"/>
            <a:ext cx="7572428" cy="5500726"/>
          </a:xfrm>
        </p:spPr>
        <p:txBody>
          <a:bodyPr/>
          <a:lstStyle/>
          <a:p>
            <a:r>
              <a:rPr lang="en-US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Android</a:t>
            </a:r>
            <a:r>
              <a:rPr lang="zh-CN" altLang="en-US" sz="2000" dirty="0" smtClean="0"/>
              <a:t>应用</a:t>
            </a:r>
          </a:p>
          <a:p>
            <a:pPr>
              <a:buNone/>
            </a:pPr>
            <a:r>
              <a:rPr lang="zh-CN" altLang="en-US" sz="2000" dirty="0" smtClean="0"/>
              <a:t>       许多的</a:t>
            </a:r>
            <a:r>
              <a:rPr lang="en-US" sz="2000" dirty="0" smtClean="0"/>
              <a:t> </a:t>
            </a:r>
            <a:r>
              <a:rPr lang="en-US" sz="2000" u="sng" dirty="0" smtClean="0">
                <a:hlinkClick r:id="rId2"/>
              </a:rPr>
              <a:t>Android</a:t>
            </a:r>
            <a:r>
              <a:rPr lang="zh-CN" altLang="en-US" sz="2000" dirty="0" smtClean="0"/>
              <a:t>应用都是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程序员开发者开发。虽然</a:t>
            </a:r>
            <a:r>
              <a:rPr lang="en-US" sz="2000" dirty="0" smtClean="0"/>
              <a:t> Android</a:t>
            </a:r>
            <a:r>
              <a:rPr lang="zh-CN" altLang="en-US" sz="2000" dirty="0" smtClean="0"/>
              <a:t>运用了不同的</a:t>
            </a:r>
            <a:r>
              <a:rPr lang="en-US" sz="2000" u="sng" dirty="0" smtClean="0">
                <a:hlinkClick r:id="rId3"/>
              </a:rPr>
              <a:t>JVM</a:t>
            </a:r>
            <a:r>
              <a:rPr lang="zh-CN" altLang="en-US" sz="2000" dirty="0" smtClean="0"/>
              <a:t>以及不同的</a:t>
            </a:r>
            <a:r>
              <a:rPr lang="en-US" sz="2000" u="sng" dirty="0" err="1" smtClean="0">
                <a:hlinkClick r:id="rId4"/>
              </a:rPr>
              <a:t>封装</a:t>
            </a:r>
            <a:r>
              <a:rPr lang="zh-CN" altLang="en-US" sz="2000" dirty="0" smtClean="0"/>
              <a:t>方式，但是代码还是用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语言所编写。相当一部分的手机中都支持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游戏，这就使很多非编程人员都认识了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。</a:t>
            </a:r>
          </a:p>
          <a:p>
            <a:r>
              <a:rPr lang="en-US" sz="2000" dirty="0" smtClean="0"/>
              <a:t>2</a:t>
            </a:r>
            <a:r>
              <a:rPr lang="zh-CN" altLang="en-US" sz="2000" dirty="0" smtClean="0"/>
              <a:t>、在金融业应用的服务器程序</a:t>
            </a:r>
          </a:p>
          <a:p>
            <a:pPr>
              <a:buNone/>
            </a:pPr>
            <a:r>
              <a:rPr lang="en-US" sz="2000" dirty="0" smtClean="0"/>
              <a:t>       Java</a:t>
            </a:r>
            <a:r>
              <a:rPr lang="zh-CN" altLang="en-US" sz="2000" dirty="0" smtClean="0"/>
              <a:t>在</a:t>
            </a:r>
            <a:r>
              <a:rPr lang="en-US" sz="2000" u="sng" dirty="0" err="1" smtClean="0">
                <a:hlinkClick r:id="rId5"/>
              </a:rPr>
              <a:t>金融服务业</a:t>
            </a:r>
            <a:r>
              <a:rPr lang="zh-CN" altLang="en-US" sz="2000" dirty="0" smtClean="0"/>
              <a:t>的应用非常广泛，很多第三方交易系统、银行、金融机构都选择用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开发，因为相对而言，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较安全。大型跨国投资银行用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来编写前台和后台的电子交易系统，结算和确认系统，数据处理项目以及其他项目。大多数情况下，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被用在服务器端开发，但多数没有任何前端，它们通常是从一个服务器</a:t>
            </a:r>
            <a:r>
              <a:rPr lang="zh-CN" altLang="en-US" sz="2000" i="1" dirty="0" smtClean="0"/>
              <a:t>（上一级）</a:t>
            </a:r>
            <a:r>
              <a:rPr lang="zh-CN" altLang="en-US" sz="2000" dirty="0" smtClean="0"/>
              <a:t>接收数据，处理后发向另一个处理系统</a:t>
            </a:r>
            <a:r>
              <a:rPr lang="zh-CN" altLang="en-US" sz="2000" i="1" dirty="0" smtClean="0"/>
              <a:t>（下一级处理）</a:t>
            </a:r>
            <a:r>
              <a:rPr lang="zh-CN" altLang="en-US" sz="2000" dirty="0" smtClean="0"/>
              <a:t>。</a:t>
            </a:r>
          </a:p>
          <a:p>
            <a:r>
              <a:rPr lang="en-US" sz="2000" dirty="0" smtClean="0"/>
              <a:t>3</a:t>
            </a:r>
            <a:r>
              <a:rPr lang="zh-CN" altLang="en-US" sz="2000" dirty="0" smtClean="0"/>
              <a:t>、网站</a:t>
            </a:r>
          </a:p>
          <a:p>
            <a:pPr>
              <a:buNone/>
            </a:pPr>
            <a:r>
              <a:rPr lang="en-US" sz="2000" dirty="0" smtClean="0"/>
              <a:t>       Java </a:t>
            </a:r>
            <a:r>
              <a:rPr lang="zh-CN" altLang="en-US" sz="2000" dirty="0" smtClean="0"/>
              <a:t>在电子商务领域以及网站开发领域占据了一定的席位。开发人员可以运用许多不同的框架来创建</a:t>
            </a:r>
            <a:r>
              <a:rPr lang="en-US" sz="2000" dirty="0" smtClean="0"/>
              <a:t>web</a:t>
            </a:r>
            <a:r>
              <a:rPr lang="zh-CN" altLang="en-US" sz="2000" dirty="0" smtClean="0"/>
              <a:t>项目，</a:t>
            </a:r>
            <a:r>
              <a:rPr lang="en-US" sz="2000" dirty="0" err="1" smtClean="0"/>
              <a:t>SpringMVC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Struts2.0</a:t>
            </a:r>
            <a:r>
              <a:rPr lang="zh-CN" altLang="en-US" sz="2000" dirty="0" smtClean="0"/>
              <a:t>以及</a:t>
            </a:r>
            <a:r>
              <a:rPr lang="en-US" sz="2000" u="sng" dirty="0" smtClean="0">
                <a:hlinkClick r:id="rId6"/>
              </a:rPr>
              <a:t>frameworks</a:t>
            </a:r>
            <a:r>
              <a:rPr lang="zh-CN" altLang="en-US" sz="2000" dirty="0" smtClean="0"/>
              <a:t>。即使是简单的</a:t>
            </a:r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r>
              <a:rPr lang="zh-CN" altLang="en-US" sz="2000" dirty="0" smtClean="0"/>
              <a:t>，</a:t>
            </a:r>
            <a:r>
              <a:rPr lang="en-US" sz="2000" dirty="0" err="1" smtClean="0"/>
              <a:t>jsp</a:t>
            </a:r>
            <a:r>
              <a:rPr lang="zh-CN" altLang="en-US" sz="2000" dirty="0" smtClean="0"/>
              <a:t>和以</a:t>
            </a:r>
            <a:r>
              <a:rPr lang="en-US" sz="2000" dirty="0" smtClean="0"/>
              <a:t>struts</a:t>
            </a:r>
            <a:r>
              <a:rPr lang="zh-CN" altLang="en-US" sz="2000" dirty="0" smtClean="0"/>
              <a:t>为基础的网站在政府项目中也经常被用到。例如医疗救护、保险、教育、国防以及其他的不同部门网站都是以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为基础来开发的。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500042"/>
            <a:ext cx="7786742" cy="5857916"/>
          </a:xfrm>
        </p:spPr>
        <p:txBody>
          <a:bodyPr/>
          <a:lstStyle/>
          <a:p>
            <a:r>
              <a:rPr lang="en-US" sz="2000" dirty="0" smtClean="0"/>
              <a:t>4</a:t>
            </a:r>
            <a:r>
              <a:rPr lang="zh-CN" altLang="en-US" sz="2000" dirty="0" smtClean="0"/>
              <a:t>、嵌入式领域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      Java</a:t>
            </a:r>
            <a:r>
              <a:rPr lang="zh-CN" altLang="en-US" sz="2000" dirty="0" smtClean="0"/>
              <a:t>在嵌入式领域发展空间很大。在这个平台上，只需</a:t>
            </a:r>
            <a:r>
              <a:rPr lang="en-US" sz="2000" dirty="0" smtClean="0"/>
              <a:t>130</a:t>
            </a:r>
            <a:r>
              <a:rPr lang="en-US" sz="2000" u="sng" dirty="0" smtClean="0">
                <a:hlinkClick r:id="rId2"/>
              </a:rPr>
              <a:t>KB</a:t>
            </a:r>
            <a:r>
              <a:rPr lang="zh-CN" altLang="en-US" sz="2000" dirty="0" smtClean="0"/>
              <a:t>就能够使用</a:t>
            </a:r>
            <a:r>
              <a:rPr lang="en-US" sz="2000" dirty="0" smtClean="0"/>
              <a:t>Java</a:t>
            </a:r>
            <a:r>
              <a:rPr lang="zh-CN" altLang="en-US" sz="2000" dirty="0" smtClean="0"/>
              <a:t>技术</a:t>
            </a:r>
            <a:r>
              <a:rPr lang="zh-CN" altLang="en-US" sz="2000" i="1" dirty="0" smtClean="0"/>
              <a:t>（在智能卡或者传感器上）</a:t>
            </a:r>
            <a:r>
              <a:rPr lang="zh-CN" altLang="en-US" sz="2000" dirty="0" smtClean="0"/>
              <a:t>。</a:t>
            </a:r>
          </a:p>
          <a:p>
            <a:r>
              <a:rPr lang="en-US" sz="2000" dirty="0" smtClean="0"/>
              <a:t>5</a:t>
            </a:r>
            <a:r>
              <a:rPr lang="ja-JP" altLang="en-US" sz="2000" dirty="0" smtClean="0"/>
              <a:t>、大数据技术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Hadoop</a:t>
            </a:r>
            <a:r>
              <a:rPr lang="ja-JP" altLang="en-US" sz="2000" dirty="0" smtClean="0"/>
              <a:t>以及其他大数据处理技术很多都是用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，例如</a:t>
            </a:r>
            <a:r>
              <a:rPr lang="en-US" sz="2000" dirty="0" smtClean="0"/>
              <a:t>Apache</a:t>
            </a:r>
            <a:r>
              <a:rPr lang="ja-JP" altLang="en-US" sz="2000" dirty="0" smtClean="0"/>
              <a:t>的基于</a:t>
            </a:r>
            <a:r>
              <a:rPr lang="en-US" sz="2000" dirty="0" smtClean="0"/>
              <a:t>Java</a:t>
            </a:r>
            <a:r>
              <a:rPr lang="ja-JP" altLang="en-US" sz="2000" dirty="0" smtClean="0"/>
              <a:t>的</a:t>
            </a:r>
            <a:r>
              <a:rPr lang="en-US" sz="2000" u="sng" dirty="0" err="1" smtClean="0">
                <a:hlinkClick r:id="rId3"/>
              </a:rPr>
              <a:t>HBase</a:t>
            </a:r>
            <a:r>
              <a:rPr lang="ja-JP" altLang="en-US" sz="2000" dirty="0" smtClean="0"/>
              <a:t>和</a:t>
            </a:r>
            <a:r>
              <a:rPr lang="en-US" sz="2000" dirty="0" err="1" smtClean="0"/>
              <a:t>Accumulo</a:t>
            </a:r>
            <a:r>
              <a:rPr lang="ja-JP" altLang="en-US" sz="2000" dirty="0" smtClean="0"/>
              <a:t>以及</a:t>
            </a:r>
            <a:r>
              <a:rPr lang="en-US" sz="2000" dirty="0" smtClean="0"/>
              <a:t> </a:t>
            </a:r>
            <a:r>
              <a:rPr lang="en-US" sz="2000" dirty="0" err="1" smtClean="0"/>
              <a:t>ElasticSearchas</a:t>
            </a:r>
            <a:r>
              <a:rPr lang="ja-JP" altLang="en-US" sz="2000" dirty="0" smtClean="0"/>
              <a:t>。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Presentation for strategy recommendation">
  <a:themeElements>
    <a:clrScheme name="ms_pptstradegy_tp01018438 1">
      <a:dk1>
        <a:srgbClr val="009999"/>
      </a:dk1>
      <a:lt1>
        <a:srgbClr val="FFFFFF"/>
      </a:lt1>
      <a:dk2>
        <a:srgbClr val="000066"/>
      </a:dk2>
      <a:lt2>
        <a:srgbClr val="339966"/>
      </a:lt2>
      <a:accent1>
        <a:srgbClr val="00CC99"/>
      </a:accent1>
      <a:accent2>
        <a:srgbClr val="0099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008AB9"/>
      </a:accent6>
      <a:hlink>
        <a:srgbClr val="336699"/>
      </a:hlink>
      <a:folHlink>
        <a:srgbClr val="B2B2B2"/>
      </a:folHlink>
    </a:clrScheme>
    <a:fontScheme name="ms_pptstradegy_tp01018438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_pptstradegy_tp01018438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stradegy_tp01018438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stradegy_tp0101843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stradegy_tp01018438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stradegy_tp01018438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stradegy_tp01018438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stradegy_tp01018438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stradegy_tp01018438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strategy recommendation</Template>
  <TotalTime>2152</TotalTime>
  <Words>2922</Words>
  <Application>Microsoft Office PowerPoint</Application>
  <PresentationFormat>全屏显示(4:3)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Presentation for strategy recommendation</vt:lpstr>
      <vt:lpstr>互联网Web前端、后端开发领域</vt:lpstr>
      <vt:lpstr>为何选择java</vt:lpstr>
      <vt:lpstr>java发展史</vt:lpstr>
      <vt:lpstr>幻灯片 4</vt:lpstr>
      <vt:lpstr>幻灯片 5</vt:lpstr>
      <vt:lpstr>幻灯片 6</vt:lpstr>
      <vt:lpstr>幻灯片 7</vt:lpstr>
      <vt:lpstr>技术应用</vt:lpstr>
      <vt:lpstr>幻灯片 9</vt:lpstr>
      <vt:lpstr>补充</vt:lpstr>
      <vt:lpstr>幻灯片 11</vt:lpstr>
      <vt:lpstr>知名项目</vt:lpstr>
      <vt:lpstr>幻灯片 13</vt:lpstr>
      <vt:lpstr>幻灯片 14</vt:lpstr>
      <vt:lpstr>Spring框架理念</vt:lpstr>
      <vt:lpstr>幻灯片 16</vt:lpstr>
      <vt:lpstr>幻灯片 17</vt:lpstr>
      <vt:lpstr>幻灯片 18</vt:lpstr>
      <vt:lpstr>Java Web服务器 (windows版,linux版)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戦略を推奨する</dc:title>
  <dc:creator>tangw</dc:creator>
  <cp:lastModifiedBy>Administrator</cp:lastModifiedBy>
  <cp:revision>99</cp:revision>
  <dcterms:created xsi:type="dcterms:W3CDTF">2017-04-13T08:40:46Z</dcterms:created>
  <dcterms:modified xsi:type="dcterms:W3CDTF">2017-08-13T07:50:07Z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TC010184381041</vt:lpwstr>
  </property>
</Properties>
</file>