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67" r:id="rId3"/>
    <p:sldId id="257" r:id="rId4"/>
    <p:sldId id="258" r:id="rId5"/>
    <p:sldId id="265" r:id="rId6"/>
    <p:sldId id="268" r:id="rId7"/>
    <p:sldId id="269" r:id="rId8"/>
    <p:sldId id="270" r:id="rId9"/>
    <p:sldId id="271" r:id="rId10"/>
    <p:sldId id="259" r:id="rId11"/>
    <p:sldId id="288" r:id="rId12"/>
    <p:sldId id="260" r:id="rId13"/>
    <p:sldId id="261" r:id="rId14"/>
    <p:sldId id="262" r:id="rId15"/>
    <p:sldId id="263"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3" r:id="rId30"/>
    <p:sldId id="286" r:id="rId31"/>
    <p:sldId id="289" r:id="rId32"/>
  </p:sldIdLst>
  <p:sldSz cx="9144000" cy="6858000" type="screen4x3"/>
  <p:notesSz cx="6946900" cy="9283700"/>
  <p:custDataLst>
    <p:tags r:id="rId34"/>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CC6600"/>
    <a:srgbClr val="996633"/>
    <a:srgbClr val="FF5050"/>
    <a:srgbClr val="FFCC00"/>
    <a:srgbClr val="993300"/>
    <a:srgbClr val="FFCC99"/>
    <a:srgbClr val="CC9900"/>
    <a:srgbClr val="FFCC66"/>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0" autoAdjust="0"/>
    <p:restoredTop sz="94600" autoAdjust="0"/>
  </p:normalViewPr>
  <p:slideViewPr>
    <p:cSldViewPr>
      <p:cViewPr varScale="1">
        <p:scale>
          <a:sx n="66" d="100"/>
          <a:sy n="66" d="100"/>
        </p:scale>
        <p:origin x="-1506" y="-114"/>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1200" y="-78"/>
      </p:cViewPr>
      <p:guideLst>
        <p:guide orient="horz" pos="2924"/>
        <p:guide pos="218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3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E26A47-8757-4F8F-93D3-3238C6457348}"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kumimoji="1" lang="ja-JP" altLang="en-US"/>
        </a:p>
      </dgm:t>
    </dgm:pt>
    <dgm:pt modelId="{8884A2E3-B685-4082-96A8-E6AD93AE05C2}">
      <dgm:prSet phldrT="[テキスト]"/>
      <dgm:spPr/>
      <dgm:t>
        <a:bodyPr/>
        <a:lstStyle/>
        <a:p>
          <a:r>
            <a:rPr kumimoji="1" lang="zh-CN" altLang="en-US" dirty="0" smtClean="0">
              <a:latin typeface="DFKai-SB" panose="03000509000000000000" pitchFamily="65" charset="-120"/>
              <a:ea typeface="DFKai-SB" panose="03000509000000000000" pitchFamily="65" charset="-120"/>
            </a:rPr>
            <a:t>在线理财销售</a:t>
          </a:r>
          <a:endParaRPr kumimoji="1" lang="ja-JP" altLang="en-US" dirty="0">
            <a:latin typeface="DFKai-SB" panose="03000509000000000000" pitchFamily="65" charset="-120"/>
            <a:ea typeface="DFKai-SB" panose="03000509000000000000" pitchFamily="65" charset="-120"/>
          </a:endParaRPr>
        </a:p>
      </dgm:t>
    </dgm:pt>
    <dgm:pt modelId="{9B64C4B6-3B9A-42FE-BD8C-15D60FE33027}" type="parTrans" cxnId="{4763DF6D-ECFC-48B2-ADBF-4532E567D60F}">
      <dgm:prSet/>
      <dgm:spPr/>
      <dgm:t>
        <a:bodyPr/>
        <a:lstStyle/>
        <a:p>
          <a:endParaRPr kumimoji="1" lang="ja-JP" altLang="en-US"/>
        </a:p>
      </dgm:t>
    </dgm:pt>
    <dgm:pt modelId="{9DBF805E-4671-45F9-9BC0-817CC5C51B01}" type="sibTrans" cxnId="{4763DF6D-ECFC-48B2-ADBF-4532E567D60F}">
      <dgm:prSet/>
      <dgm:spPr/>
      <dgm:t>
        <a:bodyPr/>
        <a:lstStyle/>
        <a:p>
          <a:endParaRPr kumimoji="1" lang="ja-JP" altLang="en-US"/>
        </a:p>
      </dgm:t>
    </dgm:pt>
    <dgm:pt modelId="{32CC3289-1994-4B6E-B293-3D5D7BF5CF54}">
      <dgm:prSet phldrT="[テキスト]"/>
      <dgm:spPr/>
      <dgm:t>
        <a:bodyPr/>
        <a:lstStyle/>
        <a:p>
          <a:r>
            <a:rPr kumimoji="1" lang="zh-CN" altLang="en-US" dirty="0" smtClean="0">
              <a:latin typeface="DFKai-SB" panose="03000509000000000000" pitchFamily="65" charset="-120"/>
              <a:ea typeface="DFKai-SB" panose="03000509000000000000" pitchFamily="65" charset="-120"/>
            </a:rPr>
            <a:t>在线租车打车服务</a:t>
          </a:r>
          <a:endParaRPr kumimoji="1" lang="ja-JP" altLang="en-US" dirty="0">
            <a:latin typeface="DFKai-SB" panose="03000509000000000000" pitchFamily="65" charset="-120"/>
            <a:ea typeface="DFKai-SB" panose="03000509000000000000" pitchFamily="65" charset="-120"/>
          </a:endParaRPr>
        </a:p>
      </dgm:t>
    </dgm:pt>
    <dgm:pt modelId="{93A491EA-EAD3-4F3A-82B2-5BFE0930A834}" type="parTrans" cxnId="{A349E01B-EB6F-47E2-926C-D6BF7D133811}">
      <dgm:prSet/>
      <dgm:spPr/>
      <dgm:t>
        <a:bodyPr/>
        <a:lstStyle/>
        <a:p>
          <a:endParaRPr kumimoji="1" lang="ja-JP" altLang="en-US"/>
        </a:p>
      </dgm:t>
    </dgm:pt>
    <dgm:pt modelId="{D3CE9BCF-FE8C-4E9F-A609-129F32421C40}" type="sibTrans" cxnId="{A349E01B-EB6F-47E2-926C-D6BF7D133811}">
      <dgm:prSet/>
      <dgm:spPr/>
      <dgm:t>
        <a:bodyPr/>
        <a:lstStyle/>
        <a:p>
          <a:endParaRPr kumimoji="1" lang="ja-JP" altLang="en-US"/>
        </a:p>
      </dgm:t>
    </dgm:pt>
    <dgm:pt modelId="{F66B0327-5801-4A2E-9639-A1724D36520F}">
      <dgm:prSet phldrT="[テキスト]"/>
      <dgm:spPr/>
      <dgm:t>
        <a:bodyPr/>
        <a:lstStyle/>
        <a:p>
          <a:r>
            <a:rPr kumimoji="1" lang="zh-CN" altLang="en-US" dirty="0" smtClean="0">
              <a:latin typeface="DFKai-SB" panose="03000509000000000000" pitchFamily="65" charset="-120"/>
              <a:ea typeface="DFKai-SB" panose="03000509000000000000" pitchFamily="65" charset="-120"/>
              <a:cs typeface="Arial Unicode MS" panose="020B0604020202020204" pitchFamily="50" charset="-128"/>
            </a:rPr>
            <a:t>在线商品销售</a:t>
          </a:r>
          <a:endParaRPr kumimoji="1" lang="ja-JP" altLang="en-US" dirty="0">
            <a:latin typeface="DFKai-SB" panose="03000509000000000000" pitchFamily="65" charset="-120"/>
            <a:ea typeface="DFKai-SB" panose="03000509000000000000" pitchFamily="65" charset="-120"/>
            <a:cs typeface="Arial Unicode MS" panose="020B0604020202020204" pitchFamily="50" charset="-128"/>
          </a:endParaRPr>
        </a:p>
      </dgm:t>
    </dgm:pt>
    <dgm:pt modelId="{581CEB43-759C-4CF2-8DEF-93029824D2ED}" type="sibTrans" cxnId="{E5BEB48B-9E03-4CFE-8AAE-2F7AEB1883BF}">
      <dgm:prSet/>
      <dgm:spPr/>
      <dgm:t>
        <a:bodyPr/>
        <a:lstStyle/>
        <a:p>
          <a:endParaRPr kumimoji="1" lang="ja-JP" altLang="en-US"/>
        </a:p>
      </dgm:t>
    </dgm:pt>
    <dgm:pt modelId="{0613E683-D477-41F9-AD24-54F2B1CC7E8D}" type="parTrans" cxnId="{E5BEB48B-9E03-4CFE-8AAE-2F7AEB1883BF}">
      <dgm:prSet/>
      <dgm:spPr/>
      <dgm:t>
        <a:bodyPr/>
        <a:lstStyle/>
        <a:p>
          <a:endParaRPr kumimoji="1" lang="ja-JP" altLang="en-US"/>
        </a:p>
      </dgm:t>
    </dgm:pt>
    <dgm:pt modelId="{86861747-D4F2-4850-928D-F14A95FFB4E4}" type="pres">
      <dgm:prSet presAssocID="{1EE26A47-8757-4F8F-93D3-3238C6457348}" presName="Name0" presStyleCnt="0">
        <dgm:presLayoutVars>
          <dgm:chMax/>
          <dgm:chPref/>
          <dgm:dir/>
        </dgm:presLayoutVars>
      </dgm:prSet>
      <dgm:spPr/>
      <dgm:t>
        <a:bodyPr/>
        <a:lstStyle/>
        <a:p>
          <a:endParaRPr kumimoji="1" lang="ja-JP" altLang="en-US"/>
        </a:p>
      </dgm:t>
    </dgm:pt>
    <dgm:pt modelId="{DAA2B9C9-8C53-498D-9B5E-014A7F74F07E}" type="pres">
      <dgm:prSet presAssocID="{F66B0327-5801-4A2E-9639-A1724D36520F}" presName="parenttextcomposite" presStyleCnt="0"/>
      <dgm:spPr/>
    </dgm:pt>
    <dgm:pt modelId="{27EF129F-B7C0-419D-9A28-5C0CEC916E38}" type="pres">
      <dgm:prSet presAssocID="{F66B0327-5801-4A2E-9639-A1724D36520F}" presName="parenttext" presStyleLbl="revTx" presStyleIdx="0" presStyleCnt="3">
        <dgm:presLayoutVars>
          <dgm:chMax/>
          <dgm:chPref val="2"/>
          <dgm:bulletEnabled val="1"/>
        </dgm:presLayoutVars>
      </dgm:prSet>
      <dgm:spPr/>
      <dgm:t>
        <a:bodyPr/>
        <a:lstStyle/>
        <a:p>
          <a:endParaRPr lang="zh-CN" altLang="en-US"/>
        </a:p>
      </dgm:t>
    </dgm:pt>
    <dgm:pt modelId="{514C5E42-2162-40F0-A7D6-C04C715680F0}" type="pres">
      <dgm:prSet presAssocID="{F66B0327-5801-4A2E-9639-A1724D36520F}" presName="parallelogramComposite" presStyleCnt="0"/>
      <dgm:spPr/>
    </dgm:pt>
    <dgm:pt modelId="{DF27259A-A72B-4A99-B149-A5EE56547359}" type="pres">
      <dgm:prSet presAssocID="{F66B0327-5801-4A2E-9639-A1724D36520F}" presName="parallelogram1" presStyleLbl="alignNode1" presStyleIdx="0" presStyleCnt="21"/>
      <dgm:spPr/>
    </dgm:pt>
    <dgm:pt modelId="{2B3C1CB2-27C3-46DD-9415-B4E2F47AB7BD}" type="pres">
      <dgm:prSet presAssocID="{F66B0327-5801-4A2E-9639-A1724D36520F}" presName="parallelogram2" presStyleLbl="alignNode1" presStyleIdx="1" presStyleCnt="21"/>
      <dgm:spPr/>
    </dgm:pt>
    <dgm:pt modelId="{F793C757-7673-49E2-99AC-99FD8A6B9D70}" type="pres">
      <dgm:prSet presAssocID="{F66B0327-5801-4A2E-9639-A1724D36520F}" presName="parallelogram3" presStyleLbl="alignNode1" presStyleIdx="2" presStyleCnt="21"/>
      <dgm:spPr/>
    </dgm:pt>
    <dgm:pt modelId="{FA9F0F15-0D0D-441B-A8A8-1B132FF4A7CF}" type="pres">
      <dgm:prSet presAssocID="{F66B0327-5801-4A2E-9639-A1724D36520F}" presName="parallelogram4" presStyleLbl="alignNode1" presStyleIdx="3" presStyleCnt="21"/>
      <dgm:spPr/>
    </dgm:pt>
    <dgm:pt modelId="{02CCD115-1F22-4C2C-B306-B88555FE9CDA}" type="pres">
      <dgm:prSet presAssocID="{F66B0327-5801-4A2E-9639-A1724D36520F}" presName="parallelogram5" presStyleLbl="alignNode1" presStyleIdx="4" presStyleCnt="21"/>
      <dgm:spPr/>
    </dgm:pt>
    <dgm:pt modelId="{D4ABCE44-082F-4AB2-883E-86BA994E341D}" type="pres">
      <dgm:prSet presAssocID="{F66B0327-5801-4A2E-9639-A1724D36520F}" presName="parallelogram6" presStyleLbl="alignNode1" presStyleIdx="5" presStyleCnt="21"/>
      <dgm:spPr/>
    </dgm:pt>
    <dgm:pt modelId="{90B30298-1074-4627-AFBB-43208B9E1D3A}" type="pres">
      <dgm:prSet presAssocID="{F66B0327-5801-4A2E-9639-A1724D36520F}" presName="parallelogram7" presStyleLbl="alignNode1" presStyleIdx="6" presStyleCnt="21"/>
      <dgm:spPr/>
    </dgm:pt>
    <dgm:pt modelId="{CC8452E9-02E2-490C-B9AB-E390B9704FF9}" type="pres">
      <dgm:prSet presAssocID="{581CEB43-759C-4CF2-8DEF-93029824D2ED}" presName="sibTrans" presStyleCnt="0"/>
      <dgm:spPr/>
    </dgm:pt>
    <dgm:pt modelId="{3D4E5AC9-DD8F-4DEB-B58B-931C3BF7EACD}" type="pres">
      <dgm:prSet presAssocID="{8884A2E3-B685-4082-96A8-E6AD93AE05C2}" presName="parenttextcomposite" presStyleCnt="0"/>
      <dgm:spPr/>
    </dgm:pt>
    <dgm:pt modelId="{218D9218-1843-4FB1-99E9-F314089D4C54}" type="pres">
      <dgm:prSet presAssocID="{8884A2E3-B685-4082-96A8-E6AD93AE05C2}" presName="parenttext" presStyleLbl="revTx" presStyleIdx="1" presStyleCnt="3">
        <dgm:presLayoutVars>
          <dgm:chMax/>
          <dgm:chPref val="2"/>
          <dgm:bulletEnabled val="1"/>
        </dgm:presLayoutVars>
      </dgm:prSet>
      <dgm:spPr/>
      <dgm:t>
        <a:bodyPr/>
        <a:lstStyle/>
        <a:p>
          <a:endParaRPr lang="zh-CN" altLang="en-US"/>
        </a:p>
      </dgm:t>
    </dgm:pt>
    <dgm:pt modelId="{03933427-950A-4A3A-99F1-91BA19601EB3}" type="pres">
      <dgm:prSet presAssocID="{8884A2E3-B685-4082-96A8-E6AD93AE05C2}" presName="parallelogramComposite" presStyleCnt="0"/>
      <dgm:spPr/>
    </dgm:pt>
    <dgm:pt modelId="{268AAE4B-8640-42EC-BB72-3871D7651608}" type="pres">
      <dgm:prSet presAssocID="{8884A2E3-B685-4082-96A8-E6AD93AE05C2}" presName="parallelogram1" presStyleLbl="alignNode1" presStyleIdx="7" presStyleCnt="21"/>
      <dgm:spPr/>
    </dgm:pt>
    <dgm:pt modelId="{1FDD3552-F440-4303-AD4D-828158FFAF51}" type="pres">
      <dgm:prSet presAssocID="{8884A2E3-B685-4082-96A8-E6AD93AE05C2}" presName="parallelogram2" presStyleLbl="alignNode1" presStyleIdx="8" presStyleCnt="21"/>
      <dgm:spPr/>
    </dgm:pt>
    <dgm:pt modelId="{E53D8DB2-FA2F-4271-92B9-FA212D280EC8}" type="pres">
      <dgm:prSet presAssocID="{8884A2E3-B685-4082-96A8-E6AD93AE05C2}" presName="parallelogram3" presStyleLbl="alignNode1" presStyleIdx="9" presStyleCnt="21"/>
      <dgm:spPr/>
    </dgm:pt>
    <dgm:pt modelId="{3739E6C6-F933-4FCB-876A-F8CA2252FDC8}" type="pres">
      <dgm:prSet presAssocID="{8884A2E3-B685-4082-96A8-E6AD93AE05C2}" presName="parallelogram4" presStyleLbl="alignNode1" presStyleIdx="10" presStyleCnt="21"/>
      <dgm:spPr/>
    </dgm:pt>
    <dgm:pt modelId="{E5851F70-5323-4EC5-94D1-DB2D964920C2}" type="pres">
      <dgm:prSet presAssocID="{8884A2E3-B685-4082-96A8-E6AD93AE05C2}" presName="parallelogram5" presStyleLbl="alignNode1" presStyleIdx="11" presStyleCnt="21"/>
      <dgm:spPr/>
    </dgm:pt>
    <dgm:pt modelId="{3996AF67-E33E-4AB3-B0D6-B4A339A6145F}" type="pres">
      <dgm:prSet presAssocID="{8884A2E3-B685-4082-96A8-E6AD93AE05C2}" presName="parallelogram6" presStyleLbl="alignNode1" presStyleIdx="12" presStyleCnt="21"/>
      <dgm:spPr/>
    </dgm:pt>
    <dgm:pt modelId="{57954990-2F1F-4575-8E58-5E85969D6504}" type="pres">
      <dgm:prSet presAssocID="{8884A2E3-B685-4082-96A8-E6AD93AE05C2}" presName="parallelogram7" presStyleLbl="alignNode1" presStyleIdx="13" presStyleCnt="21"/>
      <dgm:spPr/>
    </dgm:pt>
    <dgm:pt modelId="{D37E2554-A3BC-4C07-989D-DE3B57822F4D}" type="pres">
      <dgm:prSet presAssocID="{9DBF805E-4671-45F9-9BC0-817CC5C51B01}" presName="sibTrans" presStyleCnt="0"/>
      <dgm:spPr/>
    </dgm:pt>
    <dgm:pt modelId="{7572D9A3-5581-4F5D-8C92-CCDEDF77DB38}" type="pres">
      <dgm:prSet presAssocID="{32CC3289-1994-4B6E-B293-3D5D7BF5CF54}" presName="parenttextcomposite" presStyleCnt="0"/>
      <dgm:spPr/>
    </dgm:pt>
    <dgm:pt modelId="{15E94069-C28D-45F7-9841-263587431E07}" type="pres">
      <dgm:prSet presAssocID="{32CC3289-1994-4B6E-B293-3D5D7BF5CF54}" presName="parenttext" presStyleLbl="revTx" presStyleIdx="2" presStyleCnt="3">
        <dgm:presLayoutVars>
          <dgm:chMax/>
          <dgm:chPref val="2"/>
          <dgm:bulletEnabled val="1"/>
        </dgm:presLayoutVars>
      </dgm:prSet>
      <dgm:spPr/>
      <dgm:t>
        <a:bodyPr/>
        <a:lstStyle/>
        <a:p>
          <a:endParaRPr lang="zh-CN" altLang="en-US"/>
        </a:p>
      </dgm:t>
    </dgm:pt>
    <dgm:pt modelId="{132B4A4E-40A3-4135-92AC-9B6F5A78DF52}" type="pres">
      <dgm:prSet presAssocID="{32CC3289-1994-4B6E-B293-3D5D7BF5CF54}" presName="parallelogramComposite" presStyleCnt="0"/>
      <dgm:spPr/>
    </dgm:pt>
    <dgm:pt modelId="{8C912153-2E20-4224-9DC1-96893D4B85D2}" type="pres">
      <dgm:prSet presAssocID="{32CC3289-1994-4B6E-B293-3D5D7BF5CF54}" presName="parallelogram1" presStyleLbl="alignNode1" presStyleIdx="14" presStyleCnt="21"/>
      <dgm:spPr/>
    </dgm:pt>
    <dgm:pt modelId="{14E6D69B-A709-4646-95C0-F83DCEC2F34B}" type="pres">
      <dgm:prSet presAssocID="{32CC3289-1994-4B6E-B293-3D5D7BF5CF54}" presName="parallelogram2" presStyleLbl="alignNode1" presStyleIdx="15" presStyleCnt="21"/>
      <dgm:spPr/>
    </dgm:pt>
    <dgm:pt modelId="{DB610233-6DD6-477F-8069-BD6A03B76DAB}" type="pres">
      <dgm:prSet presAssocID="{32CC3289-1994-4B6E-B293-3D5D7BF5CF54}" presName="parallelogram3" presStyleLbl="alignNode1" presStyleIdx="16" presStyleCnt="21"/>
      <dgm:spPr/>
    </dgm:pt>
    <dgm:pt modelId="{905F1C8A-251F-487A-866B-E8901F7136CE}" type="pres">
      <dgm:prSet presAssocID="{32CC3289-1994-4B6E-B293-3D5D7BF5CF54}" presName="parallelogram4" presStyleLbl="alignNode1" presStyleIdx="17" presStyleCnt="21"/>
      <dgm:spPr/>
    </dgm:pt>
    <dgm:pt modelId="{19E96DF5-4468-466F-8594-8AE26FB72F31}" type="pres">
      <dgm:prSet presAssocID="{32CC3289-1994-4B6E-B293-3D5D7BF5CF54}" presName="parallelogram5" presStyleLbl="alignNode1" presStyleIdx="18" presStyleCnt="21"/>
      <dgm:spPr/>
    </dgm:pt>
    <dgm:pt modelId="{C5ADFE5F-B77C-42FF-AF6D-2C1EC4CDBE46}" type="pres">
      <dgm:prSet presAssocID="{32CC3289-1994-4B6E-B293-3D5D7BF5CF54}" presName="parallelogram6" presStyleLbl="alignNode1" presStyleIdx="19" presStyleCnt="21"/>
      <dgm:spPr/>
    </dgm:pt>
    <dgm:pt modelId="{A86FB1D3-4B8E-42C3-9F4F-921A9656906F}" type="pres">
      <dgm:prSet presAssocID="{32CC3289-1994-4B6E-B293-3D5D7BF5CF54}" presName="parallelogram7" presStyleLbl="alignNode1" presStyleIdx="20" presStyleCnt="21"/>
      <dgm:spPr/>
    </dgm:pt>
  </dgm:ptLst>
  <dgm:cxnLst>
    <dgm:cxn modelId="{E5BEB48B-9E03-4CFE-8AAE-2F7AEB1883BF}" srcId="{1EE26A47-8757-4F8F-93D3-3238C6457348}" destId="{F66B0327-5801-4A2E-9639-A1724D36520F}" srcOrd="0" destOrd="0" parTransId="{0613E683-D477-41F9-AD24-54F2B1CC7E8D}" sibTransId="{581CEB43-759C-4CF2-8DEF-93029824D2ED}"/>
    <dgm:cxn modelId="{130C9274-0016-458B-BF0C-0974806C45E8}" type="presOf" srcId="{1EE26A47-8757-4F8F-93D3-3238C6457348}" destId="{86861747-D4F2-4850-928D-F14A95FFB4E4}" srcOrd="0" destOrd="0" presId="urn:microsoft.com/office/officeart/2008/layout/VerticalAccentList"/>
    <dgm:cxn modelId="{F1421F40-DC8C-4CA9-82E3-D7C62D7A7F6F}" type="presOf" srcId="{32CC3289-1994-4B6E-B293-3D5D7BF5CF54}" destId="{15E94069-C28D-45F7-9841-263587431E07}" srcOrd="0" destOrd="0" presId="urn:microsoft.com/office/officeart/2008/layout/VerticalAccentList"/>
    <dgm:cxn modelId="{4763DF6D-ECFC-48B2-ADBF-4532E567D60F}" srcId="{1EE26A47-8757-4F8F-93D3-3238C6457348}" destId="{8884A2E3-B685-4082-96A8-E6AD93AE05C2}" srcOrd="1" destOrd="0" parTransId="{9B64C4B6-3B9A-42FE-BD8C-15D60FE33027}" sibTransId="{9DBF805E-4671-45F9-9BC0-817CC5C51B01}"/>
    <dgm:cxn modelId="{7BD83E49-19ED-492D-A11A-2AD3B3B95863}" type="presOf" srcId="{F66B0327-5801-4A2E-9639-A1724D36520F}" destId="{27EF129F-B7C0-419D-9A28-5C0CEC916E38}" srcOrd="0" destOrd="0" presId="urn:microsoft.com/office/officeart/2008/layout/VerticalAccentList"/>
    <dgm:cxn modelId="{6876D631-268D-47BA-BBEC-20C7F0269ECB}" type="presOf" srcId="{8884A2E3-B685-4082-96A8-E6AD93AE05C2}" destId="{218D9218-1843-4FB1-99E9-F314089D4C54}" srcOrd="0" destOrd="0" presId="urn:microsoft.com/office/officeart/2008/layout/VerticalAccentList"/>
    <dgm:cxn modelId="{A349E01B-EB6F-47E2-926C-D6BF7D133811}" srcId="{1EE26A47-8757-4F8F-93D3-3238C6457348}" destId="{32CC3289-1994-4B6E-B293-3D5D7BF5CF54}" srcOrd="2" destOrd="0" parTransId="{93A491EA-EAD3-4F3A-82B2-5BFE0930A834}" sibTransId="{D3CE9BCF-FE8C-4E9F-A609-129F32421C40}"/>
    <dgm:cxn modelId="{641570BE-AA79-445B-89F6-984BC0C792F1}" type="presParOf" srcId="{86861747-D4F2-4850-928D-F14A95FFB4E4}" destId="{DAA2B9C9-8C53-498D-9B5E-014A7F74F07E}" srcOrd="0" destOrd="0" presId="urn:microsoft.com/office/officeart/2008/layout/VerticalAccentList"/>
    <dgm:cxn modelId="{FBB47699-3D68-4403-9F4E-1C13F9A02CB5}" type="presParOf" srcId="{DAA2B9C9-8C53-498D-9B5E-014A7F74F07E}" destId="{27EF129F-B7C0-419D-9A28-5C0CEC916E38}" srcOrd="0" destOrd="0" presId="urn:microsoft.com/office/officeart/2008/layout/VerticalAccentList"/>
    <dgm:cxn modelId="{C1E1333C-D52F-47A3-9357-D7292ABB8675}" type="presParOf" srcId="{86861747-D4F2-4850-928D-F14A95FFB4E4}" destId="{514C5E42-2162-40F0-A7D6-C04C715680F0}" srcOrd="1" destOrd="0" presId="urn:microsoft.com/office/officeart/2008/layout/VerticalAccentList"/>
    <dgm:cxn modelId="{90F9A2FD-C2D9-4FA7-816C-E98D8560C49B}" type="presParOf" srcId="{514C5E42-2162-40F0-A7D6-C04C715680F0}" destId="{DF27259A-A72B-4A99-B149-A5EE56547359}" srcOrd="0" destOrd="0" presId="urn:microsoft.com/office/officeart/2008/layout/VerticalAccentList"/>
    <dgm:cxn modelId="{8A374A41-3916-400F-AE7C-ECFF9330C2CB}" type="presParOf" srcId="{514C5E42-2162-40F0-A7D6-C04C715680F0}" destId="{2B3C1CB2-27C3-46DD-9415-B4E2F47AB7BD}" srcOrd="1" destOrd="0" presId="urn:microsoft.com/office/officeart/2008/layout/VerticalAccentList"/>
    <dgm:cxn modelId="{CE0D5D1C-0D95-4471-B9F1-4425F774179D}" type="presParOf" srcId="{514C5E42-2162-40F0-A7D6-C04C715680F0}" destId="{F793C757-7673-49E2-99AC-99FD8A6B9D70}" srcOrd="2" destOrd="0" presId="urn:microsoft.com/office/officeart/2008/layout/VerticalAccentList"/>
    <dgm:cxn modelId="{4BE0DC49-ADAC-4FB3-BEEF-58C1AC61C6C5}" type="presParOf" srcId="{514C5E42-2162-40F0-A7D6-C04C715680F0}" destId="{FA9F0F15-0D0D-441B-A8A8-1B132FF4A7CF}" srcOrd="3" destOrd="0" presId="urn:microsoft.com/office/officeart/2008/layout/VerticalAccentList"/>
    <dgm:cxn modelId="{2B545CDC-7EFA-41BD-AA09-A9C98E850BB7}" type="presParOf" srcId="{514C5E42-2162-40F0-A7D6-C04C715680F0}" destId="{02CCD115-1F22-4C2C-B306-B88555FE9CDA}" srcOrd="4" destOrd="0" presId="urn:microsoft.com/office/officeart/2008/layout/VerticalAccentList"/>
    <dgm:cxn modelId="{A3422D0A-810D-4BB0-A561-B70FB6445CAD}" type="presParOf" srcId="{514C5E42-2162-40F0-A7D6-C04C715680F0}" destId="{D4ABCE44-082F-4AB2-883E-86BA994E341D}" srcOrd="5" destOrd="0" presId="urn:microsoft.com/office/officeart/2008/layout/VerticalAccentList"/>
    <dgm:cxn modelId="{98324E3C-742C-44FC-B222-75A152BBF74F}" type="presParOf" srcId="{514C5E42-2162-40F0-A7D6-C04C715680F0}" destId="{90B30298-1074-4627-AFBB-43208B9E1D3A}" srcOrd="6" destOrd="0" presId="urn:microsoft.com/office/officeart/2008/layout/VerticalAccentList"/>
    <dgm:cxn modelId="{40623600-289F-4D14-873B-BF46678228C5}" type="presParOf" srcId="{86861747-D4F2-4850-928D-F14A95FFB4E4}" destId="{CC8452E9-02E2-490C-B9AB-E390B9704FF9}" srcOrd="2" destOrd="0" presId="urn:microsoft.com/office/officeart/2008/layout/VerticalAccentList"/>
    <dgm:cxn modelId="{E55303F3-2EDA-49FC-B087-73F6AAAC16BE}" type="presParOf" srcId="{86861747-D4F2-4850-928D-F14A95FFB4E4}" destId="{3D4E5AC9-DD8F-4DEB-B58B-931C3BF7EACD}" srcOrd="3" destOrd="0" presId="urn:microsoft.com/office/officeart/2008/layout/VerticalAccentList"/>
    <dgm:cxn modelId="{0E0BBEB9-EBD4-4573-8791-83713F646FDA}" type="presParOf" srcId="{3D4E5AC9-DD8F-4DEB-B58B-931C3BF7EACD}" destId="{218D9218-1843-4FB1-99E9-F314089D4C54}" srcOrd="0" destOrd="0" presId="urn:microsoft.com/office/officeart/2008/layout/VerticalAccentList"/>
    <dgm:cxn modelId="{BBA5B725-97CD-403C-8074-0B6B9D7C4F61}" type="presParOf" srcId="{86861747-D4F2-4850-928D-F14A95FFB4E4}" destId="{03933427-950A-4A3A-99F1-91BA19601EB3}" srcOrd="4" destOrd="0" presId="urn:microsoft.com/office/officeart/2008/layout/VerticalAccentList"/>
    <dgm:cxn modelId="{4CCCFDEF-2181-424B-8CBA-78362021BE2C}" type="presParOf" srcId="{03933427-950A-4A3A-99F1-91BA19601EB3}" destId="{268AAE4B-8640-42EC-BB72-3871D7651608}" srcOrd="0" destOrd="0" presId="urn:microsoft.com/office/officeart/2008/layout/VerticalAccentList"/>
    <dgm:cxn modelId="{4DD34F0D-B1CD-487C-86F2-5C8726B8583D}" type="presParOf" srcId="{03933427-950A-4A3A-99F1-91BA19601EB3}" destId="{1FDD3552-F440-4303-AD4D-828158FFAF51}" srcOrd="1" destOrd="0" presId="urn:microsoft.com/office/officeart/2008/layout/VerticalAccentList"/>
    <dgm:cxn modelId="{0309F9A2-31BC-4FF7-AA04-370F0EF76B9D}" type="presParOf" srcId="{03933427-950A-4A3A-99F1-91BA19601EB3}" destId="{E53D8DB2-FA2F-4271-92B9-FA212D280EC8}" srcOrd="2" destOrd="0" presId="urn:microsoft.com/office/officeart/2008/layout/VerticalAccentList"/>
    <dgm:cxn modelId="{874BA8A6-73DB-4487-A090-932FA7336605}" type="presParOf" srcId="{03933427-950A-4A3A-99F1-91BA19601EB3}" destId="{3739E6C6-F933-4FCB-876A-F8CA2252FDC8}" srcOrd="3" destOrd="0" presId="urn:microsoft.com/office/officeart/2008/layout/VerticalAccentList"/>
    <dgm:cxn modelId="{50CEBCA1-5093-48FC-A888-4D200D2AE2FE}" type="presParOf" srcId="{03933427-950A-4A3A-99F1-91BA19601EB3}" destId="{E5851F70-5323-4EC5-94D1-DB2D964920C2}" srcOrd="4" destOrd="0" presId="urn:microsoft.com/office/officeart/2008/layout/VerticalAccentList"/>
    <dgm:cxn modelId="{E6FC9944-6809-45A5-A6A5-0A1A8E788DA6}" type="presParOf" srcId="{03933427-950A-4A3A-99F1-91BA19601EB3}" destId="{3996AF67-E33E-4AB3-B0D6-B4A339A6145F}" srcOrd="5" destOrd="0" presId="urn:microsoft.com/office/officeart/2008/layout/VerticalAccentList"/>
    <dgm:cxn modelId="{04019D4C-B184-4653-9414-A71FDB543EA5}" type="presParOf" srcId="{03933427-950A-4A3A-99F1-91BA19601EB3}" destId="{57954990-2F1F-4575-8E58-5E85969D6504}" srcOrd="6" destOrd="0" presId="urn:microsoft.com/office/officeart/2008/layout/VerticalAccentList"/>
    <dgm:cxn modelId="{6F2BD8F0-BBA5-48F5-9E29-B5ABB8A585C3}" type="presParOf" srcId="{86861747-D4F2-4850-928D-F14A95FFB4E4}" destId="{D37E2554-A3BC-4C07-989D-DE3B57822F4D}" srcOrd="5" destOrd="0" presId="urn:microsoft.com/office/officeart/2008/layout/VerticalAccentList"/>
    <dgm:cxn modelId="{52F4D957-0E6A-4F74-BE7C-D7FEF631B361}" type="presParOf" srcId="{86861747-D4F2-4850-928D-F14A95FFB4E4}" destId="{7572D9A3-5581-4F5D-8C92-CCDEDF77DB38}" srcOrd="6" destOrd="0" presId="urn:microsoft.com/office/officeart/2008/layout/VerticalAccentList"/>
    <dgm:cxn modelId="{16519ED8-E675-44F7-9896-FC98E3DC90CC}" type="presParOf" srcId="{7572D9A3-5581-4F5D-8C92-CCDEDF77DB38}" destId="{15E94069-C28D-45F7-9841-263587431E07}" srcOrd="0" destOrd="0" presId="urn:microsoft.com/office/officeart/2008/layout/VerticalAccentList"/>
    <dgm:cxn modelId="{23238D7C-A94D-48ED-9A9D-B30FE3AB3B94}" type="presParOf" srcId="{86861747-D4F2-4850-928D-F14A95FFB4E4}" destId="{132B4A4E-40A3-4135-92AC-9B6F5A78DF52}" srcOrd="7" destOrd="0" presId="urn:microsoft.com/office/officeart/2008/layout/VerticalAccentList"/>
    <dgm:cxn modelId="{831B3C73-E8AD-48D1-BD97-E7F39A861D3A}" type="presParOf" srcId="{132B4A4E-40A3-4135-92AC-9B6F5A78DF52}" destId="{8C912153-2E20-4224-9DC1-96893D4B85D2}" srcOrd="0" destOrd="0" presId="urn:microsoft.com/office/officeart/2008/layout/VerticalAccentList"/>
    <dgm:cxn modelId="{0D6CD915-623B-4C11-BAB8-863D5CBFC968}" type="presParOf" srcId="{132B4A4E-40A3-4135-92AC-9B6F5A78DF52}" destId="{14E6D69B-A709-4646-95C0-F83DCEC2F34B}" srcOrd="1" destOrd="0" presId="urn:microsoft.com/office/officeart/2008/layout/VerticalAccentList"/>
    <dgm:cxn modelId="{4A018F0E-FDD4-48AD-8227-6D6087C35638}" type="presParOf" srcId="{132B4A4E-40A3-4135-92AC-9B6F5A78DF52}" destId="{DB610233-6DD6-477F-8069-BD6A03B76DAB}" srcOrd="2" destOrd="0" presId="urn:microsoft.com/office/officeart/2008/layout/VerticalAccentList"/>
    <dgm:cxn modelId="{0D02E145-5FB1-4777-AB42-BBFE4653411C}" type="presParOf" srcId="{132B4A4E-40A3-4135-92AC-9B6F5A78DF52}" destId="{905F1C8A-251F-487A-866B-E8901F7136CE}" srcOrd="3" destOrd="0" presId="urn:microsoft.com/office/officeart/2008/layout/VerticalAccentList"/>
    <dgm:cxn modelId="{33443C46-DF87-4FF9-92F5-AB703F2220CF}" type="presParOf" srcId="{132B4A4E-40A3-4135-92AC-9B6F5A78DF52}" destId="{19E96DF5-4468-466F-8594-8AE26FB72F31}" srcOrd="4" destOrd="0" presId="urn:microsoft.com/office/officeart/2008/layout/VerticalAccentList"/>
    <dgm:cxn modelId="{71674308-EC59-4A15-A9F5-8C27664AF814}" type="presParOf" srcId="{132B4A4E-40A3-4135-92AC-9B6F5A78DF52}" destId="{C5ADFE5F-B77C-42FF-AF6D-2C1EC4CDBE46}" srcOrd="5" destOrd="0" presId="urn:microsoft.com/office/officeart/2008/layout/VerticalAccentList"/>
    <dgm:cxn modelId="{568D1E02-08A3-4316-85D6-FD53B484BB4C}" type="presParOf" srcId="{132B4A4E-40A3-4135-92AC-9B6F5A78DF52}" destId="{A86FB1D3-4B8E-42C3-9F4F-921A9656906F}" srcOrd="6" destOrd="0" presId="urn:microsoft.com/office/officeart/2008/layout/VerticalAccent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F79DBA-4F41-4E99-B263-ABCFDFABDB36}"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kumimoji="1" lang="ja-JP" altLang="en-US"/>
        </a:p>
      </dgm:t>
    </dgm:pt>
    <dgm:pt modelId="{E5A037C5-B3A1-4433-823B-5B51C7B38BFA}">
      <dgm:prSet custT="1"/>
      <dgm:spPr/>
      <dgm:t>
        <a:bodyPr/>
        <a:lstStyle/>
        <a:p>
          <a:pPr rtl="0"/>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是一门面向对象编程语言，不仅吸收了</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语言的各种优点，还摒弃了</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里难以理解的多继承、指针等概念，因此</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语言具有功能强大和简单易用两个特征。</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语言作为静态面向对象编程语言的代表，极好地实现了面向对象理论，允许程序员以优雅的思维方式进行复杂的编程</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 </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a:t>
          </a:r>
          <a:endParaRPr lang="ja-JP" sz="1400" dirty="0">
            <a:latin typeface="DotumChe" panose="020B0609000101010101" pitchFamily="49" charset="-127"/>
            <a:ea typeface="DotumChe" panose="020B0609000101010101" pitchFamily="49" charset="-127"/>
            <a:cs typeface="Arial Unicode MS" panose="020B0604020202020204" pitchFamily="50" charset="-128"/>
          </a:endParaRPr>
        </a:p>
      </dgm:t>
    </dgm:pt>
    <dgm:pt modelId="{CF5FB1E4-AF3C-4953-8DB4-DB60562EBC95}" type="parTrans" cxnId="{60C6FCD8-466C-453F-B6FE-BB9F2E6EDD86}">
      <dgm:prSet/>
      <dgm:spPr/>
      <dgm:t>
        <a:bodyPr/>
        <a:lstStyle/>
        <a:p>
          <a:endParaRPr kumimoji="1" lang="ja-JP" altLang="en-US"/>
        </a:p>
      </dgm:t>
    </dgm:pt>
    <dgm:pt modelId="{FDFD65CB-DFEB-40D7-94E7-5E803289C2DD}" type="sibTrans" cxnId="{60C6FCD8-466C-453F-B6FE-BB9F2E6EDD86}">
      <dgm:prSet/>
      <dgm:spPr/>
      <dgm:t>
        <a:bodyPr/>
        <a:lstStyle/>
        <a:p>
          <a:endParaRPr kumimoji="1" lang="ja-JP" altLang="en-US"/>
        </a:p>
      </dgm:t>
    </dgm:pt>
    <dgm:pt modelId="{AA53B6EC-F43C-4814-9BE0-C6863B2A1099}">
      <dgm:prSet custT="1"/>
      <dgm:spPr/>
      <dgm:t>
        <a:bodyPr/>
        <a:lstStyle/>
        <a:p>
          <a:pPr rtl="0"/>
          <a:r>
            <a:rPr kumimoji="1" lang="en-US" sz="1400" u="sng" dirty="0" smtClean="0">
              <a:latin typeface="DotumChe" panose="020B0609000101010101" pitchFamily="49" charset="-127"/>
              <a:ea typeface="DotumChe" panose="020B0609000101010101" pitchFamily="49" charset="-127"/>
            </a:rPr>
            <a:t>Java</a:t>
          </a:r>
          <a:r>
            <a:rPr kumimoji="1" lang="zh-CN" sz="1400" u="sng" dirty="0" smtClean="0">
              <a:latin typeface="DotumChe" panose="020B0609000101010101" pitchFamily="49" charset="-127"/>
              <a:ea typeface="DotumChe" panose="020B0609000101010101" pitchFamily="49" charset="-127"/>
            </a:rPr>
            <a:t>具有简单性、面向对象、分布式、健壮性、安全性、平台独立与可移植性、多线程、动态性等特点。</a:t>
          </a:r>
          <a:r>
            <a:rPr kumimoji="1" lang="zh-CN" altLang="en-US" sz="1400" u="sng" dirty="0" smtClean="0">
              <a:latin typeface="DotumChe" panose="020B0609000101010101" pitchFamily="49" charset="-127"/>
              <a:ea typeface="DotumChe" panose="020B0609000101010101" pitchFamily="49" charset="-127"/>
            </a:rPr>
            <a:t>首次引入虚拟机概念，用于解释字节码</a:t>
          </a:r>
          <a:r>
            <a:rPr kumimoji="1" lang="en-US" altLang="zh-CN" sz="1400" u="sng" dirty="0" smtClean="0">
              <a:latin typeface="DotumChe" panose="020B0609000101010101" pitchFamily="49" charset="-127"/>
              <a:ea typeface="DotumChe" panose="020B0609000101010101" pitchFamily="49" charset="-127"/>
            </a:rPr>
            <a:t>(class</a:t>
          </a:r>
          <a:r>
            <a:rPr kumimoji="1" lang="zh-CN" altLang="en-US" sz="1400" u="sng" dirty="0" smtClean="0">
              <a:latin typeface="DotumChe" panose="020B0609000101010101" pitchFamily="49" charset="-127"/>
              <a:ea typeface="DotumChe" panose="020B0609000101010101" pitchFamily="49" charset="-127"/>
            </a:rPr>
            <a:t>文件</a:t>
          </a:r>
          <a:r>
            <a:rPr kumimoji="1" lang="en-US" altLang="zh-CN" sz="1400" u="sng" dirty="0" smtClean="0">
              <a:latin typeface="DotumChe" panose="020B0609000101010101" pitchFamily="49" charset="-127"/>
              <a:ea typeface="DotumChe" panose="020B0609000101010101" pitchFamily="49" charset="-127"/>
            </a:rPr>
            <a:t>)</a:t>
          </a:r>
          <a:r>
            <a:rPr kumimoji="1" lang="zh-CN" altLang="en-US" sz="1400" u="sng" dirty="0" smtClean="0">
              <a:latin typeface="DotumChe" panose="020B0609000101010101" pitchFamily="49" charset="-127"/>
              <a:ea typeface="DotumChe" panose="020B0609000101010101" pitchFamily="49" charset="-127"/>
            </a:rPr>
            <a:t>以实现跨平台。</a:t>
          </a:r>
          <a:r>
            <a:rPr kumimoji="1" lang="en-US" sz="1400" u="sng" dirty="0" smtClean="0">
              <a:latin typeface="DotumChe" panose="020B0609000101010101" pitchFamily="49" charset="-127"/>
              <a:ea typeface="DotumChe" panose="020B0609000101010101" pitchFamily="49" charset="-127"/>
            </a:rPr>
            <a:t>Java</a:t>
          </a:r>
          <a:r>
            <a:rPr kumimoji="1" lang="zh-CN" sz="1400" u="sng" dirty="0" smtClean="0">
              <a:latin typeface="DotumChe" panose="020B0609000101010101" pitchFamily="49" charset="-127"/>
              <a:ea typeface="DotumChe" panose="020B0609000101010101" pitchFamily="49" charset="-127"/>
            </a:rPr>
            <a:t>可以编写桌面应用程序、</a:t>
          </a:r>
          <a:r>
            <a:rPr kumimoji="1" lang="en-US" sz="1400" u="sng" dirty="0" smtClean="0">
              <a:latin typeface="DotumChe" panose="020B0609000101010101" pitchFamily="49" charset="-127"/>
              <a:ea typeface="DotumChe" panose="020B0609000101010101" pitchFamily="49" charset="-127"/>
            </a:rPr>
            <a:t>Web</a:t>
          </a:r>
          <a:r>
            <a:rPr kumimoji="1" lang="zh-CN" sz="1400" u="sng" dirty="0" smtClean="0">
              <a:latin typeface="DotumChe" panose="020B0609000101010101" pitchFamily="49" charset="-127"/>
              <a:ea typeface="DotumChe" panose="020B0609000101010101" pitchFamily="49" charset="-127"/>
            </a:rPr>
            <a:t>应用程序、分布式系统</a:t>
          </a:r>
          <a:r>
            <a:rPr kumimoji="1" lang="zh-CN" altLang="en-US" sz="1400" u="sng" dirty="0" smtClean="0">
              <a:latin typeface="DotumChe" panose="020B0609000101010101" pitchFamily="49" charset="-127"/>
              <a:ea typeface="DotumChe" panose="020B0609000101010101" pitchFamily="49" charset="-127"/>
            </a:rPr>
            <a:t>（云计算大数据）</a:t>
          </a:r>
          <a:r>
            <a:rPr kumimoji="1" lang="zh-CN" sz="1400" u="sng" dirty="0" smtClean="0">
              <a:latin typeface="DotumChe" panose="020B0609000101010101" pitchFamily="49" charset="-127"/>
              <a:ea typeface="DotumChe" panose="020B0609000101010101" pitchFamily="49" charset="-127"/>
            </a:rPr>
            <a:t>、</a:t>
          </a:r>
          <a:r>
            <a:rPr kumimoji="1" lang="zh-CN" altLang="en-US" sz="1400" u="sng" dirty="0" smtClean="0">
              <a:latin typeface="DotumChe" panose="020B0609000101010101" pitchFamily="49" charset="-127"/>
              <a:ea typeface="DotumChe" panose="020B0609000101010101" pitchFamily="49" charset="-127"/>
            </a:rPr>
            <a:t>移动端程序</a:t>
          </a:r>
          <a:r>
            <a:rPr kumimoji="1" lang="zh-CN" sz="1400" u="sng" dirty="0" smtClean="0">
              <a:latin typeface="DotumChe" panose="020B0609000101010101" pitchFamily="49" charset="-127"/>
              <a:ea typeface="DotumChe" panose="020B0609000101010101" pitchFamily="49" charset="-127"/>
            </a:rPr>
            <a:t>和嵌入式系统应用程序等。</a:t>
          </a:r>
          <a:endParaRPr lang="ja-JP" sz="1400" dirty="0">
            <a:latin typeface="DotumChe" panose="020B0609000101010101" pitchFamily="49" charset="-127"/>
            <a:ea typeface="DotumChe" panose="020B0609000101010101" pitchFamily="49" charset="-127"/>
          </a:endParaRPr>
        </a:p>
      </dgm:t>
    </dgm:pt>
    <dgm:pt modelId="{549ACEBA-DC8A-4AF7-BBE7-61AB05110872}" type="parTrans" cxnId="{2E4D1DC4-6FAE-4C84-99F9-CE04C5ECE1CA}">
      <dgm:prSet/>
      <dgm:spPr/>
      <dgm:t>
        <a:bodyPr/>
        <a:lstStyle/>
        <a:p>
          <a:endParaRPr kumimoji="1" lang="ja-JP" altLang="en-US"/>
        </a:p>
      </dgm:t>
    </dgm:pt>
    <dgm:pt modelId="{56A8596B-B3A1-436A-890C-063C3951C5A6}" type="sibTrans" cxnId="{2E4D1DC4-6FAE-4C84-99F9-CE04C5ECE1CA}">
      <dgm:prSet/>
      <dgm:spPr/>
      <dgm:t>
        <a:bodyPr/>
        <a:lstStyle/>
        <a:p>
          <a:endParaRPr kumimoji="1" lang="ja-JP" altLang="en-US"/>
        </a:p>
      </dgm:t>
    </dgm:pt>
    <dgm:pt modelId="{63E9263F-3222-4DDC-ACD8-3DFA7EB2BAB5}" type="pres">
      <dgm:prSet presAssocID="{62F79DBA-4F41-4E99-B263-ABCFDFABDB36}" presName="linearFlow" presStyleCnt="0">
        <dgm:presLayoutVars>
          <dgm:dir/>
          <dgm:resizeHandles val="exact"/>
        </dgm:presLayoutVars>
      </dgm:prSet>
      <dgm:spPr/>
      <dgm:t>
        <a:bodyPr/>
        <a:lstStyle/>
        <a:p>
          <a:endParaRPr kumimoji="1" lang="ja-JP" altLang="en-US"/>
        </a:p>
      </dgm:t>
    </dgm:pt>
    <dgm:pt modelId="{91BCAA56-8D6F-4438-9F77-75FC6251717F}" type="pres">
      <dgm:prSet presAssocID="{E5A037C5-B3A1-4433-823B-5B51C7B38BFA}" presName="composite" presStyleCnt="0"/>
      <dgm:spPr/>
    </dgm:pt>
    <dgm:pt modelId="{738F8939-0158-44E0-AB89-8650AB97D6FB}" type="pres">
      <dgm:prSet presAssocID="{E5A037C5-B3A1-4433-823B-5B51C7B38BFA}" presName="imgShp" presStyleLbl="fgImgPlace1" presStyleIdx="0" presStyleCnt="2" custScaleX="91209" custScaleY="90363" custLinFactNeighborX="-3106" custLinFactNeighborY="-72"/>
      <dgm:spPr>
        <a:blipFill>
          <a:blip xmlns:r="http://schemas.openxmlformats.org/officeDocument/2006/relationships" r:embed="rId1">
            <a:extLst>
              <a:ext uri="{28A0092B-C50C-407E-A947-70E740481C1C}">
                <a14:useLocalDpi xmlns:a14="http://schemas.microsoft.com/office/drawing/2010/main" xmlns="" val="0"/>
              </a:ext>
            </a:extLst>
          </a:blip>
          <a:srcRect/>
          <a:stretch>
            <a:fillRect t="-32000" b="-32000"/>
          </a:stretch>
        </a:blipFill>
      </dgm:spPr>
    </dgm:pt>
    <dgm:pt modelId="{3B57FC71-AB95-4B06-9F09-5A54CB32C9D7}" type="pres">
      <dgm:prSet presAssocID="{E5A037C5-B3A1-4433-823B-5B51C7B38BFA}" presName="txShp" presStyleLbl="node1" presStyleIdx="0" presStyleCnt="2" custScaleX="113214" custScaleY="96994" custLinFactNeighborY="7302">
        <dgm:presLayoutVars>
          <dgm:bulletEnabled val="1"/>
        </dgm:presLayoutVars>
      </dgm:prSet>
      <dgm:spPr/>
      <dgm:t>
        <a:bodyPr/>
        <a:lstStyle/>
        <a:p>
          <a:endParaRPr kumimoji="1" lang="ja-JP" altLang="en-US"/>
        </a:p>
      </dgm:t>
    </dgm:pt>
    <dgm:pt modelId="{859E0D0F-A2C6-417F-82FF-0197499E2C57}" type="pres">
      <dgm:prSet presAssocID="{FDFD65CB-DFEB-40D7-94E7-5E803289C2DD}" presName="spacing" presStyleCnt="0"/>
      <dgm:spPr/>
    </dgm:pt>
    <dgm:pt modelId="{47AF3E37-D8CC-41EA-9097-26B4D3DD7AD7}" type="pres">
      <dgm:prSet presAssocID="{AA53B6EC-F43C-4814-9BE0-C6863B2A1099}" presName="composite" presStyleCnt="0"/>
      <dgm:spPr/>
    </dgm:pt>
    <dgm:pt modelId="{04B0CB61-477F-4CBE-971C-693C1C6C9633}" type="pres">
      <dgm:prSet presAssocID="{AA53B6EC-F43C-4814-9BE0-C6863B2A1099}" presName="imgShp" presStyleLbl="fgImgPlace1" presStyleIdx="1" presStyleCnt="2" custScaleX="95515" custScaleY="94418" custLinFactNeighborX="-2644"/>
      <dgm:spPr>
        <a:blipFill>
          <a:blip xmlns:r="http://schemas.openxmlformats.org/officeDocument/2006/relationships" r:embed="rId1">
            <a:extLst>
              <a:ext uri="{28A0092B-C50C-407E-A947-70E740481C1C}">
                <a14:useLocalDpi xmlns:a14="http://schemas.microsoft.com/office/drawing/2010/main" xmlns="" val="0"/>
              </a:ext>
            </a:extLst>
          </a:blip>
          <a:srcRect/>
          <a:stretch>
            <a:fillRect t="-32000" b="-32000"/>
          </a:stretch>
        </a:blipFill>
      </dgm:spPr>
    </dgm:pt>
    <dgm:pt modelId="{50F48DDE-6F31-4BE2-BD53-01005FA12F97}" type="pres">
      <dgm:prSet presAssocID="{AA53B6EC-F43C-4814-9BE0-C6863B2A1099}" presName="txShp" presStyleLbl="node1" presStyleIdx="1" presStyleCnt="2" custLinFactNeighborX="-1275">
        <dgm:presLayoutVars>
          <dgm:bulletEnabled val="1"/>
        </dgm:presLayoutVars>
      </dgm:prSet>
      <dgm:spPr/>
      <dgm:t>
        <a:bodyPr/>
        <a:lstStyle/>
        <a:p>
          <a:endParaRPr kumimoji="1" lang="ja-JP" altLang="en-US"/>
        </a:p>
      </dgm:t>
    </dgm:pt>
  </dgm:ptLst>
  <dgm:cxnLst>
    <dgm:cxn modelId="{EE2235AA-F6C9-4B40-AED2-F96C01F4FECE}" type="presOf" srcId="{AA53B6EC-F43C-4814-9BE0-C6863B2A1099}" destId="{50F48DDE-6F31-4BE2-BD53-01005FA12F97}" srcOrd="0" destOrd="0" presId="urn:microsoft.com/office/officeart/2005/8/layout/vList3#1"/>
    <dgm:cxn modelId="{B2356760-85E8-462C-9DC4-7AE3CE594F00}" type="presOf" srcId="{E5A037C5-B3A1-4433-823B-5B51C7B38BFA}" destId="{3B57FC71-AB95-4B06-9F09-5A54CB32C9D7}" srcOrd="0" destOrd="0" presId="urn:microsoft.com/office/officeart/2005/8/layout/vList3#1"/>
    <dgm:cxn modelId="{905DE06D-A6F6-4027-BAF0-B68FEFBE72D9}" type="presOf" srcId="{62F79DBA-4F41-4E99-B263-ABCFDFABDB36}" destId="{63E9263F-3222-4DDC-ACD8-3DFA7EB2BAB5}" srcOrd="0" destOrd="0" presId="urn:microsoft.com/office/officeart/2005/8/layout/vList3#1"/>
    <dgm:cxn modelId="{60C6FCD8-466C-453F-B6FE-BB9F2E6EDD86}" srcId="{62F79DBA-4F41-4E99-B263-ABCFDFABDB36}" destId="{E5A037C5-B3A1-4433-823B-5B51C7B38BFA}" srcOrd="0" destOrd="0" parTransId="{CF5FB1E4-AF3C-4953-8DB4-DB60562EBC95}" sibTransId="{FDFD65CB-DFEB-40D7-94E7-5E803289C2DD}"/>
    <dgm:cxn modelId="{2E4D1DC4-6FAE-4C84-99F9-CE04C5ECE1CA}" srcId="{62F79DBA-4F41-4E99-B263-ABCFDFABDB36}" destId="{AA53B6EC-F43C-4814-9BE0-C6863B2A1099}" srcOrd="1" destOrd="0" parTransId="{549ACEBA-DC8A-4AF7-BBE7-61AB05110872}" sibTransId="{56A8596B-B3A1-436A-890C-063C3951C5A6}"/>
    <dgm:cxn modelId="{EBE65B18-801F-4D23-8357-9DE22AB8F66D}" type="presParOf" srcId="{63E9263F-3222-4DDC-ACD8-3DFA7EB2BAB5}" destId="{91BCAA56-8D6F-4438-9F77-75FC6251717F}" srcOrd="0" destOrd="0" presId="urn:microsoft.com/office/officeart/2005/8/layout/vList3#1"/>
    <dgm:cxn modelId="{5ECB5169-7AD3-40F2-A9D2-F47D1D471046}" type="presParOf" srcId="{91BCAA56-8D6F-4438-9F77-75FC6251717F}" destId="{738F8939-0158-44E0-AB89-8650AB97D6FB}" srcOrd="0" destOrd="0" presId="urn:microsoft.com/office/officeart/2005/8/layout/vList3#1"/>
    <dgm:cxn modelId="{E142AEB4-828A-40F4-BF15-AA8E00DABE3C}" type="presParOf" srcId="{91BCAA56-8D6F-4438-9F77-75FC6251717F}" destId="{3B57FC71-AB95-4B06-9F09-5A54CB32C9D7}" srcOrd="1" destOrd="0" presId="urn:microsoft.com/office/officeart/2005/8/layout/vList3#1"/>
    <dgm:cxn modelId="{EDCB6887-9AE0-425D-A166-607CBBC9EEEA}" type="presParOf" srcId="{63E9263F-3222-4DDC-ACD8-3DFA7EB2BAB5}" destId="{859E0D0F-A2C6-417F-82FF-0197499E2C57}" srcOrd="1" destOrd="0" presId="urn:microsoft.com/office/officeart/2005/8/layout/vList3#1"/>
    <dgm:cxn modelId="{3B9540A2-6C3A-4567-88E7-590D25666018}" type="presParOf" srcId="{63E9263F-3222-4DDC-ACD8-3DFA7EB2BAB5}" destId="{47AF3E37-D8CC-41EA-9097-26B4D3DD7AD7}" srcOrd="2" destOrd="0" presId="urn:microsoft.com/office/officeart/2005/8/layout/vList3#1"/>
    <dgm:cxn modelId="{AE5C88CD-1439-425B-B73F-A07E7072C86E}" type="presParOf" srcId="{47AF3E37-D8CC-41EA-9097-26B4D3DD7AD7}" destId="{04B0CB61-477F-4CBE-971C-693C1C6C9633}" srcOrd="0" destOrd="0" presId="urn:microsoft.com/office/officeart/2005/8/layout/vList3#1"/>
    <dgm:cxn modelId="{B29D55E8-9C78-4504-B097-560C8ADFB4A6}" type="presParOf" srcId="{47AF3E37-D8CC-41EA-9097-26B4D3DD7AD7}" destId="{50F48DDE-6F31-4BE2-BD53-01005FA12F97}" srcOrd="1" destOrd="0" presId="urn:microsoft.com/office/officeart/2005/8/layout/vList3#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F129F-B7C0-419D-9A28-5C0CEC916E38}">
      <dsp:nvSpPr>
        <dsp:cNvPr id="0" name=""/>
        <dsp:cNvSpPr/>
      </dsp:nvSpPr>
      <dsp:spPr>
        <a:xfrm>
          <a:off x="304800" y="1019694"/>
          <a:ext cx="5486400" cy="498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kumimoji="1" lang="zh-CN" altLang="en-US" sz="2100" kern="1200" dirty="0" smtClean="0">
              <a:latin typeface="DFKai-SB" panose="03000509000000000000" pitchFamily="65" charset="-120"/>
              <a:ea typeface="DFKai-SB" panose="03000509000000000000" pitchFamily="65" charset="-120"/>
              <a:cs typeface="Arial Unicode MS" panose="020B0604020202020204" pitchFamily="50" charset="-128"/>
            </a:rPr>
            <a:t>在线商品销售</a:t>
          </a:r>
          <a:endParaRPr kumimoji="1" lang="ja-JP" altLang="en-US" sz="2100" kern="1200" dirty="0">
            <a:latin typeface="DFKai-SB" panose="03000509000000000000" pitchFamily="65" charset="-120"/>
            <a:ea typeface="DFKai-SB" panose="03000509000000000000" pitchFamily="65" charset="-120"/>
            <a:cs typeface="Arial Unicode MS" panose="020B0604020202020204" pitchFamily="50" charset="-128"/>
          </a:endParaRPr>
        </a:p>
      </dsp:txBody>
      <dsp:txXfrm>
        <a:off x="304800" y="1019694"/>
        <a:ext cx="5486400" cy="498763"/>
      </dsp:txXfrm>
    </dsp:sp>
    <dsp:sp modelId="{DF27259A-A72B-4A99-B149-A5EE56547359}">
      <dsp:nvSpPr>
        <dsp:cNvPr id="0" name=""/>
        <dsp:cNvSpPr/>
      </dsp:nvSpPr>
      <dsp:spPr>
        <a:xfrm>
          <a:off x="304800" y="1518458"/>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3C1CB2-27C3-46DD-9415-B4E2F47AB7BD}">
      <dsp:nvSpPr>
        <dsp:cNvPr id="0" name=""/>
        <dsp:cNvSpPr/>
      </dsp:nvSpPr>
      <dsp:spPr>
        <a:xfrm>
          <a:off x="1078992" y="1518458"/>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93C757-7673-49E2-99AC-99FD8A6B9D70}">
      <dsp:nvSpPr>
        <dsp:cNvPr id="0" name=""/>
        <dsp:cNvSpPr/>
      </dsp:nvSpPr>
      <dsp:spPr>
        <a:xfrm>
          <a:off x="1853184" y="1518458"/>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9F0F15-0D0D-441B-A8A8-1B132FF4A7CF}">
      <dsp:nvSpPr>
        <dsp:cNvPr id="0" name=""/>
        <dsp:cNvSpPr/>
      </dsp:nvSpPr>
      <dsp:spPr>
        <a:xfrm>
          <a:off x="2627376" y="1518458"/>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CCD115-1F22-4C2C-B306-B88555FE9CDA}">
      <dsp:nvSpPr>
        <dsp:cNvPr id="0" name=""/>
        <dsp:cNvSpPr/>
      </dsp:nvSpPr>
      <dsp:spPr>
        <a:xfrm>
          <a:off x="3401568" y="1518458"/>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ABCE44-082F-4AB2-883E-86BA994E341D}">
      <dsp:nvSpPr>
        <dsp:cNvPr id="0" name=""/>
        <dsp:cNvSpPr/>
      </dsp:nvSpPr>
      <dsp:spPr>
        <a:xfrm>
          <a:off x="4175760" y="1518458"/>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B30298-1074-4627-AFBB-43208B9E1D3A}">
      <dsp:nvSpPr>
        <dsp:cNvPr id="0" name=""/>
        <dsp:cNvSpPr/>
      </dsp:nvSpPr>
      <dsp:spPr>
        <a:xfrm>
          <a:off x="4949952" y="1518458"/>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8D9218-1843-4FB1-99E9-F314089D4C54}">
      <dsp:nvSpPr>
        <dsp:cNvPr id="0" name=""/>
        <dsp:cNvSpPr/>
      </dsp:nvSpPr>
      <dsp:spPr>
        <a:xfrm>
          <a:off x="304800" y="1721658"/>
          <a:ext cx="5486400" cy="498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kumimoji="1" lang="zh-CN" altLang="en-US" sz="2100" kern="1200" dirty="0" smtClean="0">
              <a:latin typeface="DFKai-SB" panose="03000509000000000000" pitchFamily="65" charset="-120"/>
              <a:ea typeface="DFKai-SB" panose="03000509000000000000" pitchFamily="65" charset="-120"/>
            </a:rPr>
            <a:t>在线理财销售</a:t>
          </a:r>
          <a:endParaRPr kumimoji="1" lang="ja-JP" altLang="en-US" sz="2100" kern="1200" dirty="0">
            <a:latin typeface="DFKai-SB" panose="03000509000000000000" pitchFamily="65" charset="-120"/>
            <a:ea typeface="DFKai-SB" panose="03000509000000000000" pitchFamily="65" charset="-120"/>
          </a:endParaRPr>
        </a:p>
      </dsp:txBody>
      <dsp:txXfrm>
        <a:off x="304800" y="1721658"/>
        <a:ext cx="5486400" cy="498763"/>
      </dsp:txXfrm>
    </dsp:sp>
    <dsp:sp modelId="{268AAE4B-8640-42EC-BB72-3871D7651608}">
      <dsp:nvSpPr>
        <dsp:cNvPr id="0" name=""/>
        <dsp:cNvSpPr/>
      </dsp:nvSpPr>
      <dsp:spPr>
        <a:xfrm>
          <a:off x="304800" y="2220421"/>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DD3552-F440-4303-AD4D-828158FFAF51}">
      <dsp:nvSpPr>
        <dsp:cNvPr id="0" name=""/>
        <dsp:cNvSpPr/>
      </dsp:nvSpPr>
      <dsp:spPr>
        <a:xfrm>
          <a:off x="1078992" y="2220421"/>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3D8DB2-FA2F-4271-92B9-FA212D280EC8}">
      <dsp:nvSpPr>
        <dsp:cNvPr id="0" name=""/>
        <dsp:cNvSpPr/>
      </dsp:nvSpPr>
      <dsp:spPr>
        <a:xfrm>
          <a:off x="1853184" y="2220421"/>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39E6C6-F933-4FCB-876A-F8CA2252FDC8}">
      <dsp:nvSpPr>
        <dsp:cNvPr id="0" name=""/>
        <dsp:cNvSpPr/>
      </dsp:nvSpPr>
      <dsp:spPr>
        <a:xfrm>
          <a:off x="2627376" y="2220421"/>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851F70-5323-4EC5-94D1-DB2D964920C2}">
      <dsp:nvSpPr>
        <dsp:cNvPr id="0" name=""/>
        <dsp:cNvSpPr/>
      </dsp:nvSpPr>
      <dsp:spPr>
        <a:xfrm>
          <a:off x="3401568" y="2220421"/>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96AF67-E33E-4AB3-B0D6-B4A339A6145F}">
      <dsp:nvSpPr>
        <dsp:cNvPr id="0" name=""/>
        <dsp:cNvSpPr/>
      </dsp:nvSpPr>
      <dsp:spPr>
        <a:xfrm>
          <a:off x="4175760" y="2220421"/>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954990-2F1F-4575-8E58-5E85969D6504}">
      <dsp:nvSpPr>
        <dsp:cNvPr id="0" name=""/>
        <dsp:cNvSpPr/>
      </dsp:nvSpPr>
      <dsp:spPr>
        <a:xfrm>
          <a:off x="4949952" y="2220421"/>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E94069-C28D-45F7-9841-263587431E07}">
      <dsp:nvSpPr>
        <dsp:cNvPr id="0" name=""/>
        <dsp:cNvSpPr/>
      </dsp:nvSpPr>
      <dsp:spPr>
        <a:xfrm>
          <a:off x="304800" y="2423621"/>
          <a:ext cx="5486400" cy="498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kumimoji="1" lang="zh-CN" altLang="en-US" sz="2100" kern="1200" dirty="0" smtClean="0">
              <a:latin typeface="DFKai-SB" panose="03000509000000000000" pitchFamily="65" charset="-120"/>
              <a:ea typeface="DFKai-SB" panose="03000509000000000000" pitchFamily="65" charset="-120"/>
            </a:rPr>
            <a:t>在线租车打车服务</a:t>
          </a:r>
          <a:endParaRPr kumimoji="1" lang="ja-JP" altLang="en-US" sz="2100" kern="1200" dirty="0">
            <a:latin typeface="DFKai-SB" panose="03000509000000000000" pitchFamily="65" charset="-120"/>
            <a:ea typeface="DFKai-SB" panose="03000509000000000000" pitchFamily="65" charset="-120"/>
          </a:endParaRPr>
        </a:p>
      </dsp:txBody>
      <dsp:txXfrm>
        <a:off x="304800" y="2423621"/>
        <a:ext cx="5486400" cy="498763"/>
      </dsp:txXfrm>
    </dsp:sp>
    <dsp:sp modelId="{8C912153-2E20-4224-9DC1-96893D4B85D2}">
      <dsp:nvSpPr>
        <dsp:cNvPr id="0" name=""/>
        <dsp:cNvSpPr/>
      </dsp:nvSpPr>
      <dsp:spPr>
        <a:xfrm>
          <a:off x="304800" y="2922385"/>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E6D69B-A709-4646-95C0-F83DCEC2F34B}">
      <dsp:nvSpPr>
        <dsp:cNvPr id="0" name=""/>
        <dsp:cNvSpPr/>
      </dsp:nvSpPr>
      <dsp:spPr>
        <a:xfrm>
          <a:off x="1078992" y="2922385"/>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610233-6DD6-477F-8069-BD6A03B76DAB}">
      <dsp:nvSpPr>
        <dsp:cNvPr id="0" name=""/>
        <dsp:cNvSpPr/>
      </dsp:nvSpPr>
      <dsp:spPr>
        <a:xfrm>
          <a:off x="1853184" y="2922385"/>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5F1C8A-251F-487A-866B-E8901F7136CE}">
      <dsp:nvSpPr>
        <dsp:cNvPr id="0" name=""/>
        <dsp:cNvSpPr/>
      </dsp:nvSpPr>
      <dsp:spPr>
        <a:xfrm>
          <a:off x="2627376" y="2922385"/>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E96DF5-4468-466F-8594-8AE26FB72F31}">
      <dsp:nvSpPr>
        <dsp:cNvPr id="0" name=""/>
        <dsp:cNvSpPr/>
      </dsp:nvSpPr>
      <dsp:spPr>
        <a:xfrm>
          <a:off x="3401568" y="2922385"/>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ADFE5F-B77C-42FF-AF6D-2C1EC4CDBE46}">
      <dsp:nvSpPr>
        <dsp:cNvPr id="0" name=""/>
        <dsp:cNvSpPr/>
      </dsp:nvSpPr>
      <dsp:spPr>
        <a:xfrm>
          <a:off x="4175760" y="2922385"/>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6FB1D3-4B8E-42C3-9F4F-921A9656906F}">
      <dsp:nvSpPr>
        <dsp:cNvPr id="0" name=""/>
        <dsp:cNvSpPr/>
      </dsp:nvSpPr>
      <dsp:spPr>
        <a:xfrm>
          <a:off x="4949952" y="2922385"/>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7FC71-AB95-4B06-9F09-5A54CB32C9D7}">
      <dsp:nvSpPr>
        <dsp:cNvPr id="0" name=""/>
        <dsp:cNvSpPr/>
      </dsp:nvSpPr>
      <dsp:spPr>
        <a:xfrm rot="10800000">
          <a:off x="1194608" y="147328"/>
          <a:ext cx="5475501" cy="193852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1328" tIns="53340" rIns="99568" bIns="53340" numCol="1" spcCol="1270" anchor="ctr" anchorCtr="0">
          <a:noAutofit/>
        </a:bodyPr>
        <a:lstStyle/>
        <a:p>
          <a:pPr lvl="0" algn="ctr" defTabSz="622300" rtl="0">
            <a:lnSpc>
              <a:spcPct val="90000"/>
            </a:lnSpc>
            <a:spcBef>
              <a:spcPct val="0"/>
            </a:spcBef>
            <a:spcAft>
              <a:spcPct val="35000"/>
            </a:spcAft>
          </a:pP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是一门面向对象编程语言，不仅吸收了</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语言的各种优点，还摒弃了</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里难以理解的多继承、指针等概念，因此</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语言具有功能强大和简单易用两个特征。</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语言作为静态面向对象编程语言的代表，极好地实现了面向对象理论，允许程序员以优雅的思维方式进行复杂的编程</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 </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a:t>
          </a:r>
          <a:endParaRPr lang="ja-JP" sz="1400" kern="1200" dirty="0">
            <a:latin typeface="DotumChe" panose="020B0609000101010101" pitchFamily="49" charset="-127"/>
            <a:ea typeface="DotumChe" panose="020B0609000101010101" pitchFamily="49" charset="-127"/>
            <a:cs typeface="Arial Unicode MS" panose="020B0604020202020204" pitchFamily="50" charset="-128"/>
          </a:endParaRPr>
        </a:p>
      </dsp:txBody>
      <dsp:txXfrm rot="10800000">
        <a:off x="1679239" y="147328"/>
        <a:ext cx="4990870" cy="1938523"/>
      </dsp:txXfrm>
    </dsp:sp>
    <dsp:sp modelId="{738F8939-0158-44E0-AB89-8650AB97D6FB}">
      <dsp:nvSpPr>
        <dsp:cNvPr id="0" name=""/>
        <dsp:cNvSpPr/>
      </dsp:nvSpPr>
      <dsp:spPr>
        <a:xfrm>
          <a:off x="540621" y="66215"/>
          <a:ext cx="1822904" cy="180599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2000" b="-3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F48DDE-6F31-4BE2-BD53-01005FA12F97}">
      <dsp:nvSpPr>
        <dsp:cNvPr id="0" name=""/>
        <dsp:cNvSpPr/>
      </dsp:nvSpPr>
      <dsp:spPr>
        <a:xfrm rot="10800000">
          <a:off x="1633772" y="2536511"/>
          <a:ext cx="4836417" cy="199860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1328" tIns="53340" rIns="99568" bIns="53340" numCol="1" spcCol="1270" anchor="ctr" anchorCtr="0">
          <a:noAutofit/>
        </a:bodyPr>
        <a:lstStyle/>
        <a:p>
          <a:pPr lvl="0" algn="ctr" defTabSz="622300" rtl="0">
            <a:lnSpc>
              <a:spcPct val="90000"/>
            </a:lnSpc>
            <a:spcBef>
              <a:spcPct val="0"/>
            </a:spcBef>
            <a:spcAft>
              <a:spcPct val="35000"/>
            </a:spcAft>
          </a:pPr>
          <a:r>
            <a:rPr kumimoji="1" lang="en-US" sz="1400" u="sng" kern="1200" dirty="0" smtClean="0">
              <a:latin typeface="DotumChe" panose="020B0609000101010101" pitchFamily="49" charset="-127"/>
              <a:ea typeface="DotumChe" panose="020B0609000101010101" pitchFamily="49" charset="-127"/>
            </a:rPr>
            <a:t>Java</a:t>
          </a:r>
          <a:r>
            <a:rPr kumimoji="1" lang="zh-CN" sz="1400" u="sng" kern="1200" dirty="0" smtClean="0">
              <a:latin typeface="DotumChe" panose="020B0609000101010101" pitchFamily="49" charset="-127"/>
              <a:ea typeface="DotumChe" panose="020B0609000101010101" pitchFamily="49" charset="-127"/>
            </a:rPr>
            <a:t>具有简单性、面向对象、分布式、健壮性、安全性、平台独立与可移植性、多线程、动态性等特点。</a:t>
          </a:r>
          <a:r>
            <a:rPr kumimoji="1" lang="zh-CN" altLang="en-US" sz="1400" u="sng" kern="1200" dirty="0" smtClean="0">
              <a:latin typeface="DotumChe" panose="020B0609000101010101" pitchFamily="49" charset="-127"/>
              <a:ea typeface="DotumChe" panose="020B0609000101010101" pitchFamily="49" charset="-127"/>
            </a:rPr>
            <a:t>首次引入虚拟机概念，用于解释字节码</a:t>
          </a:r>
          <a:r>
            <a:rPr kumimoji="1" lang="en-US" altLang="zh-CN" sz="1400" u="sng" kern="1200" dirty="0" smtClean="0">
              <a:latin typeface="DotumChe" panose="020B0609000101010101" pitchFamily="49" charset="-127"/>
              <a:ea typeface="DotumChe" panose="020B0609000101010101" pitchFamily="49" charset="-127"/>
            </a:rPr>
            <a:t>(class</a:t>
          </a:r>
          <a:r>
            <a:rPr kumimoji="1" lang="zh-CN" altLang="en-US" sz="1400" u="sng" kern="1200" dirty="0" smtClean="0">
              <a:latin typeface="DotumChe" panose="020B0609000101010101" pitchFamily="49" charset="-127"/>
              <a:ea typeface="DotumChe" panose="020B0609000101010101" pitchFamily="49" charset="-127"/>
            </a:rPr>
            <a:t>文件</a:t>
          </a:r>
          <a:r>
            <a:rPr kumimoji="1" lang="en-US" altLang="zh-CN" sz="1400" u="sng" kern="1200" dirty="0" smtClean="0">
              <a:latin typeface="DotumChe" panose="020B0609000101010101" pitchFamily="49" charset="-127"/>
              <a:ea typeface="DotumChe" panose="020B0609000101010101" pitchFamily="49" charset="-127"/>
            </a:rPr>
            <a:t>)</a:t>
          </a:r>
          <a:r>
            <a:rPr kumimoji="1" lang="zh-CN" altLang="en-US" sz="1400" u="sng" kern="1200" dirty="0" smtClean="0">
              <a:latin typeface="DotumChe" panose="020B0609000101010101" pitchFamily="49" charset="-127"/>
              <a:ea typeface="DotumChe" panose="020B0609000101010101" pitchFamily="49" charset="-127"/>
            </a:rPr>
            <a:t>以实现跨平台。</a:t>
          </a:r>
          <a:r>
            <a:rPr kumimoji="1" lang="en-US" sz="1400" u="sng" kern="1200" dirty="0" smtClean="0">
              <a:latin typeface="DotumChe" panose="020B0609000101010101" pitchFamily="49" charset="-127"/>
              <a:ea typeface="DotumChe" panose="020B0609000101010101" pitchFamily="49" charset="-127"/>
            </a:rPr>
            <a:t>Java</a:t>
          </a:r>
          <a:r>
            <a:rPr kumimoji="1" lang="zh-CN" sz="1400" u="sng" kern="1200" dirty="0" smtClean="0">
              <a:latin typeface="DotumChe" panose="020B0609000101010101" pitchFamily="49" charset="-127"/>
              <a:ea typeface="DotumChe" panose="020B0609000101010101" pitchFamily="49" charset="-127"/>
            </a:rPr>
            <a:t>可以编写桌面应用程序、</a:t>
          </a:r>
          <a:r>
            <a:rPr kumimoji="1" lang="en-US" sz="1400" u="sng" kern="1200" dirty="0" smtClean="0">
              <a:latin typeface="DotumChe" panose="020B0609000101010101" pitchFamily="49" charset="-127"/>
              <a:ea typeface="DotumChe" panose="020B0609000101010101" pitchFamily="49" charset="-127"/>
            </a:rPr>
            <a:t>Web</a:t>
          </a:r>
          <a:r>
            <a:rPr kumimoji="1" lang="zh-CN" sz="1400" u="sng" kern="1200" dirty="0" smtClean="0">
              <a:latin typeface="DotumChe" panose="020B0609000101010101" pitchFamily="49" charset="-127"/>
              <a:ea typeface="DotumChe" panose="020B0609000101010101" pitchFamily="49" charset="-127"/>
            </a:rPr>
            <a:t>应用程序、分布式系统</a:t>
          </a:r>
          <a:r>
            <a:rPr kumimoji="1" lang="zh-CN" altLang="en-US" sz="1400" u="sng" kern="1200" dirty="0" smtClean="0">
              <a:latin typeface="DotumChe" panose="020B0609000101010101" pitchFamily="49" charset="-127"/>
              <a:ea typeface="DotumChe" panose="020B0609000101010101" pitchFamily="49" charset="-127"/>
            </a:rPr>
            <a:t>（云计算大数据）</a:t>
          </a:r>
          <a:r>
            <a:rPr kumimoji="1" lang="zh-CN" sz="1400" u="sng" kern="1200" dirty="0" smtClean="0">
              <a:latin typeface="DotumChe" panose="020B0609000101010101" pitchFamily="49" charset="-127"/>
              <a:ea typeface="DotumChe" panose="020B0609000101010101" pitchFamily="49" charset="-127"/>
            </a:rPr>
            <a:t>、</a:t>
          </a:r>
          <a:r>
            <a:rPr kumimoji="1" lang="zh-CN" altLang="en-US" sz="1400" u="sng" kern="1200" dirty="0" smtClean="0">
              <a:latin typeface="DotumChe" panose="020B0609000101010101" pitchFamily="49" charset="-127"/>
              <a:ea typeface="DotumChe" panose="020B0609000101010101" pitchFamily="49" charset="-127"/>
            </a:rPr>
            <a:t>移动端程序</a:t>
          </a:r>
          <a:r>
            <a:rPr kumimoji="1" lang="zh-CN" sz="1400" u="sng" kern="1200" dirty="0" smtClean="0">
              <a:latin typeface="DotumChe" panose="020B0609000101010101" pitchFamily="49" charset="-127"/>
              <a:ea typeface="DotumChe" panose="020B0609000101010101" pitchFamily="49" charset="-127"/>
            </a:rPr>
            <a:t>和嵌入式系统应用程序等。</a:t>
          </a:r>
          <a:endParaRPr lang="ja-JP" sz="1400" kern="1200" dirty="0">
            <a:latin typeface="DotumChe" panose="020B0609000101010101" pitchFamily="49" charset="-127"/>
            <a:ea typeface="DotumChe" panose="020B0609000101010101" pitchFamily="49" charset="-127"/>
          </a:endParaRPr>
        </a:p>
      </dsp:txBody>
      <dsp:txXfrm rot="10800000">
        <a:off x="2133422" y="2536511"/>
        <a:ext cx="4336767" cy="1998601"/>
      </dsp:txXfrm>
    </dsp:sp>
    <dsp:sp modelId="{04B0CB61-477F-4CBE-971C-693C1C6C9633}">
      <dsp:nvSpPr>
        <dsp:cNvPr id="0" name=""/>
        <dsp:cNvSpPr/>
      </dsp:nvSpPr>
      <dsp:spPr>
        <a:xfrm>
          <a:off x="688111" y="2592292"/>
          <a:ext cx="1908964" cy="188703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2000" b="-3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3009900" cy="463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lvl1pPr defTabSz="925513" eaLnBrk="0" hangingPunct="0">
              <a:defRPr sz="1200">
                <a:latin typeface="Times New Roman" pitchFamily="18" charset="0"/>
              </a:defRPr>
            </a:lvl1pPr>
          </a:lstStyle>
          <a:p>
            <a:endParaRPr lang="en-US" altLang="ja-JP"/>
          </a:p>
        </p:txBody>
      </p:sp>
      <p:sp>
        <p:nvSpPr>
          <p:cNvPr id="2057" name="Rectangle 9"/>
          <p:cNvSpPr>
            <a:spLocks noGrp="1" noRot="1" noChangeAspect="1" noChangeArrowheads="1" noTextEdit="1"/>
          </p:cNvSpPr>
          <p:nvPr>
            <p:ph type="sldImg" idx="2"/>
          </p:nvPr>
        </p:nvSpPr>
        <p:spPr bwMode="auto">
          <a:xfrm>
            <a:off x="115252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058" name="Rectangle 10"/>
          <p:cNvSpPr>
            <a:spLocks noGrp="1" noChangeArrowheads="1"/>
          </p:cNvSpPr>
          <p:nvPr>
            <p:ph type="body" sz="quarter" idx="3"/>
          </p:nvPr>
        </p:nvSpPr>
        <p:spPr bwMode="auto">
          <a:xfrm>
            <a:off x="925513" y="4410075"/>
            <a:ext cx="5095875" cy="41767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059" name="Rectangle 11"/>
          <p:cNvSpPr>
            <a:spLocks noGrp="1" noChangeArrowheads="1"/>
          </p:cNvSpPr>
          <p:nvPr>
            <p:ph type="dt" idx="1"/>
          </p:nvPr>
        </p:nvSpPr>
        <p:spPr bwMode="auto">
          <a:xfrm>
            <a:off x="3937000" y="0"/>
            <a:ext cx="3009900" cy="463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lvl1pPr algn="r" defTabSz="925513" eaLnBrk="0" hangingPunct="0">
              <a:defRPr sz="1200">
                <a:latin typeface="Times New Roman" pitchFamily="18" charset="0"/>
              </a:defRPr>
            </a:lvl1pPr>
          </a:lstStyle>
          <a:p>
            <a:endParaRPr lang="en-US" altLang="ja-JP"/>
          </a:p>
        </p:txBody>
      </p:sp>
      <p:sp>
        <p:nvSpPr>
          <p:cNvPr id="2060" name="Rectangle 12"/>
          <p:cNvSpPr>
            <a:spLocks noGrp="1" noChangeArrowheads="1"/>
          </p:cNvSpPr>
          <p:nvPr>
            <p:ph type="ftr" sz="quarter" idx="4"/>
          </p:nvPr>
        </p:nvSpPr>
        <p:spPr bwMode="auto">
          <a:xfrm>
            <a:off x="0" y="8820150"/>
            <a:ext cx="3009900" cy="463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2738" tIns="46368" rIns="92738" bIns="46368" numCol="1" anchor="b" anchorCtr="0" compatLnSpc="1">
            <a:prstTxWarp prst="textNoShape">
              <a:avLst/>
            </a:prstTxWarp>
          </a:bodyPr>
          <a:lstStyle>
            <a:lvl1pPr defTabSz="925513" eaLnBrk="0" hangingPunct="0">
              <a:defRPr sz="1200">
                <a:latin typeface="Times New Roman" pitchFamily="18" charset="0"/>
              </a:defRPr>
            </a:lvl1pPr>
          </a:lstStyle>
          <a:p>
            <a:endParaRPr lang="en-US" altLang="ja-JP"/>
          </a:p>
        </p:txBody>
      </p:sp>
      <p:sp>
        <p:nvSpPr>
          <p:cNvPr id="2061" name="Rectangle 13"/>
          <p:cNvSpPr>
            <a:spLocks noGrp="1" noChangeArrowheads="1"/>
          </p:cNvSpPr>
          <p:nvPr>
            <p:ph type="sldNum" sz="quarter" idx="5"/>
          </p:nvPr>
        </p:nvSpPr>
        <p:spPr bwMode="auto">
          <a:xfrm>
            <a:off x="3937000" y="8820150"/>
            <a:ext cx="3009900" cy="463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2738" tIns="46368" rIns="92738" bIns="46368" numCol="1" anchor="b" anchorCtr="0" compatLnSpc="1">
            <a:prstTxWarp prst="textNoShape">
              <a:avLst/>
            </a:prstTxWarp>
          </a:bodyPr>
          <a:lstStyle>
            <a:lvl1pPr algn="r" defTabSz="925513" eaLnBrk="0" hangingPunct="0">
              <a:defRPr sz="1200">
                <a:latin typeface="Times New Roman" pitchFamily="18" charset="0"/>
              </a:defRPr>
            </a:lvl1pPr>
          </a:lstStyle>
          <a:p>
            <a:fld id="{3A7828DF-2F6B-43BE-A825-0112B823DCD2}" type="slidenum">
              <a:rPr lang="ja-JP" altLang="en-US"/>
              <a:pPr/>
              <a:t>‹#›</a:t>
            </a:fld>
            <a:endParaRPr lang="en-US" altLang="ja-JP"/>
          </a:p>
        </p:txBody>
      </p:sp>
    </p:spTree>
    <p:extLst>
      <p:ext uri="{BB962C8B-B14F-4D97-AF65-F5344CB8AC3E}">
        <p14:creationId xmlns:p14="http://schemas.microsoft.com/office/powerpoint/2010/main" xmlns="" val="30015682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23" name="Rectangle 3"/>
          <p:cNvSpPr>
            <a:spLocks noGrp="1" noChangeArrowheads="1"/>
          </p:cNvSpPr>
          <p:nvPr>
            <p:ph type="ctrTitle"/>
          </p:nvPr>
        </p:nvSpPr>
        <p:spPr>
          <a:xfrm>
            <a:off x="2438400" y="3352800"/>
            <a:ext cx="6324600" cy="1371600"/>
          </a:xfrm>
        </p:spPr>
        <p:txBody>
          <a:bodyPr/>
          <a:lstStyle>
            <a:lvl1pPr>
              <a:lnSpc>
                <a:spcPct val="90000"/>
              </a:lnSpc>
              <a:defRPr sz="4800"/>
            </a:lvl1pPr>
          </a:lstStyle>
          <a:p>
            <a:pPr lvl="0"/>
            <a:r>
              <a:rPr lang="ja-JP" altLang="en-US" noProof="0" smtClean="0"/>
              <a:t>マスター タイトルの書式設定</a:t>
            </a:r>
          </a:p>
        </p:txBody>
      </p:sp>
      <p:sp>
        <p:nvSpPr>
          <p:cNvPr id="30724" name="Rectangle 4"/>
          <p:cNvSpPr>
            <a:spLocks noGrp="1" noChangeArrowheads="1"/>
          </p:cNvSpPr>
          <p:nvPr>
            <p:ph type="subTitle" idx="1"/>
          </p:nvPr>
        </p:nvSpPr>
        <p:spPr>
          <a:xfrm>
            <a:off x="2438400" y="4724400"/>
            <a:ext cx="6324600" cy="685800"/>
          </a:xfrm>
        </p:spPr>
        <p:txBody>
          <a:bodyPr/>
          <a:lstStyle>
            <a:lvl1pPr marL="0" indent="0">
              <a:lnSpc>
                <a:spcPct val="80000"/>
              </a:lnSpc>
              <a:buFont typeface="Wingdings" pitchFamily="2" charset="2"/>
              <a:buNone/>
              <a:defRPr sz="3200"/>
            </a:lvl1pPr>
          </a:lstStyle>
          <a:p>
            <a:pPr lvl="0"/>
            <a:r>
              <a:rPr lang="ja-JP" altLang="en-US" noProof="0" smtClean="0"/>
              <a:t>マスター サブタイトルの書式設定</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xmlns="" val="424765412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38950" y="685800"/>
            <a:ext cx="1771650" cy="48768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524000" y="685800"/>
            <a:ext cx="5162550" cy="48768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xmlns="" val="39140896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xmlns="" val="10584333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xmlns="" val="36839149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5240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1435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xmlns="" val="168886793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xmlns="" val="309145442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xmlns="" val="170973979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861974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xmlns="" val="120194071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xmlns="" val="289557119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1524000" y="2057400"/>
            <a:ext cx="7086600" cy="350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9713" name="Rectangle 17"/>
          <p:cNvSpPr>
            <a:spLocks noGrp="1" noChangeArrowheads="1"/>
          </p:cNvSpPr>
          <p:nvPr>
            <p:ph type="title"/>
          </p:nvPr>
        </p:nvSpPr>
        <p:spPr bwMode="auto">
          <a:xfrm>
            <a:off x="1524000" y="685800"/>
            <a:ext cx="7086600"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1" fontAlgn="base" hangingPunct="1">
        <a:spcBef>
          <a:spcPct val="0"/>
        </a:spcBef>
        <a:spcAft>
          <a:spcPct val="0"/>
        </a:spcAft>
        <a:defRPr kumimoji="1" sz="4000" b="1">
          <a:solidFill>
            <a:srgbClr val="000000"/>
          </a:solidFill>
          <a:latin typeface="+mj-lt"/>
          <a:ea typeface="+mj-ea"/>
          <a:cs typeface="+mj-cs"/>
        </a:defRPr>
      </a:lvl1pPr>
      <a:lvl2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2pPr>
      <a:lvl3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3pPr>
      <a:lvl4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4pPr>
      <a:lvl5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5pPr>
      <a:lvl6pPr marL="4572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6pPr>
      <a:lvl7pPr marL="9144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7pPr>
      <a:lvl8pPr marL="13716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8pPr>
      <a:lvl9pPr marL="18288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9pPr>
    </p:titleStyle>
    <p:bodyStyle>
      <a:lvl1pPr marL="342900" indent="-342900" algn="l" rtl="0" eaLnBrk="1" fontAlgn="base" hangingPunct="1">
        <a:spcBef>
          <a:spcPct val="20000"/>
        </a:spcBef>
        <a:spcAft>
          <a:spcPct val="0"/>
        </a:spcAft>
        <a:buClr>
          <a:srgbClr val="000000"/>
        </a:buClr>
        <a:buSzPct val="50000"/>
        <a:buFont typeface="Wingdings" pitchFamily="2" charset="2"/>
        <a:buChar char="n"/>
        <a:defRPr kumimoji="1"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000000"/>
        </a:buClr>
        <a:buSzPct val="50000"/>
        <a:buFont typeface="Wingdings" pitchFamily="2" charset="2"/>
        <a:buChar char="n"/>
        <a:defRPr kumimoji="1" sz="2400">
          <a:solidFill>
            <a:srgbClr val="000000"/>
          </a:solidFill>
          <a:latin typeface="+mn-lt"/>
          <a:ea typeface="+mn-ea"/>
        </a:defRPr>
      </a:lvl2pPr>
      <a:lvl3pPr marL="1143000" indent="-228600" algn="l" rtl="0" eaLnBrk="1" fontAlgn="base" hangingPunct="1">
        <a:spcBef>
          <a:spcPct val="20000"/>
        </a:spcBef>
        <a:spcAft>
          <a:spcPct val="0"/>
        </a:spcAft>
        <a:buClr>
          <a:srgbClr val="000000"/>
        </a:buClr>
        <a:buSzPct val="50000"/>
        <a:buFont typeface="Wingdings" pitchFamily="2" charset="2"/>
        <a:buChar char="n"/>
        <a:defRPr kumimoji="1" sz="2000">
          <a:solidFill>
            <a:srgbClr val="000000"/>
          </a:solidFill>
          <a:latin typeface="+mn-lt"/>
          <a:ea typeface="+mn-ea"/>
        </a:defRPr>
      </a:lvl3pPr>
      <a:lvl4pPr marL="1600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4pPr>
      <a:lvl5pPr marL="20574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5pPr>
      <a:lvl6pPr marL="25146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6pPr>
      <a:lvl7pPr marL="29718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7pPr>
      <a:lvl8pPr marL="34290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8pPr>
      <a:lvl9pPr marL="3886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openxmlformats.org/officeDocument/2006/relationships/hyperlink" Target="http://baike.baidu.com/item/Oracle" TargetMode="External"/><Relationship Id="rId3" Type="http://schemas.openxmlformats.org/officeDocument/2006/relationships/hyperlink" Target="http://baike.baidu.com/item/IBM/9190" TargetMode="External"/><Relationship Id="rId7" Type="http://schemas.openxmlformats.org/officeDocument/2006/relationships/hyperlink" Target="http://baike.baidu.com/item/HP" TargetMode="External"/><Relationship Id="rId2" Type="http://schemas.openxmlformats.org/officeDocument/2006/relationships/hyperlink" Target="http://baike.baidu.com/item/Applet" TargetMode="External"/><Relationship Id="rId1" Type="http://schemas.openxmlformats.org/officeDocument/2006/relationships/slideLayout" Target="../slideLayouts/slideLayout2.xml"/><Relationship Id="rId6" Type="http://schemas.openxmlformats.org/officeDocument/2006/relationships/hyperlink" Target="http://baike.baidu.com/item/Adobe" TargetMode="External"/><Relationship Id="rId5" Type="http://schemas.openxmlformats.org/officeDocument/2006/relationships/hyperlink" Target="http://baike.baidu.com/item/DEC" TargetMode="External"/><Relationship Id="rId10" Type="http://schemas.openxmlformats.org/officeDocument/2006/relationships/hyperlink" Target="http://baike.baidu.com/item/%E5%BE%AE%E8%BD%AF" TargetMode="External"/><Relationship Id="rId4" Type="http://schemas.openxmlformats.org/officeDocument/2006/relationships/hyperlink" Target="http://baike.baidu.com/item/Apple/3860362" TargetMode="External"/><Relationship Id="rId9" Type="http://schemas.openxmlformats.org/officeDocument/2006/relationships/hyperlink" Target="http://baike.baidu.com/item/Netscap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baike.baidu.com/item/J2SE" TargetMode="External"/><Relationship Id="rId7" Type="http://schemas.openxmlformats.org/officeDocument/2006/relationships/hyperlink" Target="http://baike.baidu.com/item/XML" TargetMode="External"/><Relationship Id="rId2" Type="http://schemas.openxmlformats.org/officeDocument/2006/relationships/hyperlink" Target="http://baike.baidu.com/item/J2ME" TargetMode="External"/><Relationship Id="rId1" Type="http://schemas.openxmlformats.org/officeDocument/2006/relationships/slideLayout" Target="../slideLayouts/slideLayout2.xml"/><Relationship Id="rId6" Type="http://schemas.openxmlformats.org/officeDocument/2006/relationships/hyperlink" Target="http://baike.baidu.com/item/Apple/3860362" TargetMode="External"/><Relationship Id="rId5" Type="http://schemas.openxmlformats.org/officeDocument/2006/relationships/hyperlink" Target="http://baike.baidu.com/item/HotSpot" TargetMode="External"/><Relationship Id="rId4" Type="http://schemas.openxmlformats.org/officeDocument/2006/relationships/hyperlink" Target="http://baike.baidu.com/item/J2E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baike.baidu.com/item/JavaME" TargetMode="External"/><Relationship Id="rId2" Type="http://schemas.openxmlformats.org/officeDocument/2006/relationships/hyperlink" Target="http://baike.baidu.com/item/JavaE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baike.baidu.com/item/Java%20API" TargetMode="External"/><Relationship Id="rId2" Type="http://schemas.openxmlformats.org/officeDocument/2006/relationships/hyperlink" Target="http://baike.baidu.com/item/JDK/1011" TargetMode="External"/><Relationship Id="rId1" Type="http://schemas.openxmlformats.org/officeDocument/2006/relationships/slideLayout" Target="../slideLayouts/slideLayout2.xml"/><Relationship Id="rId4" Type="http://schemas.openxmlformats.org/officeDocument/2006/relationships/hyperlink" Target="http://baike.baidu.com/item/JR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baike.baidu.com/item/NetBeans" TargetMode="External"/><Relationship Id="rId2" Type="http://schemas.openxmlformats.org/officeDocument/2006/relationships/hyperlink" Target="http://baike.baidu.com/item/Eclipse/61703" TargetMode="External"/><Relationship Id="rId1" Type="http://schemas.openxmlformats.org/officeDocument/2006/relationships/slideLayout" Target="../slideLayouts/slideLayout2.xml"/><Relationship Id="rId6" Type="http://schemas.openxmlformats.org/officeDocument/2006/relationships/hyperlink" Target="http://baike.baidu.com/item/Genuitec" TargetMode="External"/><Relationship Id="rId5" Type="http://schemas.openxmlformats.org/officeDocument/2006/relationships/hyperlink" Target="http://baike.baidu.com/item/MyEclipse" TargetMode="External"/><Relationship Id="rId4" Type="http://schemas.openxmlformats.org/officeDocument/2006/relationships/hyperlink" Target="http://baike.baidu.com/item/IntelliJ%20IDE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baike.baidu.com/item/JVM" TargetMode="External"/><Relationship Id="rId2" Type="http://schemas.openxmlformats.org/officeDocument/2006/relationships/hyperlink" Target="http://baike.baidu.com/item/Android/60243" TargetMode="External"/><Relationship Id="rId1" Type="http://schemas.openxmlformats.org/officeDocument/2006/relationships/slideLayout" Target="../slideLayouts/slideLayout2.xml"/><Relationship Id="rId6" Type="http://schemas.openxmlformats.org/officeDocument/2006/relationships/hyperlink" Target="http://baike.baidu.com/item/frameworks" TargetMode="External"/><Relationship Id="rId5" Type="http://schemas.openxmlformats.org/officeDocument/2006/relationships/hyperlink" Target="http://baike.baidu.com/item/%E9%87%91%E8%9E%8D%E6%9C%8D%E5%8A%A1%E4%B8%9A" TargetMode="External"/><Relationship Id="rId4" Type="http://schemas.openxmlformats.org/officeDocument/2006/relationships/hyperlink" Target="http://baike.baidu.com/item/%E5%B0%81%E8%A3%85/2796965"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baike.baidu.com/item/HBase" TargetMode="External"/><Relationship Id="rId2" Type="http://schemas.openxmlformats.org/officeDocument/2006/relationships/hyperlink" Target="http://baike.baidu.com/item/KB/33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baike.baidu.com/item/HTTP%E6%9C%8D%E5%8A%A1%E5%99%A8" TargetMode="External"/><Relationship Id="rId2" Type="http://schemas.openxmlformats.org/officeDocument/2006/relationships/hyperlink" Target="http://baike.baidu.com/view/209578.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baike.baidu.com/subview/29/12654100.ht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baike.baidu.com/item/%E5%BA%94%E7%94%A8%E5%AF%B9%E8%B1%A1" TargetMode="External"/><Relationship Id="rId3" Type="http://schemas.openxmlformats.org/officeDocument/2006/relationships/hyperlink" Target="http://baike.baidu.com/item/IoC/4853" TargetMode="External"/><Relationship Id="rId7" Type="http://schemas.openxmlformats.org/officeDocument/2006/relationships/hyperlink" Target="http://baike.baidu.com/item/%E5%86%85%E8%81%9A%E6%80%A7" TargetMode="External"/><Relationship Id="rId2" Type="http://schemas.openxmlformats.org/officeDocument/2006/relationships/hyperlink" Target="http://baike.baidu.com/item/%E6%8E%A7%E5%88%B6%E5%8F%8D%E8%BD%AC" TargetMode="External"/><Relationship Id="rId1" Type="http://schemas.openxmlformats.org/officeDocument/2006/relationships/slideLayout" Target="../slideLayouts/slideLayout2.xml"/><Relationship Id="rId6" Type="http://schemas.openxmlformats.org/officeDocument/2006/relationships/hyperlink" Target="http://baike.baidu.com/item/transaction" TargetMode="External"/><Relationship Id="rId5" Type="http://schemas.openxmlformats.org/officeDocument/2006/relationships/hyperlink" Target="http://baike.baidu.com/item/%E4%BA%8B%E5%8A%A1" TargetMode="External"/><Relationship Id="rId4" Type="http://schemas.openxmlformats.org/officeDocument/2006/relationships/hyperlink" Target="http://baike.baidu.com/item/%E9%9D%A2%E5%90%91%E5%88%87%E9%9D%A2%E7%BC%96%E7%A8%8B"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baike.baidu.com/item/%E7%BB%84%E4%BB%B6" TargetMode="External"/><Relationship Id="rId2" Type="http://schemas.openxmlformats.org/officeDocument/2006/relationships/hyperlink" Target="http://baike.baidu.com/item/prototype/14335188" TargetMode="External"/><Relationship Id="rId1" Type="http://schemas.openxmlformats.org/officeDocument/2006/relationships/slideLayout" Target="../slideLayouts/slideLayout2.xml"/><Relationship Id="rId5" Type="http://schemas.openxmlformats.org/officeDocument/2006/relationships/hyperlink" Target="http://baike.baidu.com/item/%E4%BA%8B%E5%8A%A1%E7%AE%A1%E7%90%86" TargetMode="External"/><Relationship Id="rId4" Type="http://schemas.openxmlformats.org/officeDocument/2006/relationships/hyperlink" Target="http://baike.baidu.com/item/%E5%BA%94%E7%94%A8%E5%AF%B9%E8%B1%A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a:xfrm>
            <a:off x="539552" y="404664"/>
            <a:ext cx="8496944" cy="2880320"/>
          </a:xfrm>
        </p:spPr>
        <p:txBody>
          <a:bodyPr/>
          <a:lstStyle/>
          <a:p>
            <a:r>
              <a:rPr lang="zh-CN" altLang="en-US" sz="4400" dirty="0" smtClean="0">
                <a:latin typeface="DFKai-SB" panose="03000509000000000000" pitchFamily="65" charset="-120"/>
                <a:ea typeface="DFKai-SB" panose="03000509000000000000" pitchFamily="65" charset="-120"/>
              </a:rPr>
              <a:t>黄金行业：</a:t>
            </a:r>
            <a:r>
              <a:rPr lang="en-US" altLang="zh-CN" sz="4400" dirty="0" smtClean="0">
                <a:latin typeface="DFKai-SB" panose="03000509000000000000" pitchFamily="65" charset="-120"/>
                <a:ea typeface="DFKai-SB" panose="03000509000000000000" pitchFamily="65" charset="-120"/>
              </a:rPr>
              <a:t>IT</a:t>
            </a:r>
            <a:r>
              <a:rPr lang="ja-JP" altLang="en-US" sz="3200" dirty="0">
                <a:latin typeface="DFKai-SB" panose="03000509000000000000" pitchFamily="65" charset="-120"/>
                <a:ea typeface="DFKai-SB" panose="03000509000000000000" pitchFamily="65" charset="-120"/>
              </a:rPr>
              <a:t> </a:t>
            </a:r>
            <a:r>
              <a:rPr lang="zh-CN" altLang="en-US" sz="3200" dirty="0" smtClean="0">
                <a:latin typeface="DFKai-SB" panose="03000509000000000000" pitchFamily="65" charset="-120"/>
                <a:ea typeface="DFKai-SB" panose="03000509000000000000" pitchFamily="65" charset="-120"/>
              </a:rPr>
              <a:t>（</a:t>
            </a:r>
            <a:r>
              <a:rPr lang="en-US" altLang="zh-CN" sz="3200" b="0" dirty="0" err="1" smtClean="0">
                <a:latin typeface="DFKai-SB" panose="03000509000000000000" pitchFamily="65" charset="-120"/>
                <a:ea typeface="DFKai-SB" panose="03000509000000000000" pitchFamily="65" charset="-120"/>
              </a:rPr>
              <a:t>Network,Hardware,Softwar</a:t>
            </a:r>
            <a:r>
              <a:rPr lang="en-US" altLang="zh-CN" sz="3200" dirty="0" err="1" smtClean="0">
                <a:latin typeface="DFKai-SB" panose="03000509000000000000" pitchFamily="65" charset="-120"/>
                <a:ea typeface="DFKai-SB" panose="03000509000000000000" pitchFamily="65" charset="-120"/>
              </a:rPr>
              <a:t>e</a:t>
            </a:r>
            <a:r>
              <a:rPr lang="en-US" altLang="zh-CN" sz="3200" dirty="0" smtClean="0">
                <a:latin typeface="DFKai-SB" panose="03000509000000000000" pitchFamily="65" charset="-120"/>
                <a:ea typeface="DFKai-SB" panose="03000509000000000000" pitchFamily="65" charset="-120"/>
              </a:rPr>
              <a:t>(</a:t>
            </a:r>
            <a:br>
              <a:rPr lang="en-US" altLang="zh-CN" sz="3200" dirty="0" smtClean="0">
                <a:latin typeface="DFKai-SB" panose="03000509000000000000" pitchFamily="65" charset="-120"/>
                <a:ea typeface="DFKai-SB" panose="03000509000000000000" pitchFamily="65" charset="-120"/>
              </a:rPr>
            </a:br>
            <a:r>
              <a:rPr lang="en-US" altLang="zh-CN" sz="3200" b="0" dirty="0" err="1" smtClean="0">
                <a:latin typeface="DFKai-SB" panose="03000509000000000000" pitchFamily="65" charset="-120"/>
                <a:ea typeface="DFKai-SB" panose="03000509000000000000" pitchFamily="65" charset="-120"/>
              </a:rPr>
              <a:t>Coding,</a:t>
            </a:r>
            <a:r>
              <a:rPr lang="en-US" altLang="ja-JP" sz="3200" b="0" dirty="0" err="1" smtClean="0">
                <a:latin typeface="DFKai-SB" panose="03000509000000000000" pitchFamily="65" charset="-120"/>
                <a:ea typeface="DFKai-SB" panose="03000509000000000000" pitchFamily="65" charset="-120"/>
              </a:rPr>
              <a:t>Deployment,Operation,Maintenance</a:t>
            </a:r>
            <a:r>
              <a:rPr lang="en-US" altLang="zh-CN" sz="3200" b="0" dirty="0" smtClean="0">
                <a:latin typeface="DFKai-SB" panose="03000509000000000000" pitchFamily="65" charset="-120"/>
                <a:ea typeface="DFKai-SB" panose="03000509000000000000" pitchFamily="65" charset="-120"/>
              </a:rPr>
              <a:t>)</a:t>
            </a:r>
            <a:br>
              <a:rPr lang="en-US" altLang="zh-CN" sz="3200" b="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web,</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物联网</a:t>
            </a:r>
            <a:r>
              <a:rPr lang="zh-CN" altLang="en-US" sz="3200" dirty="0">
                <a:latin typeface="DFKai-SB" panose="03000509000000000000" pitchFamily="65" charset="-120"/>
                <a:ea typeface="DFKai-SB" panose="03000509000000000000" pitchFamily="65" charset="-120"/>
              </a:rPr>
              <a:t>应用</a:t>
            </a:r>
            <a:r>
              <a:rPr lang="zh-CN" altLang="en-US" sz="3200" dirty="0" smtClean="0">
                <a:latin typeface="DFKai-SB" panose="03000509000000000000" pitchFamily="65" charset="-120"/>
                <a:ea typeface="DFKai-SB" panose="03000509000000000000" pitchFamily="65" charset="-120"/>
              </a:rPr>
              <a:t>开发</a:t>
            </a:r>
            <a:r>
              <a:rPr lang="en-US" altLang="zh-CN" sz="3200" dirty="0" smtClean="0">
                <a:latin typeface="DFKai-SB" panose="03000509000000000000" pitchFamily="65" charset="-120"/>
                <a:ea typeface="DFKai-SB" panose="03000509000000000000" pitchFamily="65" charset="-120"/>
              </a:rPr>
              <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企业管理服务软件开发</a:t>
            </a:r>
            <a:r>
              <a:rPr lang="en-US" altLang="zh-CN" sz="3200" dirty="0" smtClean="0">
                <a:latin typeface="DFKai-SB" panose="03000509000000000000" pitchFamily="65" charset="-120"/>
                <a:ea typeface="DFKai-SB" panose="03000509000000000000" pitchFamily="65" charset="-120"/>
              </a:rPr>
              <a:t>(ERP,SAP)</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手机多媒体业务发展</a:t>
            </a:r>
            <a:endParaRPr lang="ja-JP" altLang="en-US" sz="3200" dirty="0">
              <a:latin typeface="DFKai-SB" panose="03000509000000000000" pitchFamily="65" charset="-120"/>
              <a:ea typeface="DFKai-SB" panose="03000509000000000000" pitchFamily="65" charset="-120"/>
            </a:endParaRPr>
          </a:p>
        </p:txBody>
      </p:sp>
      <p:sp>
        <p:nvSpPr>
          <p:cNvPr id="4103" name="Rectangle 7"/>
          <p:cNvSpPr>
            <a:spLocks noGrp="1" noChangeArrowheads="1"/>
          </p:cNvSpPr>
          <p:nvPr>
            <p:ph type="subTitle" idx="1"/>
          </p:nvPr>
        </p:nvSpPr>
        <p:spPr>
          <a:xfrm>
            <a:off x="899592" y="3429000"/>
            <a:ext cx="6840760" cy="2448272"/>
          </a:xfrm>
        </p:spPr>
        <p:txBody>
          <a:bodyPr/>
          <a:lstStyle/>
          <a:p>
            <a:r>
              <a:rPr lang="zh-CN" altLang="en-US" dirty="0" smtClean="0">
                <a:solidFill>
                  <a:schemeClr val="bg2">
                    <a:lumMod val="50000"/>
                  </a:schemeClr>
                </a:solidFill>
                <a:latin typeface="DFKai-SB" panose="03000509000000000000" pitchFamily="65" charset="-120"/>
                <a:ea typeface="DFKai-SB" panose="03000509000000000000" pitchFamily="65" charset="-120"/>
              </a:rPr>
              <a:t>农</a:t>
            </a:r>
            <a:r>
              <a:rPr lang="zh-CN" altLang="en-US" dirty="0">
                <a:solidFill>
                  <a:schemeClr val="bg2">
                    <a:lumMod val="50000"/>
                  </a:schemeClr>
                </a:solidFill>
                <a:latin typeface="DFKai-SB" panose="03000509000000000000" pitchFamily="65" charset="-120"/>
                <a:ea typeface="DFKai-SB" panose="03000509000000000000" pitchFamily="65" charset="-120"/>
              </a:rPr>
              <a:t>耕</a:t>
            </a:r>
            <a:r>
              <a:rPr lang="zh-CN" altLang="en-US" dirty="0" smtClean="0">
                <a:solidFill>
                  <a:schemeClr val="bg2">
                    <a:lumMod val="50000"/>
                  </a:schemeClr>
                </a:solidFill>
                <a:latin typeface="DFKai-SB" panose="03000509000000000000" pitchFamily="65" charset="-120"/>
                <a:ea typeface="DFKai-SB" panose="03000509000000000000" pitchFamily="65" charset="-120"/>
              </a:rPr>
              <a:t>文明时代需要大量农民</a:t>
            </a:r>
            <a:r>
              <a:rPr lang="en-US" altLang="zh-CN" dirty="0" smtClean="0">
                <a:solidFill>
                  <a:schemeClr val="bg2">
                    <a:lumMod val="50000"/>
                  </a:schemeClr>
                </a:solidFill>
                <a:latin typeface="DFKai-SB" panose="03000509000000000000" pitchFamily="65" charset="-120"/>
                <a:ea typeface="DFKai-SB" panose="03000509000000000000" pitchFamily="65" charset="-120"/>
              </a:rPr>
              <a:t>,</a:t>
            </a:r>
            <a:r>
              <a:rPr lang="zh-CN" altLang="en-US" dirty="0" smtClean="0">
                <a:solidFill>
                  <a:schemeClr val="bg2">
                    <a:lumMod val="50000"/>
                  </a:schemeClr>
                </a:solidFill>
                <a:latin typeface="DFKai-SB" panose="03000509000000000000" pitchFamily="65" charset="-120"/>
                <a:ea typeface="DFKai-SB" panose="03000509000000000000" pitchFamily="65" charset="-120"/>
              </a:rPr>
              <a:t>那么信息时代自然需要大量信息农民</a:t>
            </a:r>
            <a:endParaRPr lang="en-US" altLang="zh-CN" dirty="0" smtClean="0">
              <a:solidFill>
                <a:schemeClr val="bg2">
                  <a:lumMod val="50000"/>
                </a:schemeClr>
              </a:solidFill>
              <a:latin typeface="DFKai-SB" panose="03000509000000000000" pitchFamily="65" charset="-120"/>
              <a:ea typeface="DFKai-SB" panose="03000509000000000000" pitchFamily="65" charset="-120"/>
            </a:endParaRPr>
          </a:p>
          <a:p>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入职</a:t>
            </a:r>
            <a:r>
              <a:rPr lang="en-US" altLang="zh-CN"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IT,</a:t>
            </a:r>
            <a:r>
              <a:rPr lang="zh-CN" altLang="en-US"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薪水相对上下限</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高</a:t>
            </a:r>
            <a:r>
              <a:rPr lang="en-US" altLang="zh-CN"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可</a:t>
            </a:r>
            <a:r>
              <a:rPr lang="zh-CN" altLang="en-US"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以说为你开启</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高薪之路，</a:t>
            </a:r>
            <a:r>
              <a:rPr lang="zh-CN" altLang="en-US" dirty="0" smtClean="0">
                <a:solidFill>
                  <a:schemeClr val="bg2">
                    <a:lumMod val="50000"/>
                  </a:schemeClr>
                </a:solidFill>
                <a:latin typeface="DFKai-SB" panose="03000509000000000000" pitchFamily="65" charset="-120"/>
                <a:ea typeface="DFKai-SB" panose="03000509000000000000" pitchFamily="65" charset="-120"/>
              </a:rPr>
              <a:t>但是</a:t>
            </a:r>
            <a:r>
              <a:rPr lang="zh-CN" altLang="en-US" dirty="0">
                <a:solidFill>
                  <a:schemeClr val="bg2">
                    <a:lumMod val="50000"/>
                  </a:schemeClr>
                </a:solidFill>
                <a:latin typeface="DFKai-SB" panose="03000509000000000000" pitchFamily="65" charset="-120"/>
                <a:ea typeface="DFKai-SB" panose="03000509000000000000" pitchFamily="65" charset="-120"/>
              </a:rPr>
              <a:t>从事</a:t>
            </a:r>
            <a:r>
              <a:rPr lang="en-US" altLang="zh-CN" dirty="0">
                <a:solidFill>
                  <a:schemeClr val="bg2">
                    <a:lumMod val="50000"/>
                  </a:schemeClr>
                </a:solidFill>
                <a:latin typeface="DFKai-SB" panose="03000509000000000000" pitchFamily="65" charset="-120"/>
                <a:ea typeface="DFKai-SB" panose="03000509000000000000" pitchFamily="65" charset="-120"/>
              </a:rPr>
              <a:t>IT</a:t>
            </a:r>
            <a:r>
              <a:rPr lang="zh-CN" altLang="en-US" dirty="0">
                <a:solidFill>
                  <a:schemeClr val="bg2">
                    <a:lumMod val="50000"/>
                  </a:schemeClr>
                </a:solidFill>
                <a:latin typeface="DFKai-SB" panose="03000509000000000000" pitchFamily="65" charset="-120"/>
                <a:ea typeface="DFKai-SB" panose="03000509000000000000" pitchFamily="65" charset="-120"/>
              </a:rPr>
              <a:t>行业</a:t>
            </a:r>
            <a:r>
              <a:rPr lang="zh-CN" altLang="en-US" dirty="0" smtClean="0">
                <a:solidFill>
                  <a:schemeClr val="bg2">
                    <a:lumMod val="50000"/>
                  </a:schemeClr>
                </a:solidFill>
                <a:latin typeface="DFKai-SB" panose="03000509000000000000" pitchFamily="65" charset="-120"/>
                <a:ea typeface="DFKai-SB" panose="03000509000000000000" pitchFamily="65" charset="-120"/>
              </a:rPr>
              <a:t>有一定技术门槛，如果技术跟不上就会被淘汰</a:t>
            </a:r>
            <a:endParaRPr lang="en-US" altLang="zh-CN" dirty="0">
              <a:solidFill>
                <a:schemeClr val="bg2">
                  <a:lumMod val="50000"/>
                </a:schemeClr>
              </a:solidFill>
              <a:latin typeface="DFKai-SB" panose="03000509000000000000" pitchFamily="65" charset="-120"/>
              <a:ea typeface="DFKai-SB" panose="03000509000000000000" pitchFamily="65" charset="-120"/>
            </a:endParaRPr>
          </a:p>
          <a:p>
            <a:endParaRPr lang="en-US" altLang="zh-CN"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endParaRPr>
          </a:p>
          <a:p>
            <a:endParaRPr lang="ja-JP" altLang="en-US" dirty="0">
              <a:solidFill>
                <a:schemeClr val="accent6">
                  <a:lumMod val="75000"/>
                </a:schemeClr>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103">
                                            <p:txEl>
                                              <p:pRg st="0" end="0"/>
                                            </p:txEl>
                                          </p:spTgt>
                                        </p:tgtEl>
                                        <p:attrNameLst>
                                          <p:attrName>style.visibility</p:attrName>
                                        </p:attrNameLst>
                                      </p:cBhvr>
                                      <p:to>
                                        <p:strVal val="visible"/>
                                      </p:to>
                                    </p:set>
                                    <p:animEffect transition="in" filter="circle(in)">
                                      <p:cBhvr>
                                        <p:cTn id="7" dur="2000"/>
                                        <p:tgtEl>
                                          <p:spTgt spid="4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103">
                                            <p:txEl>
                                              <p:pRg st="1" end="1"/>
                                            </p:txEl>
                                          </p:spTgt>
                                        </p:tgtEl>
                                        <p:attrNameLst>
                                          <p:attrName>style.visibility</p:attrName>
                                        </p:attrNameLst>
                                      </p:cBhvr>
                                      <p:to>
                                        <p:strVal val="visible"/>
                                      </p:to>
                                    </p:set>
                                    <p:animEffect transition="in" filter="fade">
                                      <p:cBhvr>
                                        <p:cTn id="12" dur="1000"/>
                                        <p:tgtEl>
                                          <p:spTgt spid="4103">
                                            <p:txEl>
                                              <p:pRg st="1" end="1"/>
                                            </p:txEl>
                                          </p:spTgt>
                                        </p:tgtEl>
                                      </p:cBhvr>
                                    </p:animEffect>
                                    <p:anim calcmode="lin" valueType="num">
                                      <p:cBhvr>
                                        <p:cTn id="13" dur="1000" fill="hold"/>
                                        <p:tgtEl>
                                          <p:spTgt spid="41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10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1524000" y="548680"/>
            <a:ext cx="7086600" cy="860648"/>
          </a:xfrm>
        </p:spPr>
        <p:txBody>
          <a:bodyPr/>
          <a:lstStyle/>
          <a:p>
            <a:r>
              <a:rPr lang="zh-CN" altLang="en-US" dirty="0" smtClean="0">
                <a:latin typeface="DFKai-SB" panose="03000509000000000000" pitchFamily="65" charset="-120"/>
                <a:ea typeface="DFKai-SB" panose="03000509000000000000" pitchFamily="65" charset="-120"/>
              </a:rPr>
              <a:t>互联网</a:t>
            </a:r>
            <a:r>
              <a:rPr lang="en-US" altLang="zh-CN" dirty="0" smtClean="0">
                <a:latin typeface="DFKai-SB" panose="03000509000000000000" pitchFamily="65" charset="-120"/>
                <a:ea typeface="DFKai-SB" panose="03000509000000000000" pitchFamily="65" charset="-120"/>
              </a:rPr>
              <a:t>Web</a:t>
            </a:r>
            <a:r>
              <a:rPr lang="zh-CN" altLang="en-US" dirty="0" smtClean="0">
                <a:latin typeface="DFKai-SB" panose="03000509000000000000" pitchFamily="65" charset="-120"/>
                <a:ea typeface="DFKai-SB" panose="03000509000000000000" pitchFamily="65" charset="-120"/>
              </a:rPr>
              <a:t>前端、后端开发领域</a:t>
            </a:r>
            <a:endParaRPr lang="ja-JP" altLang="en-US" dirty="0">
              <a:latin typeface="DFKai-SB" panose="03000509000000000000" pitchFamily="65" charset="-120"/>
              <a:ea typeface="DFKai-SB" panose="03000509000000000000" pitchFamily="65" charset="-120"/>
            </a:endParaRPr>
          </a:p>
        </p:txBody>
      </p:sp>
      <p:sp>
        <p:nvSpPr>
          <p:cNvPr id="9218" name="Rectangle 2"/>
          <p:cNvSpPr>
            <a:spLocks noGrp="1" noChangeArrowheads="1"/>
          </p:cNvSpPr>
          <p:nvPr>
            <p:ph type="body" idx="1"/>
          </p:nvPr>
        </p:nvSpPr>
        <p:spPr>
          <a:xfrm>
            <a:off x="1524000" y="1628800"/>
            <a:ext cx="7086600" cy="2019672"/>
          </a:xfrm>
          <a:ln>
            <a:solidFill>
              <a:schemeClr val="tx1"/>
            </a:solidFill>
          </a:ln>
        </p:spPr>
        <p:txBody>
          <a:bodyPr/>
          <a:lstStyle/>
          <a:p>
            <a:r>
              <a:rPr lang="zh-CN" altLang="en-US" dirty="0">
                <a:latin typeface="Arial Unicode MS" panose="020B0604020202020204" pitchFamily="50" charset="-128"/>
                <a:ea typeface="Arial Unicode MS" panose="020B0604020202020204" pitchFamily="50" charset="-128"/>
                <a:cs typeface="Arial Unicode MS" panose="020B0604020202020204" pitchFamily="50" charset="-128"/>
              </a:rPr>
              <a:t>网页</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脚本</a:t>
            </a:r>
            <a:r>
              <a:rPr lang="en-US" altLang="ja-JP" dirty="0" err="1" smtClean="0">
                <a:latin typeface="Arial Unicode MS" panose="020B0604020202020204" pitchFamily="50" charset="-128"/>
                <a:ea typeface="Arial Unicode MS" panose="020B0604020202020204" pitchFamily="50" charset="-128"/>
                <a:cs typeface="Arial Unicode MS" panose="020B0604020202020204" pitchFamily="50" charset="-128"/>
              </a:rPr>
              <a:t>Html,css,jsp,php,javascript</a:t>
            </a:r>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(jquery,node.js,angular.js),</a:t>
            </a:r>
          </a:p>
          <a:p>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UI</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设计（</a:t>
            </a:r>
            <a:r>
              <a:rPr lang="en-US" altLang="zh-CN" dirty="0" err="1" smtClean="0">
                <a:latin typeface="Arial Unicode MS" panose="020B0604020202020204" pitchFamily="50" charset="-128"/>
                <a:ea typeface="Arial Unicode MS" panose="020B0604020202020204" pitchFamily="50" charset="-128"/>
                <a:cs typeface="Arial Unicode MS" panose="020B0604020202020204" pitchFamily="50" charset="-128"/>
              </a:rPr>
              <a:t>photoshop</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等）</a:t>
            </a:r>
            <a:endParaRPr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4" name="Rectangle 2"/>
          <p:cNvSpPr txBox="1">
            <a:spLocks noChangeArrowheads="1"/>
          </p:cNvSpPr>
          <p:nvPr/>
        </p:nvSpPr>
        <p:spPr bwMode="auto">
          <a:xfrm>
            <a:off x="1517848" y="4077072"/>
            <a:ext cx="7086600" cy="237626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0000"/>
              </a:buClr>
              <a:buSzPct val="50000"/>
              <a:buFont typeface="Wingdings" pitchFamily="2" charset="2"/>
              <a:buChar char="n"/>
              <a:defRPr kumimoji="1"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000000"/>
              </a:buClr>
              <a:buSzPct val="50000"/>
              <a:buFont typeface="Wingdings" pitchFamily="2" charset="2"/>
              <a:buChar char="n"/>
              <a:defRPr kumimoji="1" sz="2400">
                <a:solidFill>
                  <a:srgbClr val="000000"/>
                </a:solidFill>
                <a:latin typeface="+mn-lt"/>
                <a:ea typeface="+mn-ea"/>
              </a:defRPr>
            </a:lvl2pPr>
            <a:lvl3pPr marL="1143000" indent="-228600" algn="l" rtl="0" eaLnBrk="1" fontAlgn="base" hangingPunct="1">
              <a:spcBef>
                <a:spcPct val="20000"/>
              </a:spcBef>
              <a:spcAft>
                <a:spcPct val="0"/>
              </a:spcAft>
              <a:buClr>
                <a:srgbClr val="000000"/>
              </a:buClr>
              <a:buSzPct val="50000"/>
              <a:buFont typeface="Wingdings" pitchFamily="2" charset="2"/>
              <a:buChar char="n"/>
              <a:defRPr kumimoji="1" sz="2000">
                <a:solidFill>
                  <a:srgbClr val="000000"/>
                </a:solidFill>
                <a:latin typeface="+mn-lt"/>
                <a:ea typeface="+mn-ea"/>
              </a:defRPr>
            </a:lvl3pPr>
            <a:lvl4pPr marL="1600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4pPr>
            <a:lvl5pPr marL="20574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5pPr>
            <a:lvl6pPr marL="25146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6pPr>
            <a:lvl7pPr marL="29718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7pPr>
            <a:lvl8pPr marL="34290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8pPr>
            <a:lvl9pPr marL="3886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9pPr>
          </a:lstStyle>
          <a:p>
            <a:r>
              <a:rPr lang="en-US" altLang="ja-JP" kern="0" dirty="0" err="1" smtClean="0">
                <a:latin typeface="Arial Unicode MS" panose="020B0604020202020204" pitchFamily="50" charset="-128"/>
                <a:ea typeface="Arial Unicode MS" panose="020B0604020202020204" pitchFamily="50" charset="-128"/>
                <a:cs typeface="Arial Unicode MS" panose="020B0604020202020204" pitchFamily="50" charset="-128"/>
              </a:rPr>
              <a:t>javaEE</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(servlet,</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各种</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MVC</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框架，</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spring </a:t>
            </a:r>
            <a:r>
              <a:rPr lang="en-US" altLang="zh-CN" kern="0" dirty="0" err="1" smtClean="0">
                <a:latin typeface="Arial Unicode MS" panose="020B0604020202020204" pitchFamily="50" charset="-128"/>
                <a:ea typeface="Arial Unicode MS" panose="020B0604020202020204" pitchFamily="50" charset="-128"/>
                <a:cs typeface="Arial Unicode MS" panose="020B0604020202020204" pitchFamily="50" charset="-128"/>
              </a:rPr>
              <a:t>boot,webservice</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(RESTFUL)</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ant</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maven</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等编译工具使用，数据库配置操作</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endParaRPr lang="en-US" altLang="ja-JP" kern="0" dirty="0">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服务器中间件的配置部署，性能调优</a:t>
            </a:r>
            <a:endParaRPr lang="ja-JP" altLang="en-US" kern="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620688"/>
            <a:ext cx="7086600" cy="932656"/>
          </a:xfrm>
        </p:spPr>
        <p:txBody>
          <a:bodyPr/>
          <a:lstStyle/>
          <a:p>
            <a:r>
              <a:rPr lang="zh-CN" altLang="en-US" sz="3200" dirty="0">
                <a:latin typeface="仿宋" panose="02010609060101010101" pitchFamily="49" charset="-122"/>
                <a:ea typeface="仿宋" panose="02010609060101010101" pitchFamily="49" charset="-122"/>
                <a:cs typeface="Ebrima" panose="02000000000000000000" pitchFamily="2" charset="0"/>
              </a:rPr>
              <a:t>编程语言的核心技术</a:t>
            </a:r>
          </a:p>
        </p:txBody>
      </p:sp>
      <p:sp>
        <p:nvSpPr>
          <p:cNvPr id="3" name="内容占位符 2"/>
          <p:cNvSpPr>
            <a:spLocks noGrp="1"/>
          </p:cNvSpPr>
          <p:nvPr>
            <p:ph idx="1"/>
          </p:nvPr>
        </p:nvSpPr>
        <p:spPr/>
        <p:txBody>
          <a:bodyPr/>
          <a:lstStyle/>
          <a:p>
            <a:r>
              <a:rPr lang="zh-CN" altLang="en-US" dirty="0">
                <a:latin typeface="黑体" panose="02010609060101010101" pitchFamily="49" charset="-122"/>
                <a:ea typeface="黑体" panose="02010609060101010101" pitchFamily="49" charset="-122"/>
              </a:rPr>
              <a:t>操作系统，</a:t>
            </a:r>
            <a:r>
              <a:rPr lang="zh-CN" altLang="en-US" dirty="0" smtClean="0">
                <a:latin typeface="黑体" panose="02010609060101010101" pitchFamily="49" charset="-122"/>
                <a:ea typeface="黑体" panose="02010609060101010101" pitchFamily="49" charset="-122"/>
              </a:rPr>
              <a:t>计算机网络通信</a:t>
            </a:r>
            <a:r>
              <a:rPr lang="zh-CN" altLang="en-US" dirty="0" smtClean="0">
                <a:latin typeface="黑体" panose="02010609060101010101" pitchFamily="49" charset="-122"/>
                <a:ea typeface="黑体" panose="02010609060101010101" pitchFamily="49" charset="-122"/>
              </a:rPr>
              <a:t>，</a:t>
            </a:r>
            <a:r>
              <a:rPr lang="zh-CN" altLang="en-US" smtClean="0">
                <a:latin typeface="黑体" panose="02010609060101010101" pitchFamily="49" charset="-122"/>
                <a:ea typeface="黑体" panose="02010609060101010101" pitchFamily="49" charset="-122"/>
              </a:rPr>
              <a:t>多</a:t>
            </a:r>
            <a:r>
              <a:rPr lang="zh-CN" altLang="en-US" smtClean="0">
                <a:latin typeface="黑体" panose="02010609060101010101" pitchFamily="49" charset="-122"/>
                <a:ea typeface="黑体" panose="02010609060101010101" pitchFamily="49" charset="-122"/>
              </a:rPr>
              <a:t>线程，数据结构</a:t>
            </a:r>
            <a:r>
              <a:rPr lang="zh-CN" altLang="en-US" dirty="0">
                <a:latin typeface="黑体" panose="02010609060101010101" pitchFamily="49" charset="-122"/>
                <a:ea typeface="黑体" panose="02010609060101010101" pitchFamily="49" charset="-122"/>
              </a:rPr>
              <a:t>和算法</a:t>
            </a:r>
            <a:r>
              <a:rPr lang="zh-CN" altLang="en-US" dirty="0" smtClean="0">
                <a:latin typeface="黑体" panose="02010609060101010101" pitchFamily="49" charset="-122"/>
                <a:ea typeface="黑体" panose="02010609060101010101" pitchFamily="49" charset="-122"/>
              </a:rPr>
              <a:t>，面向对象设计</a:t>
            </a:r>
            <a:r>
              <a:rPr lang="zh-CN" altLang="en-US" smtClean="0">
                <a:latin typeface="黑体" panose="02010609060101010101" pitchFamily="49" charset="-122"/>
                <a:ea typeface="黑体" panose="02010609060101010101" pitchFamily="49" charset="-122"/>
              </a:rPr>
              <a:t>模式</a:t>
            </a:r>
            <a:r>
              <a:rPr lang="zh-CN" altLang="en-US" smtClean="0">
                <a:latin typeface="黑体" panose="02010609060101010101" pitchFamily="49" charset="-122"/>
                <a:ea typeface="黑体" panose="02010609060101010101" pitchFamily="49" charset="-122"/>
              </a:rPr>
              <a:t>，等等</a:t>
            </a:r>
            <a:r>
              <a:rPr lang="zh-CN" altLang="en-US" dirty="0" smtClean="0">
                <a:latin typeface="黑体" panose="02010609060101010101" pitchFamily="49" charset="-122"/>
                <a:ea typeface="黑体" panose="02010609060101010101" pitchFamily="49" charset="-122"/>
              </a:rPr>
              <a:t>，学好这些才是最重要的</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151885869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xfrm>
            <a:off x="1524000" y="548680"/>
            <a:ext cx="7086600" cy="788640"/>
          </a:xfrm>
        </p:spPr>
        <p:txBody>
          <a:bodyPr/>
          <a:lstStyle/>
          <a:p>
            <a:r>
              <a:rPr lang="zh-CN" altLang="en-US" dirty="0" smtClean="0">
                <a:latin typeface="DFKai-SB" panose="03000509000000000000" pitchFamily="65" charset="-120"/>
                <a:ea typeface="DFKai-SB" panose="03000509000000000000" pitchFamily="65" charset="-120"/>
              </a:rPr>
              <a:t>为何选择</a:t>
            </a:r>
            <a:r>
              <a:rPr lang="en-US" altLang="zh-CN" dirty="0" smtClean="0">
                <a:latin typeface="DFKai-SB" panose="03000509000000000000" pitchFamily="65" charset="-120"/>
                <a:ea typeface="DFKai-SB" panose="03000509000000000000" pitchFamily="65" charset="-120"/>
              </a:rPr>
              <a:t>java</a:t>
            </a:r>
            <a:endParaRPr lang="ja-JP" altLang="en-US" dirty="0">
              <a:latin typeface="DFKai-SB" panose="03000509000000000000" pitchFamily="65" charset="-120"/>
              <a:ea typeface="DFKai-SB" panose="03000509000000000000" pitchFamily="65" charset="-120"/>
            </a:endParaRPr>
          </a:p>
        </p:txBody>
      </p:sp>
      <p:graphicFrame>
        <p:nvGraphicFramePr>
          <p:cNvPr id="2" name="図表 1"/>
          <p:cNvGraphicFramePr/>
          <p:nvPr>
            <p:extLst>
              <p:ext uri="{D42A27DB-BD31-4B8C-83A1-F6EECF244321}">
                <p14:modId xmlns:p14="http://schemas.microsoft.com/office/powerpoint/2010/main" xmlns="" val="3487094351"/>
              </p:ext>
            </p:extLst>
          </p:nvPr>
        </p:nvGraphicFramePr>
        <p:xfrm>
          <a:off x="1475656" y="1628800"/>
          <a:ext cx="7272808"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xfrm>
            <a:off x="1524000" y="500042"/>
            <a:ext cx="7086600" cy="700102"/>
          </a:xfrm>
        </p:spPr>
        <p:txBody>
          <a:bodyPr/>
          <a:lstStyle/>
          <a:p>
            <a:r>
              <a:rPr lang="en-US" altLang="zh-CN" dirty="0" smtClean="0">
                <a:latin typeface="DFKai-SB" panose="03000509000000000000" pitchFamily="65" charset="-120"/>
                <a:ea typeface="DFKai-SB" panose="03000509000000000000" pitchFamily="65" charset="-120"/>
              </a:rPr>
              <a:t>java</a:t>
            </a:r>
            <a:r>
              <a:rPr lang="zh-CN" altLang="en-US" dirty="0" smtClean="0">
                <a:latin typeface="DFKai-SB" panose="03000509000000000000" pitchFamily="65" charset="-120"/>
                <a:ea typeface="DFKai-SB" panose="03000509000000000000" pitchFamily="65" charset="-120"/>
              </a:rPr>
              <a:t>发展史</a:t>
            </a:r>
            <a:endParaRPr lang="ja-JP" altLang="en-US" dirty="0">
              <a:latin typeface="DFKai-SB" panose="03000509000000000000" pitchFamily="65" charset="-120"/>
              <a:ea typeface="DFKai-SB" panose="03000509000000000000" pitchFamily="65" charset="-120"/>
            </a:endParaRPr>
          </a:p>
        </p:txBody>
      </p:sp>
      <p:sp>
        <p:nvSpPr>
          <p:cNvPr id="10242" name="Rectangle 2"/>
          <p:cNvSpPr>
            <a:spLocks noGrp="1" noChangeArrowheads="1"/>
          </p:cNvSpPr>
          <p:nvPr>
            <p:ph type="body" idx="1"/>
          </p:nvPr>
        </p:nvSpPr>
        <p:spPr>
          <a:xfrm>
            <a:off x="1524000" y="1500174"/>
            <a:ext cx="7086600" cy="5357826"/>
          </a:xfrm>
        </p:spPr>
        <p:txBody>
          <a:bodyPr/>
          <a:lstStyle/>
          <a:p>
            <a:r>
              <a:rPr lang="en-US" sz="2000" dirty="0" smtClean="0"/>
              <a:t>1995</a:t>
            </a:r>
            <a:r>
              <a:rPr lang="zh-CN" altLang="en-US" sz="2000" dirty="0" smtClean="0"/>
              <a:t>年</a:t>
            </a:r>
            <a:r>
              <a:rPr lang="en-US" sz="2000" dirty="0" smtClean="0"/>
              <a:t>,Sun</a:t>
            </a:r>
            <a:r>
              <a:rPr lang="zh-CN" altLang="en-US" sz="2000" dirty="0" smtClean="0"/>
              <a:t>公司首先推出了可以嵌入网页并且可以随同网页在网络上传输的</a:t>
            </a:r>
            <a:r>
              <a:rPr lang="en-US" sz="2000" dirty="0" smtClean="0">
                <a:hlinkClick r:id="rId2"/>
              </a:rPr>
              <a:t>Applet</a:t>
            </a:r>
            <a:r>
              <a:rPr lang="zh-CN" altLang="en-US" sz="2000" i="1" dirty="0" smtClean="0"/>
              <a:t>（</a:t>
            </a:r>
            <a:r>
              <a:rPr lang="en-US" sz="2000" i="1" dirty="0" smtClean="0"/>
              <a:t>Applet</a:t>
            </a:r>
            <a:r>
              <a:rPr lang="zh-CN" altLang="en-US" sz="2000" i="1" dirty="0" smtClean="0"/>
              <a:t>是一种将小程序嵌入到网页中进行执行的技术）</a:t>
            </a:r>
            <a:r>
              <a:rPr lang="zh-CN" altLang="en-US" sz="2000" dirty="0" smtClean="0"/>
              <a:t>，并将</a:t>
            </a:r>
            <a:r>
              <a:rPr lang="en-US" sz="2000" dirty="0" smtClean="0"/>
              <a:t>Oak</a:t>
            </a:r>
            <a:r>
              <a:rPr lang="zh-CN" altLang="en-US" sz="2000" dirty="0" smtClean="0"/>
              <a:t>更名为</a:t>
            </a:r>
            <a:r>
              <a:rPr lang="en-US" sz="2000" dirty="0" smtClean="0"/>
              <a:t>Java</a:t>
            </a:r>
            <a:r>
              <a:rPr lang="zh-CN" altLang="en-US" sz="2000" i="1" dirty="0" smtClean="0"/>
              <a:t>（在申请注册商标时，发现</a:t>
            </a:r>
            <a:r>
              <a:rPr lang="en-US" sz="2000" i="1" dirty="0" smtClean="0"/>
              <a:t>Oak</a:t>
            </a:r>
            <a:r>
              <a:rPr lang="zh-CN" altLang="en-US" sz="2000" i="1" dirty="0" smtClean="0"/>
              <a:t>已经被人使用了，再想了一系列名字之后，最终，使用了提议者在喝一杯</a:t>
            </a:r>
            <a:r>
              <a:rPr lang="en-US" sz="2000" i="1" dirty="0" smtClean="0"/>
              <a:t>Java</a:t>
            </a:r>
            <a:r>
              <a:rPr lang="zh-CN" altLang="en-US" sz="2000" i="1" dirty="0" smtClean="0"/>
              <a:t>咖啡时无意提到的</a:t>
            </a:r>
            <a:r>
              <a:rPr lang="en-US" sz="2000" i="1" dirty="0" smtClean="0"/>
              <a:t>Java</a:t>
            </a:r>
            <a:r>
              <a:rPr lang="zh-CN" altLang="en-US" sz="2000" i="1" dirty="0" smtClean="0"/>
              <a:t>词语）</a:t>
            </a:r>
            <a:r>
              <a:rPr lang="zh-CN" altLang="en-US" sz="2000" dirty="0" smtClean="0"/>
              <a:t>。</a:t>
            </a:r>
            <a:r>
              <a:rPr lang="en-US" sz="2000" dirty="0" smtClean="0"/>
              <a:t>5</a:t>
            </a:r>
            <a:r>
              <a:rPr lang="zh-CN" altLang="en-US" sz="2000" dirty="0" smtClean="0"/>
              <a:t>月</a:t>
            </a:r>
            <a:r>
              <a:rPr lang="en-US" sz="2000" dirty="0" smtClean="0"/>
              <a:t>23</a:t>
            </a:r>
            <a:r>
              <a:rPr lang="zh-CN" altLang="en-US" sz="2000" dirty="0" smtClean="0"/>
              <a:t>日，</a:t>
            </a:r>
            <a:r>
              <a:rPr lang="en-US" sz="2000" dirty="0" smtClean="0"/>
              <a:t>Sun</a:t>
            </a:r>
            <a:r>
              <a:rPr lang="zh-CN" altLang="en-US" sz="2000" dirty="0" smtClean="0"/>
              <a:t>公司在</a:t>
            </a:r>
            <a:r>
              <a:rPr lang="en-US" sz="2000" dirty="0" smtClean="0"/>
              <a:t>Sun world</a:t>
            </a:r>
            <a:r>
              <a:rPr lang="zh-CN" altLang="en-US" sz="2000" dirty="0" smtClean="0"/>
              <a:t>会议上正式发布</a:t>
            </a:r>
            <a:r>
              <a:rPr lang="en-US" sz="2000" dirty="0" smtClean="0"/>
              <a:t>Java</a:t>
            </a:r>
            <a:r>
              <a:rPr lang="zh-CN" altLang="en-US" sz="2000" dirty="0" smtClean="0"/>
              <a:t>和</a:t>
            </a:r>
            <a:r>
              <a:rPr lang="en-US" sz="2000" dirty="0" err="1" smtClean="0"/>
              <a:t>HotJava</a:t>
            </a:r>
            <a:r>
              <a:rPr lang="zh-CN" altLang="en-US" sz="2000" dirty="0" smtClean="0"/>
              <a:t>浏览器。</a:t>
            </a:r>
            <a:r>
              <a:rPr lang="en-US" sz="2000" dirty="0" smtClean="0">
                <a:hlinkClick r:id="rId3"/>
              </a:rPr>
              <a:t>IBM</a:t>
            </a:r>
            <a:r>
              <a:rPr lang="zh-CN" altLang="en-US" sz="2000" dirty="0" smtClean="0"/>
              <a:t>、</a:t>
            </a:r>
            <a:r>
              <a:rPr lang="en-US" sz="2000" dirty="0" smtClean="0">
                <a:hlinkClick r:id="rId4"/>
              </a:rPr>
              <a:t>Apple</a:t>
            </a:r>
            <a:r>
              <a:rPr lang="zh-CN" altLang="en-US" sz="2000" dirty="0" smtClean="0"/>
              <a:t>、</a:t>
            </a:r>
            <a:r>
              <a:rPr lang="en-US" sz="2000" dirty="0" smtClean="0">
                <a:hlinkClick r:id="rId5"/>
              </a:rPr>
              <a:t>DEC</a:t>
            </a:r>
            <a:r>
              <a:rPr lang="zh-CN" altLang="en-US" sz="2000" dirty="0" smtClean="0"/>
              <a:t>、</a:t>
            </a:r>
            <a:r>
              <a:rPr lang="en-US" sz="2000" dirty="0" smtClean="0">
                <a:hlinkClick r:id="rId6"/>
              </a:rPr>
              <a:t>Adobe</a:t>
            </a:r>
            <a:r>
              <a:rPr lang="zh-CN" altLang="en-US" sz="2000" dirty="0" smtClean="0"/>
              <a:t>、</a:t>
            </a:r>
            <a:r>
              <a:rPr lang="en-US" sz="2000" dirty="0" smtClean="0">
                <a:hlinkClick r:id="rId7"/>
              </a:rPr>
              <a:t>HP</a:t>
            </a:r>
            <a:r>
              <a:rPr lang="zh-CN" altLang="en-US" sz="2000" dirty="0" smtClean="0"/>
              <a:t>、</a:t>
            </a:r>
            <a:r>
              <a:rPr lang="en-US" sz="2000" dirty="0" smtClean="0">
                <a:hlinkClick r:id="rId8"/>
              </a:rPr>
              <a:t>Oracle</a:t>
            </a:r>
            <a:r>
              <a:rPr lang="zh-CN" altLang="en-US" sz="2000" dirty="0" smtClean="0"/>
              <a:t>、</a:t>
            </a:r>
            <a:r>
              <a:rPr lang="en-US" sz="2000" dirty="0" smtClean="0">
                <a:hlinkClick r:id="rId9"/>
              </a:rPr>
              <a:t>Netscap</a:t>
            </a:r>
            <a:r>
              <a:rPr lang="en-US" sz="2000" b="1" dirty="0" smtClean="0">
                <a:hlinkClick r:id="rId9"/>
              </a:rPr>
              <a:t>e</a:t>
            </a:r>
            <a:r>
              <a:rPr lang="zh-CN" altLang="en-US" sz="2000" dirty="0" smtClean="0"/>
              <a:t>和</a:t>
            </a:r>
            <a:r>
              <a:rPr lang="en-US" sz="2000" dirty="0" err="1" smtClean="0">
                <a:hlinkClick r:id="rId10"/>
              </a:rPr>
              <a:t>微软</a:t>
            </a:r>
            <a:r>
              <a:rPr lang="zh-CN" altLang="en-US" sz="2000" dirty="0" smtClean="0"/>
              <a:t>等各大公司都纷纷停止了自己的相关开发项目，竞相购买了</a:t>
            </a:r>
            <a:r>
              <a:rPr lang="en-US" sz="2000" dirty="0" smtClean="0"/>
              <a:t>Java</a:t>
            </a:r>
            <a:r>
              <a:rPr lang="zh-CN" altLang="en-US" sz="2000" dirty="0" smtClean="0"/>
              <a:t>使用许可证，并为自己的产品开发了相应的</a:t>
            </a:r>
            <a:r>
              <a:rPr lang="en-US" sz="2000" dirty="0" smtClean="0"/>
              <a:t>Java</a:t>
            </a:r>
            <a:r>
              <a:rPr lang="zh-CN" altLang="en-US" sz="2000" dirty="0" smtClean="0"/>
              <a:t>平台。</a:t>
            </a:r>
          </a:p>
          <a:p>
            <a:r>
              <a:rPr lang="en-US" sz="2000" dirty="0" smtClean="0"/>
              <a:t>1996</a:t>
            </a:r>
            <a:r>
              <a:rPr lang="zh-CN" altLang="en-US" sz="2000" dirty="0" smtClean="0"/>
              <a:t>年</a:t>
            </a:r>
            <a:r>
              <a:rPr lang="en-US" sz="2000" dirty="0" smtClean="0"/>
              <a:t>1</a:t>
            </a:r>
            <a:r>
              <a:rPr lang="zh-CN" altLang="en-US" sz="2000" dirty="0" smtClean="0"/>
              <a:t>月，</a:t>
            </a:r>
            <a:r>
              <a:rPr lang="en-US" sz="2000" dirty="0" smtClean="0"/>
              <a:t>Sun</a:t>
            </a:r>
            <a:r>
              <a:rPr lang="zh-CN" altLang="en-US" sz="2000" dirty="0" smtClean="0"/>
              <a:t>公司发布了</a:t>
            </a:r>
            <a:r>
              <a:rPr lang="en-US" sz="2000" dirty="0" smtClean="0"/>
              <a:t>Java</a:t>
            </a:r>
            <a:r>
              <a:rPr lang="zh-CN" altLang="en-US" sz="2000" dirty="0" smtClean="0"/>
              <a:t>的第一个开发工具包</a:t>
            </a:r>
            <a:r>
              <a:rPr lang="zh-CN" altLang="en-US" sz="2000" i="1" dirty="0" smtClean="0"/>
              <a:t>（</a:t>
            </a:r>
            <a:r>
              <a:rPr lang="en-US" sz="2000" i="1" dirty="0" smtClean="0"/>
              <a:t>JDK 1.0</a:t>
            </a:r>
            <a:r>
              <a:rPr lang="zh-CN" altLang="en-US" sz="2000" i="1" dirty="0" smtClean="0"/>
              <a:t>）</a:t>
            </a:r>
            <a:r>
              <a:rPr lang="zh-CN" altLang="en-US" sz="2000" dirty="0" smtClean="0"/>
              <a:t>，这是</a:t>
            </a:r>
            <a:r>
              <a:rPr lang="en-US" sz="2000" dirty="0" smtClean="0"/>
              <a:t>Java</a:t>
            </a:r>
            <a:r>
              <a:rPr lang="zh-CN" altLang="en-US" sz="2000" dirty="0" smtClean="0"/>
              <a:t>发展历程中的重要里程碑，标志着</a:t>
            </a:r>
            <a:r>
              <a:rPr lang="en-US" sz="2000" dirty="0" smtClean="0"/>
              <a:t>Java</a:t>
            </a:r>
            <a:r>
              <a:rPr lang="zh-CN" altLang="en-US" sz="2000" dirty="0" smtClean="0"/>
              <a:t>成为一种独立的开发工具。</a:t>
            </a:r>
            <a:r>
              <a:rPr lang="en-US" sz="2000" dirty="0" smtClean="0"/>
              <a:t>9</a:t>
            </a:r>
            <a:r>
              <a:rPr lang="zh-CN" altLang="en-US" sz="2000" dirty="0" smtClean="0"/>
              <a:t>月，约</a:t>
            </a:r>
            <a:r>
              <a:rPr lang="en-US" sz="2000" dirty="0" smtClean="0"/>
              <a:t>8.3</a:t>
            </a:r>
            <a:r>
              <a:rPr lang="zh-CN" altLang="en-US" sz="2000" dirty="0" smtClean="0"/>
              <a:t>万个网页应用了</a:t>
            </a:r>
            <a:r>
              <a:rPr lang="en-US" sz="2000" dirty="0" smtClean="0"/>
              <a:t>Java</a:t>
            </a:r>
            <a:r>
              <a:rPr lang="zh-CN" altLang="en-US" sz="2000" dirty="0" smtClean="0"/>
              <a:t>技术来制作。</a:t>
            </a:r>
            <a:r>
              <a:rPr lang="en-US" sz="2000" dirty="0" smtClean="0"/>
              <a:t>10</a:t>
            </a:r>
            <a:r>
              <a:rPr lang="zh-CN" altLang="en-US" sz="2000" dirty="0" smtClean="0"/>
              <a:t>月，</a:t>
            </a:r>
            <a:r>
              <a:rPr lang="en-US" sz="2000" dirty="0" smtClean="0"/>
              <a:t>Sun</a:t>
            </a:r>
            <a:r>
              <a:rPr lang="zh-CN" altLang="en-US" sz="2000" dirty="0" smtClean="0"/>
              <a:t>公司发布了</a:t>
            </a:r>
            <a:r>
              <a:rPr lang="en-US" sz="2000" dirty="0" smtClean="0"/>
              <a:t>Java</a:t>
            </a:r>
            <a:r>
              <a:rPr lang="zh-CN" altLang="en-US" sz="2000" dirty="0" smtClean="0"/>
              <a:t>平台的第一个即时</a:t>
            </a:r>
            <a:r>
              <a:rPr lang="zh-CN" altLang="en-US" sz="2000" i="1" dirty="0" smtClean="0"/>
              <a:t>（</a:t>
            </a:r>
            <a:r>
              <a:rPr lang="en-US" sz="2000" i="1" dirty="0" smtClean="0"/>
              <a:t>JIT</a:t>
            </a:r>
            <a:r>
              <a:rPr lang="zh-CN" altLang="en-US" sz="2000" i="1" dirty="0" smtClean="0"/>
              <a:t>）</a:t>
            </a:r>
            <a:r>
              <a:rPr lang="zh-CN" altLang="en-US" sz="2000" dirty="0" smtClean="0"/>
              <a:t>编译器。</a:t>
            </a:r>
          </a:p>
          <a:p>
            <a:r>
              <a:rPr lang="en-US" sz="2000" dirty="0" smtClean="0"/>
              <a:t>1997</a:t>
            </a:r>
            <a:r>
              <a:rPr lang="zh-CN" altLang="en-US" sz="2000" dirty="0" smtClean="0"/>
              <a:t>年</a:t>
            </a:r>
            <a:r>
              <a:rPr lang="en-US" sz="2000" dirty="0" smtClean="0"/>
              <a:t>2</a:t>
            </a:r>
            <a:r>
              <a:rPr lang="zh-CN" altLang="en-US" sz="2000" dirty="0" smtClean="0"/>
              <a:t>月，</a:t>
            </a:r>
            <a:r>
              <a:rPr lang="en-US" sz="2000" dirty="0" smtClean="0"/>
              <a:t>JDK 1.1</a:t>
            </a:r>
            <a:r>
              <a:rPr lang="zh-CN" altLang="en-US" sz="2000" dirty="0" smtClean="0"/>
              <a:t>面世，在随后的</a:t>
            </a:r>
            <a:r>
              <a:rPr lang="en-US" sz="2000" dirty="0" smtClean="0"/>
              <a:t>3</a:t>
            </a:r>
            <a:r>
              <a:rPr lang="zh-CN" altLang="en-US" sz="2000" dirty="0" smtClean="0"/>
              <a:t>周时间里，达到了</a:t>
            </a:r>
            <a:r>
              <a:rPr lang="en-US" sz="2000" dirty="0" smtClean="0"/>
              <a:t>22</a:t>
            </a:r>
            <a:r>
              <a:rPr lang="zh-CN" altLang="en-US" sz="2000" dirty="0" smtClean="0"/>
              <a:t>万次的下载量。</a:t>
            </a:r>
            <a:r>
              <a:rPr lang="en-US" sz="2000" dirty="0" smtClean="0"/>
              <a:t>4</a:t>
            </a:r>
            <a:r>
              <a:rPr lang="zh-CN" altLang="en-US" sz="2000" dirty="0" smtClean="0"/>
              <a:t>月</a:t>
            </a:r>
            <a:r>
              <a:rPr lang="en-US" sz="2000" dirty="0" smtClean="0"/>
              <a:t>2</a:t>
            </a:r>
            <a:r>
              <a:rPr lang="zh-CN" altLang="en-US" sz="2000" dirty="0" smtClean="0"/>
              <a:t>日，</a:t>
            </a:r>
            <a:r>
              <a:rPr lang="en-US" sz="2000" dirty="0" smtClean="0"/>
              <a:t>Java One</a:t>
            </a:r>
            <a:r>
              <a:rPr lang="zh-CN" altLang="en-US" sz="2000" dirty="0" smtClean="0"/>
              <a:t>会议召开，参会者逾一万人，创当时全球同类会议规模之纪录。</a:t>
            </a:r>
            <a:r>
              <a:rPr lang="en-US" sz="2000" dirty="0" smtClean="0"/>
              <a:t>9</a:t>
            </a:r>
            <a:r>
              <a:rPr lang="zh-CN" altLang="en-US" sz="2000" dirty="0" smtClean="0"/>
              <a:t>月，</a:t>
            </a:r>
            <a:r>
              <a:rPr lang="en-US" sz="2000" dirty="0" smtClean="0"/>
              <a:t>Java Developer Connection</a:t>
            </a:r>
            <a:r>
              <a:rPr lang="zh-CN" altLang="en-US" sz="2000" dirty="0" smtClean="0"/>
              <a:t>社区成员超过</a:t>
            </a:r>
            <a:r>
              <a:rPr lang="en-US" sz="2000" dirty="0" smtClean="0"/>
              <a:t>10</a:t>
            </a:r>
            <a:r>
              <a:rPr lang="zh-CN" altLang="en-US" sz="2000" dirty="0" smtClean="0"/>
              <a:t>万。</a:t>
            </a:r>
          </a:p>
          <a:p>
            <a:r>
              <a:rPr lang="en-US" sz="2000" dirty="0" smtClean="0"/>
              <a:t> </a:t>
            </a:r>
            <a:endParaRPr lang="zh-CN" altLang="en-US" sz="2000" dirty="0" smtClean="0"/>
          </a:p>
          <a:p>
            <a:pPr marL="0" indent="0">
              <a:buNone/>
            </a:pPr>
            <a:endParaRPr lang="ja-JP" alt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1524000" y="428604"/>
            <a:ext cx="7086600" cy="6215106"/>
          </a:xfrm>
        </p:spPr>
        <p:txBody>
          <a:bodyPr/>
          <a:lstStyle/>
          <a:p>
            <a:r>
              <a:rPr lang="en-US" sz="2000" dirty="0" smtClean="0"/>
              <a:t>1998</a:t>
            </a:r>
            <a:r>
              <a:rPr lang="zh-CN" altLang="en-US" sz="2000" dirty="0" smtClean="0"/>
              <a:t>年</a:t>
            </a:r>
            <a:r>
              <a:rPr lang="en-US" sz="2000" dirty="0" smtClean="0"/>
              <a:t>12</a:t>
            </a:r>
            <a:r>
              <a:rPr lang="zh-CN" altLang="en-US" sz="2000" dirty="0" smtClean="0"/>
              <a:t>月</a:t>
            </a:r>
            <a:r>
              <a:rPr lang="en-US" sz="2000" dirty="0" smtClean="0"/>
              <a:t>8</a:t>
            </a:r>
            <a:r>
              <a:rPr lang="zh-CN" altLang="en-US" sz="2000" dirty="0" smtClean="0"/>
              <a:t>日，第二代</a:t>
            </a:r>
            <a:r>
              <a:rPr lang="en-US" sz="2000" dirty="0" smtClean="0"/>
              <a:t>Java</a:t>
            </a:r>
            <a:r>
              <a:rPr lang="zh-CN" altLang="en-US" sz="2000" dirty="0" smtClean="0"/>
              <a:t>平台的企业版</a:t>
            </a:r>
            <a:r>
              <a:rPr lang="en-US" sz="2000" dirty="0" smtClean="0"/>
              <a:t>J2EE</a:t>
            </a:r>
            <a:r>
              <a:rPr lang="zh-CN" altLang="en-US" sz="2000" dirty="0" smtClean="0"/>
              <a:t>发布。</a:t>
            </a:r>
            <a:r>
              <a:rPr lang="en-US" sz="2000" dirty="0" smtClean="0"/>
              <a:t>1999</a:t>
            </a:r>
            <a:r>
              <a:rPr lang="zh-CN" altLang="en-US" sz="2000" dirty="0" smtClean="0"/>
              <a:t>年</a:t>
            </a:r>
            <a:r>
              <a:rPr lang="en-US" sz="2000" dirty="0" smtClean="0"/>
              <a:t>6</a:t>
            </a:r>
            <a:r>
              <a:rPr lang="zh-CN" altLang="en-US" sz="2000" dirty="0" smtClean="0"/>
              <a:t>月，</a:t>
            </a:r>
            <a:r>
              <a:rPr lang="en-US" sz="2000" dirty="0" smtClean="0"/>
              <a:t>Sun</a:t>
            </a:r>
            <a:r>
              <a:rPr lang="zh-CN" altLang="en-US" sz="2000" dirty="0" smtClean="0"/>
              <a:t>公司发布了第二代</a:t>
            </a:r>
            <a:r>
              <a:rPr lang="en-US" sz="2000" dirty="0" smtClean="0"/>
              <a:t>Java</a:t>
            </a:r>
            <a:r>
              <a:rPr lang="zh-CN" altLang="en-US" sz="2000" dirty="0" smtClean="0"/>
              <a:t>平台（简称为</a:t>
            </a:r>
            <a:r>
              <a:rPr lang="en-US" sz="2000" dirty="0" smtClean="0"/>
              <a:t>Java2</a:t>
            </a:r>
            <a:r>
              <a:rPr lang="zh-CN" altLang="en-US" sz="2000" dirty="0" smtClean="0"/>
              <a:t>）的</a:t>
            </a:r>
            <a:r>
              <a:rPr lang="en-US" sz="2000" dirty="0" smtClean="0"/>
              <a:t>3</a:t>
            </a:r>
            <a:r>
              <a:rPr lang="zh-CN" altLang="en-US" sz="2000" dirty="0" smtClean="0"/>
              <a:t>个版本：</a:t>
            </a:r>
            <a:r>
              <a:rPr lang="en-US" sz="2000" dirty="0" smtClean="0">
                <a:hlinkClick r:id="rId2"/>
              </a:rPr>
              <a:t>J2ME</a:t>
            </a:r>
            <a:r>
              <a:rPr lang="zh-CN" altLang="en-US" sz="2000" dirty="0" smtClean="0"/>
              <a:t>（</a:t>
            </a:r>
            <a:r>
              <a:rPr lang="en-US" sz="2000" dirty="0" smtClean="0"/>
              <a:t>Java2 Micro Edition</a:t>
            </a:r>
            <a:r>
              <a:rPr lang="zh-CN" altLang="en-US" sz="2000" dirty="0" smtClean="0"/>
              <a:t>，</a:t>
            </a:r>
            <a:r>
              <a:rPr lang="en-US" sz="2000" dirty="0" smtClean="0"/>
              <a:t>Java2</a:t>
            </a:r>
            <a:r>
              <a:rPr lang="zh-CN" altLang="en-US" sz="2000" dirty="0" smtClean="0"/>
              <a:t>平台的微型版），应用于移动、无线及有限资源的环境；</a:t>
            </a:r>
            <a:r>
              <a:rPr lang="en-US" sz="2000" dirty="0" smtClean="0">
                <a:hlinkClick r:id="rId3"/>
              </a:rPr>
              <a:t>J2SE</a:t>
            </a:r>
            <a:r>
              <a:rPr lang="zh-CN" altLang="en-US" sz="2000" dirty="0" smtClean="0"/>
              <a:t>（</a:t>
            </a:r>
            <a:r>
              <a:rPr lang="en-US" sz="2000" dirty="0" smtClean="0"/>
              <a:t>Java 2 Standard Edition</a:t>
            </a:r>
            <a:r>
              <a:rPr lang="zh-CN" altLang="en-US" sz="2000" dirty="0" smtClean="0"/>
              <a:t>，</a:t>
            </a:r>
            <a:r>
              <a:rPr lang="en-US" sz="2000" dirty="0" smtClean="0"/>
              <a:t>Java 2</a:t>
            </a:r>
            <a:r>
              <a:rPr lang="zh-CN" altLang="en-US" sz="2000" dirty="0" smtClean="0"/>
              <a:t>平台的标准版），应用于桌面环境；</a:t>
            </a:r>
            <a:r>
              <a:rPr lang="en-US" sz="2000" dirty="0" smtClean="0">
                <a:hlinkClick r:id="rId4"/>
              </a:rPr>
              <a:t>J2EE</a:t>
            </a:r>
            <a:r>
              <a:rPr lang="zh-CN" altLang="en-US" sz="2000" dirty="0" smtClean="0"/>
              <a:t>（</a:t>
            </a:r>
            <a:r>
              <a:rPr lang="en-US" sz="2000" dirty="0" smtClean="0"/>
              <a:t>Java 2Enterprise Edition</a:t>
            </a:r>
            <a:r>
              <a:rPr lang="zh-CN" altLang="en-US" sz="2000" dirty="0" smtClean="0"/>
              <a:t>，</a:t>
            </a:r>
            <a:r>
              <a:rPr lang="en-US" sz="2000" dirty="0" smtClean="0"/>
              <a:t>Java 2</a:t>
            </a:r>
            <a:r>
              <a:rPr lang="zh-CN" altLang="en-US" sz="2000" dirty="0" smtClean="0"/>
              <a:t>平台的企业版），应用于基于</a:t>
            </a:r>
            <a:r>
              <a:rPr lang="en-US" sz="2000" dirty="0" smtClean="0"/>
              <a:t>Java</a:t>
            </a:r>
            <a:r>
              <a:rPr lang="zh-CN" altLang="en-US" sz="2000" dirty="0" smtClean="0"/>
              <a:t>的应用服务器。</a:t>
            </a:r>
            <a:r>
              <a:rPr lang="en-US" sz="2000" dirty="0" smtClean="0"/>
              <a:t>Java 2</a:t>
            </a:r>
            <a:r>
              <a:rPr lang="zh-CN" altLang="en-US" sz="2000" dirty="0" smtClean="0"/>
              <a:t>平台的发布，是</a:t>
            </a:r>
            <a:r>
              <a:rPr lang="en-US" sz="2000" dirty="0" smtClean="0"/>
              <a:t>Java</a:t>
            </a:r>
            <a:r>
              <a:rPr lang="zh-CN" altLang="en-US" sz="2000" dirty="0" smtClean="0"/>
              <a:t>发展过程中最重要的一个里程碑，标志着</a:t>
            </a:r>
            <a:r>
              <a:rPr lang="en-US" sz="2000" dirty="0" smtClean="0"/>
              <a:t>Java</a:t>
            </a:r>
            <a:r>
              <a:rPr lang="zh-CN" altLang="en-US" sz="2000" dirty="0" smtClean="0"/>
              <a:t>的应用开始普及。</a:t>
            </a:r>
          </a:p>
          <a:p>
            <a:r>
              <a:rPr lang="en-US" sz="2000" dirty="0" smtClean="0"/>
              <a:t>1999</a:t>
            </a:r>
            <a:r>
              <a:rPr lang="zh-CN" altLang="en-US" sz="2000" dirty="0" smtClean="0"/>
              <a:t>年</a:t>
            </a:r>
            <a:r>
              <a:rPr lang="en-US" sz="2000" dirty="0" smtClean="0"/>
              <a:t>4</a:t>
            </a:r>
            <a:r>
              <a:rPr lang="zh-CN" altLang="en-US" sz="2000" dirty="0" smtClean="0"/>
              <a:t>月</a:t>
            </a:r>
            <a:r>
              <a:rPr lang="en-US" sz="2000" dirty="0" smtClean="0"/>
              <a:t>27</a:t>
            </a:r>
            <a:r>
              <a:rPr lang="zh-CN" altLang="en-US" sz="2000" dirty="0" smtClean="0"/>
              <a:t>日，</a:t>
            </a:r>
            <a:r>
              <a:rPr lang="en-US" sz="2000" dirty="0" err="1" smtClean="0"/>
              <a:t>HotSpot</a:t>
            </a:r>
            <a:r>
              <a:rPr lang="zh-CN" altLang="en-US" sz="2000" dirty="0" smtClean="0"/>
              <a:t>虚拟机发布。</a:t>
            </a:r>
            <a:r>
              <a:rPr lang="en-US" sz="2000" dirty="0" err="1" smtClean="0">
                <a:hlinkClick r:id="rId5"/>
              </a:rPr>
              <a:t>HotSpot</a:t>
            </a:r>
            <a:r>
              <a:rPr lang="zh-CN" altLang="en-US" sz="2000" dirty="0" smtClean="0"/>
              <a:t>虚拟机发布时是作为</a:t>
            </a:r>
            <a:r>
              <a:rPr lang="en-US" sz="2000" dirty="0" smtClean="0"/>
              <a:t>JDK 1.2</a:t>
            </a:r>
            <a:r>
              <a:rPr lang="zh-CN" altLang="en-US" sz="2000" dirty="0" smtClean="0"/>
              <a:t>的附加程序提供的，后来它成为了</a:t>
            </a:r>
            <a:r>
              <a:rPr lang="en-US" sz="2000" dirty="0" smtClean="0"/>
              <a:t>JDK 1.3</a:t>
            </a:r>
            <a:r>
              <a:rPr lang="zh-CN" altLang="en-US" sz="2000" dirty="0" smtClean="0"/>
              <a:t>及之后所有版本的</a:t>
            </a:r>
            <a:r>
              <a:rPr lang="en-US" sz="2000" dirty="0" smtClean="0"/>
              <a:t>Sun JDK</a:t>
            </a:r>
            <a:r>
              <a:rPr lang="zh-CN" altLang="en-US" sz="2000" dirty="0" smtClean="0"/>
              <a:t>的默认虚拟机。</a:t>
            </a:r>
          </a:p>
          <a:p>
            <a:r>
              <a:rPr lang="en-US" sz="2000" dirty="0" smtClean="0"/>
              <a:t>2000</a:t>
            </a:r>
            <a:r>
              <a:rPr lang="ja-JP" altLang="en-US" sz="2000" dirty="0" smtClean="0"/>
              <a:t>年</a:t>
            </a:r>
            <a:r>
              <a:rPr lang="en-US" sz="2000" dirty="0" smtClean="0"/>
              <a:t>5</a:t>
            </a:r>
            <a:r>
              <a:rPr lang="ja-JP" altLang="en-US" sz="2000" dirty="0" smtClean="0"/>
              <a:t>月，</a:t>
            </a:r>
            <a:r>
              <a:rPr lang="en-US" sz="2000" dirty="0" smtClean="0"/>
              <a:t>JDK1.3</a:t>
            </a:r>
            <a:r>
              <a:rPr lang="ja-JP" altLang="en-US" sz="2000" dirty="0" smtClean="0"/>
              <a:t>、</a:t>
            </a:r>
            <a:r>
              <a:rPr lang="en-US" sz="2000" dirty="0" smtClean="0"/>
              <a:t>JDK1.4</a:t>
            </a:r>
            <a:r>
              <a:rPr lang="ja-JP" altLang="en-US" sz="2000" dirty="0" smtClean="0"/>
              <a:t>和</a:t>
            </a:r>
            <a:r>
              <a:rPr lang="en-US" sz="2000" dirty="0" smtClean="0"/>
              <a:t>J2SE1.3</a:t>
            </a:r>
            <a:r>
              <a:rPr lang="ja-JP" altLang="en-US" sz="2000" dirty="0" smtClean="0"/>
              <a:t>相继发布，几周后其获得了</a:t>
            </a:r>
            <a:r>
              <a:rPr lang="en-US" sz="2000" dirty="0" smtClean="0">
                <a:hlinkClick r:id="rId6"/>
              </a:rPr>
              <a:t>Apple</a:t>
            </a:r>
            <a:r>
              <a:rPr lang="ja-JP" altLang="en-US" sz="2000" dirty="0" smtClean="0"/>
              <a:t>公司</a:t>
            </a:r>
            <a:r>
              <a:rPr lang="en-US" sz="2000" dirty="0" smtClean="0"/>
              <a:t>Mac OS X</a:t>
            </a:r>
            <a:r>
              <a:rPr lang="ja-JP" altLang="en-US" sz="2000" dirty="0" smtClean="0"/>
              <a:t>的工业标准的支持。</a:t>
            </a:r>
            <a:r>
              <a:rPr lang="en-US" sz="2000" dirty="0" smtClean="0"/>
              <a:t>2001</a:t>
            </a:r>
            <a:r>
              <a:rPr lang="ja-JP" altLang="en-US" sz="2000" dirty="0" smtClean="0"/>
              <a:t>年</a:t>
            </a:r>
            <a:r>
              <a:rPr lang="en-US" sz="2000" dirty="0" smtClean="0"/>
              <a:t>9</a:t>
            </a:r>
            <a:r>
              <a:rPr lang="ja-JP" altLang="en-US" sz="2000" dirty="0" smtClean="0"/>
              <a:t>月</a:t>
            </a:r>
            <a:r>
              <a:rPr lang="en-US" sz="2000" dirty="0" smtClean="0"/>
              <a:t>24</a:t>
            </a:r>
            <a:r>
              <a:rPr lang="ja-JP" altLang="en-US" sz="2000" dirty="0" smtClean="0"/>
              <a:t>日，</a:t>
            </a:r>
            <a:r>
              <a:rPr lang="en-US" sz="2000" dirty="0" smtClean="0"/>
              <a:t>J2EE1.3</a:t>
            </a:r>
            <a:r>
              <a:rPr lang="ja-JP" altLang="en-US" sz="2000" dirty="0" smtClean="0"/>
              <a:t>发布。</a:t>
            </a:r>
            <a:r>
              <a:rPr lang="en-US" sz="2000" dirty="0" smtClean="0"/>
              <a:t>2002</a:t>
            </a:r>
            <a:r>
              <a:rPr lang="zh-CN" altLang="en-US" sz="2000" dirty="0" smtClean="0"/>
              <a:t>年</a:t>
            </a:r>
            <a:r>
              <a:rPr lang="en-US" sz="2000" dirty="0" smtClean="0"/>
              <a:t>2</a:t>
            </a:r>
            <a:r>
              <a:rPr lang="zh-CN" altLang="en-US" sz="2000" dirty="0" smtClean="0"/>
              <a:t>月</a:t>
            </a:r>
            <a:r>
              <a:rPr lang="en-US" sz="2000" dirty="0" smtClean="0"/>
              <a:t>26</a:t>
            </a:r>
            <a:r>
              <a:rPr lang="zh-CN" altLang="en-US" sz="2000" dirty="0" smtClean="0"/>
              <a:t>日，</a:t>
            </a:r>
            <a:r>
              <a:rPr lang="en-US" sz="2000" dirty="0" smtClean="0"/>
              <a:t>J2SE1.4</a:t>
            </a:r>
            <a:r>
              <a:rPr lang="zh-CN" altLang="en-US" sz="2000" dirty="0" smtClean="0"/>
              <a:t>发布。自此</a:t>
            </a:r>
            <a:r>
              <a:rPr lang="en-US" sz="2000" dirty="0" smtClean="0"/>
              <a:t>Java</a:t>
            </a:r>
            <a:r>
              <a:rPr lang="zh-CN" altLang="en-US" sz="2000" dirty="0" smtClean="0"/>
              <a:t>的计算能力有了大幅提升，与</a:t>
            </a:r>
            <a:r>
              <a:rPr lang="en-US" sz="2000" dirty="0" smtClean="0"/>
              <a:t>J2SE1.3</a:t>
            </a:r>
            <a:r>
              <a:rPr lang="zh-CN" altLang="en-US" sz="2000" dirty="0" smtClean="0"/>
              <a:t>相比，其多了近</a:t>
            </a:r>
            <a:r>
              <a:rPr lang="en-US" sz="2000" dirty="0" smtClean="0"/>
              <a:t>62%</a:t>
            </a:r>
            <a:r>
              <a:rPr lang="zh-CN" altLang="en-US" sz="2000" dirty="0" smtClean="0"/>
              <a:t>的类和接口。在这些新特性当中，还提供了广泛的</a:t>
            </a:r>
            <a:r>
              <a:rPr lang="en-US" sz="2000" dirty="0" smtClean="0">
                <a:hlinkClick r:id="rId7"/>
              </a:rPr>
              <a:t>XML</a:t>
            </a:r>
            <a:r>
              <a:rPr lang="zh-CN" altLang="en-US" sz="2000" dirty="0" smtClean="0"/>
              <a:t>支持、安全套接字</a:t>
            </a:r>
            <a:r>
              <a:rPr lang="zh-CN" altLang="en-US" sz="2000" i="1" dirty="0" smtClean="0"/>
              <a:t>（</a:t>
            </a:r>
            <a:r>
              <a:rPr lang="en-US" sz="2000" i="1" dirty="0" smtClean="0"/>
              <a:t>Socket</a:t>
            </a:r>
            <a:r>
              <a:rPr lang="zh-CN" altLang="en-US" sz="2000" i="1" dirty="0" smtClean="0"/>
              <a:t>）</a:t>
            </a:r>
            <a:r>
              <a:rPr lang="zh-CN" altLang="en-US" sz="2000" dirty="0" smtClean="0"/>
              <a:t>支持</a:t>
            </a:r>
            <a:r>
              <a:rPr lang="zh-CN" altLang="en-US" sz="2000" i="1" dirty="0" smtClean="0"/>
              <a:t>（通过</a:t>
            </a:r>
            <a:r>
              <a:rPr lang="en-US" sz="2000" i="1" dirty="0" smtClean="0"/>
              <a:t>SSL</a:t>
            </a:r>
            <a:r>
              <a:rPr lang="zh-CN" altLang="en-US" sz="2000" i="1" dirty="0" smtClean="0"/>
              <a:t>与</a:t>
            </a:r>
            <a:r>
              <a:rPr lang="en-US" sz="2000" i="1" dirty="0" smtClean="0"/>
              <a:t>TLS</a:t>
            </a:r>
            <a:r>
              <a:rPr lang="zh-CN" altLang="en-US" sz="2000" i="1" dirty="0" smtClean="0"/>
              <a:t>协议）</a:t>
            </a:r>
            <a:r>
              <a:rPr lang="zh-CN" altLang="en-US" sz="2000" dirty="0" smtClean="0"/>
              <a:t>、全新的</a:t>
            </a:r>
            <a:r>
              <a:rPr lang="en-US" sz="2000" dirty="0" smtClean="0"/>
              <a:t>I/OAPI</a:t>
            </a:r>
            <a:r>
              <a:rPr lang="zh-CN" altLang="en-US" sz="2000" dirty="0" smtClean="0"/>
              <a:t>、正则表达式、日志与断言。</a:t>
            </a:r>
            <a:r>
              <a:rPr lang="en-US" sz="2000" dirty="0" smtClean="0"/>
              <a:t>2004</a:t>
            </a:r>
            <a:r>
              <a:rPr lang="zh-CN" altLang="en-US" sz="2000" dirty="0" smtClean="0"/>
              <a:t>年</a:t>
            </a:r>
            <a:r>
              <a:rPr lang="en-US" sz="2000" dirty="0" smtClean="0"/>
              <a:t>9</a:t>
            </a:r>
            <a:r>
              <a:rPr lang="zh-CN" altLang="en-US" sz="2000" dirty="0" smtClean="0"/>
              <a:t>月</a:t>
            </a:r>
            <a:r>
              <a:rPr lang="en-US" sz="2000" dirty="0" smtClean="0"/>
              <a:t>30</a:t>
            </a:r>
            <a:r>
              <a:rPr lang="zh-CN" altLang="en-US" sz="2000" dirty="0" smtClean="0"/>
              <a:t>日，</a:t>
            </a:r>
            <a:r>
              <a:rPr lang="en-US" sz="2000" dirty="0" smtClean="0"/>
              <a:t>J2SE1.5</a:t>
            </a:r>
            <a:r>
              <a:rPr lang="zh-CN" altLang="en-US" sz="2000" dirty="0" smtClean="0"/>
              <a:t>发布，成为</a:t>
            </a:r>
            <a:r>
              <a:rPr lang="en-US" sz="2000" dirty="0" smtClean="0"/>
              <a:t>Java</a:t>
            </a:r>
            <a:r>
              <a:rPr lang="zh-CN" altLang="en-US" sz="2000" dirty="0" smtClean="0"/>
              <a:t>语言发展史上的又一里程碑。为了表示该版本的重要性，</a:t>
            </a:r>
            <a:r>
              <a:rPr lang="en-US" sz="2000" dirty="0" smtClean="0"/>
              <a:t>J2SE 1.5</a:t>
            </a:r>
            <a:r>
              <a:rPr lang="zh-CN" altLang="en-US" sz="2000" dirty="0" smtClean="0"/>
              <a:t>更名为</a:t>
            </a:r>
            <a:r>
              <a:rPr lang="en-US" sz="2000" dirty="0" smtClean="0"/>
              <a:t>Java SE 5.0</a:t>
            </a:r>
            <a:r>
              <a:rPr lang="zh-CN" altLang="en-US" sz="2000" i="1" dirty="0" smtClean="0"/>
              <a:t>（内部版本号</a:t>
            </a:r>
            <a:r>
              <a:rPr lang="en-US" sz="2000" i="1" dirty="0" smtClean="0"/>
              <a:t>1.5.0</a:t>
            </a:r>
            <a:r>
              <a:rPr lang="zh-CN" altLang="en-US" sz="2000" i="1" dirty="0" smtClean="0"/>
              <a:t>）</a:t>
            </a:r>
            <a:r>
              <a:rPr lang="zh-CN" altLang="en-US" sz="2000" dirty="0" smtClean="0"/>
              <a:t>，代号为</a:t>
            </a:r>
            <a:r>
              <a:rPr lang="en-US" sz="2000" dirty="0" smtClean="0"/>
              <a:t>“Tiger”</a:t>
            </a:r>
            <a:r>
              <a:rPr lang="zh-CN" altLang="en-US" sz="2000" dirty="0" smtClean="0"/>
              <a:t>，</a:t>
            </a:r>
            <a:r>
              <a:rPr lang="en-US" sz="2000" dirty="0" smtClean="0"/>
              <a:t>Tiger</a:t>
            </a:r>
            <a:r>
              <a:rPr lang="zh-CN" altLang="en-US" sz="2000" dirty="0" smtClean="0"/>
              <a:t>包含了从</a:t>
            </a:r>
            <a:r>
              <a:rPr lang="en-US" sz="2000" dirty="0" smtClean="0"/>
              <a:t>1996</a:t>
            </a:r>
            <a:r>
              <a:rPr lang="zh-CN" altLang="en-US" sz="2000" dirty="0" smtClean="0"/>
              <a:t>年发布</a:t>
            </a:r>
            <a:r>
              <a:rPr lang="en-US" sz="2000" dirty="0" smtClean="0"/>
              <a:t>1.0</a:t>
            </a:r>
            <a:r>
              <a:rPr lang="zh-CN" altLang="en-US" sz="2000" dirty="0" smtClean="0"/>
              <a:t>版本以来的最重大的更新，其中包括泛型支持、基本类型的自动装箱、改进的循环、枚举类型、格式化</a:t>
            </a:r>
            <a:r>
              <a:rPr lang="en-US" sz="2000" dirty="0" smtClean="0"/>
              <a:t>I/O</a:t>
            </a:r>
            <a:r>
              <a:rPr lang="zh-CN" altLang="en-US" sz="2000" dirty="0" smtClean="0"/>
              <a:t>及可变参数。</a:t>
            </a:r>
          </a:p>
          <a:p>
            <a:endParaRPr lang="ja-JP" alt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28662" y="357166"/>
            <a:ext cx="7929618" cy="6215106"/>
          </a:xfrm>
        </p:spPr>
        <p:txBody>
          <a:bodyPr/>
          <a:lstStyle/>
          <a:p>
            <a:r>
              <a:rPr lang="en-US" sz="2000" dirty="0" smtClean="0"/>
              <a:t>2005</a:t>
            </a:r>
            <a:r>
              <a:rPr lang="ja-JP" altLang="en-US" sz="2000" dirty="0" smtClean="0"/>
              <a:t>年</a:t>
            </a:r>
            <a:r>
              <a:rPr lang="en-US" sz="2000" dirty="0" smtClean="0"/>
              <a:t>6</a:t>
            </a:r>
            <a:r>
              <a:rPr lang="ja-JP" altLang="en-US" sz="2000" dirty="0" smtClean="0"/>
              <a:t>月，在</a:t>
            </a:r>
            <a:r>
              <a:rPr lang="en-US" sz="2000" dirty="0" smtClean="0"/>
              <a:t>Java One</a:t>
            </a:r>
            <a:r>
              <a:rPr lang="ja-JP" altLang="en-US" sz="2000" dirty="0" smtClean="0"/>
              <a:t>大会上，</a:t>
            </a:r>
            <a:r>
              <a:rPr lang="en-US" sz="2000" dirty="0" smtClean="0"/>
              <a:t>Sun</a:t>
            </a:r>
            <a:r>
              <a:rPr lang="ja-JP" altLang="en-US" sz="2000" dirty="0" smtClean="0"/>
              <a:t>公司发布了</a:t>
            </a:r>
            <a:r>
              <a:rPr lang="en-US" sz="2000" dirty="0" smtClean="0"/>
              <a:t>Java SE 6</a:t>
            </a:r>
            <a:r>
              <a:rPr lang="ja-JP" altLang="en-US" sz="2000" dirty="0" smtClean="0"/>
              <a:t>。此时，</a:t>
            </a:r>
            <a:r>
              <a:rPr lang="en-US" sz="2000" dirty="0" smtClean="0"/>
              <a:t>Java</a:t>
            </a:r>
            <a:r>
              <a:rPr lang="ja-JP" altLang="en-US" sz="2000" dirty="0" smtClean="0"/>
              <a:t>的各种版本已经更名，已取消其中的数字</a:t>
            </a:r>
            <a:r>
              <a:rPr lang="en-US" sz="2000" dirty="0" smtClean="0"/>
              <a:t>2</a:t>
            </a:r>
            <a:r>
              <a:rPr lang="ja-JP" altLang="en-US" sz="2000" dirty="0" smtClean="0"/>
              <a:t>，如</a:t>
            </a:r>
            <a:r>
              <a:rPr lang="en-US" sz="2000" dirty="0" smtClean="0"/>
              <a:t>J2EE</a:t>
            </a:r>
            <a:r>
              <a:rPr lang="ja-JP" altLang="en-US" sz="2000" dirty="0" smtClean="0"/>
              <a:t>更名为</a:t>
            </a:r>
            <a:r>
              <a:rPr lang="en-US" sz="2000" dirty="0" err="1" smtClean="0">
                <a:hlinkClick r:id="rId2"/>
              </a:rPr>
              <a:t>JavaEE</a:t>
            </a:r>
            <a:r>
              <a:rPr lang="ja-JP" altLang="en-US" sz="2000" dirty="0" smtClean="0"/>
              <a:t>，</a:t>
            </a:r>
            <a:r>
              <a:rPr lang="en-US" sz="2000" dirty="0" smtClean="0"/>
              <a:t>J2SE</a:t>
            </a:r>
            <a:r>
              <a:rPr lang="ja-JP" altLang="en-US" sz="2000" dirty="0" smtClean="0"/>
              <a:t>更名为</a:t>
            </a:r>
            <a:r>
              <a:rPr lang="en-US" sz="2000" dirty="0" err="1" smtClean="0"/>
              <a:t>JavaSE</a:t>
            </a:r>
            <a:r>
              <a:rPr lang="ja-JP" altLang="en-US" sz="2000" dirty="0" smtClean="0"/>
              <a:t>，</a:t>
            </a:r>
            <a:r>
              <a:rPr lang="en-US" sz="2000" dirty="0" smtClean="0"/>
              <a:t>J2ME</a:t>
            </a:r>
            <a:r>
              <a:rPr lang="ja-JP" altLang="en-US" sz="2000" dirty="0" smtClean="0"/>
              <a:t>更名为</a:t>
            </a:r>
            <a:r>
              <a:rPr lang="en-US" sz="2000" dirty="0" err="1" smtClean="0">
                <a:hlinkClick r:id="rId3"/>
              </a:rPr>
              <a:t>JavaME</a:t>
            </a:r>
            <a:r>
              <a:rPr lang="ja-JP" altLang="en-US" sz="2000" dirty="0" smtClean="0"/>
              <a:t>。</a:t>
            </a:r>
            <a:endParaRPr lang="zh-CN" altLang="en-US" sz="2000" dirty="0" smtClean="0"/>
          </a:p>
          <a:p>
            <a:r>
              <a:rPr lang="en-US" sz="2000" dirty="0" smtClean="0"/>
              <a:t>2006</a:t>
            </a:r>
            <a:r>
              <a:rPr lang="zh-CN" altLang="en-US" sz="2000" dirty="0" smtClean="0"/>
              <a:t>年</a:t>
            </a:r>
            <a:r>
              <a:rPr lang="en-US" sz="2000" dirty="0" smtClean="0"/>
              <a:t>11</a:t>
            </a:r>
            <a:r>
              <a:rPr lang="zh-CN" altLang="en-US" sz="2000" dirty="0" smtClean="0"/>
              <a:t>月</a:t>
            </a:r>
            <a:r>
              <a:rPr lang="en-US" sz="2000" dirty="0" smtClean="0"/>
              <a:t>13</a:t>
            </a:r>
            <a:r>
              <a:rPr lang="zh-CN" altLang="en-US" sz="2000" dirty="0" smtClean="0"/>
              <a:t>日，</a:t>
            </a:r>
            <a:r>
              <a:rPr lang="en-US" sz="2000" dirty="0" smtClean="0"/>
              <a:t>Java</a:t>
            </a:r>
            <a:r>
              <a:rPr lang="zh-CN" altLang="en-US" sz="2000" dirty="0" smtClean="0"/>
              <a:t>技术的发明者</a:t>
            </a:r>
            <a:r>
              <a:rPr lang="en-US" sz="2000" dirty="0" smtClean="0"/>
              <a:t>Sun</a:t>
            </a:r>
            <a:r>
              <a:rPr lang="zh-CN" altLang="en-US" sz="2000" dirty="0" smtClean="0"/>
              <a:t>公司宣布，将</a:t>
            </a:r>
            <a:r>
              <a:rPr lang="en-US" sz="2000" dirty="0" smtClean="0"/>
              <a:t>Java</a:t>
            </a:r>
            <a:r>
              <a:rPr lang="zh-CN" altLang="en-US" sz="2000" dirty="0" smtClean="0"/>
              <a:t>技术作为免费软件对外发布。</a:t>
            </a:r>
            <a:r>
              <a:rPr lang="en-US" sz="2000" dirty="0" smtClean="0"/>
              <a:t>Sun</a:t>
            </a:r>
            <a:r>
              <a:rPr lang="zh-CN" altLang="en-US" sz="2000" dirty="0" smtClean="0"/>
              <a:t>公司正式发布的有关</a:t>
            </a:r>
            <a:r>
              <a:rPr lang="en-US" sz="2000" dirty="0" smtClean="0"/>
              <a:t>Java</a:t>
            </a:r>
            <a:r>
              <a:rPr lang="zh-CN" altLang="en-US" sz="2000" dirty="0" smtClean="0"/>
              <a:t>平台标准版的第一批源代码，以及</a:t>
            </a:r>
            <a:r>
              <a:rPr lang="en-US" sz="2000" dirty="0" smtClean="0"/>
              <a:t>Java</a:t>
            </a:r>
            <a:r>
              <a:rPr lang="zh-CN" altLang="en-US" sz="2000" dirty="0" smtClean="0"/>
              <a:t>迷你版的可执行源代码。从</a:t>
            </a:r>
            <a:r>
              <a:rPr lang="en-US" sz="2000" dirty="0" smtClean="0"/>
              <a:t>2007</a:t>
            </a:r>
            <a:r>
              <a:rPr lang="zh-CN" altLang="en-US" sz="2000" dirty="0" smtClean="0"/>
              <a:t>年</a:t>
            </a:r>
            <a:r>
              <a:rPr lang="en-US" sz="2000" dirty="0" smtClean="0"/>
              <a:t>3</a:t>
            </a:r>
            <a:r>
              <a:rPr lang="zh-CN" altLang="en-US" sz="2000" dirty="0" smtClean="0"/>
              <a:t>月起，全世界所有的开发人员均可对</a:t>
            </a:r>
            <a:r>
              <a:rPr lang="en-US" sz="2000" dirty="0" smtClean="0"/>
              <a:t>Java</a:t>
            </a:r>
            <a:r>
              <a:rPr lang="zh-CN" altLang="en-US" sz="2000" dirty="0" smtClean="0"/>
              <a:t>源代码进行修改</a:t>
            </a:r>
            <a:r>
              <a:rPr lang="en-US" sz="2000" dirty="0" smtClean="0"/>
              <a:t>  </a:t>
            </a:r>
            <a:r>
              <a:rPr lang="zh-CN" altLang="en-US" sz="2000" dirty="0" smtClean="0"/>
              <a:t>。</a:t>
            </a:r>
          </a:p>
          <a:p>
            <a:r>
              <a:rPr lang="en-US" sz="2000" dirty="0" smtClean="0"/>
              <a:t>Java</a:t>
            </a:r>
            <a:r>
              <a:rPr lang="zh-CN" altLang="en-US" sz="2000" dirty="0" smtClean="0"/>
              <a:t>创始人之一：詹姆斯</a:t>
            </a:r>
            <a:r>
              <a:rPr lang="en-US" altLang="zh-CN" sz="2000" dirty="0" smtClean="0"/>
              <a:t>·</a:t>
            </a:r>
            <a:r>
              <a:rPr lang="zh-CN" altLang="en-US" sz="2000" dirty="0" smtClean="0"/>
              <a:t>高斯林</a:t>
            </a:r>
          </a:p>
          <a:p>
            <a:r>
              <a:rPr lang="en-US" sz="2000" dirty="0" smtClean="0"/>
              <a:t>2009</a:t>
            </a:r>
            <a:r>
              <a:rPr lang="zh-CN" altLang="en-US" sz="2000" dirty="0" smtClean="0"/>
              <a:t>年，甲骨文公司宣布收购</a:t>
            </a:r>
            <a:r>
              <a:rPr lang="en-US" sz="2000" dirty="0" smtClean="0"/>
              <a:t>Sun</a:t>
            </a:r>
            <a:r>
              <a:rPr lang="zh-CN" altLang="en-US" sz="2000" dirty="0" smtClean="0"/>
              <a:t>。</a:t>
            </a:r>
            <a:r>
              <a:rPr lang="en-US" sz="2000" dirty="0" smtClean="0"/>
              <a:t>2010</a:t>
            </a:r>
            <a:r>
              <a:rPr lang="zh-CN" altLang="en-US" sz="2000" dirty="0" smtClean="0"/>
              <a:t>年，</a:t>
            </a:r>
            <a:r>
              <a:rPr lang="en-US" sz="2000" dirty="0" smtClean="0"/>
              <a:t>Java</a:t>
            </a:r>
            <a:r>
              <a:rPr lang="zh-CN" altLang="en-US" sz="2000" dirty="0" smtClean="0"/>
              <a:t>编程语言的共同创始人之一詹姆斯</a:t>
            </a:r>
            <a:r>
              <a:rPr lang="en-US" sz="2000" dirty="0" smtClean="0"/>
              <a:t>·</a:t>
            </a:r>
            <a:r>
              <a:rPr lang="zh-CN" altLang="en-US" sz="2000" dirty="0" smtClean="0"/>
              <a:t>高斯林从</a:t>
            </a:r>
            <a:r>
              <a:rPr lang="en-US" sz="2000" dirty="0" smtClean="0"/>
              <a:t>Oracle</a:t>
            </a:r>
            <a:r>
              <a:rPr lang="zh-CN" altLang="en-US" sz="2000" dirty="0" smtClean="0"/>
              <a:t>公司辞职。</a:t>
            </a:r>
            <a:r>
              <a:rPr lang="en-US" sz="2000" dirty="0" smtClean="0"/>
              <a:t>2011</a:t>
            </a:r>
            <a:r>
              <a:rPr lang="zh-CN" altLang="en-US" sz="2000" dirty="0" smtClean="0"/>
              <a:t>年，甲骨文公司举行了全球性的活动，以庆祝</a:t>
            </a:r>
            <a:r>
              <a:rPr lang="en-US" sz="2000" dirty="0" smtClean="0"/>
              <a:t>Java7</a:t>
            </a:r>
            <a:r>
              <a:rPr lang="zh-CN" altLang="en-US" sz="2000" dirty="0" smtClean="0"/>
              <a:t>的推出，随后</a:t>
            </a:r>
            <a:r>
              <a:rPr lang="en-US" sz="2000" dirty="0" smtClean="0"/>
              <a:t>Java7</a:t>
            </a:r>
            <a:r>
              <a:rPr lang="zh-CN" altLang="en-US" sz="2000" dirty="0" smtClean="0"/>
              <a:t>正式发布。</a:t>
            </a:r>
            <a:r>
              <a:rPr lang="en-US" sz="2000" dirty="0" smtClean="0"/>
              <a:t>2014</a:t>
            </a:r>
            <a:r>
              <a:rPr lang="zh-CN" altLang="en-US" sz="2000" dirty="0" smtClean="0"/>
              <a:t>年，甲骨文公司发布了</a:t>
            </a:r>
            <a:r>
              <a:rPr lang="en-US" sz="2000" dirty="0" smtClean="0"/>
              <a:t>Java8</a:t>
            </a:r>
            <a:r>
              <a:rPr lang="zh-CN" altLang="en-US" sz="2000" dirty="0" smtClean="0"/>
              <a:t>正式版。</a:t>
            </a:r>
          </a:p>
          <a:p>
            <a:endParaRPr kumimoji="1" lang="ja-JP" altLang="en-US" dirty="0"/>
          </a:p>
        </p:txBody>
      </p:sp>
    </p:spTree>
    <p:extLst>
      <p:ext uri="{BB962C8B-B14F-4D97-AF65-F5344CB8AC3E}">
        <p14:creationId xmlns:p14="http://schemas.microsoft.com/office/powerpoint/2010/main" xmlns="" val="296244024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428604"/>
            <a:ext cx="7086600" cy="5929354"/>
          </a:xfrm>
        </p:spPr>
        <p:txBody>
          <a:bodyPr/>
          <a:lstStyle/>
          <a:p>
            <a:r>
              <a:rPr lang="en-US" sz="2000" u="sng" dirty="0" smtClean="0">
                <a:hlinkClick r:id="rId2"/>
              </a:rPr>
              <a:t>JDK</a:t>
            </a:r>
            <a:r>
              <a:rPr lang="ja-JP" altLang="en-US" sz="2000" i="1" dirty="0" smtClean="0"/>
              <a:t>（</a:t>
            </a:r>
            <a:r>
              <a:rPr lang="en-US" sz="2000" i="1" dirty="0" smtClean="0"/>
              <a:t>Java Development Kit</a:t>
            </a:r>
            <a:r>
              <a:rPr lang="ja-JP" altLang="en-US" sz="2000" i="1" dirty="0" smtClean="0"/>
              <a:t>）</a:t>
            </a:r>
            <a:r>
              <a:rPr lang="ja-JP" altLang="en-US" sz="2000" dirty="0" smtClean="0"/>
              <a:t>称为</a:t>
            </a:r>
            <a:r>
              <a:rPr lang="en-US" sz="2000" dirty="0" smtClean="0"/>
              <a:t>Java</a:t>
            </a:r>
            <a:r>
              <a:rPr lang="ja-JP" altLang="en-US" sz="2000" dirty="0" smtClean="0"/>
              <a:t>开发包或</a:t>
            </a:r>
            <a:r>
              <a:rPr lang="en-US" sz="2000" dirty="0" smtClean="0"/>
              <a:t>Java</a:t>
            </a:r>
            <a:r>
              <a:rPr lang="ja-JP" altLang="en-US" sz="2000" dirty="0" smtClean="0"/>
              <a:t>开发工具，是一个编写</a:t>
            </a:r>
            <a:r>
              <a:rPr lang="en-US" sz="2000" dirty="0" smtClean="0"/>
              <a:t>Java</a:t>
            </a:r>
            <a:r>
              <a:rPr lang="ja-JP" altLang="en-US" sz="2000" dirty="0" smtClean="0"/>
              <a:t>的</a:t>
            </a:r>
            <a:r>
              <a:rPr lang="en-US" sz="2000" dirty="0" smtClean="0"/>
              <a:t>Applet</a:t>
            </a:r>
            <a:r>
              <a:rPr lang="ja-JP" altLang="en-US" sz="2000" dirty="0" smtClean="0"/>
              <a:t>小程序和应用程序的程序开发环境。</a:t>
            </a:r>
            <a:r>
              <a:rPr lang="en-US" sz="2000" dirty="0" smtClean="0"/>
              <a:t>JDK</a:t>
            </a:r>
            <a:r>
              <a:rPr lang="ja-JP" altLang="en-US" sz="2000" dirty="0" smtClean="0"/>
              <a:t>是整个</a:t>
            </a:r>
            <a:r>
              <a:rPr lang="en-US" sz="2000" dirty="0" smtClean="0"/>
              <a:t>Java</a:t>
            </a:r>
            <a:r>
              <a:rPr lang="ja-JP" altLang="en-US" sz="2000" dirty="0" smtClean="0"/>
              <a:t>的核心，包括了</a:t>
            </a:r>
            <a:r>
              <a:rPr lang="en-US" sz="2000" dirty="0" smtClean="0"/>
              <a:t>Java</a:t>
            </a:r>
            <a:r>
              <a:rPr lang="ja-JP" altLang="en-US" sz="2000" dirty="0" smtClean="0"/>
              <a:t>运行环境</a:t>
            </a:r>
            <a:r>
              <a:rPr lang="ja-JP" altLang="en-US" sz="2000" i="1" dirty="0" smtClean="0"/>
              <a:t>（</a:t>
            </a:r>
            <a:r>
              <a:rPr lang="en-US" sz="2000" i="1" dirty="0" smtClean="0"/>
              <a:t>Java Runtime </a:t>
            </a:r>
            <a:r>
              <a:rPr lang="en-US" sz="2000" i="1" dirty="0" err="1" smtClean="0"/>
              <a:t>Envirnment</a:t>
            </a:r>
            <a:r>
              <a:rPr lang="ja-JP" altLang="en-US" sz="2000" i="1" dirty="0" smtClean="0"/>
              <a:t>）</a:t>
            </a:r>
            <a:r>
              <a:rPr lang="ja-JP" altLang="en-US" sz="2000" dirty="0" smtClean="0"/>
              <a:t>，一些</a:t>
            </a:r>
            <a:r>
              <a:rPr lang="en-US" sz="2000" dirty="0" smtClean="0"/>
              <a:t>Java</a:t>
            </a:r>
            <a:r>
              <a:rPr lang="ja-JP" altLang="en-US" sz="2000" dirty="0" smtClean="0"/>
              <a:t>工具和</a:t>
            </a:r>
            <a:r>
              <a:rPr lang="en-US" sz="2000" dirty="0" smtClean="0"/>
              <a:t>Java</a:t>
            </a:r>
            <a:r>
              <a:rPr lang="ja-JP" altLang="en-US" sz="2000" dirty="0" smtClean="0"/>
              <a:t>的核心类库</a:t>
            </a:r>
            <a:r>
              <a:rPr lang="ja-JP" altLang="en-US" sz="2000" i="1" dirty="0" smtClean="0"/>
              <a:t>（</a:t>
            </a:r>
            <a:r>
              <a:rPr lang="en-US" sz="2000" i="1" dirty="0" smtClean="0"/>
              <a:t>Java API</a:t>
            </a:r>
            <a:r>
              <a:rPr lang="ja-JP" altLang="en-US" sz="2000" i="1" dirty="0" smtClean="0"/>
              <a:t>）</a:t>
            </a:r>
            <a:r>
              <a:rPr lang="ja-JP" altLang="en-US" sz="2000" dirty="0" smtClean="0"/>
              <a:t>。</a:t>
            </a:r>
            <a:endParaRPr lang="zh-CN" altLang="en-US" sz="2000" dirty="0" smtClean="0"/>
          </a:p>
          <a:p>
            <a:r>
              <a:rPr lang="ja-JP" altLang="en-US" sz="2000" dirty="0" smtClean="0"/>
              <a:t>另外，可以把</a:t>
            </a:r>
            <a:r>
              <a:rPr lang="en-US" sz="2000" u="sng" dirty="0" smtClean="0">
                <a:hlinkClick r:id="rId3"/>
              </a:rPr>
              <a:t>Java API</a:t>
            </a:r>
            <a:r>
              <a:rPr lang="ja-JP" altLang="en-US" sz="2000" dirty="0" smtClean="0"/>
              <a:t>类库中的</a:t>
            </a:r>
            <a:r>
              <a:rPr lang="en-US" sz="2000" dirty="0" smtClean="0"/>
              <a:t>Java SE API</a:t>
            </a:r>
            <a:r>
              <a:rPr lang="ja-JP" altLang="en-US" sz="2000" dirty="0" smtClean="0"/>
              <a:t>子集和</a:t>
            </a:r>
            <a:r>
              <a:rPr lang="en-US" sz="2000" dirty="0" smtClean="0"/>
              <a:t>Java</a:t>
            </a:r>
            <a:r>
              <a:rPr lang="ja-JP" altLang="en-US" sz="2000" dirty="0" smtClean="0"/>
              <a:t>虚拟机这两部分统称为</a:t>
            </a:r>
            <a:r>
              <a:rPr lang="en-US" sz="2000" u="sng" dirty="0" smtClean="0">
                <a:hlinkClick r:id="rId4"/>
              </a:rPr>
              <a:t>JRE</a:t>
            </a:r>
            <a:r>
              <a:rPr lang="ja-JP" altLang="en-US" sz="2000" i="1" dirty="0" smtClean="0"/>
              <a:t>（</a:t>
            </a:r>
            <a:r>
              <a:rPr lang="en-US" sz="2000" i="1" dirty="0" smtClean="0"/>
              <a:t>JAVA Runtime Environment</a:t>
            </a:r>
            <a:r>
              <a:rPr lang="ja-JP" altLang="en-US" sz="2000" i="1" dirty="0" smtClean="0"/>
              <a:t>）</a:t>
            </a:r>
            <a:r>
              <a:rPr lang="ja-JP" altLang="en-US" sz="2000" dirty="0" smtClean="0"/>
              <a:t>，</a:t>
            </a:r>
            <a:r>
              <a:rPr lang="en-US" sz="2000" u="sng" dirty="0" smtClean="0">
                <a:hlinkClick r:id="rId4"/>
              </a:rPr>
              <a:t>JRE</a:t>
            </a:r>
            <a:r>
              <a:rPr lang="ja-JP" altLang="en-US" sz="2000" dirty="0" smtClean="0"/>
              <a:t>是支持</a:t>
            </a:r>
            <a:r>
              <a:rPr lang="en-US" sz="2000" dirty="0" smtClean="0"/>
              <a:t>Java</a:t>
            </a:r>
            <a:r>
              <a:rPr lang="ja-JP" altLang="en-US" sz="2000" dirty="0" smtClean="0"/>
              <a:t>程序运行的标准环境。</a:t>
            </a:r>
            <a:endParaRPr lang="zh-CN" altLang="en-US" sz="2000" dirty="0" smtClean="0"/>
          </a:p>
          <a:p>
            <a:r>
              <a:rPr lang="en-US" sz="2000" dirty="0" smtClean="0"/>
              <a:t>JRE</a:t>
            </a:r>
            <a:r>
              <a:rPr lang="zh-CN" altLang="en-US" sz="2000" dirty="0" smtClean="0"/>
              <a:t>是个运行环境，</a:t>
            </a:r>
            <a:r>
              <a:rPr lang="en-US" sz="2000" dirty="0" smtClean="0"/>
              <a:t>JDK</a:t>
            </a:r>
            <a:r>
              <a:rPr lang="zh-CN" altLang="en-US" sz="2000" dirty="0" smtClean="0"/>
              <a:t>是个开发环境。因此写</a:t>
            </a:r>
            <a:r>
              <a:rPr lang="en-US" sz="2000" dirty="0" smtClean="0"/>
              <a:t>Java</a:t>
            </a:r>
            <a:r>
              <a:rPr lang="zh-CN" altLang="en-US" sz="2000" dirty="0" smtClean="0"/>
              <a:t>程序的时候需要</a:t>
            </a:r>
            <a:r>
              <a:rPr lang="en-US" sz="2000" dirty="0" smtClean="0"/>
              <a:t>JDK</a:t>
            </a:r>
            <a:r>
              <a:rPr lang="zh-CN" altLang="en-US" sz="2000" dirty="0" smtClean="0"/>
              <a:t>，而运行</a:t>
            </a:r>
            <a:r>
              <a:rPr lang="en-US" sz="2000" dirty="0" smtClean="0"/>
              <a:t>Java</a:t>
            </a:r>
            <a:r>
              <a:rPr lang="zh-CN" altLang="en-US" sz="2000" dirty="0" smtClean="0"/>
              <a:t>程序的时候就需要</a:t>
            </a:r>
            <a:r>
              <a:rPr lang="en-US" sz="2000" dirty="0" smtClean="0"/>
              <a:t>JRE</a:t>
            </a:r>
            <a:r>
              <a:rPr lang="zh-CN" altLang="en-US" sz="2000" dirty="0" smtClean="0"/>
              <a:t>。而</a:t>
            </a:r>
            <a:r>
              <a:rPr lang="en-US" sz="2000" dirty="0" smtClean="0"/>
              <a:t>JDK</a:t>
            </a:r>
            <a:r>
              <a:rPr lang="zh-CN" altLang="en-US" sz="2000" dirty="0" smtClean="0"/>
              <a:t>里面已经包含了</a:t>
            </a:r>
            <a:r>
              <a:rPr lang="en-US" sz="2000" dirty="0" smtClean="0"/>
              <a:t>JRE</a:t>
            </a:r>
            <a:r>
              <a:rPr lang="zh-CN" altLang="en-US" sz="2000" dirty="0" smtClean="0"/>
              <a:t>，因此只要安装了</a:t>
            </a:r>
            <a:r>
              <a:rPr lang="en-US" sz="2000" dirty="0" smtClean="0"/>
              <a:t>JDK</a:t>
            </a:r>
            <a:r>
              <a:rPr lang="zh-CN" altLang="en-US" sz="2000" dirty="0" smtClean="0"/>
              <a:t>，就可以编辑</a:t>
            </a:r>
            <a:r>
              <a:rPr lang="en-US" sz="2000" dirty="0" smtClean="0"/>
              <a:t>Java</a:t>
            </a:r>
            <a:r>
              <a:rPr lang="zh-CN" altLang="en-US" sz="2000" dirty="0" smtClean="0"/>
              <a:t>程序，也可以正常运行</a:t>
            </a:r>
            <a:r>
              <a:rPr lang="en-US" sz="2000" dirty="0" smtClean="0"/>
              <a:t>Java</a:t>
            </a:r>
            <a:r>
              <a:rPr lang="zh-CN" altLang="en-US" sz="2000" dirty="0" smtClean="0"/>
              <a:t>程序。但由于</a:t>
            </a:r>
            <a:r>
              <a:rPr lang="en-US" sz="2000" dirty="0" smtClean="0"/>
              <a:t>JDK</a:t>
            </a:r>
            <a:r>
              <a:rPr lang="zh-CN" altLang="en-US" sz="2000" dirty="0" smtClean="0"/>
              <a:t>包含了许多与运行无关的内容，占用的空间较大，因此运行普通的</a:t>
            </a:r>
            <a:r>
              <a:rPr lang="en-US" sz="2000" dirty="0" smtClean="0"/>
              <a:t>Java</a:t>
            </a:r>
            <a:r>
              <a:rPr lang="zh-CN" altLang="en-US" sz="2000" dirty="0" smtClean="0"/>
              <a:t>程序无须安装</a:t>
            </a:r>
            <a:r>
              <a:rPr lang="en-US" sz="2000" dirty="0" smtClean="0"/>
              <a:t>JDK</a:t>
            </a:r>
            <a:r>
              <a:rPr lang="zh-CN" altLang="en-US" sz="2000" dirty="0" smtClean="0"/>
              <a:t>，而只需要安装</a:t>
            </a:r>
            <a:r>
              <a:rPr lang="en-US" sz="2000" dirty="0" smtClean="0"/>
              <a:t>JRE</a:t>
            </a:r>
            <a:r>
              <a:rPr lang="zh-CN" altLang="en-US" sz="2000" dirty="0" smtClean="0"/>
              <a:t>即可</a:t>
            </a:r>
            <a:r>
              <a:rPr lang="en-US" sz="2000" baseline="30000" dirty="0" smtClean="0"/>
              <a:t>[</a:t>
            </a:r>
            <a:r>
              <a:rPr lang="zh-CN" altLang="en-US" sz="2000" dirty="0" smtClean="0"/>
              <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1285860"/>
            <a:ext cx="8001056" cy="5214974"/>
          </a:xfrm>
        </p:spPr>
        <p:txBody>
          <a:bodyPr/>
          <a:lstStyle/>
          <a:p>
            <a:r>
              <a:rPr lang="en-US" sz="2000" u="sng" dirty="0" smtClean="0">
                <a:hlinkClick r:id="rId2"/>
              </a:rPr>
              <a:t>Eclipse</a:t>
            </a:r>
            <a:r>
              <a:rPr lang="zh-CN" altLang="en-US" sz="2000" dirty="0" smtClean="0"/>
              <a:t>：一个开放源代码的、基于</a:t>
            </a:r>
            <a:r>
              <a:rPr lang="en-US" sz="2000" dirty="0" smtClean="0"/>
              <a:t>Java</a:t>
            </a:r>
            <a:r>
              <a:rPr lang="zh-CN" altLang="en-US" sz="2000" dirty="0" smtClean="0"/>
              <a:t>的可扩展开发平台。</a:t>
            </a:r>
          </a:p>
          <a:p>
            <a:r>
              <a:rPr lang="en-US" sz="2000" u="sng" dirty="0" err="1" smtClean="0">
                <a:hlinkClick r:id="rId3"/>
              </a:rPr>
              <a:t>NetBeans</a:t>
            </a:r>
            <a:r>
              <a:rPr lang="zh-CN" altLang="en-US" sz="2000" dirty="0" smtClean="0"/>
              <a:t>：开放源码的</a:t>
            </a:r>
            <a:r>
              <a:rPr lang="en-US" sz="2000" dirty="0" smtClean="0"/>
              <a:t>Java</a:t>
            </a:r>
            <a:r>
              <a:rPr lang="zh-CN" altLang="en-US" sz="2000" dirty="0" smtClean="0"/>
              <a:t>集成开发环境，适用于各种客户机和</a:t>
            </a:r>
            <a:r>
              <a:rPr lang="en-US" sz="2000" dirty="0" smtClean="0"/>
              <a:t>Web</a:t>
            </a:r>
            <a:r>
              <a:rPr lang="zh-CN" altLang="en-US" sz="2000" dirty="0" smtClean="0"/>
              <a:t>应用。</a:t>
            </a:r>
          </a:p>
          <a:p>
            <a:r>
              <a:rPr lang="en-US" sz="2000" u="sng" dirty="0" err="1" smtClean="0">
                <a:hlinkClick r:id="rId4"/>
              </a:rPr>
              <a:t>IntelliJ</a:t>
            </a:r>
            <a:r>
              <a:rPr lang="en-US" sz="2000" u="sng" dirty="0" smtClean="0">
                <a:hlinkClick r:id="rId4"/>
              </a:rPr>
              <a:t> IDEA</a:t>
            </a:r>
            <a:r>
              <a:rPr lang="ja-JP" altLang="en-US" sz="2000" dirty="0" smtClean="0"/>
              <a:t>：在代码自动提示、代码分析等方面的具有很好的功能。</a:t>
            </a:r>
            <a:endParaRPr lang="zh-CN" altLang="en-US" sz="2000" dirty="0" smtClean="0"/>
          </a:p>
          <a:p>
            <a:r>
              <a:rPr lang="en-US" sz="2000" u="sng" dirty="0" err="1" smtClean="0">
                <a:hlinkClick r:id="rId5"/>
              </a:rPr>
              <a:t>MyEclipse</a:t>
            </a:r>
            <a:r>
              <a:rPr lang="ja-JP" altLang="en-US" sz="2000" dirty="0" smtClean="0"/>
              <a:t>：由</a:t>
            </a:r>
            <a:r>
              <a:rPr lang="en-US" sz="2000" u="sng" dirty="0" err="1" smtClean="0">
                <a:hlinkClick r:id="rId6"/>
              </a:rPr>
              <a:t>Genuitec</a:t>
            </a:r>
            <a:r>
              <a:rPr lang="ja-JP" altLang="en-US" sz="2000" dirty="0" smtClean="0"/>
              <a:t>公司开发的一款商业化软件，是应用比较广泛的</a:t>
            </a:r>
            <a:r>
              <a:rPr lang="en-US" sz="2000" dirty="0" smtClean="0"/>
              <a:t>Java</a:t>
            </a:r>
            <a:r>
              <a:rPr lang="ja-JP" altLang="en-US" sz="2000" dirty="0" smtClean="0"/>
              <a:t>应用程序集成开发环境。</a:t>
            </a:r>
            <a:endParaRPr lang="zh-CN" altLang="en-US" sz="2000" dirty="0" smtClean="0"/>
          </a:p>
          <a:p>
            <a:endParaRPr lang="zh-CN" altLang="en-US" dirty="0" smtClean="0"/>
          </a:p>
          <a:p>
            <a:endParaRPr lang="zh-CN" altLang="en-US" dirty="0"/>
          </a:p>
        </p:txBody>
      </p:sp>
      <p:sp>
        <p:nvSpPr>
          <p:cNvPr id="4" name="TextBox 3"/>
          <p:cNvSpPr txBox="1"/>
          <p:nvPr/>
        </p:nvSpPr>
        <p:spPr>
          <a:xfrm>
            <a:off x="1285852" y="500042"/>
            <a:ext cx="4572032" cy="523220"/>
          </a:xfrm>
          <a:prstGeom prst="rect">
            <a:avLst/>
          </a:prstGeom>
          <a:noFill/>
        </p:spPr>
        <p:txBody>
          <a:bodyPr wrap="square" rtlCol="0">
            <a:spAutoFit/>
          </a:bodyPr>
          <a:lstStyle/>
          <a:p>
            <a:r>
              <a:rPr lang="zh-CN" altLang="en-US" sz="2800" dirty="0" smtClean="0">
                <a:solidFill>
                  <a:schemeClr val="accent4">
                    <a:lumMod val="10000"/>
                  </a:schemeClr>
                </a:solidFill>
                <a:latin typeface="KF-GB P Mincho UB" pitchFamily="18" charset="-122"/>
                <a:ea typeface="KF-GB P Mincho UB" pitchFamily="18" charset="-122"/>
              </a:rPr>
              <a:t>编程工具</a:t>
            </a:r>
            <a:r>
              <a:rPr lang="en-US" altLang="zh-CN" sz="2800" dirty="0" smtClean="0">
                <a:solidFill>
                  <a:schemeClr val="accent4">
                    <a:lumMod val="10000"/>
                  </a:schemeClr>
                </a:solidFill>
                <a:latin typeface="KF-GB P Mincho UB" pitchFamily="18" charset="-122"/>
                <a:ea typeface="KF-GB P Mincho UB" pitchFamily="18" charset="-122"/>
              </a:rPr>
              <a:t>(IDE)</a:t>
            </a:r>
            <a:endParaRPr lang="zh-CN" altLang="en-US" sz="2800" b="1" dirty="0" smtClean="0">
              <a:solidFill>
                <a:schemeClr val="accent4">
                  <a:lumMod val="10000"/>
                </a:schemeClr>
              </a:solidFill>
              <a:latin typeface="KF-GB P Mincho UB" pitchFamily="18" charset="-122"/>
              <a:ea typeface="KF-GB P Mincho UB" pitchFamily="18"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428604"/>
            <a:ext cx="7086600" cy="523220"/>
          </a:xfrm>
          <a:noFill/>
        </p:spPr>
        <p:txBody>
          <a:bodyPr wrap="square" rtlCol="0">
            <a:spAutoFit/>
          </a:bodyPr>
          <a:lstStyle/>
          <a:p>
            <a:r>
              <a:rPr lang="zh-CN" altLang="en-US" sz="2800" kern="1200" dirty="0" smtClean="0">
                <a:solidFill>
                  <a:schemeClr val="accent4">
                    <a:lumMod val="10000"/>
                  </a:schemeClr>
                </a:solidFill>
                <a:latin typeface="KF-GB P Mincho UB" pitchFamily="18" charset="-122"/>
                <a:ea typeface="KF-GB P Mincho UB" pitchFamily="18" charset="-122"/>
                <a:cs typeface="+mn-cs"/>
              </a:rPr>
              <a:t>技术应用</a:t>
            </a:r>
          </a:p>
        </p:txBody>
      </p:sp>
      <p:sp>
        <p:nvSpPr>
          <p:cNvPr id="3" name="内容占位符 2"/>
          <p:cNvSpPr>
            <a:spLocks noGrp="1"/>
          </p:cNvSpPr>
          <p:nvPr>
            <p:ph idx="1"/>
          </p:nvPr>
        </p:nvSpPr>
        <p:spPr>
          <a:xfrm>
            <a:off x="1285852" y="1071546"/>
            <a:ext cx="7572428" cy="5500726"/>
          </a:xfrm>
        </p:spPr>
        <p:txBody>
          <a:bodyPr/>
          <a:lstStyle/>
          <a:p>
            <a:r>
              <a:rPr lang="en-US" sz="2000" dirty="0" smtClean="0"/>
              <a:t>1</a:t>
            </a:r>
            <a:r>
              <a:rPr lang="zh-CN" altLang="en-US" sz="2000" dirty="0" smtClean="0"/>
              <a:t>、</a:t>
            </a:r>
            <a:r>
              <a:rPr lang="en-US" sz="2000" dirty="0" smtClean="0"/>
              <a:t>Android</a:t>
            </a:r>
            <a:r>
              <a:rPr lang="zh-CN" altLang="en-US" sz="2000" dirty="0" smtClean="0"/>
              <a:t>应用</a:t>
            </a:r>
          </a:p>
          <a:p>
            <a:pPr>
              <a:buNone/>
            </a:pPr>
            <a:r>
              <a:rPr lang="zh-CN" altLang="en-US" sz="2000" dirty="0" smtClean="0"/>
              <a:t>       许多的</a:t>
            </a:r>
            <a:r>
              <a:rPr lang="en-US" sz="2000" dirty="0" smtClean="0"/>
              <a:t> </a:t>
            </a:r>
            <a:r>
              <a:rPr lang="en-US" sz="2000" u="sng" dirty="0" smtClean="0">
                <a:hlinkClick r:id="rId2"/>
              </a:rPr>
              <a:t>Android</a:t>
            </a:r>
            <a:r>
              <a:rPr lang="zh-CN" altLang="en-US" sz="2000" dirty="0" smtClean="0"/>
              <a:t>应用都是</a:t>
            </a:r>
            <a:r>
              <a:rPr lang="en-US" sz="2000" dirty="0" smtClean="0"/>
              <a:t>Java</a:t>
            </a:r>
            <a:r>
              <a:rPr lang="zh-CN" altLang="en-US" sz="2000" dirty="0" smtClean="0"/>
              <a:t>程序员开发者开发。虽然</a:t>
            </a:r>
            <a:r>
              <a:rPr lang="en-US" sz="2000" dirty="0" smtClean="0"/>
              <a:t> Android</a:t>
            </a:r>
            <a:r>
              <a:rPr lang="zh-CN" altLang="en-US" sz="2000" dirty="0" smtClean="0"/>
              <a:t>运用了不同的</a:t>
            </a:r>
            <a:r>
              <a:rPr lang="en-US" sz="2000" u="sng" dirty="0" smtClean="0">
                <a:hlinkClick r:id="rId3"/>
              </a:rPr>
              <a:t>JVM</a:t>
            </a:r>
            <a:r>
              <a:rPr lang="zh-CN" altLang="en-US" sz="2000" dirty="0" smtClean="0"/>
              <a:t>以及不同的</a:t>
            </a:r>
            <a:r>
              <a:rPr lang="en-US" sz="2000" u="sng" dirty="0" err="1" smtClean="0">
                <a:hlinkClick r:id="rId4"/>
              </a:rPr>
              <a:t>封装</a:t>
            </a:r>
            <a:r>
              <a:rPr lang="zh-CN" altLang="en-US" sz="2000" dirty="0" smtClean="0"/>
              <a:t>方式，但是代码还是用</a:t>
            </a:r>
            <a:r>
              <a:rPr lang="en-US" sz="2000" dirty="0" smtClean="0"/>
              <a:t>Java</a:t>
            </a:r>
            <a:r>
              <a:rPr lang="zh-CN" altLang="en-US" sz="2000" dirty="0" smtClean="0"/>
              <a:t>语言所编写。相当一部分的手机中都支持</a:t>
            </a:r>
            <a:r>
              <a:rPr lang="en-US" sz="2000" dirty="0" smtClean="0"/>
              <a:t>JAVA</a:t>
            </a:r>
            <a:r>
              <a:rPr lang="zh-CN" altLang="en-US" sz="2000" dirty="0" smtClean="0"/>
              <a:t>游戏，这就使很多非编程人员都认识了</a:t>
            </a:r>
            <a:r>
              <a:rPr lang="en-US" sz="2000" dirty="0" smtClean="0"/>
              <a:t>JAVA</a:t>
            </a:r>
            <a:r>
              <a:rPr lang="zh-CN" altLang="en-US" sz="2000" dirty="0" smtClean="0"/>
              <a:t>。</a:t>
            </a:r>
          </a:p>
          <a:p>
            <a:r>
              <a:rPr lang="en-US" sz="2000" dirty="0" smtClean="0"/>
              <a:t>2</a:t>
            </a:r>
            <a:r>
              <a:rPr lang="zh-CN" altLang="en-US" sz="2000" dirty="0" smtClean="0"/>
              <a:t>、在金融业应用的服务器程序</a:t>
            </a:r>
          </a:p>
          <a:p>
            <a:pPr>
              <a:buNone/>
            </a:pPr>
            <a:r>
              <a:rPr lang="en-US" sz="2000" dirty="0" smtClean="0"/>
              <a:t>       Java</a:t>
            </a:r>
            <a:r>
              <a:rPr lang="zh-CN" altLang="en-US" sz="2000" dirty="0" smtClean="0"/>
              <a:t>在</a:t>
            </a:r>
            <a:r>
              <a:rPr lang="en-US" sz="2000" u="sng" dirty="0" err="1" smtClean="0">
                <a:hlinkClick r:id="rId5"/>
              </a:rPr>
              <a:t>金融服务业</a:t>
            </a:r>
            <a:r>
              <a:rPr lang="zh-CN" altLang="en-US" sz="2000" dirty="0" smtClean="0"/>
              <a:t>的应用非常广泛，很多第三方交易系统、银行、金融机构都选择用</a:t>
            </a:r>
            <a:r>
              <a:rPr lang="en-US" sz="2000" dirty="0" smtClean="0"/>
              <a:t>Java</a:t>
            </a:r>
            <a:r>
              <a:rPr lang="zh-CN" altLang="en-US" sz="2000" dirty="0" smtClean="0"/>
              <a:t>开发，因为相对而言，</a:t>
            </a:r>
            <a:r>
              <a:rPr lang="en-US" sz="2000" dirty="0" smtClean="0"/>
              <a:t>Java</a:t>
            </a:r>
            <a:r>
              <a:rPr lang="zh-CN" altLang="en-US" sz="2000" dirty="0" smtClean="0"/>
              <a:t>较安全。大型跨国投资银行用</a:t>
            </a:r>
            <a:r>
              <a:rPr lang="en-US" sz="2000" dirty="0" smtClean="0"/>
              <a:t>Java</a:t>
            </a:r>
            <a:r>
              <a:rPr lang="zh-CN" altLang="en-US" sz="2000" dirty="0" smtClean="0"/>
              <a:t>来编写前台和后台的电子交易系统，结算和确认系统，数据处理项目以及其他项目。大多数情况下，</a:t>
            </a:r>
            <a:r>
              <a:rPr lang="en-US" sz="2000" dirty="0" smtClean="0"/>
              <a:t>Java</a:t>
            </a:r>
            <a:r>
              <a:rPr lang="zh-CN" altLang="en-US" sz="2000" dirty="0" smtClean="0"/>
              <a:t>被用在服务器端开发，但多数没有任何前端，它们通常是从一个服务器</a:t>
            </a:r>
            <a:r>
              <a:rPr lang="zh-CN" altLang="en-US" sz="2000" i="1" dirty="0" smtClean="0"/>
              <a:t>（上一级）</a:t>
            </a:r>
            <a:r>
              <a:rPr lang="zh-CN" altLang="en-US" sz="2000" dirty="0" smtClean="0"/>
              <a:t>接收数据，处理后发向另一个处理系统</a:t>
            </a:r>
            <a:r>
              <a:rPr lang="zh-CN" altLang="en-US" sz="2000" i="1" dirty="0" smtClean="0"/>
              <a:t>（下一级处理）</a:t>
            </a:r>
            <a:r>
              <a:rPr lang="zh-CN" altLang="en-US" sz="2000" dirty="0" smtClean="0"/>
              <a:t>。</a:t>
            </a:r>
          </a:p>
          <a:p>
            <a:r>
              <a:rPr lang="en-US" sz="2000" dirty="0" smtClean="0"/>
              <a:t>3</a:t>
            </a:r>
            <a:r>
              <a:rPr lang="zh-CN" altLang="en-US" sz="2000" dirty="0" smtClean="0"/>
              <a:t>、网站</a:t>
            </a:r>
          </a:p>
          <a:p>
            <a:pPr>
              <a:buNone/>
            </a:pPr>
            <a:r>
              <a:rPr lang="en-US" sz="2000" dirty="0" smtClean="0"/>
              <a:t>       Java </a:t>
            </a:r>
            <a:r>
              <a:rPr lang="zh-CN" altLang="en-US" sz="2000" dirty="0" smtClean="0"/>
              <a:t>在电子商务领域以及网站开发领域占据了一定的席位。开发人员可以运用许多不同的框架来创建</a:t>
            </a:r>
            <a:r>
              <a:rPr lang="en-US" sz="2000" dirty="0" smtClean="0"/>
              <a:t>web</a:t>
            </a:r>
            <a:r>
              <a:rPr lang="zh-CN" altLang="en-US" sz="2000" dirty="0" smtClean="0"/>
              <a:t>项目，</a:t>
            </a:r>
            <a:r>
              <a:rPr lang="en-US" sz="2000" dirty="0" err="1" smtClean="0"/>
              <a:t>SpringMVC</a:t>
            </a:r>
            <a:r>
              <a:rPr lang="zh-CN" altLang="en-US" sz="2000" dirty="0" smtClean="0"/>
              <a:t>，</a:t>
            </a:r>
            <a:r>
              <a:rPr lang="en-US" sz="2000" dirty="0" smtClean="0"/>
              <a:t>Struts2.0</a:t>
            </a:r>
            <a:r>
              <a:rPr lang="zh-CN" altLang="en-US" sz="2000" dirty="0" smtClean="0"/>
              <a:t>以及</a:t>
            </a:r>
            <a:r>
              <a:rPr lang="en-US" sz="2000" u="sng" dirty="0" smtClean="0">
                <a:hlinkClick r:id="rId6"/>
              </a:rPr>
              <a:t>frameworks</a:t>
            </a:r>
            <a:r>
              <a:rPr lang="zh-CN" altLang="en-US" sz="2000" dirty="0" smtClean="0"/>
              <a:t>。即使是简单的</a:t>
            </a:r>
            <a:r>
              <a:rPr lang="en-US" sz="2000" dirty="0" smtClean="0"/>
              <a:t> </a:t>
            </a:r>
            <a:r>
              <a:rPr lang="en-US" sz="2000" dirty="0" err="1" smtClean="0"/>
              <a:t>servlet</a:t>
            </a:r>
            <a:r>
              <a:rPr lang="zh-CN" altLang="en-US" sz="2000" dirty="0" smtClean="0"/>
              <a:t>，</a:t>
            </a:r>
            <a:r>
              <a:rPr lang="en-US" sz="2000" dirty="0" err="1" smtClean="0"/>
              <a:t>jsp</a:t>
            </a:r>
            <a:r>
              <a:rPr lang="zh-CN" altLang="en-US" sz="2000" dirty="0" smtClean="0"/>
              <a:t>和以</a:t>
            </a:r>
            <a:r>
              <a:rPr lang="en-US" sz="2000" dirty="0" smtClean="0"/>
              <a:t>struts</a:t>
            </a:r>
            <a:r>
              <a:rPr lang="zh-CN" altLang="en-US" sz="2000" dirty="0" smtClean="0"/>
              <a:t>为基础的网站在政府项目中也经常被用到。例如医疗救护、保险、教育、国防以及其他的不同部门网站都是以</a:t>
            </a:r>
            <a:r>
              <a:rPr lang="en-US" sz="2000" dirty="0" smtClean="0"/>
              <a:t>Java</a:t>
            </a:r>
            <a:r>
              <a:rPr lang="zh-CN" altLang="en-US" sz="2000" dirty="0" smtClean="0"/>
              <a:t>为基础来开发的。</a:t>
            </a:r>
          </a:p>
          <a:p>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0100" y="500042"/>
            <a:ext cx="7786742" cy="5857916"/>
          </a:xfrm>
        </p:spPr>
        <p:txBody>
          <a:bodyPr/>
          <a:lstStyle/>
          <a:p>
            <a:r>
              <a:rPr lang="en-US" sz="2000" dirty="0" smtClean="0"/>
              <a:t>4</a:t>
            </a:r>
            <a:r>
              <a:rPr lang="zh-CN" altLang="en-US" sz="2000" dirty="0" smtClean="0"/>
              <a:t>、嵌入式领域</a:t>
            </a:r>
            <a:endParaRPr lang="en-US" altLang="zh-CN" sz="2000" dirty="0" smtClean="0"/>
          </a:p>
          <a:p>
            <a:pPr>
              <a:buNone/>
            </a:pPr>
            <a:r>
              <a:rPr lang="en-US" sz="2000" dirty="0" smtClean="0"/>
              <a:t>      Java</a:t>
            </a:r>
            <a:r>
              <a:rPr lang="zh-CN" altLang="en-US" sz="2000" dirty="0" smtClean="0"/>
              <a:t>在嵌入式领域发展空间很大。在这个平台上，只需</a:t>
            </a:r>
            <a:r>
              <a:rPr lang="en-US" sz="2000" dirty="0" smtClean="0"/>
              <a:t>130</a:t>
            </a:r>
            <a:r>
              <a:rPr lang="en-US" sz="2000" u="sng" dirty="0" smtClean="0">
                <a:hlinkClick r:id="rId2"/>
              </a:rPr>
              <a:t>KB</a:t>
            </a:r>
            <a:r>
              <a:rPr lang="zh-CN" altLang="en-US" sz="2000" dirty="0" smtClean="0"/>
              <a:t>就能够使用</a:t>
            </a:r>
            <a:r>
              <a:rPr lang="en-US" sz="2000" dirty="0" smtClean="0"/>
              <a:t>Java</a:t>
            </a:r>
            <a:r>
              <a:rPr lang="zh-CN" altLang="en-US" sz="2000" dirty="0" smtClean="0"/>
              <a:t>技术</a:t>
            </a:r>
            <a:r>
              <a:rPr lang="zh-CN" altLang="en-US" sz="2000" i="1" dirty="0" smtClean="0"/>
              <a:t>（在智能卡或者传感器上）</a:t>
            </a:r>
            <a:r>
              <a:rPr lang="zh-CN" altLang="en-US" sz="2000" dirty="0" smtClean="0"/>
              <a:t>。</a:t>
            </a:r>
          </a:p>
          <a:p>
            <a:r>
              <a:rPr lang="en-US" sz="2000" dirty="0" smtClean="0"/>
              <a:t>5</a:t>
            </a:r>
            <a:r>
              <a:rPr lang="ja-JP" altLang="en-US" sz="2000" dirty="0" smtClean="0"/>
              <a:t>、大数据技术</a:t>
            </a:r>
            <a:endParaRPr lang="zh-CN" altLang="en-US" sz="2000" dirty="0" smtClean="0"/>
          </a:p>
          <a:p>
            <a:pPr>
              <a:buNone/>
            </a:pPr>
            <a:r>
              <a:rPr lang="en-US" sz="2000" dirty="0" smtClean="0"/>
              <a:t>      </a:t>
            </a:r>
            <a:r>
              <a:rPr lang="en-US" sz="2000" dirty="0" err="1" smtClean="0"/>
              <a:t>Hadoop</a:t>
            </a:r>
            <a:r>
              <a:rPr lang="ja-JP" altLang="en-US" sz="2000" dirty="0" smtClean="0"/>
              <a:t>以及其他大数据处理技术很多都是用</a:t>
            </a:r>
            <a:r>
              <a:rPr lang="en-US" sz="2000" dirty="0" smtClean="0"/>
              <a:t>Java</a:t>
            </a:r>
            <a:r>
              <a:rPr lang="ja-JP" altLang="en-US" sz="2000" dirty="0" smtClean="0"/>
              <a:t>，例如</a:t>
            </a:r>
            <a:r>
              <a:rPr lang="en-US" sz="2000" dirty="0" smtClean="0"/>
              <a:t>Apache</a:t>
            </a:r>
            <a:r>
              <a:rPr lang="ja-JP" altLang="en-US" sz="2000" dirty="0" smtClean="0"/>
              <a:t>的基于</a:t>
            </a:r>
            <a:r>
              <a:rPr lang="en-US" sz="2000" dirty="0" smtClean="0"/>
              <a:t>Java</a:t>
            </a:r>
            <a:r>
              <a:rPr lang="ja-JP" altLang="en-US" sz="2000" dirty="0" smtClean="0"/>
              <a:t>的</a:t>
            </a:r>
            <a:r>
              <a:rPr lang="en-US" sz="2000" u="sng" dirty="0" err="1" smtClean="0">
                <a:hlinkClick r:id="rId3"/>
              </a:rPr>
              <a:t>HBase</a:t>
            </a:r>
            <a:r>
              <a:rPr lang="ja-JP" altLang="en-US" sz="2000" dirty="0" smtClean="0"/>
              <a:t>和</a:t>
            </a:r>
            <a:r>
              <a:rPr lang="en-US" sz="2000" dirty="0" err="1" smtClean="0"/>
              <a:t>Accumulo</a:t>
            </a:r>
            <a:r>
              <a:rPr lang="ja-JP" altLang="en-US" sz="2000" dirty="0" smtClean="0"/>
              <a:t>以及</a:t>
            </a:r>
            <a:r>
              <a:rPr lang="en-US" sz="2000" dirty="0" smtClean="0"/>
              <a:t> </a:t>
            </a:r>
            <a:r>
              <a:rPr lang="en-US" sz="2000" dirty="0" err="1" smtClean="0"/>
              <a:t>ElasticSearchas</a:t>
            </a:r>
            <a:r>
              <a:rPr lang="ja-JP" altLang="en-US" sz="2000" dirty="0" smtClean="0"/>
              <a:t>。</a:t>
            </a:r>
            <a:endParaRPr lang="zh-CN" altLang="en-US" sz="2000" dirty="0" smtClean="0"/>
          </a:p>
          <a:p>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sz="3200" dirty="0" smtClean="0">
                <a:latin typeface="DFKai-SB" panose="03000509000000000000" pitchFamily="65" charset="-120"/>
                <a:ea typeface="DFKai-SB" panose="03000509000000000000" pitchFamily="65" charset="-120"/>
              </a:rPr>
              <a:t>全新营销模式</a:t>
            </a:r>
            <a:r>
              <a:rPr lang="zh-CN" altLang="en-US" sz="3200" dirty="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传统行业</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金融在线支付</a:t>
            </a:r>
            <a:endParaRPr kumimoji="1" lang="ja-JP" altLang="en-US" sz="3200" dirty="0">
              <a:latin typeface="DFKai-SB" panose="03000509000000000000" pitchFamily="65" charset="-120"/>
              <a:ea typeface="DFKai-SB" panose="03000509000000000000" pitchFamily="65" charset="-120"/>
            </a:endParaRPr>
          </a:p>
        </p:txBody>
      </p:sp>
      <p:sp>
        <p:nvSpPr>
          <p:cNvPr id="3" name="コンテンツ プレースホルダー 2"/>
          <p:cNvSpPr>
            <a:spLocks noGrp="1"/>
          </p:cNvSpPr>
          <p:nvPr>
            <p:ph idx="1"/>
          </p:nvPr>
        </p:nvSpPr>
        <p:spPr/>
        <p:txBody>
          <a:bodyPr/>
          <a:lstStyle/>
          <a:p>
            <a:endParaRPr kumimoji="1" lang="ja-JP" altLang="en-US" dirty="0"/>
          </a:p>
        </p:txBody>
      </p:sp>
      <p:graphicFrame>
        <p:nvGraphicFramePr>
          <p:cNvPr id="4" name="図表 3"/>
          <p:cNvGraphicFramePr/>
          <p:nvPr>
            <p:extLst>
              <p:ext uri="{D42A27DB-BD31-4B8C-83A1-F6EECF244321}">
                <p14:modId xmlns:p14="http://schemas.microsoft.com/office/powerpoint/2010/main" xmlns="" val="3394503624"/>
              </p:ext>
            </p:extLst>
          </p:nvPr>
        </p:nvGraphicFramePr>
        <p:xfrm>
          <a:off x="1547664" y="227687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72025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442882"/>
            <a:ext cx="7086600" cy="700102"/>
          </a:xfrm>
        </p:spPr>
        <p:txBody>
          <a:bodyPr/>
          <a:lstStyle/>
          <a:p>
            <a:r>
              <a:rPr lang="zh-CN" altLang="en-US" dirty="0" smtClean="0">
                <a:latin typeface="KF-GB P Mincho UB" pitchFamily="18" charset="-122"/>
                <a:ea typeface="KF-GB P Mincho UB" pitchFamily="18" charset="-122"/>
              </a:rPr>
              <a:t>补充</a:t>
            </a:r>
            <a:endParaRPr lang="zh-CN" altLang="en-US" dirty="0">
              <a:latin typeface="KF-GB P Mincho UB" pitchFamily="18" charset="-122"/>
              <a:ea typeface="KF-GB P Mincho UB" pitchFamily="18" charset="-122"/>
            </a:endParaRPr>
          </a:p>
        </p:txBody>
      </p:sp>
      <p:sp>
        <p:nvSpPr>
          <p:cNvPr id="3" name="内容占位符 2"/>
          <p:cNvSpPr>
            <a:spLocks noGrp="1"/>
          </p:cNvSpPr>
          <p:nvPr>
            <p:ph idx="1"/>
          </p:nvPr>
        </p:nvSpPr>
        <p:spPr>
          <a:xfrm>
            <a:off x="1428728" y="1285860"/>
            <a:ext cx="7358114" cy="5072098"/>
          </a:xfrm>
        </p:spPr>
        <p:txBody>
          <a:bodyPr/>
          <a:lstStyle/>
          <a:p>
            <a:r>
              <a:rPr lang="en-US" dirty="0" smtClean="0">
                <a:latin typeface="KF-GB P Mincho UB" pitchFamily="18" charset="-122"/>
                <a:ea typeface="KF-GB P Mincho UB" pitchFamily="18" charset="-122"/>
              </a:rPr>
              <a:t>Apache</a:t>
            </a:r>
            <a:r>
              <a:rPr lang="zh-CN" altLang="en-US" dirty="0" smtClean="0">
                <a:latin typeface="KF-GB P Mincho UB" pitchFamily="18" charset="-122"/>
                <a:ea typeface="KF-GB P Mincho UB" pitchFamily="18" charset="-122"/>
              </a:rPr>
              <a:t>软件基金会</a:t>
            </a:r>
            <a:endParaRPr lang="en-US" altLang="zh-CN" dirty="0" smtClean="0">
              <a:latin typeface="KF-GB P Mincho UB" pitchFamily="18" charset="-122"/>
              <a:ea typeface="KF-GB P Mincho UB" pitchFamily="18" charset="-122"/>
            </a:endParaRPr>
          </a:p>
          <a:p>
            <a:pPr>
              <a:buNone/>
            </a:pPr>
            <a:endParaRPr lang="en-US" sz="2400" dirty="0" smtClean="0">
              <a:latin typeface="KF-GB P Mincho UB" pitchFamily="18" charset="-122"/>
              <a:ea typeface="KF-GB P Mincho UB" pitchFamily="18" charset="-122"/>
            </a:endParaRPr>
          </a:p>
          <a:p>
            <a:pPr>
              <a:buNone/>
            </a:pPr>
            <a:r>
              <a:rPr lang="en-US" sz="2400" dirty="0" smtClean="0">
                <a:latin typeface="KF-GB P Mincho UB" pitchFamily="18" charset="-122"/>
                <a:ea typeface="KF-GB P Mincho UB" pitchFamily="18" charset="-122"/>
              </a:rPr>
              <a:t>   </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软件基金会正式创建于</a:t>
            </a:r>
            <a:r>
              <a:rPr lang="en-US" sz="2400" dirty="0" smtClean="0">
                <a:latin typeface="华文楷体" pitchFamily="2" charset="-122"/>
                <a:ea typeface="华文楷体" pitchFamily="2" charset="-122"/>
              </a:rPr>
              <a:t>1999</a:t>
            </a:r>
            <a:r>
              <a:rPr lang="zh-CN" altLang="en-US" sz="2400" dirty="0" smtClean="0">
                <a:latin typeface="华文楷体" pitchFamily="2" charset="-122"/>
                <a:ea typeface="华文楷体" pitchFamily="2" charset="-122"/>
              </a:rPr>
              <a:t>年</a:t>
            </a:r>
            <a:r>
              <a:rPr lang="en-US" sz="2400" dirty="0" smtClean="0">
                <a:latin typeface="华文楷体" pitchFamily="2" charset="-122"/>
                <a:ea typeface="华文楷体" pitchFamily="2" charset="-122"/>
              </a:rPr>
              <a:t>7</a:t>
            </a:r>
            <a:r>
              <a:rPr lang="zh-CN" altLang="en-US" sz="2400" dirty="0" smtClean="0">
                <a:latin typeface="华文楷体" pitchFamily="2" charset="-122"/>
                <a:ea typeface="华文楷体" pitchFamily="2" charset="-122"/>
              </a:rPr>
              <a:t>月，它的创建者是一个自称为</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组织</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的群体。这个</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组织</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在</a:t>
            </a:r>
            <a:r>
              <a:rPr lang="en-US" sz="2400" dirty="0" smtClean="0">
                <a:latin typeface="华文楷体" pitchFamily="2" charset="-122"/>
                <a:ea typeface="华文楷体" pitchFamily="2" charset="-122"/>
              </a:rPr>
              <a:t>1999</a:t>
            </a:r>
            <a:r>
              <a:rPr lang="zh-CN" altLang="en-US" sz="2400" dirty="0" smtClean="0">
                <a:latin typeface="华文楷体" pitchFamily="2" charset="-122"/>
                <a:ea typeface="华文楷体" pitchFamily="2" charset="-122"/>
              </a:rPr>
              <a:t>年以前就已经存在很长时间了，这个组织的开发爱好者们聚集在一起，在美国伊利诺伊斯大学超级计算机应用程序国家中心（</a:t>
            </a:r>
            <a:r>
              <a:rPr lang="en-US" sz="2400" dirty="0" smtClean="0">
                <a:latin typeface="华文楷体" pitchFamily="2" charset="-122"/>
                <a:ea typeface="华文楷体" pitchFamily="2" charset="-122"/>
              </a:rPr>
              <a:t>National Center for Supercomputing Applications</a:t>
            </a:r>
            <a:r>
              <a:rPr lang="zh-CN" altLang="en-US" sz="2400" dirty="0" smtClean="0">
                <a:latin typeface="华文楷体" pitchFamily="2" charset="-122"/>
                <a:ea typeface="华文楷体" pitchFamily="2" charset="-122"/>
              </a:rPr>
              <a:t>，简称为</a:t>
            </a:r>
            <a:r>
              <a:rPr lang="en-US" sz="2400" dirty="0" smtClean="0">
                <a:latin typeface="华文楷体" pitchFamily="2" charset="-122"/>
                <a:ea typeface="华文楷体" pitchFamily="2" charset="-122"/>
                <a:hlinkClick r:id="rId2"/>
              </a:rPr>
              <a:t>NCSA</a:t>
            </a:r>
            <a:r>
              <a:rPr lang="zh-CN" altLang="en-US" sz="2400" dirty="0" smtClean="0">
                <a:latin typeface="华文楷体" pitchFamily="2" charset="-122"/>
                <a:ea typeface="华文楷体" pitchFamily="2" charset="-122"/>
              </a:rPr>
              <a:t>）开发的</a:t>
            </a:r>
            <a:r>
              <a:rPr lang="en-US" sz="2400" dirty="0" smtClean="0">
                <a:latin typeface="华文楷体" pitchFamily="2" charset="-122"/>
                <a:ea typeface="华文楷体" pitchFamily="2" charset="-122"/>
              </a:rPr>
              <a:t>NCSA </a:t>
            </a:r>
            <a:r>
              <a:rPr lang="en-US" sz="2400" dirty="0" err="1" smtClean="0">
                <a:latin typeface="华文楷体" pitchFamily="2" charset="-122"/>
                <a:ea typeface="华文楷体" pitchFamily="2" charset="-122"/>
              </a:rPr>
              <a:t>HTTPd</a:t>
            </a:r>
            <a:r>
              <a:rPr lang="zh-CN" altLang="en-US" sz="2400" dirty="0" smtClean="0">
                <a:latin typeface="华文楷体" pitchFamily="2" charset="-122"/>
                <a:ea typeface="华文楷体" pitchFamily="2" charset="-122"/>
              </a:rPr>
              <a:t>服务器的基础上开发与维护了一个叫</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的</a:t>
            </a:r>
            <a:r>
              <a:rPr lang="en-US" sz="2400" dirty="0" err="1" smtClean="0">
                <a:latin typeface="华文楷体" pitchFamily="2" charset="-122"/>
                <a:ea typeface="华文楷体" pitchFamily="2" charset="-122"/>
                <a:hlinkClick r:id="rId3"/>
              </a:rPr>
              <a:t>HTTP服务器</a:t>
            </a:r>
            <a:r>
              <a:rPr lang="zh-CN" altLang="en-US" sz="2400" dirty="0" smtClean="0">
                <a:latin typeface="华文楷体" pitchFamily="2" charset="-122"/>
                <a:ea typeface="华文楷体" pitchFamily="2" charset="-122"/>
              </a:rPr>
              <a:t>。</a:t>
            </a:r>
            <a:endParaRPr lang="en-US" altLang="zh-CN" sz="2400" dirty="0" smtClean="0">
              <a:latin typeface="华文楷体" pitchFamily="2" charset="-122"/>
              <a:ea typeface="华文楷体" pitchFamily="2" charset="-122"/>
            </a:endParaRPr>
          </a:p>
          <a:p>
            <a:pPr>
              <a:buNone/>
            </a:pPr>
            <a:endParaRPr lang="en-US" altLang="zh-CN" sz="2400" dirty="0" smtClean="0">
              <a:latin typeface="华文楷体" pitchFamily="2" charset="-122"/>
              <a:ea typeface="华文楷体" pitchFamily="2" charset="-122"/>
            </a:endParaRPr>
          </a:p>
          <a:p>
            <a:pPr>
              <a:buNone/>
            </a:pPr>
            <a:endParaRPr lang="zh-CN" altLang="en-US" sz="2400" dirty="0" smtClean="0">
              <a:latin typeface="华文楷体" pitchFamily="2" charset="-122"/>
              <a:ea typeface="华文楷体" pitchFamily="2" charset="-122"/>
            </a:endParaRPr>
          </a:p>
          <a:p>
            <a:endParaRPr lang="zh-CN" altLang="en-US" dirty="0">
              <a:latin typeface="KF-GB P Mincho UB" pitchFamily="18" charset="-122"/>
              <a:ea typeface="KF-GB P Mincho UB" pitchFamily="18"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571480"/>
            <a:ext cx="8072494" cy="5929354"/>
          </a:xfrm>
        </p:spPr>
        <p:txBody>
          <a:bodyPr/>
          <a:lstStyle/>
          <a:p>
            <a:r>
              <a:rPr lang="zh-CN" altLang="en-US" sz="2400" dirty="0" smtClean="0">
                <a:latin typeface="华文楷体" pitchFamily="2" charset="-122"/>
                <a:ea typeface="华文楷体" pitchFamily="2" charset="-122"/>
              </a:rPr>
              <a:t>后来由于商业需求的不断扩大，以</a:t>
            </a:r>
            <a:r>
              <a:rPr lang="en-US" sz="2400" dirty="0" smtClean="0">
                <a:latin typeface="华文楷体" pitchFamily="2" charset="-122"/>
                <a:ea typeface="华文楷体" pitchFamily="2" charset="-122"/>
              </a:rPr>
              <a:t>Apache HTTP</a:t>
            </a:r>
            <a:r>
              <a:rPr lang="zh-CN" altLang="en-US" sz="2400" dirty="0" smtClean="0">
                <a:latin typeface="华文楷体" pitchFamily="2" charset="-122"/>
                <a:ea typeface="华文楷体" pitchFamily="2" charset="-122"/>
              </a:rPr>
              <a:t>服务器为中心，启动了更多的与</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项目并行的项目，比如</a:t>
            </a:r>
            <a:r>
              <a:rPr lang="en-US" sz="2400" dirty="0" smtClean="0">
                <a:latin typeface="华文楷体" pitchFamily="2" charset="-122"/>
                <a:ea typeface="华文楷体" pitchFamily="2" charset="-122"/>
              </a:rPr>
              <a:t>mod </a:t>
            </a:r>
            <a:r>
              <a:rPr lang="en-US" sz="2400" dirty="0" err="1" smtClean="0">
                <a:latin typeface="华文楷体" pitchFamily="2" charset="-122"/>
                <a:ea typeface="华文楷体" pitchFamily="2" charset="-122"/>
              </a:rPr>
              <a:t>perl</a:t>
            </a:r>
            <a:r>
              <a:rPr lang="zh-CN" altLang="en-US" sz="2400" dirty="0" smtClean="0">
                <a:latin typeface="华文楷体" pitchFamily="2" charset="-122"/>
                <a:ea typeface="华文楷体" pitchFamily="2" charset="-122"/>
              </a:rPr>
              <a:t>、</a:t>
            </a:r>
            <a:r>
              <a:rPr lang="en-US" sz="2400" dirty="0" smtClean="0">
                <a:latin typeface="华文楷体" pitchFamily="2" charset="-122"/>
                <a:ea typeface="华文楷体" pitchFamily="2" charset="-122"/>
              </a:rPr>
              <a:t>PHP</a:t>
            </a:r>
            <a:r>
              <a:rPr lang="zh-CN" altLang="en-US" sz="2400" dirty="0" smtClean="0">
                <a:latin typeface="华文楷体" pitchFamily="2" charset="-122"/>
                <a:ea typeface="华文楷体" pitchFamily="2" charset="-122"/>
              </a:rPr>
              <a:t>、</a:t>
            </a:r>
            <a:r>
              <a:rPr lang="en-US" sz="2400" dirty="0" smtClean="0">
                <a:latin typeface="华文楷体" pitchFamily="2" charset="-122"/>
                <a:ea typeface="华文楷体" pitchFamily="2" charset="-122"/>
              </a:rPr>
              <a:t>Java Apache</a:t>
            </a:r>
            <a:r>
              <a:rPr lang="zh-CN" altLang="en-US" sz="2400" dirty="0" smtClean="0">
                <a:latin typeface="华文楷体" pitchFamily="2" charset="-122"/>
                <a:ea typeface="华文楷体" pitchFamily="2" charset="-122"/>
              </a:rPr>
              <a:t>等等。随着时间的推移、形势的变化，</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软件基金会的项目列表也不断更新变化中</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不断的有新项目启动，项目的中止以及项目的拆分与合并。比如一开始，</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就是为了发展</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容器而启动的</a:t>
            </a:r>
            <a:r>
              <a:rPr lang="en-US" sz="2400" dirty="0" smtClean="0">
                <a:latin typeface="华文楷体" pitchFamily="2" charset="-122"/>
                <a:ea typeface="华文楷体" pitchFamily="2" charset="-122"/>
              </a:rPr>
              <a:t>Java Apache</a:t>
            </a:r>
            <a:r>
              <a:rPr lang="zh-CN" altLang="en-US" sz="2400" dirty="0" smtClean="0">
                <a:latin typeface="华文楷体" pitchFamily="2" charset="-122"/>
                <a:ea typeface="华文楷体" pitchFamily="2" charset="-122"/>
              </a:rPr>
              <a:t>项目，后来由于</a:t>
            </a:r>
            <a:r>
              <a:rPr lang="en-US" sz="2400" dirty="0" smtClean="0">
                <a:latin typeface="华文楷体" pitchFamily="2" charset="-122"/>
                <a:ea typeface="华文楷体" pitchFamily="2" charset="-122"/>
              </a:rPr>
              <a:t>SUN</a:t>
            </a:r>
            <a:r>
              <a:rPr lang="zh-CN" altLang="en-US" sz="2400" dirty="0" smtClean="0">
                <a:latin typeface="华文楷体" pitchFamily="2" charset="-122"/>
                <a:ea typeface="华文楷体" pitchFamily="2" charset="-122"/>
              </a:rPr>
              <a:t>的建议，项目名称变为</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。但当时该项目的管理者也没有想到</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项目因为</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的火爆而发展到如今一个囊括了众多基于</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语言开源软件子项目的项目。以至后来，不得不把个别项目从</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中独立出来，成为</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软件基金会的顶级项目，</a:t>
            </a:r>
            <a:r>
              <a:rPr lang="en-US" sz="2400" dirty="0" smtClean="0">
                <a:latin typeface="华文楷体" pitchFamily="2" charset="-122"/>
                <a:ea typeface="华文楷体" pitchFamily="2" charset="-122"/>
              </a:rPr>
              <a:t>Struts</a:t>
            </a:r>
            <a:r>
              <a:rPr lang="zh-CN" altLang="en-US" sz="2400" dirty="0" smtClean="0">
                <a:latin typeface="华文楷体" pitchFamily="2" charset="-122"/>
                <a:ea typeface="华文楷体" pitchFamily="2" charset="-122"/>
              </a:rPr>
              <a:t>项目就是其中之一。</a:t>
            </a:r>
            <a:endParaRPr lang="en-US" altLang="zh-CN" sz="2400" dirty="0" smtClean="0">
              <a:latin typeface="华文楷体" pitchFamily="2" charset="-122"/>
              <a:ea typeface="华文楷体" pitchFamily="2" charset="-122"/>
            </a:endParaRPr>
          </a:p>
          <a:p>
            <a:endParaRPr lang="en-US" altLang="zh-CN" sz="2400" dirty="0" smtClean="0">
              <a:latin typeface="华文楷体" pitchFamily="2" charset="-122"/>
              <a:ea typeface="华文楷体" pitchFamily="2" charset="-122"/>
            </a:endParaRPr>
          </a:p>
          <a:p>
            <a:endParaRPr lang="zh-CN" altLang="en-US" sz="2400" dirty="0" smtClean="0">
              <a:latin typeface="华文楷体" pitchFamily="2" charset="-122"/>
              <a:ea typeface="华文楷体" pitchFamily="2" charset="-122"/>
            </a:endParaRPr>
          </a:p>
          <a:p>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514320"/>
            <a:ext cx="7086600" cy="628664"/>
          </a:xfrm>
        </p:spPr>
        <p:txBody>
          <a:bodyPr/>
          <a:lstStyle/>
          <a:p>
            <a:r>
              <a:rPr lang="zh-CN" altLang="en-US" sz="3600" dirty="0" smtClean="0">
                <a:latin typeface="Arial Unicode MS" pitchFamily="34" charset="-122"/>
                <a:ea typeface="Arial Unicode MS" pitchFamily="34" charset="-122"/>
                <a:cs typeface="Arial Unicode MS" pitchFamily="34" charset="-122"/>
              </a:rPr>
              <a:t>知名项目</a:t>
            </a:r>
            <a:endParaRPr lang="zh-CN" altLang="en-US" sz="36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785786" y="1285860"/>
            <a:ext cx="8072494" cy="5143536"/>
          </a:xfrm>
        </p:spPr>
        <p:txBody>
          <a:bodyPr/>
          <a:lstStyle/>
          <a:p>
            <a:r>
              <a:rPr lang="en-US" sz="2000" dirty="0" smtClean="0"/>
              <a:t>HTTP Server</a:t>
            </a:r>
            <a:r>
              <a:rPr lang="ja-JP" altLang="en-US" sz="2000" dirty="0" smtClean="0"/>
              <a:t>：可以在</a:t>
            </a:r>
            <a:r>
              <a:rPr lang="en-US" sz="2000" dirty="0" smtClean="0"/>
              <a:t>UNIX</a:t>
            </a:r>
            <a:r>
              <a:rPr lang="ja-JP" altLang="en-US" sz="2000" dirty="0" smtClean="0"/>
              <a:t>，</a:t>
            </a:r>
            <a:r>
              <a:rPr lang="en-US" sz="2000" dirty="0" smtClean="0"/>
              <a:t>MS-Windows</a:t>
            </a:r>
            <a:r>
              <a:rPr lang="ja-JP" altLang="en-US" sz="2000" dirty="0" smtClean="0"/>
              <a:t>，</a:t>
            </a:r>
            <a:r>
              <a:rPr lang="en-US" sz="2000" dirty="0" smtClean="0"/>
              <a:t>Macintosh</a:t>
            </a:r>
            <a:r>
              <a:rPr lang="ja-JP" altLang="en-US" sz="2000" dirty="0" smtClean="0"/>
              <a:t>和</a:t>
            </a:r>
            <a:r>
              <a:rPr lang="en-US" sz="2000" dirty="0" smtClean="0"/>
              <a:t>Netware</a:t>
            </a:r>
            <a:r>
              <a:rPr lang="ja-JP" altLang="en-US" sz="2000" dirty="0" smtClean="0"/>
              <a:t>操作系统下运行的</a:t>
            </a:r>
            <a:r>
              <a:rPr lang="en-US" sz="2000" dirty="0" smtClean="0"/>
              <a:t>HTTP</a:t>
            </a:r>
            <a:r>
              <a:rPr lang="ja-JP" altLang="en-US" sz="2000" dirty="0" smtClean="0"/>
              <a:t>服务器的项目</a:t>
            </a:r>
            <a:endParaRPr lang="zh-CN" altLang="en-US" sz="2000" dirty="0" smtClean="0"/>
          </a:p>
          <a:p>
            <a:r>
              <a:rPr lang="en-US" sz="2000" b="1" dirty="0" smtClean="0">
                <a:solidFill>
                  <a:srgbClr val="FF0000"/>
                </a:solidFill>
              </a:rPr>
              <a:t>Ant</a:t>
            </a:r>
            <a:r>
              <a:rPr lang="ja-JP" altLang="en-US" sz="2000" dirty="0" smtClean="0"/>
              <a:t>：基于</a:t>
            </a:r>
            <a:r>
              <a:rPr lang="en-US" sz="2000" u="sng" dirty="0" smtClean="0">
                <a:hlinkClick r:id="rId2"/>
              </a:rPr>
              <a:t>Java</a:t>
            </a:r>
            <a:r>
              <a:rPr lang="ja-JP" altLang="en-US" sz="2000" dirty="0" smtClean="0"/>
              <a:t>语言的构建工具，类似于</a:t>
            </a:r>
            <a:r>
              <a:rPr lang="en-US" sz="2000" dirty="0" smtClean="0"/>
              <a:t>C</a:t>
            </a:r>
            <a:r>
              <a:rPr lang="ja-JP" altLang="en-US" sz="2000" dirty="0" smtClean="0"/>
              <a:t>语言的</a:t>
            </a:r>
            <a:r>
              <a:rPr lang="en-US" sz="2000" dirty="0" smtClean="0"/>
              <a:t>Make</a:t>
            </a:r>
            <a:r>
              <a:rPr lang="ja-JP" altLang="en-US" sz="2000" dirty="0" smtClean="0"/>
              <a:t>工具。</a:t>
            </a:r>
            <a:endParaRPr lang="zh-CN" altLang="en-US" sz="2000" dirty="0" smtClean="0"/>
          </a:p>
          <a:p>
            <a:r>
              <a:rPr lang="en-US" sz="2000" dirty="0" smtClean="0"/>
              <a:t>AXIS2</a:t>
            </a:r>
            <a:r>
              <a:rPr lang="ja-JP" altLang="en-US" sz="2000" dirty="0" smtClean="0"/>
              <a:t>：</a:t>
            </a:r>
            <a:r>
              <a:rPr lang="en-US" sz="2000" dirty="0" smtClean="0"/>
              <a:t>Web</a:t>
            </a:r>
            <a:r>
              <a:rPr lang="ja-JP" altLang="en-US" sz="2000" dirty="0" smtClean="0"/>
              <a:t>服务（</a:t>
            </a:r>
            <a:r>
              <a:rPr lang="en-US" sz="2000" dirty="0" smtClean="0"/>
              <a:t>SOAP, WSDL</a:t>
            </a:r>
            <a:r>
              <a:rPr lang="ja-JP" altLang="en-US" sz="2000" dirty="0" smtClean="0"/>
              <a:t>）的处理器，基于</a:t>
            </a:r>
            <a:r>
              <a:rPr lang="en-US" sz="2000" dirty="0" smtClean="0"/>
              <a:t>AXIS1.X</a:t>
            </a:r>
            <a:r>
              <a:rPr lang="ja-JP" altLang="en-US" sz="2000" dirty="0" smtClean="0"/>
              <a:t>重新构建。</a:t>
            </a:r>
            <a:endParaRPr lang="zh-CN" altLang="en-US" sz="2000" dirty="0" smtClean="0"/>
          </a:p>
          <a:p>
            <a:r>
              <a:rPr lang="en-US" sz="2000" dirty="0" smtClean="0"/>
              <a:t>APR</a:t>
            </a:r>
            <a:r>
              <a:rPr lang="ja-JP" altLang="en-US" sz="2000" dirty="0" smtClean="0"/>
              <a:t>：（也就是：</a:t>
            </a:r>
            <a:r>
              <a:rPr lang="en-US" sz="2000" dirty="0" smtClean="0"/>
              <a:t>Apache Portable Runtime</a:t>
            </a:r>
            <a:r>
              <a:rPr lang="ja-JP" altLang="en-US" sz="2000" dirty="0" smtClean="0"/>
              <a:t>）</a:t>
            </a:r>
            <a:r>
              <a:rPr lang="en-US" sz="2000" dirty="0" smtClean="0"/>
              <a:t>C</a:t>
            </a:r>
            <a:r>
              <a:rPr lang="ja-JP" altLang="en-US" sz="2000" dirty="0" smtClean="0"/>
              <a:t>语言实现的便携运行库的管理工具。</a:t>
            </a:r>
            <a:endParaRPr lang="zh-CN" altLang="en-US" sz="2000" dirty="0" smtClean="0"/>
          </a:p>
          <a:p>
            <a:r>
              <a:rPr lang="en-US" sz="2000" dirty="0" smtClean="0"/>
              <a:t>Beehive</a:t>
            </a:r>
            <a:r>
              <a:rPr lang="zh-CN" altLang="en-US" sz="2000" dirty="0" smtClean="0"/>
              <a:t>：为了简单构建</a:t>
            </a:r>
            <a:r>
              <a:rPr lang="en-US" sz="2000" dirty="0" smtClean="0"/>
              <a:t>J2EE</a:t>
            </a:r>
            <a:r>
              <a:rPr lang="zh-CN" altLang="en-US" sz="2000" dirty="0" smtClean="0"/>
              <a:t>应用的对象模型。</a:t>
            </a:r>
          </a:p>
          <a:p>
            <a:r>
              <a:rPr lang="en-US" sz="2000" dirty="0" smtClean="0"/>
              <a:t>Cocoon</a:t>
            </a:r>
            <a:r>
              <a:rPr lang="zh-CN" altLang="en-US" sz="2000" dirty="0" smtClean="0"/>
              <a:t>：一个基于组件技术和</a:t>
            </a:r>
            <a:r>
              <a:rPr lang="en-US" sz="2000" dirty="0" smtClean="0"/>
              <a:t>XML</a:t>
            </a:r>
            <a:r>
              <a:rPr lang="zh-CN" altLang="en-US" sz="2000" dirty="0" smtClean="0"/>
              <a:t>和</a:t>
            </a:r>
            <a:r>
              <a:rPr lang="en-US" sz="2000" dirty="0" smtClean="0"/>
              <a:t>Web</a:t>
            </a:r>
            <a:r>
              <a:rPr lang="zh-CN" altLang="en-US" sz="2000" dirty="0" smtClean="0"/>
              <a:t>应用开发框架。</a:t>
            </a:r>
          </a:p>
          <a:p>
            <a:r>
              <a:rPr lang="en-US" sz="2000" dirty="0" smtClean="0"/>
              <a:t>DB</a:t>
            </a:r>
            <a:r>
              <a:rPr lang="zh-CN" altLang="en-US" sz="2000" dirty="0" smtClean="0"/>
              <a:t>：关于数据库管理系统的几个开源项目集合</a:t>
            </a:r>
          </a:p>
          <a:p>
            <a:r>
              <a:rPr lang="en-US" sz="2000" dirty="0" smtClean="0"/>
              <a:t>Derby</a:t>
            </a:r>
            <a:r>
              <a:rPr lang="zh-CN" altLang="en-US" sz="2000" dirty="0" smtClean="0"/>
              <a:t>：一个纯</a:t>
            </a:r>
            <a:r>
              <a:rPr lang="en-US" sz="2000" u="sng" dirty="0" smtClean="0">
                <a:hlinkClick r:id="rId2"/>
              </a:rPr>
              <a:t>JAVA</a:t>
            </a:r>
            <a:r>
              <a:rPr lang="zh-CN" altLang="en-US" sz="2000" dirty="0" smtClean="0"/>
              <a:t>的数据库管理系统</a:t>
            </a:r>
          </a:p>
          <a:p>
            <a:r>
              <a:rPr lang="en-US" sz="2000" dirty="0" smtClean="0"/>
              <a:t>Drill </a:t>
            </a:r>
            <a:r>
              <a:rPr lang="zh-CN" altLang="en-US" sz="2000" dirty="0" smtClean="0"/>
              <a:t>：将有助于</a:t>
            </a:r>
            <a:r>
              <a:rPr lang="en-US" sz="2000" dirty="0" err="1" smtClean="0"/>
              <a:t>Hadoop</a:t>
            </a:r>
            <a:r>
              <a:rPr lang="zh-CN" altLang="en-US" sz="2000" dirty="0" smtClean="0"/>
              <a:t>用户实现更快查询海量数据集的目的</a:t>
            </a:r>
            <a:r>
              <a:rPr lang="en-US" sz="2000" baseline="30000" dirty="0" smtClean="0"/>
              <a:t>[2]</a:t>
            </a:r>
            <a:r>
              <a:rPr lang="en-US" sz="2000" u="sng" dirty="0" smtClean="0"/>
              <a:t> </a:t>
            </a:r>
            <a:endParaRPr lang="zh-CN" altLang="en-US" sz="2000" dirty="0" smtClean="0"/>
          </a:p>
          <a:p>
            <a:r>
              <a:rPr lang="en-US" sz="2000" dirty="0" smtClean="0"/>
              <a:t>Directory</a:t>
            </a:r>
            <a:r>
              <a:rPr lang="ja-JP" altLang="en-US" sz="2000" dirty="0" smtClean="0"/>
              <a:t>：基于</a:t>
            </a:r>
            <a:r>
              <a:rPr lang="en-US" sz="2000" dirty="0" smtClean="0"/>
              <a:t>JAVA</a:t>
            </a:r>
            <a:r>
              <a:rPr lang="ja-JP" altLang="en-US" sz="2000" dirty="0" smtClean="0"/>
              <a:t>语言的目录服务器，支持</a:t>
            </a:r>
            <a:r>
              <a:rPr lang="en-US" sz="2000" dirty="0" smtClean="0"/>
              <a:t>LDAP</a:t>
            </a:r>
            <a:r>
              <a:rPr lang="ja-JP" altLang="en-US" sz="2000" dirty="0" smtClean="0"/>
              <a:t>等目录访问协议。</a:t>
            </a:r>
            <a:endParaRPr lang="zh-CN" altLang="en-US" sz="2000" dirty="0" smtClean="0"/>
          </a:p>
          <a:p>
            <a:r>
              <a:rPr lang="en-US" sz="2000" dirty="0" smtClean="0"/>
              <a:t>Excalibur</a:t>
            </a:r>
            <a:r>
              <a:rPr lang="ja-JP" altLang="en-US" sz="2000" dirty="0" smtClean="0"/>
              <a:t>：</a:t>
            </a:r>
            <a:r>
              <a:rPr lang="en-US" sz="2000" dirty="0" smtClean="0"/>
              <a:t>Apache Avalon</a:t>
            </a:r>
            <a:r>
              <a:rPr lang="ja-JP" altLang="en-US" sz="2000" dirty="0" smtClean="0"/>
              <a:t>项目的前身。</a:t>
            </a:r>
            <a:endParaRPr lang="zh-CN" altLang="en-US" sz="2000" dirty="0" smtClean="0"/>
          </a:p>
          <a:p>
            <a:r>
              <a:rPr lang="en-US" sz="2000" dirty="0" smtClean="0"/>
              <a:t>Forrest</a:t>
            </a:r>
            <a:r>
              <a:rPr lang="ja-JP" altLang="en-US" sz="2000" dirty="0" smtClean="0"/>
              <a:t>：一个发布系统框架的项目。</a:t>
            </a:r>
            <a:endParaRPr lang="zh-CN" altLang="en-US" sz="2000" dirty="0" smtClean="0"/>
          </a:p>
          <a:p>
            <a:r>
              <a:rPr lang="en-US" sz="2000" dirty="0" smtClean="0"/>
              <a:t>Geronimo</a:t>
            </a:r>
            <a:r>
              <a:rPr lang="ja-JP" altLang="en-US" sz="2000" dirty="0" smtClean="0"/>
              <a:t>：</a:t>
            </a:r>
            <a:r>
              <a:rPr lang="en-US" sz="2000" dirty="0" smtClean="0"/>
              <a:t>J2EE</a:t>
            </a:r>
            <a:r>
              <a:rPr lang="ja-JP" altLang="en-US" sz="2000" dirty="0" smtClean="0"/>
              <a:t>服务器</a:t>
            </a:r>
            <a:endParaRPr lang="zh-CN" altLang="en-US" sz="2000" dirty="0" smtClean="0"/>
          </a:p>
          <a:p>
            <a:endParaRPr lang="zh-CN" altLang="en-US" sz="20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428604"/>
            <a:ext cx="7929618" cy="6143668"/>
          </a:xfrm>
        </p:spPr>
        <p:txBody>
          <a:bodyPr/>
          <a:lstStyle/>
          <a:p>
            <a:r>
              <a:rPr lang="en-US" sz="2000" dirty="0" smtClean="0"/>
              <a:t>Gump</a:t>
            </a:r>
            <a:r>
              <a:rPr lang="ja-JP" altLang="en-US" sz="2000" dirty="0" smtClean="0"/>
              <a:t>：整合管理器</a:t>
            </a:r>
            <a:endParaRPr lang="zh-CN" altLang="en-US" sz="2000" dirty="0" smtClean="0"/>
          </a:p>
          <a:p>
            <a:r>
              <a:rPr lang="en-US" sz="2000" b="1" dirty="0" err="1" smtClean="0">
                <a:solidFill>
                  <a:srgbClr val="FF0000"/>
                </a:solidFill>
              </a:rPr>
              <a:t>Hadoop</a:t>
            </a:r>
            <a:r>
              <a:rPr lang="ja-JP" altLang="en-US" sz="2000" dirty="0" smtClean="0"/>
              <a:t>：并行运算编程工具和分布式文件系统。</a:t>
            </a:r>
            <a:endParaRPr lang="zh-CN" altLang="en-US" sz="2000" dirty="0" smtClean="0"/>
          </a:p>
          <a:p>
            <a:r>
              <a:rPr lang="en-US" sz="2000" dirty="0" smtClean="0"/>
              <a:t>Harmony</a:t>
            </a:r>
            <a:r>
              <a:rPr lang="ja-JP" altLang="en-US" sz="2000" dirty="0" smtClean="0"/>
              <a:t>：一个兼容</a:t>
            </a:r>
            <a:r>
              <a:rPr lang="en-US" sz="2000" dirty="0" smtClean="0"/>
              <a:t>JAVA</a:t>
            </a:r>
            <a:r>
              <a:rPr lang="ja-JP" altLang="en-US" sz="2000" dirty="0" smtClean="0"/>
              <a:t>标准的</a:t>
            </a:r>
            <a:r>
              <a:rPr lang="en-US" sz="2000" dirty="0" smtClean="0"/>
              <a:t>JAVA</a:t>
            </a:r>
            <a:r>
              <a:rPr lang="ja-JP" altLang="en-US" sz="2000" dirty="0" smtClean="0"/>
              <a:t>语言的开源实现。</a:t>
            </a:r>
            <a:endParaRPr lang="zh-CN" altLang="en-US" sz="2000" dirty="0" smtClean="0"/>
          </a:p>
          <a:p>
            <a:r>
              <a:rPr lang="en-US" sz="2000" dirty="0" err="1" smtClean="0"/>
              <a:t>HiveMind</a:t>
            </a:r>
            <a:r>
              <a:rPr lang="ja-JP" altLang="en-US" sz="2000" dirty="0" smtClean="0"/>
              <a:t>：一个服务（</a:t>
            </a:r>
            <a:r>
              <a:rPr lang="en-US" sz="2000" dirty="0" smtClean="0"/>
              <a:t>Services</a:t>
            </a:r>
            <a:r>
              <a:rPr lang="ja-JP" altLang="en-US" sz="2000" dirty="0" smtClean="0"/>
              <a:t>）与配置（</a:t>
            </a:r>
            <a:r>
              <a:rPr lang="en-US" sz="2000" dirty="0" smtClean="0"/>
              <a:t>configuration</a:t>
            </a:r>
            <a:r>
              <a:rPr lang="ja-JP" altLang="en-US" sz="2000" dirty="0" smtClean="0"/>
              <a:t>）的微内核</a:t>
            </a:r>
            <a:endParaRPr lang="zh-CN" altLang="en-US" sz="2000" dirty="0" smtClean="0"/>
          </a:p>
          <a:p>
            <a:r>
              <a:rPr lang="en-US" sz="2000" b="1" dirty="0" err="1" smtClean="0">
                <a:solidFill>
                  <a:srgbClr val="FF0000"/>
                </a:solidFill>
              </a:rPr>
              <a:t>iBATIS</a:t>
            </a:r>
            <a:r>
              <a:rPr lang="zh-CN" altLang="en-US" sz="2000" dirty="0" smtClean="0"/>
              <a:t>：一个基于</a:t>
            </a:r>
            <a:r>
              <a:rPr lang="en-US" sz="2000" dirty="0" smtClean="0"/>
              <a:t>JAVA</a:t>
            </a:r>
            <a:r>
              <a:rPr lang="zh-CN" altLang="en-US" sz="2000" dirty="0" smtClean="0"/>
              <a:t>语言的数据持久化框架</a:t>
            </a:r>
          </a:p>
          <a:p>
            <a:r>
              <a:rPr lang="en-US" sz="2000" dirty="0" smtClean="0"/>
              <a:t>Incubator</a:t>
            </a:r>
            <a:r>
              <a:rPr lang="zh-CN" altLang="en-US" sz="2000" dirty="0" smtClean="0"/>
              <a:t>：为了帮助那些希望获取</a:t>
            </a:r>
            <a:r>
              <a:rPr lang="en-US" sz="2000" b="1" dirty="0" smtClean="0"/>
              <a:t>Apache</a:t>
            </a:r>
            <a:r>
              <a:rPr lang="zh-CN" altLang="en-US" sz="2000" b="1" dirty="0" smtClean="0"/>
              <a:t>软件基金会</a:t>
            </a:r>
            <a:r>
              <a:rPr lang="zh-CN" altLang="en-US" sz="2000" dirty="0" smtClean="0"/>
              <a:t>支持的计划进入</a:t>
            </a:r>
            <a:r>
              <a:rPr lang="en-US" sz="2000" b="1" dirty="0" smtClean="0"/>
              <a:t>Apache</a:t>
            </a:r>
            <a:r>
              <a:rPr lang="zh-CN" altLang="en-US" sz="2000" b="1" dirty="0" smtClean="0"/>
              <a:t>软件基金会</a:t>
            </a:r>
            <a:r>
              <a:rPr lang="zh-CN" altLang="en-US" sz="2000" dirty="0" smtClean="0"/>
              <a:t>的审核项目</a:t>
            </a:r>
          </a:p>
          <a:p>
            <a:r>
              <a:rPr lang="en-US" sz="2000" dirty="0" smtClean="0"/>
              <a:t>Jackrabbit</a:t>
            </a:r>
            <a:r>
              <a:rPr lang="ja-JP" altLang="en-US" sz="2000" dirty="0" smtClean="0"/>
              <a:t>：内容仓库</a:t>
            </a:r>
            <a:r>
              <a:rPr lang="en-US" sz="2000" dirty="0" smtClean="0"/>
              <a:t>API</a:t>
            </a:r>
            <a:r>
              <a:rPr lang="ja-JP" altLang="en-US" sz="2000" dirty="0" smtClean="0"/>
              <a:t>标准（</a:t>
            </a:r>
            <a:r>
              <a:rPr lang="en-US" sz="2000" dirty="0" smtClean="0"/>
              <a:t>Content Repository for Java Technology API</a:t>
            </a:r>
            <a:r>
              <a:rPr lang="ja-JP" altLang="en-US" sz="2000" dirty="0" smtClean="0"/>
              <a:t>，即</a:t>
            </a:r>
            <a:r>
              <a:rPr lang="en-US" sz="2000" dirty="0" smtClean="0"/>
              <a:t>JSR-170</a:t>
            </a:r>
            <a:r>
              <a:rPr lang="ja-JP" altLang="en-US" sz="2000" dirty="0" smtClean="0"/>
              <a:t>）的一个开源实现项目。</a:t>
            </a:r>
            <a:endParaRPr lang="zh-CN" altLang="en-US" sz="2000" dirty="0" smtClean="0"/>
          </a:p>
          <a:p>
            <a:r>
              <a:rPr lang="en-US" sz="2000" b="1" dirty="0" smtClean="0">
                <a:solidFill>
                  <a:srgbClr val="FF0000"/>
                </a:solidFill>
              </a:rPr>
              <a:t>Jakarta</a:t>
            </a:r>
            <a:r>
              <a:rPr lang="ja-JP" altLang="en-US" sz="2000" dirty="0" smtClean="0"/>
              <a:t>：在</a:t>
            </a:r>
            <a:r>
              <a:rPr lang="en-US" sz="2000" dirty="0" smtClean="0"/>
              <a:t>ASF</a:t>
            </a:r>
            <a:r>
              <a:rPr lang="ja-JP" altLang="en-US" sz="2000" dirty="0" smtClean="0"/>
              <a:t>中，基于</a:t>
            </a:r>
            <a:r>
              <a:rPr lang="en-US" sz="2000" dirty="0" smtClean="0"/>
              <a:t>Java</a:t>
            </a:r>
            <a:r>
              <a:rPr lang="ja-JP" altLang="en-US" sz="2000" dirty="0" smtClean="0"/>
              <a:t>语言的一组开源子项目的集合，现在包含的子项目有：</a:t>
            </a:r>
            <a:r>
              <a:rPr lang="en-US" sz="2000" dirty="0" smtClean="0"/>
              <a:t>BCEL</a:t>
            </a:r>
            <a:r>
              <a:rPr lang="ja-JP" altLang="en-US" sz="2000" dirty="0" smtClean="0"/>
              <a:t>，</a:t>
            </a:r>
            <a:r>
              <a:rPr lang="en-US" sz="2000" dirty="0" smtClean="0"/>
              <a:t>BSF</a:t>
            </a:r>
            <a:r>
              <a:rPr lang="ja-JP" altLang="en-US" sz="2000" dirty="0" smtClean="0"/>
              <a:t>，</a:t>
            </a:r>
            <a:r>
              <a:rPr lang="en-US" sz="2000" dirty="0" smtClean="0"/>
              <a:t>Cactus</a:t>
            </a:r>
            <a:r>
              <a:rPr lang="ja-JP" altLang="en-US" sz="2000" dirty="0" smtClean="0"/>
              <a:t>，</a:t>
            </a:r>
            <a:r>
              <a:rPr lang="en-US" sz="2000" dirty="0" smtClean="0"/>
              <a:t>Commons</a:t>
            </a:r>
            <a:r>
              <a:rPr lang="ja-JP" altLang="en-US" sz="2000" dirty="0" smtClean="0"/>
              <a:t>，</a:t>
            </a:r>
            <a:r>
              <a:rPr lang="en-US" sz="2000" dirty="0" smtClean="0"/>
              <a:t>ECS</a:t>
            </a:r>
            <a:r>
              <a:rPr lang="ja-JP" altLang="en-US" sz="2000" dirty="0" smtClean="0"/>
              <a:t>，</a:t>
            </a:r>
            <a:r>
              <a:rPr lang="en-US" sz="2000" dirty="0" err="1" smtClean="0"/>
              <a:t>HttpComponents</a:t>
            </a:r>
            <a:r>
              <a:rPr lang="ja-JP" altLang="en-US" sz="2000" dirty="0" smtClean="0"/>
              <a:t>，</a:t>
            </a:r>
            <a:r>
              <a:rPr lang="en-US" sz="2000" dirty="0" smtClean="0"/>
              <a:t>JCS</a:t>
            </a:r>
            <a:r>
              <a:rPr lang="ja-JP" altLang="en-US" sz="2000" dirty="0" smtClean="0"/>
              <a:t>，</a:t>
            </a:r>
            <a:r>
              <a:rPr lang="en-US" sz="2000" dirty="0" err="1" smtClean="0"/>
              <a:t>JMeter</a:t>
            </a:r>
            <a:r>
              <a:rPr lang="ja-JP" altLang="en-US" sz="2000" dirty="0" smtClean="0"/>
              <a:t>，</a:t>
            </a:r>
            <a:r>
              <a:rPr lang="en-US" sz="2000" dirty="0" smtClean="0"/>
              <a:t>ORO</a:t>
            </a:r>
            <a:r>
              <a:rPr lang="ja-JP" altLang="en-US" sz="2000" dirty="0" smtClean="0"/>
              <a:t>，</a:t>
            </a:r>
            <a:r>
              <a:rPr lang="en-US" sz="2000" dirty="0" err="1" smtClean="0"/>
              <a:t>Regexp</a:t>
            </a:r>
            <a:r>
              <a:rPr lang="ja-JP" altLang="en-US" sz="2000" dirty="0" smtClean="0"/>
              <a:t>，</a:t>
            </a:r>
            <a:r>
              <a:rPr lang="en-US" sz="2000" dirty="0" smtClean="0"/>
              <a:t>Slide</a:t>
            </a:r>
            <a:r>
              <a:rPr lang="ja-JP" altLang="en-US" sz="2000" dirty="0" smtClean="0"/>
              <a:t>，</a:t>
            </a:r>
            <a:r>
              <a:rPr lang="en-US" sz="2000" dirty="0" err="1" smtClean="0"/>
              <a:t>Taglibs</a:t>
            </a:r>
            <a:r>
              <a:rPr lang="ja-JP" altLang="en-US" sz="2000" dirty="0" smtClean="0"/>
              <a:t>，</a:t>
            </a:r>
            <a:r>
              <a:rPr lang="en-US" sz="2000" dirty="0" smtClean="0"/>
              <a:t>Turbine</a:t>
            </a:r>
            <a:r>
              <a:rPr lang="ja-JP" altLang="en-US" sz="2000" dirty="0" smtClean="0"/>
              <a:t>，</a:t>
            </a:r>
            <a:r>
              <a:rPr lang="en-US" sz="2000" dirty="0" smtClean="0"/>
              <a:t>Velocity</a:t>
            </a:r>
            <a:endParaRPr lang="zh-CN" altLang="en-US" sz="2000" dirty="0" smtClean="0"/>
          </a:p>
          <a:p>
            <a:r>
              <a:rPr lang="en-US" sz="2000" dirty="0" smtClean="0"/>
              <a:t>James</a:t>
            </a:r>
            <a:r>
              <a:rPr lang="zh-CN" altLang="en-US" sz="2000" dirty="0" smtClean="0"/>
              <a:t>：</a:t>
            </a:r>
            <a:r>
              <a:rPr lang="en-US" sz="2000" dirty="0" smtClean="0"/>
              <a:t>JAVA</a:t>
            </a:r>
            <a:r>
              <a:rPr lang="zh-CN" altLang="en-US" sz="2000" dirty="0" smtClean="0"/>
              <a:t>语言实现的邮件新闻服务器</a:t>
            </a:r>
          </a:p>
          <a:p>
            <a:r>
              <a:rPr lang="en-US" sz="2000" dirty="0" smtClean="0"/>
              <a:t>Labs</a:t>
            </a:r>
            <a:r>
              <a:rPr lang="zh-CN" altLang="en-US" sz="2000" dirty="0" smtClean="0"/>
              <a:t>：为基金会成员提供最新变更的思维的计划</a:t>
            </a:r>
          </a:p>
          <a:p>
            <a:r>
              <a:rPr lang="en-US" sz="2000" dirty="0" smtClean="0"/>
              <a:t>Lenya</a:t>
            </a:r>
            <a:r>
              <a:rPr lang="zh-CN" altLang="en-US" sz="2000" dirty="0" smtClean="0"/>
              <a:t>：内容管理系统</a:t>
            </a:r>
          </a:p>
          <a:p>
            <a:r>
              <a:rPr lang="en-US" sz="2000" dirty="0" smtClean="0"/>
              <a:t>Logging</a:t>
            </a:r>
            <a:r>
              <a:rPr lang="zh-CN" altLang="en-US" sz="2000" dirty="0" smtClean="0"/>
              <a:t>：一个开发可以在</a:t>
            </a:r>
            <a:r>
              <a:rPr lang="en-US" sz="2000" dirty="0" smtClean="0"/>
              <a:t>C++</a:t>
            </a:r>
            <a:r>
              <a:rPr lang="zh-CN" altLang="en-US" sz="2000" dirty="0" smtClean="0"/>
              <a:t>、</a:t>
            </a:r>
            <a:r>
              <a:rPr lang="en-US" sz="2000" dirty="0" smtClean="0"/>
              <a:t>Java</a:t>
            </a:r>
            <a:r>
              <a:rPr lang="zh-CN" altLang="en-US" sz="2000" dirty="0" smtClean="0"/>
              <a:t>、</a:t>
            </a:r>
            <a:r>
              <a:rPr lang="en-US" sz="2000" dirty="0" smtClean="0"/>
              <a:t>Perl</a:t>
            </a:r>
            <a:r>
              <a:rPr lang="zh-CN" altLang="en-US" sz="2000" dirty="0" smtClean="0"/>
              <a:t>、</a:t>
            </a:r>
            <a:r>
              <a:rPr lang="en-US" sz="2000" dirty="0" smtClean="0"/>
              <a:t>PHP</a:t>
            </a:r>
            <a:r>
              <a:rPr lang="zh-CN" altLang="en-US" sz="2000" dirty="0" smtClean="0"/>
              <a:t>、</a:t>
            </a:r>
            <a:r>
              <a:rPr lang="en-US" sz="2000" dirty="0" smtClean="0"/>
              <a:t>.NET</a:t>
            </a:r>
            <a:r>
              <a:rPr lang="zh-CN" altLang="en-US" sz="2000" dirty="0" smtClean="0"/>
              <a:t>计算机语言下运行的通用日志工具项目集合。</a:t>
            </a:r>
          </a:p>
          <a:p>
            <a:r>
              <a:rPr lang="en-US" sz="2000" dirty="0" err="1" smtClean="0"/>
              <a:t>Lucene</a:t>
            </a:r>
            <a:r>
              <a:rPr lang="ja-JP" altLang="en-US" sz="2000" dirty="0" smtClean="0"/>
              <a:t>：高性能的，基于</a:t>
            </a:r>
            <a:r>
              <a:rPr lang="en-US" sz="2000" dirty="0" smtClean="0"/>
              <a:t>Java</a:t>
            </a:r>
            <a:r>
              <a:rPr lang="ja-JP" altLang="en-US" sz="2000" dirty="0" smtClean="0"/>
              <a:t>语言的全文检索项目。</a:t>
            </a:r>
            <a:endParaRPr lang="zh-CN" altLang="en-US" sz="2000" dirty="0" smtClean="0"/>
          </a:p>
          <a:p>
            <a:endParaRPr lang="zh-CN" altLang="en-US" sz="2000" dirty="0" smtClean="0"/>
          </a:p>
          <a:p>
            <a:endParaRPr lang="zh-CN" altLang="en-US" sz="20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142852"/>
            <a:ext cx="8143932" cy="6000792"/>
          </a:xfrm>
        </p:spPr>
        <p:txBody>
          <a:bodyPr/>
          <a:lstStyle/>
          <a:p>
            <a:r>
              <a:rPr lang="en-US" sz="2000" b="1" dirty="0" smtClean="0">
                <a:solidFill>
                  <a:srgbClr val="FF0000"/>
                </a:solidFill>
              </a:rPr>
              <a:t>Maven</a:t>
            </a:r>
            <a:r>
              <a:rPr lang="ja-JP" altLang="en-US" sz="2000" dirty="0" smtClean="0"/>
              <a:t>：项目集成构建工具</a:t>
            </a:r>
            <a:endParaRPr lang="zh-CN" altLang="en-US" sz="2000" dirty="0" smtClean="0"/>
          </a:p>
          <a:p>
            <a:r>
              <a:rPr lang="en-US" sz="2000" dirty="0" err="1" smtClean="0"/>
              <a:t>MyFaces</a:t>
            </a:r>
            <a:r>
              <a:rPr lang="ja-JP" altLang="en-US" sz="2000" dirty="0" smtClean="0"/>
              <a:t>：一个</a:t>
            </a:r>
            <a:r>
              <a:rPr lang="en-US" sz="2000" dirty="0" err="1" smtClean="0"/>
              <a:t>JavaServer</a:t>
            </a:r>
            <a:r>
              <a:rPr lang="en-US" sz="2000" dirty="0" smtClean="0"/>
              <a:t> Faces</a:t>
            </a:r>
            <a:r>
              <a:rPr lang="ja-JP" altLang="en-US" sz="2000" dirty="0" smtClean="0"/>
              <a:t>（</a:t>
            </a:r>
            <a:r>
              <a:rPr lang="en-US" sz="2000" dirty="0" smtClean="0"/>
              <a:t>JSF</a:t>
            </a:r>
            <a:r>
              <a:rPr lang="ja-JP" altLang="en-US" sz="2000" dirty="0" smtClean="0"/>
              <a:t>）的实现框架。</a:t>
            </a:r>
            <a:endParaRPr lang="zh-CN" altLang="en-US" sz="2000" dirty="0" smtClean="0"/>
          </a:p>
          <a:p>
            <a:r>
              <a:rPr lang="en-US" sz="2000" dirty="0" err="1" smtClean="0"/>
              <a:t>mod_perl</a:t>
            </a:r>
            <a:r>
              <a:rPr lang="ja-JP" altLang="en-US" sz="2000" dirty="0" smtClean="0"/>
              <a:t>：为</a:t>
            </a:r>
            <a:r>
              <a:rPr lang="en-US" sz="2000" dirty="0" smtClean="0"/>
              <a:t>Apache</a:t>
            </a:r>
            <a:r>
              <a:rPr lang="ja-JP" altLang="en-US" sz="2000" dirty="0" smtClean="0"/>
              <a:t>服务器提供</a:t>
            </a:r>
            <a:r>
              <a:rPr lang="en-US" sz="2000" dirty="0" smtClean="0"/>
              <a:t>Perl</a:t>
            </a:r>
            <a:r>
              <a:rPr lang="ja-JP" altLang="en-US" sz="2000" dirty="0" smtClean="0"/>
              <a:t>语言整合的项目</a:t>
            </a:r>
            <a:endParaRPr lang="zh-CN" altLang="en-US" sz="2000" dirty="0" smtClean="0"/>
          </a:p>
          <a:p>
            <a:r>
              <a:rPr lang="en-US" sz="2000" dirty="0" smtClean="0"/>
              <a:t>POI</a:t>
            </a:r>
            <a:r>
              <a:rPr lang="ja-JP" altLang="en-US" sz="2000" dirty="0" smtClean="0"/>
              <a:t>：提供</a:t>
            </a:r>
            <a:r>
              <a:rPr lang="en-US" sz="2000" dirty="0" smtClean="0"/>
              <a:t>API</a:t>
            </a:r>
            <a:r>
              <a:rPr lang="ja-JP" altLang="en-US" sz="2000" dirty="0" smtClean="0"/>
              <a:t>以供</a:t>
            </a:r>
            <a:r>
              <a:rPr lang="en-US" sz="2000" dirty="0" smtClean="0"/>
              <a:t>JAVA</a:t>
            </a:r>
            <a:r>
              <a:rPr lang="ja-JP" altLang="en-US" sz="2000" dirty="0" smtClean="0"/>
              <a:t>程式对</a:t>
            </a:r>
            <a:r>
              <a:rPr lang="en-US" sz="2000" dirty="0" smtClean="0"/>
              <a:t>Microsoft Office</a:t>
            </a:r>
            <a:r>
              <a:rPr lang="ja-JP" altLang="en-US" sz="2000" dirty="0" smtClean="0"/>
              <a:t>格式档案的读</a:t>
            </a:r>
            <a:r>
              <a:rPr lang="en-US" sz="2000" dirty="0" smtClean="0"/>
              <a:t>/</a:t>
            </a:r>
            <a:r>
              <a:rPr lang="ja-JP" altLang="en-US" sz="2000" dirty="0" smtClean="0"/>
              <a:t>写。</a:t>
            </a:r>
            <a:endParaRPr lang="zh-CN" altLang="en-US" sz="2000" dirty="0" smtClean="0"/>
          </a:p>
          <a:p>
            <a:r>
              <a:rPr lang="en-US" sz="2000" dirty="0" smtClean="0"/>
              <a:t>Portals</a:t>
            </a:r>
            <a:r>
              <a:rPr lang="ja-JP" altLang="en-US" sz="2000" dirty="0" smtClean="0"/>
              <a:t>：与门户（</a:t>
            </a:r>
            <a:r>
              <a:rPr lang="en-US" sz="2000" dirty="0" smtClean="0"/>
              <a:t>Portal</a:t>
            </a:r>
            <a:r>
              <a:rPr lang="ja-JP" altLang="en-US" sz="2000" dirty="0" smtClean="0"/>
              <a:t>）技术相关的几个项目集合</a:t>
            </a:r>
            <a:endParaRPr lang="zh-CN" altLang="en-US" sz="2000" dirty="0" smtClean="0"/>
          </a:p>
          <a:p>
            <a:r>
              <a:rPr lang="en-US" sz="2000" dirty="0" err="1" smtClean="0"/>
              <a:t>Santuario</a:t>
            </a:r>
            <a:r>
              <a:rPr lang="ja-JP" altLang="en-US" sz="2000" dirty="0" smtClean="0"/>
              <a:t>：发展</a:t>
            </a:r>
            <a:r>
              <a:rPr lang="en-US" sz="2000" dirty="0" smtClean="0"/>
              <a:t>XML</a:t>
            </a:r>
            <a:r>
              <a:rPr lang="ja-JP" altLang="en-US" sz="2000" dirty="0" smtClean="0"/>
              <a:t>安全性方面的项目</a:t>
            </a:r>
            <a:endParaRPr lang="zh-CN" altLang="en-US" sz="2000" dirty="0" smtClean="0"/>
          </a:p>
          <a:p>
            <a:r>
              <a:rPr lang="en-US" sz="2000" dirty="0" smtClean="0"/>
              <a:t>Shale</a:t>
            </a:r>
            <a:r>
              <a:rPr lang="ja-JP" altLang="en-US" sz="2000" dirty="0" smtClean="0"/>
              <a:t>：在</a:t>
            </a:r>
            <a:r>
              <a:rPr lang="en-US" sz="2000" dirty="0" smtClean="0"/>
              <a:t>Struts</a:t>
            </a:r>
            <a:r>
              <a:rPr lang="ja-JP" altLang="en-US" sz="2000" dirty="0" smtClean="0"/>
              <a:t>之后，发展起来基于</a:t>
            </a:r>
            <a:r>
              <a:rPr lang="en-US" sz="2000" dirty="0" smtClean="0"/>
              <a:t>JAVA</a:t>
            </a:r>
            <a:r>
              <a:rPr lang="ja-JP" altLang="en-US" sz="2000" dirty="0" smtClean="0"/>
              <a:t>语言</a:t>
            </a:r>
            <a:r>
              <a:rPr lang="en-US" sz="2000" dirty="0" smtClean="0"/>
              <a:t>Web</a:t>
            </a:r>
            <a:r>
              <a:rPr lang="ja-JP" altLang="en-US" sz="2000" dirty="0" smtClean="0"/>
              <a:t>应用框架</a:t>
            </a:r>
            <a:endParaRPr lang="zh-CN" altLang="en-US" sz="2000" dirty="0" smtClean="0"/>
          </a:p>
          <a:p>
            <a:r>
              <a:rPr lang="en-US" sz="2000" dirty="0" err="1" smtClean="0"/>
              <a:t>SpamAssassin</a:t>
            </a:r>
            <a:r>
              <a:rPr lang="ja-JP" altLang="en-US" sz="2000" dirty="0" smtClean="0"/>
              <a:t>：垃圾邮件过滤器</a:t>
            </a:r>
            <a:endParaRPr lang="zh-CN" altLang="en-US" sz="2000" dirty="0" smtClean="0"/>
          </a:p>
          <a:p>
            <a:r>
              <a:rPr lang="en-US" sz="2000" b="1" dirty="0" smtClean="0">
                <a:solidFill>
                  <a:srgbClr val="FF0000"/>
                </a:solidFill>
              </a:rPr>
              <a:t>Struts</a:t>
            </a:r>
            <a:r>
              <a:rPr lang="ja-JP" altLang="en-US" sz="2000" dirty="0" smtClean="0"/>
              <a:t>：一个基于</a:t>
            </a:r>
            <a:r>
              <a:rPr lang="en-US" sz="2000" dirty="0" smtClean="0"/>
              <a:t>J2EE</a:t>
            </a:r>
            <a:r>
              <a:rPr lang="ja-JP" altLang="en-US" sz="2000" dirty="0" smtClean="0"/>
              <a:t>平台的</a:t>
            </a:r>
            <a:r>
              <a:rPr lang="en-US" sz="2000" dirty="0" smtClean="0"/>
              <a:t>MVC</a:t>
            </a:r>
            <a:r>
              <a:rPr lang="ja-JP" altLang="en-US" sz="2000" dirty="0" smtClean="0"/>
              <a:t>设计模式的</a:t>
            </a:r>
            <a:r>
              <a:rPr lang="en-US" sz="2000" dirty="0" smtClean="0"/>
              <a:t>Web</a:t>
            </a:r>
            <a:r>
              <a:rPr lang="ja-JP" altLang="en-US" sz="2000" dirty="0" smtClean="0"/>
              <a:t>应用框架</a:t>
            </a:r>
            <a:endParaRPr lang="zh-CN" altLang="en-US" sz="2000" dirty="0" smtClean="0"/>
          </a:p>
          <a:p>
            <a:r>
              <a:rPr lang="en-US" sz="2000" b="1" dirty="0" smtClean="0">
                <a:solidFill>
                  <a:srgbClr val="FF0000"/>
                </a:solidFill>
              </a:rPr>
              <a:t>Subversion</a:t>
            </a:r>
            <a:r>
              <a:rPr lang="en-US" sz="2000" dirty="0" smtClean="0"/>
              <a:t>: </a:t>
            </a:r>
            <a:r>
              <a:rPr lang="ja-JP" altLang="en-US" sz="2000" dirty="0" smtClean="0"/>
              <a:t>一个软件版本管理系统。</a:t>
            </a:r>
            <a:endParaRPr lang="zh-CN" altLang="en-US" sz="2000" dirty="0" smtClean="0"/>
          </a:p>
          <a:p>
            <a:r>
              <a:rPr lang="en-US" sz="2000" dirty="0" smtClean="0"/>
              <a:t>Tapestry</a:t>
            </a:r>
            <a:r>
              <a:rPr lang="ja-JP" altLang="en-US" sz="2000" dirty="0" smtClean="0"/>
              <a:t>：另一个</a:t>
            </a:r>
            <a:r>
              <a:rPr lang="en-US" sz="2000" dirty="0" smtClean="0"/>
              <a:t>J2EE</a:t>
            </a:r>
            <a:r>
              <a:rPr lang="ja-JP" altLang="en-US" sz="2000" dirty="0" smtClean="0"/>
              <a:t>平台的、能产生动态、高性能</a:t>
            </a:r>
            <a:r>
              <a:rPr lang="en-US" sz="2000" dirty="0" smtClean="0"/>
              <a:t>Web</a:t>
            </a:r>
            <a:r>
              <a:rPr lang="ja-JP" altLang="en-US" sz="2000" dirty="0" smtClean="0"/>
              <a:t>应用的框架。</a:t>
            </a:r>
            <a:endParaRPr lang="zh-CN" altLang="en-US" sz="2000" dirty="0" smtClean="0"/>
          </a:p>
          <a:p>
            <a:r>
              <a:rPr lang="en-US" sz="2000" b="1" dirty="0" smtClean="0">
                <a:solidFill>
                  <a:srgbClr val="FF0000"/>
                </a:solidFill>
              </a:rPr>
              <a:t>Tomcat</a:t>
            </a:r>
            <a:r>
              <a:rPr lang="ja-JP" altLang="en-US" sz="2000" dirty="0" smtClean="0"/>
              <a:t>：一个运行</a:t>
            </a:r>
            <a:r>
              <a:rPr lang="en-US" sz="2000" dirty="0" smtClean="0"/>
              <a:t>Java </a:t>
            </a:r>
            <a:r>
              <a:rPr lang="en-US" sz="2000" dirty="0" err="1" smtClean="0"/>
              <a:t>Servlet</a:t>
            </a:r>
            <a:r>
              <a:rPr lang="ja-JP" altLang="en-US" sz="2000" dirty="0" smtClean="0"/>
              <a:t>与</a:t>
            </a:r>
            <a:r>
              <a:rPr lang="en-US" sz="2000" dirty="0" err="1" smtClean="0"/>
              <a:t>JavaServer</a:t>
            </a:r>
            <a:r>
              <a:rPr lang="en-US" sz="2000" dirty="0" smtClean="0"/>
              <a:t> Pages</a:t>
            </a:r>
            <a:r>
              <a:rPr lang="ja-JP" altLang="en-US" sz="2000" dirty="0" smtClean="0"/>
              <a:t>（</a:t>
            </a:r>
            <a:r>
              <a:rPr lang="en-US" sz="2000" dirty="0" smtClean="0"/>
              <a:t>JSP</a:t>
            </a:r>
            <a:r>
              <a:rPr lang="ja-JP" altLang="en-US" sz="2000" dirty="0" smtClean="0"/>
              <a:t>）的容器。</a:t>
            </a:r>
            <a:endParaRPr lang="zh-CN" altLang="en-US" sz="2000" dirty="0" smtClean="0"/>
          </a:p>
          <a:p>
            <a:r>
              <a:rPr lang="en-US" sz="2000" b="1" dirty="0" smtClean="0">
                <a:solidFill>
                  <a:srgbClr val="FF0000"/>
                </a:solidFill>
              </a:rPr>
              <a:t>Web Services</a:t>
            </a:r>
            <a:r>
              <a:rPr lang="ja-JP" altLang="en-US" sz="2000" dirty="0" smtClean="0"/>
              <a:t>：与</a:t>
            </a:r>
            <a:r>
              <a:rPr lang="en-US" sz="2000" dirty="0" smtClean="0"/>
              <a:t>Web Services</a:t>
            </a:r>
            <a:r>
              <a:rPr lang="ja-JP" altLang="en-US" sz="2000" dirty="0" smtClean="0"/>
              <a:t>技术相关的项目集合</a:t>
            </a:r>
            <a:endParaRPr lang="zh-CN" altLang="en-US" sz="2000" dirty="0" smtClean="0"/>
          </a:p>
          <a:p>
            <a:r>
              <a:rPr lang="en-US" sz="2000" dirty="0" err="1" smtClean="0"/>
              <a:t>Xalan</a:t>
            </a:r>
            <a:r>
              <a:rPr lang="ja-JP" altLang="en-US" sz="2000" dirty="0" smtClean="0"/>
              <a:t>：</a:t>
            </a:r>
            <a:r>
              <a:rPr lang="en-US" sz="2000" dirty="0" smtClean="0"/>
              <a:t>XML</a:t>
            </a:r>
            <a:r>
              <a:rPr lang="ja-JP" altLang="en-US" sz="2000" dirty="0" smtClean="0"/>
              <a:t>转换处理器</a:t>
            </a:r>
            <a:endParaRPr lang="zh-CN" altLang="en-US" sz="2000" dirty="0" smtClean="0"/>
          </a:p>
          <a:p>
            <a:r>
              <a:rPr lang="en-US" sz="2000" dirty="0" err="1" smtClean="0"/>
              <a:t>Xerces</a:t>
            </a:r>
            <a:r>
              <a:rPr lang="ja-JP" altLang="en-US" sz="2000" dirty="0" smtClean="0"/>
              <a:t>：一组可以在</a:t>
            </a:r>
            <a:r>
              <a:rPr lang="en-US" sz="2000" dirty="0" smtClean="0"/>
              <a:t>Java</a:t>
            </a:r>
            <a:r>
              <a:rPr lang="ja-JP" altLang="en-US" sz="2000" dirty="0" smtClean="0"/>
              <a:t>，</a:t>
            </a:r>
            <a:r>
              <a:rPr lang="en-US" sz="2000" dirty="0" smtClean="0"/>
              <a:t>C++</a:t>
            </a:r>
            <a:r>
              <a:rPr lang="ja-JP" altLang="en-US" sz="2000" dirty="0" smtClean="0"/>
              <a:t>，</a:t>
            </a:r>
            <a:r>
              <a:rPr lang="en-US" sz="2000" dirty="0" smtClean="0"/>
              <a:t>Perl</a:t>
            </a:r>
            <a:r>
              <a:rPr lang="ja-JP" altLang="en-US" sz="2000" dirty="0" smtClean="0"/>
              <a:t>计算机语言下使用的</a:t>
            </a:r>
            <a:r>
              <a:rPr lang="en-US" sz="2000" dirty="0" smtClean="0"/>
              <a:t>XML</a:t>
            </a:r>
            <a:r>
              <a:rPr lang="ja-JP" altLang="en-US" sz="2000" dirty="0" smtClean="0"/>
              <a:t>解析器项目。</a:t>
            </a:r>
            <a:endParaRPr lang="zh-CN" altLang="en-US" sz="2000" dirty="0" smtClean="0"/>
          </a:p>
          <a:p>
            <a:r>
              <a:rPr lang="en-US" sz="2000" dirty="0" smtClean="0"/>
              <a:t>Apache XML</a:t>
            </a:r>
            <a:r>
              <a:rPr lang="ja-JP" altLang="en-US" sz="2000" dirty="0" smtClean="0"/>
              <a:t>：</a:t>
            </a:r>
            <a:r>
              <a:rPr lang="en-US" sz="2000" dirty="0" smtClean="0"/>
              <a:t>XML</a:t>
            </a:r>
            <a:r>
              <a:rPr lang="ja-JP" altLang="en-US" sz="2000" dirty="0" smtClean="0"/>
              <a:t>解决方案</a:t>
            </a:r>
            <a:endParaRPr lang="zh-CN" altLang="en-US" sz="2000" dirty="0" smtClean="0"/>
          </a:p>
          <a:p>
            <a:r>
              <a:rPr lang="en-US" sz="2000" dirty="0" err="1" smtClean="0"/>
              <a:t>XMLBeans</a:t>
            </a:r>
            <a:r>
              <a:rPr lang="ja-JP" altLang="en-US" sz="2000" dirty="0" smtClean="0"/>
              <a:t>：基于</a:t>
            </a:r>
            <a:r>
              <a:rPr lang="en-US" sz="2000" dirty="0" smtClean="0"/>
              <a:t>JAVA</a:t>
            </a:r>
            <a:r>
              <a:rPr lang="ja-JP" altLang="en-US" sz="2000" dirty="0" smtClean="0"/>
              <a:t>语言</a:t>
            </a:r>
            <a:r>
              <a:rPr lang="en-US" sz="2000" dirty="0" smtClean="0"/>
              <a:t>XML</a:t>
            </a:r>
            <a:r>
              <a:rPr lang="ja-JP" altLang="en-US" sz="2000" dirty="0" smtClean="0"/>
              <a:t>对象绑定工具</a:t>
            </a:r>
            <a:endParaRPr lang="zh-CN" altLang="en-US" sz="2000" dirty="0" smtClean="0"/>
          </a:p>
          <a:p>
            <a:r>
              <a:rPr lang="en-US" sz="2000" dirty="0" smtClean="0"/>
              <a:t>XML Graphics</a:t>
            </a:r>
            <a:r>
              <a:rPr lang="zh-CN" altLang="en-US" sz="2000" dirty="0" smtClean="0"/>
              <a:t>：发展</a:t>
            </a:r>
            <a:r>
              <a:rPr lang="en-US" sz="2000" dirty="0" smtClean="0"/>
              <a:t>XML</a:t>
            </a:r>
            <a:r>
              <a:rPr lang="zh-CN" altLang="en-US" sz="2000" dirty="0" smtClean="0"/>
              <a:t>与图形进行转换的计划项目</a:t>
            </a:r>
            <a:r>
              <a:rPr lang="en-US" sz="2000" dirty="0" smtClean="0"/>
              <a:t> </a:t>
            </a:r>
            <a:endParaRPr lang="zh-CN" altLang="en-US" sz="20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714356"/>
            <a:ext cx="7086600" cy="700102"/>
          </a:xfrm>
        </p:spPr>
        <p:txBody>
          <a:bodyPr/>
          <a:lstStyle/>
          <a:p>
            <a:r>
              <a:rPr lang="en-US" altLang="zh-CN" dirty="0" smtClean="0"/>
              <a:t>Spring</a:t>
            </a:r>
            <a:r>
              <a:rPr lang="zh-CN" altLang="en-US" dirty="0" smtClean="0"/>
              <a:t>框架理念</a:t>
            </a:r>
            <a:endParaRPr lang="zh-CN" altLang="en-US" dirty="0"/>
          </a:p>
        </p:txBody>
      </p:sp>
      <p:sp>
        <p:nvSpPr>
          <p:cNvPr id="3" name="内容占位符 2"/>
          <p:cNvSpPr>
            <a:spLocks noGrp="1"/>
          </p:cNvSpPr>
          <p:nvPr>
            <p:ph idx="1"/>
          </p:nvPr>
        </p:nvSpPr>
        <p:spPr/>
        <p:txBody>
          <a:bodyPr/>
          <a:lstStyle/>
          <a:p>
            <a:r>
              <a:rPr lang="en-US" altLang="zh-CN" dirty="0" smtClean="0">
                <a:latin typeface="华文楷体" pitchFamily="2" charset="-122"/>
                <a:ea typeface="华文楷体" pitchFamily="2" charset="-122"/>
              </a:rPr>
              <a:t>Spring</a:t>
            </a:r>
            <a:r>
              <a:rPr lang="zh-CN" altLang="en-US" dirty="0" smtClean="0">
                <a:latin typeface="华文楷体" pitchFamily="2" charset="-122"/>
                <a:ea typeface="华文楷体" pitchFamily="2" charset="-122"/>
              </a:rPr>
              <a:t>是一个开源框架，</a:t>
            </a:r>
            <a:r>
              <a:rPr lang="en-US" altLang="zh-CN" dirty="0" smtClean="0">
                <a:latin typeface="华文楷体" pitchFamily="2" charset="-122"/>
                <a:ea typeface="华文楷体" pitchFamily="2" charset="-122"/>
              </a:rPr>
              <a:t>Spring</a:t>
            </a:r>
            <a:r>
              <a:rPr lang="zh-CN" altLang="en-US" dirty="0" smtClean="0">
                <a:latin typeface="华文楷体" pitchFamily="2" charset="-122"/>
                <a:ea typeface="华文楷体" pitchFamily="2" charset="-122"/>
              </a:rPr>
              <a:t>是于</a:t>
            </a:r>
            <a:r>
              <a:rPr lang="en-US" altLang="zh-CN" dirty="0" smtClean="0">
                <a:latin typeface="华文楷体" pitchFamily="2" charset="-122"/>
                <a:ea typeface="华文楷体" pitchFamily="2" charset="-122"/>
              </a:rPr>
              <a:t>2003 </a:t>
            </a:r>
            <a:r>
              <a:rPr lang="zh-CN" altLang="en-US" dirty="0" smtClean="0">
                <a:latin typeface="华文楷体" pitchFamily="2" charset="-122"/>
                <a:ea typeface="华文楷体" pitchFamily="2" charset="-122"/>
              </a:rPr>
              <a:t>年兴起的一个轻量级的</a:t>
            </a:r>
            <a:r>
              <a:rPr lang="en-US" altLang="zh-CN" dirty="0" smtClean="0">
                <a:latin typeface="华文楷体" pitchFamily="2" charset="-122"/>
                <a:ea typeface="华文楷体" pitchFamily="2" charset="-122"/>
              </a:rPr>
              <a:t>Java </a:t>
            </a:r>
            <a:r>
              <a:rPr lang="zh-CN" altLang="en-US" dirty="0" smtClean="0">
                <a:latin typeface="华文楷体" pitchFamily="2" charset="-122"/>
                <a:ea typeface="华文楷体" pitchFamily="2" charset="-122"/>
              </a:rPr>
              <a:t>开发框架，由</a:t>
            </a:r>
            <a:r>
              <a:rPr lang="en-US" altLang="zh-CN" dirty="0" smtClean="0">
                <a:latin typeface="华文楷体" pitchFamily="2" charset="-122"/>
                <a:ea typeface="华文楷体" pitchFamily="2" charset="-122"/>
              </a:rPr>
              <a:t>Rod Johnson</a:t>
            </a:r>
            <a:r>
              <a:rPr lang="zh-CN" altLang="en-US" dirty="0" smtClean="0">
                <a:latin typeface="华文楷体" pitchFamily="2" charset="-122"/>
                <a:ea typeface="华文楷体" pitchFamily="2" charset="-122"/>
              </a:rPr>
              <a:t>创建</a:t>
            </a:r>
            <a:r>
              <a:rPr lang="en-US" altLang="zh-CN"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对</a:t>
            </a:r>
            <a:r>
              <a:rPr lang="en-US" altLang="zh-CN" dirty="0" smtClean="0">
                <a:latin typeface="华文楷体" pitchFamily="2" charset="-122"/>
                <a:ea typeface="华文楷体" pitchFamily="2" charset="-122"/>
              </a:rPr>
              <a:t>Java EE </a:t>
            </a:r>
            <a:r>
              <a:rPr lang="zh-CN" altLang="en-US" dirty="0" smtClean="0">
                <a:latin typeface="华文楷体" pitchFamily="2" charset="-122"/>
                <a:ea typeface="华文楷体" pitchFamily="2" charset="-122"/>
              </a:rPr>
              <a:t>系统框架臃肿、低效、脱离现实的种种现状提出了质疑，并积极寻求探索革新之道</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由此衍生出如</a:t>
            </a:r>
            <a:r>
              <a:rPr lang="en-US" altLang="zh-CN" dirty="0" smtClean="0">
                <a:latin typeface="华文楷体" pitchFamily="2" charset="-122"/>
                <a:ea typeface="华文楷体" pitchFamily="2" charset="-122"/>
              </a:rPr>
              <a:t>spring </a:t>
            </a:r>
            <a:r>
              <a:rPr lang="en-US" altLang="zh-CN" dirty="0" err="1" smtClean="0">
                <a:latin typeface="华文楷体" pitchFamily="2" charset="-122"/>
                <a:ea typeface="华文楷体" pitchFamily="2" charset="-122"/>
              </a:rPr>
              <a:t>mvc</a:t>
            </a:r>
            <a:r>
              <a:rPr lang="en-US" altLang="zh-CN" dirty="0" smtClean="0">
                <a:latin typeface="华文楷体" pitchFamily="2" charset="-122"/>
                <a:ea typeface="华文楷体" pitchFamily="2" charset="-122"/>
              </a:rPr>
              <a:t> ,spring </a:t>
            </a:r>
            <a:r>
              <a:rPr lang="en-US" altLang="zh-CN" dirty="0" err="1" smtClean="0">
                <a:latin typeface="华文楷体" pitchFamily="2" charset="-122"/>
                <a:ea typeface="华文楷体" pitchFamily="2" charset="-122"/>
              </a:rPr>
              <a:t>boot,spring</a:t>
            </a:r>
            <a:r>
              <a:rPr lang="en-US" altLang="zh-CN" dirty="0" smtClean="0">
                <a:latin typeface="华文楷体" pitchFamily="2" charset="-122"/>
                <a:ea typeface="华文楷体" pitchFamily="2" charset="-122"/>
              </a:rPr>
              <a:t> batch</a:t>
            </a:r>
            <a:r>
              <a:rPr lang="zh-CN" altLang="en-US" dirty="0" smtClean="0">
                <a:latin typeface="华文楷体" pitchFamily="2" charset="-122"/>
                <a:ea typeface="华文楷体" pitchFamily="2" charset="-122"/>
              </a:rPr>
              <a:t>等框架，并迅速流行起来。</a:t>
            </a:r>
            <a:endParaRPr lang="zh-CN" altLang="en-US" dirty="0">
              <a:latin typeface="华文楷体" pitchFamily="2" charset="-122"/>
              <a:ea typeface="华文楷体" pitchFamily="2"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zh-CN" altLang="en-US" sz="2400" b="1" dirty="0" smtClean="0">
                <a:latin typeface="华文楷体" pitchFamily="2" charset="-122"/>
                <a:ea typeface="华文楷体" pitchFamily="2" charset="-122"/>
              </a:rPr>
              <a:t>轻量</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从大小与开销两方面而言</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都是轻量的。完整的</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框架可以在一个大小只有</a:t>
            </a:r>
            <a:r>
              <a:rPr lang="en-US" altLang="zh-CN" sz="2400" dirty="0" smtClean="0">
                <a:latin typeface="华文楷体" pitchFamily="2" charset="-122"/>
                <a:ea typeface="华文楷体" pitchFamily="2" charset="-122"/>
              </a:rPr>
              <a:t>1MB</a:t>
            </a:r>
            <a:r>
              <a:rPr lang="zh-CN" altLang="en-US" sz="2400" dirty="0" smtClean="0">
                <a:latin typeface="华文楷体" pitchFamily="2" charset="-122"/>
                <a:ea typeface="华文楷体" pitchFamily="2" charset="-122"/>
              </a:rPr>
              <a:t>多的</a:t>
            </a:r>
            <a:r>
              <a:rPr lang="en-US" altLang="zh-CN" sz="2400" dirty="0" smtClean="0">
                <a:latin typeface="华文楷体" pitchFamily="2" charset="-122"/>
                <a:ea typeface="华文楷体" pitchFamily="2" charset="-122"/>
              </a:rPr>
              <a:t>JAR</a:t>
            </a:r>
            <a:r>
              <a:rPr lang="zh-CN" altLang="en-US" sz="2400" dirty="0" smtClean="0">
                <a:latin typeface="华文楷体" pitchFamily="2" charset="-122"/>
                <a:ea typeface="华文楷体" pitchFamily="2" charset="-122"/>
              </a:rPr>
              <a:t>文件里发布。并且</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所需的处理开销也是微不足道的。此外，</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是非侵入式的：典型地，</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应用中的对象不依赖于</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的特定类。</a:t>
            </a:r>
          </a:p>
          <a:p>
            <a:r>
              <a:rPr lang="zh-CN" altLang="en-US" sz="2400" dirty="0" smtClean="0">
                <a:latin typeface="华文楷体" pitchFamily="2" charset="-122"/>
                <a:ea typeface="华文楷体" pitchFamily="2" charset="-122"/>
                <a:hlinkClick r:id="rId2"/>
              </a:rPr>
              <a:t>控制反转</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通过一种称作控制反转（</a:t>
            </a:r>
            <a:r>
              <a:rPr lang="en-US" altLang="zh-CN" sz="2400" dirty="0" err="1" smtClean="0">
                <a:latin typeface="华文楷体" pitchFamily="2" charset="-122"/>
                <a:ea typeface="华文楷体" pitchFamily="2" charset="-122"/>
                <a:hlinkClick r:id="rId3"/>
              </a:rPr>
              <a:t>IoC</a:t>
            </a:r>
            <a:r>
              <a:rPr lang="zh-CN" altLang="en-US" sz="2400" dirty="0" smtClean="0">
                <a:latin typeface="华文楷体" pitchFamily="2" charset="-122"/>
                <a:ea typeface="华文楷体" pitchFamily="2" charset="-122"/>
              </a:rPr>
              <a:t>）的技术促进了低耦合。当应用了</a:t>
            </a:r>
            <a:r>
              <a:rPr lang="en-US" altLang="zh-CN" sz="2400" dirty="0" err="1" smtClean="0">
                <a:latin typeface="华文楷体" pitchFamily="2" charset="-122"/>
                <a:ea typeface="华文楷体" pitchFamily="2" charset="-122"/>
              </a:rPr>
              <a:t>IoC</a:t>
            </a:r>
            <a:r>
              <a:rPr lang="zh-CN" altLang="en-US" sz="2400" dirty="0" smtClean="0">
                <a:latin typeface="华文楷体" pitchFamily="2" charset="-122"/>
                <a:ea typeface="华文楷体" pitchFamily="2" charset="-122"/>
              </a:rPr>
              <a:t>，一个对象依赖的其它对象会通过被动的方式传递进来，而不是这个对象自己创建或者查找依赖对象。你可以认为</a:t>
            </a:r>
            <a:r>
              <a:rPr lang="en-US" altLang="zh-CN" sz="2400" dirty="0" err="1" smtClean="0">
                <a:latin typeface="华文楷体" pitchFamily="2" charset="-122"/>
                <a:ea typeface="华文楷体" pitchFamily="2" charset="-122"/>
              </a:rPr>
              <a:t>IoC</a:t>
            </a:r>
            <a:r>
              <a:rPr lang="zh-CN" altLang="en-US" sz="2400" dirty="0" smtClean="0">
                <a:latin typeface="华文楷体" pitchFamily="2" charset="-122"/>
                <a:ea typeface="华文楷体" pitchFamily="2" charset="-122"/>
              </a:rPr>
              <a:t>与</a:t>
            </a:r>
            <a:r>
              <a:rPr lang="en-US" altLang="zh-CN" sz="2400" dirty="0" smtClean="0">
                <a:latin typeface="华文楷体" pitchFamily="2" charset="-122"/>
                <a:ea typeface="华文楷体" pitchFamily="2" charset="-122"/>
              </a:rPr>
              <a:t>JNDI</a:t>
            </a:r>
            <a:r>
              <a:rPr lang="zh-CN" altLang="en-US" sz="2400" dirty="0" smtClean="0">
                <a:latin typeface="华文楷体" pitchFamily="2" charset="-122"/>
                <a:ea typeface="华文楷体" pitchFamily="2" charset="-122"/>
              </a:rPr>
              <a:t>相反</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不是对象从容器中查找依赖，而是容器在对象初始化时不等对象请求就主动将依赖传递给它。</a:t>
            </a:r>
          </a:p>
          <a:p>
            <a:r>
              <a:rPr lang="zh-CN" altLang="en-US" sz="2400" b="1" dirty="0" smtClean="0">
                <a:latin typeface="华文楷体" pitchFamily="2" charset="-122"/>
                <a:ea typeface="华文楷体" pitchFamily="2" charset="-122"/>
              </a:rPr>
              <a:t>面向切面</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提供了</a:t>
            </a:r>
            <a:r>
              <a:rPr lang="zh-CN" altLang="en-US" sz="2400" dirty="0" smtClean="0">
                <a:latin typeface="华文楷体" pitchFamily="2" charset="-122"/>
                <a:ea typeface="华文楷体" pitchFamily="2" charset="-122"/>
                <a:hlinkClick r:id="rId4"/>
              </a:rPr>
              <a:t>面向切面编程</a:t>
            </a:r>
            <a:r>
              <a:rPr lang="zh-CN" altLang="en-US" sz="2400" dirty="0" smtClean="0">
                <a:latin typeface="华文楷体" pitchFamily="2" charset="-122"/>
                <a:ea typeface="华文楷体" pitchFamily="2" charset="-122"/>
              </a:rPr>
              <a:t>的丰富支持，允许通过分离应用的业务逻辑与系统级服务（例如审计（</a:t>
            </a:r>
            <a:r>
              <a:rPr lang="en-US" altLang="zh-CN" sz="2400" dirty="0" smtClean="0">
                <a:latin typeface="华文楷体" pitchFamily="2" charset="-122"/>
                <a:ea typeface="华文楷体" pitchFamily="2" charset="-122"/>
              </a:rPr>
              <a:t>auditing</a:t>
            </a:r>
            <a:r>
              <a:rPr lang="zh-CN" altLang="en-US" sz="2400" dirty="0" smtClean="0">
                <a:latin typeface="华文楷体" pitchFamily="2" charset="-122"/>
                <a:ea typeface="华文楷体" pitchFamily="2" charset="-122"/>
              </a:rPr>
              <a:t>）和</a:t>
            </a:r>
            <a:r>
              <a:rPr lang="zh-CN" altLang="en-US" sz="2400" dirty="0" smtClean="0">
                <a:latin typeface="华文楷体" pitchFamily="2" charset="-122"/>
                <a:ea typeface="华文楷体" pitchFamily="2" charset="-122"/>
                <a:hlinkClick r:id="rId5"/>
              </a:rPr>
              <a:t>事务</a:t>
            </a:r>
            <a:r>
              <a:rPr lang="zh-CN" altLang="en-US" sz="2400" dirty="0" smtClean="0">
                <a:latin typeface="华文楷体" pitchFamily="2" charset="-122"/>
                <a:ea typeface="华文楷体" pitchFamily="2" charset="-122"/>
              </a:rPr>
              <a:t>（</a:t>
            </a:r>
            <a:r>
              <a:rPr lang="en-US" altLang="zh-CN" sz="2400" dirty="0" smtClean="0">
                <a:latin typeface="华文楷体" pitchFamily="2" charset="-122"/>
                <a:ea typeface="华文楷体" pitchFamily="2" charset="-122"/>
                <a:hlinkClick r:id="rId6"/>
              </a:rPr>
              <a:t>transaction</a:t>
            </a:r>
            <a:r>
              <a:rPr lang="zh-CN" altLang="en-US" sz="2400" dirty="0" smtClean="0">
                <a:latin typeface="华文楷体" pitchFamily="2" charset="-122"/>
                <a:ea typeface="华文楷体" pitchFamily="2" charset="-122"/>
              </a:rPr>
              <a:t>）管理）进行</a:t>
            </a:r>
            <a:r>
              <a:rPr lang="zh-CN" altLang="en-US" sz="2400" dirty="0" smtClean="0">
                <a:latin typeface="华文楷体" pitchFamily="2" charset="-122"/>
                <a:ea typeface="华文楷体" pitchFamily="2" charset="-122"/>
                <a:hlinkClick r:id="rId7"/>
              </a:rPr>
              <a:t>内聚性</a:t>
            </a:r>
            <a:r>
              <a:rPr lang="zh-CN" altLang="en-US" sz="2400" dirty="0" smtClean="0">
                <a:latin typeface="华文楷体" pitchFamily="2" charset="-122"/>
                <a:ea typeface="华文楷体" pitchFamily="2" charset="-122"/>
              </a:rPr>
              <a:t>的开发。</a:t>
            </a:r>
            <a:r>
              <a:rPr lang="zh-CN" altLang="en-US" sz="2400" dirty="0" smtClean="0">
                <a:latin typeface="华文楷体" pitchFamily="2" charset="-122"/>
                <a:ea typeface="华文楷体" pitchFamily="2" charset="-122"/>
                <a:hlinkClick r:id="rId8"/>
              </a:rPr>
              <a:t>应用对象</a:t>
            </a:r>
            <a:r>
              <a:rPr lang="zh-CN" altLang="en-US" sz="2400" dirty="0" smtClean="0">
                <a:latin typeface="华文楷体" pitchFamily="2" charset="-122"/>
                <a:ea typeface="华文楷体" pitchFamily="2" charset="-122"/>
              </a:rPr>
              <a:t>只实现它们应该做的</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完成业务逻辑</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仅此而已。它们并不负责（甚至是意识）其它的系统级关注点，例如日志或事务支持。</a:t>
            </a:r>
          </a:p>
          <a:p>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zh-CN" altLang="en-US" sz="2400" b="1" dirty="0" smtClean="0">
                <a:latin typeface="华文楷体" pitchFamily="2" charset="-122"/>
                <a:ea typeface="华文楷体" pitchFamily="2" charset="-122"/>
              </a:rPr>
              <a:t>容器</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包含并管理应用对象的配置和生命周期，在这个意义上它是一种容器，你可以配置你的每个</a:t>
            </a:r>
            <a:r>
              <a:rPr lang="en-US" altLang="zh-CN" sz="2400" dirty="0" smtClean="0">
                <a:latin typeface="华文楷体" pitchFamily="2" charset="-122"/>
                <a:ea typeface="华文楷体" pitchFamily="2" charset="-122"/>
              </a:rPr>
              <a:t>bean</a:t>
            </a:r>
            <a:r>
              <a:rPr lang="zh-CN" altLang="en-US" sz="2400" dirty="0" smtClean="0">
                <a:latin typeface="华文楷体" pitchFamily="2" charset="-122"/>
                <a:ea typeface="华文楷体" pitchFamily="2" charset="-122"/>
              </a:rPr>
              <a:t>如何被创建</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基于一个可配置原型（</a:t>
            </a:r>
            <a:r>
              <a:rPr lang="en-US" altLang="zh-CN" sz="2400" dirty="0" smtClean="0">
                <a:latin typeface="华文楷体" pitchFamily="2" charset="-122"/>
                <a:ea typeface="华文楷体" pitchFamily="2" charset="-122"/>
                <a:hlinkClick r:id="rId2"/>
              </a:rPr>
              <a:t>prototype</a:t>
            </a:r>
            <a:r>
              <a:rPr lang="zh-CN" altLang="en-US" sz="2400" dirty="0" smtClean="0">
                <a:latin typeface="华文楷体" pitchFamily="2" charset="-122"/>
                <a:ea typeface="华文楷体" pitchFamily="2" charset="-122"/>
              </a:rPr>
              <a:t>），你的</a:t>
            </a:r>
            <a:r>
              <a:rPr lang="en-US" altLang="zh-CN" sz="2400" dirty="0" smtClean="0">
                <a:latin typeface="华文楷体" pitchFamily="2" charset="-122"/>
                <a:ea typeface="华文楷体" pitchFamily="2" charset="-122"/>
              </a:rPr>
              <a:t>bean</a:t>
            </a:r>
            <a:r>
              <a:rPr lang="zh-CN" altLang="en-US" sz="2400" dirty="0" smtClean="0">
                <a:latin typeface="华文楷体" pitchFamily="2" charset="-122"/>
                <a:ea typeface="华文楷体" pitchFamily="2" charset="-122"/>
              </a:rPr>
              <a:t>可以创建一个单独的实例或者每次需要时都生成一个新的实例</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以及它们是如何相互关联的。然而，</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不应该被混同于传统的重量级的</a:t>
            </a:r>
            <a:r>
              <a:rPr lang="en-US" altLang="zh-CN" sz="2400" dirty="0" smtClean="0">
                <a:latin typeface="华文楷体" pitchFamily="2" charset="-122"/>
                <a:ea typeface="华文楷体" pitchFamily="2" charset="-122"/>
              </a:rPr>
              <a:t>EJB</a:t>
            </a:r>
            <a:r>
              <a:rPr lang="zh-CN" altLang="en-US" sz="2400" dirty="0" smtClean="0">
                <a:latin typeface="华文楷体" pitchFamily="2" charset="-122"/>
                <a:ea typeface="华文楷体" pitchFamily="2" charset="-122"/>
              </a:rPr>
              <a:t>容器，它们经常是庞大与笨重的，难以使用。</a:t>
            </a:r>
          </a:p>
          <a:p>
            <a:r>
              <a:rPr lang="zh-CN" altLang="en-US" sz="2400" dirty="0" smtClean="0">
                <a:latin typeface="华文楷体" pitchFamily="2" charset="-122"/>
                <a:ea typeface="华文楷体" pitchFamily="2" charset="-122"/>
              </a:rPr>
              <a:t>框架</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可以将简单的</a:t>
            </a:r>
            <a:r>
              <a:rPr lang="zh-CN" altLang="en-US" sz="2400" dirty="0" smtClean="0">
                <a:latin typeface="华文楷体" pitchFamily="2" charset="-122"/>
                <a:ea typeface="华文楷体" pitchFamily="2" charset="-122"/>
                <a:hlinkClick r:id="rId3"/>
              </a:rPr>
              <a:t>组件</a:t>
            </a:r>
            <a:r>
              <a:rPr lang="zh-CN" altLang="en-US" sz="2400" dirty="0" smtClean="0">
                <a:latin typeface="华文楷体" pitchFamily="2" charset="-122"/>
                <a:ea typeface="华文楷体" pitchFamily="2" charset="-122"/>
              </a:rPr>
              <a:t>配置、组合成为复杂的应用。在</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中，</a:t>
            </a:r>
            <a:r>
              <a:rPr lang="zh-CN" altLang="en-US" sz="2400" dirty="0" smtClean="0">
                <a:latin typeface="华文楷体" pitchFamily="2" charset="-122"/>
                <a:ea typeface="华文楷体" pitchFamily="2" charset="-122"/>
                <a:hlinkClick r:id="rId4"/>
              </a:rPr>
              <a:t>应用对象</a:t>
            </a:r>
            <a:r>
              <a:rPr lang="zh-CN" altLang="en-US" sz="2400" dirty="0" smtClean="0">
                <a:latin typeface="华文楷体" pitchFamily="2" charset="-122"/>
                <a:ea typeface="华文楷体" pitchFamily="2" charset="-122"/>
              </a:rPr>
              <a:t>被声明式地组合，典型地是在一个</a:t>
            </a:r>
            <a:r>
              <a:rPr lang="en-US" altLang="zh-CN" sz="2400" dirty="0" smtClean="0">
                <a:latin typeface="华文楷体" pitchFamily="2" charset="-122"/>
                <a:ea typeface="华文楷体" pitchFamily="2" charset="-122"/>
              </a:rPr>
              <a:t>XML</a:t>
            </a:r>
            <a:r>
              <a:rPr lang="zh-CN" altLang="en-US" sz="2400" dirty="0" smtClean="0">
                <a:latin typeface="华文楷体" pitchFamily="2" charset="-122"/>
                <a:ea typeface="华文楷体" pitchFamily="2" charset="-122"/>
              </a:rPr>
              <a:t>文件里。</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也提供了很多基础功能（</a:t>
            </a:r>
            <a:r>
              <a:rPr lang="zh-CN" altLang="en-US" sz="2400" dirty="0" smtClean="0">
                <a:latin typeface="华文楷体" pitchFamily="2" charset="-122"/>
                <a:ea typeface="华文楷体" pitchFamily="2" charset="-122"/>
                <a:hlinkClick r:id="rId5"/>
              </a:rPr>
              <a:t>事务管理</a:t>
            </a:r>
            <a:r>
              <a:rPr lang="zh-CN" altLang="en-US" sz="2400" dirty="0" smtClean="0">
                <a:latin typeface="华文楷体" pitchFamily="2" charset="-122"/>
                <a:ea typeface="华文楷体" pitchFamily="2" charset="-122"/>
              </a:rPr>
              <a:t>、持久化框架集成等等），将应用逻辑的开发留给了你。</a:t>
            </a:r>
          </a:p>
          <a:p>
            <a:endParaRPr lang="zh-CN"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en-US" altLang="zh-CN" sz="2400" dirty="0" smtClean="0">
                <a:latin typeface="华文楷体" pitchFamily="2" charset="-122"/>
                <a:ea typeface="华文楷体" pitchFamily="2" charset="-122"/>
              </a:rPr>
              <a:t>MVC——Spring</a:t>
            </a:r>
            <a:r>
              <a:rPr lang="zh-CN" altLang="en-US" sz="2400" dirty="0" smtClean="0">
                <a:latin typeface="华文楷体" pitchFamily="2" charset="-122"/>
                <a:ea typeface="华文楷体" pitchFamily="2" charset="-122"/>
              </a:rPr>
              <a:t>的作用是整合，但不仅仅限于整合，</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框架可以被看做是一个企业解决方案级别的框架。客户端发送请求，服务器控制器（由</a:t>
            </a:r>
            <a:r>
              <a:rPr lang="en-US" altLang="zh-CN" sz="2400" dirty="0" err="1" smtClean="0">
                <a:latin typeface="华文楷体" pitchFamily="2" charset="-122"/>
                <a:ea typeface="华文楷体" pitchFamily="2" charset="-122"/>
              </a:rPr>
              <a:t>DispatcherServlet</a:t>
            </a:r>
            <a:r>
              <a:rPr lang="zh-CN" altLang="en-US" sz="2400" dirty="0" smtClean="0">
                <a:latin typeface="华文楷体" pitchFamily="2" charset="-122"/>
                <a:ea typeface="华文楷体" pitchFamily="2" charset="-122"/>
              </a:rPr>
              <a:t>实现的</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完成请求的转发，控制器调用一个用于映射的类</a:t>
            </a:r>
            <a:r>
              <a:rPr lang="en-US" altLang="zh-CN" sz="2400" dirty="0" err="1" smtClean="0">
                <a:latin typeface="华文楷体" pitchFamily="2" charset="-122"/>
                <a:ea typeface="华文楷体" pitchFamily="2" charset="-122"/>
              </a:rPr>
              <a:t>HandlerMapping</a:t>
            </a:r>
            <a:r>
              <a:rPr lang="zh-CN" altLang="en-US" sz="2400" dirty="0" smtClean="0">
                <a:latin typeface="华文楷体" pitchFamily="2" charset="-122"/>
                <a:ea typeface="华文楷体" pitchFamily="2" charset="-122"/>
              </a:rPr>
              <a:t>，该类用于将请求映射到对应的处理器来处理请求。</a:t>
            </a:r>
            <a:r>
              <a:rPr lang="en-US" altLang="zh-CN" sz="2400" dirty="0" err="1" smtClean="0">
                <a:latin typeface="华文楷体" pitchFamily="2" charset="-122"/>
                <a:ea typeface="华文楷体" pitchFamily="2" charset="-122"/>
              </a:rPr>
              <a:t>HandlerMapping</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将请求映射到对应的处理器</a:t>
            </a:r>
            <a:r>
              <a:rPr lang="en-US" altLang="zh-CN" sz="2400" dirty="0" smtClean="0">
                <a:latin typeface="华文楷体" pitchFamily="2" charset="-122"/>
                <a:ea typeface="华文楷体" pitchFamily="2" charset="-122"/>
              </a:rPr>
              <a:t>Controller</a:t>
            </a:r>
            <a:r>
              <a:rPr lang="zh-CN" altLang="en-US" sz="2400" dirty="0" smtClean="0">
                <a:latin typeface="华文楷体" pitchFamily="2" charset="-122"/>
                <a:ea typeface="华文楷体" pitchFamily="2" charset="-122"/>
              </a:rPr>
              <a:t>（相当于</a:t>
            </a:r>
            <a:r>
              <a:rPr lang="en-US" altLang="zh-CN" sz="2400" dirty="0" smtClean="0">
                <a:latin typeface="华文楷体" pitchFamily="2" charset="-122"/>
                <a:ea typeface="华文楷体" pitchFamily="2" charset="-122"/>
              </a:rPr>
              <a:t>Action</a:t>
            </a:r>
            <a:r>
              <a:rPr lang="zh-CN" altLang="en-US" sz="2400" dirty="0" smtClean="0">
                <a:latin typeface="华文楷体" pitchFamily="2" charset="-122"/>
                <a:ea typeface="华文楷体" pitchFamily="2" charset="-122"/>
              </a:rPr>
              <a:t>）在</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当中如果写一些处理器组件，一般实现</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接口，在</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中就可以调用一些</a:t>
            </a:r>
            <a:r>
              <a:rPr lang="en-US" altLang="zh-CN" sz="2400" dirty="0" smtClean="0">
                <a:latin typeface="华文楷体" pitchFamily="2" charset="-122"/>
                <a:ea typeface="华文楷体" pitchFamily="2" charset="-122"/>
              </a:rPr>
              <a:t>Service </a:t>
            </a:r>
            <a:r>
              <a:rPr lang="zh-CN" altLang="en-US" sz="2400" dirty="0" smtClean="0">
                <a:latin typeface="华文楷体" pitchFamily="2" charset="-122"/>
                <a:ea typeface="华文楷体" pitchFamily="2" charset="-122"/>
              </a:rPr>
              <a:t>或</a:t>
            </a:r>
            <a:r>
              <a:rPr lang="en-US" altLang="zh-CN" sz="2400" dirty="0" smtClean="0">
                <a:latin typeface="华文楷体" pitchFamily="2" charset="-122"/>
                <a:ea typeface="华文楷体" pitchFamily="2" charset="-122"/>
              </a:rPr>
              <a:t>DAO </a:t>
            </a:r>
            <a:r>
              <a:rPr lang="zh-CN" altLang="en-US" sz="2400" dirty="0" smtClean="0">
                <a:latin typeface="华文楷体" pitchFamily="2" charset="-122"/>
                <a:ea typeface="华文楷体" pitchFamily="2" charset="-122"/>
              </a:rPr>
              <a:t>来进行数据操作 </a:t>
            </a:r>
            <a:r>
              <a:rPr lang="en-US" altLang="zh-CN" sz="2400" dirty="0" err="1" smtClean="0">
                <a:latin typeface="华文楷体" pitchFamily="2" charset="-122"/>
                <a:ea typeface="华文楷体" pitchFamily="2" charset="-122"/>
              </a:rPr>
              <a:t>ModelAndView</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用于存放从</a:t>
            </a:r>
            <a:r>
              <a:rPr lang="en-US" altLang="zh-CN" sz="2400" dirty="0" smtClean="0">
                <a:latin typeface="华文楷体" pitchFamily="2" charset="-122"/>
                <a:ea typeface="华文楷体" pitchFamily="2" charset="-122"/>
              </a:rPr>
              <a:t>DAO </a:t>
            </a:r>
            <a:r>
              <a:rPr lang="zh-CN" altLang="en-US" sz="2400" dirty="0" smtClean="0">
                <a:latin typeface="华文楷体" pitchFamily="2" charset="-122"/>
                <a:ea typeface="华文楷体" pitchFamily="2" charset="-122"/>
              </a:rPr>
              <a:t>中取出的数据，还可以存放响应视图的一些数据。 如果想将处理结果返回给用户，那么在</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框架中还提供一个视图组件</a:t>
            </a:r>
            <a:r>
              <a:rPr lang="en-US" altLang="zh-CN" sz="2400" dirty="0" err="1" smtClean="0">
                <a:latin typeface="华文楷体" pitchFamily="2" charset="-122"/>
                <a:ea typeface="华文楷体" pitchFamily="2" charset="-122"/>
              </a:rPr>
              <a:t>ViewResolver</a:t>
            </a:r>
            <a:r>
              <a:rPr lang="zh-CN" altLang="en-US" sz="2400" dirty="0" smtClean="0">
                <a:latin typeface="华文楷体" pitchFamily="2" charset="-122"/>
                <a:ea typeface="华文楷体" pitchFamily="2" charset="-122"/>
              </a:rPr>
              <a:t>，该组件根据</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返回的标示，找到对应的视图，将响应</a:t>
            </a:r>
            <a:r>
              <a:rPr lang="en-US" altLang="zh-CN" sz="2400" dirty="0" smtClean="0">
                <a:latin typeface="华文楷体" pitchFamily="2" charset="-122"/>
                <a:ea typeface="华文楷体" pitchFamily="2" charset="-122"/>
              </a:rPr>
              <a:t>response </a:t>
            </a:r>
            <a:r>
              <a:rPr lang="zh-CN" altLang="en-US" sz="2400" dirty="0" smtClean="0">
                <a:latin typeface="华文楷体" pitchFamily="2" charset="-122"/>
                <a:ea typeface="华文楷体" pitchFamily="2" charset="-122"/>
              </a:rPr>
              <a:t>返回给用户。</a:t>
            </a:r>
          </a:p>
          <a:p>
            <a:r>
              <a:rPr lang="zh-CN" altLang="en-US" sz="2400" dirty="0" smtClean="0">
                <a:latin typeface="华文楷体" pitchFamily="2" charset="-122"/>
                <a:ea typeface="华文楷体" pitchFamily="2" charset="-122"/>
              </a:rPr>
              <a:t>所有</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的这些特征使你能够编写更干净、更可管理、并且更易于测试的代码。它们也为</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中的各种模块提供了基础支持。</a:t>
            </a:r>
          </a:p>
          <a:p>
            <a:r>
              <a:rPr lang="zh-CN" altLang="en-US" sz="2400" dirty="0" smtClean="0"/>
              <a:t/>
            </a:r>
            <a:br>
              <a:rPr lang="zh-CN" altLang="en-US" sz="2400" dirty="0" smtClean="0"/>
            </a:br>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1142984"/>
            <a:ext cx="7086600" cy="2928958"/>
          </a:xfrm>
        </p:spPr>
        <p:txBody>
          <a:bodyPr/>
          <a:lstStyle/>
          <a:p>
            <a:r>
              <a:rPr lang="en-US" altLang="zh-CN" dirty="0" smtClean="0"/>
              <a:t>Tomcat</a:t>
            </a:r>
          </a:p>
          <a:p>
            <a:r>
              <a:rPr lang="en-US" altLang="zh-CN" dirty="0" smtClean="0"/>
              <a:t>Jetty</a:t>
            </a:r>
          </a:p>
          <a:p>
            <a:r>
              <a:rPr lang="en-US" altLang="zh-CN" dirty="0" smtClean="0"/>
              <a:t>Resin</a:t>
            </a:r>
          </a:p>
          <a:p>
            <a:r>
              <a:rPr lang="en-US" altLang="zh-CN" dirty="0" err="1" smtClean="0"/>
              <a:t>Jboss</a:t>
            </a:r>
            <a:endParaRPr lang="en-US" altLang="zh-CN" dirty="0" smtClean="0"/>
          </a:p>
          <a:p>
            <a:r>
              <a:rPr lang="en-US" altLang="zh-CN" dirty="0" err="1" smtClean="0"/>
              <a:t>WebLoigc</a:t>
            </a:r>
            <a:endParaRPr lang="en-US" altLang="zh-CN" dirty="0" smtClean="0"/>
          </a:p>
          <a:p>
            <a:r>
              <a:rPr lang="en-US" altLang="zh-CN" dirty="0" err="1" smtClean="0"/>
              <a:t>Websphere</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标题 1"/>
          <p:cNvSpPr>
            <a:spLocks noGrp="1"/>
          </p:cNvSpPr>
          <p:nvPr>
            <p:ph type="title"/>
          </p:nvPr>
        </p:nvSpPr>
        <p:spPr>
          <a:xfrm>
            <a:off x="1524000" y="357166"/>
            <a:ext cx="7086600" cy="700102"/>
          </a:xfrm>
        </p:spPr>
        <p:txBody>
          <a:bodyPr/>
          <a:lstStyle/>
          <a:p>
            <a:r>
              <a:rPr lang="en-US" altLang="zh-CN" sz="3200" dirty="0" smtClean="0"/>
              <a:t>Java Web</a:t>
            </a:r>
            <a:r>
              <a:rPr lang="zh-CN" altLang="en-US" sz="3200" dirty="0" smtClean="0"/>
              <a:t>服务器 </a:t>
            </a:r>
            <a:r>
              <a:rPr lang="en-US" altLang="zh-CN" sz="3200" dirty="0" smtClean="0"/>
              <a:t>(windows</a:t>
            </a:r>
            <a:r>
              <a:rPr lang="zh-CN" altLang="en-US" sz="3200" dirty="0" smtClean="0"/>
              <a:t>版</a:t>
            </a:r>
            <a:r>
              <a:rPr lang="en-US" altLang="zh-CN" sz="3200" dirty="0" smtClean="0"/>
              <a:t>,</a:t>
            </a:r>
            <a:r>
              <a:rPr lang="en-US" altLang="zh-CN" sz="3200" dirty="0" err="1" smtClean="0"/>
              <a:t>linux</a:t>
            </a:r>
            <a:r>
              <a:rPr lang="zh-CN" altLang="en-US" sz="3200" dirty="0" smtClean="0"/>
              <a:t>版</a:t>
            </a:r>
            <a:r>
              <a:rPr lang="en-US" altLang="zh-CN" sz="3200" dirty="0" smtClean="0"/>
              <a:t>)</a:t>
            </a:r>
            <a:endParaRPr lang="zh-CN" altLang="en-US" sz="3200" dirty="0"/>
          </a:p>
        </p:txBody>
      </p:sp>
      <p:sp>
        <p:nvSpPr>
          <p:cNvPr id="7" name="TextBox 6"/>
          <p:cNvSpPr txBox="1"/>
          <p:nvPr/>
        </p:nvSpPr>
        <p:spPr>
          <a:xfrm>
            <a:off x="1785918" y="4357694"/>
            <a:ext cx="5929354" cy="3046988"/>
          </a:xfrm>
          <a:prstGeom prst="rect">
            <a:avLst/>
          </a:prstGeom>
          <a:noFill/>
        </p:spPr>
        <p:txBody>
          <a:bodyPr wrap="square" rtlCol="0">
            <a:spAutoFit/>
          </a:bodyPr>
          <a:lstStyle/>
          <a:p>
            <a:r>
              <a:rPr lang="zh-CN" altLang="en-US" dirty="0" smtClean="0">
                <a:solidFill>
                  <a:srgbClr val="FF0000"/>
                </a:solidFill>
                <a:latin typeface="华文楷体" pitchFamily="2" charset="-122"/>
                <a:ea typeface="华文楷体" pitchFamily="2" charset="-122"/>
              </a:rPr>
              <a:t>多数</a:t>
            </a:r>
            <a:r>
              <a:rPr lang="en-US" altLang="zh-CN" dirty="0" smtClean="0">
                <a:solidFill>
                  <a:srgbClr val="FF0000"/>
                </a:solidFill>
                <a:latin typeface="华文楷体" pitchFamily="2" charset="-122"/>
                <a:ea typeface="华文楷体" pitchFamily="2" charset="-122"/>
              </a:rPr>
              <a:t>java Web</a:t>
            </a:r>
            <a:r>
              <a:rPr lang="zh-CN" altLang="en-US" dirty="0" smtClean="0">
                <a:solidFill>
                  <a:srgbClr val="FF0000"/>
                </a:solidFill>
                <a:latin typeface="华文楷体" pitchFamily="2" charset="-122"/>
                <a:ea typeface="华文楷体" pitchFamily="2" charset="-122"/>
              </a:rPr>
              <a:t>、大数据云计算、微服务项目会在</a:t>
            </a:r>
            <a:r>
              <a:rPr lang="en-US" altLang="zh-CN" dirty="0" err="1" smtClean="0">
                <a:solidFill>
                  <a:srgbClr val="FF0000"/>
                </a:solidFill>
                <a:latin typeface="华文楷体" pitchFamily="2" charset="-122"/>
                <a:ea typeface="华文楷体" pitchFamily="2" charset="-122"/>
              </a:rPr>
              <a:t>linux</a:t>
            </a:r>
            <a:r>
              <a:rPr lang="zh-CN" altLang="en-US" dirty="0" smtClean="0">
                <a:solidFill>
                  <a:srgbClr val="FF0000"/>
                </a:solidFill>
                <a:latin typeface="华文楷体" pitchFamily="2" charset="-122"/>
                <a:ea typeface="华文楷体" pitchFamily="2" charset="-122"/>
              </a:rPr>
              <a:t>系统</a:t>
            </a:r>
            <a:r>
              <a:rPr lang="en-US" altLang="zh-CN" dirty="0" smtClean="0">
                <a:solidFill>
                  <a:srgbClr val="FF0000"/>
                </a:solidFill>
                <a:latin typeface="华文楷体" pitchFamily="2" charset="-122"/>
                <a:ea typeface="华文楷体" pitchFamily="2" charset="-122"/>
              </a:rPr>
              <a:t>(</a:t>
            </a:r>
            <a:r>
              <a:rPr lang="en-US" dirty="0" err="1" smtClean="0">
                <a:solidFill>
                  <a:schemeClr val="bg1"/>
                </a:solidFill>
                <a:latin typeface="楷体" pitchFamily="49" charset="-122"/>
                <a:ea typeface="楷体" pitchFamily="49" charset="-122"/>
              </a:rPr>
              <a:t>ubuntu</a:t>
            </a:r>
            <a:r>
              <a:rPr lang="en-US" dirty="0" smtClean="0"/>
              <a:t> </a:t>
            </a:r>
            <a:r>
              <a:rPr lang="en-US" dirty="0" smtClean="0">
                <a:solidFill>
                  <a:schemeClr val="bg1"/>
                </a:solidFill>
                <a:latin typeface="楷体" pitchFamily="49" charset="-122"/>
                <a:ea typeface="楷体" pitchFamily="49" charset="-122"/>
              </a:rPr>
              <a:t>,</a:t>
            </a:r>
            <a:r>
              <a:rPr lang="en-US" altLang="zh-CN" dirty="0" smtClean="0">
                <a:solidFill>
                  <a:schemeClr val="bg1"/>
                </a:solidFill>
                <a:latin typeface="楷体" pitchFamily="49" charset="-122"/>
                <a:ea typeface="楷体" pitchFamily="49" charset="-122"/>
              </a:rPr>
              <a:t>red hat, centos</a:t>
            </a:r>
            <a:r>
              <a:rPr lang="en-US" altLang="zh-CN" dirty="0" smtClean="0">
                <a:solidFill>
                  <a:srgbClr val="FF0000"/>
                </a:solidFill>
                <a:latin typeface="华文楷体" pitchFamily="2" charset="-122"/>
                <a:ea typeface="华文楷体" pitchFamily="2" charset="-122"/>
              </a:rPr>
              <a:t>)</a:t>
            </a:r>
            <a:r>
              <a:rPr lang="zh-CN" altLang="en-US" dirty="0" smtClean="0">
                <a:solidFill>
                  <a:srgbClr val="FF0000"/>
                </a:solidFill>
                <a:latin typeface="华文楷体" pitchFamily="2" charset="-122"/>
                <a:ea typeface="华文楷体" pitchFamily="2" charset="-122"/>
              </a:rPr>
              <a:t>中部署运行。</a:t>
            </a:r>
            <a:endParaRPr lang="en-US" altLang="zh-CN" dirty="0" smtClean="0">
              <a:solidFill>
                <a:srgbClr val="FF0000"/>
              </a:solidFill>
              <a:latin typeface="华文楷体" pitchFamily="2" charset="-122"/>
              <a:ea typeface="华文楷体" pitchFamily="2" charset="-122"/>
            </a:endParaRPr>
          </a:p>
          <a:p>
            <a:r>
              <a:rPr lang="en-US" altLang="zh-CN" dirty="0" err="1" smtClean="0">
                <a:solidFill>
                  <a:srgbClr val="FF0000"/>
                </a:solidFill>
                <a:latin typeface="华文楷体" pitchFamily="2" charset="-122"/>
                <a:ea typeface="华文楷体" pitchFamily="2" charset="-122"/>
              </a:rPr>
              <a:t>linux</a:t>
            </a:r>
            <a:r>
              <a:rPr lang="zh-CN" altLang="en-US" dirty="0" smtClean="0">
                <a:solidFill>
                  <a:srgbClr val="FF0000"/>
                </a:solidFill>
                <a:latin typeface="华文楷体" pitchFamily="2" charset="-122"/>
                <a:ea typeface="华文楷体" pitchFamily="2" charset="-122"/>
              </a:rPr>
              <a:t>系统的优势与特性：图形界面为辅，性能强，服务加载速度快</a:t>
            </a:r>
            <a:r>
              <a:rPr lang="zh-CN" altLang="en-US" smtClean="0">
                <a:solidFill>
                  <a:srgbClr val="FF0000"/>
                </a:solidFill>
                <a:latin typeface="华文楷体" pitchFamily="2" charset="-122"/>
                <a:ea typeface="华文楷体" pitchFamily="2" charset="-122"/>
              </a:rPr>
              <a:t>，安全性稳定性高</a:t>
            </a:r>
            <a:r>
              <a:rPr lang="zh-CN" altLang="en-US" dirty="0" smtClean="0">
                <a:solidFill>
                  <a:srgbClr val="FF0000"/>
                </a:solidFill>
                <a:latin typeface="华文楷体" pitchFamily="2" charset="-122"/>
                <a:ea typeface="华文楷体" pitchFamily="2" charset="-122"/>
              </a:rPr>
              <a:t>，服务器软硬件成本显著降低，作为服务器系统优势较大。</a:t>
            </a:r>
          </a:p>
          <a:p>
            <a:endParaRPr lang="zh-CN"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lstStyle/>
          <a:p>
            <a:r>
              <a:rPr lang="zh-CN" altLang="en-US" dirty="0" smtClean="0">
                <a:latin typeface="DFKai-SB" panose="03000509000000000000" pitchFamily="65" charset="-120"/>
                <a:ea typeface="DFKai-SB" panose="03000509000000000000" pitchFamily="65" charset="-120"/>
              </a:rPr>
              <a:t>什么情况下可以考虑转行</a:t>
            </a:r>
            <a:r>
              <a:rPr lang="en-US" altLang="zh-CN" dirty="0" smtClean="0">
                <a:latin typeface="DFKai-SB" panose="03000509000000000000" pitchFamily="65" charset="-120"/>
                <a:ea typeface="DFKai-SB" panose="03000509000000000000" pitchFamily="65" charset="-120"/>
              </a:rPr>
              <a:t>IT</a:t>
            </a:r>
            <a:r>
              <a:rPr lang="zh-CN" altLang="en-US" dirty="0" smtClean="0">
                <a:latin typeface="DFKai-SB" panose="03000509000000000000" pitchFamily="65" charset="-120"/>
                <a:ea typeface="DFKai-SB" panose="03000509000000000000" pitchFamily="65" charset="-120"/>
              </a:rPr>
              <a:t>业</a:t>
            </a:r>
            <a:endParaRPr lang="ja-JP" altLang="en-US" dirty="0">
              <a:latin typeface="DFKai-SB" panose="03000509000000000000" pitchFamily="65" charset="-120"/>
              <a:ea typeface="DFKai-SB" panose="03000509000000000000" pitchFamily="65" charset="-120"/>
            </a:endParaRPr>
          </a:p>
        </p:txBody>
      </p:sp>
      <p:sp>
        <p:nvSpPr>
          <p:cNvPr id="5127" name="Rectangle 7"/>
          <p:cNvSpPr>
            <a:spLocks noGrp="1" noChangeArrowheads="1"/>
          </p:cNvSpPr>
          <p:nvPr>
            <p:ph type="body" idx="1"/>
          </p:nvPr>
        </p:nvSpPr>
        <p:spPr>
          <a:xfrm>
            <a:off x="1524000" y="2372072"/>
            <a:ext cx="7086600" cy="3505200"/>
          </a:xfrm>
        </p:spPr>
        <p:txBody>
          <a:bodyPr/>
          <a:lstStyle/>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本专业行业由于某些原因不景气</a:t>
            </a:r>
            <a:r>
              <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a:t>
            </a:r>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发展及待遇前景堪忧</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自己在所在专业领域做不到拔尖</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擅长爱好编程</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找不到满意</a:t>
            </a:r>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工作</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去国外谋求更好发展</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pPr marL="0" indent="0">
              <a:buNone/>
            </a:pPr>
            <a:endParaRPr lang="ja-JP" alt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857232"/>
            <a:ext cx="7086600" cy="4705368"/>
          </a:xfrm>
        </p:spPr>
        <p:txBody>
          <a:bodyPr/>
          <a:lstStyle/>
          <a:p>
            <a:r>
              <a:rPr lang="en-US" altLang="zh-CN" dirty="0" smtClean="0">
                <a:latin typeface="Arial Unicode MS" pitchFamily="34" charset="-122"/>
                <a:ea typeface="Arial Unicode MS" pitchFamily="34" charset="-122"/>
                <a:cs typeface="Arial Unicode MS" pitchFamily="34" charset="-122"/>
              </a:rPr>
              <a:t>http</a:t>
            </a:r>
            <a:r>
              <a:rPr lang="zh-CN" altLang="en-US" dirty="0" smtClean="0">
                <a:latin typeface="Arial Unicode MS" pitchFamily="34" charset="-122"/>
                <a:ea typeface="Arial Unicode MS" pitchFamily="34" charset="-122"/>
                <a:cs typeface="Arial Unicode MS" pitchFamily="34" charset="-122"/>
              </a:rPr>
              <a:t>服务器用以解析静态</a:t>
            </a:r>
            <a:r>
              <a:rPr lang="en-US" altLang="zh-CN" dirty="0" smtClean="0">
                <a:latin typeface="Arial Unicode MS" pitchFamily="34" charset="-122"/>
                <a:ea typeface="Arial Unicode MS" pitchFamily="34" charset="-122"/>
                <a:cs typeface="Arial Unicode MS" pitchFamily="34" charset="-122"/>
              </a:rPr>
              <a:t>html</a:t>
            </a:r>
            <a:r>
              <a:rPr lang="zh-CN" altLang="en-US" dirty="0" smtClean="0">
                <a:latin typeface="Arial Unicode MS" pitchFamily="34" charset="-122"/>
                <a:ea typeface="Arial Unicode MS" pitchFamily="34" charset="-122"/>
                <a:cs typeface="Arial Unicode MS" pitchFamily="34" charset="-122"/>
              </a:rPr>
              <a:t>，配合</a:t>
            </a:r>
            <a:r>
              <a:rPr lang="en-US" altLang="zh-CN" dirty="0" smtClean="0">
                <a:latin typeface="Arial Unicode MS" pitchFamily="34" charset="-122"/>
                <a:ea typeface="Arial Unicode MS" pitchFamily="34" charset="-122"/>
                <a:cs typeface="Arial Unicode MS" pitchFamily="34" charset="-122"/>
              </a:rPr>
              <a:t>java web</a:t>
            </a:r>
            <a:r>
              <a:rPr lang="zh-CN" altLang="en-US" dirty="0" smtClean="0">
                <a:latin typeface="Arial Unicode MS" pitchFamily="34" charset="-122"/>
                <a:ea typeface="Arial Unicode MS" pitchFamily="34" charset="-122"/>
                <a:cs typeface="Arial Unicode MS" pitchFamily="34" charset="-122"/>
              </a:rPr>
              <a:t>服务器使用，还起到前端代理，负载均衡等作用，如</a:t>
            </a:r>
            <a:r>
              <a:rPr lang="en-US" dirty="0" err="1" smtClean="0"/>
              <a:t>Nginx</a:t>
            </a:r>
            <a:r>
              <a:rPr lang="en-US" dirty="0" smtClean="0"/>
              <a:t>/apache</a:t>
            </a:r>
            <a:r>
              <a:rPr lang="zh-CN" altLang="en-US" dirty="0" smtClean="0"/>
              <a:t>；</a:t>
            </a:r>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1857364"/>
            <a:ext cx="7086600" cy="3705236"/>
          </a:xfrm>
        </p:spPr>
        <p:txBody>
          <a:bodyPr/>
          <a:lstStyle/>
          <a:p>
            <a:r>
              <a:rPr lang="zh-CN" altLang="en-US" dirty="0" smtClean="0">
                <a:solidFill>
                  <a:srgbClr val="CC6600"/>
                </a:solidFill>
                <a:latin typeface="Arial Unicode MS" pitchFamily="34" charset="-122"/>
                <a:ea typeface="Arial Unicode MS" pitchFamily="34" charset="-122"/>
                <a:cs typeface="Arial Unicode MS" pitchFamily="34" charset="-122"/>
              </a:rPr>
              <a:t>飞机游戏，五子棋等</a:t>
            </a:r>
            <a:endParaRPr lang="en-US" altLang="zh-CN" dirty="0" smtClean="0">
              <a:solidFill>
                <a:srgbClr val="CC6600"/>
              </a:solidFill>
              <a:latin typeface="Arial Unicode MS" pitchFamily="34" charset="-122"/>
              <a:ea typeface="Arial Unicode MS" pitchFamily="34" charset="-122"/>
              <a:cs typeface="Arial Unicode MS" pitchFamily="34" charset="-122"/>
            </a:endParaRPr>
          </a:p>
          <a:p>
            <a:r>
              <a:rPr lang="zh-CN" altLang="en-US" dirty="0" smtClean="0">
                <a:solidFill>
                  <a:srgbClr val="CC6600"/>
                </a:solidFill>
                <a:latin typeface="Arial Unicode MS" pitchFamily="34" charset="-122"/>
                <a:ea typeface="Arial Unicode MS" pitchFamily="34" charset="-122"/>
                <a:cs typeface="Arial Unicode MS" pitchFamily="34" charset="-122"/>
              </a:rPr>
              <a:t>电商价格的爬虫实时分析案例</a:t>
            </a:r>
            <a:endParaRPr lang="en-US" altLang="zh-CN" dirty="0" smtClean="0">
              <a:solidFill>
                <a:srgbClr val="CC6600"/>
              </a:solidFill>
              <a:latin typeface="Arial Unicode MS" pitchFamily="34" charset="-122"/>
              <a:ea typeface="Arial Unicode MS" pitchFamily="34" charset="-122"/>
              <a:cs typeface="Arial Unicode MS" pitchFamily="34" charset="-122"/>
            </a:endParaRPr>
          </a:p>
        </p:txBody>
      </p:sp>
      <p:sp>
        <p:nvSpPr>
          <p:cNvPr id="4" name="标题 1"/>
          <p:cNvSpPr>
            <a:spLocks noGrp="1"/>
          </p:cNvSpPr>
          <p:nvPr>
            <p:ph type="title"/>
          </p:nvPr>
        </p:nvSpPr>
        <p:spPr>
          <a:xfrm>
            <a:off x="1524000" y="357166"/>
            <a:ext cx="7086600" cy="700102"/>
          </a:xfrm>
        </p:spPr>
        <p:txBody>
          <a:bodyPr/>
          <a:lstStyle/>
          <a:p>
            <a:r>
              <a:rPr lang="en-US" altLang="zh-CN" sz="3200" dirty="0" smtClean="0">
                <a:latin typeface="黑体" pitchFamily="49" charset="-122"/>
                <a:ea typeface="黑体" pitchFamily="49" charset="-122"/>
              </a:rPr>
              <a:t>Java </a:t>
            </a:r>
            <a:r>
              <a:rPr lang="zh-CN" altLang="en-US" sz="3200" dirty="0" smtClean="0">
                <a:latin typeface="黑体" pitchFamily="49" charset="-122"/>
                <a:ea typeface="黑体" pitchFamily="49" charset="-122"/>
              </a:rPr>
              <a:t>项目演示</a:t>
            </a:r>
            <a:endParaRPr lang="zh-CN" altLang="en-US" sz="3200" dirty="0">
              <a:latin typeface="黑体" pitchFamily="49" charset="-122"/>
              <a:ea typeface="黑体" pitchFamily="49"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zh-CN" altLang="en-US" dirty="0">
                <a:latin typeface="DFKai-SB" panose="03000509000000000000" pitchFamily="65" charset="-120"/>
                <a:ea typeface="DFKai-SB" panose="03000509000000000000" pitchFamily="65" charset="-120"/>
                <a:cs typeface="Arial Unicode MS" panose="020B0604020202020204" pitchFamily="50" charset="-128"/>
              </a:rPr>
              <a:t>开发技术可以自学</a:t>
            </a:r>
            <a:endParaRPr lang="ja-JP" altLang="en-US" dirty="0">
              <a:latin typeface="DFKai-SB" panose="03000509000000000000" pitchFamily="65" charset="-120"/>
              <a:ea typeface="DFKai-SB" panose="03000509000000000000" pitchFamily="65" charset="-120"/>
              <a:cs typeface="Arial Unicode MS" panose="020B0604020202020204" pitchFamily="50" charset="-128"/>
            </a:endParaRPr>
          </a:p>
        </p:txBody>
      </p:sp>
      <p:sp>
        <p:nvSpPr>
          <p:cNvPr id="6151" name="Rectangle 7"/>
          <p:cNvSpPr>
            <a:spLocks noGrp="1" noChangeArrowheads="1"/>
          </p:cNvSpPr>
          <p:nvPr>
            <p:ph type="body" idx="1"/>
          </p:nvPr>
        </p:nvSpPr>
        <p:spPr>
          <a:xfrm>
            <a:off x="1524000" y="2300064"/>
            <a:ext cx="7086600" cy="3505200"/>
          </a:xfrm>
        </p:spPr>
        <p:txBody>
          <a:bodyPr/>
          <a:lstStyle/>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自学能力强，</a:t>
            </a:r>
            <a:r>
              <a:rPr lang="zh-CN" altLang="en-US" dirty="0" smtClean="0">
                <a:solidFill>
                  <a:srgbClr val="996633"/>
                </a:solidFill>
                <a:latin typeface="ＭＳ 明朝" panose="02020609040205080304" pitchFamily="17" charset="-128"/>
                <a:ea typeface="ＭＳ 明朝" panose="02020609040205080304" pitchFamily="17" charset="-128"/>
              </a:rPr>
              <a:t>遇到难题自己能够尝试调查解决</a:t>
            </a:r>
            <a:r>
              <a:rPr lang="zh-CN" altLang="en-US" dirty="0">
                <a:solidFill>
                  <a:srgbClr val="996633"/>
                </a:solidFill>
                <a:latin typeface="ＭＳ 明朝" panose="02020609040205080304" pitchFamily="17" charset="-128"/>
                <a:ea typeface="ＭＳ 明朝" panose="02020609040205080304" pitchFamily="17" charset="-128"/>
              </a:rPr>
              <a:t>。</a:t>
            </a:r>
            <a:endParaRPr lang="en-US" altLang="zh-CN" dirty="0">
              <a:solidFill>
                <a:srgbClr val="996633"/>
              </a:solidFill>
              <a:latin typeface="ＭＳ 明朝" panose="02020609040205080304" pitchFamily="17" charset="-128"/>
              <a:ea typeface="ＭＳ 明朝" panose="02020609040205080304" pitchFamily="17" charset="-128"/>
            </a:endParaRPr>
          </a:p>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保持足够耐心，能够完整自学书籍和视频，</a:t>
            </a:r>
            <a:r>
              <a:rPr lang="zh-CN" altLang="en-US" dirty="0" smtClean="0">
                <a:solidFill>
                  <a:srgbClr val="996633"/>
                </a:solidFill>
                <a:latin typeface="ＭＳ 明朝" panose="02020609040205080304" pitchFamily="17" charset="-128"/>
                <a:ea typeface="ＭＳ 明朝" panose="02020609040205080304" pitchFamily="17" charset="-128"/>
              </a:rPr>
              <a:t>否则自学很容易因枯燥无趣而放弃</a:t>
            </a:r>
            <a:r>
              <a:rPr lang="zh-CN" altLang="en-US" dirty="0">
                <a:solidFill>
                  <a:srgbClr val="996633"/>
                </a:solidFill>
                <a:latin typeface="ＭＳ 明朝" panose="02020609040205080304" pitchFamily="17" charset="-128"/>
                <a:ea typeface="ＭＳ 明朝" panose="02020609040205080304" pitchFamily="17" charset="-128"/>
              </a:rPr>
              <a:t>。</a:t>
            </a:r>
            <a:endParaRPr lang="en-US" altLang="zh-CN" dirty="0">
              <a:solidFill>
                <a:srgbClr val="996633"/>
              </a:solidFill>
              <a:latin typeface="ＭＳ 明朝" panose="02020609040205080304" pitchFamily="17" charset="-128"/>
              <a:ea typeface="ＭＳ 明朝" panose="02020609040205080304" pitchFamily="17" charset="-128"/>
            </a:endParaRPr>
          </a:p>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技术</a:t>
            </a:r>
            <a:r>
              <a:rPr lang="en-US" altLang="zh-CN" dirty="0">
                <a:solidFill>
                  <a:srgbClr val="996633"/>
                </a:solidFill>
                <a:latin typeface="ＭＳ 明朝" panose="02020609040205080304" pitchFamily="17" charset="-128"/>
                <a:ea typeface="ＭＳ 明朝" panose="02020609040205080304" pitchFamily="17" charset="-128"/>
              </a:rPr>
              <a:t>OK,</a:t>
            </a:r>
            <a:r>
              <a:rPr lang="zh-CN" altLang="en-US" dirty="0">
                <a:solidFill>
                  <a:srgbClr val="996633"/>
                </a:solidFill>
                <a:latin typeface="ＭＳ 明朝" panose="02020609040205080304" pitchFamily="17" charset="-128"/>
                <a:ea typeface="ＭＳ 明朝" panose="02020609040205080304" pitchFamily="17" charset="-128"/>
              </a:rPr>
              <a:t>自己有能力有自信通过</a:t>
            </a:r>
            <a:r>
              <a:rPr lang="en-US" altLang="zh-CN" dirty="0">
                <a:solidFill>
                  <a:srgbClr val="996633"/>
                </a:solidFill>
                <a:latin typeface="ＭＳ 明朝" panose="02020609040205080304" pitchFamily="17" charset="-128"/>
                <a:ea typeface="ＭＳ 明朝" panose="02020609040205080304" pitchFamily="17" charset="-128"/>
              </a:rPr>
              <a:t>IT</a:t>
            </a:r>
            <a:r>
              <a:rPr lang="zh-CN" altLang="en-US" dirty="0">
                <a:solidFill>
                  <a:srgbClr val="996633"/>
                </a:solidFill>
                <a:latin typeface="ＭＳ 明朝" panose="02020609040205080304" pitchFamily="17" charset="-128"/>
                <a:ea typeface="ＭＳ 明朝" panose="02020609040205080304" pitchFamily="17" charset="-128"/>
              </a:rPr>
              <a:t>公司的层层笔试面试</a:t>
            </a:r>
            <a:endParaRPr lang="ja-JP" altLang="en-US" dirty="0">
              <a:solidFill>
                <a:srgbClr val="996633"/>
              </a:solidFill>
              <a:latin typeface="ＭＳ 明朝" panose="02020609040205080304" pitchFamily="17" charset="-128"/>
              <a:ea typeface="ＭＳ 明朝" panose="02020609040205080304" pitchFamily="17" charset="-128"/>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692696"/>
            <a:ext cx="7086600" cy="716632"/>
          </a:xfrm>
        </p:spPr>
        <p:txBody>
          <a:bodyPr/>
          <a:lstStyle/>
          <a:p>
            <a:r>
              <a:rPr lang="zh-CN" altLang="en-US" dirty="0" smtClean="0">
                <a:latin typeface="GulimChe" pitchFamily="49" charset="-127"/>
                <a:ea typeface="GulimChe" pitchFamily="49" charset="-127"/>
                <a:cs typeface="Arial Unicode MS" panose="020B0604020202020204" pitchFamily="50" charset="-128"/>
              </a:rPr>
              <a:t>建议参加靠谱</a:t>
            </a:r>
            <a:r>
              <a:rPr lang="zh-CN" altLang="en-US" dirty="0">
                <a:latin typeface="GulimChe" pitchFamily="49" charset="-127"/>
                <a:ea typeface="GulimChe" pitchFamily="49" charset="-127"/>
                <a:cs typeface="Arial Unicode MS" panose="020B0604020202020204" pitchFamily="50" charset="-128"/>
              </a:rPr>
              <a:t>的</a:t>
            </a:r>
            <a:r>
              <a:rPr lang="en-US" altLang="zh-CN" dirty="0">
                <a:latin typeface="GulimChe" pitchFamily="49" charset="-127"/>
                <a:ea typeface="GulimChe" pitchFamily="49" charset="-127"/>
                <a:cs typeface="Arial Unicode MS" panose="020B0604020202020204" pitchFamily="50" charset="-128"/>
              </a:rPr>
              <a:t>IT</a:t>
            </a:r>
            <a:r>
              <a:rPr lang="zh-CN" altLang="en-US" dirty="0" smtClean="0">
                <a:latin typeface="GulimChe" pitchFamily="49" charset="-127"/>
                <a:ea typeface="GulimChe" pitchFamily="49" charset="-127"/>
                <a:cs typeface="Arial Unicode MS" panose="020B0604020202020204" pitchFamily="50" charset="-128"/>
              </a:rPr>
              <a:t>培训课程</a:t>
            </a:r>
            <a:endParaRPr kumimoji="1" lang="ja-JP" altLang="en-US" dirty="0">
              <a:latin typeface="GulimChe" pitchFamily="49" charset="-127"/>
              <a:ea typeface="GulimChe" pitchFamily="49" charset="-127"/>
              <a:cs typeface="Arial Unicode MS" panose="020B0604020202020204" pitchFamily="50" charset="-128"/>
            </a:endParaRPr>
          </a:p>
        </p:txBody>
      </p:sp>
      <p:sp>
        <p:nvSpPr>
          <p:cNvPr id="3" name="コンテンツ プレースホルダー 2"/>
          <p:cNvSpPr>
            <a:spLocks noGrp="1"/>
          </p:cNvSpPr>
          <p:nvPr>
            <p:ph idx="1"/>
          </p:nvPr>
        </p:nvSpPr>
        <p:spPr>
          <a:xfrm>
            <a:off x="1259632" y="1628800"/>
            <a:ext cx="7560840" cy="4251920"/>
          </a:xfrm>
        </p:spPr>
        <p:txBody>
          <a:bodyPr/>
          <a:lstStyle/>
          <a:p>
            <a:r>
              <a:rPr lang="zh-CN" altLang="en-US" sz="1600" dirty="0">
                <a:latin typeface="KF-GB Gothic" pitchFamily="49" charset="-122"/>
                <a:ea typeface="KF-GB Gothic" pitchFamily="49" charset="-122"/>
                <a:cs typeface="Arial Unicode MS" panose="020B0604020202020204" pitchFamily="50" charset="-128"/>
              </a:rPr>
              <a:t>并不是人人都是精英。</a:t>
            </a:r>
            <a:r>
              <a:rPr lang="en-US" altLang="zh-CN" sz="1600" dirty="0">
                <a:latin typeface="KF-GB Gothic" pitchFamily="49" charset="-122"/>
                <a:ea typeface="KF-GB Gothic" pitchFamily="49" charset="-122"/>
                <a:cs typeface="Arial Unicode MS" panose="020B0604020202020204" pitchFamily="50" charset="-128"/>
              </a:rPr>
              <a:t>985</a:t>
            </a:r>
            <a:r>
              <a:rPr lang="zh-CN" altLang="en-US" sz="1600" dirty="0">
                <a:latin typeface="KF-GB Gothic" pitchFamily="49" charset="-122"/>
                <a:ea typeface="KF-GB Gothic" pitchFamily="49" charset="-122"/>
                <a:cs typeface="Arial Unicode MS" panose="020B0604020202020204" pitchFamily="50" charset="-128"/>
              </a:rPr>
              <a:t>学校的大神固然厉害，但更多的是一般本科生比如二三本学生，这些学校可能本身各种软硬件条件都非常一般，学风更是与重点大学相去甚远，更多的人是空有一颗想学好的雄心而无实现的途径和平台。利益相关，末流本科生一枚，通信专业，大学期间接触过一些编程，还算是有兴趣，现在想转编程，自身的水平自然是无法达到企业的用人要求，所以只有两条途径，自学或者报班。报班是最快捷的方法，学费相对来说有点贵，但可以看成是一种投资。仔细估算自学所需要的成本，自学的周期肯定比报班要慢，而且慢很多，辞职休学在家自学，每天都有严格的作息时间，你可以设身处地的想想换成是你你行不行？行的话就自学。报班的学习是不</a:t>
            </a:r>
            <a:r>
              <a:rPr lang="zh-CN" altLang="en-US" sz="1600" dirty="0" smtClean="0">
                <a:latin typeface="KF-GB Gothic" pitchFamily="49" charset="-122"/>
                <a:ea typeface="KF-GB Gothic" pitchFamily="49" charset="-122"/>
                <a:cs typeface="Arial Unicode MS" panose="020B0604020202020204" pitchFamily="50" charset="-128"/>
              </a:rPr>
              <a:t>到三个</a:t>
            </a:r>
            <a:r>
              <a:rPr lang="zh-CN" altLang="en-US" sz="1600" dirty="0">
                <a:latin typeface="KF-GB Gothic" pitchFamily="49" charset="-122"/>
                <a:ea typeface="KF-GB Gothic" pitchFamily="49" charset="-122"/>
                <a:cs typeface="Arial Unicode MS" panose="020B0604020202020204" pitchFamily="50" charset="-128"/>
              </a:rPr>
              <a:t>月的时间，虽然推荐就业是见鬼，但是他们的确会联系很多企业来招聘，有小作坊也有大公司，这个就看你自己了</a:t>
            </a:r>
            <a:r>
              <a:rPr lang="zh-CN" altLang="en-US" sz="1600" dirty="0" smtClean="0">
                <a:latin typeface="KF-GB Gothic" pitchFamily="49" charset="-122"/>
                <a:ea typeface="KF-GB Gothic" pitchFamily="49" charset="-122"/>
                <a:cs typeface="Arial Unicode MS" panose="020B0604020202020204" pitchFamily="50" charset="-128"/>
              </a:rPr>
              <a:t>。学</a:t>
            </a:r>
            <a:r>
              <a:rPr lang="zh-CN" altLang="en-US" sz="1600" dirty="0">
                <a:latin typeface="KF-GB Gothic" pitchFamily="49" charset="-122"/>
                <a:ea typeface="KF-GB Gothic" pitchFamily="49" charset="-122"/>
                <a:cs typeface="Arial Unicode MS" panose="020B0604020202020204" pitchFamily="50" charset="-128"/>
              </a:rPr>
              <a:t>费差不</a:t>
            </a:r>
            <a:r>
              <a:rPr lang="zh-CN" altLang="en-US" sz="1600" dirty="0" smtClean="0">
                <a:latin typeface="KF-GB Gothic" pitchFamily="49" charset="-122"/>
                <a:ea typeface="KF-GB Gothic" pitchFamily="49" charset="-122"/>
                <a:cs typeface="Arial Unicode MS" panose="020B0604020202020204" pitchFamily="50" charset="-128"/>
              </a:rPr>
              <a:t>多两个</a:t>
            </a:r>
            <a:r>
              <a:rPr lang="zh-CN" altLang="en-US" sz="1600" dirty="0">
                <a:latin typeface="KF-GB Gothic" pitchFamily="49" charset="-122"/>
                <a:ea typeface="KF-GB Gothic" pitchFamily="49" charset="-122"/>
                <a:cs typeface="Arial Unicode MS" panose="020B0604020202020204" pitchFamily="50" charset="-128"/>
              </a:rPr>
              <a:t>月你就能赚回来（有基础而且学得还不错的两个月差不多了），</a:t>
            </a:r>
            <a:r>
              <a:rPr lang="zh-CN" altLang="en-US" sz="1600" b="1" dirty="0">
                <a:latin typeface="KF-GB Gothic" pitchFamily="49" charset="-122"/>
                <a:ea typeface="KF-GB Gothic" pitchFamily="49" charset="-122"/>
                <a:cs typeface="Arial Unicode MS" panose="020B0604020202020204" pitchFamily="50" charset="-128"/>
              </a:rPr>
              <a:t>相比于自学所需要的成本对于有的人来说可能更低而不是更高。说白了，培训班提供的是什么，是学习的氛围和他们给你创造的条件和实时老师授课以及零经验进入编程行业的机会。但是培训班也有他的弊端，他确实教授的都是基础，而且比较宽泛没有深入，跟科班出身的程序员相比缺少对于计算机这门学科整个体系的认识，这点在日后的发展中会有很大的差别，但是很多人并不一定会一直干技术，所以还是看个人的发展方向，热爱技术的自然会不断的学习相关知识。更重要的一点是大部分人都是普通人，并不需要成为行业顶尖，一个行业更多的</a:t>
            </a:r>
            <a:r>
              <a:rPr lang="zh-CN" altLang="en-US" sz="1600" b="1" dirty="0" smtClean="0">
                <a:latin typeface="KF-GB Gothic" pitchFamily="49" charset="-122"/>
                <a:ea typeface="KF-GB Gothic" pitchFamily="49" charset="-122"/>
                <a:cs typeface="Arial Unicode MS" panose="020B0604020202020204" pitchFamily="50" charset="-128"/>
              </a:rPr>
              <a:t>需要</a:t>
            </a:r>
            <a:r>
              <a:rPr lang="zh-CN" altLang="en-US" sz="1600" b="1" dirty="0">
                <a:latin typeface="KF-GB Gothic" pitchFamily="49" charset="-122"/>
                <a:ea typeface="KF-GB Gothic" pitchFamily="49" charset="-122"/>
                <a:cs typeface="Arial Unicode MS" panose="020B0604020202020204" pitchFamily="50" charset="-128"/>
              </a:rPr>
              <a:t>的是安静搬砖的人。</a:t>
            </a:r>
            <a:r>
              <a:rPr lang="zh-CN" altLang="en-US" sz="1600" dirty="0">
                <a:latin typeface="KF-GB Gothic" pitchFamily="49" charset="-122"/>
                <a:ea typeface="KF-GB Gothic" pitchFamily="49" charset="-122"/>
                <a:cs typeface="Arial Unicode MS" panose="020B0604020202020204" pitchFamily="50" charset="-128"/>
              </a:rPr>
              <a:t>这个对于</a:t>
            </a:r>
            <a:r>
              <a:rPr lang="en-US" altLang="zh-CN" sz="1600" dirty="0">
                <a:latin typeface="KF-GB Gothic" pitchFamily="49" charset="-122"/>
                <a:ea typeface="KF-GB Gothic" pitchFamily="49" charset="-122"/>
                <a:cs typeface="Arial Unicode MS" panose="020B0604020202020204" pitchFamily="50" charset="-128"/>
              </a:rPr>
              <a:t>985</a:t>
            </a:r>
            <a:r>
              <a:rPr lang="zh-CN" altLang="en-US" sz="1600" dirty="0">
                <a:latin typeface="KF-GB Gothic" pitchFamily="49" charset="-122"/>
                <a:ea typeface="KF-GB Gothic" pitchFamily="49" charset="-122"/>
                <a:cs typeface="Arial Unicode MS" panose="020B0604020202020204" pitchFamily="50" charset="-128"/>
              </a:rPr>
              <a:t>的学生没有用，但我想对于一般</a:t>
            </a:r>
            <a:r>
              <a:rPr lang="zh-CN" altLang="en-US" sz="1600" dirty="0" smtClean="0">
                <a:latin typeface="KF-GB Gothic" pitchFamily="49" charset="-122"/>
                <a:ea typeface="KF-GB Gothic" pitchFamily="49" charset="-122"/>
                <a:cs typeface="Arial Unicode MS" panose="020B0604020202020204" pitchFamily="50" charset="-128"/>
              </a:rPr>
              <a:t>的大学生</a:t>
            </a:r>
            <a:r>
              <a:rPr lang="zh-CN" altLang="en-US" sz="1600" dirty="0">
                <a:latin typeface="KF-GB Gothic" pitchFamily="49" charset="-122"/>
                <a:ea typeface="KF-GB Gothic" pitchFamily="49" charset="-122"/>
                <a:cs typeface="Arial Unicode MS" panose="020B0604020202020204" pitchFamily="50" charset="-128"/>
              </a:rPr>
              <a:t>想转计算机行业的还是有点思考的价值的</a:t>
            </a:r>
            <a:r>
              <a:rPr lang="zh-CN" altLang="en-US" sz="1600" dirty="0" smtClean="0">
                <a:latin typeface="KF-GB Gothic" pitchFamily="49" charset="-122"/>
                <a:ea typeface="KF-GB Gothic" pitchFamily="49" charset="-122"/>
                <a:cs typeface="Arial Unicode MS" panose="020B0604020202020204" pitchFamily="50" charset="-128"/>
              </a:rPr>
              <a:t>。</a:t>
            </a:r>
            <a:endParaRPr lang="ja-JP" altLang="en-US" sz="1600" dirty="0">
              <a:latin typeface="KF-GB Gothic" pitchFamily="49" charset="-122"/>
              <a:ea typeface="KF-GB Gothic" pitchFamily="49" charset="-122"/>
              <a:cs typeface="Arial Unicode MS" panose="020B0604020202020204" pitchFamily="50" charset="-128"/>
            </a:endParaRPr>
          </a:p>
        </p:txBody>
      </p:sp>
    </p:spTree>
    <p:extLst>
      <p:ext uri="{BB962C8B-B14F-4D97-AF65-F5344CB8AC3E}">
        <p14:creationId xmlns:p14="http://schemas.microsoft.com/office/powerpoint/2010/main" xmlns="" val="31076539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476672"/>
            <a:ext cx="7086600" cy="716632"/>
          </a:xfrm>
        </p:spPr>
        <p:txBody>
          <a:bodyPr/>
          <a:lstStyle/>
          <a:p>
            <a:r>
              <a:rPr lang="zh-CN" altLang="en-US" sz="3600" dirty="0" smtClean="0">
                <a:latin typeface="DFKai-SB" panose="03000509000000000000" pitchFamily="65" charset="-120"/>
                <a:ea typeface="DFKai-SB" panose="03000509000000000000" pitchFamily="65" charset="-120"/>
              </a:rPr>
              <a:t>编程语言发展史</a:t>
            </a:r>
            <a:endParaRPr kumimoji="1" lang="ja-JP" altLang="en-US" sz="3600" dirty="0">
              <a:latin typeface="DFKai-SB" panose="03000509000000000000" pitchFamily="65" charset="-120"/>
              <a:ea typeface="DFKai-SB" panose="03000509000000000000" pitchFamily="65" charset="-120"/>
            </a:endParaRPr>
          </a:p>
        </p:txBody>
      </p:sp>
      <p:sp>
        <p:nvSpPr>
          <p:cNvPr id="3" name="コンテンツ プレースホルダー 2"/>
          <p:cNvSpPr>
            <a:spLocks noGrp="1"/>
          </p:cNvSpPr>
          <p:nvPr>
            <p:ph idx="1"/>
          </p:nvPr>
        </p:nvSpPr>
        <p:spPr>
          <a:xfrm>
            <a:off x="1524000" y="1340768"/>
            <a:ext cx="7086600" cy="4824536"/>
          </a:xfrm>
        </p:spPr>
        <p:txBody>
          <a:bodyPr/>
          <a:lstStyle/>
          <a:p>
            <a:r>
              <a:rPr lang="en-US" altLang="ja-JP" sz="2400" dirty="0"/>
              <a:t>1954 </a:t>
            </a:r>
            <a:r>
              <a:rPr lang="ja-JP" altLang="ja-JP" sz="2400" dirty="0"/>
              <a:t>–</a:t>
            </a:r>
            <a:r>
              <a:rPr lang="en-US" altLang="ja-JP" sz="2400" dirty="0"/>
              <a:t> IPL (LISP</a:t>
            </a:r>
            <a:r>
              <a:rPr lang="ja-JP" altLang="ja-JP" sz="2400" dirty="0"/>
              <a:t>语言的祖先</a:t>
            </a:r>
            <a:r>
              <a:rPr lang="en-US" altLang="ja-JP" sz="2400" dirty="0"/>
              <a:t>)</a:t>
            </a:r>
            <a:br>
              <a:rPr lang="en-US" altLang="ja-JP" sz="2400" dirty="0"/>
            </a:br>
            <a:r>
              <a:rPr lang="en-US" altLang="ja-JP" sz="2400" dirty="0"/>
              <a:t>1955 </a:t>
            </a:r>
            <a:r>
              <a:rPr lang="ja-JP" altLang="ja-JP" sz="2400" dirty="0"/>
              <a:t>–</a:t>
            </a:r>
            <a:r>
              <a:rPr lang="en-US" altLang="ja-JP" sz="2400" dirty="0"/>
              <a:t> FLOW-MATIC (COBOL</a:t>
            </a:r>
            <a:r>
              <a:rPr lang="ja-JP" altLang="ja-JP" sz="2400" dirty="0"/>
              <a:t>语言的祖先</a:t>
            </a:r>
            <a:r>
              <a:rPr lang="en-US" altLang="ja-JP" sz="2400" dirty="0"/>
              <a:t>)</a:t>
            </a:r>
            <a:br>
              <a:rPr lang="en-US" altLang="ja-JP" sz="2400" dirty="0"/>
            </a:br>
            <a:r>
              <a:rPr lang="en-US" altLang="ja-JP" sz="2400" dirty="0"/>
              <a:t>1957 </a:t>
            </a:r>
            <a:r>
              <a:rPr lang="ja-JP" altLang="ja-JP" sz="2400" dirty="0"/>
              <a:t>–</a:t>
            </a:r>
            <a:r>
              <a:rPr lang="en-US" altLang="ja-JP" sz="2400" dirty="0"/>
              <a:t> FORTRAN (</a:t>
            </a:r>
            <a:r>
              <a:rPr lang="ja-JP" altLang="ja-JP" sz="2400" dirty="0"/>
              <a:t>第一个编译型语言</a:t>
            </a:r>
            <a:r>
              <a:rPr lang="en-US" altLang="ja-JP" sz="2400" dirty="0"/>
              <a:t>)</a:t>
            </a:r>
            <a:br>
              <a:rPr lang="en-US" altLang="ja-JP" sz="2400" dirty="0"/>
            </a:br>
            <a:r>
              <a:rPr lang="en-US" altLang="ja-JP" sz="2400" dirty="0"/>
              <a:t>1957 </a:t>
            </a:r>
            <a:r>
              <a:rPr lang="ja-JP" altLang="ja-JP" sz="2400" dirty="0"/>
              <a:t>–</a:t>
            </a:r>
            <a:r>
              <a:rPr lang="en-US" altLang="ja-JP" sz="2400" dirty="0"/>
              <a:t> COMTRAN (COBOL</a:t>
            </a:r>
            <a:r>
              <a:rPr lang="ja-JP" altLang="ja-JP" sz="2400" dirty="0"/>
              <a:t>语言的祖先</a:t>
            </a:r>
            <a:r>
              <a:rPr lang="en-US" altLang="ja-JP" sz="2400" dirty="0"/>
              <a:t>)</a:t>
            </a:r>
            <a:br>
              <a:rPr lang="en-US" altLang="ja-JP" sz="2400" dirty="0"/>
            </a:br>
            <a:r>
              <a:rPr lang="en-US" altLang="ja-JP" sz="2400" dirty="0"/>
              <a:t>1958 </a:t>
            </a:r>
            <a:r>
              <a:rPr lang="ja-JP" altLang="ja-JP" sz="2400" dirty="0"/>
              <a:t>–</a:t>
            </a:r>
            <a:r>
              <a:rPr lang="en-US" altLang="ja-JP" sz="2400" dirty="0"/>
              <a:t> LISP</a:t>
            </a:r>
            <a:br>
              <a:rPr lang="en-US" altLang="ja-JP" sz="2400" dirty="0"/>
            </a:br>
            <a:r>
              <a:rPr lang="en-US" altLang="ja-JP" sz="2400" dirty="0"/>
              <a:t>1958 </a:t>
            </a:r>
            <a:r>
              <a:rPr lang="ja-JP" altLang="ja-JP" sz="2400" dirty="0"/>
              <a:t>–</a:t>
            </a:r>
            <a:r>
              <a:rPr lang="en-US" altLang="ja-JP" sz="2400" dirty="0"/>
              <a:t> ALGOL 58</a:t>
            </a:r>
            <a:br>
              <a:rPr lang="en-US" altLang="ja-JP" sz="2400" dirty="0"/>
            </a:br>
            <a:r>
              <a:rPr lang="en-US" altLang="ja-JP" sz="2400" dirty="0"/>
              <a:t>1959 </a:t>
            </a:r>
            <a:r>
              <a:rPr lang="ja-JP" altLang="ja-JP" sz="2400" dirty="0"/>
              <a:t>–</a:t>
            </a:r>
            <a:r>
              <a:rPr lang="en-US" altLang="ja-JP" sz="2400" dirty="0"/>
              <a:t> FACT (COBOL</a:t>
            </a:r>
            <a:r>
              <a:rPr lang="ja-JP" altLang="ja-JP" sz="2400" dirty="0"/>
              <a:t>语言的祖先</a:t>
            </a:r>
            <a:r>
              <a:rPr lang="en-US" altLang="ja-JP" sz="2400" dirty="0"/>
              <a:t>)</a:t>
            </a:r>
            <a:br>
              <a:rPr lang="en-US" altLang="ja-JP" sz="2400" dirty="0"/>
            </a:br>
            <a:r>
              <a:rPr lang="en-US" altLang="ja-JP" sz="2400" dirty="0"/>
              <a:t>1959 </a:t>
            </a:r>
            <a:r>
              <a:rPr lang="ja-JP" altLang="ja-JP" sz="2400" dirty="0"/>
              <a:t>–</a:t>
            </a:r>
            <a:r>
              <a:rPr lang="en-US" altLang="ja-JP" sz="2400" dirty="0"/>
              <a:t> COBOL</a:t>
            </a:r>
            <a:br>
              <a:rPr lang="en-US" altLang="ja-JP" sz="2400" dirty="0"/>
            </a:br>
            <a:r>
              <a:rPr lang="en-US" altLang="ja-JP" sz="2400" dirty="0"/>
              <a:t>1959 </a:t>
            </a:r>
            <a:r>
              <a:rPr lang="ja-JP" altLang="ja-JP" sz="2400" dirty="0"/>
              <a:t>–</a:t>
            </a:r>
            <a:r>
              <a:rPr lang="en-US" altLang="ja-JP" sz="2400" dirty="0"/>
              <a:t> RPG</a:t>
            </a:r>
            <a:br>
              <a:rPr lang="en-US" altLang="ja-JP" sz="2400" dirty="0"/>
            </a:br>
            <a:r>
              <a:rPr lang="en-US" altLang="ja-JP" sz="2400" dirty="0"/>
              <a:t>1962 </a:t>
            </a:r>
            <a:r>
              <a:rPr lang="ja-JP" altLang="ja-JP" sz="2400" dirty="0"/>
              <a:t>–</a:t>
            </a:r>
            <a:r>
              <a:rPr lang="en-US" altLang="ja-JP" sz="2400" dirty="0"/>
              <a:t> APL</a:t>
            </a:r>
            <a:br>
              <a:rPr lang="en-US" altLang="ja-JP" sz="2400" dirty="0"/>
            </a:br>
            <a:r>
              <a:rPr lang="en-US" altLang="ja-JP" sz="2400" dirty="0"/>
              <a:t>1962 </a:t>
            </a:r>
            <a:r>
              <a:rPr lang="ja-JP" altLang="ja-JP" sz="2400" dirty="0"/>
              <a:t>–</a:t>
            </a:r>
            <a:r>
              <a:rPr lang="en-US" altLang="ja-JP" sz="2400" dirty="0"/>
              <a:t> </a:t>
            </a:r>
            <a:r>
              <a:rPr lang="en-US" altLang="ja-JP" sz="2400" dirty="0" err="1"/>
              <a:t>Simula</a:t>
            </a:r>
            <a:r>
              <a:rPr lang="en-US" altLang="ja-JP" sz="2400" dirty="0"/>
              <a:t/>
            </a:r>
            <a:br>
              <a:rPr lang="en-US" altLang="ja-JP" sz="2400" dirty="0"/>
            </a:br>
            <a:r>
              <a:rPr lang="en-US" altLang="ja-JP" sz="2400" dirty="0"/>
              <a:t>1962 </a:t>
            </a:r>
            <a:r>
              <a:rPr lang="ja-JP" altLang="ja-JP" sz="2400" dirty="0"/>
              <a:t>–</a:t>
            </a:r>
            <a:r>
              <a:rPr lang="en-US" altLang="ja-JP" sz="2400" dirty="0"/>
              <a:t> SNOBOL</a:t>
            </a:r>
            <a:br>
              <a:rPr lang="en-US" altLang="ja-JP" sz="2400" dirty="0"/>
            </a:br>
            <a:r>
              <a:rPr lang="en-US" altLang="ja-JP" sz="2400" dirty="0"/>
              <a:t>1963 </a:t>
            </a:r>
            <a:r>
              <a:rPr lang="ja-JP" altLang="ja-JP" sz="2400" dirty="0"/>
              <a:t>–</a:t>
            </a:r>
            <a:r>
              <a:rPr lang="en-US" altLang="ja-JP" sz="2400" dirty="0"/>
              <a:t> CPL (C</a:t>
            </a:r>
            <a:r>
              <a:rPr lang="ja-JP" altLang="ja-JP" sz="2400" dirty="0"/>
              <a:t>语言的祖先</a:t>
            </a:r>
            <a:r>
              <a:rPr lang="en-US" altLang="ja-JP" sz="2400" dirty="0"/>
              <a:t>)</a:t>
            </a:r>
            <a:r>
              <a:rPr lang="en-US" altLang="ja-JP" dirty="0"/>
              <a:t/>
            </a:r>
            <a:br>
              <a:rPr lang="en-US" altLang="ja-JP" dirty="0"/>
            </a:br>
            <a:endParaRPr kumimoji="1" lang="ja-JP" altLang="en-US" dirty="0"/>
          </a:p>
        </p:txBody>
      </p:sp>
    </p:spTree>
    <p:extLst>
      <p:ext uri="{BB962C8B-B14F-4D97-AF65-F5344CB8AC3E}">
        <p14:creationId xmlns:p14="http://schemas.microsoft.com/office/powerpoint/2010/main" xmlns="" val="210760975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476672"/>
            <a:ext cx="7086600" cy="6048672"/>
          </a:xfrm>
        </p:spPr>
        <p:txBody>
          <a:bodyPr/>
          <a:lstStyle/>
          <a:p>
            <a:r>
              <a:rPr lang="en-US" altLang="ja-JP" sz="2400" dirty="0"/>
              <a:t>1964 </a:t>
            </a:r>
            <a:r>
              <a:rPr lang="ja-JP" altLang="ja-JP" sz="2400" dirty="0"/>
              <a:t>–</a:t>
            </a:r>
            <a:r>
              <a:rPr lang="en-US" altLang="ja-JP" sz="2400" dirty="0"/>
              <a:t> BASIC</a:t>
            </a:r>
            <a:br>
              <a:rPr lang="en-US" altLang="ja-JP" sz="2400" dirty="0"/>
            </a:br>
            <a:r>
              <a:rPr lang="en-US" altLang="ja-JP" sz="2400" dirty="0"/>
              <a:t>1964 </a:t>
            </a:r>
            <a:r>
              <a:rPr lang="ja-JP" altLang="ja-JP" sz="2400" dirty="0"/>
              <a:t>–</a:t>
            </a:r>
            <a:r>
              <a:rPr lang="en-US" altLang="ja-JP" sz="2400" dirty="0"/>
              <a:t> PL/I</a:t>
            </a:r>
            <a:br>
              <a:rPr lang="en-US" altLang="ja-JP" sz="2400" dirty="0"/>
            </a:br>
            <a:r>
              <a:rPr lang="en-US" altLang="ja-JP" sz="2400" dirty="0"/>
              <a:t>1966 </a:t>
            </a:r>
            <a:r>
              <a:rPr lang="ja-JP" altLang="ja-JP" sz="2400" dirty="0"/>
              <a:t>–</a:t>
            </a:r>
            <a:r>
              <a:rPr lang="en-US" altLang="ja-JP" sz="2400" dirty="0"/>
              <a:t> JOSS</a:t>
            </a:r>
            <a:br>
              <a:rPr lang="en-US" altLang="ja-JP" sz="2400" dirty="0"/>
            </a:br>
            <a:r>
              <a:rPr lang="en-US" altLang="ja-JP" sz="2400" dirty="0"/>
              <a:t>1967 </a:t>
            </a:r>
            <a:r>
              <a:rPr lang="ja-JP" altLang="ja-JP" sz="2400" dirty="0"/>
              <a:t>–</a:t>
            </a:r>
            <a:r>
              <a:rPr lang="en-US" altLang="ja-JP" sz="2400" dirty="0"/>
              <a:t> BCPL (C</a:t>
            </a:r>
            <a:r>
              <a:rPr lang="ja-JP" altLang="ja-JP" sz="2400" dirty="0"/>
              <a:t>语言的祖先</a:t>
            </a:r>
            <a:r>
              <a:rPr lang="en-US" altLang="ja-JP" sz="2400" dirty="0"/>
              <a:t>)</a:t>
            </a:r>
            <a:br>
              <a:rPr lang="en-US" altLang="ja-JP" sz="2400" dirty="0"/>
            </a:br>
            <a:r>
              <a:rPr lang="en-US" altLang="ja-JP" sz="2400" dirty="0"/>
              <a:t>1968 </a:t>
            </a:r>
            <a:r>
              <a:rPr lang="ja-JP" altLang="ja-JP" sz="2400" dirty="0"/>
              <a:t>–</a:t>
            </a:r>
            <a:r>
              <a:rPr lang="en-US" altLang="ja-JP" sz="2400" dirty="0"/>
              <a:t> Logo</a:t>
            </a:r>
            <a:br>
              <a:rPr lang="en-US" altLang="ja-JP" sz="2400" dirty="0"/>
            </a:br>
            <a:r>
              <a:rPr lang="en-US" altLang="ja-JP" sz="2400" dirty="0"/>
              <a:t>1969 </a:t>
            </a:r>
            <a:r>
              <a:rPr lang="ja-JP" altLang="ja-JP" sz="2400" dirty="0"/>
              <a:t>–</a:t>
            </a:r>
            <a:r>
              <a:rPr lang="en-US" altLang="ja-JP" sz="2400" dirty="0"/>
              <a:t> B (C</a:t>
            </a:r>
            <a:r>
              <a:rPr lang="ja-JP" altLang="ja-JP" sz="2400" dirty="0"/>
              <a:t>语言的祖先</a:t>
            </a:r>
            <a:r>
              <a:rPr lang="en-US" altLang="ja-JP" sz="2400" dirty="0"/>
              <a:t>)</a:t>
            </a:r>
            <a:br>
              <a:rPr lang="en-US" altLang="ja-JP" sz="2400" dirty="0"/>
            </a:br>
            <a:r>
              <a:rPr lang="en-US" altLang="ja-JP" sz="2400" dirty="0"/>
              <a:t>1970 </a:t>
            </a:r>
            <a:r>
              <a:rPr lang="ja-JP" altLang="ja-JP" sz="2400" dirty="0"/>
              <a:t>–</a:t>
            </a:r>
            <a:r>
              <a:rPr lang="en-US" altLang="ja-JP" sz="2400" dirty="0"/>
              <a:t> Pascal</a:t>
            </a:r>
            <a:br>
              <a:rPr lang="en-US" altLang="ja-JP" sz="2400" dirty="0"/>
            </a:br>
            <a:r>
              <a:rPr lang="en-US" altLang="ja-JP" sz="2400" dirty="0"/>
              <a:t>1970 </a:t>
            </a:r>
            <a:r>
              <a:rPr lang="ja-JP" altLang="ja-JP" sz="2400" dirty="0"/>
              <a:t>–</a:t>
            </a:r>
            <a:r>
              <a:rPr lang="en-US" altLang="ja-JP" sz="2400" dirty="0"/>
              <a:t> Forth</a:t>
            </a:r>
            <a:br>
              <a:rPr lang="en-US" altLang="ja-JP" sz="2400" dirty="0"/>
            </a:br>
            <a:r>
              <a:rPr lang="en-US" altLang="ja-JP" sz="2400" dirty="0"/>
              <a:t>1972 </a:t>
            </a:r>
            <a:r>
              <a:rPr lang="ja-JP" altLang="ja-JP" sz="2400" dirty="0"/>
              <a:t>–</a:t>
            </a:r>
            <a:r>
              <a:rPr lang="en-US" altLang="ja-JP" sz="2400" dirty="0"/>
              <a:t> C</a:t>
            </a:r>
            <a:br>
              <a:rPr lang="en-US" altLang="ja-JP" sz="2400" dirty="0"/>
            </a:br>
            <a:r>
              <a:rPr lang="en-US" altLang="ja-JP" sz="2400" dirty="0"/>
              <a:t>1972 </a:t>
            </a:r>
            <a:r>
              <a:rPr lang="ja-JP" altLang="ja-JP" sz="2400" dirty="0"/>
              <a:t>–</a:t>
            </a:r>
            <a:r>
              <a:rPr lang="en-US" altLang="ja-JP" sz="2400" dirty="0"/>
              <a:t> Smalltalk</a:t>
            </a:r>
            <a:br>
              <a:rPr lang="en-US" altLang="ja-JP" sz="2400" dirty="0"/>
            </a:br>
            <a:r>
              <a:rPr lang="en-US" altLang="ja-JP" sz="2400" dirty="0"/>
              <a:t>1972 </a:t>
            </a:r>
            <a:r>
              <a:rPr lang="ja-JP" altLang="ja-JP" sz="2400" dirty="0"/>
              <a:t>–</a:t>
            </a:r>
            <a:r>
              <a:rPr lang="en-US" altLang="ja-JP" sz="2400" dirty="0"/>
              <a:t> Prolog</a:t>
            </a:r>
            <a:br>
              <a:rPr lang="en-US" altLang="ja-JP" sz="2400" dirty="0"/>
            </a:br>
            <a:r>
              <a:rPr lang="en-US" altLang="ja-JP" sz="2400" dirty="0"/>
              <a:t>1973 </a:t>
            </a:r>
            <a:r>
              <a:rPr lang="ja-JP" altLang="ja-JP" sz="2400" dirty="0"/>
              <a:t>–</a:t>
            </a:r>
            <a:r>
              <a:rPr lang="en-US" altLang="ja-JP" sz="2400" dirty="0"/>
              <a:t> ML</a:t>
            </a:r>
            <a:br>
              <a:rPr lang="en-US" altLang="ja-JP" sz="2400" dirty="0"/>
            </a:br>
            <a:r>
              <a:rPr lang="en-US" altLang="ja-JP" sz="2400" dirty="0"/>
              <a:t>1975 </a:t>
            </a:r>
            <a:r>
              <a:rPr lang="ja-JP" altLang="ja-JP" sz="2400" dirty="0"/>
              <a:t>–</a:t>
            </a:r>
            <a:r>
              <a:rPr lang="en-US" altLang="ja-JP" sz="2400" dirty="0"/>
              <a:t> Scheme</a:t>
            </a:r>
            <a:br>
              <a:rPr lang="en-US" altLang="ja-JP" sz="2400" dirty="0"/>
            </a:br>
            <a:r>
              <a:rPr lang="en-US" altLang="ja-JP" sz="2400" dirty="0"/>
              <a:t>1978 </a:t>
            </a:r>
            <a:r>
              <a:rPr lang="ja-JP" altLang="ja-JP" sz="2400" dirty="0"/>
              <a:t>–</a:t>
            </a:r>
            <a:r>
              <a:rPr lang="en-US" altLang="ja-JP" sz="2400" dirty="0"/>
              <a:t> SQL</a:t>
            </a:r>
            <a:br>
              <a:rPr lang="en-US" altLang="ja-JP" sz="2400" dirty="0"/>
            </a:br>
            <a:endParaRPr lang="ja-JP" altLang="en-US" sz="2400" dirty="0"/>
          </a:p>
          <a:p>
            <a:endParaRPr kumimoji="1" lang="ja-JP" altLang="en-US" dirty="0"/>
          </a:p>
        </p:txBody>
      </p:sp>
    </p:spTree>
    <p:extLst>
      <p:ext uri="{BB962C8B-B14F-4D97-AF65-F5344CB8AC3E}">
        <p14:creationId xmlns:p14="http://schemas.microsoft.com/office/powerpoint/2010/main" xmlns="" val="38072626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260648"/>
            <a:ext cx="7086600" cy="6480720"/>
          </a:xfrm>
        </p:spPr>
        <p:txBody>
          <a:bodyPr/>
          <a:lstStyle/>
          <a:p>
            <a:r>
              <a:rPr lang="en-US" altLang="ja-JP" sz="2400" dirty="0"/>
              <a:t>1980 </a:t>
            </a:r>
            <a:r>
              <a:rPr lang="ja-JP" altLang="ja-JP" sz="2400" dirty="0"/>
              <a:t>–</a:t>
            </a:r>
            <a:r>
              <a:rPr lang="en-US" altLang="ja-JP" sz="2400" dirty="0"/>
              <a:t> C++ (</a:t>
            </a:r>
            <a:r>
              <a:rPr lang="ja-JP" altLang="ja-JP" sz="2400" dirty="0"/>
              <a:t>有类的</a:t>
            </a:r>
            <a:r>
              <a:rPr lang="en-US" altLang="ja-JP" sz="2400" dirty="0"/>
              <a:t>C</a:t>
            </a:r>
            <a:r>
              <a:rPr lang="ja-JP" altLang="ja-JP" sz="2400" dirty="0"/>
              <a:t>语言，更名于</a:t>
            </a:r>
            <a:r>
              <a:rPr lang="en-US" altLang="ja-JP" sz="2400" dirty="0"/>
              <a:t>1983</a:t>
            </a:r>
            <a:r>
              <a:rPr lang="ja-JP" altLang="ja-JP" sz="2400" dirty="0"/>
              <a:t>年</a:t>
            </a:r>
            <a:r>
              <a:rPr lang="en-US" altLang="ja-JP" sz="2400" dirty="0"/>
              <a:t>7</a:t>
            </a:r>
            <a:r>
              <a:rPr lang="ja-JP" altLang="ja-JP" sz="2400" dirty="0"/>
              <a:t>月</a:t>
            </a:r>
            <a:r>
              <a:rPr lang="en-US" altLang="ja-JP" sz="2400" dirty="0"/>
              <a:t>)</a:t>
            </a:r>
            <a:br>
              <a:rPr lang="en-US" altLang="ja-JP" sz="2400" dirty="0"/>
            </a:br>
            <a:r>
              <a:rPr lang="en-US" altLang="ja-JP" sz="2400" dirty="0"/>
              <a:t>1983 </a:t>
            </a:r>
            <a:r>
              <a:rPr lang="ja-JP" altLang="ja-JP" sz="2400" dirty="0"/>
              <a:t>–</a:t>
            </a:r>
            <a:r>
              <a:rPr lang="en-US" altLang="ja-JP" sz="2400" dirty="0"/>
              <a:t> Ada</a:t>
            </a:r>
            <a:br>
              <a:rPr lang="en-US" altLang="ja-JP" sz="2400" dirty="0"/>
            </a:br>
            <a:r>
              <a:rPr lang="en-US" altLang="ja-JP" sz="2400" dirty="0"/>
              <a:t>1984 </a:t>
            </a:r>
            <a:r>
              <a:rPr lang="ja-JP" altLang="ja-JP" sz="2400" dirty="0"/>
              <a:t>–</a:t>
            </a:r>
            <a:r>
              <a:rPr lang="en-US" altLang="ja-JP" sz="2400" dirty="0"/>
              <a:t> Common Lisp</a:t>
            </a:r>
            <a:br>
              <a:rPr lang="en-US" altLang="ja-JP" sz="2400" dirty="0"/>
            </a:br>
            <a:r>
              <a:rPr lang="en-US" altLang="ja-JP" sz="2400" dirty="0"/>
              <a:t>1984 </a:t>
            </a:r>
            <a:r>
              <a:rPr lang="ja-JP" altLang="ja-JP" sz="2400" dirty="0"/>
              <a:t>–</a:t>
            </a:r>
            <a:r>
              <a:rPr lang="en-US" altLang="ja-JP" sz="2400" dirty="0"/>
              <a:t> MATLAB</a:t>
            </a:r>
            <a:br>
              <a:rPr lang="en-US" altLang="ja-JP" sz="2400" dirty="0"/>
            </a:br>
            <a:r>
              <a:rPr lang="en-US" altLang="ja-JP" sz="2400" dirty="0"/>
              <a:t>1985 </a:t>
            </a:r>
            <a:r>
              <a:rPr lang="ja-JP" altLang="ja-JP" sz="2400" dirty="0"/>
              <a:t>–</a:t>
            </a:r>
            <a:r>
              <a:rPr lang="en-US" altLang="ja-JP" sz="2400" dirty="0"/>
              <a:t> Eiffel</a:t>
            </a:r>
            <a:br>
              <a:rPr lang="en-US" altLang="ja-JP" sz="2400" dirty="0"/>
            </a:br>
            <a:r>
              <a:rPr lang="en-US" altLang="ja-JP" sz="2400" dirty="0"/>
              <a:t>1986 </a:t>
            </a:r>
            <a:r>
              <a:rPr lang="ja-JP" altLang="ja-JP" sz="2400" dirty="0"/>
              <a:t>–</a:t>
            </a:r>
            <a:r>
              <a:rPr lang="en-US" altLang="ja-JP" sz="2400" dirty="0"/>
              <a:t> Objective-C</a:t>
            </a:r>
            <a:br>
              <a:rPr lang="en-US" altLang="ja-JP" sz="2400" dirty="0"/>
            </a:br>
            <a:r>
              <a:rPr lang="en-US" altLang="ja-JP" sz="2400" dirty="0"/>
              <a:t>1986 </a:t>
            </a:r>
            <a:r>
              <a:rPr lang="ja-JP" altLang="ja-JP" sz="2400" dirty="0"/>
              <a:t>–</a:t>
            </a:r>
            <a:r>
              <a:rPr lang="en-US" altLang="ja-JP" sz="2400" dirty="0"/>
              <a:t> </a:t>
            </a:r>
            <a:r>
              <a:rPr lang="en-US" altLang="ja-JP" sz="2400" dirty="0" err="1"/>
              <a:t>Erlang</a:t>
            </a:r>
            <a:r>
              <a:rPr lang="en-US" altLang="ja-JP" sz="2400" dirty="0"/>
              <a:t/>
            </a:r>
            <a:br>
              <a:rPr lang="en-US" altLang="ja-JP" sz="2400" dirty="0"/>
            </a:br>
            <a:r>
              <a:rPr lang="en-US" altLang="ja-JP" sz="2400" dirty="0"/>
              <a:t>1987 </a:t>
            </a:r>
            <a:r>
              <a:rPr lang="ja-JP" altLang="ja-JP" sz="2400" dirty="0"/>
              <a:t>–</a:t>
            </a:r>
            <a:r>
              <a:rPr lang="en-US" altLang="ja-JP" sz="2400" dirty="0"/>
              <a:t> Perl</a:t>
            </a:r>
            <a:br>
              <a:rPr lang="en-US" altLang="ja-JP" sz="2400" dirty="0"/>
            </a:br>
            <a:r>
              <a:rPr lang="en-US" altLang="ja-JP" sz="2400" dirty="0"/>
              <a:t>1988 </a:t>
            </a:r>
            <a:r>
              <a:rPr lang="ja-JP" altLang="ja-JP" sz="2400" dirty="0"/>
              <a:t>–</a:t>
            </a:r>
            <a:r>
              <a:rPr lang="en-US" altLang="ja-JP" sz="2400" dirty="0"/>
              <a:t> </a:t>
            </a:r>
            <a:r>
              <a:rPr lang="en-US" altLang="ja-JP" sz="2400" dirty="0" err="1"/>
              <a:t>Tcl</a:t>
            </a:r>
            <a:r>
              <a:rPr lang="en-US" altLang="ja-JP" sz="2400" dirty="0"/>
              <a:t/>
            </a:r>
            <a:br>
              <a:rPr lang="en-US" altLang="ja-JP" sz="2400" dirty="0"/>
            </a:br>
            <a:r>
              <a:rPr lang="en-US" altLang="ja-JP" sz="2400" dirty="0"/>
              <a:t>1988 </a:t>
            </a:r>
            <a:r>
              <a:rPr lang="ja-JP" altLang="ja-JP" sz="2400" dirty="0"/>
              <a:t>–</a:t>
            </a:r>
            <a:r>
              <a:rPr lang="en-US" altLang="ja-JP" sz="2400" dirty="0"/>
              <a:t> </a:t>
            </a:r>
            <a:r>
              <a:rPr lang="en-US" altLang="ja-JP" sz="2400" dirty="0" err="1"/>
              <a:t>Mathematica</a:t>
            </a:r>
            <a:r>
              <a:rPr lang="en-US" altLang="ja-JP" sz="2400" dirty="0"/>
              <a:t/>
            </a:r>
            <a:br>
              <a:rPr lang="en-US" altLang="ja-JP" sz="2400" dirty="0"/>
            </a:br>
            <a:r>
              <a:rPr lang="en-US" altLang="ja-JP" sz="2400" dirty="0"/>
              <a:t>1989 </a:t>
            </a:r>
            <a:r>
              <a:rPr lang="ja-JP" altLang="ja-JP" sz="2400" dirty="0"/>
              <a:t>–</a:t>
            </a:r>
            <a:r>
              <a:rPr lang="en-US" altLang="ja-JP" sz="2400" dirty="0"/>
              <a:t> FL</a:t>
            </a:r>
            <a:br>
              <a:rPr lang="en-US" altLang="ja-JP" sz="2400" dirty="0"/>
            </a:br>
            <a:r>
              <a:rPr lang="en-US" altLang="ja-JP" sz="2400" dirty="0"/>
              <a:t>1990 </a:t>
            </a:r>
            <a:r>
              <a:rPr lang="ja-JP" altLang="ja-JP" sz="2400" dirty="0"/>
              <a:t>–</a:t>
            </a:r>
            <a:r>
              <a:rPr lang="en-US" altLang="ja-JP" sz="2400" dirty="0"/>
              <a:t> Haskell</a:t>
            </a:r>
            <a:br>
              <a:rPr lang="en-US" altLang="ja-JP" sz="2400" dirty="0"/>
            </a:br>
            <a:r>
              <a:rPr lang="en-US" altLang="ja-JP" sz="2400" dirty="0"/>
              <a:t>1991 </a:t>
            </a:r>
            <a:r>
              <a:rPr lang="ja-JP" altLang="ja-JP" sz="2400" dirty="0"/>
              <a:t>–</a:t>
            </a:r>
            <a:r>
              <a:rPr lang="en-US" altLang="ja-JP" sz="2400" dirty="0"/>
              <a:t> Python</a:t>
            </a:r>
            <a:br>
              <a:rPr lang="en-US" altLang="ja-JP" sz="2400" dirty="0"/>
            </a:br>
            <a:r>
              <a:rPr lang="en-US" altLang="ja-JP" sz="2400" dirty="0"/>
              <a:t>1991 </a:t>
            </a:r>
            <a:r>
              <a:rPr lang="ja-JP" altLang="ja-JP" sz="2400" dirty="0"/>
              <a:t>– </a:t>
            </a:r>
            <a:r>
              <a:rPr lang="en-US" altLang="ja-JP" sz="2400" dirty="0"/>
              <a:t>Visual </a:t>
            </a:r>
            <a:r>
              <a:rPr lang="en-US" altLang="ja-JP" sz="2400" dirty="0" smtClean="0"/>
              <a:t>Basic</a:t>
            </a:r>
          </a:p>
          <a:p>
            <a:pPr marL="0" indent="0">
              <a:buNone/>
            </a:pPr>
            <a:r>
              <a:rPr lang="en-US" altLang="ja-JP" dirty="0" smtClean="0"/>
              <a:t>    </a:t>
            </a:r>
            <a:r>
              <a:rPr lang="en-US" altLang="ja-JP" sz="2400" dirty="0" smtClean="0"/>
              <a:t>1993 </a:t>
            </a:r>
            <a:r>
              <a:rPr lang="ja-JP" altLang="ja-JP" sz="2400" dirty="0"/>
              <a:t>–</a:t>
            </a:r>
            <a:r>
              <a:rPr lang="en-US" altLang="ja-JP" sz="2400" dirty="0"/>
              <a:t> Ruby</a:t>
            </a:r>
            <a:br>
              <a:rPr lang="en-US" altLang="ja-JP" sz="2400" dirty="0"/>
            </a:br>
            <a:r>
              <a:rPr lang="en-US" altLang="ja-JP" sz="2400" dirty="0" smtClean="0"/>
              <a:t>     1993 </a:t>
            </a:r>
            <a:r>
              <a:rPr lang="ja-JP" altLang="ja-JP" sz="2400" dirty="0"/>
              <a:t>–</a:t>
            </a:r>
            <a:r>
              <a:rPr lang="en-US" altLang="ja-JP" sz="2400" dirty="0"/>
              <a:t> </a:t>
            </a:r>
            <a:r>
              <a:rPr lang="en-US" altLang="ja-JP" sz="2400" dirty="0" err="1"/>
              <a:t>Lua</a:t>
            </a:r>
            <a:r>
              <a:rPr lang="en-US" altLang="ja-JP" sz="2400" dirty="0"/>
              <a:t/>
            </a:r>
            <a:br>
              <a:rPr lang="en-US" altLang="ja-JP" sz="2400" dirty="0"/>
            </a:br>
            <a:r>
              <a:rPr lang="en-US" altLang="ja-JP" sz="2400" dirty="0" smtClean="0"/>
              <a:t>     1994 </a:t>
            </a:r>
            <a:r>
              <a:rPr lang="ja-JP" altLang="ja-JP" sz="2400" dirty="0"/>
              <a:t>–</a:t>
            </a:r>
            <a:r>
              <a:rPr lang="en-US" altLang="ja-JP" sz="2400" dirty="0"/>
              <a:t> CLOS (ANSI Common Lisp</a:t>
            </a:r>
            <a:r>
              <a:rPr lang="ja-JP" altLang="ja-JP" sz="2400" dirty="0"/>
              <a:t>的一部分</a:t>
            </a:r>
            <a:r>
              <a:rPr lang="en-US" altLang="ja-JP" sz="2400" dirty="0"/>
              <a:t>)</a:t>
            </a:r>
            <a:br>
              <a:rPr lang="en-US" altLang="ja-JP" sz="2400" dirty="0"/>
            </a:br>
            <a:r>
              <a:rPr lang="en-US" altLang="ja-JP" dirty="0"/>
              <a:t/>
            </a:r>
            <a:br>
              <a:rPr lang="en-US" altLang="ja-JP" dirty="0"/>
            </a:br>
            <a:endParaRPr kumimoji="1" lang="ja-JP" altLang="en-US" dirty="0"/>
          </a:p>
        </p:txBody>
      </p:sp>
    </p:spTree>
    <p:extLst>
      <p:ext uri="{BB962C8B-B14F-4D97-AF65-F5344CB8AC3E}">
        <p14:creationId xmlns:p14="http://schemas.microsoft.com/office/powerpoint/2010/main" xmlns="" val="26014294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332656"/>
            <a:ext cx="7086600" cy="6336704"/>
          </a:xfrm>
        </p:spPr>
        <p:txBody>
          <a:bodyPr/>
          <a:lstStyle/>
          <a:p>
            <a:r>
              <a:rPr lang="en-US" altLang="ja-JP" sz="2400" dirty="0" smtClean="0"/>
              <a:t>1995 </a:t>
            </a:r>
            <a:r>
              <a:rPr lang="ja-JP" altLang="ja-JP" sz="2400" dirty="0"/>
              <a:t>–</a:t>
            </a:r>
            <a:r>
              <a:rPr lang="en-US" altLang="ja-JP" sz="2400" dirty="0"/>
              <a:t> Java</a:t>
            </a:r>
            <a:br>
              <a:rPr lang="en-US" altLang="ja-JP" sz="2400" dirty="0"/>
            </a:br>
            <a:r>
              <a:rPr lang="en-US" altLang="ja-JP" sz="2400" dirty="0"/>
              <a:t>1995 </a:t>
            </a:r>
            <a:r>
              <a:rPr lang="ja-JP" altLang="ja-JP" sz="2400" dirty="0"/>
              <a:t>–</a:t>
            </a:r>
            <a:r>
              <a:rPr lang="en-US" altLang="ja-JP" sz="2400" dirty="0"/>
              <a:t> Delphi (Object Pascal)</a:t>
            </a:r>
            <a:br>
              <a:rPr lang="en-US" altLang="ja-JP" sz="2400" dirty="0"/>
            </a:br>
            <a:r>
              <a:rPr lang="en-US" altLang="ja-JP" sz="2400" dirty="0"/>
              <a:t>1995 </a:t>
            </a:r>
            <a:r>
              <a:rPr lang="ja-JP" altLang="ja-JP" sz="2400" dirty="0"/>
              <a:t>–</a:t>
            </a:r>
            <a:r>
              <a:rPr lang="en-US" altLang="ja-JP" sz="2400" dirty="0"/>
              <a:t> JavaScript</a:t>
            </a:r>
            <a:br>
              <a:rPr lang="en-US" altLang="ja-JP" sz="2400" dirty="0"/>
            </a:br>
            <a:r>
              <a:rPr lang="en-US" altLang="ja-JP" sz="2400" dirty="0"/>
              <a:t>1995 </a:t>
            </a:r>
            <a:r>
              <a:rPr lang="ja-JP" altLang="ja-JP" sz="2400" dirty="0"/>
              <a:t>–</a:t>
            </a:r>
            <a:r>
              <a:rPr lang="en-US" altLang="ja-JP" sz="2400" dirty="0"/>
              <a:t> PHP</a:t>
            </a:r>
            <a:br>
              <a:rPr lang="en-US" altLang="ja-JP" sz="2400" dirty="0"/>
            </a:br>
            <a:r>
              <a:rPr lang="en-US" altLang="ja-JP" sz="2400" dirty="0"/>
              <a:t>1996 </a:t>
            </a:r>
            <a:r>
              <a:rPr lang="ja-JP" altLang="ja-JP" sz="2400" dirty="0"/>
              <a:t>–</a:t>
            </a:r>
            <a:r>
              <a:rPr lang="en-US" altLang="ja-JP" sz="2400" dirty="0"/>
              <a:t> </a:t>
            </a:r>
            <a:r>
              <a:rPr lang="en-US" altLang="ja-JP" sz="2400" dirty="0" err="1"/>
              <a:t>WebDNA</a:t>
            </a:r>
            <a:r>
              <a:rPr lang="en-US" altLang="ja-JP" sz="2400" dirty="0"/>
              <a:t/>
            </a:r>
            <a:br>
              <a:rPr lang="en-US" altLang="ja-JP" sz="2400" dirty="0"/>
            </a:br>
            <a:r>
              <a:rPr lang="en-US" altLang="ja-JP" sz="2400" dirty="0"/>
              <a:t>1997 </a:t>
            </a:r>
            <a:r>
              <a:rPr lang="ja-JP" altLang="ja-JP" sz="2400" dirty="0"/>
              <a:t>–</a:t>
            </a:r>
            <a:r>
              <a:rPr lang="en-US" altLang="ja-JP" sz="2400" dirty="0"/>
              <a:t> </a:t>
            </a:r>
            <a:r>
              <a:rPr lang="en-US" altLang="ja-JP" sz="2400" dirty="0" err="1"/>
              <a:t>Rebol</a:t>
            </a:r>
            <a:r>
              <a:rPr lang="en-US" altLang="ja-JP" sz="2400" dirty="0"/>
              <a:t/>
            </a:r>
            <a:br>
              <a:rPr lang="en-US" altLang="ja-JP" sz="2400" dirty="0"/>
            </a:br>
            <a:r>
              <a:rPr lang="en-US" altLang="ja-JP" sz="2400" dirty="0"/>
              <a:t>1999 </a:t>
            </a:r>
            <a:r>
              <a:rPr lang="ja-JP" altLang="ja-JP" sz="2400" dirty="0"/>
              <a:t>–</a:t>
            </a:r>
            <a:r>
              <a:rPr lang="en-US" altLang="ja-JP" sz="2400" dirty="0"/>
              <a:t> D</a:t>
            </a:r>
            <a:br>
              <a:rPr lang="en-US" altLang="ja-JP" sz="2400" dirty="0"/>
            </a:br>
            <a:r>
              <a:rPr lang="en-US" altLang="ja-JP" sz="2400" dirty="0"/>
              <a:t>2000 </a:t>
            </a:r>
            <a:r>
              <a:rPr lang="ja-JP" altLang="ja-JP" sz="2400" dirty="0"/>
              <a:t>–</a:t>
            </a:r>
            <a:r>
              <a:rPr lang="en-US" altLang="ja-JP" sz="2400" dirty="0"/>
              <a:t> </a:t>
            </a:r>
            <a:r>
              <a:rPr lang="en-US" altLang="ja-JP" sz="2400" dirty="0" err="1"/>
              <a:t>ActionScript</a:t>
            </a:r>
            <a:r>
              <a:rPr lang="en-US" altLang="ja-JP" sz="2400" dirty="0"/>
              <a:t/>
            </a:r>
            <a:br>
              <a:rPr lang="en-US" altLang="ja-JP" sz="2400" dirty="0"/>
            </a:br>
            <a:r>
              <a:rPr lang="en-US" altLang="ja-JP" sz="2400" dirty="0"/>
              <a:t>2001 </a:t>
            </a:r>
            <a:r>
              <a:rPr lang="ja-JP" altLang="ja-JP" sz="2400" dirty="0"/>
              <a:t>–</a:t>
            </a:r>
            <a:r>
              <a:rPr lang="en-US" altLang="ja-JP" sz="2400" dirty="0"/>
              <a:t> C#</a:t>
            </a:r>
            <a:br>
              <a:rPr lang="en-US" altLang="ja-JP" sz="2400" dirty="0"/>
            </a:br>
            <a:r>
              <a:rPr lang="en-US" altLang="ja-JP" sz="2400" dirty="0"/>
              <a:t>2001 </a:t>
            </a:r>
            <a:r>
              <a:rPr lang="ja-JP" altLang="ja-JP" sz="2400" dirty="0"/>
              <a:t>–</a:t>
            </a:r>
            <a:r>
              <a:rPr lang="en-US" altLang="ja-JP" sz="2400" dirty="0"/>
              <a:t> Visual Basic .NET</a:t>
            </a:r>
            <a:br>
              <a:rPr lang="en-US" altLang="ja-JP" sz="2400" dirty="0"/>
            </a:br>
            <a:r>
              <a:rPr lang="en-US" altLang="ja-JP" sz="2400" dirty="0"/>
              <a:t>2002 </a:t>
            </a:r>
            <a:r>
              <a:rPr lang="ja-JP" altLang="ja-JP" sz="2400" dirty="0"/>
              <a:t>–</a:t>
            </a:r>
            <a:r>
              <a:rPr lang="en-US" altLang="ja-JP" sz="2400" dirty="0"/>
              <a:t> F#</a:t>
            </a:r>
            <a:br>
              <a:rPr lang="en-US" altLang="ja-JP" sz="2400" dirty="0"/>
            </a:br>
            <a:r>
              <a:rPr lang="en-US" altLang="ja-JP" sz="2400" dirty="0"/>
              <a:t>2003 </a:t>
            </a:r>
            <a:r>
              <a:rPr lang="ja-JP" altLang="ja-JP" sz="2400" dirty="0"/>
              <a:t>–</a:t>
            </a:r>
            <a:r>
              <a:rPr lang="en-US" altLang="ja-JP" sz="2400" dirty="0"/>
              <a:t> Groovy</a:t>
            </a:r>
            <a:r>
              <a:rPr lang="en-US" altLang="ja-JP" dirty="0"/>
              <a:t/>
            </a:r>
            <a:br>
              <a:rPr lang="en-US" altLang="ja-JP" dirty="0"/>
            </a:br>
            <a:r>
              <a:rPr lang="en-US" altLang="ja-JP" sz="2400" dirty="0"/>
              <a:t>2003 </a:t>
            </a:r>
            <a:r>
              <a:rPr lang="ja-JP" altLang="ja-JP" sz="2400" dirty="0"/>
              <a:t>–</a:t>
            </a:r>
            <a:r>
              <a:rPr lang="en-US" altLang="ja-JP" sz="2400" dirty="0"/>
              <a:t> </a:t>
            </a:r>
            <a:r>
              <a:rPr lang="en-US" altLang="ja-JP" sz="2400" dirty="0" err="1"/>
              <a:t>Scala</a:t>
            </a:r>
            <a:r>
              <a:rPr lang="en-US" altLang="ja-JP" sz="2400" dirty="0"/>
              <a:t/>
            </a:r>
            <a:br>
              <a:rPr lang="en-US" altLang="ja-JP" sz="2400" dirty="0"/>
            </a:br>
            <a:r>
              <a:rPr lang="en-US" altLang="ja-JP" sz="2400" dirty="0"/>
              <a:t>2007 </a:t>
            </a:r>
            <a:r>
              <a:rPr lang="ja-JP" altLang="ja-JP" sz="2400" dirty="0"/>
              <a:t>–</a:t>
            </a:r>
            <a:r>
              <a:rPr lang="en-US" altLang="ja-JP" sz="2400" dirty="0"/>
              <a:t> </a:t>
            </a:r>
            <a:r>
              <a:rPr lang="en-US" altLang="ja-JP" sz="2400" dirty="0" err="1"/>
              <a:t>Clojure</a:t>
            </a:r>
            <a:r>
              <a:rPr lang="en-US" altLang="ja-JP" sz="2400" dirty="0"/>
              <a:t/>
            </a:r>
            <a:br>
              <a:rPr lang="en-US" altLang="ja-JP" sz="2400" dirty="0"/>
            </a:br>
            <a:r>
              <a:rPr lang="en-US" altLang="ja-JP" sz="2400" dirty="0"/>
              <a:t>2009 </a:t>
            </a:r>
            <a:r>
              <a:rPr lang="ja-JP" altLang="ja-JP" sz="2400" dirty="0"/>
              <a:t>–</a:t>
            </a:r>
            <a:r>
              <a:rPr lang="en-US" altLang="ja-JP" sz="2400" dirty="0"/>
              <a:t> Go</a:t>
            </a:r>
            <a:br>
              <a:rPr lang="en-US" altLang="ja-JP" sz="2400" dirty="0"/>
            </a:br>
            <a:r>
              <a:rPr lang="en-US" altLang="ja-JP" sz="2400" dirty="0"/>
              <a:t>2011 </a:t>
            </a:r>
            <a:r>
              <a:rPr lang="ja-JP" altLang="ja-JP" sz="2400" dirty="0"/>
              <a:t>–</a:t>
            </a:r>
            <a:r>
              <a:rPr lang="en-US" altLang="ja-JP" sz="2400" dirty="0"/>
              <a:t> Dart</a:t>
            </a:r>
            <a:endParaRPr lang="ja-JP" altLang="ja-JP" sz="2400" dirty="0"/>
          </a:p>
          <a:p>
            <a:endParaRPr kumimoji="1" lang="ja-JP" altLang="en-US" dirty="0"/>
          </a:p>
        </p:txBody>
      </p:sp>
    </p:spTree>
    <p:extLst>
      <p:ext uri="{BB962C8B-B14F-4D97-AF65-F5344CB8AC3E}">
        <p14:creationId xmlns:p14="http://schemas.microsoft.com/office/powerpoint/2010/main" xmlns="" val="22825422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RANCHTO" val="262"/>
  <p:tag name="HOTSPOTTYPE" val="DefinedInNavigator"/>
  <p:tag name="DEFINEDINNAVIGATOR" val="True"/>
</p:tagLst>
</file>

<file path=ppt/theme/theme1.xml><?xml version="1.0" encoding="utf-8"?>
<a:theme xmlns:a="http://schemas.openxmlformats.org/drawingml/2006/main" name="Presentation for strategy recommendation">
  <a:themeElements>
    <a:clrScheme name="ms_pptstradegy_tp01018438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fontScheme name="ms_pptstradegy_tp01018438">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ja-JP"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ja-JP" sz="2400" b="0" i="0" u="none" strike="noStrike" cap="none" normalizeH="0" baseline="0" smtClean="0">
            <a:ln>
              <a:noFill/>
            </a:ln>
            <a:solidFill>
              <a:schemeClr val="tx1"/>
            </a:solidFill>
            <a:effectLst/>
            <a:latin typeface="Arial" charset="0"/>
          </a:defRPr>
        </a:defPPr>
      </a:lstStyle>
    </a:lnDef>
  </a:objectDefaults>
  <a:extraClrSchemeLst>
    <a:extraClrScheme>
      <a:clrScheme name="ms_pptstradegy_tp01018438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ms_pptstradegy_tp01018438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s_pptstradegy_tp01018438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for strategy recommendation</Template>
  <TotalTime>2151</TotalTime>
  <Words>3605</Words>
  <Application>Microsoft Office PowerPoint</Application>
  <PresentationFormat>全屏显示(4:3)</PresentationFormat>
  <Paragraphs>144</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Presentation for strategy recommendation</vt:lpstr>
      <vt:lpstr>黄金行业：IT （Network,Hardware,Software( Coding,Deployment,Operation,Maintenance) ）=互联网web,互联网+,物联网应用开发 企业管理服务软件开发(ERP,SAP) 手机多媒体业务发展</vt:lpstr>
      <vt:lpstr>全新营销模式：互联网+= 传统行业+互联网+金融在线支付</vt:lpstr>
      <vt:lpstr>什么情况下可以考虑转行IT业</vt:lpstr>
      <vt:lpstr>开发技术可以自学</vt:lpstr>
      <vt:lpstr>建议参加靠谱的IT培训课程</vt:lpstr>
      <vt:lpstr>编程语言发展史</vt:lpstr>
      <vt:lpstr>幻灯片 7</vt:lpstr>
      <vt:lpstr>幻灯片 8</vt:lpstr>
      <vt:lpstr>幻灯片 9</vt:lpstr>
      <vt:lpstr>互联网Web前端、后端开发领域</vt:lpstr>
      <vt:lpstr>编程语言的核心技术</vt:lpstr>
      <vt:lpstr>为何选择java</vt:lpstr>
      <vt:lpstr>java发展史</vt:lpstr>
      <vt:lpstr>幻灯片 14</vt:lpstr>
      <vt:lpstr>幻灯片 15</vt:lpstr>
      <vt:lpstr>幻灯片 16</vt:lpstr>
      <vt:lpstr>幻灯片 17</vt:lpstr>
      <vt:lpstr>技术应用</vt:lpstr>
      <vt:lpstr>幻灯片 19</vt:lpstr>
      <vt:lpstr>补充</vt:lpstr>
      <vt:lpstr>幻灯片 21</vt:lpstr>
      <vt:lpstr>知名项目</vt:lpstr>
      <vt:lpstr>幻灯片 23</vt:lpstr>
      <vt:lpstr>幻灯片 24</vt:lpstr>
      <vt:lpstr>Spring框架理念</vt:lpstr>
      <vt:lpstr>幻灯片 26</vt:lpstr>
      <vt:lpstr>幻灯片 27</vt:lpstr>
      <vt:lpstr>幻灯片 28</vt:lpstr>
      <vt:lpstr>Java Web服务器 (windows版,linux版)</vt:lpstr>
      <vt:lpstr>幻灯片 30</vt:lpstr>
      <vt:lpstr>Java 项目演示</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戦略を推奨する</dc:title>
  <dc:creator>tangw</dc:creator>
  <cp:lastModifiedBy>Administrator</cp:lastModifiedBy>
  <cp:revision>98</cp:revision>
  <dcterms:created xsi:type="dcterms:W3CDTF">2017-04-13T08:40:46Z</dcterms:created>
  <dcterms:modified xsi:type="dcterms:W3CDTF">2017-08-13T07:46:08Z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TC010184381041</vt:lpwstr>
  </property>
</Properties>
</file>