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57" r:id="rId5"/>
    <p:sldId id="274" r:id="rId6"/>
    <p:sldId id="258" r:id="rId7"/>
    <p:sldId id="276" r:id="rId8"/>
    <p:sldId id="259" r:id="rId9"/>
    <p:sldId id="260" r:id="rId10"/>
    <p:sldId id="271" r:id="rId11"/>
    <p:sldId id="264" r:id="rId12"/>
    <p:sldId id="265" r:id="rId13"/>
    <p:sldId id="261" r:id="rId14"/>
    <p:sldId id="262" r:id="rId15"/>
    <p:sldId id="266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66FB4-5C12-496D-8BEF-79EC49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B199F-3EC0-4555-9956-73BB9027A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21CBF-C4B5-4F69-90B0-35A46781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D5978-3BA3-4289-832A-62D422FB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FDDDE-CD4B-4805-A05D-63DC9D1E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B3D20-163A-437B-BAE5-99B6E7C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F4DFB4-851B-4532-A881-7C5E4326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90FF5-FB94-47CC-83D2-555A0414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62F86-07D8-4272-A687-062942FC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D0971-B532-4648-9E5A-FA9A7C68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5AE78-08C3-45BD-AA8C-38779AB43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CEAED-2637-4856-B647-183EE50C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3B78C-CED0-49AA-9693-9F890E9A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EF00C-444A-4575-9E4D-04AE4262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8B647-5B2B-45D3-85F0-4830DFF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8D0B-6AE2-4ED0-A974-1567FBE6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658B2-A97C-46ED-89D6-CD7A08C6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C039C-8EED-408A-AE95-2AA23F5A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9CC54-4118-49C5-B074-C5F088D4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0094-8C7B-438F-AE5E-4E38357F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4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31AD6-280A-42EC-ABCA-D6319D7D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B58FD-FBB4-4102-B94E-FDA3ABE8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0E25-3970-47D8-8448-3F3A4F18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6B67-B6FF-46C6-9A0A-5C1C10C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3608-9DBE-405F-9A95-8A4CAB90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5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C86D2-AA1F-4A37-97A1-CF5C62D6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91F3F-79FC-48A9-854A-0CE95DD29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083C7-0D43-434B-BB61-94B5CF34A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8F2E2-B101-47F0-BD89-DF9AA75F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F2323-D5FA-49CD-A262-2B47049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55DD2-3A74-4EBE-9888-E784A097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2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5A85-B721-48E9-8156-A4090DDB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18B9A-C436-403C-8E3F-A99C6FAC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DB338-A41F-483D-8CD9-395AB999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6FAA0-BAFA-4F1E-8C14-2ED32C227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D5458-F2DB-48B7-A2AB-28D06616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EB7D9-CB8C-4067-A6F0-880982A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1C76D-085B-4500-8B9C-D695062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F54BD-82C7-48C9-A15D-94446B5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6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8F66-FB54-4DF7-B333-3FE08C4E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CA684-316A-4023-8BAA-C31ADA8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867FF-AC94-48F9-87B4-3C516261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8F158-61B5-4E57-B7D6-C9266B0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A362D-9255-43DB-8CB3-0DDE59BD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E8B58-059A-4792-9EA5-B4F530CE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DA44-F04A-4092-8D8B-E496581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CCEE-AAAA-41BD-BAD1-06ECC45E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46E21-88AA-4E5D-96D9-660DAF38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CD1E4-AADD-45BB-BFAC-1CE26565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69D5A-CE33-4B8F-ADED-C123FC45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3FAF6-47DF-438D-8B71-79DA11B8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B18DF-DB78-481C-8E58-B400572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0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0B77-8B59-4F1B-9FB3-BAF33646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DE7D8F-DB50-4B57-8346-DF0CD6FC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6F68C-4599-44E5-AA2A-A6E54EB6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1B91B-2682-46BE-B420-854246A2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55CAB-E371-4219-BC09-6DABBC5B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BEB5E-7A74-4DDB-BB93-AF01240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F75D4-465C-4DB3-8464-E0F0A3F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F1F75-4F55-403C-B19C-D4689D8B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C425E-16BC-4E84-948B-9D5AEF5AB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6AEB-297A-4E4E-9D2D-4D939706FF1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107C1-433A-4FA0-808F-37E2F0A99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ABD58-0BA1-45A8-8E91-DC2896DD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FDD9-6BF5-4A92-AF56-E4283A3F7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2067082&amp;ref=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2067082&amp;ref=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870545" y="2260759"/>
            <a:ext cx="30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 데이터분석 발표</a:t>
            </a:r>
          </a:p>
        </p:txBody>
      </p:sp>
    </p:spTree>
    <p:extLst>
      <p:ext uri="{BB962C8B-B14F-4D97-AF65-F5344CB8AC3E}">
        <p14:creationId xmlns:p14="http://schemas.microsoft.com/office/powerpoint/2010/main" val="56924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215946" y="1683243"/>
            <a:ext cx="376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엥겔지수에</a:t>
            </a:r>
            <a:r>
              <a:rPr lang="ko-KR" altLang="en-US" dirty="0"/>
              <a:t> 미치는 영향들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r>
              <a:rPr lang="ko-KR" altLang="en-US" dirty="0" err="1"/>
              <a:t>변수별</a:t>
            </a:r>
            <a:r>
              <a:rPr lang="ko-KR" altLang="en-US" dirty="0"/>
              <a:t> 다양한 분석 및 그래프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4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581787" y="1619075"/>
            <a:ext cx="302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산업군별</a:t>
            </a:r>
            <a:r>
              <a:rPr lang="ko-KR" altLang="en-US" dirty="0"/>
              <a:t> </a:t>
            </a:r>
            <a:r>
              <a:rPr lang="ko-KR" altLang="en-US" dirty="0" err="1"/>
              <a:t>엥겔지수</a:t>
            </a:r>
            <a:r>
              <a:rPr lang="ko-KR" altLang="en-US" dirty="0"/>
              <a:t> 그래프</a:t>
            </a:r>
            <a:endParaRPr lang="en-US" altLang="ko-KR" dirty="0"/>
          </a:p>
          <a:p>
            <a:r>
              <a:rPr lang="ko-KR" altLang="en-US" dirty="0"/>
              <a:t>및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 </a:t>
            </a:r>
            <a:r>
              <a:rPr lang="ko-KR" altLang="en-US" dirty="0"/>
              <a:t>꺾은선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아노바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60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581787" y="1619075"/>
            <a:ext cx="302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산업군별</a:t>
            </a:r>
            <a:r>
              <a:rPr lang="ko-KR" altLang="en-US" dirty="0"/>
              <a:t> 행복지수 그래프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및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 </a:t>
            </a:r>
            <a:r>
              <a:rPr lang="ko-KR" altLang="en-US" dirty="0"/>
              <a:t>꺾은선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아노바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581787" y="1619075"/>
            <a:ext cx="302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MDS (</a:t>
            </a:r>
            <a:r>
              <a:rPr lang="ko-KR" altLang="en-US" dirty="0"/>
              <a:t>될까</a:t>
            </a:r>
            <a:r>
              <a:rPr lang="en-US" altLang="ko-KR" dirty="0"/>
              <a:t>..?)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ko-KR" altLang="en-US" dirty="0" err="1"/>
              <a:t>엥겔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행복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90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244901" y="1763454"/>
            <a:ext cx="5075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산업별로 봤으니 우리 산업을 좀더 </a:t>
            </a:r>
            <a:r>
              <a:rPr lang="ko-KR" altLang="en-US" dirty="0" err="1"/>
              <a:t>들여다</a:t>
            </a:r>
            <a:r>
              <a:rPr lang="ko-KR" altLang="en-US" dirty="0"/>
              <a:t> 보기 위해 데이터 </a:t>
            </a:r>
            <a:r>
              <a:rPr lang="en-US" altLang="ko-KR" dirty="0"/>
              <a:t>2</a:t>
            </a:r>
            <a:r>
              <a:rPr lang="ko-KR" altLang="en-US" dirty="0"/>
              <a:t>차 정제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정제 모습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가계 지출 </a:t>
            </a:r>
            <a:r>
              <a:rPr lang="en-US" altLang="ko-KR" dirty="0"/>
              <a:t>/ </a:t>
            </a:r>
            <a:r>
              <a:rPr lang="ko-KR" altLang="en-US" dirty="0" err="1"/>
              <a:t>가구원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가구당 </a:t>
            </a:r>
            <a:r>
              <a:rPr lang="en-US" altLang="ko-KR" dirty="0"/>
              <a:t>-&gt; </a:t>
            </a:r>
            <a:r>
              <a:rPr lang="ko-KR" altLang="en-US" dirty="0"/>
              <a:t>개인당으로 분석 범위 세밀화진행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취업연령기준으로 연령별 연차 컬럼 추가</a:t>
            </a:r>
          </a:p>
        </p:txBody>
      </p:sp>
    </p:spTree>
    <p:extLst>
      <p:ext uri="{BB962C8B-B14F-4D97-AF65-F5344CB8AC3E}">
        <p14:creationId xmlns:p14="http://schemas.microsoft.com/office/powerpoint/2010/main" val="149669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180733" y="1586989"/>
            <a:ext cx="4931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연차별로 </a:t>
            </a:r>
            <a:r>
              <a:rPr lang="ko-KR" altLang="en-US" dirty="0" err="1"/>
              <a:t>엥겔</a:t>
            </a:r>
            <a:r>
              <a:rPr lang="ko-KR" altLang="en-US" dirty="0"/>
              <a:t> 지수 그래프 및 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, </a:t>
            </a:r>
            <a:r>
              <a:rPr lang="en-US" altLang="ko-KR" dirty="0" err="1"/>
              <a:t>corrplot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연차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), </a:t>
            </a:r>
            <a:r>
              <a:rPr lang="ko-KR" altLang="en-US" dirty="0" err="1"/>
              <a:t>엥겔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아노바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연차</a:t>
            </a:r>
            <a:r>
              <a:rPr lang="en-US" altLang="ko-KR" dirty="0"/>
              <a:t>(</a:t>
            </a:r>
            <a:r>
              <a:rPr lang="ko-KR" altLang="en-US" dirty="0"/>
              <a:t>연속</a:t>
            </a:r>
            <a:r>
              <a:rPr lang="en-US" altLang="ko-KR" dirty="0"/>
              <a:t>), </a:t>
            </a:r>
            <a:r>
              <a:rPr lang="ko-KR" altLang="en-US" dirty="0" err="1"/>
              <a:t>엥겔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선형회귀 및 상관관계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30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180733" y="1586989"/>
            <a:ext cx="4931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연차별로 행복 지수 그래프 및 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, </a:t>
            </a:r>
            <a:r>
              <a:rPr lang="en-US" altLang="ko-KR" dirty="0" err="1"/>
              <a:t>corrplot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연차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), </a:t>
            </a:r>
            <a:r>
              <a:rPr lang="ko-KR" altLang="en-US" dirty="0" err="1"/>
              <a:t>엥겔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아노바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연차</a:t>
            </a:r>
            <a:r>
              <a:rPr lang="en-US" altLang="ko-KR" dirty="0"/>
              <a:t>(</a:t>
            </a:r>
            <a:r>
              <a:rPr lang="ko-KR" altLang="en-US" dirty="0"/>
              <a:t>연속</a:t>
            </a:r>
            <a:r>
              <a:rPr lang="en-US" altLang="ko-KR" dirty="0"/>
              <a:t>), </a:t>
            </a:r>
            <a:r>
              <a:rPr lang="ko-KR" altLang="en-US" dirty="0" err="1"/>
              <a:t>엥겔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선형회귀 및 상관관계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76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508929" y="1614981"/>
            <a:ext cx="4931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영원히 행복할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개발자 </a:t>
            </a:r>
            <a:r>
              <a:rPr lang="en-US" altLang="ko-KR" dirty="0"/>
              <a:t>40</a:t>
            </a:r>
            <a:r>
              <a:rPr lang="ko-KR" altLang="en-US" dirty="0"/>
              <a:t>대</a:t>
            </a:r>
            <a:r>
              <a:rPr lang="en-US" altLang="ko-KR" dirty="0"/>
              <a:t>(10</a:t>
            </a:r>
            <a:r>
              <a:rPr lang="ko-KR" altLang="en-US" dirty="0" err="1"/>
              <a:t>년차</a:t>
            </a:r>
            <a:r>
              <a:rPr lang="ko-KR" altLang="en-US" dirty="0"/>
              <a:t> 이상</a:t>
            </a:r>
            <a:r>
              <a:rPr lang="en-US" altLang="ko-KR" dirty="0"/>
              <a:t>)</a:t>
            </a:r>
            <a:r>
              <a:rPr lang="ko-KR" altLang="en-US" dirty="0"/>
              <a:t>에 중간 </a:t>
            </a:r>
            <a:r>
              <a:rPr lang="ko-KR" altLang="en-US" dirty="0" err="1"/>
              <a:t>관리급</a:t>
            </a:r>
            <a:r>
              <a:rPr lang="ko-KR" altLang="en-US" dirty="0"/>
              <a:t> 이상</a:t>
            </a:r>
            <a:endParaRPr lang="en-US" altLang="ko-KR" dirty="0"/>
          </a:p>
          <a:p>
            <a:r>
              <a:rPr lang="ko-KR" altLang="en-US" dirty="0"/>
              <a:t>올라가지 못하면 </a:t>
            </a:r>
            <a:r>
              <a:rPr lang="ko-KR" altLang="en-US" sz="2400" b="1" dirty="0"/>
              <a:t>치킨집 사장된다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구글 검색 기록</a:t>
            </a:r>
            <a:endParaRPr lang="en-US" altLang="ko-KR" dirty="0"/>
          </a:p>
          <a:p>
            <a:r>
              <a:rPr lang="ko-KR" altLang="en-US" dirty="0"/>
              <a:t>다양한 근거자료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86613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BONUS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4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8A1D-687C-43E3-9A84-9DF0FAA68495}"/>
              </a:ext>
            </a:extLst>
          </p:cNvPr>
          <p:cNvSpPr txBox="1"/>
          <p:nvPr/>
        </p:nvSpPr>
        <p:spPr>
          <a:xfrm>
            <a:off x="4180733" y="1586989"/>
            <a:ext cx="4931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노후까지 행복하기 위해 좀더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성별 식료품 비중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산업군별</a:t>
            </a:r>
            <a:r>
              <a:rPr lang="ko-KR" altLang="en-US" dirty="0"/>
              <a:t> 식료품 비중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우리는 어디가 최적의 치킨집 입지인지 알려줌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rshiny</a:t>
            </a:r>
            <a:r>
              <a:rPr lang="en-US" altLang="ko-KR" dirty="0"/>
              <a:t> -&gt; </a:t>
            </a:r>
            <a:r>
              <a:rPr lang="en-US" altLang="ko-KR" dirty="0" err="1"/>
              <a:t>ggmap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490119" y="589710"/>
            <a:ext cx="39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왜 데이터 분석을 </a:t>
            </a:r>
            <a:r>
              <a:rPr lang="ko-KR" altLang="en-US" dirty="0" err="1"/>
              <a:t>해야할까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DD87A-7F9B-406A-BAAE-3CE396886D20}"/>
              </a:ext>
            </a:extLst>
          </p:cNvPr>
          <p:cNvSpPr txBox="1"/>
          <p:nvPr/>
        </p:nvSpPr>
        <p:spPr>
          <a:xfrm>
            <a:off x="3428893" y="959042"/>
            <a:ext cx="541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 분석에 앞서 </a:t>
            </a:r>
            <a:r>
              <a:rPr lang="en-US" altLang="ko-KR" sz="2800" dirty="0"/>
              <a:t>,,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0C066-E340-4867-9E6E-58E71DF97D26}"/>
              </a:ext>
            </a:extLst>
          </p:cNvPr>
          <p:cNvSpPr txBox="1"/>
          <p:nvPr/>
        </p:nvSpPr>
        <p:spPr>
          <a:xfrm>
            <a:off x="3971846" y="4073237"/>
            <a:ext cx="7233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과거는 미래를 비추는 거울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/>
              <a:t>데이터 </a:t>
            </a:r>
            <a:r>
              <a:rPr lang="en-US" altLang="ko-KR" dirty="0"/>
              <a:t>=</a:t>
            </a:r>
            <a:r>
              <a:rPr lang="ko-KR" altLang="en-US" dirty="0"/>
              <a:t> 과거</a:t>
            </a:r>
            <a:r>
              <a:rPr lang="en-US" altLang="ko-KR" dirty="0"/>
              <a:t>, </a:t>
            </a:r>
            <a:r>
              <a:rPr lang="ko-KR" altLang="en-US" dirty="0"/>
              <a:t>즉 과거의 데이터를 통해 미래를 예측 하는 것 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19" y="1768341"/>
            <a:ext cx="2903116" cy="250433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70167" y="385779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050" dirty="0"/>
          </a:p>
          <a:p>
            <a:r>
              <a:rPr lang="ko-KR" altLang="en-US" sz="1050" dirty="0"/>
              <a:t>가장 뛰어난 예언자는 과거이다 </a:t>
            </a:r>
            <a:r>
              <a:rPr lang="en-US" altLang="ko-KR" sz="1050" dirty="0"/>
              <a:t>– </a:t>
            </a:r>
            <a:r>
              <a:rPr lang="ko-KR" altLang="en-US" sz="1050" dirty="0"/>
              <a:t>바이런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1158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73" y="3269488"/>
            <a:ext cx="289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어떤일을</a:t>
            </a:r>
            <a:r>
              <a:rPr lang="ko-KR" altLang="en-US" dirty="0" smtClean="0"/>
              <a:t> 하면 기계에 밀리지 않고 살아남을 수 있는지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78456" y="2389909"/>
            <a:ext cx="1433377" cy="269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10334" y="3823486"/>
            <a:ext cx="333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결국 우리가 얼마나 </a:t>
            </a:r>
            <a:r>
              <a:rPr lang="ko-KR" altLang="en-US" dirty="0" err="1" smtClean="0"/>
              <a:t>잘먹고</a:t>
            </a:r>
            <a:r>
              <a:rPr lang="ko-KR" altLang="en-US" dirty="0" smtClean="0"/>
              <a:t> 잘 살 수 있는지가 핵심 궁금증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0299" y="730980"/>
            <a:ext cx="292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FGI: </a:t>
            </a:r>
            <a:r>
              <a:rPr lang="ko-KR" altLang="en-US" dirty="0" smtClean="0"/>
              <a:t>전민경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정의탁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정효인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87347" y="5331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70954" y="4287093"/>
            <a:ext cx="1590375" cy="114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75053" y="1731418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복권에 당첨될 확률이 얼마나 될지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8033211" y="2479563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미래엔 내가 얼마나 건강할 수 있을까</a:t>
            </a:r>
            <a:endParaRPr lang="en-US" altLang="ko-KR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369437" y="2625483"/>
            <a:ext cx="1413270" cy="184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533804" y="4376747"/>
            <a:ext cx="703744" cy="7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779682" y="2537754"/>
            <a:ext cx="49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), </a:t>
            </a:r>
            <a:r>
              <a:rPr lang="en-US" altLang="ko-KR" dirty="0" err="1"/>
              <a:t>imf</a:t>
            </a:r>
            <a:r>
              <a:rPr lang="ko-KR" altLang="en-US" dirty="0"/>
              <a:t>보다 더 암울한 취업전망</a:t>
            </a:r>
            <a:r>
              <a:rPr lang="en-US" altLang="ko-KR" dirty="0"/>
              <a:t>, n</a:t>
            </a:r>
            <a:r>
              <a:rPr lang="ko-KR" altLang="en-US" dirty="0"/>
              <a:t>포 세대</a:t>
            </a:r>
            <a:r>
              <a:rPr lang="en-US" altLang="ko-KR" dirty="0"/>
              <a:t>, </a:t>
            </a:r>
            <a:r>
              <a:rPr lang="ko-KR" altLang="en-US" dirty="0"/>
              <a:t>경제 성장률 </a:t>
            </a:r>
            <a:r>
              <a:rPr lang="en-US" altLang="ko-KR" dirty="0"/>
              <a:t>-1% </a:t>
            </a:r>
            <a:r>
              <a:rPr lang="ko-KR" altLang="en-US" dirty="0"/>
              <a:t>예상 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B18B1-11CB-4C04-A61A-B018E90C9F5B}"/>
              </a:ext>
            </a:extLst>
          </p:cNvPr>
          <p:cNvSpPr txBox="1"/>
          <p:nvPr/>
        </p:nvSpPr>
        <p:spPr>
          <a:xfrm>
            <a:off x="3394671" y="3184085"/>
            <a:ext cx="6647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우리 행복할 수 있을까</a:t>
            </a:r>
            <a:r>
              <a:rPr lang="en-US" altLang="ko-KR" sz="4400" dirty="0"/>
              <a:t>..?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511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442797" y="2061108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행복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>
            <a:off x="3513221" y="3228775"/>
            <a:ext cx="3503399" cy="18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3647811" y="2751617"/>
            <a:ext cx="5646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사람이 생활 속에서 기쁘고 즐겁고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만족을 </a:t>
            </a:r>
            <a:r>
              <a:rPr lang="ko-KR" altLang="en-US" dirty="0"/>
              <a:t>느끼는 상태에 있는 것</a:t>
            </a:r>
            <a:r>
              <a:rPr lang="en-US" altLang="ko-KR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84915" y="4413610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353396" y="3757353"/>
            <a:ext cx="631768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585258" y="2767280"/>
            <a:ext cx="927963" cy="14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9433" y="2387108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여가</a:t>
            </a:r>
            <a:r>
              <a:rPr lang="ko-KR" altLang="en-US" dirty="0" err="1" smtClean="0"/>
              <a:t>지수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3"/>
          </p:cNvCxnSpPr>
          <p:nvPr/>
        </p:nvCxnSpPr>
        <p:spPr>
          <a:xfrm>
            <a:off x="8146472" y="4598276"/>
            <a:ext cx="943148" cy="6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84631" y="4962334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엥겔지수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80212" y="949642"/>
            <a:ext cx="35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행복지수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여가지수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엥겔계수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38423" y="1347148"/>
            <a:ext cx="1074595" cy="101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08899" y="1937183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엥겔계수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 flipV="1">
            <a:off x="379323" y="2443012"/>
            <a:ext cx="5298270" cy="8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308899" y="2643355"/>
            <a:ext cx="5646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고딕"/>
              </a:rPr>
              <a:t>가계총소비지출에서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 식료품비가 차지하는 비중을 나타낸 지표로 주로 생활수준을 재는 척도로 이용된다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r>
              <a:rPr lang="ko-KR" altLang="en-US" sz="1600" b="0" i="0" u="none" strike="noStrike" dirty="0">
                <a:solidFill>
                  <a:srgbClr val="0033AC"/>
                </a:solidFill>
                <a:effectLst/>
                <a:latin typeface="나눔고딕"/>
                <a:hlinkClick r:id="rId2"/>
              </a:rPr>
              <a:t>가계지출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 총액 중 저소득 가계일수록 식료품비의 비율이 높고 고소득 가계일수록 이 비율이 낮게 나타난다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7777B-64A7-434B-956A-C33B84CFA761}"/>
              </a:ext>
            </a:extLst>
          </p:cNvPr>
          <p:cNvSpPr txBox="1"/>
          <p:nvPr/>
        </p:nvSpPr>
        <p:spPr>
          <a:xfrm>
            <a:off x="1792794" y="2073680"/>
            <a:ext cx="267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[ Engel’s coefficient 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6313459" y="1919792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여가계수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>
            <a:off x="6383883" y="2434316"/>
            <a:ext cx="58714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6313459" y="2625964"/>
            <a:ext cx="5646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고딕"/>
              </a:rPr>
              <a:t>가계총소비지출에서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 식료품비가 차지하는 비중을 나타낸 지표로 주로 생활수준을 재는 척도로 이용된다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r>
              <a:rPr lang="ko-KR" altLang="en-US" sz="1600" b="0" i="0" u="none" strike="noStrike" dirty="0">
                <a:solidFill>
                  <a:srgbClr val="0033AC"/>
                </a:solidFill>
                <a:effectLst/>
                <a:latin typeface="나눔고딕"/>
                <a:hlinkClick r:id="rId2"/>
              </a:rPr>
              <a:t>가계지출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 총액 중 저소득 가계일수록 식료품비의 비율이 높고 고소득 가계일수록 이 비율이 낮게 나타난다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7777B-64A7-434B-956A-C33B84CFA761}"/>
              </a:ext>
            </a:extLst>
          </p:cNvPr>
          <p:cNvSpPr txBox="1"/>
          <p:nvPr/>
        </p:nvSpPr>
        <p:spPr>
          <a:xfrm>
            <a:off x="7797354" y="2056289"/>
            <a:ext cx="267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[ Engel’s coefficient 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76261" y="4040155"/>
            <a:ext cx="1492898" cy="127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383883" y="3966794"/>
            <a:ext cx="1465103" cy="135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5169159" y="5513917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행복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829564" y="75609"/>
            <a:ext cx="302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행복</a:t>
            </a:r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 flipV="1">
            <a:off x="4899988" y="561989"/>
            <a:ext cx="2209036" cy="28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4829564" y="781781"/>
            <a:ext cx="56468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사람이 생활 속에서 기쁘고 즐겁고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만족을 </a:t>
            </a:r>
            <a:r>
              <a:rPr lang="ko-KR" altLang="en-US" sz="1100" dirty="0"/>
              <a:t>느끼는 상태에 있는 것</a:t>
            </a:r>
            <a:r>
              <a:rPr lang="en-US" altLang="ko-KR" sz="1100" dirty="0"/>
              <a:t>.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3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08899" y="1937183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엥겔계수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 flipV="1">
            <a:off x="379323" y="2443012"/>
            <a:ext cx="5298270" cy="8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308899" y="2643355"/>
            <a:ext cx="5646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고딕"/>
              </a:rPr>
              <a:t>가계총소비지출에서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 식료품비가 차지하는 비중을 나타낸 지표로 주로 생활수준을 재는 척도로 이용된다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r>
              <a:rPr lang="ko-KR" altLang="en-US" sz="1600" b="0" i="0" u="none" strike="noStrike" dirty="0">
                <a:solidFill>
                  <a:srgbClr val="0033AC"/>
                </a:solidFill>
                <a:effectLst/>
                <a:latin typeface="나눔고딕"/>
                <a:hlinkClick r:id="rId2"/>
              </a:rPr>
              <a:t>가계지출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 총액 중 저소득 가계일수록 식료품비의 비율이 높고 고소득 가계일수록 이 비율이 낮게 나타난다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7777B-64A7-434B-956A-C33B84CFA761}"/>
              </a:ext>
            </a:extLst>
          </p:cNvPr>
          <p:cNvSpPr txBox="1"/>
          <p:nvPr/>
        </p:nvSpPr>
        <p:spPr>
          <a:xfrm>
            <a:off x="1792794" y="2073680"/>
            <a:ext cx="267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[ Engel’s coefficient 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6313459" y="1919792"/>
            <a:ext cx="302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행복</a:t>
            </a:r>
            <a:r>
              <a:rPr lang="ko-KR" altLang="en-US" sz="2800" dirty="0" err="1" smtClean="0"/>
              <a:t>계수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9C3B2D-98FF-4850-9545-54269AA96653}"/>
              </a:ext>
            </a:extLst>
          </p:cNvPr>
          <p:cNvCxnSpPr/>
          <p:nvPr/>
        </p:nvCxnSpPr>
        <p:spPr>
          <a:xfrm>
            <a:off x="6383883" y="2434316"/>
            <a:ext cx="58714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BE5D36-1E61-46CE-A210-1BB2C520B3D0}"/>
              </a:ext>
            </a:extLst>
          </p:cNvPr>
          <p:cNvSpPr txBox="1"/>
          <p:nvPr/>
        </p:nvSpPr>
        <p:spPr>
          <a:xfrm>
            <a:off x="6313459" y="2625964"/>
            <a:ext cx="5646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고딕"/>
              </a:rPr>
              <a:t>가계총소비지출에서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 식료품비가 차지하는 비중을 나타낸 지표로 주로 생활수준을 재는 척도로 이용된다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r>
              <a:rPr lang="ko-KR" altLang="en-US" sz="1600" b="0" i="0" u="none" strike="noStrike" dirty="0">
                <a:solidFill>
                  <a:srgbClr val="0033AC"/>
                </a:solidFill>
                <a:effectLst/>
                <a:latin typeface="나눔고딕"/>
                <a:hlinkClick r:id="rId2"/>
              </a:rPr>
              <a:t>가계지출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고딕"/>
              </a:rPr>
              <a:t> 총액 중 저소득 가계일수록 식료품비의 비율이 높고 고소득 가계일수록 이 비율이 낮게 나타난다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7777B-64A7-434B-956A-C33B84CFA761}"/>
              </a:ext>
            </a:extLst>
          </p:cNvPr>
          <p:cNvSpPr txBox="1"/>
          <p:nvPr/>
        </p:nvSpPr>
        <p:spPr>
          <a:xfrm>
            <a:off x="7797354" y="2056289"/>
            <a:ext cx="267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[ Engel’s coefficient 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4" y="0"/>
            <a:ext cx="12190746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835832" y="1380930"/>
            <a:ext cx="4817896" cy="3060441"/>
            <a:chOff x="3644969" y="205273"/>
            <a:chExt cx="4817896" cy="3060441"/>
          </a:xfrm>
        </p:grpSpPr>
        <p:sp>
          <p:nvSpPr>
            <p:cNvPr id="12" name="TextBox 11"/>
            <p:cNvSpPr txBox="1"/>
            <p:nvPr/>
          </p:nvSpPr>
          <p:spPr>
            <a:xfrm>
              <a:off x="4544008" y="895739"/>
              <a:ext cx="29857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smtClean="0">
                  <a:solidFill>
                    <a:schemeClr val="bg1"/>
                  </a:solidFill>
                </a:rPr>
                <a:t>행복</a:t>
              </a:r>
              <a:endParaRPr lang="ko-KR" altLang="en-US" sz="880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644969" y="205273"/>
              <a:ext cx="4817896" cy="306044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3988229" y="1779495"/>
            <a:ext cx="4610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데이터 모습</a:t>
            </a:r>
            <a:r>
              <a:rPr lang="en-US" altLang="ko-KR" dirty="0"/>
              <a:t>(</a:t>
            </a:r>
            <a:r>
              <a:rPr lang="ko-KR" altLang="en-US" dirty="0"/>
              <a:t>데이터 정제 및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행 수</a:t>
            </a:r>
            <a:r>
              <a:rPr lang="en-US" altLang="ko-KR" dirty="0"/>
              <a:t>: ~~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: ~~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범주형</a:t>
            </a:r>
            <a:r>
              <a:rPr lang="en-US" altLang="ko-KR" dirty="0"/>
              <a:t>: ~~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추가된 컬럼</a:t>
            </a:r>
            <a:r>
              <a:rPr lang="en-US" altLang="ko-KR" dirty="0"/>
              <a:t>: *</a:t>
            </a:r>
            <a:r>
              <a:rPr lang="ko-KR" altLang="en-US" dirty="0"/>
              <a:t>엥겔계수</a:t>
            </a:r>
            <a:r>
              <a:rPr lang="en-US" altLang="ko-KR" dirty="0"/>
              <a:t>, *</a:t>
            </a:r>
            <a:r>
              <a:rPr lang="ko-KR" altLang="en-US" dirty="0"/>
              <a:t>행복지수</a:t>
            </a:r>
            <a:r>
              <a:rPr lang="en-US" altLang="ko-KR" dirty="0"/>
              <a:t>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09D25-FADF-48E7-A8B9-90A4126C4E44}"/>
              </a:ext>
            </a:extLst>
          </p:cNvPr>
          <p:cNvSpPr txBox="1"/>
          <p:nvPr/>
        </p:nvSpPr>
        <p:spPr>
          <a:xfrm>
            <a:off x="4215946" y="1683243"/>
            <a:ext cx="376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엥겔지수에</a:t>
            </a:r>
            <a:r>
              <a:rPr lang="ko-KR" altLang="en-US" dirty="0"/>
              <a:t> 미치는 영향들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ko-KR" altLang="en-US" dirty="0" err="1"/>
              <a:t>변수별</a:t>
            </a:r>
            <a:r>
              <a:rPr lang="ko-KR" altLang="en-US" dirty="0"/>
              <a:t> 다양한 분석 및 그래프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08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517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정효인</dc:creator>
  <cp:lastModifiedBy>전민경</cp:lastModifiedBy>
  <cp:revision>21</cp:revision>
  <dcterms:created xsi:type="dcterms:W3CDTF">2020-08-24T14:03:37Z</dcterms:created>
  <dcterms:modified xsi:type="dcterms:W3CDTF">2020-08-27T06:52:39Z</dcterms:modified>
</cp:coreProperties>
</file>