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50E92C-6DF5-4353-81FC-C9EF089B1C18}">
  <a:tblStyle styleId="{C150E92C-6DF5-4353-81FC-C9EF089B1C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56e7a2a1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56e7a2a1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086b6caf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086b6caf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such, we decided to delete the zeros, and after looking at the histogram, our data seems more normally distributed.</a:t>
            </a:r>
            <a:endParaRPr/>
          </a:p>
          <a:p>
            <a:pPr indent="0" lvl="0" marL="0" rtl="0" algn="l">
              <a:spcBef>
                <a:spcPts val="0"/>
              </a:spcBef>
              <a:spcAft>
                <a:spcPts val="0"/>
              </a:spcAft>
              <a:buNone/>
            </a:pPr>
            <a:r>
              <a:rPr lang="en"/>
              <a:t> Note we are making an assumption here: the large amount of zeros is probably due to some error and is not representative of the population of songs, as there should not be this many songs with a score of zero considering they are supposed to all be “popular” songs from the 1950s till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note that we did perform transformations (such as boxcox and log transformations) to </a:t>
            </a:r>
            <a:r>
              <a:rPr i="1" lang="en"/>
              <a:t>Popularity</a:t>
            </a:r>
            <a:r>
              <a:rPr lang="en"/>
              <a:t>; however, none of the transformations performed well.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IGNORE</a:t>
            </a:r>
            <a:endParaRPr/>
          </a:p>
          <a:p>
            <a:pPr indent="0" lvl="0" marL="0" rtl="0" algn="l">
              <a:spcBef>
                <a:spcPts val="0"/>
              </a:spcBef>
              <a:spcAft>
                <a:spcPts val="0"/>
              </a:spcAft>
              <a:buNone/>
            </a:pPr>
            <a:r>
              <a:rPr lang="en">
                <a:solidFill>
                  <a:schemeClr val="dk1"/>
                </a:solidFill>
              </a:rPr>
              <a:t>There is basis for this assumption to be true: these songs are supposed to be “popular” songs from the 1950s until now. There shouldn’t be this many songs with a popularity of zero.</a:t>
            </a:r>
            <a:endParaRPr>
              <a:solidFill>
                <a:schemeClr val="dk1"/>
              </a:solidFill>
            </a:endParaRPr>
          </a:p>
          <a:p>
            <a:pPr indent="0" lvl="0" marL="0" rtl="0" algn="l">
              <a:spcBef>
                <a:spcPts val="0"/>
              </a:spcBef>
              <a:spcAft>
                <a:spcPts val="0"/>
              </a:spcAft>
              <a:buNone/>
            </a:pPr>
            <a:r>
              <a:rPr lang="en">
                <a:solidFill>
                  <a:schemeClr val="dk1"/>
                </a:solidFill>
              </a:rPr>
              <a:t>As shown in the histogram, after deleting zeros, our assumption of normality seems to be a bit better.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086b6caf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086b6caf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observe our variables and further data better, we created a correlation matrix of our numerical variables.</a:t>
            </a:r>
            <a:endParaRPr/>
          </a:p>
          <a:p>
            <a:pPr indent="0" lvl="0" marL="0" rtl="0" algn="l">
              <a:spcBef>
                <a:spcPts val="0"/>
              </a:spcBef>
              <a:spcAft>
                <a:spcPts val="0"/>
              </a:spcAft>
              <a:buNone/>
            </a:pPr>
            <a:r>
              <a:rPr lang="en">
                <a:solidFill>
                  <a:schemeClr val="dk1"/>
                </a:solidFill>
              </a:rPr>
              <a:t>a majority of variables are not highly correlated (and most are quite close to 0) but there are a select few (for instance: Acousticness and Energy, Valence Danceability, Release Yr and Loudness). </a:t>
            </a:r>
            <a:endParaRPr>
              <a:solidFill>
                <a:schemeClr val="dk1"/>
              </a:solidFill>
            </a:endParaRPr>
          </a:p>
          <a:p>
            <a:pPr indent="0" lvl="0" marL="0" rtl="0" algn="l">
              <a:spcBef>
                <a:spcPts val="0"/>
              </a:spcBef>
              <a:spcAft>
                <a:spcPts val="0"/>
              </a:spcAft>
              <a:buNone/>
            </a:pPr>
            <a:r>
              <a:rPr lang="en">
                <a:solidFill>
                  <a:schemeClr val="dk1"/>
                </a:solidFill>
              </a:rPr>
              <a:t>Since we have variables that are highly correlated with each other that aren’t highly correlated with many others, we decided to keep all numerical variables inside the model.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086b6caf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086b6caf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(which displays a scatterplot of Danceability vs Popularity) shows an example of what we saw for our numerical variables plotted against the popularity variable, mainly a cluster of points with no discernable trends.</a:t>
            </a:r>
            <a:endParaRPr/>
          </a:p>
          <a:p>
            <a:pPr indent="0" lvl="0" marL="0" rtl="0" algn="l">
              <a:spcBef>
                <a:spcPts val="0"/>
              </a:spcBef>
              <a:spcAft>
                <a:spcPts val="0"/>
              </a:spcAft>
              <a:buNone/>
            </a:pPr>
            <a:r>
              <a:rPr lang="en"/>
              <a:t>This may mean that this data is randomly distributed. However, this pattern may </a:t>
            </a:r>
            <a:r>
              <a:rPr lang="en"/>
              <a:t>indicate that our regression model might have trouble using the numerical predictors to predict the </a:t>
            </a:r>
            <a:r>
              <a:rPr i="1" lang="en"/>
              <a:t>Popularity </a:t>
            </a:r>
            <a:r>
              <a:rPr lang="en"/>
              <a:t>variable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IGNORE</a:t>
            </a:r>
            <a:endParaRPr/>
          </a:p>
          <a:p>
            <a:pPr indent="0" lvl="0" marL="0" rtl="0" algn="l">
              <a:spcBef>
                <a:spcPts val="0"/>
              </a:spcBef>
              <a:spcAft>
                <a:spcPts val="0"/>
              </a:spcAft>
              <a:buClr>
                <a:schemeClr val="dk1"/>
              </a:buClr>
              <a:buSzPts val="1100"/>
              <a:buFont typeface="Arial"/>
              <a:buNone/>
            </a:pPr>
            <a:r>
              <a:rPr lang="en">
                <a:solidFill>
                  <a:schemeClr val="dk1"/>
                </a:solidFill>
              </a:rPr>
              <a:t>After creating scatterplots of our variables, It is also important to note that all scatter plot of our numerical predictors showed no clear patterns.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56e7a2a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56e7a2a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17d5a6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17d5a6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categorical variables. </a:t>
            </a:r>
            <a:endParaRPr/>
          </a:p>
          <a:p>
            <a:pPr indent="0" lvl="0" marL="0" rtl="0" algn="l">
              <a:spcBef>
                <a:spcPts val="0"/>
              </a:spcBef>
              <a:spcAft>
                <a:spcPts val="0"/>
              </a:spcAft>
              <a:buNone/>
            </a:pPr>
            <a:r>
              <a:rPr lang="en"/>
              <a:t>We wanted to explore whether </a:t>
            </a:r>
            <a:r>
              <a:rPr lang="en"/>
              <a:t>specific genres influence a song’s popularity</a:t>
            </a:r>
            <a:endParaRPr/>
          </a:p>
          <a:p>
            <a:pPr indent="0" lvl="0" marL="0" rtl="0" algn="l">
              <a:spcBef>
                <a:spcPts val="0"/>
              </a:spcBef>
              <a:spcAft>
                <a:spcPts val="0"/>
              </a:spcAft>
              <a:buNone/>
            </a:pPr>
            <a:r>
              <a:rPr lang="en"/>
              <a:t>Initially, the </a:t>
            </a:r>
            <a:r>
              <a:rPr i="1" lang="en"/>
              <a:t>Genre</a:t>
            </a:r>
            <a:r>
              <a:rPr lang="en"/>
              <a:t> variable consisted of a list of genres (not just one) an artist makes songs for.</a:t>
            </a:r>
            <a:endParaRPr/>
          </a:p>
          <a:p>
            <a:pPr indent="0" lvl="0" marL="0" rtl="0" algn="l">
              <a:spcBef>
                <a:spcPts val="0"/>
              </a:spcBef>
              <a:spcAft>
                <a:spcPts val="0"/>
              </a:spcAft>
              <a:buNone/>
            </a:pPr>
            <a:r>
              <a:rPr lang="en"/>
              <a:t>As such, to ease interpretation and analysis, we decided to create a new variable which split the genre variable into 4 main categories: pop, rock, both pop and rock, and songs that didn’t have either.</a:t>
            </a:r>
            <a:endParaRPr/>
          </a:p>
          <a:p>
            <a:pPr indent="0" lvl="0" marL="0" rtl="0" algn="l">
              <a:spcBef>
                <a:spcPts val="0"/>
              </a:spcBef>
              <a:spcAft>
                <a:spcPts val="0"/>
              </a:spcAft>
              <a:buNone/>
            </a:pPr>
            <a:r>
              <a:rPr lang="en"/>
              <a:t>The table on the right includes the count of each category. With the exception of pop, our numbers seem to be quite close together.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086b6caf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086b6caf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the distribution of popularity for our pop songs. The popularity of pop songs seem to be a bit left skew. </a:t>
            </a:r>
            <a:endParaRPr/>
          </a:p>
          <a:p>
            <a:pPr indent="0" lvl="0" marL="0" rtl="0" algn="l">
              <a:spcBef>
                <a:spcPts val="0"/>
              </a:spcBef>
              <a:spcAft>
                <a:spcPts val="0"/>
              </a:spcAft>
              <a:buNone/>
            </a:pPr>
            <a:r>
              <a:rPr lang="en"/>
              <a:t>In context, this means that pop songs tend to be more popular than not popular.</a:t>
            </a:r>
            <a:endParaRPr/>
          </a:p>
          <a:p>
            <a:pPr indent="0" lvl="0" marL="0" rtl="0" algn="l">
              <a:spcBef>
                <a:spcPts val="0"/>
              </a:spcBef>
              <a:spcAft>
                <a:spcPts val="0"/>
              </a:spcAft>
              <a:buNone/>
            </a:pPr>
            <a:r>
              <a:rPr lang="en"/>
              <a:t>We saw this trend for all levels except for the </a:t>
            </a:r>
            <a:r>
              <a:rPr i="1" lang="en"/>
              <a:t>Other</a:t>
            </a:r>
            <a:r>
              <a:rPr lang="en"/>
              <a:t> category, which was more right skewed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17d5a6bd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17d5a6bd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context, this meant that the prevalence of pop or rock in songs tend to be more popular than songs that do not.</a:t>
            </a:r>
            <a:endParaRPr/>
          </a:p>
          <a:p>
            <a:pPr indent="0" lvl="0" marL="0" rtl="0" algn="l">
              <a:spcBef>
                <a:spcPts val="0"/>
              </a:spcBef>
              <a:spcAft>
                <a:spcPts val="0"/>
              </a:spcAft>
              <a:buNone/>
            </a:pPr>
            <a:r>
              <a:rPr lang="en"/>
              <a:t>This difference is promising and the variable may be meaningful if our regression model can reliably capture the difference in popularity between pop/rock and non-pop/rock songs.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086b6caf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086b6caf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genre, we wanted to explore the explicit variable, the explicit variable is binary: the song is explicit (True) or not (False).</a:t>
            </a:r>
            <a:endParaRPr/>
          </a:p>
          <a:p>
            <a:pPr indent="0" lvl="0" marL="0" rtl="0" algn="l">
              <a:spcBef>
                <a:spcPts val="0"/>
              </a:spcBef>
              <a:spcAft>
                <a:spcPts val="0"/>
              </a:spcAft>
              <a:buNone/>
            </a:pPr>
            <a:r>
              <a:rPr lang="en"/>
              <a:t>On the left, we have a boxplot of popularity scores for each explicit category. </a:t>
            </a:r>
            <a:endParaRPr/>
          </a:p>
          <a:p>
            <a:pPr indent="0" lvl="0" marL="0" rtl="0" algn="l">
              <a:spcBef>
                <a:spcPts val="0"/>
              </a:spcBef>
              <a:spcAft>
                <a:spcPts val="0"/>
              </a:spcAft>
              <a:buNone/>
            </a:pPr>
            <a:r>
              <a:rPr lang="en"/>
              <a:t>In context, this boxplot shows that: on average, </a:t>
            </a:r>
            <a:r>
              <a:rPr lang="en"/>
              <a:t>explicit</a:t>
            </a:r>
            <a:r>
              <a:rPr lang="en"/>
              <a:t> songs score higher in popularity.</a:t>
            </a:r>
            <a:endParaRPr/>
          </a:p>
          <a:p>
            <a:pPr indent="0" lvl="0" marL="0" rtl="0" algn="l">
              <a:spcBef>
                <a:spcPts val="0"/>
              </a:spcBef>
              <a:spcAft>
                <a:spcPts val="0"/>
              </a:spcAft>
              <a:buNone/>
            </a:pPr>
            <a:r>
              <a:rPr lang="en"/>
              <a:t>Note this difference is most likely due to the large difference in the number of explicit and non explicit songs in our dataset.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086b6caf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086b6caf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Specifically, we were curious about how our categorical </a:t>
            </a:r>
            <a:r>
              <a:rPr lang="en"/>
              <a:t>variables</a:t>
            </a:r>
            <a:r>
              <a:rPr lang="en"/>
              <a:t> interact. The interaction plot on the left shows the averages for explicit songs for each genre are always higher than their counterpart. It also shows disordinal interaction between all of our categories, suggesting that our variables </a:t>
            </a:r>
            <a:r>
              <a:rPr lang="en"/>
              <a:t>interact</a:t>
            </a:r>
            <a:r>
              <a:rPr lang="en"/>
              <a:t> closely.</a:t>
            </a:r>
            <a:endParaRPr/>
          </a:p>
          <a:p>
            <a:pPr indent="0" lvl="0" marL="0" rtl="0" algn="l">
              <a:spcBef>
                <a:spcPts val="0"/>
              </a:spcBef>
              <a:spcAft>
                <a:spcPts val="0"/>
              </a:spcAft>
              <a:buNone/>
            </a:pPr>
            <a:r>
              <a:rPr lang="en"/>
              <a:t>Due to the interaction, we should be cautious with interpreting the main effects independently, as they might not hold consistently across all levels of the interacting variables.</a:t>
            </a:r>
            <a:endParaRPr b="1"/>
          </a:p>
          <a:p>
            <a:pPr indent="0" lvl="0" marL="0" rtl="0" algn="l">
              <a:spcBef>
                <a:spcPts val="0"/>
              </a:spcBef>
              <a:spcAft>
                <a:spcPts val="0"/>
              </a:spcAft>
              <a:buNone/>
            </a:pPr>
            <a:r>
              <a:rPr lang="en"/>
              <a:t>Note we also performed an ANOVA with interaction effects, which we have reason to believe that the interaction effect between </a:t>
            </a:r>
            <a:r>
              <a:rPr lang="en"/>
              <a:t>explicit</a:t>
            </a:r>
            <a:r>
              <a:rPr lang="en"/>
              <a:t> and genre is significant.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56e7a2a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56e7a2a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Welcome to our presentation, which seeks to predict spotify song popularity based off of several factors curated by spotify.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17d5a6b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17d5a6b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performing EDA, we proceed with modeling to answer our original question: which key factors influence Spotify's popularity metric for individual song?</a:t>
            </a:r>
            <a:endParaRPr/>
          </a:p>
          <a:p>
            <a:pPr indent="0" lvl="0" marL="0" rtl="0" algn="l">
              <a:spcBef>
                <a:spcPts val="0"/>
              </a:spcBef>
              <a:spcAft>
                <a:spcPts val="0"/>
              </a:spcAft>
              <a:buNone/>
            </a:pPr>
            <a:r>
              <a:rPr lang="en"/>
              <a:t>We decided to create three models:</a:t>
            </a:r>
            <a:endParaRPr/>
          </a:p>
          <a:p>
            <a:pPr indent="0" lvl="0" marL="0" rtl="0" algn="l">
              <a:spcBef>
                <a:spcPts val="0"/>
              </a:spcBef>
              <a:spcAft>
                <a:spcPts val="0"/>
              </a:spcAft>
              <a:buNone/>
            </a:pPr>
            <a:r>
              <a:rPr lang="en"/>
              <a:t>	One model with all main effects.</a:t>
            </a:r>
            <a:endParaRPr/>
          </a:p>
          <a:p>
            <a:pPr indent="0" lvl="0" marL="0" rtl="0" algn="l">
              <a:spcBef>
                <a:spcPts val="0"/>
              </a:spcBef>
              <a:spcAft>
                <a:spcPts val="0"/>
              </a:spcAft>
              <a:buNone/>
            </a:pPr>
            <a:r>
              <a:rPr lang="en"/>
              <a:t>	One model with all main effects and all two factor interaction terms</a:t>
            </a:r>
            <a:endParaRPr/>
          </a:p>
          <a:p>
            <a:pPr indent="0" lvl="0" marL="0" rtl="0" algn="l">
              <a:spcBef>
                <a:spcPts val="0"/>
              </a:spcBef>
              <a:spcAft>
                <a:spcPts val="0"/>
              </a:spcAft>
              <a:buNone/>
            </a:pPr>
            <a:r>
              <a:rPr lang="en"/>
              <a:t>	And one model that uses all main effects and the significant two-factor interaction terms.</a:t>
            </a:r>
            <a:endParaRPr/>
          </a:p>
          <a:p>
            <a:pPr indent="0" lvl="0" marL="0" rtl="0" algn="l">
              <a:spcBef>
                <a:spcPts val="0"/>
              </a:spcBef>
              <a:spcAft>
                <a:spcPts val="0"/>
              </a:spcAft>
              <a:buNone/>
            </a:pPr>
            <a:r>
              <a:rPr lang="en"/>
              <a:t>Despite our results from the ANOVA and interaction plots, we still decided to keep the main effects of the categorical variables because we were simply curious if these variables were significant.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1f7b4cfd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1f7b4cf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a few predictors from our model and the results.</a:t>
            </a:r>
            <a:endParaRPr/>
          </a:p>
          <a:p>
            <a:pPr indent="0" lvl="0" marL="0" rtl="0" algn="l">
              <a:spcBef>
                <a:spcPts val="0"/>
              </a:spcBef>
              <a:spcAft>
                <a:spcPts val="0"/>
              </a:spcAft>
              <a:buNone/>
            </a:pPr>
            <a:r>
              <a:rPr lang="en"/>
              <a:t>Although not all of our predictors were shown, a majority of our predictors are significant with a p-value less than 0.05.</a:t>
            </a:r>
            <a:endParaRPr/>
          </a:p>
          <a:p>
            <a:pPr indent="0" lvl="0" marL="0" rtl="0" algn="l">
              <a:spcBef>
                <a:spcPts val="0"/>
              </a:spcBef>
              <a:spcAft>
                <a:spcPts val="0"/>
              </a:spcAft>
              <a:buNone/>
            </a:pPr>
            <a:r>
              <a:rPr lang="en"/>
              <a:t>However, a few were not significant, such as </a:t>
            </a:r>
            <a:r>
              <a:rPr i="1" lang="en"/>
              <a:t>Key</a:t>
            </a:r>
            <a:r>
              <a:rPr lang="en"/>
              <a:t> and </a:t>
            </a:r>
            <a:r>
              <a:rPr i="1" lang="en"/>
              <a:t>Tempo</a:t>
            </a:r>
            <a:r>
              <a:rPr lang="en"/>
              <a:t>.</a:t>
            </a:r>
            <a:endParaRPr/>
          </a:p>
          <a:p>
            <a:pPr indent="0" lvl="0" marL="0" rtl="0" algn="l">
              <a:spcBef>
                <a:spcPts val="0"/>
              </a:spcBef>
              <a:spcAft>
                <a:spcPts val="0"/>
              </a:spcAft>
              <a:buNone/>
            </a:pPr>
            <a:r>
              <a:rPr lang="en"/>
              <a:t>Notice that although Explicit and Genre are significant, it does not make sense to interpret them the same way as if they are independent, as an interaction effect exists.</a:t>
            </a:r>
            <a:endParaRPr/>
          </a:p>
          <a:p>
            <a:pPr indent="0" lvl="0" marL="0" rtl="0" algn="l">
              <a:spcBef>
                <a:spcPts val="0"/>
              </a:spcBef>
              <a:spcAft>
                <a:spcPts val="0"/>
              </a:spcAft>
              <a:buNone/>
            </a:pPr>
            <a:r>
              <a:rPr lang="en"/>
              <a:t>However, it does make sense to interpret our numerical variables; for instance, on average, as danceability increases by one unit, popularity increases by around 20.18 units.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1f7b4cf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1f7b4cf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Like the previous slide, this slide shows</a:t>
            </a:r>
            <a:r>
              <a:rPr lang="en">
                <a:solidFill>
                  <a:schemeClr val="dk1"/>
                </a:solidFill>
              </a:rPr>
              <a:t> selected predictors from our model with interaction effects included. As we can see, introducing interaction terms has changed the significance of some predictors.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Many predictors that were significant in the first model </a:t>
            </a:r>
            <a:r>
              <a:rPr lang="en" strike="sngStrike">
                <a:solidFill>
                  <a:schemeClr val="dk1"/>
                </a:solidFill>
              </a:rPr>
              <a:t>(without interaction terms)</a:t>
            </a:r>
            <a:r>
              <a:rPr lang="en">
                <a:solidFill>
                  <a:schemeClr val="dk1"/>
                </a:solidFill>
              </a:rPr>
              <a:t> are now insignificant. For instance, Danceability, which was significant previously, is now not significant. </a:t>
            </a:r>
            <a:endParaRPr>
              <a:solidFill>
                <a:schemeClr val="dk1"/>
              </a:solidFill>
            </a:endParaRPr>
          </a:p>
          <a:p>
            <a:pPr indent="-298450" lvl="0" marL="457200" rtl="0" algn="l">
              <a:spcBef>
                <a:spcPts val="0"/>
              </a:spcBef>
              <a:spcAft>
                <a:spcPts val="0"/>
              </a:spcAft>
              <a:buClr>
                <a:schemeClr val="dk1"/>
              </a:buClr>
              <a:buSzPts val="1100"/>
              <a:buChar char="●"/>
            </a:pPr>
            <a:r>
              <a:rPr lang="en" strike="sngStrike">
                <a:solidFill>
                  <a:schemeClr val="dk1"/>
                </a:solidFill>
              </a:rPr>
              <a:t>This could be due to adding multiple interaction terms, which often increases model complexity and can impact the significance of individual predictors.</a:t>
            </a:r>
            <a:endParaRPr strike="sngStrike">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coefficients represent the direction and magnitude of each predictor's effect on popularity. A negative coefficient, like -991.8 for Explicit (True), suggests that explicit songs are associated with a large decrease in popularity. </a:t>
            </a:r>
            <a:r>
              <a:rPr lang="en" strike="sngStrike">
                <a:solidFill>
                  <a:schemeClr val="dk1"/>
                </a:solidFill>
              </a:rPr>
              <a:t>However, since many coefficients we see are not significant, we should interpret only the significant ones cautiously and recognize that they might still be affected by interactions.</a:t>
            </a:r>
            <a:endParaRPr strike="sngStrike">
              <a:solidFill>
                <a:schemeClr val="dk1"/>
              </a:solidFill>
            </a:endParaRPr>
          </a:p>
          <a:p>
            <a:pPr indent="-298450" lvl="0" marL="457200" rtl="0" algn="l">
              <a:spcBef>
                <a:spcPts val="0"/>
              </a:spcBef>
              <a:spcAft>
                <a:spcPts val="0"/>
              </a:spcAft>
              <a:buClr>
                <a:schemeClr val="dk1"/>
              </a:buClr>
              <a:buSzPts val="1100"/>
              <a:buChar char="●"/>
            </a:pPr>
            <a:r>
              <a:rPr lang="en" strike="sngStrike">
                <a:solidFill>
                  <a:schemeClr val="dk1"/>
                </a:solidFill>
              </a:rPr>
              <a:t>In this context, Explicit (True) and Genre (Both) are significant, indicating that explicit songs and songs in the 'Both' genre have a substantial impact on popularity.</a:t>
            </a:r>
            <a:endParaRPr strike="sngStrike">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Interestingly, none of the interaction effects between Explicit and Genre (e.g., Explicit * Genre (Pop)) are significant, even though the main effects of Explicit and Genre are. This suggests that while Explicit and Genre independently affect popularity, their combined effect does not add additional predictive value in this model.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(*not sure if true, nonlinear relationships as well as a lot of variability within combinations of Explicit and Genre categories can obscure effects, we see that the model may lack power to produce significant interaction term )</a:t>
            </a:r>
            <a:endParaRPr>
              <a:solidFill>
                <a:schemeClr val="dk1"/>
              </a:solidFill>
            </a:endParaRPr>
          </a:p>
          <a:p>
            <a:pPr indent="-298450" lvl="0" marL="457200" rtl="0" algn="l">
              <a:spcBef>
                <a:spcPts val="0"/>
              </a:spcBef>
              <a:spcAft>
                <a:spcPts val="0"/>
              </a:spcAft>
              <a:buClr>
                <a:schemeClr val="dk1"/>
              </a:buClr>
              <a:buSzPts val="1100"/>
              <a:buChar char="●"/>
            </a:pPr>
            <a:r>
              <a:rPr lang="en" strike="sngStrike">
                <a:solidFill>
                  <a:schemeClr val="dk1"/>
                </a:solidFill>
              </a:rPr>
              <a:t>Even though the interaction terms are not statistically significant, there may still be a visual crossover interaction, as noted in the previous slide. This means that while we observe some differences in the trends across genres and explicit content, these differences aren't strong enough to be deemed statistically significant.</a:t>
            </a:r>
            <a:endParaRPr b="1" strike="sngStrike">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1f7b4cf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1f7b4cfd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results from model 3 are even less interesting.</a:t>
            </a:r>
            <a:endParaRPr>
              <a:solidFill>
                <a:schemeClr val="dk1"/>
              </a:solidFill>
            </a:endParaRPr>
          </a:p>
          <a:p>
            <a:pPr indent="0" lvl="0" marL="0" rtl="0" algn="l">
              <a:spcBef>
                <a:spcPts val="0"/>
              </a:spcBef>
              <a:spcAft>
                <a:spcPts val="0"/>
              </a:spcAft>
              <a:buNone/>
            </a:pPr>
            <a:r>
              <a:rPr lang="en">
                <a:solidFill>
                  <a:schemeClr val="dk1"/>
                </a:solidFill>
              </a:rPr>
              <a:t>We largely see the same </a:t>
            </a:r>
            <a:r>
              <a:rPr lang="en">
                <a:solidFill>
                  <a:schemeClr val="dk1"/>
                </a:solidFill>
              </a:rPr>
              <a:t>patterns</a:t>
            </a:r>
            <a:r>
              <a:rPr lang="en">
                <a:solidFill>
                  <a:schemeClr val="dk1"/>
                </a:solidFill>
              </a:rPr>
              <a:t> from model 2: many variables that were considered significant in model 1 become insignificant in model 2.</a:t>
            </a:r>
            <a:endParaRPr>
              <a:solidFill>
                <a:schemeClr val="dk1"/>
              </a:solidFill>
            </a:endParaRPr>
          </a:p>
          <a:p>
            <a:pPr indent="0" lvl="0" marL="0" rtl="0" algn="l">
              <a:spcBef>
                <a:spcPts val="0"/>
              </a:spcBef>
              <a:spcAft>
                <a:spcPts val="0"/>
              </a:spcAft>
              <a:buNone/>
            </a:pPr>
            <a:r>
              <a:rPr lang="en">
                <a:solidFill>
                  <a:schemeClr val="dk1"/>
                </a:solidFill>
              </a:rPr>
              <a:t>The interaction effects also stay insignificant while the categorical variables </a:t>
            </a:r>
            <a:r>
              <a:rPr lang="en">
                <a:solidFill>
                  <a:schemeClr val="dk1"/>
                </a:solidFill>
              </a:rPr>
              <a:t>themselves</a:t>
            </a:r>
            <a:r>
              <a:rPr lang="en">
                <a:solidFill>
                  <a:schemeClr val="dk1"/>
                </a:solidFill>
              </a:rPr>
              <a:t> are significant.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17d5a6b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17d5a6b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the models, this table shows the results of each model’s performance: the R-squared, the errors when trying to predict on testing data, and the AIC.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focus on the R-squared adjusted. For model 1, 9.71% of the variability in song popularity can be explained by the main effects. For model 2, </a:t>
            </a:r>
            <a:r>
              <a:rPr lang="en"/>
              <a:t>12.04% of the variability in song popularity can be explained by the predictors in model 2. And so on for model 3.</a:t>
            </a:r>
            <a:endParaRPr/>
          </a:p>
          <a:p>
            <a:pPr indent="0" lvl="0" marL="0" rtl="0" algn="l">
              <a:spcBef>
                <a:spcPts val="0"/>
              </a:spcBef>
              <a:spcAft>
                <a:spcPts val="0"/>
              </a:spcAft>
              <a:buNone/>
            </a:pPr>
            <a:r>
              <a:rPr lang="en"/>
              <a:t>Notice how model 2 has the largest R-squared adjusted value; however the change isn’t </a:t>
            </a:r>
            <a:r>
              <a:rPr lang="en"/>
              <a:t>extremely drastic when we take into account the amount of predictors that were added in the model, which increases R-squared. </a:t>
            </a:r>
            <a:endParaRPr/>
          </a:p>
          <a:p>
            <a:pPr indent="0" lvl="0" marL="0" rtl="0" algn="l">
              <a:spcBef>
                <a:spcPts val="0"/>
              </a:spcBef>
              <a:spcAft>
                <a:spcPts val="0"/>
              </a:spcAft>
              <a:buNone/>
            </a:pPr>
            <a:r>
              <a:rPr lang="en">
                <a:solidFill>
                  <a:schemeClr val="dk1"/>
                </a:solidFill>
              </a:rPr>
              <a:t>When we take into account practicalness, this change in R-squared is insignificant, since we had to add so many predictors into the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RMSE and MSE assess accuracy of our model on the test results. The smaller the error, the better. </a:t>
            </a:r>
            <a:endParaRPr>
              <a:solidFill>
                <a:schemeClr val="dk1"/>
              </a:solidFill>
            </a:endParaRPr>
          </a:p>
          <a:p>
            <a:pPr indent="0" lvl="0" marL="0" rtl="0" algn="l">
              <a:spcBef>
                <a:spcPts val="0"/>
              </a:spcBef>
              <a:spcAft>
                <a:spcPts val="0"/>
              </a:spcAft>
              <a:buNone/>
            </a:pPr>
            <a:r>
              <a:rPr lang="en">
                <a:solidFill>
                  <a:schemeClr val="dk1"/>
                </a:solidFill>
              </a:rPr>
              <a:t>Notice how there isn’t a significant change between our errors; in fact, the simplest model with just the main effects (model 1) did better than the more complicated model (model 2) for both errors.</a:t>
            </a:r>
            <a:endParaRPr>
              <a:solidFill>
                <a:schemeClr val="dk1"/>
              </a:solidFill>
            </a:endParaRPr>
          </a:p>
          <a:p>
            <a:pPr indent="0" lvl="0" marL="0" rtl="0" algn="l">
              <a:spcBef>
                <a:spcPts val="0"/>
              </a:spcBef>
              <a:spcAft>
                <a:spcPts val="0"/>
              </a:spcAft>
              <a:buNone/>
            </a:pPr>
            <a:r>
              <a:rPr lang="en">
                <a:solidFill>
                  <a:schemeClr val="dk1"/>
                </a:solidFill>
              </a:rPr>
              <a:t>Model 3 performed only slightly better than model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the AIC score, which helps assess overall performance, is extremely similar for all 3 models as well. </a:t>
            </a:r>
            <a:endParaRPr>
              <a:solidFill>
                <a:schemeClr val="dk1"/>
              </a:solidFill>
            </a:endParaRPr>
          </a:p>
          <a:p>
            <a:pPr indent="0" lvl="0" marL="0" rtl="0" algn="l">
              <a:spcBef>
                <a:spcPts val="0"/>
              </a:spcBef>
              <a:spcAft>
                <a:spcPts val="0"/>
              </a:spcAft>
              <a:buNone/>
            </a:pPr>
            <a:r>
              <a:rPr lang="en">
                <a:solidFill>
                  <a:schemeClr val="dk1"/>
                </a:solidFill>
              </a:rPr>
              <a:t>Model 3 performs the best in terms of AIC.</a:t>
            </a:r>
            <a:endParaRPr>
              <a:solidFill>
                <a:schemeClr val="dk1"/>
              </a:solidFill>
            </a:endParaRPr>
          </a:p>
          <a:p>
            <a:pPr indent="0" lvl="0" marL="0" rtl="0" algn="l">
              <a:spcBef>
                <a:spcPts val="0"/>
              </a:spcBef>
              <a:spcAft>
                <a:spcPts val="0"/>
              </a:spcAft>
              <a:buNone/>
            </a:pPr>
            <a:r>
              <a:rPr lang="en">
                <a:solidFill>
                  <a:schemeClr val="dk1"/>
                </a:solidFill>
              </a:rPr>
              <a:t>This means that model 3 explains more variation in popularity with a smaller emphasis on the independent variables.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main takeaway is that, generally, our models are similar. However, practically, model 1 is the simplest. So although one can make an argument for performance for model 3, when we take into account complexity and practicality, model 1 is the best.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such, we choose model 1, our simplest model to be our final model.</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578d9fd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578d9fd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56e7a2a1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56e7a2a1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17d5a6bd3_4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17d5a6bd3_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decided to perform cross validation to see </a:t>
            </a:r>
            <a:r>
              <a:rPr lang="en"/>
              <a:t>whether different validation approaches </a:t>
            </a:r>
            <a:r>
              <a:rPr lang="en"/>
              <a:t>could improve the performance metrics of our model, such as R-squared, RMSE, and MAE.</a:t>
            </a:r>
            <a:endParaRPr/>
          </a:p>
          <a:p>
            <a:pPr indent="0" lvl="0" marL="0" rtl="0" algn="l">
              <a:spcBef>
                <a:spcPts val="0"/>
              </a:spcBef>
              <a:spcAft>
                <a:spcPts val="0"/>
              </a:spcAft>
              <a:buNone/>
            </a:pPr>
            <a:r>
              <a:rPr lang="en"/>
              <a:t>Unfortunately, cross validation only barely improved in R-squared and error metrics (RMSE and MAE), as shown.</a:t>
            </a:r>
            <a:endParaRPr/>
          </a:p>
          <a:p>
            <a:pPr indent="0" lvl="0" marL="0" rtl="0" algn="l">
              <a:spcBef>
                <a:spcPts val="0"/>
              </a:spcBef>
              <a:spcAft>
                <a:spcPts val="0"/>
              </a:spcAft>
              <a:buNone/>
            </a:pPr>
            <a:r>
              <a:rPr lang="en"/>
              <a:t>Taking in the bigger picture, we are performing a complicated task only to yield similar results.</a:t>
            </a:r>
            <a:endParaRPr/>
          </a:p>
          <a:p>
            <a:pPr indent="0" lvl="0" marL="0" rtl="0" algn="l">
              <a:spcBef>
                <a:spcPts val="0"/>
              </a:spcBef>
              <a:spcAft>
                <a:spcPts val="0"/>
              </a:spcAft>
              <a:buNone/>
            </a:pPr>
            <a:r>
              <a:rPr lang="en"/>
              <a:t>This lack of significant improvement suggests that our model’s predictive capacity is limited by the data or the model itself, rather than the validation method. Even if we optimized the fold-lambda pair or used more complex cross-validation strategies, we likely wouldn’t see substantial gains in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all to say that our first model is the best model to choose from when we take into account </a:t>
            </a:r>
            <a:r>
              <a:rPr lang="en"/>
              <a:t>practical</a:t>
            </a:r>
            <a:r>
              <a:rPr lang="en"/>
              <a:t> and </a:t>
            </a:r>
            <a:r>
              <a:rPr lang="en"/>
              <a:t>statistical</a:t>
            </a:r>
            <a:r>
              <a:rPr lang="en"/>
              <a:t> significance.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086b6caf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086b6caf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have chosen our final model, we need to test a few assumptions.</a:t>
            </a:r>
            <a:endParaRPr/>
          </a:p>
          <a:p>
            <a:pPr indent="0" lvl="0" marL="0" rtl="0" algn="l">
              <a:spcBef>
                <a:spcPts val="0"/>
              </a:spcBef>
              <a:spcAft>
                <a:spcPts val="0"/>
              </a:spcAft>
              <a:buNone/>
            </a:pPr>
            <a:r>
              <a:rPr lang="en"/>
              <a:t>According to the QQ plot shown in this slide, our </a:t>
            </a:r>
            <a:r>
              <a:rPr lang="en">
                <a:solidFill>
                  <a:schemeClr val="dk1"/>
                </a:solidFill>
              </a:rPr>
              <a:t>assumption of normality of residuals </a:t>
            </a:r>
            <a:r>
              <a:rPr lang="en"/>
              <a:t>is fairly </a:t>
            </a:r>
            <a:r>
              <a:rPr lang="en"/>
              <a:t>reasonable</a:t>
            </a:r>
            <a:r>
              <a:rPr lang="en"/>
              <a:t>. </a:t>
            </a:r>
            <a:endParaRPr/>
          </a:p>
          <a:p>
            <a:pPr indent="0" lvl="0" marL="0" rtl="0" algn="l">
              <a:spcBef>
                <a:spcPts val="0"/>
              </a:spcBef>
              <a:spcAft>
                <a:spcPts val="0"/>
              </a:spcAft>
              <a:buNone/>
            </a:pPr>
            <a:r>
              <a:rPr lang="en"/>
              <a:t>Although some </a:t>
            </a:r>
            <a:r>
              <a:rPr lang="en"/>
              <a:t>statisticians</a:t>
            </a:r>
            <a:r>
              <a:rPr lang="en"/>
              <a:t> may say the tails show a worrying trend, this may honestly be </a:t>
            </a:r>
            <a:r>
              <a:rPr lang="en"/>
              <a:t>as good as it gets</a:t>
            </a:r>
            <a:r>
              <a:rPr b="1" lang="en"/>
              <a:t> </a:t>
            </a:r>
            <a:r>
              <a:rPr lang="en"/>
              <a:t>for us.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086b6caff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086b6caff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also has an assumption of heteroscedasticity.</a:t>
            </a:r>
            <a:endParaRPr/>
          </a:p>
          <a:p>
            <a:pPr indent="0" lvl="0" marL="0" rtl="0" algn="l">
              <a:spcBef>
                <a:spcPts val="0"/>
              </a:spcBef>
              <a:spcAft>
                <a:spcPts val="0"/>
              </a:spcAft>
              <a:buNone/>
            </a:pPr>
            <a:r>
              <a:rPr lang="en"/>
              <a:t>Unfortunately, according to our Residuals vs. Fitted plot, homoscedasticity seems to fail.</a:t>
            </a:r>
            <a:endParaRPr/>
          </a:p>
          <a:p>
            <a:pPr indent="0" lvl="0" marL="0" rtl="0" algn="l">
              <a:spcBef>
                <a:spcPts val="0"/>
              </a:spcBef>
              <a:spcAft>
                <a:spcPts val="0"/>
              </a:spcAft>
              <a:buNone/>
            </a:pPr>
            <a:r>
              <a:rPr lang="en"/>
              <a:t>Although the residuals seem to bounce around our reference line of x = 0, notice the weird limit that exists at the bottom of the cluster.</a:t>
            </a:r>
            <a:endParaRPr/>
          </a:p>
          <a:p>
            <a:pPr indent="0" lvl="0" marL="0" rtl="0" algn="l">
              <a:spcBef>
                <a:spcPts val="0"/>
              </a:spcBef>
              <a:spcAft>
                <a:spcPts val="0"/>
              </a:spcAft>
              <a:buNone/>
            </a:pPr>
            <a:r>
              <a:rPr lang="en"/>
              <a:t>There seems to be some sort of </a:t>
            </a:r>
            <a:r>
              <a:rPr lang="en"/>
              <a:t>artificial</a:t>
            </a:r>
            <a:r>
              <a:rPr lang="en"/>
              <a:t> limit that makes our residuals not able to bounce under that limit.</a:t>
            </a:r>
            <a:endParaRPr/>
          </a:p>
          <a:p>
            <a:pPr indent="0" lvl="0" marL="0" rtl="0" algn="l">
              <a:spcBef>
                <a:spcPts val="0"/>
              </a:spcBef>
              <a:spcAft>
                <a:spcPts val="0"/>
              </a:spcAft>
              <a:buNone/>
            </a:pPr>
            <a:r>
              <a:rPr lang="en"/>
              <a:t>Furthermore, when we run a non constant variance test in R, we get a p-value that is significant, although not by much. </a:t>
            </a:r>
            <a:endParaRPr/>
          </a:p>
          <a:p>
            <a:pPr indent="0" lvl="0" marL="0" rtl="0" algn="l">
              <a:spcBef>
                <a:spcPts val="0"/>
              </a:spcBef>
              <a:spcAft>
                <a:spcPts val="0"/>
              </a:spcAft>
              <a:buNone/>
            </a:pPr>
            <a:r>
              <a:rPr lang="en"/>
              <a:t>So, we have reason to believe that heteroscedasticity is present in our model and that our assumption of non-constant variances fails.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086b6caff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086b6ca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that, through multiple linear regression, there are several significant variables </a:t>
            </a:r>
            <a:r>
              <a:rPr lang="en"/>
              <a:t>affecting</a:t>
            </a:r>
            <a:r>
              <a:rPr lang="en"/>
              <a:t> popularity. </a:t>
            </a:r>
            <a:endParaRPr/>
          </a:p>
          <a:p>
            <a:pPr indent="0" lvl="0" marL="0" rtl="0" algn="l">
              <a:spcBef>
                <a:spcPts val="0"/>
              </a:spcBef>
              <a:spcAft>
                <a:spcPts val="0"/>
              </a:spcAft>
              <a:buNone/>
            </a:pPr>
            <a:r>
              <a:rPr lang="en"/>
              <a:t>However, the results of our model are inconclusive, as there were a few roadblocks that make our model invalid. </a:t>
            </a:r>
            <a:endParaRPr/>
          </a:p>
          <a:p>
            <a:pPr indent="0" lvl="0" marL="0" rtl="0" algn="l">
              <a:spcBef>
                <a:spcPts val="0"/>
              </a:spcBef>
              <a:spcAft>
                <a:spcPts val="0"/>
              </a:spcAft>
              <a:buNone/>
            </a:pPr>
            <a:r>
              <a:rPr lang="en"/>
              <a:t>These include a low R-squared value, the evidence of heteroscedasticity, and a non-normality of variables.</a:t>
            </a:r>
            <a:endParaRPr/>
          </a:p>
          <a:p>
            <a:pPr indent="0" lvl="0" marL="0" rtl="0" algn="l">
              <a:spcBef>
                <a:spcPts val="0"/>
              </a:spcBef>
              <a:spcAft>
                <a:spcPts val="0"/>
              </a:spcAft>
              <a:buNone/>
            </a:pPr>
            <a:r>
              <a:rPr lang="en"/>
              <a:t>This suggests that alternative models may be needed for a more accurate analysis.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conclusion, our model is inconclusive. </a:t>
            </a:r>
            <a:endParaRPr/>
          </a:p>
          <a:p>
            <a:pPr indent="-298450" lvl="0" marL="457200" rtl="0" algn="l">
              <a:spcBef>
                <a:spcPts val="0"/>
              </a:spcBef>
              <a:spcAft>
                <a:spcPts val="0"/>
              </a:spcAft>
              <a:buSzPts val="1100"/>
              <a:buChar char="●"/>
            </a:pPr>
            <a:r>
              <a:rPr lang="en"/>
              <a:t>We started with a dataset that needed to be cleaned and transformed. </a:t>
            </a:r>
            <a:r>
              <a:rPr lang="en" strike="sngStrike"/>
              <a:t>We wanted to use this dataset to see if the </a:t>
            </a:r>
            <a:r>
              <a:rPr lang="en" strike="sngStrike"/>
              <a:t>predictors in the dataset can be used to predict song popularity.</a:t>
            </a:r>
            <a:endParaRPr strike="sngStrike"/>
          </a:p>
          <a:p>
            <a:pPr indent="-298450" lvl="0" marL="457200" rtl="0" algn="l">
              <a:spcBef>
                <a:spcPts val="0"/>
              </a:spcBef>
              <a:spcAft>
                <a:spcPts val="0"/>
              </a:spcAft>
              <a:buSzPts val="1100"/>
              <a:buChar char="●"/>
            </a:pPr>
            <a:r>
              <a:rPr lang="en"/>
              <a:t>After transforming, we tested a few assumptions and had some thoughts that regression would fail. </a:t>
            </a:r>
            <a:r>
              <a:rPr lang="en" strike="sngStrike"/>
              <a:t>Nonetheless, for the purposes of this </a:t>
            </a:r>
            <a:r>
              <a:rPr lang="en" strike="sngStrike"/>
              <a:t>project</a:t>
            </a:r>
            <a:r>
              <a:rPr lang="en" strike="sngStrike"/>
              <a:t>, we decided to continue with regression and see how it would perform.</a:t>
            </a:r>
            <a:endParaRPr strike="sngStrike"/>
          </a:p>
          <a:p>
            <a:pPr indent="-298450" lvl="0" marL="457200" rtl="0" algn="l">
              <a:spcBef>
                <a:spcPts val="0"/>
              </a:spcBef>
              <a:spcAft>
                <a:spcPts val="0"/>
              </a:spcAft>
              <a:buSzPts val="1100"/>
              <a:buChar char="●"/>
            </a:pPr>
            <a:r>
              <a:rPr lang="en"/>
              <a:t>After testing a few models, we landed on the simplest one being the best one. However, because assumptions are failed, we cannot conclude anything.</a:t>
            </a:r>
            <a:endParaRPr/>
          </a:p>
          <a:p>
            <a:pPr indent="-298450" lvl="0" marL="457200" rtl="0" algn="l">
              <a:spcBef>
                <a:spcPts val="0"/>
              </a:spcBef>
              <a:spcAft>
                <a:spcPts val="0"/>
              </a:spcAft>
              <a:buSzPts val="1100"/>
              <a:buChar char="●"/>
            </a:pPr>
            <a:r>
              <a:rPr lang="en"/>
              <a:t>In other words, given what we have in the dataset, using regression to predict Spotify song popularity may prove to be difficult </a:t>
            </a:r>
            <a:r>
              <a:rPr lang="en" strike="sngStrike"/>
              <a:t>(maybe impossible because our regression model fails assumptions needed for regression).</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rPr lang="en" strike="sngStrike"/>
              <a:t>Note this does not mean that </a:t>
            </a:r>
            <a:r>
              <a:rPr lang="en" strike="sngStrike"/>
              <a:t>song</a:t>
            </a:r>
            <a:r>
              <a:rPr lang="en" strike="sngStrike"/>
              <a:t> popularity cannot be predicted. Other models such as Random Forest may perform better and even be able to reliably predict the song popularity given the dataset we have.</a:t>
            </a:r>
            <a:endParaRPr strike="sng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17d5a6b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17d5a6b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shortcomings we found while working on the project:</a:t>
            </a:r>
            <a:endParaRPr/>
          </a:p>
          <a:p>
            <a:pPr indent="-298450" lvl="0" marL="457200" rtl="0" algn="l">
              <a:spcBef>
                <a:spcPts val="0"/>
              </a:spcBef>
              <a:spcAft>
                <a:spcPts val="0"/>
              </a:spcAft>
              <a:buSzPts val="1100"/>
              <a:buChar char="●"/>
            </a:pPr>
            <a:r>
              <a:rPr lang="en"/>
              <a:t>Our model did not meet the assumptions required for regression</a:t>
            </a:r>
            <a:endParaRPr/>
          </a:p>
          <a:p>
            <a:pPr indent="-298450" lvl="0" marL="457200" rtl="0" algn="l">
              <a:spcBef>
                <a:spcPts val="0"/>
              </a:spcBef>
              <a:spcAft>
                <a:spcPts val="0"/>
              </a:spcAft>
              <a:buSzPts val="1100"/>
              <a:buChar char="●"/>
            </a:pPr>
            <a:r>
              <a:rPr lang="en"/>
              <a:t>The popularity variable had many low scores. </a:t>
            </a:r>
            <a:r>
              <a:rPr lang="en"/>
              <a:t>Not only were there many 0s, there were many 1s and 2s.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recommend:</a:t>
            </a:r>
            <a:endParaRPr/>
          </a:p>
          <a:p>
            <a:pPr indent="-298450" lvl="0" marL="457200" rtl="0" algn="l">
              <a:spcBef>
                <a:spcPts val="0"/>
              </a:spcBef>
              <a:spcAft>
                <a:spcPts val="0"/>
              </a:spcAft>
              <a:buSzPts val="1100"/>
              <a:buChar char="●"/>
            </a:pPr>
            <a:r>
              <a:rPr lang="en"/>
              <a:t>Non-linear models such as decision trees and random forests.</a:t>
            </a:r>
            <a:endParaRPr/>
          </a:p>
          <a:p>
            <a:pPr indent="-298450" lvl="0" marL="457200" rtl="0" algn="l">
              <a:spcBef>
                <a:spcPts val="0"/>
              </a:spcBef>
              <a:spcAft>
                <a:spcPts val="0"/>
              </a:spcAft>
              <a:buSzPts val="1100"/>
              <a:buChar char="●"/>
            </a:pPr>
            <a:r>
              <a:rPr lang="en"/>
              <a:t>Also, using a different metric like number of streams as a proxy for popularity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578d9fdd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578d9fdd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data.</a:t>
            </a:r>
            <a:endParaRPr/>
          </a:p>
          <a:p>
            <a:pPr indent="0" lvl="0" marL="0" rtl="0" algn="l">
              <a:spcBef>
                <a:spcPts val="0"/>
              </a:spcBef>
              <a:spcAft>
                <a:spcPts val="0"/>
              </a:spcAft>
              <a:buNone/>
            </a:pPr>
            <a:r>
              <a:rPr lang="en"/>
              <a:t>We found a dataset from Kaggle that had 10,000 popular spotify songs, which was based off rankings in Australia.</a:t>
            </a:r>
            <a:endParaRPr/>
          </a:p>
          <a:p>
            <a:pPr indent="0" lvl="0" marL="0" rtl="0" algn="l">
              <a:spcBef>
                <a:spcPts val="0"/>
              </a:spcBef>
              <a:spcAft>
                <a:spcPts val="0"/>
              </a:spcAft>
              <a:buNone/>
            </a:pPr>
            <a:r>
              <a:rPr lang="en"/>
              <a:t>Each song has certain characteristics, such as a level of danceability, a level of acousticness, and more. It also contained genres, whether or not the song was explicit, and the release year.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086b6caff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086b6caf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leads us to our main research question: </a:t>
            </a:r>
            <a:r>
              <a:rPr lang="en"/>
              <a:t>which factors determine a song’s popularity? Which factors are significant? Do specific genres influence a song’s popularity? So on and so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578d9fdd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578d9fdd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specifically, our dataset includes the variables shown (and more). We decided to work on these variables specifically simply based off of interest.</a:t>
            </a:r>
            <a:endParaRPr/>
          </a:p>
          <a:p>
            <a:pPr indent="0" lvl="0" marL="0" rtl="0" algn="l">
              <a:spcBef>
                <a:spcPts val="0"/>
              </a:spcBef>
              <a:spcAft>
                <a:spcPts val="0"/>
              </a:spcAft>
              <a:buNone/>
            </a:pPr>
            <a:r>
              <a:rPr lang="en"/>
              <a:t>The majority of the variables are scores (such “Danceability”, which measures how danceable a song is).</a:t>
            </a:r>
            <a:endParaRPr/>
          </a:p>
          <a:p>
            <a:pPr indent="0" lvl="0" marL="0" rtl="0" algn="l">
              <a:spcBef>
                <a:spcPts val="0"/>
              </a:spcBef>
              <a:spcAft>
                <a:spcPts val="0"/>
              </a:spcAft>
              <a:buNone/>
            </a:pPr>
            <a:r>
              <a:rPr lang="en"/>
              <a:t>We were curious whether or not the score of these songs in each category could reliably predict a song’s popularity.</a:t>
            </a:r>
            <a:endParaRPr/>
          </a:p>
          <a:p>
            <a:pPr indent="0" lvl="0" marL="0" rtl="0" algn="l">
              <a:spcBef>
                <a:spcPts val="0"/>
              </a:spcBef>
              <a:spcAft>
                <a:spcPts val="0"/>
              </a:spcAft>
              <a:buNone/>
            </a:pPr>
            <a:r>
              <a:rPr lang="en"/>
              <a:t>We were also curious about genre and explicit songs. Were pop songs more popular than non-pop songs? Are non-explicit songs more popular than explicit songs?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 (Popularity)</a:t>
            </a:r>
            <a:endParaRPr/>
          </a:p>
          <a:p>
            <a:pPr indent="0" lvl="0" marL="0" rtl="0" algn="l">
              <a:spcBef>
                <a:spcPts val="0"/>
              </a:spcBef>
              <a:spcAft>
                <a:spcPts val="0"/>
              </a:spcAft>
              <a:buNone/>
            </a:pPr>
            <a:r>
              <a:rPr lang="en"/>
              <a:t>Categorical (Genre/Explicit)</a:t>
            </a:r>
            <a:endParaRPr/>
          </a:p>
          <a:p>
            <a:pPr indent="0" lvl="0" marL="0" rtl="0" algn="l">
              <a:spcBef>
                <a:spcPts val="0"/>
              </a:spcBef>
              <a:spcAft>
                <a:spcPts val="0"/>
              </a:spcAft>
              <a:buNone/>
            </a:pPr>
            <a:r>
              <a:rPr lang="en"/>
              <a:t>Numerical (Curated Spotify Scores)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1f7b4cf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1f7b4cf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specifically, our dataset includes the variables shown</a:t>
            </a:r>
            <a:r>
              <a:rPr lang="en"/>
              <a:t> (and more)</a:t>
            </a:r>
            <a:r>
              <a:rPr lang="en"/>
              <a:t>. We decided to work on these variables </a:t>
            </a:r>
            <a:r>
              <a:rPr lang="en"/>
              <a:t>specifically</a:t>
            </a:r>
            <a:r>
              <a:rPr lang="en"/>
              <a:t> simply based off of interest.</a:t>
            </a:r>
            <a:endParaRPr/>
          </a:p>
          <a:p>
            <a:pPr indent="0" lvl="0" marL="0" rtl="0" algn="l">
              <a:spcBef>
                <a:spcPts val="0"/>
              </a:spcBef>
              <a:spcAft>
                <a:spcPts val="0"/>
              </a:spcAft>
              <a:buNone/>
            </a:pPr>
            <a:r>
              <a:rPr lang="en"/>
              <a:t>The majority of the variables are scores (such “Danceability”, which measures how danceable a song is).</a:t>
            </a:r>
            <a:endParaRPr/>
          </a:p>
          <a:p>
            <a:pPr indent="0" lvl="0" marL="0" rtl="0" algn="l">
              <a:spcBef>
                <a:spcPts val="0"/>
              </a:spcBef>
              <a:spcAft>
                <a:spcPts val="0"/>
              </a:spcAft>
              <a:buNone/>
            </a:pPr>
            <a:r>
              <a:rPr lang="en"/>
              <a:t>We were curious whether or not the score of these songs in each category could reliably predict a song’s popularity.</a:t>
            </a:r>
            <a:endParaRPr/>
          </a:p>
          <a:p>
            <a:pPr indent="0" lvl="0" marL="0" rtl="0" algn="l">
              <a:spcBef>
                <a:spcPts val="0"/>
              </a:spcBef>
              <a:spcAft>
                <a:spcPts val="0"/>
              </a:spcAft>
              <a:buNone/>
            </a:pPr>
            <a:r>
              <a:rPr lang="en"/>
              <a:t>We were also curious about genre and explicit songs. Were pop songs more popular than non-pop songs? Are non-explicit songs more popular than explicit songs?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56e7a2a1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56e7a2a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086b6caf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086b6ca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we saw that the data</a:t>
            </a:r>
            <a:r>
              <a:rPr lang="en"/>
              <a:t> wasn’t clean.</a:t>
            </a:r>
            <a:endParaRPr/>
          </a:p>
          <a:p>
            <a:pPr indent="0" lvl="0" marL="0" rtl="0" algn="l">
              <a:spcBef>
                <a:spcPts val="0"/>
              </a:spcBef>
              <a:spcAft>
                <a:spcPts val="0"/>
              </a:spcAft>
              <a:buNone/>
            </a:pPr>
            <a:r>
              <a:rPr lang="en"/>
              <a:t>Shown here is a histogram of the popularity scores of the raw data set.</a:t>
            </a:r>
            <a:endParaRPr/>
          </a:p>
          <a:p>
            <a:pPr indent="0" lvl="0" marL="0" rtl="0" algn="l">
              <a:spcBef>
                <a:spcPts val="0"/>
              </a:spcBef>
              <a:spcAft>
                <a:spcPts val="0"/>
              </a:spcAft>
              <a:buNone/>
            </a:pPr>
            <a:r>
              <a:rPr lang="en"/>
              <a:t>We can notice that the tall bar, on the left side, indicates a large amount of 0s.</a:t>
            </a:r>
            <a:endParaRPr/>
          </a:p>
          <a:p>
            <a:pPr indent="0" lvl="0" marL="0" rtl="0" algn="l">
              <a:spcBef>
                <a:spcPts val="0"/>
              </a:spcBef>
              <a:spcAft>
                <a:spcPts val="0"/>
              </a:spcAft>
              <a:buNone/>
            </a:pPr>
            <a:r>
              <a:rPr lang="en"/>
              <a:t>Not only will these 0s violate normality, i</a:t>
            </a:r>
            <a:r>
              <a:rPr lang="en"/>
              <a:t>t doesn’t make sense to keep songs that have </a:t>
            </a:r>
            <a:r>
              <a:rPr lang="en"/>
              <a:t>no popularity.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 name="Shape 63"/>
        <p:cNvGrpSpPr/>
        <p:nvPr/>
      </p:nvGrpSpPr>
      <p:grpSpPr>
        <a:xfrm>
          <a:off x="0" y="0"/>
          <a:ext cx="0" cy="0"/>
          <a:chOff x="0" y="0"/>
          <a:chExt cx="0" cy="0"/>
        </a:xfrm>
      </p:grpSpPr>
      <p:sp>
        <p:nvSpPr>
          <p:cNvPr id="64" name="Google Shape;64;p13"/>
          <p:cNvSpPr txBox="1"/>
          <p:nvPr/>
        </p:nvSpPr>
        <p:spPr>
          <a:xfrm>
            <a:off x="1093000" y="1500200"/>
            <a:ext cx="6922200" cy="16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Roboto"/>
                <a:ea typeface="Roboto"/>
                <a:cs typeface="Roboto"/>
                <a:sym typeface="Roboto"/>
              </a:rPr>
              <a:t>Presenter 1</a:t>
            </a:r>
            <a:endParaRPr sz="80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 Popularity</a:t>
            </a:r>
            <a:endParaRPr/>
          </a:p>
        </p:txBody>
      </p:sp>
      <p:pic>
        <p:nvPicPr>
          <p:cNvPr id="140" name="Google Shape;140;p22"/>
          <p:cNvPicPr preferRelativeResize="0"/>
          <p:nvPr/>
        </p:nvPicPr>
        <p:blipFill>
          <a:blip r:embed="rId3">
            <a:alphaModFix/>
          </a:blip>
          <a:stretch>
            <a:fillRect/>
          </a:stretch>
        </p:blipFill>
        <p:spPr>
          <a:xfrm>
            <a:off x="152550" y="1400200"/>
            <a:ext cx="3788574" cy="3743300"/>
          </a:xfrm>
          <a:prstGeom prst="rect">
            <a:avLst/>
          </a:prstGeom>
          <a:noFill/>
          <a:ln>
            <a:noFill/>
          </a:ln>
        </p:spPr>
      </p:pic>
      <p:sp>
        <p:nvSpPr>
          <p:cNvPr id="141" name="Google Shape;141;p22"/>
          <p:cNvSpPr txBox="1"/>
          <p:nvPr/>
        </p:nvSpPr>
        <p:spPr>
          <a:xfrm>
            <a:off x="4661650" y="2346875"/>
            <a:ext cx="3918900" cy="13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After deleting songs with popularity scores of zero, we see our data is a bit more normally distributed.</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Matrix with Numeric Variables</a:t>
            </a:r>
            <a:endParaRPr/>
          </a:p>
        </p:txBody>
      </p:sp>
      <p:pic>
        <p:nvPicPr>
          <p:cNvPr id="147" name="Google Shape;147;p23"/>
          <p:cNvPicPr preferRelativeResize="0"/>
          <p:nvPr/>
        </p:nvPicPr>
        <p:blipFill>
          <a:blip r:embed="rId3">
            <a:alphaModFix/>
          </a:blip>
          <a:stretch>
            <a:fillRect/>
          </a:stretch>
        </p:blipFill>
        <p:spPr>
          <a:xfrm>
            <a:off x="52200" y="1275000"/>
            <a:ext cx="4156125" cy="3816301"/>
          </a:xfrm>
          <a:prstGeom prst="rect">
            <a:avLst/>
          </a:prstGeom>
          <a:noFill/>
          <a:ln>
            <a:noFill/>
          </a:ln>
        </p:spPr>
      </p:pic>
      <p:sp>
        <p:nvSpPr>
          <p:cNvPr id="148" name="Google Shape;148;p23"/>
          <p:cNvSpPr txBox="1"/>
          <p:nvPr/>
        </p:nvSpPr>
        <p:spPr>
          <a:xfrm>
            <a:off x="4675125" y="1443800"/>
            <a:ext cx="3907500" cy="3372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A majority of the variables are not highly correlated except for a select few.</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expect </a:t>
            </a:r>
            <a:r>
              <a:rPr i="1" lang="en" sz="1800">
                <a:solidFill>
                  <a:schemeClr val="dk2"/>
                </a:solidFill>
                <a:latin typeface="Roboto"/>
                <a:ea typeface="Roboto"/>
                <a:cs typeface="Roboto"/>
                <a:sym typeface="Roboto"/>
              </a:rPr>
              <a:t>Acousticness </a:t>
            </a:r>
            <a:r>
              <a:rPr lang="en" sz="1800">
                <a:solidFill>
                  <a:schemeClr val="dk2"/>
                </a:solidFill>
                <a:latin typeface="Roboto"/>
                <a:ea typeface="Roboto"/>
                <a:cs typeface="Roboto"/>
                <a:sym typeface="Roboto"/>
              </a:rPr>
              <a:t>and </a:t>
            </a:r>
            <a:r>
              <a:rPr i="1" lang="en" sz="1800">
                <a:solidFill>
                  <a:schemeClr val="dk2"/>
                </a:solidFill>
                <a:latin typeface="Roboto"/>
                <a:ea typeface="Roboto"/>
                <a:cs typeface="Roboto"/>
                <a:sym typeface="Roboto"/>
              </a:rPr>
              <a:t>Energy</a:t>
            </a:r>
            <a:r>
              <a:rPr lang="en" sz="1800">
                <a:solidFill>
                  <a:schemeClr val="dk2"/>
                </a:solidFill>
                <a:latin typeface="Roboto"/>
                <a:ea typeface="Roboto"/>
                <a:cs typeface="Roboto"/>
                <a:sym typeface="Roboto"/>
              </a:rPr>
              <a:t>, </a:t>
            </a:r>
            <a:r>
              <a:rPr i="1" lang="en" sz="1800">
                <a:solidFill>
                  <a:schemeClr val="dk2"/>
                </a:solidFill>
                <a:latin typeface="Roboto"/>
                <a:ea typeface="Roboto"/>
                <a:cs typeface="Roboto"/>
                <a:sym typeface="Roboto"/>
              </a:rPr>
              <a:t>V</a:t>
            </a:r>
            <a:r>
              <a:rPr i="1" lang="en" sz="1800">
                <a:solidFill>
                  <a:schemeClr val="dk2"/>
                </a:solidFill>
                <a:latin typeface="Roboto"/>
                <a:ea typeface="Roboto"/>
                <a:cs typeface="Roboto"/>
                <a:sym typeface="Roboto"/>
              </a:rPr>
              <a:t>alence </a:t>
            </a:r>
            <a:r>
              <a:rPr lang="en" sz="1800">
                <a:solidFill>
                  <a:schemeClr val="dk2"/>
                </a:solidFill>
                <a:latin typeface="Roboto"/>
                <a:ea typeface="Roboto"/>
                <a:cs typeface="Roboto"/>
                <a:sym typeface="Roboto"/>
              </a:rPr>
              <a:t>and </a:t>
            </a:r>
            <a:r>
              <a:rPr i="1" lang="en" sz="1800">
                <a:solidFill>
                  <a:schemeClr val="dk2"/>
                </a:solidFill>
                <a:latin typeface="Roboto"/>
                <a:ea typeface="Roboto"/>
                <a:cs typeface="Roboto"/>
                <a:sym typeface="Roboto"/>
              </a:rPr>
              <a:t>Danceability</a:t>
            </a:r>
            <a:r>
              <a:rPr lang="en" sz="1800">
                <a:solidFill>
                  <a:schemeClr val="dk2"/>
                </a:solidFill>
                <a:latin typeface="Roboto"/>
                <a:ea typeface="Roboto"/>
                <a:cs typeface="Roboto"/>
                <a:sym typeface="Roboto"/>
              </a:rPr>
              <a:t>, as well as </a:t>
            </a:r>
            <a:r>
              <a:rPr i="1" lang="en" sz="1800">
                <a:solidFill>
                  <a:schemeClr val="dk2"/>
                </a:solidFill>
                <a:latin typeface="Roboto"/>
                <a:ea typeface="Roboto"/>
                <a:cs typeface="Roboto"/>
                <a:sym typeface="Roboto"/>
              </a:rPr>
              <a:t>Release Year</a:t>
            </a:r>
            <a:r>
              <a:rPr lang="en" sz="1800">
                <a:solidFill>
                  <a:schemeClr val="dk2"/>
                </a:solidFill>
                <a:latin typeface="Roboto"/>
                <a:ea typeface="Roboto"/>
                <a:cs typeface="Roboto"/>
                <a:sym typeface="Roboto"/>
              </a:rPr>
              <a:t> and </a:t>
            </a:r>
            <a:r>
              <a:rPr i="1" lang="en" sz="1800">
                <a:solidFill>
                  <a:schemeClr val="dk2"/>
                </a:solidFill>
                <a:latin typeface="Roboto"/>
                <a:ea typeface="Roboto"/>
                <a:cs typeface="Roboto"/>
                <a:sym typeface="Roboto"/>
              </a:rPr>
              <a:t>Loudness </a:t>
            </a:r>
            <a:r>
              <a:rPr lang="en" sz="1800">
                <a:solidFill>
                  <a:schemeClr val="dk2"/>
                </a:solidFill>
                <a:latin typeface="Roboto"/>
                <a:ea typeface="Roboto"/>
                <a:cs typeface="Roboto"/>
                <a:sym typeface="Roboto"/>
              </a:rPr>
              <a:t>to have similar effects when put into the regression model.</a:t>
            </a:r>
            <a:endParaRPr sz="18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 - </a:t>
            </a:r>
            <a:r>
              <a:rPr lang="en"/>
              <a:t>Numerical Variables vs Popularity</a:t>
            </a:r>
            <a:endParaRPr/>
          </a:p>
        </p:txBody>
      </p:sp>
      <p:pic>
        <p:nvPicPr>
          <p:cNvPr id="154" name="Google Shape;154;p24"/>
          <p:cNvPicPr preferRelativeResize="0"/>
          <p:nvPr/>
        </p:nvPicPr>
        <p:blipFill>
          <a:blip r:embed="rId3">
            <a:alphaModFix/>
          </a:blip>
          <a:stretch>
            <a:fillRect/>
          </a:stretch>
        </p:blipFill>
        <p:spPr>
          <a:xfrm>
            <a:off x="55625" y="1322600"/>
            <a:ext cx="3820900" cy="3820900"/>
          </a:xfrm>
          <a:prstGeom prst="rect">
            <a:avLst/>
          </a:prstGeom>
          <a:noFill/>
          <a:ln>
            <a:noFill/>
          </a:ln>
        </p:spPr>
      </p:pic>
      <p:sp>
        <p:nvSpPr>
          <p:cNvPr id="155" name="Google Shape;155;p24"/>
          <p:cNvSpPr txBox="1"/>
          <p:nvPr/>
        </p:nvSpPr>
        <p:spPr>
          <a:xfrm>
            <a:off x="4398950" y="1535500"/>
            <a:ext cx="3892200" cy="339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When </a:t>
            </a:r>
            <a:r>
              <a:rPr lang="en" sz="1800">
                <a:solidFill>
                  <a:schemeClr val="dk2"/>
                </a:solidFill>
                <a:latin typeface="Roboto"/>
                <a:ea typeface="Roboto"/>
                <a:cs typeface="Roboto"/>
                <a:sym typeface="Roboto"/>
              </a:rPr>
              <a:t>creating scatter plots of our numerical predictors versus the popularity scores, there were no clear patterns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For example, when examining Danceability and Popularity there is no obvious relationship</a:t>
            </a: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nvSpPr>
        <p:spPr>
          <a:xfrm>
            <a:off x="1093000" y="1500200"/>
            <a:ext cx="6922200" cy="16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Roboto"/>
                <a:ea typeface="Roboto"/>
                <a:cs typeface="Roboto"/>
                <a:sym typeface="Roboto"/>
              </a:rPr>
              <a:t>Presenter 3</a:t>
            </a:r>
            <a:endParaRPr sz="80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 New Genre Variable</a:t>
            </a:r>
            <a:endParaRPr/>
          </a:p>
        </p:txBody>
      </p:sp>
      <p:sp>
        <p:nvSpPr>
          <p:cNvPr id="166" name="Google Shape;166;p26"/>
          <p:cNvSpPr txBox="1"/>
          <p:nvPr/>
        </p:nvSpPr>
        <p:spPr>
          <a:xfrm>
            <a:off x="441375" y="1472025"/>
            <a:ext cx="4831500" cy="328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Initially, the data contained over 900 different genres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To ease interpretation and analysis we created four categories</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Pop</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Rock</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Both Pop and Rock</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Other</a:t>
            </a:r>
            <a:endParaRPr sz="1800">
              <a:solidFill>
                <a:schemeClr val="dk2"/>
              </a:solidFill>
              <a:latin typeface="Roboto"/>
              <a:ea typeface="Roboto"/>
              <a:cs typeface="Roboto"/>
              <a:sym typeface="Roboto"/>
            </a:endParaRPr>
          </a:p>
        </p:txBody>
      </p:sp>
      <p:graphicFrame>
        <p:nvGraphicFramePr>
          <p:cNvPr id="167" name="Google Shape;167;p26"/>
          <p:cNvGraphicFramePr/>
          <p:nvPr/>
        </p:nvGraphicFramePr>
        <p:xfrm>
          <a:off x="5587700" y="1543575"/>
          <a:ext cx="3000000" cy="3000000"/>
        </p:xfrm>
        <a:graphic>
          <a:graphicData uri="http://schemas.openxmlformats.org/drawingml/2006/table">
            <a:tbl>
              <a:tblPr>
                <a:noFill/>
                <a:tableStyleId>{C150E92C-6DF5-4353-81FC-C9EF089B1C18}</a:tableStyleId>
              </a:tblPr>
              <a:tblGrid>
                <a:gridCol w="1449100"/>
                <a:gridCol w="1449100"/>
              </a:tblGrid>
              <a:tr h="532300">
                <a:tc>
                  <a:txBody>
                    <a:bodyPr/>
                    <a:lstStyle/>
                    <a:p>
                      <a:pPr indent="0" lvl="0" marL="0" rtl="0" algn="ctr">
                        <a:spcBef>
                          <a:spcPts val="0"/>
                        </a:spcBef>
                        <a:spcAft>
                          <a:spcPts val="0"/>
                        </a:spcAft>
                        <a:buNone/>
                      </a:pPr>
                      <a:r>
                        <a:rPr b="1" lang="en">
                          <a:solidFill>
                            <a:schemeClr val="lt1"/>
                          </a:solidFill>
                        </a:rPr>
                        <a:t>Genre</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rPr>
                        <a:t>Count</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532300">
                <a:tc>
                  <a:txBody>
                    <a:bodyPr/>
                    <a:lstStyle/>
                    <a:p>
                      <a:pPr indent="0" lvl="0" marL="0" rtl="0" algn="ctr">
                        <a:spcBef>
                          <a:spcPts val="0"/>
                        </a:spcBef>
                        <a:spcAft>
                          <a:spcPts val="0"/>
                        </a:spcAft>
                        <a:buNone/>
                      </a:pPr>
                      <a:r>
                        <a:rPr lang="en"/>
                        <a:t>Pop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2,896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32300">
                <a:tc>
                  <a:txBody>
                    <a:bodyPr/>
                    <a:lstStyle/>
                    <a:p>
                      <a:pPr indent="0" lvl="0" marL="0" rtl="0" algn="ctr">
                        <a:spcBef>
                          <a:spcPts val="0"/>
                        </a:spcBef>
                        <a:spcAft>
                          <a:spcPts val="0"/>
                        </a:spcAft>
                        <a:buNone/>
                      </a:pPr>
                      <a:r>
                        <a:rPr lang="en"/>
                        <a:t>Rock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1,646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11875">
                <a:tc>
                  <a:txBody>
                    <a:bodyPr/>
                    <a:lstStyle/>
                    <a:p>
                      <a:pPr indent="0" lvl="0" marL="0" rtl="0" algn="ctr">
                        <a:spcBef>
                          <a:spcPts val="0"/>
                        </a:spcBef>
                        <a:spcAft>
                          <a:spcPts val="0"/>
                        </a:spcAft>
                        <a:buNone/>
                      </a:pPr>
                      <a:r>
                        <a:rPr lang="en"/>
                        <a:t>Pop + Rock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1,178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11875">
                <a:tc>
                  <a:txBody>
                    <a:bodyPr/>
                    <a:lstStyle/>
                    <a:p>
                      <a:pPr indent="0" lvl="0" marL="0" rtl="0" algn="ctr">
                        <a:spcBef>
                          <a:spcPts val="0"/>
                        </a:spcBef>
                        <a:spcAft>
                          <a:spcPts val="0"/>
                        </a:spcAft>
                        <a:buNone/>
                      </a:pPr>
                      <a:r>
                        <a:rPr lang="en"/>
                        <a:t>Other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latin typeface="Roboto"/>
                          <a:ea typeface="Roboto"/>
                          <a:cs typeface="Roboto"/>
                          <a:sym typeface="Roboto"/>
                        </a:rPr>
                        <a:t>1,420</a:t>
                      </a:r>
                      <a:endParaRPr>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Histograms Exploring Genre and Popularity</a:t>
            </a:r>
            <a:endParaRPr/>
          </a:p>
        </p:txBody>
      </p:sp>
      <p:pic>
        <p:nvPicPr>
          <p:cNvPr descr="data:image/png;base64,iVBORw0KGgoAAAANSUhEUgAAA0gAAANICAYAAAD958/bAAAACXBIWXMAABJ0AAASdAHeZh94AAAgAElEQVR4nOzdebhsZ13n7U8GyElIQiKdMCVAEqAh8BrmGQFB6AgGIRBwgIZgSyP4mkZsG4IQCOAASttiBEFEkKYBGRzAxlYbwTgwvGiDBjvMQ5jUDGQ6SQ7n/WOtc506O3vvs+vsoeqk7vu61rVr13qq1q+GXXt9az3reQoAAAAAAAAAAAAAAAAAAAAAAAAAAAAAAAAAAAAAAAAAAAAAAAAAAAAAAAAAAAAAAAAAAAAAAAAAAAAAAAAAAAAAAAAAAAAAAAAAAAAAAAAAAAAAAAAAAAAAAAAAAAAAAAAAAAAAAAAAAAAAAAAAAAAAAAAAAAAAAAAAAAAAAAAAAAAAgP3FE6qd43L1DXibm2keH89qNc1jvTW/dW2mJ1Yfr66qrqw+Wx0604oAttCBsy4A2Ksfa/cO2nLLVdUXq3dUj5xRjWyslV7z71QXVxdUb67OqG40oxq5Ybpvw2fJPaptDcHoxOqgvdzuhvw5dXT1M9WfVhdV26trqn+pPlL9UnXbmVUHbLiDZ10AsG7bqtuMyxOrN7Z7Z4W1+7vqP42Xr1tm/c2rrzbsKN65+vQW1TXpgOqocblT9ZTqS9XTqv+9pO3eHs++WO9zsBk1bYTVHte81rxZnj5x+dLqnIYgsH2d97u/fk59T/Xu6mbLrPuucbl39ZPVk6vf37rSgM0iIMH+5wPt3lE7sLp1ddd2HxE+s/qH6le2vrT92meq/7rK+jPa+7fom+X91bUNr/F3VXerbjKuu03DN9unV++duM3eHs++WO9zsBk1bYTVHte81rxZbjNx+X+074/9hvA5dXR7hqOrx9//qSHw3a16VMNj2la9pTqp+taWVwoAC2Zp15Wjlmnz/1TfnGjz5S2rbnPM43kff9numu60ydva22t+SPWchvNDdrW5omEndDNt5nMwy9d8K1/befen7X4uXjXF7W6In1NPb3et11bfvUybH2zPx/3TW1YdACywtex4VP3sknbHLVl/ZPWC6m+qf23oQ/+Nhm96n97y36A/Y+L+/mG87oyGHcpLq8uq/1U9YJnbvmzitn+zzPrJHYulXZf2trN8QEN3lg807HBdO9bytw1dXZY+ljMn7u8vGo6e/2rDN73f2Ms2/6g9n9fJ5b82dBXa9funlqm16qlL7nul13CXtb7mj2o4L2lXu/Mm1u3tOTy4+vGGHeJdz+E3q49Wz6/+zUTbvT0Htb7neOm6K8frHld9qN3vtf9dPXSZx7Kv77W1PK61BLd9+duafL4+NF734Ia/p4ury6sPV49YYZt7M21Nr23l52Jndfhetre/fk6t5pyJ+/3cKu3Orp7b8D673TLrZ/X+eHr1sYYvT/6l4f1+r+qE9nwNti253TSfDQAwE2vd8ThjSbuTJ9adUn2l1XeA/qrr97P/kYn1X62et8Jtr+36J15vZkD63b08lj9sCFG7/NDEur9v2JlZuu19DUgPWHLdHZep9x0T69+xzPql1vqa13DOw65232j3417tObxRQ9hY7Tn8bEN3oVpbkFjPc7x03ber/7jC9nZUj15y21kGpH3923rSxPpPNvz9bF/mttdVD19mu6vZl5q2KiDN2+fUap41cdsd1b+b4rbrfUzrfX/8ygrburr6iSXXTZr2swEAZmKtOx4/N9HmOw3nqtTQj37yH/TnGnY+H1v9QsNOw651f7TkPid3Zq4elzc1HL15fsOO7K71X2jPEdU2KyA9ZmLdjoadmLs2fOM6+VieuML9fb5hYINrqk+0+4T8lbZ5cnVae74GP1w9qOGb2Bq+td617r8sqfdG1SUT65fu3C9nmoD075e0vfNeHk/tGT4uaHg9799wROr3JtZ9cGy/ludgPc/xcusuq14/1vYz7fkcfqm68cRt9/W9Nu3jWlrzev62Ju/3oobn7BPVKxqOLEzW9LfLPKaV7GtNJ42P+6MT6982Xveg9j7q7f76ObWaOza8XybfO+9rOLpycnt+CbOcWb0/7r1k/ScaXp8frc5vz+dj6WfvtJ8NADATa9nx+O7qnyfafGxi3Ysmrr+0utWS2/7okvu/58S6JyxZ91tLbvukJesnv53drID07IadiT/q+ieQTx5N+Z1VHsf/7fpde1bb5i2W3H7peSqTR0s+smTd906s+0ZrGxxnmoB0vyVtH7aGx/PbE+ueu2Tdjar/Xv1aQ3eoXTvGe3sO1vscL739byxZf/qS9adOrFvPe22ax7W05o382/pQe3Z1mjxKuqO179Svp6ba3HOQ5vFzam+ev+S2k8u/Vn9Q/YfqiGVuO6v3x+sm1l3cnkenDm0IiSv9PezLZwPc4Hhzw/7nrQ2jlb23IRB8fFwm/wm+bOLy4ycuv7vh28hJb2v4J7rL96+y7f+25Pd3NXwbucv9V7ntRvn1hqNIj6nOWrLuixOXb7HKfby44ZvdjfLmhqMlNXx7e/zEusdMXH5rGz9U9OVLfl9uR22pyyYu/1TDcOE3H3+/tuEoyk9Wv9jwLf++WO9z/OtLfn9ve9Z9v3Xc90bZyL+tF7dnAPvticsHdv2d662oaT1uKJ9TP98Qxj/cEBomHV39QPWb7R5uf9Ks3h8Pmrj8hw3nH+1yVcPn1Uq24rMB5p6ABPuf72/oovHYhu5B92j3UYmdDScM7xru+YDqLhO3/eQy97ejPed9ufMybWr457j09tc1DIO8y233UvtGeUTDY/xsw07Drm88f3KizWrDUf/5Btfzz+05xPbjJi5PBqTVdkz21dFLfr942VZ7+u12D4Rwm4a6vt7wWr6hYcduvUOar+c5vrb6xyXX7WjP99ptmq2N/NuqPY+m1J5hv9YWfDe6pvW4IX1O/c+G+ZCObxhw5XXV/2nPwHRUw9/VrlA0y/fH7SYuX7DMff39KtvZis8GmHsCEuz/rmkYLvetDd+qv2Ji3WHt2aVr6dGGXa6YuLzSjtgVLf+N4eRtD1u10o3xrIaRnB5bndiw83NBwz/9f17D7Xe0OfOUvGHi8q6dpDuMSw07VH+3Cdu925Lfv7SG2/xdw7lQ/7Dk+pMaRgR7V8MO0b4eEVzvc7zSe+3KicuHruP+N8JG/m1tb88jHLVvQ51vZE0b7YbwOfXVhrmO/mPD4Au3aXgcOybanDuxjVm8Pw5oz8d3xTJtVqqlNv+zAfYLJoqF/c/RDSesr8WVDQFi19/6kSu0m/zHfOkKbVbaIb3JxOXl/hnXMG/PUseu0HY1h7fneRH/veHch6vG33+9YYSm1VzX5nQN+dOGvv23a+jickxD95tdNuPoUQ0nUe/yua7/zfJKPtgwL839Go7IPaBhp+em4/rbNXSNOqGVX9eVrPc5PrRhR29pl6atfK/tzUb+bW2Ueappf/ycWsmN2j1Yw6SvNBwJu6J6+XjdyWMNs3otdjYEql1/B8uFwb2F4g+2eZ8NsF9wBAlu2Ha259w8S4821PDPf3Ko3f+zwn0dUt1+yXUHt/sISQ0BYZfJbylv1fVHfLrHCttZzd3b8x/+K9sdjqr+7T7c50bZ2TAnUg1dUB7b7u51Oxq+Od9oP9Sec7v87pS331n9dcO33qc2nB/y2HZ30zumoWvRVjuk67+WB7fn++8LE5c34722Nxv5t7VR5rGmtZjl59RKTmw4WnJBQ9hZbaj1ry35fVeX31m9FpMT8J68zPpT1nAf8/rZAFtCQIIbvndPXP7Brj+y2NPa/Y3izvY8l2apZyz5/bT2nB/lLycuT56gf2x7Dm99p4aTf6e19OjA5MhNJ7d7BLel69Zr6TfHK02U+MZ2d7d5WrtPlv6Thn78G+Wghm4+b5q47ltdf1S/5RzaMDLXbzd8Czz5f2BHw6hcH524btdzvtbnYKP8+JLfH9+e33xv1HttPY9rI/+2Nso81rQWs/qcWslFDZMS36khYL2hYTqBpY5tz3MfL2h397dZvRaTIzme1p7v6cMbpgZYzr5+NgDAlptmyOflHNXwjeKu21/Y0A3t8dUvtecgB69fctvJoWavbTiP4JyGHYdnteeQvZ9uz5N3T2zoZrVr/eUNk1G+smFUpfMn1q11mO9bNfyj3rXuDxp2Wn6gYSf50xPrLm3oInLsKve3lm02Pq5rJtZ/qGGepeWGC15u8tEnrbDNlSx9zd/X7hHB/rQhDE2uv6ZhOPG1Pp5PTKz7vYZviO9ZPbhhaOJrJm63q3va3p6D9T7Hk3PZXNfQTehXGnbwntvwem7Ge209j2uj/raWe76Oa8/XeLmd8+Wsp6ba3GG+N6vu9XxOrWZyotidDe+xv2o4D+l3GyZUXTp562Q4m9X743uXrPv7hlB0ZsM0BJdPrFv697Avnw0AsOXWu+NRa5vN/V3tOc9G7flP+l8bhrxd7rZXtWdXr11+Y4X2/7d64MTv32nPblGr7Rz8txXu86sNfeO/uuT6c/Zyf2vZZtX7l9nm0skda885d3Y2nIex9Hndm6Wv+WrLl9tzWN+1PJ67tueO23LLjoYdqkmrPQfrfY5/ZGLdN6oXrFDXRr/X1vu4NuJvayMD0npqqtkFpPXUvd7PqdU8vz0ndF1pua56ySY9pn15f7xphW1dUf3nJXVP2tfPBgDYUhux41HDScJnN3yDeEnDN4EXNXQD+YEVbjP5T3rXeR4/3vAt41UNOyO/3zAB5HIOqv5Lw07q9oYdhdc1fPN46yWPa/LcotV2Dm7U8A/+HxrODfhKw7evu+YBeUTDt8TXNvyjf9Je7m8t22ys9z0NffCvahgQ4QXLtDu4+ubEfS33Lf3erBaQdr1u72/oZrdS+Nrb47l59cKGLjNfH+/3ioYuQq9r+dd0tedgvc/xMybW7Rqa+Gld/7220vkT+/pe24jHtd6/rY0OSPtaU802INVsPqf25sSGOZvOb/jbvqbhPfbNhu56P9/q5z/O4v1xYPW8hs/Cqxu+dHhnw+ALp+7lvvflswEAFsZadg7Z083bs9vNA2dbDtzg+ZyazlPb/Xx9dca1wFwyzDfAxjq3uvF4+eMN3zoDbJU7N4w4d3z1XQ2DlEx2pTt94vJHtrAu2G8ISADr96MNR44eWD1u4voXzqYcYIFd2zCB7a5z7bY1jHB5XcPRttMm2p63taUBwP5P15W1+WDXP1fodbMsCBaIz6nre3F7H1jipTOrDgD2Y3Y81uadDc/PtQ0nRT8388zBVvE5tbzvbfhs+nLDQAtXN0yS+z+qh8yuLAAAAAAAAAAAAAAAAAAAAAAAAAAAAAAAAAAAAAAAAAAAAAAAAAAAAAAAAAAAAAAAAAAAAAAAAAAAAAAAAAAAAAAAAAAAAAAAAAAAAAAAAAAAAAAAAAAAAAAAAAAAAAAAAAAAAAAAAAAAAAAAAAAAAAAAAAAAAAAAAAAAAAAAAAAAAAAAAAAAAAAAAAAAAAAAAAAAAAAAAAAAAAAAAAAAAAAAAAAAAAAAAAAAAAAAAAAAAAAAAAAAAAAAAKZywKwLAACmcv/qJrMuovpy9U+zLgJgowlIALD/OKb65uGHH96BBx44syKuueaarr766v9TnTKzIgA2ycGzLgAAWLODq972trd1u9vdbmZFvPWtb+0XfuEXDq/uObMidvt0dcWsiwBuOAQkAGAqn/zkJ6tOrD4241KqXly9dNZFADccAhIAMJUdO3Z0u9vdrre+9a0zreOss87qox/96I1nWgRwgyMgAQBTO+iggzryyCNnWsPBB9uNATbe7M7wBAAAmDMCEgAAwEhAAgAAGAlIAAAAIwEJAABgJCABAACMBCQAAICRgAQAADASkAAAAEYCEgAAwEhAAgAAGAlIAAAAIwEJAABgJCABAACMBCQAAICRgAQAADASkAAAAEYCEgAAwEhAAgAAGAlIAAAAIwEJAABgJCABAACMBCQAAICRgAQAADASkAAAAEYCEgAAwEhAAgAAGAlIAAAAIwEJAABgJCABAACMBCQAAICRgAQAADASkAAAAEYHz7qALXZAdUJ1YnXEeN2l1YXVl2dVFAAAMB8WJSAdXZ1dPaU6doU2X6reUL2qumqL6gIAAObIIgSkW1bnNxw5urB6f/XF6opx/ZHVSdVDqpdWp1cPqy7e8koBAICZWoSAdG51XHVG9c5V2h1UPbN6TfXi6qzNLw0AAJgnizBIw6Ort7R6OKraUZ1XvaN6/GYXBQAAzJ9FCEg3qz47RfsLqptvUi0AAMAcW4SAdFF1yhTt7z7eBgAAWDCLEJDeWz2xel51yCrtblK9pHps9fYtqAsAAJgzizBIwznVg6tXVi+qPtIw59HlDfMiHV7dtrpPdVj14eplsygUAACYrUUISJdU96+eXT21emjDiHWTrq0+Xr1xXHZsYX0AAMCcWISAVHVN9epx2VYdXx0xrrusYZLYa2ZTGgAAMC8WJSBNurphwtiqGzcM4HB89YXq8zOqCQAAmAOLMEjDC6uHLXP9M6uvN5yT9OfV56qPVXfbutIAAIB5sggB6dzqUUuue3T12oZBGd5Tva46v7pn9cHqpC2sDwAAmBOL2MWuhnORLm0YvOGCiesfX/1edXZ15gzqAgAAZmgRA9Ix1R2qV7RnOKp6d/X71SPXuY0DG4YWv9Ea2x9Q/ZvqbevcLgAAsA6LGJC2jT+XhqNdPtXQBW89blv9cXXolLd7Z3XdOrcNAADso0U4B2mpixq61x23wvpbVd9e5zY+33B+0wFrXB443m4RXw8AAJgbi7JDfpvqXtXtq6Or86pnNISYSXeqntQwYAMAALBgFqWL3Q+Ny1KnVu8aL/9w9ZsN3eLO3aK6AACAObIIAenp1VFLlpuOPy+eaHdUdUn15OqjW1wjAAAwBxYhIL1pje3e3DA30nc2rxQAAGCeLco5SGtxeUM4Orq63WxLAQAAZmFRAtJ3V++rvlB9uPqJ6qAV2v5swyh0AADAglmELnYPrP6sOqS6smEY7wdVZ1SPa8/zkAAAgAW2CEeQnt/wOB9XHV4dUT23ekD1geomsysNAACYJ4twBOm7q7dX7x1/3169uvr76o+rd1SnVTtmUh0AsE++8IUvVD275afy2ErXVY+ovjzjOoANsAgB6RbV55a5/s+rH2sYve5Xqp/ayqIAgPW58sore8QjHnHUqaeeetSsati+fXsveMELqm6egAQ3CIsQkL5R3W2FdW+p7tzQDe8r1Su3qigAYP1OPPHEHvnIR85s+1deeeXMtg1sjkUISO+ufrJ6TvW66tol689uGLjhl8afK41uBwAA3MAtQkB6afWD1a9Vj62+b8n6ndXTq0urs7a2NAAAYJ4swih2/1Ldszqv+tQKbXY2nIN0evXZLaoLAACYM4twBKnqnxtGudmbd48LAMM0CL9eHTbrQqoPVa+ZdREA3PAtSkACYHrHVf/+MY95TNu2bZtZEf/0T//UJz/5yeMTkADYAgISAKt67nOf2zHHHDOz7f/Wb/1Wn/zkJ2e2fQAWyyKcgwQAALAmAhIAAMBIQAIAABgJSAAAACMBCQAAYCQgAQAAjAQkAACAkYAEAAAwEpAAAABGAhIAAMBIQAIAABgJSAAAACMBCQAAYCQgAQAAjAQkAACAkYAEAAAwEpAAAABGAhIAAMDo4FkXAAD7iddW3zfjGg6a8fYBbvAEJABYm1O+//u//8SHP/zhMyvgoosu6pd/+Zdntn2ARSAgAcAa3fGOd+yRj3zkzLb/6U9/embbBlgUzkECAAAYCUgAAAAjAQkAAGAkIAEAAIwEJAAAgJGABAAAMBKQAAAARgISAADASEACAAAYCUgAAAAjAQkAAGAkIAEAAIwEJAAAgJGABAAAMBKQAAAARgISAADASEACAAAYCUgAAAAjAQkAAGAkIAEAAIwEJAAAgJGABAAAMBKQAAAARgISAADASEACAAAYCUgAAAAjAQkAAGAkIAEAAIwEJAAAgJGABAAAMBKQAAAARgISAADASEACAAAYCUgAAAAjAQkAAGAkIAEAAIwOnnUBALCayy+/vOrY6sdnXMqxM94+8+1x1T1mXMMXqj+ZcQ2w3xOQAJhrn/70pzv00ENPPOGEE1436zpgqauuuqqqE0888QXbtm2bWR2XXHJJF1100Zeq286sCLiBEJAAmGs7d+7sDne4Q29961tnWsd973vfmW6f+faKV7yiu9zlLjPb/h/+4R/2ghe84ICZFQA3IM5BAgAAGAlIAAAAIwEJAABgJCABAACMBCQAAICRgAQAADASkAAAAEYCEgAAwEhAAgAAGB086wK22AHVCdWJ1RHjdZdWF1ZfnlVRAADAfFiUgHR0dXb1lOrYFdp8qXpD9arqqi2qCwAAmCOLEJBuWZ3fcOTowur91RerK8b1R1YnVQ+pXlqdXj2sunjLKwUAAGZqEQLSudVx1RnVO1dpd1D1zOo11Yursza/NAAAYJ4swiANj67e0urhqGpHdV71jurxm10UAAAwfxYhIN2s+uwU7S+obr5JtQAAAHNsEQLSRdUpU7S/+3gbAABgwSxCQHpv9cTqedUhq7S7SfWS6rHV27egLgAAYM4swiAN51QPrl5Zvaj6SMOcR5c3zIt0eHXb6j7VYdWHq5fNolAAAGC2FiEgXVLdv3p29dTqoQ0j1k26tvp49cZx2bGF9QEAAHNiEQJS1TXVq8dlW3V8dcS47rKGSWKvmU1pAADAvFiUgLTLAdWtGrrU7QpIl1bbG7rdAQAAC2xRAtLR1dnVU6pjV2jzpeoN1auqq7aoLgAAYI4sQkC6ZXV+dUJ1YfX+6ovVFeP6I6uTqodUL61Orx5WXbzllQIAADO1CAHp3Oq46ozqnau0O6h6ZvWa6sXVWZtfGgAAME8WISA9unpLq4ejGkauO6/6nurxrS8gHVL9SGt/fk9ax7YAAIANsggB6WbVZ6dof0H1uHVu85iGo1FLhxNfyeHr3B4AALABFiEgXVSdMkX7u4+3WY+vVPedov0DGs6TAgAAZujAWRewBd5bPbF6XkPXt5XcpHpJ9djq7VtQFwAAMGcW4QjSOdWDq1dWL6o+0jDn0eUN8yId3jAv0n2qw6oPVy+bRaEAAMBsLUJAuqS6f/Xs6qnVQ7v+uUHXVh+v3jguO7awPgAAYE4sQkCquqZ69bhsq46vjhjXXdYwSew1sykNAACYF4sSkCZd3TBh7EqOrm5afWFLqgEAAObGIgzSUPXd1fsaQs+Hq59o5SG4f7b6/NaUBQAAzJNFOIL0wOrPGkawu7K6VfWg6oyG+Y4unl1pAADAPFmEI0jPb3icj2sYse6I6rkNcw99oGF4bwAAgIUISN/dMK/Re6ud1faGwRr+XcMEsu9o5e52AADAAlmEgHSL6nPLXP/n1Y9V31/9ypZWBAAAzKVFOAfpG9XdVlj3lurODd3wvtIwmSwAALCgFiEgvbv6yeo51esaJoWddHbDwA2/NP7U3Q4AABbUIgSkl1Y/WP1a9djq+5as31k9vbq0OmtrSwMAAObJIpyD9C/VPavzqk+t0GZn9VPV6dVnt6guAABgzizCEaSqf66evYZ27x4XAABgAS3CESQAAIA1EZAAAABGAhIAAMBIQAIAABgJSAAAACMBCQAAYCQgAQAAjAQkAACAkYAEAAAwEpAAAABGAhIAAMBIQAIAABgJSAAAACMBCQAAYCQgAQAAjAQkAACAkYAEAAAwEpAAAABGAhIAAMBIQAIAABgJSAAAACMBCQAAYCQgAQAAjAQkAACAkYAEAAAwEpAAAABGAhIAAMBIQAIAABgJSAAAACMBCQAAYHTwrAsAYFlnVQ+YcQ1HzHj7ALDlBCSA+fQf7nGPe5x84oknzqyAr3/96/3lX/7lzLYPALMgIAHMqVNPPbUnP/nJM9v++eefLyABsHCcgwQAADASkAAAAEYCEgAAwEhAAgAAGAlIAAAAIwEJAABgJCABAACMBCQAAICRgAQAADASkAAAAEYCEgAAwOjgWRcAAMCGOLA6etZFVJdVO2ZdBOwrAQkAYD/3j//4j1W3rv51xqVUvbx64ayLgH0lIAEA7Oe2b9/eMccc05vf/OaZ1vGyl72s888//4iZFgHrJCABANwAHHTQQR133HEzreHQQw+d6fZhIxikAQAAYCQgAQAAjAQkAACAkYAEAAAwEpAAAABGAhIAAMBIQAIAABgJSAAAACMBCQAAYCQgAQAAjAQkAACAkYAEAAAwEpAAAABGAhIAAMBIQAIAABgJSAAAACMBCQAAYDRtQPrr6pnVTTehFgAAgJmaNiDdq3pt9bXqv1fftw/3AQAAMJemDTe3aDiC9FfVGdWfVF+oXlbdfkMrAwAA2GLTBqR/qX6zekR1y+pZ1Weq51cXVh+unlEdsYE1AgAAbIn1dI/7VkN3u++tjqv+U0MwekP19eo3qjuut0AAAICtshHnDx1aPbB6ULsD0T83HEn6VPXi6oAN2A4AAMCmOngdt31g9bSGc5GOrK6q3t1wBOmD1fHVq6tzGgLSOevY1kY5oDqhOrHd3QAvbege+OVZFQUAAMyHaQPS8dVTq39f3WG87hPVb1VvrS6ZaPvl6okNAzk8q9kGpKOrs6unVMeu0OZLDeHuVQ1hDwAAWDDTBqQvNHTLu7Th/KM3VB9fpf3O6r3Vw/eluA1yy+r8hiNHF1bvr75YXTGuP7I6qXpI9dLq9Oph1cVbXikAADBT0wak8xuOFr2jtR9l+UBD6JiVcxsGkTijeucq7Q5qGML8NQ3nTZ21+aUBAADzZNqA9D3jz7tU32gYjKGJ627c0OVu0mfGZVYeXb2l1cNR1Y7qvIbH+PgEJAAAWDjTjmJ3o4YjSJ+q7rpk3cOq/6/67YajMfPiZtVnp2h/QXXzTaoFAACYY9MGpJ+szqze13Aez6T/Vb29YWS756y7so1zUXXKFO3vPt4GAABYMNMGpKdVf1Q9pvr8knX/VD25YRCEeQpI720YTe951SGrtLtJ9ZLqsQ1BDwAAWDDTnoN0++pNe2nzwer79qWYTXJO9eDqldWLqizbl2QAACAASURBVI80DEF+ecO8SIdXt63uUx1Wfbh62SwKBQAAZmvagHRZdbu9tLld9a/7UswmuaS6f/XshjmcHtr1z5G6tmG48jeOy44trA8AAJgT0wak91XPqP5nQ1e6STdq6IL349Xb1l3ZxrqmevW4bGuY8PaIcd1lDZPEXjOb0gAAgHkxbUB6YXVqQ1D6UsN5R9uro6qTq++qvja2m1dXN0wYW8Ow5Kc0BKYvdP3zqgAAgAUy7SANX2sY5e21DYMafF/DgA0PauiW9vrq3g3haV68sGEI8qWeWX294ZykP68+V32sutvWlQYAAMyTaQNSDRPEPqs6prp1w8ANh1fHNnSv++qGVbcxzq0eteS6RzeEvMOq91Svq86v7tkwyMRJW1gfAAAwJ6btYjdpZ/vvfEGvri5tGLzhgonrH1/9XnV2w3xPAADAApk2IB1QPaFhNLjjGgZmWMld97WoTXZMdYfqFe0ZjqreXf1+9ch1buOI6mdb+/N763VuDwAA2ADTBqSfbphPqOrKhuGx9zfbxp9Lw9Eun2rogrcehzZ001s6nPhKbrbO7QEAABtg2oD0U9UHqp9oGNRgf3RRQ/e641ZYf6vq2+vcxjerH5qi/QOq713nNgEAgHWadpCGm1cvbv8LR7ep7tUwoMTR1XkN8zkdtqTdnaonNQzYAAAALJhpjyB9o+E8pP3ND7X8EZ1Tq3eNl3+4+s2G7nHnblFdAADAHJk2IL2tekr1N5tQy2Z5esNEtpPLTcefF0+0O6q6pHpy9dEtrhEAAJgD0waklzYMg/3W6s0NE8KuNFDDZ9ZR10Z60xrbvblhbqTvbF4pAADAPJs2IE0OXvDDe2m7v3XFu3z8ebOG85TmJeABAABbZF+62F1TXbcJtcyLn2mYw2h/C3gAAMA6TRuQ9nbUCAAAYL817TDfk46o7tIwuAEAAMB+b9ojSFUPqX65uuf4+6nV/xwv/0H1q9Wfrb+0DfOxKdvfelOqAAAA5t60Aek+1Z9U26sPVI+aWHdMde/q/dUDqo9vRIEb4O7jz5VG21tqX0IjsDGOaPZ/gwdWB7X2z4zNctCMtw8AC2naHZEXVV+vHtgwUMPXJtZ9qzqlYQ6hn6t+cCMK3ACvrH6iukdrG5nuFxoGaQC21r+tLsgAKQDADE0bkO5Xvar6SnWLZdZ/s2EuoZ9ZZ10b6eeqRzaMwPeAZv+tMLC8I6oD3vOe97Rt27aZFfHTP/3Tbdu2rZe//OUzq6HqtNNOm+n2AWBRTRuQblp9eS9tvlYdvm/lbIprqx9p6PL3iuYrvAFL3OpWt+qwww6b2fYPOeSQDjnkkI477riZ1VB1wAEOpAHALEwbkL5e3Xkvbb6numjfytk0FzQc8VrL4/3j6pLNLQcAAJhH0w7z/f52n8+z1NHVy6unV+9bZ12b4bLqX9fQ7i8azkMCAAAWzLQB6cXV5dXftjsE/Xz1iYaudS+ovlS9dKMKBAAA2CrTBqSvV/eqXl/ddrzubuPy7eo3Gob6/sZGFQgAALBV9mW+kW82dLN7dnVsw8hT304oAgAA9nPrmZBxZ0MoEoz2H8+onjXrIhpGFnx69elZFwIAAJOmDUh/usZ2N24YzY758qCTTz75no961KNmWsR5553X9u3b/20CEgAAc2bagPTwNbT59rgwh+5whzt05plnzrSG17/+9W3fvn2mNQAAwHKmDUg3WuH6G1cnVE+r7lP9wDpqAgAAmIlpR7G7boXlyuofqp+p/qr6xQ2sEQAAYEtMG5DW4ver0zbhfgEAADbVZgSkI6qjNuF+AQAANtW05yCtFnxuVN2l+qXq8/tcEQAAwIxMG5AuXmO7p0xbCAAAwKxNG5Det8q6a6uvVe+q/myfKwIAAJiRaQPSYzalCgAAgDmwGYM0AAAA7JemPYL0d9X2auc+bOt++3AbAACALTNtQLpFdWR16MR1O6sDJn6/qrrxOusCAADYctN2sbtz9fHq16t7NASlA6ubVg+p3l19uPquhvA1uQAAAMy1aQPSL1efqZ5TfaK6erz+supD1enVd8Z2AAAA+5VpA9JjGo4QreZPq9P2rRwAAIDZmTYgHdlwHtJqjm3ocgcAALBfmTYg/WP17Oq+K6x/YHVm9en1FAUAADAL0w6ecE7DQAx/U32++mzDqHWHVieOy87qP25ciQAAAFtj2oD0B9XDq+c3jFp3wsS6a6o/r36+4TwkAACA/cq+DL/9F+NyYHXL6rCGo0hfq3ZsXGkAAABbaz3zE92kOqr6anXJxpQDAAAwO9MO0lBD17qPNcx99KnqfhPrdnXBAwAA2O9MG5DuU/1JdcfqA0vWHVPdu3p/dc/1lwYAALC1pg1IL6q+Xp1cPW3Jum9Vp4zrf27dlQEAAGyxaQPS/arfqL6ywvpvVq+tvmc9RQEAAMzCtAHpptWX99Lma9Xh+1YOAADA7EwbkL5e3Xkvbb6numjfygEAAJidaQPS+6ufqO6xzLqjq5dXT6/et866AAAAtty0AenF1eXV37Y7BP189YmGrnUvqL5UvXSjCgQAANgq+9LF7l7V66vbjtfdbVy+3TCAw72rb2xUgQAAAFvl4H24zTcbutk9uzq2OqIhHAlFAADAfm3agHRa9dnqH6qdDaFIMAIAAG4Qpu1i9/bqMZtRCAAAwKxNG5D+snrIPtwOAABg7k3bxe5Hq1c3jGD35ur/Vpeu0PYz66gLAABgy00bkL4+cfnf7aXtAVPeNwAAwExNG5DeXl1TXdswSAMAAMANxrQB6cmbUgUAAMAcWMtgC8+pHrTCurtVt964cgAAAGZnLQHp16onrLDuE9XzN64cAACA2TFcNwAAwEhAAgAAGAlIAAAAIwEJAABgJCABAACMBCQAAIDRWieKvV91zgrr7rPCupXaA/PnI9W9Z10EAMCsrTUg3XdclnPvlt+xOmdfCgJm4hZnnnlm97///WdWwF//9V/3xje+cWbbBwCotQWkp2x6FcDM3f72t+9+97vfzLb/rW99a2bbBgDYZS0B6Xc3vQoAAIA5YJAGAACAkYAEAAAwEpAAAABGAhIAAMBIQAIAABgJSAAAACMBCQAAYCQgAQAAjAQkAACAkYAEAAAwEpAAAABGAhIAAMBIQAIAABgJSAAAACMBCQAAYHTwrAvYYgdUJ1QnVkeM111aXVh9eVZFAQAA82FRAtLR1dnVU6pjV2jzpeoN1auqq7aoLgAAYI4sQkC6ZXV+w5GjC6v3V1+srhjXH1mdVD2keml1evWw6uItrxQAAJipRQhI51bHVWdU71yl3UHVM6vXVC+uztr80gAAgHmyCIM0PLp6S6uHo6od1XnVO6rHb3ZRAADA/FmEgHSz6rNTtL+guvkm1QIAAMyxRQhIF1WnTNH+7uNtAACABbMIAem91ROr51WHrNLuJtVLqsdWb9+CugAAgDmzCIM0nFM9uHpl9aLqIw1zHl3eMC/S4dVtq/tUh1Ufrl42i0IBAIDZWoSAdEl1/+rZ1VOrhzaMWDfp2urj1RvHZccW1gcAAMyJRQhIVddUrx6XbdXx1RHjussaJom9ZjalAQAA82JRAtIuB1S3auhStysgXVptb+h2BwAALLBFCUhHV2dXT6mOXaHNl6o3VK+qrtqiuuDMhvfmrN1y1gUAAMyDRQhIt6zOr06oLqzeX32xumJcf2R1UvWQ6qXV6dXDqou3vFIW0d3ufOc7n3jGGWfMtIhzzz13ptsHAJgXixCQzq2Oq86o3rlKu4OqZ1avqV5cnbX5pUEdd9xxPeEJT5hpDS97mYEbAQBqMeZBenT1llYPRzWMXHde9Y7q8ZtdFAAAMH8W4QjSzarPTtH+gupx69zmMdWvtvbn92br3B4AALABFiEgXVSdMkX7u4+3WY/t1ee7/nxLq7UHAABmbBEC0nur/7f6aPVrrRxGblL95+qx1S+uc5uXNd3IZA+ofnSd2wQAANZpEQLSOdWDq1dWL6o+0jDn0eUN8yId3jAv0n2qw6oPV85YBwCABbQIAemS6v7Vs6unVg/t+l3frq0+Xr1xXHZsYX0AAMCcWISAVHVN9epx2VYdXx0xrrusYZLYa2ZTGgAAMC8WJSBNurphwtiV3Kw6uvrM1pQDAADMi0WYB2laP9PqAQoAALiBEpAAAABGAhIAAMBoEc5B+tiU7W+9KVUAAABzbxEC0t3Hn9eusf0iPCcAAMAyFqGL3SurK6q7NgzxvbflVbMpEwAAmLVFCEg/1zBk99uqG824FgAAYI4tQkC6tvqR6i7VK2ZcCwAAMMcW5XybC6pbtLbH+8fVJZtbDgAAMI8WJSBVXbbGdn8xLgAAwIJZhC52AAAAayIgAQAAjAQkAACAkYAEAAAwEpAAAABGAhIAAMBIQAIAABgJSAAAACMBCQAAYCQgAQAAjAQkAACAkYAEAAAwEpAAAABGAhIAAMBIQAIAABgJSAAAACMBCQAAYCQgAQAAjAQkAACAkYAEAAAwOnjWBQAAcMNw9dVXVx1fPWLGpXyn+otqx4zrYD8kIAEAsCEuvPDCbnzjGz9u27Ztj5tlHZdddlnVQ6oPzbIO9k8CEgAAG2Lnzp094QlP6PnPf/5M6zjllFP6zne+Yz+XfeIcJAAAgJGABAAAMBKQAAAARgISAADASEACAAAYCUgAAAAjAQkAAGAkIAEAAIwEJAAAgJGABAAAMBKQAAAARgISAADASEACAAAYCUgAAAAjAQkAAGAkIAEAAIwEJAAAgJGABAAAMBKQAAAARgISAADASEACAAAYCUgAAAAjAQkAAGAkIAEAAIwEJAAAgJGABAAAMBKQAAAARgISAADASEACAAAYCUgAAAAjAQkAAGAkIAEAAIwEJAAAgJGABAAAMBKQAAAARgISAADASEACAAAYCUgAAAAjAQkAAGAkIAEAAIwEJAAAgJGABAAAMBKQAAAARgISAADASEACAAAYCUgAAAAjAQkAAGB08KwLgBk5rPrx6pAZ13HPGW8fAIAJAhKL6r7Vq08++eSZFvG5z31uptsHAGBPAhKL6oADDzywt7/97TMt4vTTT5/p9gEA2JNzkAAAAEYCEgAAwEhAAgAAGAlIAAAAo0UbpOGA6oTqxOqI8bpLqwurL8+qKAAAYD4sSkA6ujq7ekp17AptvlS9oXpVddUW1QUAAMyRRQhIt6zObzhydGH1/uqL1RXj+iOrk6qHVC+tTq8eVl285ZUCAAAztQgB6dzquOqM6p2rtDuoemb1murF1VmbXxoAADBPFmGQhkdXb2n1cFS1ozqvekf1+M0uCgAAmD+LEJBuVn12ivYXVDffpFoAAIA5tggB6aLqlCna3328DQAAsGAWISC9t3pi9bzqkFXa3aR6SfXY6u1bUBcAADBnFmGQhnOqB1evrF5UfaRhzqPLG+ZFOry6bXWf6rDqw9XLZlEoAAAwW4sQkC6p7l89u3pq9dCGEesmXVt9vHrjuOzYwvoAAIA5sQgBqeqa6tXjsq06vjpiXHdZwySx12zg9o6rfq+1P7+Hjz8P2MAaAACAKS1KQJp0dcOEsVU3bhjA4fjqC9XnN2gb36p+s7U/vydV/7nauUHbBwAA9sEiBKQXVudX/3vJ9c+sfr46euK6j1c/Vv3dOre5vaGr3lo9oCEgLYTt27fXMCDGc2ZYxnfNcNsAAMypRQhI51a/2J4B6dHVaxuCzHuqb1Z3rR5YfbC6Z9PNncQUrrvuuh7xiEeccpvb3GZmNXzqU5/qYx/72My2DwDAfFqEgLScV1eXNgzecMHE9Y9vOHfo7OrMGdS1ME477bQe9rCHzWz7v/M7vyMgAQBwPYswD9JSx1R3qH69PcNR1bur368eudVFAQAAs7eIAWnb+HNpONrlU9WxW1QLAAAwRxYxIF3U0L3uuBXW36r69taVAwAAzItFCUi3qe5V3b5h1LrzqmdUhy1pd6fqSQ2j3gEAAAtmUQZp+KFxWerU6l3j5R9umLvo0IaR7wAAgAWzCAHp6dVRS5abjj8vnmh3VHVJ9eTqo1tcIwAAMAcWISC9aY3t3twwN9J3Nq8UAABgni1CQFqry2ddAAAAMFuLMkgDAADAXglIAAAAIwEJAABgJCABAACMBCQAAICRgAQAADASkAAAAEYCEgAAwEhAAgAAGAlIAAAAIwEJAABgJCABAACMBCQAAICRgAQAADASkAAAAEYCEgAAwEhAAgAAGAlIAAAAIwEJAABgJCABAACMBCQAAICRgAQAAP9/e3ceLNlVH3b8O6OZkTRaQAYJgZFBQmAWL4mFASckgGN2BxebsF0G462IMY4B42BIisVb7FgEzCJwSiBiTAwFGAiLoUC2hUQwDiBMmSQYLCSwECABQmI00oykyR/nvtJTT7+Z0TLTb6Y/n6quW33u6b6/d+953ffX95xzYSJBAgAAmEiQAAAAJhIkAACAiQQJAABgIkECAACYSJAAAAAmEiQAAICJBAkAAGAiQQIAAJhIkAAAACYSJAAAgIkECQAAYCJBAgAAmEiQAAAAJhIkAACAiQQJAABgIkECAACYSJAAAAAmEiQAAICJBAkAAGAiQQIAAJhIkAAAACYSJAAAgIkECQAAYCJBAgAAmEiQAAAAJhIkAACAiQQJAABgIkECAACYSJAAAAAmEiQAAICJBAkAAGAiQQIAAJhIkAAAACYSJAAAgMmmRQcAAAD7wb2qby84hsuqLy04Bm4mCRIAAIeUG264oeq1i46j+np1p0UHwc0jQQIA4JDzyle+stNOO21h2z///PN7/vOff/jCAuAWkyABAHDI2bp1a8cee+zCtn/kkUcubNvcOiZpAAAAmEiQAAAAJhIkAACAiQQJAABgIkECAACYSJAAAAAmEiQAAICJBAkAAGAiQQIAAJhIkAAAACYSJAAAgIkECQAAYCJBAgAAmEiQAAAAJhIkAACAiQQJAABgIkECAACYSJAAAAAmEiQAAICJBAkAAGAiQQIAAJhIkAAAACYSJAAAgIkECQAAYCJBAgAAmGxadAAH2Ibq5OqU6pip7NvV56svLyooAABgfViWBOm46j9WT61OWKPOl6qzqjOq7QcoLgAAYB1ZhgTpztVHG1eOPl+9v7q42jatP7a6R/WQ6reqJ1YPq751wCMFAOBQsqHxQ/2iOa+9GZYhQfrt6q7V6dXb9lDvsOoZ1aurF1fP3v+hAQBwKLrwwgtr/BD/zQWHUvWy6nmLDuJgsQwJ0mOrN7Xn5Kjq+urM6l9XT0iCBADALbRt27a2bt3a2WefvdA4zjzzzM4999w7LDSIg8yGRQdwAOyoXlL93j7Wf3H1wurwW7HNk6uPt+8J6KbGpBFbqp23Yrt7c9bmzZt/4cgjj9yPm9i7K6+8sq1bt7Zp0+Ly8x07dnTNNdd07LHHLiyGGh+eGzdubD0ckyOPPLLNmzcvLIbrrruuq6++umOOOaYNGxb30bRt27Y2bNjQ1q1bFxZDjWNyxBFHtGXLloXFsHJMjj766DZuXNykp1dffXW7du3qqKOOWlgMVVdddVVbtmzp8MNvzdfDrXP99de3bdu2hR+T7du3d/3113f00UcvLIZaH8dk165dXXXVVQs/Jtdcc03XXXfdujgmmzdv7ogjjlhoHFdeeWVHHXVUhx122MJiuPbaa9uxY0fHHHPM3ivvR9u3b2/nzp2vr35xoYEcRJYhQbqokaw8ZR/rv6v6wUaSc0ttbFyJ2tcMYENj8og334pt7os7V/fbz9vYFyc3Zg28boExbKzuXl24wBiqbl9tri5bcBx3qy5t/KCwKBsa4wG/sMAYavxYcVT11QXHcVKjXVyz4Dju2Ri/uUhHVbervrLgOO5SXVFdveA41sMxOaI6vsXPAHtiY0zxVQuO49TqH6tdC4xhS+N7/uIFxlCjXexs/K8s0imNc8AbFhjDpsZn+RcXGMOKzza+56GqVzT+OZ7Xnq8KHVW9tPHh9vsHIC4AAGCdWYYrSLevzql+qPEL0982fvH6TuPvP7rx6/kDqq3VedVjpvUAAACHnC3Vc6oLGt26ds08dlQfq36pMZsdAACwhJbhCtKsIxr9QVdGzF3ZuEnsIsdeAAAAAAAAAAAAAAAAAAAAAAAAAAAAAAAAAAAAAAAAAAAAAAAAAAAAAAAAAAAAAAAAAAAAAAAAAAAAACyvDYsOgAPqY9WDFh0EAHBI+1D1iEUHAbfUpkUHwAF1YXVZ9dJFB8K6877qNdX7Fx0I68rdqndUj6ouX3AsrC9Pnh6nLzoQ1p3/0jjfgIOWBGm57Ki+UX1y0YGw7uyoLkrb4Ka+My0/U126yEBYdx5YXZPPDHb3rcZ3Chy0Ni46AAAAgPVCggQAADCRIAEAAEwkSAAAABMJEgAAwESCBAAAMJEgAQAATCRIAAAAEwkSAADAZNOiA+CAcmdr1rIj7YPd7ah2VTsXHQjrjs8M1qJtAAeV46YHzPqe/GDCfKcsOgDWpS3VXRcdBOvSHatjFx0EAAAAAAAAAAAAAAAAAAAAAAAAAAAAAAAAAAAAAAAAAAAAAAAAAAAAAAAAAAAAAAAAAAAAAMB6c/vqFdVF1Y7qK9VZ1Z0XGBMH1nHVGdXF1bXVF6t3VQ+aU1d7WV7/tdrVON6ztIvl8+jq3Oqq6orqL6uHzqmnbSyXe1dvqi6tdlaXVe+sHjCnrrYBrEtbqk82TnreXr2wen3jg+rCxokzh7bvaiREu6r3Vr9V/Wnji2179f2r6movy+v+1XXNT5C0i+Xzc43j/YXqt6s/rL7e+IHlX6yqp20sl/tVV1bfqF5aPbX6T92YLP3oqrraBrBuPafx4fQfZspPn8rPOOARcaC9unGsnzVT/oSp/H2ryrSX5bSpuqD6dPMTJO1iuZzQuGr0qeqoVeWnTuWvWVWmbSyXNzeO68Nmyn9gKv+rVWXaBrBuXdD4tefwOes+X32t2nBAI+JAe3n14WrzTPmG6upG14cV2styen51Q/Wo5idI2sVyeV6jHTxyzrrZ46xtLJe/abSN2e+Tqm83eius0DaAdemIRpeZD6+x/uzGB90pBywi1pPDG10dzp+eay/L6R6NRPnMxniB2QRJu1g+H2i0iZWT4MOrY+fU0zaWzxsbx/T7ZsrvWF1fvX96rm1wUNu46ADYr06qDqu+vMb6i6elD6jl9IzGCdBbpufay3L648YA/BessV67WD73blwJ+L7GDyjbG1cHvlA9fVU9bWP5/EH1rcY41gdXJ1b/vPE9ck1jXFJpGxzkJEiHtmOm5bY11n9nph7L4yGNQdfnV6+byrSX5fP06t9Uv9o4AZ5Hu1g+39UYe/S+RpeqJ1e/1vhB5ezqp6d62sby+b/VjzTawnmNyRk+Vd2z+rHq41M9bYOD2qZFB8ABsWuN8g17Wc+h6acaJzl/X/1EoxvEatrLcjihelljZsN37EN97WJ5bKnuVv1s9Seryt9W/UOj3bx1Vbm2sTzu00icN1W/3mgPJ1TPrf6ielI37VanbXBQkiAd2q6clmv9QrPSp/yqAxALi7ehekn1osYYg9O76bHXXpbLHzVOhH9lL/W0i+Xzncb5wdtnyi9tnAQ/ubpv2sYyekN1p+pe1SWryt/SSJbeWJ2ctsFBThe7Q9uXGlcH7rbG+ntMy88fmHBYoA2Ngfcvql5V/Xi7fzFpL8vj0dVPNmY4vKG66/S4y7R+6/T82LSLZXTRtNw5Z91l0/KYtI1lc3T1wEY3uktm1l1dnVN9dyN50jaAde1vGn2At86Ub2x8wH3pgEfEIryi0ZVhrYH4K7SX5XBGoz3s7fH7U33tYrm8qnH8Hzhn3QendSdNz7WN5XF849j/rzXWv3Vaf9r0XNsA1q1fanxgvXim/N9N5S864BFxoK3cEPYV+1BXe1kO92lcRZx9PKVxnD84Pb/3VF+7WC6nNa4sntNN72Fz/8ZUzn+3qkzbWC4XNm4Pca+Z8ttX32hM9rLSZrQNYN06rPpI48PoXY0PpD9rfPl9pt1/2eHQ84XG8X9l44rAvMdxU13tZbnNuw9SaRfL6OWN431B43j/t0Y3qmurh66qp20sl8c3kuTLq9+pfq56YSNx2lU9c1VdbQNY145uTOl8UeOXn3+qXt2YypVD3750pbr7qvray/JaK0Eq7WLZbGjcK+3TjfsgXdGYveyH59TVNpbLj1TvrL7eGKf2zepD1WPm1NU2AAAAAAAAAAAAAAAAAAAAAAAAAAAAAAAAAAAAAAAAAAAAAAAAAAAAAAAAAAAAAAAAAAAAAAAAAAAAAAAAAAAAAAAAAAAAAAAAAAAAAAAAAAAAAAAAAAAAAAAAAAAAAAAAAAAAAAAAAAAAAAAAAGAtb6l2VXfdT+974m38vgAcwjYuOgAAbjM/00gIZh/XV1+r/rx68MKiO/A+XX2wunZV2W9Wp+6HbW2snlS9t/pitX16/GP1puoH98M2AdgPNiw6AABuMz/TOBn/aHX+qvIjq++tHt743H969ScHOrg9eEv1lOqk6p/243buXH2lenT1gdv4vd9anV5dXL29+mp1u+q06hHVNdN2z7uNtwsAAKxh5QrSS9ZY/6+qndU3q8MPUEz7Yn91sZv1uGk7j7qN3/dh0/v+dbVpzvp/O62/4DbeLgD7gS52AMvjvOqc6rhu2uXrbtXZ1SXVjury6n9WD5h5/TsbJ/p3rs5qdNu7tvp/1S/P1H3vVPf2M+WbpvIP7yXWB0zbu3yK6aLG1bG7z9RbSa5OqD7U6Nb2uJl1J07xvHsq/4up/MGNfXJ94+rVrDs0EsqP7SXW+07Lt1XXzVn/nuqp1W900+/dExv78ZJqW/V31a+1e5K1r8dnT/ui6k7VaxpXuXZUl1Xvqn54L38fwFKZ90sXAIeub0zLrdPypOpvp+evrT5bfXf1zOoj1Y91Y3e9lbE876r+qnp844T/RdWZjWTirNsgxtOqcxtXuv6o0V3tlOpXGt3V7rvq79gxLV8+bf+3qgvn5VAlEgAABgRJREFUvOfvTO/31KnOBdX/meJ9cPW06ndnXvPExvfkG/cS75en5cOrP25+kvSnM8+Prz5RHd3o7nhx9dDqFdX3V7841bs5x2dP++L46uONhPV11d9P7/3MRpL4yMY+BwCAQ8beuthtbkwacEM3zuz2xuk1j5+pe5/Gif7qqycrVyj+x0zd2zXG2HxxVdnNuYI028Xul6tPNhKG1Z411XvWqrLXT2UfbPdeEbOz2P1mu3ex21pdUf1Du/tw4yrM7easW21z9alu7Eb3q40kbk/jfM+c6j9ipnxlv91vev7G9v347GlfrCSw958pP6m6svrfe4gVAAAOSmslSEc0rkq8o5smOBsaycFXm38yf95U/w7T85WE43Fz6n6oG7vf1a1LkGZtnv6GH53qnbFq3VlT2U/Ped2+JEg1rszsqv7lqrLjGwnIbDK4lmOrV1dXd+PsgZc3ugn+fDdesauxry+vvtTu+/2UxpimO3bzj89a+2JDozvdJxv7Yvbxgel1R+/j3wpwSDMGCeDQ8+JuOs339uoz1RMaY1eeMdU7sXF15LNTvVmfm5b3mimfd7XlklXveVt4aqPL17caXce2N8ZP1fzu4Z+bU7avVroFPn1V2ROrwxpjf/bFlY0rW8c3Esg/mGJ6bOPKzkWN7nA1ksg7NMZuze73CxvdFy/vlh+f2X1xQiPh+qHq0jmPR071vmdvfyTAMjAGCeDQc25jRrUVNzTG7JzfmAhgxVHTctsa77N9pt6Kq+fUXXmP2StGt8TvVS9ojNF5TqPr3rWNbmdrjXH69q3Y3icbXeNOr/594+8+vTG26Jw9vG6ebY1JGd4zPT+ucWXvDxvTf5/amHa9bnp/pnlu6fGZ3RfHTMtPN/brWr6yl3gAloIECeDQ89etPQ5pte9My9kT7GbKr1qjfLWVcTrfmLNutS17WX9E9exGcvKwVTGu3sb+8PpGF7nHNhLJh1T/uZFc3hrfql7VmInu16f3XbkH096SyVt6fGatXn9b3/8J4JCjix3A8vpqY2a3+zR/jMt9G127Zrts3WdO3XtOy0un5c5puXmm3sl7ienExhWWT3TT5KhGcrG/vLlxReYp02Nje5+9rkY3vNc2rhjt6Tv1iml5dOOK0GWN/Ti7f7630VXvft3y4zPra40ue/duflJ2/F5eD7BUJEgAy+3PG2NifmKm/J817rPzl914cr/i52ee36txL53PNU7868ZEaTaZetpe4vla46T/7nPiWXntEXt5j7VcPy2PnLPuisa+eExjLNL51Rf28T1Prn68ccXpsDl17tEY93VdN3Z9fHdjHNLPztR9SeOK08qNfG/J8ZnnbY399hsz5cc3xqe9Z7dXAADAQW5v03zPc5dGMnNV4z5AT2vc1+hrjYkHfmBV3ZVZ4T7UOKF+RmNK7i+2++xpD5rKPtHoKvfAxtiij0zvu6dZ7N4zPX9d9ZON+/l8s3p048rUl6ufanQxW5m57dQ5f9vsLHZPnJ5/vHpuu98g9aHdOLHFL8x5v7Wc1Jg+fVdjZrrXNo7BGdPfcm2jq96zV73mro39vrORED1v1d/931fVuznHZ0/74oTGvZZ2VW9oJGYv6Mabxj78Zvy9AABwULglCVKNE/w3NAbp72ycfP9Zu1/9WUk4Tm3cjPSSxsn/Z9v9SkhT2Wcbkzp8tXET1dtNrztvzvuuJEjHN7q8fb1xdeScxs1cayQHVzWShhO7eQnS5sZECVc3Eq4nzXnNxY0ucMfMWbcnx1TPrz7aGId13bSdzzXGN83ef6jGuKQ3Nfb3jkaS9dx2vwq1r8dnT/uixn44s5HE7WyMj3p340oUAABwM+3tfkUHu5MaicprFx0IAItjDBIADC+bli9faBQALJRpvgFYZqdWj2hMgvCI6qXNvxEuAADATRyKXeye0JhA4euNSQvmTacNAAAAAAAAAAAAAAAAAAAAAAAAAAAAAAAAAAAAAAAAAAAAAAAAAAAAAAAAAAAAAAAAAAAAAAAAAAAAAAAAAAAAAAAAAAAAAAAAAAAAAAAAAAAAAAAAAAAAAMDB4f8DUPui1Yqk9lIAAAAASUVORK5CYII=" id="173" name="Google Shape;173;p27"/>
          <p:cNvPicPr preferRelativeResize="0"/>
          <p:nvPr/>
        </p:nvPicPr>
        <p:blipFill>
          <a:blip r:embed="rId3">
            <a:alphaModFix/>
          </a:blip>
          <a:stretch>
            <a:fillRect/>
          </a:stretch>
        </p:blipFill>
        <p:spPr>
          <a:xfrm>
            <a:off x="375750" y="1238075"/>
            <a:ext cx="3825926" cy="3825926"/>
          </a:xfrm>
          <a:prstGeom prst="rect">
            <a:avLst/>
          </a:prstGeom>
          <a:noFill/>
          <a:ln>
            <a:noFill/>
          </a:ln>
        </p:spPr>
      </p:pic>
      <p:sp>
        <p:nvSpPr>
          <p:cNvPr id="174" name="Google Shape;174;p27"/>
          <p:cNvSpPr txBox="1"/>
          <p:nvPr/>
        </p:nvSpPr>
        <p:spPr>
          <a:xfrm>
            <a:off x="4800775" y="1560725"/>
            <a:ext cx="3892200" cy="261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popularity of pop songs seem to be a bit left skew.</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Other levels were also left skew</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Means:</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i="1" lang="en" sz="1800">
                <a:solidFill>
                  <a:schemeClr val="dk2"/>
                </a:solidFill>
                <a:latin typeface="Roboto"/>
                <a:ea typeface="Roboto"/>
                <a:cs typeface="Roboto"/>
                <a:sym typeface="Roboto"/>
              </a:rPr>
              <a:t>Pop: </a:t>
            </a:r>
            <a:r>
              <a:rPr lang="en" sz="1800">
                <a:solidFill>
                  <a:schemeClr val="dk2"/>
                </a:solidFill>
                <a:latin typeface="Roboto"/>
                <a:ea typeface="Roboto"/>
                <a:cs typeface="Roboto"/>
                <a:sym typeface="Roboto"/>
              </a:rPr>
              <a:t>48.91</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i="1" lang="en" sz="1800">
                <a:solidFill>
                  <a:schemeClr val="dk2"/>
                </a:solidFill>
                <a:latin typeface="Roboto"/>
                <a:ea typeface="Roboto"/>
                <a:cs typeface="Roboto"/>
                <a:sym typeface="Roboto"/>
              </a:rPr>
              <a:t>Rock: </a:t>
            </a:r>
            <a:r>
              <a:rPr lang="en" sz="1800">
                <a:solidFill>
                  <a:schemeClr val="dk2"/>
                </a:solidFill>
                <a:latin typeface="Roboto"/>
                <a:ea typeface="Roboto"/>
                <a:cs typeface="Roboto"/>
                <a:sym typeface="Roboto"/>
              </a:rPr>
              <a:t>46.99</a:t>
            </a:r>
            <a:endParaRPr sz="1800">
              <a:solidFill>
                <a:schemeClr val="dk2"/>
              </a:solidFill>
              <a:latin typeface="Roboto"/>
              <a:ea typeface="Roboto"/>
              <a:cs typeface="Roboto"/>
              <a:sym typeface="Roboto"/>
            </a:endParaRPr>
          </a:p>
          <a:p>
            <a:pPr indent="-342900" lvl="1" marL="914400" rtl="0" algn="l">
              <a:spcBef>
                <a:spcPts val="0"/>
              </a:spcBef>
              <a:spcAft>
                <a:spcPts val="0"/>
              </a:spcAft>
              <a:buClr>
                <a:schemeClr val="dk2"/>
              </a:buClr>
              <a:buSzPts val="1800"/>
              <a:buFont typeface="Roboto"/>
              <a:buChar char="○"/>
            </a:pPr>
            <a:r>
              <a:rPr i="1" lang="en" sz="1800">
                <a:solidFill>
                  <a:schemeClr val="dk2"/>
                </a:solidFill>
                <a:latin typeface="Roboto"/>
                <a:ea typeface="Roboto"/>
                <a:cs typeface="Roboto"/>
                <a:sym typeface="Roboto"/>
              </a:rPr>
              <a:t>Both</a:t>
            </a:r>
            <a:r>
              <a:rPr i="1" lang="en" sz="1800">
                <a:solidFill>
                  <a:schemeClr val="dk2"/>
                </a:solidFill>
                <a:latin typeface="Roboto"/>
                <a:ea typeface="Roboto"/>
                <a:cs typeface="Roboto"/>
                <a:sym typeface="Roboto"/>
              </a:rPr>
              <a:t>: </a:t>
            </a:r>
            <a:r>
              <a:rPr lang="en" sz="1800">
                <a:solidFill>
                  <a:schemeClr val="dk2"/>
                </a:solidFill>
                <a:latin typeface="Roboto"/>
                <a:ea typeface="Roboto"/>
                <a:cs typeface="Roboto"/>
                <a:sym typeface="Roboto"/>
              </a:rPr>
              <a:t>46.24</a:t>
            </a:r>
            <a:endParaRPr sz="1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Histograms Exploring Genre and Popularity</a:t>
            </a:r>
            <a:endParaRPr/>
          </a:p>
        </p:txBody>
      </p:sp>
      <p:pic>
        <p:nvPicPr>
          <p:cNvPr descr="data:image/png;base64,iVBORw0KGgoAAAANSUhEUgAAA0gAAANICAYAAAD958/bAAAACXBIWXMAABJ0AAASdAHeZh94AAAgAElEQVR4nOzdeZxsZ13n8U/IHkhCREnAICZRZJFVgRAggCzKokECcQ2Dy8gIoqi4IAMJy+ACijNo1CEiAzqM4BIdCaIsakQHDCIoxiEECEsggGQhIeFeLnf+OKfnVne6+3b1Vn1T7/frdV5dXeepOr86dbr6fOuc8zwFAAAAAAAAAAAAAAAAAAAAAAAAAAAAAAAAAAAAAAAAAAAAAAAAAAAAAAAAAAAAAAAAAAAAAAAAAAAAAAAAAAAAAAAAAAAAAAAAAAAAAAAAAAAAAAAAAAAAAAAAAAAAAAAAAAAAAAAAAAAAAAAAAAAAAAAAAAAAAAAAAAAAAAAAAAAAAMBO8MRq7zjdeDNe5lbaia9ntZp2Yr21c+vaSk+q3lXdUH2+uqw6cqYVLTaP7wmww9xi1gXAnPvB9u0MLDfdUF1eva561IxqZHOt9J5/qbqquqR6dXVWdeiMauTm6f4NnyX3qY5oCEYnVwdP+TyPrF7RsK1eVX2h+kR1UfXc6vabVO+B5Ljqp6o3V1c0rJNd1b9X76x+qbrjzKoDgAPI/gLS0um3q4NmUunmmcU3xF9TPXOcfmSZ+cdXXxxruvMW1zLNe3559bBlnmN/r2c9NroOVqtplkcFVntdW7Eed7LfbN/7cHXD6z67tQfxE6u/af/b7Y3VOa38WbXae3IgHkE6vfpM+18vN1RnzKhGADhgLN1Z/vPqz8bpwuo91Z4lbX5iJpVunp24A/SM9tW03QHpDdUF1Z9Wf1tdt2T+nurxW1xTbe06mOV7vp3v7U53YfvWxW9O+dgTG46MTG6bu6t/ajhydHk3DQS/s8Jzrfae7MTPh9Uc1+JwdEP1e9Xzqhc3rPPJz/Brq6+YSaUAcIBYurN862Xa3L361ESbj25bdVtjJ+4A/W2zC0hL3/PDG45mfH6izfXVV25xXVu5Dmb5nm/ne7vTvbl96+KlUz526ZGjX6++bEmb06r3LWn3fcs812rvyU78fFjN97U4MN5jmTaPb/E6+cltqw4ADkBrCUhVP7Ok3YlL5h9T/Vz1f6rPNpz7fmX1poZ/4MtdY/ADE8/3vvG+sxp2Xq5p+KbzLxt2epZ60cRj/88y8yd3CL64ZN7+doAOqr5zrP1TDTsd11bvaPjmeelr+f6J5/vr6pDqv1afblgHqy3zz1q8XienX61eOfH7vyxTa9WTlzz3Su/hgrW+59/ccF3SQrvzJubtbx0eUv1Qww7xwjr8VPUP1bOrL59ou791UBtbx0vnfX6879sbdroXtrW3VQ9d5rWsd1tby+tay874ev62JtfX34z3Pbjh7+mqhqOEF1WPWGGZ+zNtTZOn1i033Wo/y3v4kvb/bZW2X97iI00fatheavr3ZGFbmXbdfd34mi9teF+vbdj2f3SilgVr2bZXc+7E4z+4SrvnNBz9f3z11cvMn9V29n3VxQ1fwvx7w3v0jdVJLX5/jljyuGk+YwBgKmvdWT5rSbu7Tsy7Z/WxVt7x2Fv9XXWbJc/5PRPzP149a4XH7u6mHURsZUD63f28lv/d4msbvmti3nsadkKWLnu9Aem0JffdaZl6Xzcx/3XLzF9qre951Z9MtLuyfa97tXV4aEPYWG0dXladMrZfy07rRtbx0nmfq/7TCsvbUz12yWNnGZDW+7f1HRPz/7nh7+cLyzz2iw3hYxrrqWmjAen8ibafq47eT/sfXvL8Dx7vn/Y9+Wyrr7tHLrPsJzSc5rbSct7S4p39tWzba32te6pvWcNjlprVdvYrKyzrxuppS+6bNO1nDABMZa07y8+daPOl9p3aclyL/7F+sGHn84zqFxrCzcK8P1vynJOh68ZxelXD0ZtnN+wILcz/cIsv5N6qgPS4iXl7GnY+vr7hm9LJ1/KkFZ7vQ9VHGr59fXf1b/tZ5l2rb2vxe/Dd1YMavkGtxacM/eySeg9tuNh9Yf7SnfvlTBOQ/sOStnfZz+upxeHjkob38wENR6T+YGLeX43t17IONrKOl5t3bUMvaN/Z0PPX5Dr8SHXYxGPXu61N+7qW1ryRv63J572iYZ29u+GalDctqekdy7ymlay3plPG1/0PE/NfO973oPbfo+0lE4/74zXUedsWv8afG++f9j35dKuvu3cuWe5JLT419ZcavtT4xobtfeH+F088Zi3b9mru1L4OJxa2wTc0HF25a/vvVGdW29l9l8x/d8Nn0/dWb2/x5//Sz/BpP2MAYCpr2Vm+R4svAr54Yt7zJu6/ppt2r/u9S57/GybmPXHJvN9e8tjvWDJ/8ijSVgWkp7evk4pfXTJv8mjK/1jldby/m56CuNoyT1jy+KXXREx+o7x0h+ybJuZd2U1P31nONAHp1CVtF3q0W+31/M7EvKUdehxa/c/q5Q2nbS7sGO9vHWx0HS99/G8smX/mkvmPnpi3kW1tmte1tObN/Nv6mxYftZg8Srqntfcit5Gaav3XIF078bgX76ftgsnPrF+fuH/abe2vG67LW7Daunv5xLy3LXneL2/fTv+17Xs/1rJt78+zlzzH5PTZhg5Y/mPLH3mb1Xb2WxPzrmrx0akjG74UW+nvaj2fMXBAseHCzvJ7DT2aXdAQCN41TpP/vF40cfsJE7f/qOFbxEmvbfjnt+Axqyx76XUFf9iwQ7HgAas8drP8esNRpMc1dEE86fKJ2yes8hznNHwju1le3fCNcg3fut5hYt7jJm7/Xms7JWca1y35fX+nNtWw87fgxxq6cT5+/H13wzf2z6h+seFo5HpsdB3/+pLfL2hx3adu4Lk3y2b+bZ3T4gD2OxO3b9Haxw3azJqmMXkK3vVrfMzktruW7XYl5zacNrZg6bqb7LxkMli/vSEsLEzXVf84Uc8DV1jeerbtnx+XfVFDaJh0XPWt1X9vODr1lCXzZ7WdPWji9v9uuP5owQ0Nn3sr2Y7PGJgpAQl2lsc0nFpxRsOpKPdp31GJvQ0X+l4w/n5QdbeJx/7zMs+3p8WnidxlmTY1/FNb+vgvVh+Y+P2O+6l9szyi4TVe1vDPfuGbymdMtFltYMu3bnI9n2nfOq+hc4EFkwFptR2K9Tpuye9XLdtqsd9p38XtX9VQ1ycb3svzG3bIph0YdKmNrOPd1b8uuW9Pi7e1r9rA82+GzfzbqsVHfWtx2K+1BYjNrmkakzvE++uEZMExE7ev3sCy97fuFsLbQe07Ta+Gz8oblkynT8yfXJeT1rtt//n4/Hdo6Ljlt6r3tjgw3brh73MhFM1yO/vqiduXLPNc71llOdvxGQMzJSDBzraroVvv32v4Vn3y9JajWnxK19KjDQsmv/FdaUfs+pb/pm/ysUetWunm+OGGHpjOqE5uCGmXNPyz/swaHr+n4bqFzXb+xO2FnZuvHacadoT+aQuWe68lv39kDY/5p4Zrod635P5TGnou/MOGHZn1HhHc6DpeaVv7/MTtIzfw/JthM/+2vtDiI7G1vu6rN7OmaX144vbd19D+hBaH+w+v0G5/pll3RzXdPs3SLsprcz4/Pl69puE6nXs2BIgXj8+94IXjz1ltZwe1+PN8uaOCK9VSW/8ZAzMnIMHOclzDP6+F6fCGf7Df202vf/l8i0/pOqblTf5DvWaFNivtkN5y4vZKp9Ycvsx9t12h7Wpu1eLrIv5nw4CKd20ICmvpIe6Lbc0pHW9u307eg8a6vnVi/lYcParh4ucFH+ym3wiv5K8admRPa7jG4c9b/N5/dcMpnLdc+sA12Og6PrLlL1zfzm1tfzbzb2uzzLKmt0/cflj7X+dPWPL70uuBtsLnWxxCntniz9Kl07nLPMdGtu1DW367/ljD0aznTdx314a/g1m9p3tbfNricl9+7S9c/1Vb9xkDMycgwYFrb4vH5ll6tKGGf9qTXYK/d4XnOrz6miX3HdK+IyS1+FvgyW8Xb99Ndwzus8JyVnPvFv+jfknDaTELvm4dz7lZ9jaMiVTDqSNntO/0uj0NR/g223e1eAyq353y8Xurv2/4tvrRDdexndG+0/S+osWnHG2Xw7vpe3lIi7e/D0/c3optbX82829rs8yypslOUQ6rXrZK2y9vCAQL3tPQQ9pW29twWu6Ck1ZquIlObjhacklD2Fmty/ZPLPl94dThWb2nkwOO33WZ+fdcw3Ps1M8Y2DABCQ5sfzRx+/HdtPelp7Tvm8C9Lb6WZqkfWPL7t7X44uy/nbg9eRHzbVvcvfWdGy7andbSowOTPS7dtX09uC2dt1FLL6peaYDDV7bvG+qntO8i579oOP9+sxzccHrOqybu+3Q37dVvOUc29Kj1Ow3f3k5+xu9p6E3rHybuW1jna10Hm+WHlvz+hBZ/Y71Z29pGXtdm/m1tllnV9M6GrqsXfHfDaWTHL2n3gIZe5yY7A/jPS9ps5bb2ponbT2rxFy4HN3yR8cqGThUmO3dYrysaBje+c0PIP79hWIKlbtviaygvad/pb7N6Tyd7hPy2Fr8Pt2oYYmA56/2MAYA1m6bL5+XcuuGbwIXHX9owwN8TGsYAmezk4BVLHjvZRezuhuudzm34h//DLe6m999afNHtyQ2noizMv65hMMqXNPSG9PaJeWvt5vv2Df9gF+b9acPOxrc27CT/28S8axquybrtKs+3lmU2vq5dE/P/pmHnaunguLX8QJffscIyV7L0PX9D+3oufHNDGJqcv6uhO/G1vp53T8z7g4Zvdr+hYbDO50281hvbd6rU/tbBRtfx5JhbX2w4vedXGnbMfqLh/dyKbW0jr2uz/raWW18ntvg9Xm6nejkbqanW3813DdvKB5fU/cWG61H+psXdQi9MP7/M82x0W1tt3Z3c4nGQ/rah45tHNRzpmTxqs7CNrWXbXs3SQXG/1DCo62sajvq+rZsO3jr5ZdSstrNvWjLvPQ2h6PsbAvF1E/OW/l2t5zMGANZsowGp1jYK+x+2eHyMuumI9T+/wmNvaPGpXgt+Y4X272/oQndyh2HytKjV/qn/txWe8+MN57R/fMn95+7n+dayzKoLl1nm0kEZa/GYO3sbeudaul73Z+l7vtr00RZ3x7uW1/P1Ld7hWm7a07AjNGm1dbDRdfw9E/OubBg4dDu2tY2+rs3429rMgLSRmmpjAamGnd2/2M+y9zZ0FvCMFZ6jNvae7G/dPbHFoWLp9LEWj7200YBUwxGVyQFdV5q+WD1/mcfPajt71QrLur766SV1T1rvZwwArMlmBKQaLu59TsM3f1c3fIN3RcPpG9+6wmMm/7kuXOfxQw3fDt7QEJr+pGGg2uUcXP1sw07qFxr+wf9Ww07UVy55XZOnuqz2T/3Qhn/M72v4JvhjDd+aLpyy84iGIwy7G/5Bf8d+nm8ty2ys948bzp2/oeGb8p9bpt0h1acmnmu5b+n3Z7WAtPC+Xdhwmt1K4Wt/r+f4hlOb/qHh9L9dDTs9lzS8R8u9p6utg42u4x+YmLfQpfBTuum2ttJ1D+vd1jbjdW30b2uzA9J6a6qNB6QF39Sw/i9pWK+7Gq6xeVvD+7S/0+Y28p6sZd3dpWHg6w+Oz3F9QxfaL+qmXedvRkCq4ejVixqOaH6qYZ18Ybz9tw1fQK12HeUstrNbVM9q+Ey9seHLi9c3dL7w6P0893o+YwBgx9usHYN5cnyLT5dZabBJgAPZk9v3OffxGdcC2+6Q/TcBYPTChl68qt7V4u6PAQ4Ud2noce4ODWNCnd3iU+nOnLi9dIgJALjZcgRpbb63+smGU10mT1f5llkWBbABX9Pizk/+uHpIw1Hxl7X4s+6RM6oRALadgLQ2f9VNrxX6rVkWBLAJzmn/HUu8YGbVAcAMCEhr8/qG9bO74WLmn8gYcsDNwzc1fMZ9tKGjhRsbumz/Xw1HlAAAAAAAAAAAAAAAAAAAAAAAAAAAAAAAAAAAAAAAAAAAAAAAAAAAAAAAAAAAAAAAAAAAAAAAAAAAAAAAAAAAAAAAAAAAAAAAAAAAAAAAAAAAAAB2voNmXcA2O6g6qTq5Onq875rq0uqjsyoKAABgOx1XvbS6stq7wnR59dzqyBnVCAAAzNg8HEG6XfX2hiNHl463L6+uH+cfU51SPaS6ffWe6mHVVdteKQAAwBY7v9pVPWk/7Q6unlZ9qfrVrS4KAABgFj5R/fYU7f9X9ZEtqgUAANjBbjHrArbBbarLpmh/SXX8FtUCAADsYPMQkK6o7jlF+3uPjwEAALjZ+dWG64qeVR2+SrtbVs9v6NHuF7ahLgAAYIeZh17sbl29pbpP9bnqnQ1jHl3X8PpvVd2xul91VHVR9ZhxPgAAwM3OYdWPV++uvthNx0DaVf199R8berMDAADm0DwcQVrqiOoO1dHj79c29Fq3a2YVAQAA7CDHNFx3dOdZFwIAADBrJzacave4WRcCAADMzjycYnf+GtocVX1X9RcNHThU/eCWVQQAAOxI8xCQ9q7zcfOwbgAAgAmHzLqAbfCy6kerf65+tnrHMm1uX72v+s7qTZu03K9quvV7WPVvm7RsAACAFX1jQxffX6rOq45dMn+zr0E6ZVzW0u7E9zfNQ2AFAAB2gEOqn6k+X328OnNi3lZ00nBMddwap28el3/YJi4fAABgv06p3twQSP60YUykWfdid1oCEgAAMENPqf69+lx1bgISAAAw525bvbZ91wAJSAAAwNx7dPXS6i4zWr6ABAAA7Ei3qb5mm5cpIAEAwA5wi1kXsAP9VHXprIsAAAC2n4AEAAAwEpAAAABGh8y6gG1w8ZTtv3JLqgAAAHa8eQhI9x5/7l5j+3lYJwAAwJz6hera1t4z3S809Ci3nfRiBwAAO8A8XIP03OoDDQPCHjrjWgAAgB1sHgLS7up7qrtVL55xLQAAwA42L9fbXFKd0Npe7xurq7e2HAAAYCc6aNYFUA3XIL29OrzatYXLuV3DkbSdYld1Udt/zRcAACxrXo4gMXjhoYce+gNHHnnkrOto7969fe5zn6shsP3rjMsBAIBKQJo3Bz/mMY/pRS960azr6JprrulBD3pQ2QYBANhB5qGTBgAAgDUR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BCQAAICRgAQAADA6ZNYFbLODqpOqk6ujx/uuqS6tPjqrogAAgJ1hXgLScdVzqrOr267Q5iPV+dVLqxu2qS4AAGAHmYeAdLvq7Q1Hji6tLqwur64f5x9TnVI9pHpBdWb1sOqqba8UAACYqXkISC+sTqzOql6/SruDq6dWv1adUz1z60sDAAB2knnopOGx1WtaPRxV7anOq15XPWGriwIAAHaeeQhIt6kum6L9JdXxW1QLAACwg81DQLqiuucU7e89PgYAAJgz8xCQLqieVD2rOnyVdresnl+dUf3+NtQFAADsMPPQScO51YOrl1TPq97ZMObRdQ3jIt2qumN1v+qo6qLqRbMoFAAAmK15CEhXVw+onl49uXpoQ491k3ZX76peOU57trE+AABgh5iHgFS1q3rZOB1R3aE6epx3bcMgsbtmUxoAALBTzEtAmnRjw4CxKzmuOrb68LZUAwAA7Bjz0ElD1T2qNzSEnouqp3XT0+wW/Ez1oe0pCwAA2Enm4QjSA6u3NPRg9/nq9tWDqrOqb6+uml1pAADATjIPR5Ce3fA6v72hx7qjq5+oTqve1NC9NwAAwFwEpHs0jGt0QbW3+kJDZw3f0jCA7Ota+XQ7AABgjszDKXYnVB9c5v63Vj9Yvbr6lerHNnGZJ1Z/Xh25xvZHjD8P2sQaAACAKc1DQLqyutcK815T3aXhNLyPNQwmuxk+Xf1ydega259S/XTDES4AAGBG5iEg/VH1jOpHqt9qGBR20nMaOm74pfHnZpxu94Xqd6Zof1pDQAIAAGZoHgLSC6rHVy+vzqgeuWT+3ur7qmuqZ25vaQAAwE4yD500/Hv1DdV51b+s0GZvwzVIZ1aXbVNdAADADjMPR5CqPlM9fQ3t/micAACAOTQPR5CmdZvqa2ZdBAAAsP0EpJv6qerSWRcBAABsPwEJAABgJCABAACM5qGThounbP+VW1IFAACw481DQLr3+HPpALErmYd1AgAALGMewsBLqqdV96k+sIb2v1D9zJZWBMB2O6b62lkXMeGG6l9nXQQANzUPAem51aOq11antfYjSQDcfPxS9dRZF7HE11Xvn3URACw2DwFpd/U91buqFzd04w3AfDn8MY95TM95znNmXUfXXnttj370o6uOmHUtANzUPASkqkuqE1rb631jdfXWlgPAdjv00EM75phjZl1Ge/funXUJAKxiXgJS1bVrbPfX4wQAAMwZ4yABAACMBCQAAICRgAQAADASkAAAAEbz1EkDwM3dTzWM+7ZTXFedlfHnADiACEgANx+Puv/97/+I0047bdZ19JnPfKbXvOY1VUdXn51xOQCwZgISwM3Ive51r77/+79/1mX0/ve/fyEgAcABxTVIAAAAIwEJAABgJCABAACMBCQAAICRgAQAADASkAAAAEYCEgAAwEhAAgAAGAlIAAAAo0NmXQDAAe4O1aGzLmJ05KwLAIADnYAEsH6nV3896yIAgM0jIAGs39GHH354F1xwwazrqOqss86adQkAcMATkAA24Ba3uEUnnnjirMuohloAgI3x3xQAAGAkIAEAAIwEJAAAgJGABAAAMBKQAAAARgISAADASEACAAAYCUgAAAAjAQkAAGAkIAEAAIwEJAAAgJGABAAAMBKQAAAARgISAADASEACAAAYCUgAAAAjAQkAAGAkIAEAAIwEJAAAgJGABAAAMBKQAAAARgISAADASEACAAAYCUgAAAAjAQkAAGAkIAEAAIwOmXUBAFN6WnXPWRcx+qpZFwAAbC4BCTjQ/Ohd73rXrzvxxBNnXUeXXXZZV1xxxazLAAA2kYAEHHCe+MQn9qQnPWnWZXTeeef1qle9atZlAACbyDVIAAAAIwEJAABgJCABAACM5u0apIOqk6qTq6PH+66pLq0+OquiAACAnWFeAtJx1XOqs6vbrtDmI9X51UurG7apLgAAYAeZh4B0u+rtDUeOLq0urC6vrh/nH1OdUj2kekF1ZvWw6qptrxQAAJipeQhIL6xOrM6qXr9Ku4Orp1a/Vp1TPXPrSwMAAHaSeeik4bHVa1o9HFXtqc6rXlc9YauLAgAAdp55CEi3qS6bov0l1fFbVAsAALCDzUNAuqK65xTt7z0+BgAAmDPzcA3SBdWPVv9Qvbz6wgrtbln9dHVG9YvbUxoA82bXrl0LNy9qOL17J/iD6odmXQTATjAPAenc6sHVS6rnVe9sGPPouoZxkW5V3bG6X3VUwz+sF82iUABu/m688caqzjnnnGNOPPHEGVdTF1xwQW94wxtOmnUdADvFPASkq6sHVE+vnlw9tKHHukm7q3dVrxynnfKNHgA3U/e4xz26053uNOsyuvjii2ddAsCOMg8BqWpX9bJxOqK6Q3X0OO/ahkFidy3/UAAAYF7MS0BacFB1+4ZT6hYC0jUN1yV9dFZFAQAAO8O8BKTjqudUZ1e3XaHNR6rzq5dWN2xTXQAAwA4yDwHpdtXbq5OqS6sLq8ur68f5x1SnVA+pXlCdWT2sumrbKwUAAGZqHgLSC6sTq7Oq16/S7uDqqdWvVedUz9z60gAAgJ1kHgLSY6vXtHo4qqHnuvOq06sntLGAdKuGMZUOW2P7r9zAsmCrfXXD+Cg7ZWDpL591AQDAzdc8BKTbVJdN0f6S6ts3uMxbVvepDl9j+2PHnwdtcLmwFR51xBFHPPte97rXrOuo6h3veMesSwAAbsbmISBdUd1zivb3Hh+zEVdWj5ui/WkN10nt3eByYSscdMIJJ/SKV7xi1nVUdZ/73GfWJQAAN2M75ZSZrXRB9aTqWa1+ROeW1fOrM6rf34a6AACAHWYejiCdWz24ekn1vOqdDWMeXddwStutGsZFul91VHVR9aJZFApwc7F37/8/IH5Gw+ftrH31rAsA4MAwDwHp6uoB1dOrJ1cPbeixbtLu6l3VK8dpzzbWB3Cz8/GPf7yqo48++pUHHTT7yyuvu24nZDQADgTzEJCqdlUvG6cjqjtUR4/zrm0YJHbXbEoDuPnZs2f4numNb3xjxx577H5ab73HPvaxsy4BgAPEvASkSTc2DBi7kttUx1Uf2J5yAACAnWIeOmmY1k+1eoACAABupgQkAACAkYAEAAAwmodrkC6esv1XbkkVAADAjjcPAene48/da2w/D+sEAABYxjycYveS6vrq6xu6+N7f9NLZlAkAAMzaPASk5zZ02f3a6tAZ1wIAAOxg8xCQdlffU92tevGMawEAAHawebne5pLqhNb2et9YXb215QAAADvRvASkqmvX2O6vxwkAAJgz83CKHQAAwJoISAAAACMBCQAAYCQgAQAAjAQkAACAkYAEAAAwEpAAAABG8zQOEgCwxO7du6uOqb5hxqUs+FL1nvEnwLYTkABgjr33ve+tul918YxLmfTI6s2zLgKYTwISAMyxL33pS5166qm94hWvmHUpVd33vvftxhtvPGzWdQDzyzVIAAAAIwEJAABgJCABAACMBCQAAICRgAQAADASkAAAAEYCEgAAwEhAAgAAGAlIAAAAIwEJAABgJCABAACMBCQAAICRgAQAADASkAAAAEYCEgAAwEhAAgAAGAlIAAAAIwEJAABgJCABAACMBCQAAJ+fv6wAACAASURBVICRgAQAADASkAAAAEYCEgAAwEhAAgAAGAlIAAAAIwEJAABgJCABAACMBCQAAICRgAQAADASkAAAAEYCEgAAwOiQWRcALOuHqpNnXcToXrMuAABguwhIsDP9yp3vfOdb3vrWt551HX3gAx+YdQkAANtGQIId6hnPeEann376rMvoZ3/2Z3vf+9436zIAALaFa5AAAABGAhIAAMBIQAIAABgJSAAAACMBCQAAYCQgAQAAjAQkAACAkYAEAAAwEpAAAABGAhIAAMBIQAIAABgJSAAAAKNDZl3ANjuoOqk6uTp6vO+a6tLqo7MqCgAA2BnmJSAdVz2nOru67QptPlKdX720umGb6gIAAHaQeQhIt6ve3nDk6NLqwury6vpx/jHVKdVDqhdUZ1YPq67a9koBAICZmoeA9MLqxOqs6vWrtDu4emr1a9U51TO3vjQAAGAnmYdOGh5bvabVw1HVnuq86nXVE7a6KAAAYOeZh4B0m+qyKdpfUh2/RbUAAAA72DwEpCuqe07R/t7jYwAAgDkzDwHpgupJ1bOqw1dpd8vq+dUZ1e9vQ10AAMAOMw+dNJxbPbh6SfW86p0NYx5d1zAu0q2qO1b3q46qLqpeNItCAQCA2ZqHgHR19YDq6dWTq4c29Fg3aXf1ruqV47RnG+sDAAB2iHkISFW7qpeN0xHVHaqjx3nXNgwSu2uTl3mP6tA1tv26TV42AACwDvMSkCbd2DBg7IJDqzs1BKd/qb6wCcs4pfrHbnqkCgAA2MHmoZOGqm+q3lZ9qLqwuv94/zdXH24IRhdXn6qetgnLu6w6pvqyNU7fsgnLBAAANmgejiA9oHpTw2u9tiEUnV49smFQ2GuqVzccQXpk9evVB6s/3+ByPz9Oa/G5DS4LAADYBPNwBOnZ1WcaxkI6tjqhoSe7/9VwROnrqv9QfUfDqXEfrn5sFoUCAACzNW1A+vvqqQ1B40BxWsNRofeOv3+6+unqqxo6bbhhou1V1fkNXX4DAABzZtqA9I3Vb1afqP5nwylpO/0o1LHV5Uvu+/j489PLtP9Ew/VDAADAnJk23JzQcATp76qzqr9oOCXtRdXXbGplm+ffG06dm3Sn8edyNZ8yPgYAAJgz0wakf6/+e/WI6nbVD1cfaLjO59LqouoH2jfG0E7wtuoZ1cOqw6q7Vy+vLql+svrKibZ3aXhNF21zjQAAwA6wkdPjPt1wut03VSdWP94QjM6vPln9RvuO1MzS8xvGOnprwxhH720IRWdWe6v3j/P+bpx3TPWSmVQKAADM1GZcP3Rk9cDqQe0LRJ9pOJL0L9U51UGbsJz1+reGjhpeW72jetX4+yXV4xpqfGhDd+AfaQhO75xBnQAAwIxtZBykB1ZPabgW6ZiG3uD+qOEI0l9Vd2joJe7choB07gaWtVH/Un33Cvffv7pVQ9BbrtMGAABgTkwbkO5QPblh3KCvHe97d/Xb1e9VV0+0/Wj1pIaOHH642Qak/blunAAAgDk2bUD6cMNpedc0XH90fvWuVdrvrS6oHr6e4gAAALbTtAHp7Q1Hi17X4gFWV/Omhut6AAAAdrRpA9Lp48+7VVc2dMbQxH2HNZxyN+kD4wQAALCjTduL3aENR5D+pfr6JfMeVv1j9TvVwRsvDQAAYHtNG5CeUX1/9Ybq8iXz/rL6/Yae7X5kw5UBAABss2kD0lOqP2sYP+hDS+b93+o7qwsTkAAAgAPQtAHpa6q37afNX1V3XFc1AAAAMzRtQLq2+ur9tPnq6rPrKQYAAGCWpu3F7g3VD1R/3nAq3aRDG07B+6HqtRuujHlxYjtnkN4rq+tnXQQAALMzbUD6z9WjG4LSRxquO/pCdevqrtWXVZ8Y28GKbrjh/w+j9YZZ1rHEn1SPn3URAADMzrQB6RPVvatzqydVj5yY9+nqFdXzq49vRnHcfO3evbuq8847r5NOOmnG1dSrX/3qXvva195y1nUAADBb0wakGk5D+uHqadXtqiOrT+bUJNbh+OOP78QTT5x1GR1zzDGzLgEAgB1gPQFpwd7qis0qBAAAYNamDUgHVU+sntxwcf2hq7T9+vUWBQAAMAvTBqSfrF4y3v58tXtzywEAAJidaQPSj1Vvarj+6IObXw4AAMDsTBuQjm84xU44AgAAbnZuMWX7KxuuQwIAALjZmTYgvbY6eysKAQAAmLVpT7F7QfUH1e9Vr64+0sodNXxgA3UBAABsu2kD0ucmbn/3fto6FQ8AADigTBuQXlvtqr64BbUAAADM1LQBaX9HjQAAAA5Y03bSMOno6m7VrTepFgAAgJlaT0B6SHVxdW31L9WpE/P+tHr4JtQFAACw7aY9xe5+1V9UX6jeVH3zxLyvqO5bXVidVr1rMwqE7bBr166qL6seMeNSFhw86wIAAObRtAHpedUnqwc2dNTwiYl5n67uWf1D9dzq8ZtRIGyHf/7nf666T/WXMy4FAIAZmjYgnVq9tPpYdcIy8z9V/Wb1UxusC7bVl770pU499dRe8YpXzLqUqu5+97vPugQAgLk07TVIx1Yf3U+bT1S3Wl85AAAAszNtQPpkdZf9tDm9umJ95QAAAMzOtAHpwuppDddqLHVc9V+q76vesMG6AAAAtt20Aemc6rrqHe0LQT9fvbvh1Lqfqz5SvWCzCgQAANgu6znF7hurV1R3HO+71zh9rvqNhq6+r9ysAgEAALbLtL3Y1dBT3dOqp1e3rY5uCEdCEQAAcEBbT0BasLchFAlGAADAzcK0AenNa2x3WENvdgAAAAeMaQPSw9fQ5nPjBAAAcECZNiAdusL9h1UnVU+p7ld96wZqAgAAmIlpe7H74grT56v3VT9V/V31i5tYIwAAwLaYNiCtxZ9U37YFzwsAALCltiIgHV3degueFwAAYEtNew3SasHn0Opu1S9VH1p3RQAAADMybUC6ao3tzp62EAAAgFmbNiC9YZV5u6tPVH9YvWXdFQEAAMzItAHpcVtSBQAAwA6wFZ00AAAAHJCmPYL0T9UXqr3rWNap63gMAADAtpk2IJ1QHVMdOXHf3uqgid9vqA7bYF0AAADbbtpT7O5Svav69eo+DUHpFtWx1UOqP6ouqr6sIXxNTgAAADvatAHpl6sPVD9Svbu6cbz/2upvqjOrL43tAAAADijTBqTHNRwhWs2bq29bXzkAAACzM21AOqbhOqTV3LbhlDsAAIADyrQB6V+rp1f3X2H+A6vvr/5tI0UBAADMwrSdJ5zb0BHD/6k+VF3W0GvdkdXJ47S3+k+bVyIAAMD2mDYg/Wn18OrZDb3WnTQxb1f11urnG65DAgAAOKCsp/vtvx6nW1S3q45qOIr0iWrP5pUGAMyb3bt3V/2X6sdnXMqCd1c/PesigO2zkfGJblnduvp4dfXmlAMAzLM9e/Z0xhln3Ovkk0+edSm9973v7S1vecsdEpBgrqwnID2kYZyjbxh/f3T15+PtP63+a/WWjZcGAMyjRz3qUZ1++umzLqPXv/71veUtdmlg3kzbi939qr+o7lS9acm8r6juW13YvvAEAABwwJg2ID2v+mR11+opS+Z9urrnOP+5G64MAABgm00bkE6tfqP62ArzP1X9ZjX74+IAAABTmjYgHVt9dD9tPlHdan3lAAAAzM60nTR8srrLftqcXl2xvnK23EENYzedXB093ndNdWn7D34AAMDN3LQB6cLqadUfddMQdFz1rOr7qvM2XtqmOq56TnV2ddsV2nykOr96acO4TgAAwJyZNiCd09Ct9zuq9473/fw43aU6vCFovGCzCtwEt6ve3nDk6NKGkHd5df04/5jqlIbuy19QnVk9rLpq2ysFAABmaj2n2H1jdW511njfvcafn6leOc771CbUtlleWJ3YUO/rV2l3cPXU6tcaguAzt740AABgJ5m2k4Yaws/TGsY9OqH62vHnV4z376RwVPXY6jWtHo6q9jScGvi66glbXRQAALDzTBuQvq2623h7b3Vl9YHx5051m+qyKdpfUh2/RbUAAAA72LQB6ferx21FIVvoioYBbNfq3u3cXvgAAIAtNG1A+tuGzgzWc2rerFxQPamhh73DV2l3y+r51RkNQRAAAJgz03bS8L3Vy6o3VK+u3t8wjtByPrCBujbTudWDq5dUz6ve2TDm0XUN4yLdqrpjdb/qqOqi6kWzKBQAAJit9fRit+Bb9tP2oCmfe6tcXT2genr15OqhDT3WTdpdvauhF75XNnTYAAAAzJlpA9LvV7saAsXezS9ny+xqOPL1suqI6g7V0eO8axvGbtq1icu7Y/WX3TSIreSITVw2AACwTtMGpO/ckiq2140NA8bWEGDu2jC200fHaTN8vPqZ1r5+v65hvCYAAGCG1rID/yPVPzV00LDUvapPNwSCney06rsbXsuC761e2uIuvd9T/Wj1Nxtc3herP56yPgEJAABmbC290b28euIK895dPXvzytkSD63eVv2H9l0X9cSGwWNv2TCA7HkNp8TdvfqL6hu2vUoAAGDmpj3F7kB0TkNHDQ9s33VTv1Rd3tB5wycm2t6/IUyd0zAoLgAwp6688sqq21evm3EpC/ZWL2444wXYIvMQkO5T/ff2dTt+bHVS9WMtDkdV76h+t2HcJABgjn3sYx/r2GOPPfrMM8/cEfsFf/iHf9g111zz1gQk2FLzEJAOrm6Y+P3Ghm9gPrZC+4+lVzkAoDruuOP68R//8VmXUdVb3/rWrrlmpeEngc2ylmuQDnT/1ND73lHj71+o/r7h9LqlDq+eUP3f7SkNAADYSeYhIP1C9bXVRdWjGo6aPaP6noaBY4+qDm24/ujC6p4NnTYAAABzZh5Osfuz6j9Wv1q9qeF0uw81DAz7P6pXju0Objj17leqV2x/mQAAwKytNSCdWp27wrz7rTBvpfazcH71v6uzq0dUd66+rOF0u+uqD1dvbwhM/zibEgEAgFlba0C6/zgt577jtNS56yloC13ZMDDsS2ddCAAAsDOtJSCdveVVAAAA7ABrCUi/u+VVAAAA7ADz0IsdAADAmghIAAAAIwEJAABgJCABAACMBCQAAICRgAQAADAS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Dpl1AdvsoOqk6uTq6PG+a6pLq4/OqigAAGBnmJeAdFz1nOrs6rYrtPlIdX710uqGbaoLAADYQeYhIN2uenvDkaNLqwury6vrx/nHVKdUD6leUJ1ZPay6atsrBQBYwSc/+cmq3xynneBDDWflwM3KPASkF1YnVmdVr1+l3cHVU6tfq86pnrn1pQEArM2ePXs6++yzO/3002ddSu9973t7+ctfvtJZOXBAm4eA9NjqNa0ejqr2VOdVp1dPSEACAHaYk046qVNPPXXWZbRr165ZlwBbZh56sbtNddkU7S+pjt+iWgAAgB1sHgLSFdU9p2h/7/ExAADAnJmHgHRB9aTqWdXhq7S7ZfX86ozq97ehLgAAYIeZh2uQzq0eXL2kel71zoYxj65rGBfpVtUdq/tVR1UXVS+aRaEAAMBszUNAurp6QPX06snVQxt6rJu0u3pX9cpx2rON9QEAADvEPASkql3Vy8bpiOoO1dHjvGsbBondzO5Yjm3oXny1U/om6RQCAAB2gHkJSJNubBgwdtIxDYPEvqr6t01YxqHVl1WHrbH9Qlg7aBOWDQAArNM8BqTlHFP9TPW3bU5A+kz1vVO0P636pmrvJiwbAABYp3kISOevoc1R489nVI8fb//g1pQDAADsVPMQkH5giraPmrgtIAEAwJyZh3GQXtbQK90/Vd9SHbfMdLex7XdO3AcAAMyZeQhIP1GdOt5+Y/Xihmt9rp6Yrh3nXz9xHwAAMGfmISBVXVzdt3p29ZTqX6szZ1kQAACw88xLQKr6YvWL1d2rS6o/qP60YUwkAACAuQpICy6rHlF9X/XAhqNJOmQAAADmMiAteFV1l+rPqnNmWwoAALATzEM336v5VPVd1aurhzccXQIAAObUvAekBW8cJwAAYI7N8yl2AAAAiwhIAAAAIwEJAABgJCABAACMBCQAAICRgAQAADASkAAAAEYCEgAAwEhAAgAAGAlIAAAAIwEJAABgJCABAACMBCQAAICRgAQAADASkAAAAEYCEgAAwEhAAgAAGAlIAAAAIwEJAABgJCABAACMBCQAAICRgAQAADASkAAAAEYCEgAAwEhAAgAAGAlIAAAAIwEJAABgJCABAACMBCQAAICRgAQAADASkAAAAEYCEgAAwEhAAgAAGAlIAAAAIwEJAABgJCABAACMBCQAAICRgAQAADASkAAAAEYCEgAAwEhAAgAAGAlIAAAAIwEJAABgJCABAACMBCQAAICRgAQAADA6ZNYFAABwYLnuuuuqDqt+YcalTHpd9Y+zLoIDn4AEAMBUPvzhD3fwwQcf+vCHP/xnZl1L1cUXX9xnP/vZXQlIbAIBCQCAqR122GH98i//8qzLqOoHf/AHe8c73jHrMriZcA0SAADASEACAAAYCUgAAAAjAQkAAGAkIAEAAIwEJAAAgJGABAAAMBKQAAAARgISAADASEACAAAYCUgAAAAjAQkAgP/X3p1HW3bVBR7/VlIZCFUJERMSJEJCRAbFAcQJBWwBAVsaokFtIagoLWCLiK0oi0nb1hYBGwzaKwwt2kJQDI0DLIiKgVZsEXRJ20gSEuZAIJCpSFVS1X/s81a93Lqv6tX07qt6n89ad526++x7z++eu+u887t7n32AyeZFB7DGNlVnV+dUW6eyL1Qfqj66qKAAAID1YaMkSKdWv1g9sTp9hTofqS6qXlxtW6O4AACAdWQjJEhnVu9u9Bx9qPqz6urqpmn9ydU9q4dUL6rOqx5WXbfmkQIAAAu1ERKkX6ruVp1fvXEv9Y6tnlq9onp+9czDHxoAALCebIRJGh5Tva69J0dVt1UXVhdXjz/cQQEAAOvPRkiQ7lxdsR/1/6W6y2GKBQAAWMc2QoL0iepr9qP+102vAQAANpiNkCBdUn1f9ezqhL3Uu2P1wuqx1RvWIC4AAGCd2QiTNLyg+rbq16vnVX/XuOfRjY37Im2p7l49qDqpuqz65UUECgAALNZGSJA+X31z9fTqSdVDGzPWLbejem/16ulx2xrGBwAArBMbIUGq2l69dHqcWJ1VbZ3WXd+4Sez2Q7i9TdW3V8etsv79DuG2AQCAA7RREqTlvti4YexKTq1Oqa46iG2cXb21kYztj00HsU0AAOAgbYRJGqruX/1pI+m5rHpaew6zW/Jz1YcPcntXVndoJDyreXzr9LpdB7ldAADgIGyEHqRvrS5tzGB3c3XX6sHV+dXjqusWFxoAALCebIQepOc0PufjGjPWba2eVX1L9bbG9N4AAAAbIkG6f+O+Rpc0hrDd0pis4bsaN5C9uJWH2wEAABvIRkiQzmhcEzTrL6qnVI+uXrKmEQEAAOvSRrgG6Zrqa1dY97rqPo1heB9r3EwWAADYoDZCgvSm6ierZ1S/07gp7HK/2Ji44b9OS8PtAABgg9oICdKLqn9Xvbx6bPXwmfW7qh+uvlA9c21DAwAA1pONcA3SZ6sHVBdW/7xCnV3VT1XnVVesUVwAAMA6sxF6kKqurZ6+inpvmh4AAMAGtBF6kAAAAFZFggQAADCRIAEAAEwkSAAAABMJEgAAwESCBAAAMJEgAQAATCRIAAAAEwkSAADAZPOiAwAAgINx6623Vp1ZPWDBoSz5QnX5ooPgwEiQAAA4ol1xxRVVT5ke68HO6k7VDYsOhP0nQQIA4Ii2a9euLrjggn78x3980aF0+eWXd8EFFxxTHbfoWDgwEiQAAI54J554YieffPKiw2jLli2LDoGDZJIGAACAiQQJAABgIkECAACYSJAAAAAmEiQAAICJBAkAAGAiQQIAAJhIkAAAACYSJAAAgIkECQAAYCJBAgAAmEiQAAAAJhIkAACAiQQJAABgIkECAACYSJAAAAAmEiQAAICJBAkAAGAiQQIAAJhIkAAAACYSJAAAgIkECQAAYCJBAgAAmEiQAAAAJhIkAACAiQQJAABgIkECAACYSJAAAAAmEiQAAICJBAkAAGAiQQIAAJhIkAAAACYSJAAAgIkECQAAYCJBAgAAmEiQAAAAJhIkAACAiQQJAABgIkECAACYSJAAAAAmEiQAAICJBAkAAGAiQQIAAJhIkAAAACYSJAAAgIkECQAAYCJBAgAAmEiQAAAAJhIkAACAiQQJAABgIkECAACYbF50AAAAcLTYuXPn0j8vqG5aYCjLvbP64KKDOFJIkAAA4BD52Mc+VtVd73rXlxxzzOIHa1133XXddNNNr6l+ZNGxHCkkSAAAcIjs2rWrqosvvrhTTjllwdHUc5/73N785jdvWnQcR5LFp7UAAADrxEbrQdpUnV2dU22dyr5Qfaj66KKCAgAA1oeNkiCdWv1i9cTq9BXqfKS6qHpxtW2N4gIAANaRjZAgnVm9u9Fz9KHqz6qr2z2ryMnVPauHVC+qzqseVl235pECAAALtRESpF+q7ladX71xL/WOrZ5avaJ6fvXMwx8aAACwnmyESRoeU72uvSdHVbdVF1YXV48/3EEBAADrz0aY8m979YLqV1ZZ//nVL1QnHMQ2z67e0+p76DY3Jo04vtpxENvdl4uOO+64H73DHe5wGDexOjt37uzGG29sy5YtrYd7BNx0001t2rSpk046adGhVHX99dd30kkntXnz4jt5t23b1m233daWLVsWHUo19s2JJ57Y8ccfv+hQuuWWW9q+fXtbt27dd+U1cMMNN3T88cd3wgkHc/g6NG699dZuvvnmtm7d2qZNi/9Tc+ONN3bsscfm+Lcnx7+VOf6tzPFvZevt+Ldt27Z27Njxquopi47lSLH4b+3wu6qRrDxhlfUvqb6mkeQcqGOqb2/1CdKmxuQRv38Q21yNM6v7HeZt7I9zqyuqXYsOpJGg3rH61KIDmZzTuFbutkUH0vix4C6NiUzWgy+vrqluWXQgjf/jX15duehAJmc0rq+8YdGBNI5r96wuX3Qgky+Zlp9baBS7Of6tzPFvZY5/K3P827sPVJ9cdBCsHy+rdlbPbu+9QnesXtj4Y/WraxAXAACwzmyEHqQ7VZdWX9/4VeHvGvc8urHx+bdUd68eVJ1UXVY9eloPAABw1Dm++unqfdWtjV6i5Y/t1d9UP9aYzQ4AANiANkIP0qwTq7MaY66rrm+MLd6+sIgAAAAAAAAAAAAAAAAAAAAAAAAAAAAAAAAAAAAAAAAAAAAAAAAAAAAAAAAAAAAAAAAAAAAAAAAAAAAANrJNiw6ANfU31TctOggAgMPg4uoJiw6CI9/mRQfAmrqy+kz1wkUHwhHl8dW/r85bdCAcUb6i+oPqO6rrFxwLR5bLqudU71p0IBxRLqw+vOggODpIkDaW7dVnq/cuOhCOKA+svph2w/7ZMS3/sfrcIgPhiLOzujzHHPbP9e0+7sBBOWbRAQAAAKwXEiQAAICJBAkAAGAiQQIAAJhIkAAAACYSJAAAgIkECQAAYCJBAgAAmEiQAAAAJpsXHQBravuiA+CItD1th/23vdqVO9uz/xxzOBDbc7wBDsCp0wP2x/HV3RYdBEekcxYdAEeke2SEC/vvLtUdFx0EAAAAAAAAAAAAAAAAAAAAAAAAAAAAAAAAAAAAAAAAAAAAAAAAAAAAAAAAAAAAAAAAAAAAAMBK7lS9rLqq2l59orqoOnOBMbF+nFq9uLq6uqX6cHVJ9U1z6mpLrOQl1a5Ge5il3TDrUdU7qxuqz1d/UT10Tj1thyX3rl5XfbLaUX2m+uPqQXPqajfAXh1fvbdx4vKH1S9Ur2ocMK5snByzcX1JIyHaVf1J9aLq9xp/fLZVX72srrbESh5Y3dr8BEm7YdYPN9rD5dUvVb9efbrxA823LKun7bDkftX11WerF1ZPrJ7b7mTpO5bV1W6AffrpxkHiP82Unz+Vv3jNI2I9eUWjHTxjpvzxU/mfLivTlphnc/W+6v3NT5C0G5Y7vdFr9A/VHZeVnzuV/9ayMm2HJb/f+M4fNlN+/6n8L5eVaTfAPr2v8avLCXPWfai6ptq0phGxnry0ekd13Ez5purmxvCEJdoS8/xctbP6ruYnSNoNyz270U4eOWfdbDvQdljyt412M/u3quoLjZEQS7QbYK9ObAx7eccK61/TOOCcs2YRcaQ4oTEc4V3Tc22Jee7ZSKQvbIz5n02QtBtmvbXRZpZOdE+oTp5TT9thudc2vu+vmin/0uq26s+m59oNh8Qxiw6Aw+qs6tjqoyusv3paOlAw66mNE5jXT8+1Jeb5ncYF9s9ZYb12w6x7N37t/6rGDzDbGj0Al1dPXlZP22G5X6uua1wj++DqjOrrGn+jvti4Lqm0Gw4RCdLRbeu0vGmF9TfO1IOqhzQumn5X9dtTmbbErCdX/6b6ycYJ7jzaDbO+pHHt0Z82hk19X/VTjR9kXlP94FRP22G5f6m+udFOLmtMzvAP1VdU31m9Z6qn3XBIbF50AKyJXSuUb9rHejaeH2icpPxz9djGUIXltCVqXGj/G42ZD/9oFfW1G5YcX929uqD63WXlb6z+tdGu3rCsXNuh6j6NC8SVcgAACmlJREFUpHpz9TONtnJ69azqz6vv7fbD6rQbDooE6eh2/bRc6ZeSpXHfN6xBLKxvm6oXVM9rXCNwfrdvF9oSy/1m40T36fuop90w68bGuccfzpR/snGi+33VfdN2uL1XV3ep7lV9fFn56xvJ0murs9NuOEQMsTu6faTRA3D3Fdbfc1p+aG3CYZ3a1Liw/nnVy6vvbs8/HtoSSx5VfX9jBsSd1d2mx12n9SdNz09Ou2FPV03LHXPWfWZabk3bYbct1Tc2htF9fGbdzdWl1Zc1kiftBliVv22MxT1ppvyYxoHmI2seEevNyxrDDVa60H6JtkSNe4jsWsXjV6f62g3LvbzRPr5xzrq3TevOmp5rO1Sd1mgX/3uF9W+Y1j9geq7dAPv0Y40Dx/Nnyv/DVP68NY+I9WTphrAvW0VdbYka1wJ895zHExrt4G3T83tP9bUblntAo+fx0m5/n5oHNqZr/sdlZdoOS65s3HriXjPld6o+25goZqk9aTfAPh1b/XXjoHBJ48DwB40/UP/Unr+wsLFc3mgb/63xi/+8x6lTXW2JvZl3H6TSbtjTSxvt4X2N9vDfG0OlbqkeuqyetsOSxzUS6GurX65+uPqFRuK0q3rasrraDbAqWxrTNl/V+AXmY9UrGtOtsrGtZqjUPZbV15ZYyUoJUmk33N6mxr3W3t+4D9LnGzOUfcOcutoOS765+uPq041r2D5Xvb169Jy62g0AAAAAAAAAAAAAAAAAAAAAAAAAAAAAAAAAAAAAAAAAAAAAAAAAAAAAAAAAAAAAAAAAAAAAAAAAAAAAAAAAAAAAAAAAAAAAAAAAAAAAAAAAAAAAAAAAAAAAAAAAAAAAAAAAAAAAAAAAAAAAAAAA69/rq13V3Q7T+55xiN8XgKPYMYsOAIBD5ocaCcHs47bqmupN1YMXFt3ae3/1tuqWZWU/X517GLZ1TPW91Z9UH662TY8rqtdVX3MYtgnAYbBp0QEAcMj8UONk/N3Vu5aV36H6yurhjeP+k6vfXevg9uL11ROqs6qPHcbtnFl9onpU9dZD/N5vqM6vrq7+sPpUdUr1gOoR1Ren7V52iLcLAACsYKkH6QUrrP+2akf1ueqENYppNQ7XELtZ3zNt57sO8fs+bHrfv6o2z1n/b6f17zvE2wXgMDDEDmDjuKy6tDq12w/5unv1murj1fbq2up/VQ+aef0fN070z6wuagzbu6X6f9VPzNT9k6nunWbKN0/l79hHrA+atnftFNNVjd6xe8zUW0quTq/e3hjW9j0z686Y4nnzVP7nU/mDG/vktkbv1aw7NxLKv9lHrPedlm+sbp2z/i3VE6uf7fZ/d89o7MePVzdV/1j9VHsmWav9fva2L6ruUv1Wo5dre/WZ6pLqG/bx+QA2lHm/dAFw9PrstDxpWp5V/d30/JXVB6ovq55W/XX1ne0errd0Lc8l1V9Wj2uc8D+vurCRTFx0CGJ8QPXORk/XbzaGq51TPb0xXO2+yz7H9mn50mn7L6qunPOevzy93xOnOu+r/u8U74OrJ1X/eeY15zX+Tr52H/F+dFo+vPqd5idJvzfz/LTq76stjeGOV1cPrV5WfXX1lKne/nw/e9sXp1XvaSSsv1398/TeT2skiY9s7HMAADhq7GuI3XGNSQN2tntmt9dOr3ncTN37NE70l/eeLPVQ/M+Zuqc0rrH58LKy/elBmh1i9xPVexsJw3LPmOo9Y1nZq6ayt7XnqIjZWex+vj2H2J1Ufb761/b0jkYvzClz1i13XPUP7R5G95ONJG5v1/leONV/xEz50n673/T8ta3++9nbvlhKYB84U35WdX31f/YSKwAAHJFWSpBObPRK/FG3T3A2NZKDTzX/ZP6yqf6dp+dLCcf3zKn79nYPv6uDS5BmHTd9hu+Y6r142bqLprIfnPO61SRINXpmdlXfuqzstEYCMpsMruTk6hXVze2ePfDaxjDBH2l3j12NfX1t9ZH23O/nNK5p+tL2//tZaV9sagyne29jX8w+3jq9bssqPyvAUc01SABHn+d3+2m+t1X/VD2+ce3KU6d6ZzR6Rz4w1Zv1wWl5r5nyeb0tH1/2nofCExtDvq5rDB3b1rh+quYPD//gnLLVWhoW+ORlZedVxzau/VmN6xs9W6c1Eshfm2J6TKNn56rGcLgaSeSdG9duze73KxvDF6/twL+f2X1xeiPh+vrqk3Mej5zqffm+PiTARuAaJICjzzsbM6ot2dm4ZuddjYkAltxxWt60wvtsm6m35OY5dZfeY7bH6ED8SvWcxjU6P90YundLY9jZStc4feEgtvfextC486v/2Pjc5zeuLbp0L6+b56bGpAxvmZ6f2ujZ+/XG9N/nNqZdr9vfn2meA/1+ZvfF1mn5/sZ+Xckn9hEPwIYgQQI4+vxVK1+HtNyN03L2BLuZ8htWKF9u6Tqdz85Zt9zx+1h/YvXMRnLysGUxLt/G4fCqxhC5xzQSyYdU/6WRXB6M66qXN2ai+5npfZfuwbSvZPJAv59Zy9cf6vs/ARx1DLED2Lg+1ZjZ7T7Nv8blvo2hXbNDtu4zp+5XTMtPTssd0/K4mXpn7yOmMxo9LH/f7ZOjGsnF4fL7jR6ZJ0yPY9r37HU1huG9stFjtLe/qZ+fllsaPUKfaezH2f3zlY2hevfrwL+fWdc0huzdu/lJ2Wn7eD3AhiJBAtjY3tS4JuaxM+Vf27jPzl+0++R+yY/MPL9X4146H2yc+NfuRGk2mXrSPuK5pnHSf4858Sy99sR9vMdKbpuWd5iz7vONffHoxrVI76ouX+V7nl19d6PH6dg5de7ZuO7r1nYPfXxz4zqkC2bqvqDR47R0I98D+X7meWNjv/3sTPlpjevT3rLHKwAA4Ai3r2m+57lrI5m5oXEfoCc17mt0TWPigfsvq7s0K9zbGyfUT21Myf3h9pw97Zumsr9vDJX7xsa1RX89ve/eZrF7y/T8t6vvb9zP53PVoxo9Ux+tfqAxxGxp5rZz53y22Vnszpuev6d6VnveIPWh7Z7Y4kfnvN9KzmpMn76rMTPdKxvfwYunz3JLY6jeM5e95m6N/b6jkRA9e9nn/h/L6u3P97O3fXF6415Lu6pXNxKz57T7prEP34/PCwAAR4QDSZBqnOC/unGR/o7GyfcftGfvz1LCcW7jZqQfb5z8f6A9e0Kayj7QmNThU42bqJ4yve6yOe+7lCCd1hjy9ulG78iljZu51kgObmgkDWe0fwnScY2JEm5uJFzfO+c1VzeGwG2ds25vtlY/V727cR3WrdN2Pti4vmn2/kM1rkt6XWN/b28kWc9qz16o1X4/e9sXNfbDhY0kbkfj+qg3N3qiAACA/bSv+xUd6c5qJCqvXHQgACyOa5AAYPiNafnShUYBwEKZ5huAjezc6hGNSRAeUb2w+TfCBQAAuJ2jcYjd4xsTKHy6MWnBvOm0AQAAAAAAAAAAAAAAAAAAAAAAAAAAAAAAAAAAAAAAAAAAAAAAAAAAAAAAAAAAAAAAAAAAAAAAAAAAAAAAAAAAAAAAAAAAAAAAAAAAAAAAAAAAAAAAAAAAAAA4Mvx/SgUIVBwOmqEAAAAASUVORK5CYII=" id="180" name="Google Shape;180;p28"/>
          <p:cNvPicPr preferRelativeResize="0"/>
          <p:nvPr/>
        </p:nvPicPr>
        <p:blipFill>
          <a:blip r:embed="rId3">
            <a:alphaModFix/>
          </a:blip>
          <a:stretch>
            <a:fillRect/>
          </a:stretch>
        </p:blipFill>
        <p:spPr>
          <a:xfrm>
            <a:off x="369500" y="1322050"/>
            <a:ext cx="3767351" cy="3767351"/>
          </a:xfrm>
          <a:prstGeom prst="rect">
            <a:avLst/>
          </a:prstGeom>
          <a:noFill/>
          <a:ln>
            <a:noFill/>
          </a:ln>
        </p:spPr>
      </p:pic>
      <p:sp>
        <p:nvSpPr>
          <p:cNvPr id="181" name="Google Shape;181;p28"/>
          <p:cNvSpPr txBox="1"/>
          <p:nvPr/>
        </p:nvSpPr>
        <p:spPr>
          <a:xfrm>
            <a:off x="4800775" y="1560725"/>
            <a:ext cx="3892200" cy="261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popularity of non pop and non rock songs are right skew</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Songs with a prevalence of pop or rock are, on average, more popular than songs that are not.</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Mean of </a:t>
            </a:r>
            <a:r>
              <a:rPr i="1" lang="en" sz="1800">
                <a:solidFill>
                  <a:schemeClr val="dk2"/>
                </a:solidFill>
                <a:latin typeface="Roboto"/>
                <a:ea typeface="Roboto"/>
                <a:cs typeface="Roboto"/>
                <a:sym typeface="Roboto"/>
              </a:rPr>
              <a:t>Other </a:t>
            </a:r>
            <a:r>
              <a:rPr lang="en" sz="1800">
                <a:solidFill>
                  <a:schemeClr val="dk2"/>
                </a:solidFill>
                <a:latin typeface="Roboto"/>
                <a:ea typeface="Roboto"/>
                <a:cs typeface="Roboto"/>
                <a:sym typeface="Roboto"/>
              </a:rPr>
              <a:t>Songs: 36.55</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Explicit and Popularity</a:t>
            </a:r>
            <a:endParaRPr/>
          </a:p>
        </p:txBody>
      </p:sp>
      <p:pic>
        <p:nvPicPr>
          <p:cNvPr id="187" name="Google Shape;187;p29"/>
          <p:cNvPicPr preferRelativeResize="0"/>
          <p:nvPr/>
        </p:nvPicPr>
        <p:blipFill>
          <a:blip r:embed="rId3">
            <a:alphaModFix/>
          </a:blip>
          <a:stretch>
            <a:fillRect/>
          </a:stretch>
        </p:blipFill>
        <p:spPr>
          <a:xfrm>
            <a:off x="380175" y="1326050"/>
            <a:ext cx="3812787" cy="3688995"/>
          </a:xfrm>
          <a:prstGeom prst="rect">
            <a:avLst/>
          </a:prstGeom>
          <a:noFill/>
          <a:ln>
            <a:noFill/>
          </a:ln>
        </p:spPr>
      </p:pic>
      <p:graphicFrame>
        <p:nvGraphicFramePr>
          <p:cNvPr id="188" name="Google Shape;188;p29"/>
          <p:cNvGraphicFramePr/>
          <p:nvPr/>
        </p:nvGraphicFramePr>
        <p:xfrm>
          <a:off x="5536300" y="3279475"/>
          <a:ext cx="3000000" cy="3000000"/>
        </p:xfrm>
        <a:graphic>
          <a:graphicData uri="http://schemas.openxmlformats.org/drawingml/2006/table">
            <a:tbl>
              <a:tblPr>
                <a:noFill/>
                <a:tableStyleId>{C150E92C-6DF5-4353-81FC-C9EF089B1C18}</a:tableStyleId>
              </a:tblPr>
              <a:tblGrid>
                <a:gridCol w="1449100"/>
                <a:gridCol w="1449100"/>
              </a:tblGrid>
              <a:tr h="532300">
                <a:tc>
                  <a:txBody>
                    <a:bodyPr/>
                    <a:lstStyle/>
                    <a:p>
                      <a:pPr indent="0" lvl="0" marL="0" rtl="0" algn="ctr">
                        <a:spcBef>
                          <a:spcPts val="0"/>
                        </a:spcBef>
                        <a:spcAft>
                          <a:spcPts val="0"/>
                        </a:spcAft>
                        <a:buNone/>
                      </a:pPr>
                      <a:r>
                        <a:rPr b="1" lang="en">
                          <a:solidFill>
                            <a:schemeClr val="lt1"/>
                          </a:solidFill>
                        </a:rPr>
                        <a:t>Explicit</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rPr>
                        <a:t>Count</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532300">
                <a:tc>
                  <a:txBody>
                    <a:bodyPr/>
                    <a:lstStyle/>
                    <a:p>
                      <a:pPr indent="0" lvl="0" marL="0" rtl="0" algn="ctr">
                        <a:spcBef>
                          <a:spcPts val="0"/>
                        </a:spcBef>
                        <a:spcAft>
                          <a:spcPts val="0"/>
                        </a:spcAft>
                        <a:buNone/>
                      </a:pPr>
                      <a:r>
                        <a:rPr lang="en"/>
                        <a:t>False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6,764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32300">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376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bl>
          </a:graphicData>
        </a:graphic>
      </p:graphicFrame>
      <p:sp>
        <p:nvSpPr>
          <p:cNvPr id="189" name="Google Shape;189;p29"/>
          <p:cNvSpPr txBox="1"/>
          <p:nvPr/>
        </p:nvSpPr>
        <p:spPr>
          <a:xfrm>
            <a:off x="4969825" y="1326050"/>
            <a:ext cx="3862500" cy="175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spread of each explicit group per popularity score are quite different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This may be due to the large difference in counts between explicit and non-explicit songs</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effect </a:t>
            </a:r>
            <a:endParaRPr/>
          </a:p>
        </p:txBody>
      </p:sp>
      <p:pic>
        <p:nvPicPr>
          <p:cNvPr id="195" name="Google Shape;195;p30"/>
          <p:cNvPicPr preferRelativeResize="0"/>
          <p:nvPr/>
        </p:nvPicPr>
        <p:blipFill rotWithShape="1">
          <a:blip r:embed="rId3">
            <a:alphaModFix/>
          </a:blip>
          <a:srcRect b="0" l="0" r="0" t="7986"/>
          <a:stretch/>
        </p:blipFill>
        <p:spPr>
          <a:xfrm>
            <a:off x="137175" y="1396425"/>
            <a:ext cx="3941750" cy="3627000"/>
          </a:xfrm>
          <a:prstGeom prst="rect">
            <a:avLst/>
          </a:prstGeom>
          <a:noFill/>
          <a:ln>
            <a:noFill/>
          </a:ln>
        </p:spPr>
      </p:pic>
      <p:sp>
        <p:nvSpPr>
          <p:cNvPr id="196" name="Google Shape;196;p30"/>
          <p:cNvSpPr txBox="1"/>
          <p:nvPr/>
        </p:nvSpPr>
        <p:spPr>
          <a:xfrm>
            <a:off x="4492075" y="1396425"/>
            <a:ext cx="4352100" cy="126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From our interaction plot and ANOVA output below, we have reason to believe these two </a:t>
            </a:r>
            <a:r>
              <a:rPr lang="en" sz="1800">
                <a:solidFill>
                  <a:schemeClr val="dk2"/>
                </a:solidFill>
                <a:latin typeface="Roboto"/>
                <a:ea typeface="Roboto"/>
                <a:cs typeface="Roboto"/>
                <a:sym typeface="Roboto"/>
              </a:rPr>
              <a:t>categorical</a:t>
            </a:r>
            <a:r>
              <a:rPr lang="en" sz="1800">
                <a:solidFill>
                  <a:schemeClr val="dk2"/>
                </a:solidFill>
                <a:latin typeface="Roboto"/>
                <a:ea typeface="Roboto"/>
                <a:cs typeface="Roboto"/>
                <a:sym typeface="Roboto"/>
              </a:rPr>
              <a:t> variables are connected</a:t>
            </a:r>
            <a:endParaRPr sz="1800">
              <a:solidFill>
                <a:schemeClr val="dk2"/>
              </a:solidFill>
              <a:latin typeface="Roboto"/>
              <a:ea typeface="Roboto"/>
              <a:cs typeface="Roboto"/>
              <a:sym typeface="Roboto"/>
            </a:endParaRPr>
          </a:p>
        </p:txBody>
      </p:sp>
      <p:graphicFrame>
        <p:nvGraphicFramePr>
          <p:cNvPr id="197" name="Google Shape;197;p30"/>
          <p:cNvGraphicFramePr/>
          <p:nvPr/>
        </p:nvGraphicFramePr>
        <p:xfrm>
          <a:off x="4973575" y="2648900"/>
          <a:ext cx="3000000" cy="3000000"/>
        </p:xfrm>
        <a:graphic>
          <a:graphicData uri="http://schemas.openxmlformats.org/drawingml/2006/table">
            <a:tbl>
              <a:tblPr>
                <a:noFill/>
                <a:tableStyleId>{C150E92C-6DF5-4353-81FC-C9EF089B1C18}</a:tableStyleId>
              </a:tblPr>
              <a:tblGrid>
                <a:gridCol w="1694550"/>
                <a:gridCol w="1694550"/>
              </a:tblGrid>
              <a:tr h="357300">
                <a:tc>
                  <a:txBody>
                    <a:bodyPr/>
                    <a:lstStyle/>
                    <a:p>
                      <a:pPr indent="0" lvl="0" marL="0" rtl="0" algn="ctr">
                        <a:spcBef>
                          <a:spcPts val="0"/>
                        </a:spcBef>
                        <a:spcAft>
                          <a:spcPts val="0"/>
                        </a:spcAft>
                        <a:buNone/>
                      </a:pPr>
                      <a:r>
                        <a:rPr b="1" lang="en">
                          <a:solidFill>
                            <a:schemeClr val="lt1"/>
                          </a:solidFill>
                        </a:rPr>
                        <a:t>Variable</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rPr>
                        <a:t>ANOVA P-Value</a:t>
                      </a:r>
                      <a:endParaRPr b="1">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536775">
                <a:tc>
                  <a:txBody>
                    <a:bodyPr/>
                    <a:lstStyle/>
                    <a:p>
                      <a:pPr indent="0" lvl="0" marL="0" rtl="0" algn="ctr">
                        <a:spcBef>
                          <a:spcPts val="0"/>
                        </a:spcBef>
                        <a:spcAft>
                          <a:spcPts val="0"/>
                        </a:spcAft>
                        <a:buNone/>
                      </a:pPr>
                      <a:r>
                        <a:rPr lang="en"/>
                        <a:t>Explicit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&gt; 0.001 (Significant)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36775">
                <a:tc>
                  <a:txBody>
                    <a:bodyPr/>
                    <a:lstStyle/>
                    <a:p>
                      <a:pPr indent="0" lvl="0" marL="0" rtl="0" algn="ctr">
                        <a:spcBef>
                          <a:spcPts val="0"/>
                        </a:spcBef>
                        <a:spcAft>
                          <a:spcPts val="0"/>
                        </a:spcAft>
                        <a:buNone/>
                      </a:pPr>
                      <a:r>
                        <a:rPr lang="en"/>
                        <a:t>Genre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&gt; 0.001 (Significant)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r h="536775">
                <a:tc>
                  <a:txBody>
                    <a:bodyPr/>
                    <a:lstStyle/>
                    <a:p>
                      <a:pPr indent="0" lvl="0" marL="0" rtl="0" algn="ctr">
                        <a:spcBef>
                          <a:spcPts val="0"/>
                        </a:spcBef>
                        <a:spcAft>
                          <a:spcPts val="0"/>
                        </a:spcAft>
                        <a:buNone/>
                      </a:pPr>
                      <a:r>
                        <a:rPr lang="en"/>
                        <a:t>Explicit*Genre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t>0.0286 (Significant)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1"/>
          <p:cNvSpPr txBox="1"/>
          <p:nvPr/>
        </p:nvSpPr>
        <p:spPr>
          <a:xfrm>
            <a:off x="1093000" y="1500200"/>
            <a:ext cx="6922200" cy="16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Roboto"/>
                <a:ea typeface="Roboto"/>
                <a:cs typeface="Roboto"/>
                <a:sym typeface="Roboto"/>
              </a:rPr>
              <a:t>RAMIRO</a:t>
            </a:r>
            <a:endParaRPr sz="80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t>Predicting Spotify Song Popularity</a:t>
            </a:r>
            <a:endParaRPr sz="4000"/>
          </a:p>
        </p:txBody>
      </p:sp>
      <p:sp>
        <p:nvSpPr>
          <p:cNvPr id="70" name="Google Shape;70;p14"/>
          <p:cNvSpPr txBox="1"/>
          <p:nvPr/>
        </p:nvSpPr>
        <p:spPr>
          <a:xfrm>
            <a:off x="1744475" y="4515450"/>
            <a:ext cx="7323900" cy="3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600">
                <a:solidFill>
                  <a:schemeClr val="lt1"/>
                </a:solidFill>
              </a:rPr>
              <a:t>Group 6: </a:t>
            </a:r>
            <a:r>
              <a:rPr i="1" lang="en" sz="1600">
                <a:solidFill>
                  <a:schemeClr val="lt1"/>
                </a:solidFill>
              </a:rPr>
              <a:t>Christy Hui, </a:t>
            </a:r>
            <a:r>
              <a:rPr i="1" lang="en" sz="1600">
                <a:solidFill>
                  <a:schemeClr val="lt1"/>
                </a:solidFill>
              </a:rPr>
              <a:t>Cindy Shih, </a:t>
            </a:r>
            <a:r>
              <a:rPr i="1" lang="en" sz="1600">
                <a:solidFill>
                  <a:schemeClr val="lt1"/>
                </a:solidFill>
              </a:rPr>
              <a:t>Kathleen Wu, </a:t>
            </a:r>
            <a:r>
              <a:rPr i="1" lang="en" sz="1600">
                <a:solidFill>
                  <a:schemeClr val="lt1"/>
                </a:solidFill>
              </a:rPr>
              <a:t>Mary Velasquez, </a:t>
            </a:r>
            <a:r>
              <a:rPr i="1" lang="en" sz="1600">
                <a:solidFill>
                  <a:schemeClr val="lt1"/>
                </a:solidFill>
              </a:rPr>
              <a:t>Ramiro Lobo </a:t>
            </a:r>
            <a:endParaRPr i="1" sz="16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208" name="Google Shape;208;p32"/>
          <p:cNvSpPr txBox="1"/>
          <p:nvPr/>
        </p:nvSpPr>
        <p:spPr>
          <a:xfrm>
            <a:off x="311700" y="1209825"/>
            <a:ext cx="540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graphicFrame>
        <p:nvGraphicFramePr>
          <p:cNvPr id="209" name="Google Shape;209;p32"/>
          <p:cNvGraphicFramePr/>
          <p:nvPr/>
        </p:nvGraphicFramePr>
        <p:xfrm>
          <a:off x="4192700" y="345300"/>
          <a:ext cx="3000000" cy="3000000"/>
        </p:xfrm>
        <a:graphic>
          <a:graphicData uri="http://schemas.openxmlformats.org/drawingml/2006/table">
            <a:tbl>
              <a:tblPr>
                <a:noFill/>
                <a:tableStyleId>{C150E92C-6DF5-4353-81FC-C9EF089B1C18}</a:tableStyleId>
              </a:tblPr>
              <a:tblGrid>
                <a:gridCol w="2298750"/>
                <a:gridCol w="2298750"/>
              </a:tblGrid>
              <a:tr h="1482525">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Model 1</a:t>
                      </a:r>
                      <a:endParaRPr b="1">
                        <a:solidFill>
                          <a:schemeClr val="lt1"/>
                        </a:solidFill>
                        <a:latin typeface="Roboto"/>
                        <a:ea typeface="Roboto"/>
                        <a:cs typeface="Roboto"/>
                        <a:sym typeface="Roboto"/>
                      </a:endParaRPr>
                    </a:p>
                  </a:txBody>
                  <a:tcPr marT="91425" marB="91425" marR="91425" marL="91425" anchor="ctr">
                    <a:solidFill>
                      <a:schemeClr val="dk1"/>
                    </a:solidFill>
                  </a:tcPr>
                </a:tc>
                <a:tc>
                  <a:txBody>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All variables with main effects</a:t>
                      </a:r>
                      <a:endParaRPr b="1">
                        <a:solidFill>
                          <a:schemeClr val="accent1"/>
                        </a:solidFill>
                        <a:latin typeface="Roboto"/>
                        <a:ea typeface="Roboto"/>
                        <a:cs typeface="Roboto"/>
                        <a:sym typeface="Roboto"/>
                      </a:endParaRPr>
                    </a:p>
                  </a:txBody>
                  <a:tcPr marT="91425" marB="91425" marR="91425" marL="91425" anchor="ctr">
                    <a:solidFill>
                      <a:schemeClr val="accent2"/>
                    </a:solidFill>
                  </a:tcPr>
                </a:tc>
              </a:tr>
              <a:tr h="1482525">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Model 2</a:t>
                      </a:r>
                      <a:endParaRPr b="1">
                        <a:solidFill>
                          <a:schemeClr val="lt1"/>
                        </a:solidFill>
                        <a:latin typeface="Roboto"/>
                        <a:ea typeface="Roboto"/>
                        <a:cs typeface="Roboto"/>
                        <a:sym typeface="Roboto"/>
                      </a:endParaRPr>
                    </a:p>
                  </a:txBody>
                  <a:tcPr marT="91425" marB="91425" marR="91425" marL="91425" anchor="ctr">
                    <a:solidFill>
                      <a:schemeClr val="dk1"/>
                    </a:solidFill>
                  </a:tcPr>
                </a:tc>
                <a:tc>
                  <a:txBody>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All main effects and interaction terms</a:t>
                      </a:r>
                      <a:endParaRPr b="1">
                        <a:solidFill>
                          <a:schemeClr val="accent1"/>
                        </a:solidFill>
                        <a:latin typeface="Roboto"/>
                        <a:ea typeface="Roboto"/>
                        <a:cs typeface="Roboto"/>
                        <a:sym typeface="Roboto"/>
                      </a:endParaRPr>
                    </a:p>
                  </a:txBody>
                  <a:tcPr marT="91425" marB="91425" marR="91425" marL="91425" anchor="ctr">
                    <a:solidFill>
                      <a:schemeClr val="accent2"/>
                    </a:solidFill>
                  </a:tcPr>
                </a:tc>
              </a:tr>
              <a:tr h="1482525">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Model 3</a:t>
                      </a:r>
                      <a:endParaRPr b="1">
                        <a:solidFill>
                          <a:schemeClr val="lt1"/>
                        </a:solidFill>
                        <a:latin typeface="Roboto"/>
                        <a:ea typeface="Roboto"/>
                        <a:cs typeface="Roboto"/>
                        <a:sym typeface="Roboto"/>
                      </a:endParaRPr>
                    </a:p>
                  </a:txBody>
                  <a:tcPr marT="91425" marB="91425" marR="91425" marL="91425" anchor="ctr">
                    <a:solidFill>
                      <a:schemeClr val="dk1"/>
                    </a:solidFill>
                  </a:tcPr>
                </a:tc>
                <a:tc>
                  <a:txBody>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All main effects and significant interaction terms</a:t>
                      </a:r>
                      <a:endParaRPr b="1">
                        <a:solidFill>
                          <a:schemeClr val="accent1"/>
                        </a:solidFill>
                        <a:latin typeface="Roboto"/>
                        <a:ea typeface="Roboto"/>
                        <a:cs typeface="Roboto"/>
                        <a:sym typeface="Roboto"/>
                      </a:endParaRPr>
                    </a:p>
                  </a:txBody>
                  <a:tcPr marT="91425" marB="91425" marR="91425" marL="91425" anchor="ctr">
                    <a:solidFill>
                      <a:schemeClr val="accent2"/>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Only Main Effects (Sample Output)</a:t>
            </a:r>
            <a:endParaRPr/>
          </a:p>
        </p:txBody>
      </p:sp>
      <p:graphicFrame>
        <p:nvGraphicFramePr>
          <p:cNvPr id="215" name="Google Shape;215;p33"/>
          <p:cNvGraphicFramePr/>
          <p:nvPr/>
        </p:nvGraphicFramePr>
        <p:xfrm>
          <a:off x="558038" y="1443800"/>
          <a:ext cx="3000000" cy="3000000"/>
        </p:xfrm>
        <a:graphic>
          <a:graphicData uri="http://schemas.openxmlformats.org/drawingml/2006/table">
            <a:tbl>
              <a:tblPr>
                <a:noFill/>
                <a:tableStyleId>{C150E92C-6DF5-4353-81FC-C9EF089B1C18}</a:tableStyleId>
              </a:tblPr>
              <a:tblGrid>
                <a:gridCol w="1302625"/>
                <a:gridCol w="1302625"/>
                <a:gridCol w="1302625"/>
              </a:tblGrid>
              <a:tr h="349250">
                <a:tc>
                  <a:txBody>
                    <a:bodyPr/>
                    <a:lstStyle/>
                    <a:p>
                      <a:pPr indent="0" lvl="0" marL="0" rtl="0" algn="ctr">
                        <a:spcBef>
                          <a:spcPts val="0"/>
                        </a:spcBef>
                        <a:spcAft>
                          <a:spcPts val="0"/>
                        </a:spcAft>
                        <a:buNone/>
                      </a:pPr>
                      <a:r>
                        <a:rPr b="1" lang="en" sz="1100">
                          <a:solidFill>
                            <a:schemeClr val="lt1"/>
                          </a:solidFill>
                        </a:rPr>
                        <a:t>Variable</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Coefficient</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P-Value</a:t>
                      </a:r>
                      <a:endParaRPr b="1" sz="1100">
                        <a:solidFill>
                          <a:schemeClr val="lt1"/>
                        </a:solidFill>
                      </a:endParaRPr>
                    </a:p>
                  </a:txBody>
                  <a:tcPr marT="91425" marB="91425" marR="91425" marL="91425">
                    <a:solidFill>
                      <a:schemeClr val="lt2"/>
                    </a:solidFill>
                  </a:tcPr>
                </a:tc>
              </a:tr>
              <a:tr h="349250">
                <a:tc>
                  <a:txBody>
                    <a:bodyPr/>
                    <a:lstStyle/>
                    <a:p>
                      <a:pPr indent="0" lvl="0" marL="0" rtl="0" algn="l">
                        <a:spcBef>
                          <a:spcPts val="0"/>
                        </a:spcBef>
                        <a:spcAft>
                          <a:spcPts val="0"/>
                        </a:spcAft>
                        <a:buNone/>
                      </a:pPr>
                      <a:r>
                        <a:rPr lang="en" sz="1100"/>
                        <a:t>Explicit (True)</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8.39465</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Genre (Both)</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9.18144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Danceability</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20.18147</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Key</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0.14366</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Acousticness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-6.24830</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Instrumentalness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-4.50231</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Valence</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-10.32126</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Tempo</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0.01634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9250">
                <a:tc>
                  <a:txBody>
                    <a:bodyPr/>
                    <a:lstStyle/>
                    <a:p>
                      <a:pPr indent="0" lvl="0" marL="0" rtl="0" algn="l">
                        <a:spcBef>
                          <a:spcPts val="0"/>
                        </a:spcBef>
                        <a:spcAft>
                          <a:spcPts val="0"/>
                        </a:spcAft>
                        <a:buNone/>
                      </a:pPr>
                      <a:r>
                        <a:rPr lang="en" sz="1100"/>
                        <a:t>Release Year</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-0.28514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bl>
          </a:graphicData>
        </a:graphic>
      </p:graphicFrame>
      <p:sp>
        <p:nvSpPr>
          <p:cNvPr id="216" name="Google Shape;216;p3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Font typeface="Roboto"/>
              <a:buChar char="●"/>
            </a:pPr>
            <a:r>
              <a:rPr lang="en" sz="1800"/>
              <a:t>Most predictors are significant at the 5% level.</a:t>
            </a:r>
            <a:endParaRPr sz="1800"/>
          </a:p>
          <a:p>
            <a:pPr indent="-342900" lvl="0" marL="457200" rtl="0" algn="l">
              <a:lnSpc>
                <a:spcPct val="100000"/>
              </a:lnSpc>
              <a:spcBef>
                <a:spcPts val="0"/>
              </a:spcBef>
              <a:spcAft>
                <a:spcPts val="0"/>
              </a:spcAft>
              <a:buClr>
                <a:schemeClr val="dk2"/>
              </a:buClr>
              <a:buSzPts val="1800"/>
              <a:buFont typeface="Roboto"/>
              <a:buChar char="●"/>
            </a:pPr>
            <a:r>
              <a:rPr lang="en" sz="1800"/>
              <a:t>Only a select few variables were insignificant.</a:t>
            </a:r>
            <a:endParaRPr sz="1800"/>
          </a:p>
          <a:p>
            <a:pPr indent="-342900" lvl="0" marL="457200" rtl="0" algn="l">
              <a:lnSpc>
                <a:spcPct val="100000"/>
              </a:lnSpc>
              <a:spcBef>
                <a:spcPts val="0"/>
              </a:spcBef>
              <a:spcAft>
                <a:spcPts val="0"/>
              </a:spcAft>
              <a:buClr>
                <a:schemeClr val="dk2"/>
              </a:buClr>
              <a:buSzPts val="1800"/>
              <a:buFont typeface="Arial"/>
              <a:buChar char="●"/>
            </a:pPr>
            <a:r>
              <a:rPr lang="en" sz="1800"/>
              <a:t>Example interpretation:</a:t>
            </a:r>
            <a:endParaRPr sz="1800"/>
          </a:p>
          <a:p>
            <a:pPr indent="-342900" lvl="1" marL="914400" rtl="0" algn="l">
              <a:lnSpc>
                <a:spcPct val="100000"/>
              </a:lnSpc>
              <a:spcBef>
                <a:spcPts val="0"/>
              </a:spcBef>
              <a:spcAft>
                <a:spcPts val="0"/>
              </a:spcAft>
              <a:buClr>
                <a:srgbClr val="000000"/>
              </a:buClr>
              <a:buSzPts val="1800"/>
              <a:buFont typeface="Arial"/>
              <a:buChar char="○"/>
            </a:pPr>
            <a:r>
              <a:rPr lang="en" sz="1800"/>
              <a:t>On average, as danceability increases by one unit, popularity increases by over 20 units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 Interaction Effects (Sample Output)</a:t>
            </a:r>
            <a:endParaRPr/>
          </a:p>
        </p:txBody>
      </p:sp>
      <p:graphicFrame>
        <p:nvGraphicFramePr>
          <p:cNvPr id="222" name="Google Shape;222;p34"/>
          <p:cNvGraphicFramePr/>
          <p:nvPr/>
        </p:nvGraphicFramePr>
        <p:xfrm>
          <a:off x="558038" y="1443800"/>
          <a:ext cx="3000000" cy="3000000"/>
        </p:xfrm>
        <a:graphic>
          <a:graphicData uri="http://schemas.openxmlformats.org/drawingml/2006/table">
            <a:tbl>
              <a:tblPr>
                <a:noFill/>
                <a:tableStyleId>{C150E92C-6DF5-4353-81FC-C9EF089B1C18}</a:tableStyleId>
              </a:tblPr>
              <a:tblGrid>
                <a:gridCol w="1617625"/>
                <a:gridCol w="1009300"/>
                <a:gridCol w="1313450"/>
              </a:tblGrid>
              <a:tr h="346050">
                <a:tc>
                  <a:txBody>
                    <a:bodyPr/>
                    <a:lstStyle/>
                    <a:p>
                      <a:pPr indent="0" lvl="0" marL="0" rtl="0" algn="ctr">
                        <a:spcBef>
                          <a:spcPts val="0"/>
                        </a:spcBef>
                        <a:spcAft>
                          <a:spcPts val="0"/>
                        </a:spcAft>
                        <a:buNone/>
                      </a:pPr>
                      <a:r>
                        <a:rPr b="1" lang="en" sz="1100">
                          <a:solidFill>
                            <a:schemeClr val="lt1"/>
                          </a:solidFill>
                        </a:rPr>
                        <a:t>Variable</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Coefficient</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P-Value</a:t>
                      </a:r>
                      <a:endParaRPr b="1" sz="1100">
                        <a:solidFill>
                          <a:schemeClr val="lt1"/>
                        </a:solidFill>
                      </a:endParaRPr>
                    </a:p>
                  </a:txBody>
                  <a:tcPr marT="91425" marB="91425" marR="91425" marL="91425">
                    <a:solidFill>
                      <a:schemeClr val="lt2"/>
                    </a:solidFill>
                  </a:tcPr>
                </a:tc>
              </a:tr>
              <a:tr h="346050">
                <a:tc>
                  <a:txBody>
                    <a:bodyPr/>
                    <a:lstStyle/>
                    <a:p>
                      <a:pPr indent="0" lvl="0" marL="0" rtl="0" algn="l">
                        <a:spcBef>
                          <a:spcPts val="0"/>
                        </a:spcBef>
                        <a:spcAft>
                          <a:spcPts val="0"/>
                        </a:spcAft>
                        <a:buNone/>
                      </a:pPr>
                      <a:r>
                        <a:rPr lang="en" sz="1100"/>
                        <a:t>Explicit (True)</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-991.8</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Genre (Both)</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-319.4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Danceability</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-184.7</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Key</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1.674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Loudness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-47.79</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Tempo</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-0.8479</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 * Genre (Pop)</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10.54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 * Genre (Rock)</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-4.749</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 * Genre (Both)</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-1.987</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bl>
          </a:graphicData>
        </a:graphic>
      </p:graphicFrame>
      <p:sp>
        <p:nvSpPr>
          <p:cNvPr id="223" name="Google Shape;223;p34"/>
          <p:cNvSpPr txBox="1"/>
          <p:nvPr>
            <p:ph idx="2" type="body"/>
          </p:nvPr>
        </p:nvSpPr>
        <p:spPr>
          <a:xfrm>
            <a:off x="4832400" y="1505700"/>
            <a:ext cx="3999900" cy="34605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chemeClr val="dk2"/>
              </a:buClr>
              <a:buSzPts val="1800"/>
              <a:buFont typeface="Roboto"/>
              <a:buChar char="●"/>
            </a:pPr>
            <a:r>
              <a:rPr lang="en" sz="1800"/>
              <a:t>Most predictors become insignificant once we add many interaction effects.</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Clr>
                <a:schemeClr val="dk2"/>
              </a:buClr>
              <a:buSzPts val="1800"/>
              <a:buFont typeface="Arial"/>
              <a:buChar char="●"/>
            </a:pPr>
            <a:r>
              <a:rPr lang="en" sz="1800"/>
              <a:t>Interaction effects are not significant despite the categorical variables themselves being significant.</a:t>
            </a:r>
            <a:endParaRPr sz="1800"/>
          </a:p>
          <a:p>
            <a:pPr indent="-342900" lvl="1" marL="914400" rtl="0" algn="l">
              <a:lnSpc>
                <a:spcPct val="100000"/>
              </a:lnSpc>
              <a:spcBef>
                <a:spcPts val="0"/>
              </a:spcBef>
              <a:spcAft>
                <a:spcPts val="0"/>
              </a:spcAft>
              <a:buClr>
                <a:srgbClr val="000000"/>
              </a:buClr>
              <a:buSzPts val="1800"/>
              <a:buFont typeface="Arial"/>
              <a:buChar char="○"/>
            </a:pPr>
            <a:r>
              <a:rPr lang="en" sz="1800"/>
              <a:t>In context, the interaction between our categorical variables may be insignificant, but </a:t>
            </a:r>
            <a:r>
              <a:rPr lang="en" sz="1800"/>
              <a:t>the variables themselves are.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Model 3: Main Effects and Significant Interaction (Sample Output)</a:t>
            </a:r>
            <a:endParaRPr sz="2000"/>
          </a:p>
        </p:txBody>
      </p:sp>
      <p:graphicFrame>
        <p:nvGraphicFramePr>
          <p:cNvPr id="229" name="Google Shape;229;p35"/>
          <p:cNvGraphicFramePr/>
          <p:nvPr/>
        </p:nvGraphicFramePr>
        <p:xfrm>
          <a:off x="558038" y="1443800"/>
          <a:ext cx="3000000" cy="3000000"/>
        </p:xfrm>
        <a:graphic>
          <a:graphicData uri="http://schemas.openxmlformats.org/drawingml/2006/table">
            <a:tbl>
              <a:tblPr>
                <a:noFill/>
                <a:tableStyleId>{C150E92C-6DF5-4353-81FC-C9EF089B1C18}</a:tableStyleId>
              </a:tblPr>
              <a:tblGrid>
                <a:gridCol w="1520250"/>
                <a:gridCol w="1106650"/>
                <a:gridCol w="1313450"/>
              </a:tblGrid>
              <a:tr h="346050">
                <a:tc>
                  <a:txBody>
                    <a:bodyPr/>
                    <a:lstStyle/>
                    <a:p>
                      <a:pPr indent="0" lvl="0" marL="0" rtl="0" algn="ctr">
                        <a:spcBef>
                          <a:spcPts val="0"/>
                        </a:spcBef>
                        <a:spcAft>
                          <a:spcPts val="0"/>
                        </a:spcAft>
                        <a:buNone/>
                      </a:pPr>
                      <a:r>
                        <a:rPr b="1" lang="en" sz="1100">
                          <a:solidFill>
                            <a:schemeClr val="lt1"/>
                          </a:solidFill>
                        </a:rPr>
                        <a:t>Variable</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Coefficient</a:t>
                      </a:r>
                      <a:endParaRPr b="1" sz="1100">
                        <a:solidFill>
                          <a:schemeClr val="lt1"/>
                        </a:solidFill>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100">
                          <a:solidFill>
                            <a:schemeClr val="lt1"/>
                          </a:solidFill>
                        </a:rPr>
                        <a:t>P-Value</a:t>
                      </a:r>
                      <a:endParaRPr b="1" sz="1100">
                        <a:solidFill>
                          <a:schemeClr val="lt1"/>
                        </a:solidFill>
                      </a:endParaRPr>
                    </a:p>
                  </a:txBody>
                  <a:tcPr marT="91425" marB="91425" marR="91425" marL="91425">
                    <a:solidFill>
                      <a:schemeClr val="lt2"/>
                    </a:solidFill>
                  </a:tcPr>
                </a:tc>
              </a:tr>
              <a:tr h="346050">
                <a:tc>
                  <a:txBody>
                    <a:bodyPr/>
                    <a:lstStyle/>
                    <a:p>
                      <a:pPr indent="0" lvl="0" marL="0" rtl="0" algn="l">
                        <a:spcBef>
                          <a:spcPts val="0"/>
                        </a:spcBef>
                        <a:spcAft>
                          <a:spcPts val="0"/>
                        </a:spcAft>
                        <a:buNone/>
                      </a:pPr>
                      <a:r>
                        <a:rPr lang="en" sz="1100"/>
                        <a:t>Explicit (True)</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-959.4</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Genre (Pop)</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-539.9</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Loudness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-50.48</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Speechiness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5.142</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Acousticness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-2.213</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Instrumentalness</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-15.29</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Explicit*Genre (Pop)</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13.31</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Explicit*Genre (Rock)</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-4.97</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r h="346050">
                <a:tc>
                  <a:txBody>
                    <a:bodyPr/>
                    <a:lstStyle/>
                    <a:p>
                      <a:pPr indent="0" lvl="0" marL="0" rtl="0" algn="l">
                        <a:spcBef>
                          <a:spcPts val="0"/>
                        </a:spcBef>
                        <a:spcAft>
                          <a:spcPts val="0"/>
                        </a:spcAft>
                        <a:buNone/>
                      </a:pPr>
                      <a:r>
                        <a:rPr lang="en" sz="1100"/>
                        <a:t>Explicit*Genre (Both)</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2.211</a:t>
                      </a:r>
                      <a:endParaRPr sz="1100"/>
                    </a:p>
                  </a:txBody>
                  <a:tcPr marT="91425" marB="91425" marR="91425" marL="91425">
                    <a:solidFill>
                      <a:schemeClr val="accent3"/>
                    </a:solidFill>
                  </a:tcPr>
                </a:tc>
                <a:tc>
                  <a:txBody>
                    <a:bodyPr/>
                    <a:lstStyle/>
                    <a:p>
                      <a:pPr indent="0" lvl="0" marL="0" rtl="0" algn="l">
                        <a:spcBef>
                          <a:spcPts val="0"/>
                        </a:spcBef>
                        <a:spcAft>
                          <a:spcPts val="0"/>
                        </a:spcAft>
                        <a:buNone/>
                      </a:pPr>
                      <a:r>
                        <a:rPr lang="en" sz="1100"/>
                        <a:t>Not Significant</a:t>
                      </a:r>
                      <a:endParaRPr sz="1100"/>
                    </a:p>
                  </a:txBody>
                  <a:tcPr marT="91425" marB="91425" marR="91425" marL="91425">
                    <a:solidFill>
                      <a:schemeClr val="accent3"/>
                    </a:solidFill>
                  </a:tcPr>
                </a:tc>
              </a:tr>
            </a:tbl>
          </a:graphicData>
        </a:graphic>
      </p:graphicFrame>
      <p:sp>
        <p:nvSpPr>
          <p:cNvPr id="230" name="Google Shape;230;p35"/>
          <p:cNvSpPr txBox="1"/>
          <p:nvPr>
            <p:ph idx="2" type="body"/>
          </p:nvPr>
        </p:nvSpPr>
        <p:spPr>
          <a:xfrm>
            <a:off x="4832400" y="1505700"/>
            <a:ext cx="3999900" cy="3460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Font typeface="Roboto"/>
              <a:buChar char="●"/>
            </a:pPr>
            <a:r>
              <a:rPr lang="en" sz="1800"/>
              <a:t>Even though model 3 is a simpler version of model 2, many variables </a:t>
            </a:r>
            <a:r>
              <a:rPr lang="en" sz="1800"/>
              <a:t>become</a:t>
            </a:r>
            <a:r>
              <a:rPr lang="en" sz="1800"/>
              <a:t> insignificant due to the introduction of interaction effects.</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Clr>
                <a:schemeClr val="dk2"/>
              </a:buClr>
              <a:buSzPts val="1800"/>
              <a:buFont typeface="Arial"/>
              <a:buChar char="●"/>
            </a:pPr>
            <a:r>
              <a:rPr lang="en" sz="1800"/>
              <a:t>The interaction effects stay insignificant while the categorical variables themselves are significant.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 - Results</a:t>
            </a:r>
            <a:endParaRPr/>
          </a:p>
        </p:txBody>
      </p:sp>
      <p:graphicFrame>
        <p:nvGraphicFramePr>
          <p:cNvPr id="236" name="Google Shape;236;p36"/>
          <p:cNvGraphicFramePr/>
          <p:nvPr/>
        </p:nvGraphicFramePr>
        <p:xfrm>
          <a:off x="952500" y="1777588"/>
          <a:ext cx="3000000" cy="3000000"/>
        </p:xfrm>
        <a:graphic>
          <a:graphicData uri="http://schemas.openxmlformats.org/drawingml/2006/table">
            <a:tbl>
              <a:tblPr>
                <a:noFill/>
                <a:tableStyleId>{C150E92C-6DF5-4353-81FC-C9EF089B1C18}</a:tableStyleId>
              </a:tblPr>
              <a:tblGrid>
                <a:gridCol w="1447800"/>
                <a:gridCol w="1447800"/>
                <a:gridCol w="1447800"/>
                <a:gridCol w="1447800"/>
                <a:gridCol w="1447800"/>
              </a:tblGrid>
              <a:tr h="361925">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Model</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R-Squared Adjusted</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RMSE</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MAE</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AIC</a:t>
                      </a:r>
                      <a:endParaRPr b="1">
                        <a:solidFill>
                          <a:schemeClr val="lt1"/>
                        </a:solidFill>
                        <a:latin typeface="Roboto"/>
                        <a:ea typeface="Roboto"/>
                        <a:cs typeface="Roboto"/>
                        <a:sym typeface="Roboto"/>
                      </a:endParaRPr>
                    </a:p>
                  </a:txBody>
                  <a:tcPr marT="91425" marB="91425" marR="91425" marL="91425">
                    <a:solidFill>
                      <a:schemeClr val="lt2"/>
                    </a:solidFill>
                  </a:tcPr>
                </a:tc>
              </a:tr>
              <a:tr h="361925">
                <a:tc>
                  <a:txBody>
                    <a:bodyPr/>
                    <a:lstStyle/>
                    <a:p>
                      <a:pPr indent="0" lvl="0" marL="0" rtl="0" algn="l">
                        <a:spcBef>
                          <a:spcPts val="0"/>
                        </a:spcBef>
                        <a:spcAft>
                          <a:spcPts val="0"/>
                        </a:spcAft>
                        <a:buNone/>
                      </a:pPr>
                      <a:r>
                        <a:rPr lang="en">
                          <a:latin typeface="Roboto"/>
                          <a:ea typeface="Roboto"/>
                          <a:cs typeface="Roboto"/>
                          <a:sym typeface="Roboto"/>
                        </a:rPr>
                        <a:t>Model 1</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0.0971</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20.762</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16.922</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50739.4</a:t>
                      </a:r>
                      <a:endParaRPr>
                        <a:latin typeface="Roboto"/>
                        <a:ea typeface="Roboto"/>
                        <a:cs typeface="Roboto"/>
                        <a:sym typeface="Roboto"/>
                      </a:endParaRPr>
                    </a:p>
                  </a:txBody>
                  <a:tcPr marT="91425" marB="91425" marR="91425" marL="91425">
                    <a:solidFill>
                      <a:schemeClr val="accent3"/>
                    </a:solidFill>
                  </a:tcPr>
                </a:tc>
              </a:tr>
              <a:tr h="361925">
                <a:tc>
                  <a:txBody>
                    <a:bodyPr/>
                    <a:lstStyle/>
                    <a:p>
                      <a:pPr indent="0" lvl="0" marL="0" rtl="0" algn="l">
                        <a:spcBef>
                          <a:spcPts val="0"/>
                        </a:spcBef>
                        <a:spcAft>
                          <a:spcPts val="0"/>
                        </a:spcAft>
                        <a:buNone/>
                      </a:pPr>
                      <a:r>
                        <a:rPr lang="en">
                          <a:latin typeface="Roboto"/>
                          <a:ea typeface="Roboto"/>
                          <a:cs typeface="Roboto"/>
                          <a:sym typeface="Roboto"/>
                        </a:rPr>
                        <a:t>Model 2</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0.1204</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20.855</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16.934</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50757.48</a:t>
                      </a:r>
                      <a:endParaRPr>
                        <a:latin typeface="Roboto"/>
                        <a:ea typeface="Roboto"/>
                        <a:cs typeface="Roboto"/>
                        <a:sym typeface="Roboto"/>
                      </a:endParaRPr>
                    </a:p>
                  </a:txBody>
                  <a:tcPr marT="91425" marB="91425" marR="91425" marL="91425">
                    <a:solidFill>
                      <a:schemeClr val="accent3"/>
                    </a:solidFill>
                  </a:tcPr>
                </a:tc>
              </a:tr>
              <a:tr h="399725">
                <a:tc>
                  <a:txBody>
                    <a:bodyPr/>
                    <a:lstStyle/>
                    <a:p>
                      <a:pPr indent="0" lvl="0" marL="0" rtl="0" algn="l">
                        <a:spcBef>
                          <a:spcPts val="0"/>
                        </a:spcBef>
                        <a:spcAft>
                          <a:spcPts val="0"/>
                        </a:spcAft>
                        <a:buNone/>
                      </a:pPr>
                      <a:r>
                        <a:rPr lang="en">
                          <a:latin typeface="Roboto"/>
                          <a:ea typeface="Roboto"/>
                          <a:cs typeface="Roboto"/>
                          <a:sym typeface="Roboto"/>
                        </a:rPr>
                        <a:t>Model 3</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0.1168</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20.717</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16.894</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50656.58</a:t>
                      </a:r>
                      <a:endParaRPr>
                        <a:latin typeface="Roboto"/>
                        <a:ea typeface="Roboto"/>
                        <a:cs typeface="Roboto"/>
                        <a:sym typeface="Roboto"/>
                      </a:endParaRPr>
                    </a:p>
                  </a:txBody>
                  <a:tcPr marT="91425" marB="91425" marR="91425" marL="91425">
                    <a:solidFill>
                      <a:schemeClr val="accent3"/>
                    </a:solidFill>
                  </a:tcPr>
                </a:tc>
              </a:tr>
            </a:tbl>
          </a:graphicData>
        </a:graphic>
      </p:graphicFrame>
      <p:sp>
        <p:nvSpPr>
          <p:cNvPr id="237" name="Google Shape;237;p36"/>
          <p:cNvSpPr txBox="1"/>
          <p:nvPr>
            <p:ph idx="4294967295" type="body"/>
          </p:nvPr>
        </p:nvSpPr>
        <p:spPr>
          <a:xfrm>
            <a:off x="240925" y="3854825"/>
            <a:ext cx="2353200" cy="11115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800"/>
              <a:t>Model 2 has the highest R-Squared adjusted.</a:t>
            </a:r>
            <a:endParaRPr sz="1800"/>
          </a:p>
        </p:txBody>
      </p:sp>
      <p:sp>
        <p:nvSpPr>
          <p:cNvPr id="238" name="Google Shape;238;p36"/>
          <p:cNvSpPr txBox="1"/>
          <p:nvPr>
            <p:ph idx="4294967295" type="body"/>
          </p:nvPr>
        </p:nvSpPr>
        <p:spPr>
          <a:xfrm>
            <a:off x="3435700" y="3854825"/>
            <a:ext cx="2353200" cy="11115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800"/>
              <a:t>Model 3 has the lowest errors for RMSE and MAE.</a:t>
            </a:r>
            <a:endParaRPr sz="1800"/>
          </a:p>
        </p:txBody>
      </p:sp>
      <p:sp>
        <p:nvSpPr>
          <p:cNvPr id="239" name="Google Shape;239;p36"/>
          <p:cNvSpPr txBox="1"/>
          <p:nvPr>
            <p:ph idx="4294967295" type="body"/>
          </p:nvPr>
        </p:nvSpPr>
        <p:spPr>
          <a:xfrm>
            <a:off x="6552075" y="3854825"/>
            <a:ext cx="2353200" cy="11115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800"/>
              <a:t>Model 3 has the lowest AIC score.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a:t>
            </a:r>
            <a:endParaRPr/>
          </a:p>
        </p:txBody>
      </p:sp>
      <p:sp>
        <p:nvSpPr>
          <p:cNvPr id="245" name="Google Shape;245;p37"/>
          <p:cNvSpPr txBox="1"/>
          <p:nvPr/>
        </p:nvSpPr>
        <p:spPr>
          <a:xfrm>
            <a:off x="1722675" y="1543900"/>
            <a:ext cx="6966600" cy="344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dk2"/>
                </a:solidFill>
                <a:latin typeface="Roboto"/>
                <a:ea typeface="Roboto"/>
                <a:cs typeface="Roboto"/>
                <a:sym typeface="Roboto"/>
              </a:rPr>
              <a:t>599.6 + 8.394*(</a:t>
            </a:r>
            <a:r>
              <a:rPr lang="en" sz="2000">
                <a:solidFill>
                  <a:schemeClr val="dk2"/>
                </a:solidFill>
                <a:latin typeface="Roboto"/>
                <a:ea typeface="Roboto"/>
                <a:cs typeface="Roboto"/>
                <a:sym typeface="Roboto"/>
              </a:rPr>
              <a:t>Explicit = True) + 20.2*Danceability </a:t>
            </a:r>
            <a:endParaRPr sz="20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2000">
                <a:solidFill>
                  <a:schemeClr val="dk2"/>
                </a:solidFill>
                <a:latin typeface="Roboto"/>
                <a:ea typeface="Roboto"/>
                <a:cs typeface="Roboto"/>
                <a:sym typeface="Roboto"/>
              </a:rPr>
              <a:t>- 7.5*Energy + 0.1*Key + -0.6*Mode + 5.4*Speechiness </a:t>
            </a:r>
            <a:endParaRPr sz="20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2000">
                <a:solidFill>
                  <a:schemeClr val="dk2"/>
                </a:solidFill>
                <a:latin typeface="Roboto"/>
                <a:ea typeface="Roboto"/>
                <a:cs typeface="Roboto"/>
                <a:sym typeface="Roboto"/>
              </a:rPr>
              <a:t>- 6.2*Acousticness - 4.5*Instrumentalness -5.3*Liveness - 10.3*Valence + 0.02*Tempo + 3.08*Time Signature- 0.3*Release Year + 9.2*(Genre=Both) + 11.6*(Genre=Pop) +8.9*(Genre=Rock)</a:t>
            </a:r>
            <a:endParaRPr sz="2000">
              <a:solidFill>
                <a:schemeClr val="dk2"/>
              </a:solidFill>
              <a:latin typeface="Roboto"/>
              <a:ea typeface="Roboto"/>
              <a:cs typeface="Roboto"/>
              <a:sym typeface="Roboto"/>
            </a:endParaRPr>
          </a:p>
        </p:txBody>
      </p:sp>
      <p:sp>
        <p:nvSpPr>
          <p:cNvPr id="246" name="Google Shape;246;p37"/>
          <p:cNvSpPr txBox="1"/>
          <p:nvPr/>
        </p:nvSpPr>
        <p:spPr>
          <a:xfrm>
            <a:off x="311725" y="1543900"/>
            <a:ext cx="15648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Roboto"/>
                <a:ea typeface="Roboto"/>
                <a:cs typeface="Roboto"/>
                <a:sym typeface="Roboto"/>
              </a:rPr>
              <a:t>Popularity = </a:t>
            </a:r>
            <a:endParaRPr sz="20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38"/>
          <p:cNvSpPr txBox="1"/>
          <p:nvPr/>
        </p:nvSpPr>
        <p:spPr>
          <a:xfrm>
            <a:off x="1093000" y="1500200"/>
            <a:ext cx="6922200" cy="16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Roboto"/>
                <a:ea typeface="Roboto"/>
                <a:cs typeface="Roboto"/>
                <a:sym typeface="Roboto"/>
              </a:rPr>
              <a:t>Mary</a:t>
            </a:r>
            <a:endParaRPr sz="80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Validation - Results</a:t>
            </a:r>
            <a:endParaRPr/>
          </a:p>
        </p:txBody>
      </p:sp>
      <p:sp>
        <p:nvSpPr>
          <p:cNvPr id="257" name="Google Shape;257;p39"/>
          <p:cNvSpPr txBox="1"/>
          <p:nvPr/>
        </p:nvSpPr>
        <p:spPr>
          <a:xfrm>
            <a:off x="2184775" y="3635425"/>
            <a:ext cx="4774500" cy="88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Roboto"/>
              <a:buChar char="●"/>
            </a:pPr>
            <a:r>
              <a:rPr b="1" lang="en">
                <a:solidFill>
                  <a:schemeClr val="accent1"/>
                </a:solidFill>
                <a:latin typeface="Roboto"/>
                <a:ea typeface="Roboto"/>
                <a:cs typeface="Roboto"/>
                <a:sym typeface="Roboto"/>
              </a:rPr>
              <a:t>LOOCV:</a:t>
            </a:r>
            <a:r>
              <a:rPr lang="en">
                <a:solidFill>
                  <a:schemeClr val="accent1"/>
                </a:solidFill>
                <a:latin typeface="Roboto"/>
                <a:ea typeface="Roboto"/>
                <a:cs typeface="Roboto"/>
                <a:sym typeface="Roboto"/>
              </a:rPr>
              <a:t> Leave-One-Out Cross-Validation</a:t>
            </a:r>
            <a:endParaRPr>
              <a:solidFill>
                <a:schemeClr val="accent1"/>
              </a:solidFill>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b="1" lang="en">
                <a:solidFill>
                  <a:schemeClr val="accent1"/>
                </a:solidFill>
                <a:latin typeface="Roboto"/>
                <a:ea typeface="Roboto"/>
                <a:cs typeface="Roboto"/>
                <a:sym typeface="Roboto"/>
              </a:rPr>
              <a:t>5</a:t>
            </a:r>
            <a:r>
              <a:rPr b="1" lang="en">
                <a:solidFill>
                  <a:schemeClr val="accent1"/>
                </a:solidFill>
                <a:latin typeface="Roboto"/>
                <a:ea typeface="Roboto"/>
                <a:cs typeface="Roboto"/>
                <a:sym typeface="Roboto"/>
              </a:rPr>
              <a:t> Fold:</a:t>
            </a:r>
            <a:r>
              <a:rPr lang="en">
                <a:solidFill>
                  <a:schemeClr val="accent1"/>
                </a:solidFill>
                <a:latin typeface="Roboto"/>
                <a:ea typeface="Roboto"/>
                <a:cs typeface="Roboto"/>
                <a:sym typeface="Roboto"/>
              </a:rPr>
              <a:t> </a:t>
            </a:r>
            <a:r>
              <a:rPr lang="en">
                <a:solidFill>
                  <a:schemeClr val="accent1"/>
                </a:solidFill>
                <a:latin typeface="Roboto"/>
                <a:ea typeface="Roboto"/>
                <a:cs typeface="Roboto"/>
                <a:sym typeface="Roboto"/>
              </a:rPr>
              <a:t>Cross-Validated (5 fold, repeated 3 times)</a:t>
            </a:r>
            <a:endParaRPr>
              <a:solidFill>
                <a:schemeClr val="accent1"/>
              </a:solidFill>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b="1" lang="en">
                <a:solidFill>
                  <a:schemeClr val="accent1"/>
                </a:solidFill>
                <a:latin typeface="Roboto"/>
                <a:ea typeface="Roboto"/>
                <a:cs typeface="Roboto"/>
                <a:sym typeface="Roboto"/>
              </a:rPr>
              <a:t>10</a:t>
            </a:r>
            <a:r>
              <a:rPr b="1" lang="en">
                <a:solidFill>
                  <a:schemeClr val="accent1"/>
                </a:solidFill>
                <a:latin typeface="Roboto"/>
                <a:ea typeface="Roboto"/>
                <a:cs typeface="Roboto"/>
                <a:sym typeface="Roboto"/>
              </a:rPr>
              <a:t> Fold: </a:t>
            </a:r>
            <a:r>
              <a:rPr lang="en">
                <a:solidFill>
                  <a:schemeClr val="accent1"/>
                </a:solidFill>
                <a:latin typeface="Roboto"/>
                <a:ea typeface="Roboto"/>
                <a:cs typeface="Roboto"/>
                <a:sym typeface="Roboto"/>
              </a:rPr>
              <a:t>Cross-Validated (10 fold, repeated 3 times)</a:t>
            </a:r>
            <a:endParaRPr>
              <a:solidFill>
                <a:schemeClr val="accent1"/>
              </a:solidFill>
              <a:latin typeface="Roboto"/>
              <a:ea typeface="Roboto"/>
              <a:cs typeface="Roboto"/>
              <a:sym typeface="Roboto"/>
            </a:endParaRPr>
          </a:p>
          <a:p>
            <a:pPr indent="0" lvl="0" marL="0" rtl="0" algn="l">
              <a:spcBef>
                <a:spcPts val="0"/>
              </a:spcBef>
              <a:spcAft>
                <a:spcPts val="0"/>
              </a:spcAft>
              <a:buNone/>
            </a:pPr>
            <a:r>
              <a:t/>
            </a:r>
            <a:endParaRPr>
              <a:solidFill>
                <a:schemeClr val="accent1"/>
              </a:solidFill>
              <a:latin typeface="Roboto"/>
              <a:ea typeface="Roboto"/>
              <a:cs typeface="Roboto"/>
              <a:sym typeface="Roboto"/>
            </a:endParaRPr>
          </a:p>
        </p:txBody>
      </p:sp>
      <p:graphicFrame>
        <p:nvGraphicFramePr>
          <p:cNvPr id="258" name="Google Shape;258;p39"/>
          <p:cNvGraphicFramePr/>
          <p:nvPr/>
        </p:nvGraphicFramePr>
        <p:xfrm>
          <a:off x="1676425" y="1777588"/>
          <a:ext cx="3000000" cy="3000000"/>
        </p:xfrm>
        <a:graphic>
          <a:graphicData uri="http://schemas.openxmlformats.org/drawingml/2006/table">
            <a:tbl>
              <a:tblPr>
                <a:noFill/>
                <a:tableStyleId>{C150E92C-6DF5-4353-81FC-C9EF089B1C18}</a:tableStyleId>
              </a:tblPr>
              <a:tblGrid>
                <a:gridCol w="1447800"/>
                <a:gridCol w="1447800"/>
                <a:gridCol w="1447800"/>
                <a:gridCol w="1447800"/>
              </a:tblGrid>
              <a:tr h="361925">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Model</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R-Squared </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RMSE</a:t>
                      </a:r>
                      <a:endParaRPr b="1">
                        <a:solidFill>
                          <a:schemeClr val="lt1"/>
                        </a:solidFill>
                        <a:latin typeface="Roboto"/>
                        <a:ea typeface="Roboto"/>
                        <a:cs typeface="Roboto"/>
                        <a:sym typeface="Roboto"/>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MAE</a:t>
                      </a:r>
                      <a:endParaRPr b="1">
                        <a:solidFill>
                          <a:schemeClr val="lt1"/>
                        </a:solidFill>
                        <a:latin typeface="Roboto"/>
                        <a:ea typeface="Roboto"/>
                        <a:cs typeface="Roboto"/>
                        <a:sym typeface="Roboto"/>
                      </a:endParaRPr>
                    </a:p>
                  </a:txBody>
                  <a:tcPr marT="91425" marB="91425" marR="91425" marL="91425">
                    <a:solidFill>
                      <a:schemeClr val="lt2"/>
                    </a:solidFill>
                  </a:tcPr>
                </a:tc>
              </a:tr>
              <a:tr h="361925">
                <a:tc>
                  <a:txBody>
                    <a:bodyPr/>
                    <a:lstStyle/>
                    <a:p>
                      <a:pPr indent="0" lvl="0" marL="0" rtl="0" algn="l">
                        <a:spcBef>
                          <a:spcPts val="0"/>
                        </a:spcBef>
                        <a:spcAft>
                          <a:spcPts val="0"/>
                        </a:spcAft>
                        <a:buNone/>
                      </a:pPr>
                      <a:r>
                        <a:rPr lang="en">
                          <a:latin typeface="Roboto"/>
                          <a:ea typeface="Roboto"/>
                          <a:cs typeface="Roboto"/>
                          <a:sym typeface="Roboto"/>
                        </a:rPr>
                        <a:t>LOOCV</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0.0991</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20.5419</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16.8049</a:t>
                      </a:r>
                      <a:endParaRPr>
                        <a:latin typeface="Roboto"/>
                        <a:ea typeface="Roboto"/>
                        <a:cs typeface="Roboto"/>
                        <a:sym typeface="Roboto"/>
                      </a:endParaRPr>
                    </a:p>
                  </a:txBody>
                  <a:tcPr marT="91425" marB="91425" marR="91425" marL="91425">
                    <a:solidFill>
                      <a:schemeClr val="accent3"/>
                    </a:solidFill>
                  </a:tcPr>
                </a:tc>
              </a:tr>
              <a:tr h="361925">
                <a:tc>
                  <a:txBody>
                    <a:bodyPr/>
                    <a:lstStyle/>
                    <a:p>
                      <a:pPr indent="0" lvl="0" marL="0" rtl="0" algn="l">
                        <a:spcBef>
                          <a:spcPts val="0"/>
                        </a:spcBef>
                        <a:spcAft>
                          <a:spcPts val="0"/>
                        </a:spcAft>
                        <a:buNone/>
                      </a:pPr>
                      <a:r>
                        <a:rPr lang="en">
                          <a:latin typeface="Roboto"/>
                          <a:ea typeface="Roboto"/>
                          <a:cs typeface="Roboto"/>
                          <a:sym typeface="Roboto"/>
                        </a:rPr>
                        <a:t>5-Fold CV</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0.1006</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20.5358</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16.8026</a:t>
                      </a:r>
                      <a:endParaRPr>
                        <a:latin typeface="Roboto"/>
                        <a:ea typeface="Roboto"/>
                        <a:cs typeface="Roboto"/>
                        <a:sym typeface="Roboto"/>
                      </a:endParaRPr>
                    </a:p>
                  </a:txBody>
                  <a:tcPr marT="91425" marB="91425" marR="91425" marL="91425">
                    <a:solidFill>
                      <a:schemeClr val="accent3"/>
                    </a:solidFill>
                  </a:tcPr>
                </a:tc>
              </a:tr>
              <a:tr h="399725">
                <a:tc>
                  <a:txBody>
                    <a:bodyPr/>
                    <a:lstStyle/>
                    <a:p>
                      <a:pPr indent="0" lvl="0" marL="0" rtl="0" algn="l">
                        <a:spcBef>
                          <a:spcPts val="0"/>
                        </a:spcBef>
                        <a:spcAft>
                          <a:spcPts val="0"/>
                        </a:spcAft>
                        <a:buNone/>
                      </a:pPr>
                      <a:r>
                        <a:rPr lang="en">
                          <a:latin typeface="Roboto"/>
                          <a:ea typeface="Roboto"/>
                          <a:cs typeface="Roboto"/>
                          <a:sym typeface="Roboto"/>
                        </a:rPr>
                        <a:t>10-Fold CV</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0.1010</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20.53695</a:t>
                      </a:r>
                      <a:endParaRPr>
                        <a:latin typeface="Roboto"/>
                        <a:ea typeface="Roboto"/>
                        <a:cs typeface="Roboto"/>
                        <a:sym typeface="Roboto"/>
                      </a:endParaRPr>
                    </a:p>
                  </a:txBody>
                  <a:tcPr marT="91425" marB="91425" marR="91425" marL="91425">
                    <a:solidFill>
                      <a:schemeClr val="accent3"/>
                    </a:solidFill>
                  </a:tcPr>
                </a:tc>
                <a:tc>
                  <a:txBody>
                    <a:bodyPr/>
                    <a:lstStyle/>
                    <a:p>
                      <a:pPr indent="0" lvl="0" marL="0" rtl="0" algn="l">
                        <a:spcBef>
                          <a:spcPts val="0"/>
                        </a:spcBef>
                        <a:spcAft>
                          <a:spcPts val="0"/>
                        </a:spcAft>
                        <a:buNone/>
                      </a:pPr>
                      <a:r>
                        <a:rPr lang="en">
                          <a:latin typeface="Roboto"/>
                          <a:ea typeface="Roboto"/>
                          <a:cs typeface="Roboto"/>
                          <a:sym typeface="Roboto"/>
                        </a:rPr>
                        <a:t>16.8028</a:t>
                      </a:r>
                      <a:endParaRPr>
                        <a:latin typeface="Roboto"/>
                        <a:ea typeface="Roboto"/>
                        <a:cs typeface="Roboto"/>
                        <a:sym typeface="Roboto"/>
                      </a:endParaRPr>
                    </a:p>
                  </a:txBody>
                  <a:tcPr marT="91425" marB="91425" marR="91425" marL="91425">
                    <a:solidFill>
                      <a:schemeClr val="accent3"/>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Assumptions - QQ plot</a:t>
            </a:r>
            <a:endParaRPr/>
          </a:p>
        </p:txBody>
      </p:sp>
      <p:pic>
        <p:nvPicPr>
          <p:cNvPr id="264" name="Google Shape;264;p40"/>
          <p:cNvPicPr preferRelativeResize="0"/>
          <p:nvPr/>
        </p:nvPicPr>
        <p:blipFill>
          <a:blip r:embed="rId3">
            <a:alphaModFix/>
          </a:blip>
          <a:stretch>
            <a:fillRect/>
          </a:stretch>
        </p:blipFill>
        <p:spPr>
          <a:xfrm>
            <a:off x="283700" y="1322300"/>
            <a:ext cx="3597025" cy="3597025"/>
          </a:xfrm>
          <a:prstGeom prst="rect">
            <a:avLst/>
          </a:prstGeom>
          <a:noFill/>
          <a:ln>
            <a:noFill/>
          </a:ln>
        </p:spPr>
      </p:pic>
      <p:sp>
        <p:nvSpPr>
          <p:cNvPr id="265" name="Google Shape;265;p40"/>
          <p:cNvSpPr txBox="1"/>
          <p:nvPr/>
        </p:nvSpPr>
        <p:spPr>
          <a:xfrm>
            <a:off x="4146175" y="2250663"/>
            <a:ext cx="4725300" cy="17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Upon inspection, the assumption of normality for our residuals looks fairly reasonable. Although the tails show a worrying trend, the </a:t>
            </a:r>
            <a:r>
              <a:rPr lang="en" sz="1800">
                <a:solidFill>
                  <a:schemeClr val="dk2"/>
                </a:solidFill>
                <a:latin typeface="Roboto"/>
                <a:ea typeface="Roboto"/>
                <a:cs typeface="Roboto"/>
                <a:sym typeface="Roboto"/>
              </a:rPr>
              <a:t>residuals </a:t>
            </a:r>
            <a:r>
              <a:rPr lang="en" sz="1800">
                <a:solidFill>
                  <a:schemeClr val="dk2"/>
                </a:solidFill>
                <a:latin typeface="Roboto"/>
                <a:ea typeface="Roboto"/>
                <a:cs typeface="Roboto"/>
                <a:sym typeface="Roboto"/>
              </a:rPr>
              <a:t>largely follow the trend line quite closely</a:t>
            </a:r>
            <a:endParaRPr sz="18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Assumptions - Residual Plot</a:t>
            </a:r>
            <a:endParaRPr/>
          </a:p>
        </p:txBody>
      </p:sp>
      <p:pic>
        <p:nvPicPr>
          <p:cNvPr id="271" name="Google Shape;271;p41"/>
          <p:cNvPicPr preferRelativeResize="0"/>
          <p:nvPr/>
        </p:nvPicPr>
        <p:blipFill>
          <a:blip r:embed="rId3">
            <a:alphaModFix/>
          </a:blip>
          <a:stretch>
            <a:fillRect/>
          </a:stretch>
        </p:blipFill>
        <p:spPr>
          <a:xfrm>
            <a:off x="572025" y="1137650"/>
            <a:ext cx="3820900" cy="3820900"/>
          </a:xfrm>
          <a:prstGeom prst="rect">
            <a:avLst/>
          </a:prstGeom>
          <a:noFill/>
          <a:ln>
            <a:noFill/>
          </a:ln>
        </p:spPr>
      </p:pic>
      <p:sp>
        <p:nvSpPr>
          <p:cNvPr id="272" name="Google Shape;272;p41"/>
          <p:cNvSpPr txBox="1"/>
          <p:nvPr/>
        </p:nvSpPr>
        <p:spPr>
          <a:xfrm>
            <a:off x="4741425" y="1559350"/>
            <a:ext cx="3974400" cy="297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Heteroscedasticity is present in our data according to the residuals vs. fitted plot.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When a </a:t>
            </a:r>
            <a:r>
              <a:rPr lang="en" sz="1800">
                <a:solidFill>
                  <a:schemeClr val="dk2"/>
                </a:solidFill>
                <a:latin typeface="Roboto"/>
                <a:ea typeface="Roboto"/>
                <a:cs typeface="Roboto"/>
                <a:sym typeface="Roboto"/>
              </a:rPr>
              <a:t>Breusch Pagan test is ran, we get a p-value of 0.0391.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These two results indicate the homoscedasticity assumption is failed.</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6" name="Google Shape;76;p15"/>
          <p:cNvSpPr txBox="1"/>
          <p:nvPr>
            <p:ph idx="4294967295" type="body"/>
          </p:nvPr>
        </p:nvSpPr>
        <p:spPr>
          <a:xfrm>
            <a:off x="3491525" y="979075"/>
            <a:ext cx="5196900" cy="305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accent1"/>
                </a:solidFill>
              </a:rPr>
              <a:t>Our project aims to identify key factors influencing Spotify's popularity metric for individual songs. Through multiple linear regression, we identified several significant variables affecting popularity, such as genre, danceability, and tempo. However, a low R-squared value and evidence of heteroscedasticity suggest that alternative modeling approaches or additional data may be needed for a more accurate analysis.</a:t>
            </a:r>
            <a:endParaRPr sz="18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4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8" name="Google Shape;278;p4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accent1"/>
                </a:solidFill>
              </a:rPr>
              <a:t>Our data does not satisfy the assumptions required by OLS </a:t>
            </a:r>
            <a:r>
              <a:rPr lang="en" sz="1600">
                <a:solidFill>
                  <a:schemeClr val="accent1"/>
                </a:solidFill>
              </a:rPr>
              <a:t>regression even after multiple transformations. This indicates there may be data that influence Spotify’s popularity metric that are not included in our data set or linear regression may not be the best method for this data. </a:t>
            </a:r>
            <a:endParaRPr sz="1600">
              <a:solidFill>
                <a:schemeClr val="accent1"/>
              </a:solidFill>
            </a:endParaRPr>
          </a:p>
          <a:p>
            <a:pPr indent="0" lvl="0" marL="0" rtl="0" algn="l">
              <a:spcBef>
                <a:spcPts val="1200"/>
              </a:spcBef>
              <a:spcAft>
                <a:spcPts val="1200"/>
              </a:spcAft>
              <a:buNone/>
            </a:pPr>
            <a:r>
              <a:rPr lang="en" sz="1600">
                <a:solidFill>
                  <a:schemeClr val="accent1"/>
                </a:solidFill>
              </a:rPr>
              <a:t>In context, our original question is inconclusive: it seems as though popularity cannot be predicted using the data set we have with regression.</a:t>
            </a:r>
            <a:endParaRPr sz="16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4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Shortcomings </a:t>
            </a:r>
            <a:r>
              <a:rPr lang="en" sz="2700"/>
              <a:t>&amp;</a:t>
            </a:r>
            <a:r>
              <a:rPr lang="en" sz="2600"/>
              <a:t> </a:t>
            </a:r>
            <a:r>
              <a:rPr lang="en" sz="2600"/>
              <a:t>Recommendation</a:t>
            </a:r>
            <a:r>
              <a:rPr lang="en" sz="2600"/>
              <a:t> for Improvement</a:t>
            </a:r>
            <a:endParaRPr sz="2600"/>
          </a:p>
        </p:txBody>
      </p:sp>
      <p:sp>
        <p:nvSpPr>
          <p:cNvPr id="284" name="Google Shape;284;p4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1800">
                <a:solidFill>
                  <a:schemeClr val="accent1"/>
                </a:solidFill>
              </a:rPr>
              <a:t>Shortcomings</a:t>
            </a:r>
            <a:endParaRPr b="1" sz="1800">
              <a:solidFill>
                <a:schemeClr val="accent1"/>
              </a:solidFill>
            </a:endParaRPr>
          </a:p>
          <a:p>
            <a:pPr indent="0" lvl="0" marL="0" rtl="0" algn="ctr">
              <a:lnSpc>
                <a:spcPct val="100000"/>
              </a:lnSpc>
              <a:spcBef>
                <a:spcPts val="0"/>
              </a:spcBef>
              <a:spcAft>
                <a:spcPts val="0"/>
              </a:spcAft>
              <a:buNone/>
            </a:pPr>
            <a:r>
              <a:t/>
            </a:r>
            <a:endParaRPr sz="1800">
              <a:solidFill>
                <a:schemeClr val="accent1"/>
              </a:solidFill>
            </a:endParaRPr>
          </a:p>
          <a:p>
            <a:pPr indent="0" lvl="0" marL="0" rtl="0" algn="ctr">
              <a:lnSpc>
                <a:spcPct val="100000"/>
              </a:lnSpc>
              <a:spcBef>
                <a:spcPts val="0"/>
              </a:spcBef>
              <a:spcAft>
                <a:spcPts val="0"/>
              </a:spcAft>
              <a:buNone/>
            </a:pPr>
            <a:r>
              <a:rPr lang="en" sz="1800">
                <a:solidFill>
                  <a:schemeClr val="accent1"/>
                </a:solidFill>
              </a:rPr>
              <a:t>Our model does not meet the assumption of equality of variance, and assumption of normality.</a:t>
            </a:r>
            <a:endParaRPr sz="1800">
              <a:solidFill>
                <a:schemeClr val="accent1"/>
              </a:solidFill>
            </a:endParaRPr>
          </a:p>
          <a:p>
            <a:pPr indent="0" lvl="0" marL="0" rtl="0" algn="ctr">
              <a:lnSpc>
                <a:spcPct val="100000"/>
              </a:lnSpc>
              <a:spcBef>
                <a:spcPts val="0"/>
              </a:spcBef>
              <a:spcAft>
                <a:spcPts val="0"/>
              </a:spcAft>
              <a:buNone/>
            </a:pPr>
            <a:r>
              <a:t/>
            </a:r>
            <a:endParaRPr sz="1800">
              <a:solidFill>
                <a:schemeClr val="accent1"/>
              </a:solidFill>
            </a:endParaRPr>
          </a:p>
          <a:p>
            <a:pPr indent="0" lvl="0" marL="0" rtl="0" algn="ctr">
              <a:lnSpc>
                <a:spcPct val="100000"/>
              </a:lnSpc>
              <a:spcBef>
                <a:spcPts val="0"/>
              </a:spcBef>
              <a:spcAft>
                <a:spcPts val="0"/>
              </a:spcAft>
              <a:buNone/>
            </a:pPr>
            <a:r>
              <a:rPr lang="en" sz="1800">
                <a:solidFill>
                  <a:schemeClr val="accent1"/>
                </a:solidFill>
              </a:rPr>
              <a:t>The popularity variable had many low scores, despite being top Australian songs.</a:t>
            </a:r>
            <a:endParaRPr sz="1800">
              <a:solidFill>
                <a:schemeClr val="accent1"/>
              </a:solidFill>
            </a:endParaRPr>
          </a:p>
          <a:p>
            <a:pPr indent="0" lvl="0" marL="0" rtl="0" algn="ctr">
              <a:spcBef>
                <a:spcPts val="0"/>
              </a:spcBef>
              <a:spcAft>
                <a:spcPts val="1200"/>
              </a:spcAft>
              <a:buNone/>
            </a:pPr>
            <a:r>
              <a:t/>
            </a:r>
            <a:endParaRPr/>
          </a:p>
        </p:txBody>
      </p:sp>
      <p:sp>
        <p:nvSpPr>
          <p:cNvPr id="285" name="Google Shape;285;p43"/>
          <p:cNvSpPr txBox="1"/>
          <p:nvPr>
            <p:ph idx="2" type="body"/>
          </p:nvPr>
        </p:nvSpPr>
        <p:spPr>
          <a:xfrm>
            <a:off x="4832425" y="1505700"/>
            <a:ext cx="3999900" cy="3076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1800">
                <a:solidFill>
                  <a:schemeClr val="accent1"/>
                </a:solidFill>
              </a:rPr>
              <a:t>Recommendations</a:t>
            </a:r>
            <a:endParaRPr b="1" sz="1800">
              <a:solidFill>
                <a:schemeClr val="accent1"/>
              </a:solidFill>
            </a:endParaRPr>
          </a:p>
          <a:p>
            <a:pPr indent="0" lvl="0" marL="0" rtl="0" algn="l">
              <a:lnSpc>
                <a:spcPct val="100000"/>
              </a:lnSpc>
              <a:spcBef>
                <a:spcPts val="0"/>
              </a:spcBef>
              <a:spcAft>
                <a:spcPts val="0"/>
              </a:spcAft>
              <a:buNone/>
            </a:pPr>
            <a:r>
              <a:t/>
            </a:r>
            <a:endParaRPr sz="1800">
              <a:solidFill>
                <a:schemeClr val="accent1"/>
              </a:solidFill>
            </a:endParaRPr>
          </a:p>
          <a:p>
            <a:pPr indent="0" lvl="0" marL="0" rtl="0" algn="ctr">
              <a:lnSpc>
                <a:spcPct val="100000"/>
              </a:lnSpc>
              <a:spcBef>
                <a:spcPts val="0"/>
              </a:spcBef>
              <a:spcAft>
                <a:spcPts val="0"/>
              </a:spcAft>
              <a:buNone/>
            </a:pPr>
            <a:r>
              <a:rPr lang="en" sz="1800">
                <a:solidFill>
                  <a:schemeClr val="accent1"/>
                </a:solidFill>
              </a:rPr>
              <a:t>Consider non-linear models such as decision trees and random forests.</a:t>
            </a:r>
            <a:endParaRPr sz="1800">
              <a:solidFill>
                <a:schemeClr val="accent1"/>
              </a:solidFill>
            </a:endParaRPr>
          </a:p>
          <a:p>
            <a:pPr indent="0" lvl="0" marL="0" rtl="0" algn="ctr">
              <a:lnSpc>
                <a:spcPct val="100000"/>
              </a:lnSpc>
              <a:spcBef>
                <a:spcPts val="0"/>
              </a:spcBef>
              <a:spcAft>
                <a:spcPts val="0"/>
              </a:spcAft>
              <a:buNone/>
            </a:pPr>
            <a:r>
              <a:t/>
            </a:r>
            <a:endParaRPr sz="1800">
              <a:solidFill>
                <a:schemeClr val="accent1"/>
              </a:solidFill>
            </a:endParaRPr>
          </a:p>
          <a:p>
            <a:pPr indent="0" lvl="0" marL="0" rtl="0" algn="ctr">
              <a:lnSpc>
                <a:spcPct val="100000"/>
              </a:lnSpc>
              <a:spcBef>
                <a:spcPts val="0"/>
              </a:spcBef>
              <a:spcAft>
                <a:spcPts val="0"/>
              </a:spcAft>
              <a:buNone/>
            </a:pPr>
            <a:r>
              <a:rPr lang="en" sz="1800">
                <a:solidFill>
                  <a:schemeClr val="accent1"/>
                </a:solidFill>
              </a:rPr>
              <a:t>It may be better to use a different metric like number of streams as a proxy for popularity</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91" name="Google Shape;291;p44"/>
          <p:cNvSpPr txBox="1"/>
          <p:nvPr>
            <p:ph idx="1" type="body"/>
          </p:nvPr>
        </p:nvSpPr>
        <p:spPr>
          <a:xfrm>
            <a:off x="5721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2" name="Google Shape;292;p4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82" name="Google Shape;82;p16"/>
          <p:cNvSpPr/>
          <p:nvPr/>
        </p:nvSpPr>
        <p:spPr>
          <a:xfrm>
            <a:off x="433625" y="1462775"/>
            <a:ext cx="2469300" cy="607800"/>
          </a:xfrm>
          <a:prstGeom prst="homePlate">
            <a:avLst>
              <a:gd fmla="val 50000" name="adj"/>
            </a:avLst>
          </a:prstGeom>
          <a:solidFill>
            <a:schemeClr val="accen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3" name="Google Shape;83;p16"/>
          <p:cNvSpPr txBox="1"/>
          <p:nvPr>
            <p:ph idx="4294967295" type="body"/>
          </p:nvPr>
        </p:nvSpPr>
        <p:spPr>
          <a:xfrm>
            <a:off x="433625" y="16094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accent1"/>
                </a:solidFill>
              </a:rPr>
              <a:t>10,000 Songs</a:t>
            </a:r>
            <a:endParaRPr sz="1600">
              <a:solidFill>
                <a:schemeClr val="accent1"/>
              </a:solidFill>
            </a:endParaRPr>
          </a:p>
        </p:txBody>
      </p:sp>
      <p:sp>
        <p:nvSpPr>
          <p:cNvPr id="84" name="Google Shape;84;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sz="1600">
                <a:solidFill>
                  <a:schemeClr val="accent1"/>
                </a:solidFill>
              </a:rPr>
              <a:t>We sourced a collection of 10,000 of the most popular songs that have dominated the music scene from the 1950 to the present day. </a:t>
            </a:r>
            <a:endParaRPr sz="1600">
              <a:solidFill>
                <a:schemeClr val="accent1"/>
              </a:solidFill>
            </a:endParaRPr>
          </a:p>
        </p:txBody>
      </p:sp>
      <p:sp>
        <p:nvSpPr>
          <p:cNvPr id="85" name="Google Shape;85;p16"/>
          <p:cNvSpPr/>
          <p:nvPr/>
        </p:nvSpPr>
        <p:spPr>
          <a:xfrm>
            <a:off x="3046052" y="1462775"/>
            <a:ext cx="2760600" cy="607800"/>
          </a:xfrm>
          <a:prstGeom prst="chevron">
            <a:avLst>
              <a:gd fmla="val 50000" name="adj"/>
            </a:avLst>
          </a:prstGeom>
          <a:solidFill>
            <a:schemeClr val="accen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p16"/>
          <p:cNvSpPr txBox="1"/>
          <p:nvPr>
            <p:ph idx="4294967295" type="body"/>
          </p:nvPr>
        </p:nvSpPr>
        <p:spPr>
          <a:xfrm>
            <a:off x="3337425" y="16094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accent1"/>
                </a:solidFill>
              </a:rPr>
              <a:t>Australia Spotify</a:t>
            </a:r>
            <a:endParaRPr sz="1600">
              <a:solidFill>
                <a:schemeClr val="accent1"/>
              </a:solidFill>
            </a:endParaRPr>
          </a:p>
        </p:txBody>
      </p:sp>
      <p:sp>
        <p:nvSpPr>
          <p:cNvPr id="87" name="Google Shape;87;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sz="1600">
                <a:solidFill>
                  <a:schemeClr val="accent1"/>
                </a:solidFill>
              </a:rPr>
              <a:t>The dataset was curated from Spotify based on rankings from both the Australian Recording Industry Association and billboard charts.</a:t>
            </a:r>
            <a:endParaRPr sz="1600">
              <a:solidFill>
                <a:schemeClr val="accent1"/>
              </a:solidFill>
            </a:endParaRPr>
          </a:p>
        </p:txBody>
      </p:sp>
      <p:sp>
        <p:nvSpPr>
          <p:cNvPr id="88" name="Google Shape;88;p16"/>
          <p:cNvSpPr/>
          <p:nvPr/>
        </p:nvSpPr>
        <p:spPr>
          <a:xfrm>
            <a:off x="5949777" y="1462775"/>
            <a:ext cx="2760600" cy="607800"/>
          </a:xfrm>
          <a:prstGeom prst="chevron">
            <a:avLst>
              <a:gd fmla="val 50000" name="adj"/>
            </a:avLst>
          </a:prstGeom>
          <a:solidFill>
            <a:schemeClr val="accen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9" name="Google Shape;89;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sz="1600">
                <a:solidFill>
                  <a:schemeClr val="accent1"/>
                </a:solidFill>
              </a:rPr>
              <a:t>Each song has certain characteristics, which we used as predictors. We were particularly interested in genres, </a:t>
            </a:r>
            <a:r>
              <a:rPr lang="en" sz="1600">
                <a:solidFill>
                  <a:schemeClr val="accent1"/>
                </a:solidFill>
              </a:rPr>
              <a:t>scores curated by Spotify, and release year.</a:t>
            </a:r>
            <a:endParaRPr sz="1600">
              <a:solidFill>
                <a:schemeClr val="accent1"/>
              </a:solidFill>
            </a:endParaRPr>
          </a:p>
        </p:txBody>
      </p:sp>
      <p:sp>
        <p:nvSpPr>
          <p:cNvPr id="90" name="Google Shape;90;p16"/>
          <p:cNvSpPr txBox="1"/>
          <p:nvPr>
            <p:ph idx="4294967295" type="body"/>
          </p:nvPr>
        </p:nvSpPr>
        <p:spPr>
          <a:xfrm>
            <a:off x="6255508" y="16094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accent1"/>
                </a:solidFill>
              </a:rPr>
              <a:t>Predictors</a:t>
            </a:r>
            <a:endParaRPr sz="1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379700"/>
            <a:ext cx="4045200" cy="15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
        <p:nvSpPr>
          <p:cNvPr id="96" name="Google Shape;96;p17"/>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1"/>
                </a:solidFill>
              </a:rPr>
              <a:t>What factors determine Spotify’s popularity metric?</a:t>
            </a:r>
            <a:endParaRPr sz="2000">
              <a:solidFill>
                <a:schemeClr val="accent1"/>
              </a:solidFill>
            </a:endParaRPr>
          </a:p>
          <a:p>
            <a:pPr indent="-330200" lvl="0" marL="457200" rtl="0" algn="l">
              <a:spcBef>
                <a:spcPts val="1200"/>
              </a:spcBef>
              <a:spcAft>
                <a:spcPts val="0"/>
              </a:spcAft>
              <a:buClr>
                <a:schemeClr val="accent1"/>
              </a:buClr>
              <a:buSzPts val="1600"/>
              <a:buChar char="●"/>
            </a:pPr>
            <a:r>
              <a:rPr lang="en" sz="1600">
                <a:solidFill>
                  <a:schemeClr val="accent1"/>
                </a:solidFill>
              </a:rPr>
              <a:t>Do specific genres influence a song’s popularity?</a:t>
            </a:r>
            <a:endParaRPr sz="1600">
              <a:solidFill>
                <a:schemeClr val="accent1"/>
              </a:solidFill>
            </a:endParaRPr>
          </a:p>
          <a:p>
            <a:pPr indent="-330200" lvl="0" marL="457200" rtl="0" algn="l">
              <a:spcBef>
                <a:spcPts val="0"/>
              </a:spcBef>
              <a:spcAft>
                <a:spcPts val="0"/>
              </a:spcAft>
              <a:buClr>
                <a:schemeClr val="accent1"/>
              </a:buClr>
              <a:buSzPts val="1600"/>
              <a:buChar char="●"/>
            </a:pPr>
            <a:r>
              <a:rPr lang="en" sz="1600">
                <a:solidFill>
                  <a:schemeClr val="accent1"/>
                </a:solidFill>
              </a:rPr>
              <a:t>Does a song’s explicitness affect the popularity of a song?</a:t>
            </a:r>
            <a:endParaRPr sz="1600">
              <a:solidFill>
                <a:schemeClr val="accent1"/>
              </a:solidFill>
            </a:endParaRPr>
          </a:p>
          <a:p>
            <a:pPr indent="-330200" lvl="0" marL="457200" rtl="0" algn="l">
              <a:spcBef>
                <a:spcPts val="0"/>
              </a:spcBef>
              <a:spcAft>
                <a:spcPts val="0"/>
              </a:spcAft>
              <a:buClr>
                <a:schemeClr val="accent1"/>
              </a:buClr>
              <a:buSzPts val="1600"/>
              <a:buChar char="●"/>
            </a:pPr>
            <a:r>
              <a:rPr lang="en" sz="1600">
                <a:solidFill>
                  <a:schemeClr val="accent1"/>
                </a:solidFill>
              </a:rPr>
              <a:t>Which numerical variables affect song popularity the most?</a:t>
            </a:r>
            <a:endParaRPr sz="16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8"/>
          <p:cNvSpPr/>
          <p:nvPr/>
        </p:nvSpPr>
        <p:spPr>
          <a:xfrm>
            <a:off x="-61600" y="3665125"/>
            <a:ext cx="9285900" cy="152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 name="Google Shape;102;p18"/>
          <p:cNvSpPr/>
          <p:nvPr/>
        </p:nvSpPr>
        <p:spPr>
          <a:xfrm>
            <a:off x="5851625" y="1449800"/>
            <a:ext cx="2402400" cy="1247400"/>
          </a:xfrm>
          <a:prstGeom prst="roundRect">
            <a:avLst>
              <a:gd fmla="val 16667" name="adj"/>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8"/>
          <p:cNvSpPr/>
          <p:nvPr/>
        </p:nvSpPr>
        <p:spPr>
          <a:xfrm>
            <a:off x="563125" y="2288375"/>
            <a:ext cx="3104400" cy="1170900"/>
          </a:xfrm>
          <a:prstGeom prst="roundRect">
            <a:avLst>
              <a:gd fmla="val 16667" name="adj"/>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4" name="Google Shape;104;p18"/>
          <p:cNvSpPr txBox="1"/>
          <p:nvPr>
            <p:ph idx="4294967295" type="body"/>
          </p:nvPr>
        </p:nvSpPr>
        <p:spPr>
          <a:xfrm>
            <a:off x="5964200" y="1735550"/>
            <a:ext cx="2257200" cy="6759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Merriweather"/>
                <a:ea typeface="Merriweather"/>
                <a:cs typeface="Merriweather"/>
                <a:sym typeface="Merriweather"/>
              </a:rPr>
              <a:t>Popularity</a:t>
            </a:r>
            <a:endParaRPr b="1" sz="3000">
              <a:solidFill>
                <a:schemeClr val="accent1"/>
              </a:solidFill>
              <a:latin typeface="Merriweather"/>
              <a:ea typeface="Merriweather"/>
              <a:cs typeface="Merriweather"/>
              <a:sym typeface="Merriweather"/>
            </a:endParaRPr>
          </a:p>
        </p:txBody>
      </p:sp>
      <p:sp>
        <p:nvSpPr>
          <p:cNvPr id="105" name="Google Shape;105;p18"/>
          <p:cNvSpPr/>
          <p:nvPr/>
        </p:nvSpPr>
        <p:spPr>
          <a:xfrm>
            <a:off x="433625" y="4041650"/>
            <a:ext cx="2469300" cy="607800"/>
          </a:xfrm>
          <a:prstGeom prst="homePlate">
            <a:avLst>
              <a:gd fmla="val 50000" name="adj"/>
            </a:avLst>
          </a:prstGeom>
          <a:solidFill>
            <a:schemeClr val="accen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8"/>
          <p:cNvSpPr txBox="1"/>
          <p:nvPr>
            <p:ph idx="4294967295" type="body"/>
          </p:nvPr>
        </p:nvSpPr>
        <p:spPr>
          <a:xfrm>
            <a:off x="433625" y="4188351"/>
            <a:ext cx="2257200" cy="314400"/>
          </a:xfrm>
          <a:prstGeom prst="rect">
            <a:avLst/>
          </a:prstGeom>
          <a:no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accent1"/>
                </a:solidFill>
                <a:latin typeface="Merriweather"/>
                <a:ea typeface="Merriweather"/>
                <a:cs typeface="Merriweather"/>
                <a:sym typeface="Merriweather"/>
              </a:rPr>
              <a:t>EDA</a:t>
            </a:r>
            <a:endParaRPr b="1" sz="1800">
              <a:solidFill>
                <a:schemeClr val="accent1"/>
              </a:solidFill>
              <a:latin typeface="Merriweather"/>
              <a:ea typeface="Merriweather"/>
              <a:cs typeface="Merriweather"/>
              <a:sym typeface="Merriweather"/>
            </a:endParaRPr>
          </a:p>
        </p:txBody>
      </p:sp>
      <p:sp>
        <p:nvSpPr>
          <p:cNvPr id="107" name="Google Shape;107;p18"/>
          <p:cNvSpPr/>
          <p:nvPr/>
        </p:nvSpPr>
        <p:spPr>
          <a:xfrm>
            <a:off x="3046052" y="4041650"/>
            <a:ext cx="2760600" cy="607800"/>
          </a:xfrm>
          <a:prstGeom prst="chevron">
            <a:avLst>
              <a:gd fmla="val 50000" name="adj"/>
            </a:avLst>
          </a:prstGeom>
          <a:solidFill>
            <a:schemeClr val="accent3"/>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8"/>
          <p:cNvSpPr txBox="1"/>
          <p:nvPr>
            <p:ph idx="4294967295" type="body"/>
          </p:nvPr>
        </p:nvSpPr>
        <p:spPr>
          <a:xfrm>
            <a:off x="3337425" y="4188351"/>
            <a:ext cx="2257200" cy="314400"/>
          </a:xfrm>
          <a:prstGeom prst="rect">
            <a:avLst/>
          </a:prstGeom>
          <a:no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Merriweather"/>
                <a:ea typeface="Merriweather"/>
                <a:cs typeface="Merriweather"/>
                <a:sym typeface="Merriweather"/>
              </a:rPr>
              <a:t>Model Selection </a:t>
            </a:r>
            <a:endParaRPr b="1" sz="1600">
              <a:solidFill>
                <a:schemeClr val="accent1"/>
              </a:solidFill>
              <a:latin typeface="Merriweather"/>
              <a:ea typeface="Merriweather"/>
              <a:cs typeface="Merriweather"/>
              <a:sym typeface="Merriweather"/>
            </a:endParaRPr>
          </a:p>
          <a:p>
            <a:pPr indent="0" lvl="0" marL="0" rtl="0" algn="ctr">
              <a:lnSpc>
                <a:spcPct val="100000"/>
              </a:lnSpc>
              <a:spcBef>
                <a:spcPts val="0"/>
              </a:spcBef>
              <a:spcAft>
                <a:spcPts val="0"/>
              </a:spcAft>
              <a:buNone/>
            </a:pPr>
            <a:r>
              <a:rPr b="1" lang="en" sz="1600">
                <a:solidFill>
                  <a:schemeClr val="accent1"/>
                </a:solidFill>
                <a:latin typeface="Merriweather"/>
                <a:ea typeface="Merriweather"/>
                <a:cs typeface="Merriweather"/>
                <a:sym typeface="Merriweather"/>
              </a:rPr>
              <a:t>and Fine Tuning</a:t>
            </a:r>
            <a:endParaRPr b="1" sz="1600">
              <a:solidFill>
                <a:schemeClr val="accent1"/>
              </a:solidFill>
              <a:latin typeface="Merriweather"/>
              <a:ea typeface="Merriweather"/>
              <a:cs typeface="Merriweather"/>
              <a:sym typeface="Merriweather"/>
            </a:endParaRPr>
          </a:p>
        </p:txBody>
      </p:sp>
      <p:sp>
        <p:nvSpPr>
          <p:cNvPr id="109" name="Google Shape;109;p18"/>
          <p:cNvSpPr/>
          <p:nvPr/>
        </p:nvSpPr>
        <p:spPr>
          <a:xfrm>
            <a:off x="5949777" y="4041650"/>
            <a:ext cx="2760600" cy="607800"/>
          </a:xfrm>
          <a:prstGeom prst="chevron">
            <a:avLst>
              <a:gd fmla="val 50000" name="adj"/>
            </a:avLst>
          </a:prstGeom>
          <a:solidFill>
            <a:schemeClr val="accen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8"/>
          <p:cNvSpPr txBox="1"/>
          <p:nvPr>
            <p:ph idx="4294967295" type="body"/>
          </p:nvPr>
        </p:nvSpPr>
        <p:spPr>
          <a:xfrm>
            <a:off x="6241225" y="4007600"/>
            <a:ext cx="2402400" cy="675900"/>
          </a:xfrm>
          <a:prstGeom prst="rect">
            <a:avLst/>
          </a:prstGeom>
          <a:noFill/>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1"/>
                </a:solidFill>
                <a:latin typeface="Merriweather"/>
                <a:ea typeface="Merriweather"/>
                <a:cs typeface="Merriweather"/>
                <a:sym typeface="Merriweather"/>
              </a:rPr>
              <a:t>Model Assumptions and Shortcomings</a:t>
            </a:r>
            <a:endParaRPr b="1" sz="1600">
              <a:solidFill>
                <a:schemeClr val="accent1"/>
              </a:solidFill>
              <a:latin typeface="Merriweather"/>
              <a:ea typeface="Merriweather"/>
              <a:cs typeface="Merriweather"/>
              <a:sym typeface="Merriweather"/>
            </a:endParaRPr>
          </a:p>
        </p:txBody>
      </p:sp>
      <p:sp>
        <p:nvSpPr>
          <p:cNvPr id="111" name="Google Shape;111;p18"/>
          <p:cNvSpPr/>
          <p:nvPr/>
        </p:nvSpPr>
        <p:spPr>
          <a:xfrm>
            <a:off x="563125" y="535100"/>
            <a:ext cx="3104400" cy="1170900"/>
          </a:xfrm>
          <a:prstGeom prst="roundRect">
            <a:avLst>
              <a:gd fmla="val 16667" name="adj"/>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8"/>
          <p:cNvSpPr txBox="1"/>
          <p:nvPr/>
        </p:nvSpPr>
        <p:spPr>
          <a:xfrm>
            <a:off x="735025" y="2416475"/>
            <a:ext cx="2760600" cy="9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Merriweather"/>
                <a:ea typeface="Merriweather"/>
                <a:cs typeface="Merriweather"/>
                <a:sym typeface="Merriweather"/>
              </a:rPr>
              <a:t>Numerical</a:t>
            </a:r>
            <a:endParaRPr b="1" sz="3000">
              <a:solidFill>
                <a:schemeClr val="accent1"/>
              </a:solidFill>
              <a:latin typeface="Merriweather"/>
              <a:ea typeface="Merriweather"/>
              <a:cs typeface="Merriweather"/>
              <a:sym typeface="Merriweather"/>
            </a:endParaRPr>
          </a:p>
          <a:p>
            <a:pPr indent="0" lvl="0" marL="0" rtl="0" algn="ctr">
              <a:spcBef>
                <a:spcPts val="0"/>
              </a:spcBef>
              <a:spcAft>
                <a:spcPts val="0"/>
              </a:spcAft>
              <a:buNone/>
            </a:pPr>
            <a:r>
              <a:rPr lang="en" sz="2200">
                <a:solidFill>
                  <a:schemeClr val="accent1"/>
                </a:solidFill>
                <a:latin typeface="Merriweather"/>
                <a:ea typeface="Merriweather"/>
                <a:cs typeface="Merriweather"/>
                <a:sym typeface="Merriweather"/>
              </a:rPr>
              <a:t>(Spotify Metrics)</a:t>
            </a:r>
            <a:endParaRPr sz="2200">
              <a:solidFill>
                <a:schemeClr val="accent1"/>
              </a:solidFill>
              <a:latin typeface="Merriweather"/>
              <a:ea typeface="Merriweather"/>
              <a:cs typeface="Merriweather"/>
              <a:sym typeface="Merriweather"/>
            </a:endParaRPr>
          </a:p>
        </p:txBody>
      </p:sp>
      <p:sp>
        <p:nvSpPr>
          <p:cNvPr id="113" name="Google Shape;113;p18"/>
          <p:cNvSpPr txBox="1"/>
          <p:nvPr>
            <p:ph idx="4294967295" type="body"/>
          </p:nvPr>
        </p:nvSpPr>
        <p:spPr>
          <a:xfrm>
            <a:off x="735025" y="644600"/>
            <a:ext cx="26322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Merriweather"/>
                <a:ea typeface="Merriweather"/>
                <a:cs typeface="Merriweather"/>
                <a:sym typeface="Merriweather"/>
              </a:rPr>
              <a:t>Categorical</a:t>
            </a:r>
            <a:endParaRPr b="1" sz="3000">
              <a:solidFill>
                <a:schemeClr val="accent1"/>
              </a:solidFill>
              <a:latin typeface="Merriweather"/>
              <a:ea typeface="Merriweather"/>
              <a:cs typeface="Merriweather"/>
              <a:sym typeface="Merriweather"/>
            </a:endParaRPr>
          </a:p>
          <a:p>
            <a:pPr indent="0" lvl="0" marL="0" rtl="0" algn="ctr">
              <a:spcBef>
                <a:spcPts val="0"/>
              </a:spcBef>
              <a:spcAft>
                <a:spcPts val="0"/>
              </a:spcAft>
              <a:buNone/>
            </a:pPr>
            <a:r>
              <a:rPr lang="en" sz="2400">
                <a:solidFill>
                  <a:schemeClr val="accent1"/>
                </a:solidFill>
                <a:latin typeface="Merriweather"/>
                <a:ea typeface="Merriweather"/>
                <a:cs typeface="Merriweather"/>
                <a:sym typeface="Merriweather"/>
              </a:rPr>
              <a:t>(Genre/Explicit)</a:t>
            </a:r>
            <a:endParaRPr sz="2400">
              <a:solidFill>
                <a:schemeClr val="accent1"/>
              </a:solidFill>
              <a:latin typeface="Merriweather"/>
              <a:ea typeface="Merriweather"/>
              <a:cs typeface="Merriweather"/>
              <a:sym typeface="Merriweather"/>
            </a:endParaRPr>
          </a:p>
        </p:txBody>
      </p:sp>
      <p:sp>
        <p:nvSpPr>
          <p:cNvPr id="114" name="Google Shape;114;p18"/>
          <p:cNvSpPr/>
          <p:nvPr/>
        </p:nvSpPr>
        <p:spPr>
          <a:xfrm rot="9254278">
            <a:off x="3917154" y="2501274"/>
            <a:ext cx="1684864" cy="378111"/>
          </a:xfrm>
          <a:prstGeom prst="leftArrow">
            <a:avLst>
              <a:gd fmla="val 40702"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5" name="Google Shape;115;p18"/>
          <p:cNvSpPr/>
          <p:nvPr/>
        </p:nvSpPr>
        <p:spPr>
          <a:xfrm rot="-9454062">
            <a:off x="3891649" y="1330068"/>
            <a:ext cx="1684786" cy="378117"/>
          </a:xfrm>
          <a:prstGeom prst="leftArrow">
            <a:avLst>
              <a:gd fmla="val 40702"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2" type="body"/>
          </p:nvPr>
        </p:nvSpPr>
        <p:spPr>
          <a:xfrm>
            <a:off x="4238225" y="1505700"/>
            <a:ext cx="4515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Acousticness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Instrumentalness</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Liveness</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Valence</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Tempo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Time.Signature</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Release.Year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genreSimplified </a:t>
            </a:r>
            <a:r>
              <a:rPr i="1" lang="en" sz="2000">
                <a:solidFill>
                  <a:schemeClr val="accent1"/>
                </a:solidFill>
              </a:rPr>
              <a:t>(Categorical, 4 Levels)</a:t>
            </a:r>
            <a:endParaRPr sz="2000">
              <a:solidFill>
                <a:schemeClr val="accent1"/>
              </a:solidFill>
            </a:endParaRPr>
          </a:p>
        </p:txBody>
      </p:sp>
      <p:sp>
        <p:nvSpPr>
          <p:cNvPr id="121" name="Google Shape;12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Specifics</a:t>
            </a:r>
            <a:endParaRPr/>
          </a:p>
        </p:txBody>
      </p:sp>
      <p:sp>
        <p:nvSpPr>
          <p:cNvPr id="122" name="Google Shape;122;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Popularity</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Explicit</a:t>
            </a:r>
            <a:r>
              <a:rPr lang="en" sz="2000">
                <a:solidFill>
                  <a:schemeClr val="accent1"/>
                </a:solidFill>
              </a:rPr>
              <a:t> </a:t>
            </a:r>
            <a:r>
              <a:rPr i="1" lang="en" sz="2000">
                <a:solidFill>
                  <a:schemeClr val="accent1"/>
                </a:solidFill>
              </a:rPr>
              <a:t>(Categorical, Binary)</a:t>
            </a:r>
            <a:endParaRPr sz="2000">
              <a:solidFill>
                <a:schemeClr val="accent1"/>
              </a:solidFill>
            </a:endParaRPr>
          </a:p>
          <a:p>
            <a:pPr indent="0" lvl="0" marL="0" rtl="0" algn="l">
              <a:spcBef>
                <a:spcPts val="0"/>
              </a:spcBef>
              <a:spcAft>
                <a:spcPts val="0"/>
              </a:spcAft>
              <a:buNone/>
            </a:pPr>
            <a:r>
              <a:rPr b="1" lang="en" sz="2000">
                <a:solidFill>
                  <a:schemeClr val="accent1"/>
                </a:solidFill>
              </a:rPr>
              <a:t>Danceability</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Energy</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Key</a:t>
            </a:r>
            <a:r>
              <a:rPr lang="en" sz="2000">
                <a:solidFill>
                  <a:schemeClr val="accent1"/>
                </a:solidFill>
              </a:rPr>
              <a:t> </a:t>
            </a:r>
            <a:r>
              <a:rPr i="1" lang="en" sz="2000">
                <a:solidFill>
                  <a:schemeClr val="accent1"/>
                </a:solidFill>
              </a:rPr>
              <a:t>(Categorical)</a:t>
            </a:r>
            <a:endParaRPr sz="2000">
              <a:solidFill>
                <a:schemeClr val="accent1"/>
              </a:solidFill>
            </a:endParaRPr>
          </a:p>
          <a:p>
            <a:pPr indent="0" lvl="0" marL="0" rtl="0" algn="l">
              <a:spcBef>
                <a:spcPts val="0"/>
              </a:spcBef>
              <a:spcAft>
                <a:spcPts val="0"/>
              </a:spcAft>
              <a:buNone/>
            </a:pPr>
            <a:r>
              <a:rPr b="1" lang="en" sz="2000">
                <a:solidFill>
                  <a:schemeClr val="accent1"/>
                </a:solidFill>
              </a:rPr>
              <a:t>Loudness</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0"/>
              </a:spcAft>
              <a:buNone/>
            </a:pPr>
            <a:r>
              <a:rPr b="1" lang="en" sz="2000">
                <a:solidFill>
                  <a:schemeClr val="accent1"/>
                </a:solidFill>
              </a:rPr>
              <a:t>Mode</a:t>
            </a:r>
            <a:r>
              <a:rPr lang="en" sz="2000">
                <a:solidFill>
                  <a:schemeClr val="accent1"/>
                </a:solidFill>
              </a:rPr>
              <a:t> </a:t>
            </a:r>
            <a:r>
              <a:rPr i="1" lang="en" sz="2000">
                <a:solidFill>
                  <a:schemeClr val="accent1"/>
                </a:solidFill>
              </a:rPr>
              <a:t>(Categorical, Binary)</a:t>
            </a:r>
            <a:endParaRPr sz="2000">
              <a:solidFill>
                <a:schemeClr val="accent1"/>
              </a:solidFill>
            </a:endParaRPr>
          </a:p>
          <a:p>
            <a:pPr indent="0" lvl="0" marL="0" rtl="0" algn="l">
              <a:spcBef>
                <a:spcPts val="0"/>
              </a:spcBef>
              <a:spcAft>
                <a:spcPts val="0"/>
              </a:spcAft>
              <a:buNone/>
            </a:pPr>
            <a:r>
              <a:rPr b="1" lang="en" sz="2000">
                <a:solidFill>
                  <a:schemeClr val="accent1"/>
                </a:solidFill>
              </a:rPr>
              <a:t>Speechiness</a:t>
            </a:r>
            <a:r>
              <a:rPr lang="en" sz="2000">
                <a:solidFill>
                  <a:schemeClr val="accent1"/>
                </a:solidFill>
              </a:rPr>
              <a:t> </a:t>
            </a:r>
            <a:r>
              <a:rPr i="1" lang="en" sz="2000">
                <a:solidFill>
                  <a:schemeClr val="accent1"/>
                </a:solidFill>
              </a:rPr>
              <a:t>(Numerical)</a:t>
            </a:r>
            <a:endParaRPr sz="2000">
              <a:solidFill>
                <a:schemeClr val="accent1"/>
              </a:solidFil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20"/>
          <p:cNvSpPr txBox="1"/>
          <p:nvPr/>
        </p:nvSpPr>
        <p:spPr>
          <a:xfrm>
            <a:off x="1093000" y="1500200"/>
            <a:ext cx="6922200" cy="16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Roboto"/>
                <a:ea typeface="Roboto"/>
                <a:cs typeface="Roboto"/>
                <a:sym typeface="Roboto"/>
              </a:rPr>
              <a:t>Presenter 2</a:t>
            </a:r>
            <a:endParaRPr sz="8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 Popularity</a:t>
            </a:r>
            <a:endParaRPr/>
          </a:p>
        </p:txBody>
      </p:sp>
      <p:pic>
        <p:nvPicPr>
          <p:cNvPr id="133" name="Google Shape;133;p21"/>
          <p:cNvPicPr preferRelativeResize="0"/>
          <p:nvPr/>
        </p:nvPicPr>
        <p:blipFill>
          <a:blip r:embed="rId3">
            <a:alphaModFix/>
          </a:blip>
          <a:stretch>
            <a:fillRect/>
          </a:stretch>
        </p:blipFill>
        <p:spPr>
          <a:xfrm>
            <a:off x="77900" y="1312351"/>
            <a:ext cx="3907500" cy="3831159"/>
          </a:xfrm>
          <a:prstGeom prst="rect">
            <a:avLst/>
          </a:prstGeom>
          <a:noFill/>
          <a:ln>
            <a:noFill/>
          </a:ln>
        </p:spPr>
      </p:pic>
      <p:sp>
        <p:nvSpPr>
          <p:cNvPr id="134" name="Google Shape;134;p21"/>
          <p:cNvSpPr txBox="1"/>
          <p:nvPr/>
        </p:nvSpPr>
        <p:spPr>
          <a:xfrm>
            <a:off x="4698675" y="2336000"/>
            <a:ext cx="3907500" cy="130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Before cleaning, almost 30% of songs had a popularity score equal to zero. This will skew our data.</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