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r:id="rId27" roundtripDataSignature="AMtx7mhDNNnbhXlLtx+WHRC5kKR7TSLi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4" name="Google Shape;144;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82" name="Google Shape;182;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7" name="Google Shape;9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4" name="Google Shape;10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1" name="Google Shape;11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9eb45f32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c9eb45f32d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1" name="Google Shape;13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3"/>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53"/>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53"/>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53"/>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53"/>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sp>
        <p:nvSpPr>
          <p:cNvPr id="22" name="Google Shape;2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3" name="Google Shape;2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 name="Shape 25"/>
        <p:cNvGrpSpPr/>
        <p:nvPr/>
      </p:nvGrpSpPr>
      <p:grpSpPr>
        <a:xfrm>
          <a:off x="0" y="0"/>
          <a:ext cx="0" cy="0"/>
          <a:chOff x="0" y="0"/>
          <a:chExt cx="0" cy="0"/>
        </a:xfrm>
      </p:grpSpPr>
      <p:sp>
        <p:nvSpPr>
          <p:cNvPr id="26" name="Google Shape;26;p5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55"/>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0" name="Google Shape;30;p5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5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5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 name="Google Shape;33;p5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5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5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5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5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52"/>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5"/>
          <p:cNvPicPr preferRelativeResize="0"/>
          <p:nvPr/>
        </p:nvPicPr>
        <p:blipFill rotWithShape="1">
          <a:blip r:embed="rId3">
            <a:alphaModFix amt="5000"/>
          </a:blip>
          <a:srcRect b="10204" l="0" r="744" t="5928"/>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 name="Google Shape;65;p5"/>
          <p:cNvSpPr/>
          <p:nvPr/>
        </p:nvSpPr>
        <p:spPr>
          <a:xfrm>
            <a:off x="988684" y="1023080"/>
            <a:ext cx="6985200" cy="3451500"/>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61D23"/>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
        <p:nvSpPr>
          <p:cNvPr id="68" name="Google Shape;68;p5"/>
          <p:cNvSpPr txBox="1"/>
          <p:nvPr/>
        </p:nvSpPr>
        <p:spPr>
          <a:xfrm>
            <a:off x="2541122" y="2795733"/>
            <a:ext cx="4019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rgbClr val="161D23"/>
                </a:solidFill>
                <a:latin typeface="Times New Roman"/>
                <a:ea typeface="Times New Roman"/>
                <a:cs typeface="Times New Roman"/>
                <a:sym typeface="Times New Roman"/>
              </a:rPr>
              <a:t>Creating a future-ready workforce</a:t>
            </a:r>
            <a:endParaRPr i="0" sz="1400" u="none" cap="none" strike="noStrike">
              <a:solidFill>
                <a:srgbClr val="000000"/>
              </a:solidFill>
              <a:latin typeface="Times New Roman"/>
              <a:ea typeface="Times New Roman"/>
              <a:cs typeface="Times New Roman"/>
              <a:sym typeface="Times New Roman"/>
            </a:endParaRPr>
          </a:p>
        </p:txBody>
      </p:sp>
      <p:sp>
        <p:nvSpPr>
          <p:cNvPr id="69" name="Google Shape;69;p5"/>
          <p:cNvSpPr txBox="1"/>
          <p:nvPr/>
        </p:nvSpPr>
        <p:spPr>
          <a:xfrm>
            <a:off x="1003625" y="364253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Times New Roman"/>
                <a:ea typeface="Times New Roman"/>
                <a:cs typeface="Times New Roman"/>
                <a:sym typeface="Times New Roman"/>
              </a:rPr>
              <a:t>Team Members</a:t>
            </a:r>
            <a:endParaRPr i="0" sz="1400" u="none" cap="none" strike="noStrike">
              <a:solidFill>
                <a:srgbClr val="000000"/>
              </a:solidFill>
              <a:latin typeface="Times New Roman"/>
              <a:ea typeface="Times New Roman"/>
              <a:cs typeface="Times New Roman"/>
              <a:sym typeface="Times New Roman"/>
            </a:endParaRPr>
          </a:p>
        </p:txBody>
      </p:sp>
      <p:sp>
        <p:nvSpPr>
          <p:cNvPr id="70" name="Google Shape;70;p5"/>
          <p:cNvSpPr txBox="1"/>
          <p:nvPr/>
        </p:nvSpPr>
        <p:spPr>
          <a:xfrm>
            <a:off x="1095095" y="3956068"/>
            <a:ext cx="2095554" cy="4565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i="0" lang="en" sz="1100" u="none" cap="none" strike="noStrike">
                <a:solidFill>
                  <a:schemeClr val="dk1"/>
                </a:solidFill>
                <a:latin typeface="Times New Roman"/>
                <a:ea typeface="Times New Roman"/>
                <a:cs typeface="Times New Roman"/>
                <a:sym typeface="Times New Roman"/>
              </a:rPr>
              <a:t>Student Name :</a:t>
            </a:r>
            <a:r>
              <a:rPr lang="en" sz="1100">
                <a:solidFill>
                  <a:schemeClr val="dk1"/>
                </a:solidFill>
                <a:latin typeface="Times New Roman"/>
                <a:ea typeface="Times New Roman"/>
                <a:cs typeface="Times New Roman"/>
                <a:sym typeface="Times New Roman"/>
              </a:rPr>
              <a:t>Jeffrina R</a:t>
            </a:r>
            <a:endParaRPr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00"/>
              </a:spcBef>
              <a:spcAft>
                <a:spcPts val="0"/>
              </a:spcAft>
              <a:buClr>
                <a:srgbClr val="000000"/>
              </a:buClr>
              <a:buSzPts val="1100"/>
              <a:buFont typeface="Arial"/>
              <a:buNone/>
            </a:pPr>
            <a:r>
              <a:rPr i="0" lang="en" sz="1100" u="none" cap="none" strike="noStrike">
                <a:solidFill>
                  <a:schemeClr val="dk1"/>
                </a:solidFill>
                <a:latin typeface="Times New Roman"/>
                <a:ea typeface="Times New Roman"/>
                <a:cs typeface="Times New Roman"/>
                <a:sym typeface="Times New Roman"/>
              </a:rPr>
              <a:t>Student ID :au3111212050</a:t>
            </a:r>
            <a:r>
              <a:rPr lang="en" sz="1100">
                <a:solidFill>
                  <a:schemeClr val="dk1"/>
                </a:solidFill>
                <a:latin typeface="Times New Roman"/>
                <a:ea typeface="Times New Roman"/>
                <a:cs typeface="Times New Roman"/>
                <a:sym typeface="Times New Roman"/>
              </a:rPr>
              <a:t>27</a:t>
            </a:r>
            <a:endParaRPr i="0" sz="1400" u="none" cap="none" strike="noStrike">
              <a:solidFill>
                <a:srgbClr val="000000"/>
              </a:solidFill>
              <a:latin typeface="Times New Roman"/>
              <a:ea typeface="Times New Roman"/>
              <a:cs typeface="Times New Roman"/>
              <a:sym typeface="Times New Roman"/>
            </a:endParaRPr>
          </a:p>
        </p:txBody>
      </p:sp>
      <p:cxnSp>
        <p:nvCxnSpPr>
          <p:cNvPr id="71" name="Google Shape;71;p5"/>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5"/>
          <p:cNvSpPr txBox="1"/>
          <p:nvPr/>
        </p:nvSpPr>
        <p:spPr>
          <a:xfrm>
            <a:off x="5609138" y="3252700"/>
            <a:ext cx="1789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Times New Roman"/>
                <a:ea typeface="Times New Roman"/>
                <a:cs typeface="Times New Roman"/>
                <a:sym typeface="Times New Roman"/>
              </a:rPr>
              <a:t>Loyola-ICAM College of engineering and technology</a:t>
            </a:r>
            <a:endParaRPr i="0" sz="1200" u="none" cap="none" strike="noStrike">
              <a:solidFill>
                <a:schemeClr val="dk1"/>
              </a:solidFill>
              <a:latin typeface="Times New Roman"/>
              <a:ea typeface="Times New Roman"/>
              <a:cs typeface="Times New Roman"/>
              <a:sym typeface="Times New Roman"/>
            </a:endParaRPr>
          </a:p>
        </p:txBody>
      </p:sp>
      <p:cxnSp>
        <p:nvCxnSpPr>
          <p:cNvPr id="73" name="Google Shape;73;p5"/>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4" name="Google Shape;74;p5"/>
          <p:cNvSpPr txBox="1"/>
          <p:nvPr/>
        </p:nvSpPr>
        <p:spPr>
          <a:xfrm>
            <a:off x="5693356" y="3956068"/>
            <a:ext cx="209555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i="0" lang="en" sz="1100" u="none" cap="none" strike="noStrike">
                <a:solidFill>
                  <a:schemeClr val="dk1"/>
                </a:solidFill>
                <a:latin typeface="Times New Roman"/>
                <a:ea typeface="Times New Roman"/>
                <a:cs typeface="Times New Roman"/>
                <a:sym typeface="Times New Roman"/>
              </a:rPr>
              <a:t>Chennai</a:t>
            </a:r>
            <a:endParaRPr i="0" sz="1100" u="none" cap="none" strike="noStrike">
              <a:solidFill>
                <a:schemeClr val="dk1"/>
              </a:solidFill>
              <a:latin typeface="Times New Roman"/>
              <a:ea typeface="Times New Roman"/>
              <a:cs typeface="Times New Roman"/>
              <a:sym typeface="Times New Roman"/>
            </a:endParaRPr>
          </a:p>
        </p:txBody>
      </p:sp>
      <p:pic>
        <p:nvPicPr>
          <p:cNvPr id="75" name="Google Shape;75;p5"/>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6" name="Google Shape;76;p5"/>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7" name="Google Shape;77;p5"/>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3"/>
          <p:cNvSpPr txBox="1"/>
          <p:nvPr>
            <p:ph type="title"/>
          </p:nvPr>
        </p:nvSpPr>
        <p:spPr>
          <a:xfrm>
            <a:off x="131012" y="682072"/>
            <a:ext cx="8526900" cy="37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1" i="0" sz="1600" u="none" cap="none" strike="noStrike">
              <a:solidFill>
                <a:srgbClr val="213163"/>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Data Modelling:</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project begins with data modelling, defining the database schema using Django's ORM (Object-Relational Mapping).</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Implementation and Results:</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A comprehensive music library is implemented, allowing users to browse, search, and explore a vast collection of songs, albums, and artists.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p:txBody>
      </p:sp>
      <p:cxnSp>
        <p:nvCxnSpPr>
          <p:cNvPr id="147" name="Google Shape;147;p43"/>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8" name="Google Shape;148;p43"/>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4"/>
          <p:cNvSpPr txBox="1"/>
          <p:nvPr>
            <p:ph type="title"/>
          </p:nvPr>
        </p:nvSpPr>
        <p:spPr>
          <a:xfrm>
            <a:off x="155850" y="613142"/>
            <a:ext cx="8832300" cy="45193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Homepage</a:t>
            </a:r>
            <a:endParaRPr/>
          </a:p>
        </p:txBody>
      </p:sp>
      <p:sp>
        <p:nvSpPr>
          <p:cNvPr id="154" name="Google Shape;154;p44"/>
          <p:cNvSpPr txBox="1"/>
          <p:nvPr>
            <p:ph idx="1" type="body"/>
          </p:nvPr>
        </p:nvSpPr>
        <p:spPr>
          <a:xfrm>
            <a:off x="3432599" y="1678975"/>
            <a:ext cx="2528700" cy="2335500"/>
          </a:xfrm>
          <a:prstGeom prst="rect">
            <a:avLst/>
          </a:prstGeom>
          <a:noFill/>
          <a:ln>
            <a:noFill/>
          </a:ln>
        </p:spPr>
        <p:txBody>
          <a:bodyPr anchorCtr="0" anchor="t" bIns="91425" lIns="91425" spcFirstLastPara="1" rIns="91425" wrap="square" tIns="91425">
            <a:noAutofit/>
          </a:bodyPr>
          <a:lstStyle/>
          <a:p>
            <a:pPr indent="0" lvl="0" marL="228596" rtl="0" algn="l">
              <a:lnSpc>
                <a:spcPct val="115000"/>
              </a:lnSpc>
              <a:spcBef>
                <a:spcPts val="0"/>
              </a:spcBef>
              <a:spcAft>
                <a:spcPts val="0"/>
              </a:spcAft>
              <a:buSzPts val="1200"/>
              <a:buNone/>
            </a:pPr>
            <a:r>
              <a:t/>
            </a:r>
            <a:endParaRPr/>
          </a:p>
        </p:txBody>
      </p:sp>
      <p:pic>
        <p:nvPicPr>
          <p:cNvPr id="155" name="Google Shape;155;p44"/>
          <p:cNvPicPr preferRelativeResize="0"/>
          <p:nvPr/>
        </p:nvPicPr>
        <p:blipFill>
          <a:blip r:embed="rId3">
            <a:alphaModFix/>
          </a:blip>
          <a:stretch>
            <a:fillRect/>
          </a:stretch>
        </p:blipFill>
        <p:spPr>
          <a:xfrm>
            <a:off x="155850" y="509400"/>
            <a:ext cx="9062790" cy="2076563"/>
          </a:xfrm>
          <a:prstGeom prst="rect">
            <a:avLst/>
          </a:prstGeom>
          <a:noFill/>
          <a:ln>
            <a:noFill/>
          </a:ln>
        </p:spPr>
      </p:pic>
      <p:pic>
        <p:nvPicPr>
          <p:cNvPr id="156" name="Google Shape;156;p44"/>
          <p:cNvPicPr preferRelativeResize="0"/>
          <p:nvPr/>
        </p:nvPicPr>
        <p:blipFill>
          <a:blip r:embed="rId4">
            <a:alphaModFix/>
          </a:blip>
          <a:stretch>
            <a:fillRect/>
          </a:stretch>
        </p:blipFill>
        <p:spPr>
          <a:xfrm>
            <a:off x="155850" y="2767479"/>
            <a:ext cx="9062798" cy="20955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5"/>
          <p:cNvSpPr txBox="1"/>
          <p:nvPr>
            <p:ph type="title"/>
          </p:nvPr>
        </p:nvSpPr>
        <p:spPr>
          <a:xfrm>
            <a:off x="628560" y="601132"/>
            <a:ext cx="7886430" cy="66651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About-Us-Page</a:t>
            </a:r>
            <a:endParaRPr/>
          </a:p>
        </p:txBody>
      </p:sp>
      <p:pic>
        <p:nvPicPr>
          <p:cNvPr id="162" name="Google Shape;162;p45"/>
          <p:cNvPicPr preferRelativeResize="0"/>
          <p:nvPr/>
        </p:nvPicPr>
        <p:blipFill>
          <a:blip r:embed="rId3">
            <a:alphaModFix/>
          </a:blip>
          <a:stretch>
            <a:fillRect/>
          </a:stretch>
        </p:blipFill>
        <p:spPr>
          <a:xfrm>
            <a:off x="1123625" y="1142574"/>
            <a:ext cx="6747733" cy="35710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6"/>
          <p:cNvSpPr txBox="1"/>
          <p:nvPr>
            <p:ph type="title"/>
          </p:nvPr>
        </p:nvSpPr>
        <p:spPr>
          <a:xfrm>
            <a:off x="628560" y="635000"/>
            <a:ext cx="7886430" cy="632649"/>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Service-Page</a:t>
            </a:r>
            <a:endParaRPr/>
          </a:p>
        </p:txBody>
      </p:sp>
      <p:pic>
        <p:nvPicPr>
          <p:cNvPr id="168" name="Google Shape;168;p46"/>
          <p:cNvPicPr preferRelativeResize="0"/>
          <p:nvPr/>
        </p:nvPicPr>
        <p:blipFill>
          <a:blip r:embed="rId3">
            <a:alphaModFix/>
          </a:blip>
          <a:stretch>
            <a:fillRect/>
          </a:stretch>
        </p:blipFill>
        <p:spPr>
          <a:xfrm>
            <a:off x="1397513" y="1152474"/>
            <a:ext cx="6348533" cy="357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48"/>
          <p:cNvPicPr preferRelativeResize="0"/>
          <p:nvPr/>
        </p:nvPicPr>
        <p:blipFill>
          <a:blip r:embed="rId3">
            <a:alphaModFix/>
          </a:blip>
          <a:stretch>
            <a:fillRect/>
          </a:stretch>
        </p:blipFill>
        <p:spPr>
          <a:xfrm>
            <a:off x="182125" y="687775"/>
            <a:ext cx="8602123" cy="4132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9"/>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79" name="Google Shape;179;p49"/>
          <p:cNvSpPr txBox="1"/>
          <p:nvPr/>
        </p:nvSpPr>
        <p:spPr>
          <a:xfrm>
            <a:off x="303325" y="1237825"/>
            <a:ext cx="8666700" cy="3692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Personalized Recommendations:</a:t>
            </a:r>
            <a:r>
              <a:rPr b="0" i="0" lang="en" sz="1200" u="none" cap="none" strike="noStrik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Social Integration: </a:t>
            </a:r>
            <a:r>
              <a:rPr b="0" i="0" lang="en" sz="1200" u="none" cap="none" strike="noStrik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AI-Driven Playlist Creation: </a:t>
            </a:r>
            <a:r>
              <a:rPr b="0" i="0" lang="en" sz="1200" u="none" cap="none" strike="noStrik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Enhanced Discovery Tools: </a:t>
            </a:r>
            <a:r>
              <a:rPr b="0" i="0" lang="en" sz="1200" u="none" cap="none" strike="noStrik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Lyric Integration</a:t>
            </a:r>
            <a:r>
              <a:rPr b="0" i="0" lang="en" sz="1200" u="none" cap="none" strike="noStrik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Live Streaming and Virtual Concerts: </a:t>
            </a:r>
            <a:r>
              <a:rPr b="0" i="0" lang="en" sz="1200" u="none" cap="none" strike="noStrik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Music Education Resources: </a:t>
            </a:r>
            <a:r>
              <a:rPr b="0" i="0" lang="en" sz="1200" u="none" cap="none" strike="noStrik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Voice Control and Integration: </a:t>
            </a:r>
            <a:r>
              <a:rPr b="0" i="0" lang="en" sz="1200" u="none" cap="none" strike="noStrik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0"/>
          <p:cNvSpPr txBox="1"/>
          <p:nvPr>
            <p:ph type="title"/>
          </p:nvPr>
        </p:nvSpPr>
        <p:spPr>
          <a:xfrm>
            <a:off x="131012" y="682074"/>
            <a:ext cx="8396400" cy="358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Conclusion</a:t>
            </a:r>
            <a:endParaRPr b="0" i="0" sz="1800" u="none" cap="none" strike="noStrike">
              <a:solidFill>
                <a:srgbClr val="213163"/>
              </a:solidFill>
              <a:latin typeface="Arial"/>
              <a:ea typeface="Arial"/>
              <a:cs typeface="Arial"/>
              <a:sym typeface="Arial"/>
            </a:endParaRPr>
          </a:p>
          <a:p>
            <a:pPr indent="-317500" lvl="0" marL="457200" marR="0" rtl="0" algn="l">
              <a:lnSpc>
                <a:spcPct val="115000"/>
              </a:lnSpc>
              <a:spcBef>
                <a:spcPts val="0"/>
              </a:spcBef>
              <a:spcAft>
                <a:spcPts val="0"/>
              </a:spcAft>
              <a:buSzPts val="1400"/>
              <a:buChar char="●"/>
            </a:pPr>
            <a:r>
              <a:rPr b="0" i="0" lang="en" sz="1600" u="none" cap="none" strike="noStrike">
                <a:solidFill>
                  <a:srgbClr val="213163"/>
                </a:solidFill>
                <a:latin typeface="Arial"/>
                <a:ea typeface="Arial"/>
                <a:cs typeface="Arial"/>
                <a:sym typeface="Arial"/>
              </a:rPr>
              <a:t> </a:t>
            </a:r>
            <a:r>
              <a:rPr lang="en" sz="1200">
                <a:solidFill>
                  <a:srgbClr val="0D0D0D"/>
                </a:solidFill>
                <a:highlight>
                  <a:srgbClr val="FFFFFF"/>
                </a:highlight>
                <a:latin typeface="Roboto"/>
                <a:ea typeface="Roboto"/>
                <a:cs typeface="Roboto"/>
                <a:sym typeface="Roboto"/>
              </a:rPr>
              <a:t>As </a:t>
            </a:r>
            <a:r>
              <a:rPr lang="en" sz="1200">
                <a:solidFill>
                  <a:srgbClr val="0D0D0D"/>
                </a:solidFill>
                <a:highlight>
                  <a:srgbClr val="FFFFFF"/>
                </a:highlight>
                <a:latin typeface="Roboto"/>
                <a:ea typeface="Roboto"/>
                <a:cs typeface="Roboto"/>
                <a:sym typeface="Roboto"/>
              </a:rPr>
              <a:t>Tune Trek</a:t>
            </a:r>
            <a:r>
              <a:rPr lang="en" sz="1200">
                <a:solidFill>
                  <a:srgbClr val="0D0D0D"/>
                </a:solidFill>
                <a:highlight>
                  <a:srgbClr val="FFFFFF"/>
                </a:highlight>
                <a:latin typeface="Roboto"/>
                <a:ea typeface="Roboto"/>
                <a:cs typeface="Roboto"/>
                <a:sym typeface="Roboto"/>
              </a:rPr>
              <a:t> continues to evolve and grow, it remains committed to its mission of providing users with a seamless and immersive music streaming experience, fostering community engagement, and setting new benchmarks for personalized music discovery and engagement. Join us on this musical journey and experience the future of music streaming with TuneTrek Music Player.</a:t>
            </a:r>
            <a:endParaRPr sz="1200">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TuneTrek Music Player represents the culmination of meticulous planning, diligent development, and strategic deployment to create a robust and user-friendly music streaming platform. With its comprehensive music library, personalized playlists, social sharing features, and robust privacy and security measures, TuneTrek offers users an immersive and dynamic music discovery experience.</a:t>
            </a:r>
            <a:endParaRPr sz="1200">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Throughout the development process, user feedback has been prioritized, leading to iterative improvements and refinements to enhance the application's features and functionalities. By gathering insights through user testing and analytics, TuneTrek continuously optimizes the user experience, improves recommendation accuracy, and addresses usability issues, ensuring that it remains at the forefront of personalized music discovery and engagement.</a:t>
            </a:r>
            <a:endParaRPr sz="1200">
              <a:solidFill>
                <a:srgbClr val="0D0D0D"/>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2800"/>
              <a:buFont typeface="Arial"/>
              <a:buNone/>
            </a:pPr>
            <a:r>
              <a:rPr lang="en" sz="1200">
                <a:solidFill>
                  <a:srgbClr val="0D0D0D"/>
                </a:solidFill>
                <a:highlight>
                  <a:srgbClr val="FFFFFF"/>
                </a:highlight>
                <a:latin typeface="Roboto"/>
                <a:ea typeface="Roboto"/>
                <a:cs typeface="Roboto"/>
                <a:sym typeface="Roboto"/>
              </a:rPr>
              <a:t>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800"/>
              <a:buFont typeface="Arial"/>
              <a:buNone/>
            </a:pPr>
            <a:r>
              <a:t/>
            </a:r>
            <a:endParaRPr sz="1600">
              <a:solidFill>
                <a:schemeClr val="dk1"/>
              </a:solidFill>
            </a:endParaRPr>
          </a:p>
        </p:txBody>
      </p:sp>
      <p:cxnSp>
        <p:nvCxnSpPr>
          <p:cNvPr id="185" name="Google Shape;185;p5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86" name="Google Shape;186;p5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1"/>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Clr>
                <a:srgbClr val="000000"/>
              </a:buClr>
              <a:buSzPts val="2000"/>
              <a:buFont typeface="Arial"/>
              <a:buNone/>
            </a:pPr>
            <a:r>
              <a:rPr b="1" i="0" lang="en" sz="2000" u="none" cap="none" strike="noStrike">
                <a:solidFill>
                  <a:srgbClr val="213164"/>
                </a:solidFill>
                <a:latin typeface="Arial"/>
                <a:ea typeface="Arial"/>
                <a:cs typeface="Arial"/>
                <a:sym typeface="Arial"/>
              </a:rPr>
              <a:t>CAPSTONE PROJECT SHOWCASE</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anchorCtr="0" anchor="t" bIns="0" lIns="0" spcFirstLastPara="1" rIns="0" wrap="square" tIns="0">
            <a:spAutoFit/>
          </a:bodyPr>
          <a:lstStyle/>
          <a:p>
            <a:pPr indent="0" lvl="0" marL="0" marR="0" rtl="0" algn="l">
              <a:lnSpc>
                <a:spcPct val="124749"/>
              </a:lnSpc>
              <a:spcBef>
                <a:spcPts val="0"/>
              </a:spcBef>
              <a:spcAft>
                <a:spcPts val="0"/>
              </a:spcAft>
              <a:buClr>
                <a:srgbClr val="000000"/>
              </a:buClr>
              <a:buSzPts val="1600"/>
              <a:buFont typeface="Arial"/>
              <a:buNone/>
            </a:pPr>
            <a:r>
              <a:rPr b="1" i="0" lang="en" sz="1600" u="none" cap="none" strike="noStrike">
                <a:solidFill>
                  <a:schemeClr val="dk1"/>
                </a:solidFill>
                <a:latin typeface="Arial"/>
                <a:ea typeface="Arial"/>
                <a:cs typeface="Arial"/>
                <a:sym typeface="Arial"/>
              </a:rPr>
              <a:t>        Music Web Application using Django Framework</a:t>
            </a:r>
            <a:endParaRPr b="0" i="0" sz="1600" u="none" cap="none" strike="noStrik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6"/>
          <p:cNvSpPr txBox="1"/>
          <p:nvPr>
            <p:ph type="title"/>
          </p:nvPr>
        </p:nvSpPr>
        <p:spPr>
          <a:xfrm>
            <a:off x="138661" y="692945"/>
            <a:ext cx="8722800" cy="38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sz="1200">
              <a:solidFill>
                <a:srgbClr val="ECECEC"/>
              </a:solidFill>
              <a:highlight>
                <a:schemeClr val="accent2"/>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800"/>
              <a:buFont typeface="Arial"/>
              <a:buNone/>
            </a:pPr>
            <a:r>
              <a:t/>
            </a:r>
            <a:endParaRPr sz="1200">
              <a:solidFill>
                <a:srgbClr val="ECECEC"/>
              </a:solidFill>
              <a:highlight>
                <a:schemeClr val="accent2"/>
              </a:highlight>
              <a:latin typeface="Roboto"/>
              <a:ea typeface="Roboto"/>
              <a:cs typeface="Roboto"/>
              <a:sym typeface="Roboto"/>
            </a:endParaRPr>
          </a:p>
          <a:p>
            <a:pPr indent="-311150" lvl="0" marL="457200" rtl="0" algn="l">
              <a:lnSpc>
                <a:spcPct val="115000"/>
              </a:lnSpc>
              <a:spcBef>
                <a:spcPts val="0"/>
              </a:spcBef>
              <a:spcAft>
                <a:spcPts val="0"/>
              </a:spcAft>
              <a:buClr>
                <a:srgbClr val="0D0D0D"/>
              </a:buClr>
              <a:buSzPts val="1300"/>
              <a:buFont typeface="Roboto"/>
              <a:buChar char="●"/>
            </a:pPr>
            <a:r>
              <a:rPr lang="en" sz="1300">
                <a:solidFill>
                  <a:srgbClr val="0D0D0D"/>
                </a:solidFill>
                <a:highlight>
                  <a:srgbClr val="FFFFFF"/>
                </a:highlight>
                <a:latin typeface="Roboto"/>
                <a:ea typeface="Roboto"/>
                <a:cs typeface="Roboto"/>
                <a:sym typeface="Roboto"/>
              </a:rPr>
              <a:t>TuneTrek  is a web application powered by Django, aiming to transform music interaction. It offers a wide song library and personalized playlists, tailored to each user's taste. Social sharing features foster community engagement. The platform prioritizes user privacy and offers a seamless, responsive design. By combining technology and user-centric design, TuneTrek  aims to redefine online music platforms. With its intuitive interface and robust recommendation system, users can easily discover new music. Join us on this musical journey and experience the future of music streaming.</a:t>
            </a:r>
            <a:endParaRPr sz="1300">
              <a:solidFill>
                <a:srgbClr val="0D0D0D"/>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300">
              <a:solidFill>
                <a:srgbClr val="0D0D0D"/>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0D0D0D"/>
              </a:buClr>
              <a:buSzPts val="1400"/>
              <a:buFont typeface="Roboto"/>
              <a:buChar char="●"/>
            </a:pPr>
            <a:r>
              <a:rPr lang="en" sz="1300">
                <a:solidFill>
                  <a:srgbClr val="0D0D0D"/>
                </a:solidFill>
                <a:highlight>
                  <a:srgbClr val="FFFFFF"/>
                </a:highlight>
                <a:latin typeface="Roboto"/>
                <a:ea typeface="Roboto"/>
                <a:cs typeface="Roboto"/>
                <a:sym typeface="Roboto"/>
              </a:rPr>
              <a:t>TuneTrek is a modern web application crafted with Django, revolutionizing the music listening experience. Featuring a diverse array of songs spanning multiple genres, it offers personalized playlists tailored to individual preferences. Users can engage with friends through social sharing functionalities, fostering a vibrant music community. The platform prioritizes security and privacy, ensuring user data remains protected. With its sleek design and intuitive interface, Tune Trek provides a seamless and immersive music streaming experience. Experience the next generation of music discovery with TuneTrek.</a:t>
            </a:r>
            <a:endParaRPr sz="13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3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3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800"/>
              <a:buFont typeface="Arial"/>
              <a:buNone/>
            </a:pPr>
            <a:r>
              <a:t/>
            </a:r>
            <a:endParaRPr sz="1200">
              <a:solidFill>
                <a:srgbClr val="ECECEC"/>
              </a:solidFill>
              <a:highlight>
                <a:schemeClr val="accent2"/>
              </a:highlight>
              <a:latin typeface="Roboto"/>
              <a:ea typeface="Roboto"/>
              <a:cs typeface="Roboto"/>
              <a:sym typeface="Roboto"/>
            </a:endParaRPr>
          </a:p>
        </p:txBody>
      </p:sp>
      <p:cxnSp>
        <p:nvCxnSpPr>
          <p:cNvPr id="93" name="Google Shape;93;p3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3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7"/>
          <p:cNvSpPr txBox="1"/>
          <p:nvPr>
            <p:ph type="title"/>
          </p:nvPr>
        </p:nvSpPr>
        <p:spPr>
          <a:xfrm>
            <a:off x="131012" y="682074"/>
            <a:ext cx="8483400" cy="36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Problem Statement</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700" u="none" cap="none" strike="noStrike">
                <a:solidFill>
                  <a:srgbClr val="213163"/>
                </a:solidFill>
                <a:latin typeface="Arial"/>
                <a:ea typeface="Arial"/>
                <a:cs typeface="Arial"/>
                <a:sym typeface="Arial"/>
              </a:rPr>
              <a:t>                 </a:t>
            </a:r>
            <a:endParaRPr sz="1700">
              <a:solidFill>
                <a:srgbClr val="213163"/>
              </a:solidFill>
            </a:endParaRPr>
          </a:p>
          <a:p>
            <a:pPr indent="-317500" lvl="0" marL="457200" marR="0" rtl="0" algn="l">
              <a:lnSpc>
                <a:spcPct val="150000"/>
              </a:lnSpc>
              <a:spcBef>
                <a:spcPts val="0"/>
              </a:spcBef>
              <a:spcAft>
                <a:spcPts val="0"/>
              </a:spcAft>
              <a:buSzPts val="1400"/>
              <a:buChar char="●"/>
            </a:pPr>
            <a:r>
              <a:rPr lang="en" sz="1700">
                <a:solidFill>
                  <a:srgbClr val="213163"/>
                </a:solidFill>
              </a:rPr>
              <a:t> </a:t>
            </a:r>
            <a:r>
              <a:rPr lang="en" sz="1200">
                <a:solidFill>
                  <a:srgbClr val="0D0D0D"/>
                </a:solidFill>
                <a:highlight>
                  <a:srgbClr val="FFFFFF"/>
                </a:highlight>
                <a:latin typeface="Roboto"/>
                <a:ea typeface="Roboto"/>
                <a:cs typeface="Roboto"/>
                <a:sym typeface="Roboto"/>
              </a:rPr>
              <a:t>In today's digital age, music has become an integral part of our lives, yet many music streaming platforms fall short in delivering a truly personalized and engaging experience. Users often struggle to discover new music that resonates with their tastes, and existing platforms may lack social features for community interaction. Additionally, concerns about data privacy and security are growing among users.</a:t>
            </a:r>
            <a:endParaRPr sz="1200">
              <a:solidFill>
                <a:srgbClr val="0D0D0D"/>
              </a:solidFill>
              <a:highlight>
                <a:srgbClr val="FFFFFF"/>
              </a:highlight>
              <a:latin typeface="Roboto"/>
              <a:ea typeface="Roboto"/>
              <a:cs typeface="Roboto"/>
              <a:sym typeface="Roboto"/>
            </a:endParaRPr>
          </a:p>
          <a:p>
            <a:pPr indent="0" lvl="0" marL="457200" marR="0" rtl="0" algn="l">
              <a:lnSpc>
                <a:spcPct val="150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304800" lvl="0" marL="457200" marR="0" rtl="0" algn="l">
              <a:lnSpc>
                <a:spcPct val="150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To address these challenges, there is a need for a modern music player that offers a diverse and extensive library of songs, personalized recommendations based on user preferences, robust social sharing features for community engagement, and stringent measures to protect user data privacy and security. The goal is to develop a web application, [Your Music Player], leveraging the Django framework, that not only meets these needs but also sets a new standard for online music platforms by prioritizing user satisfaction, fostering music discovery, and ensuring user privacy and security.</a:t>
            </a:r>
            <a:endParaRPr sz="1200">
              <a:solidFill>
                <a:srgbClr val="0D0D0D"/>
              </a:solidFill>
              <a:highlight>
                <a:srgbClr val="FFFFFF"/>
              </a:highlight>
              <a:latin typeface="Roboto"/>
              <a:ea typeface="Roboto"/>
              <a:cs typeface="Roboto"/>
              <a:sym typeface="Roboto"/>
            </a:endParaRPr>
          </a:p>
          <a:p>
            <a:pPr indent="0" lvl="0" marL="0" marR="0" rtl="0" algn="l">
              <a:lnSpc>
                <a:spcPct val="150000"/>
              </a:lnSpc>
              <a:spcBef>
                <a:spcPts val="0"/>
              </a:spcBef>
              <a:spcAft>
                <a:spcPts val="0"/>
              </a:spcAft>
              <a:buClr>
                <a:srgbClr val="000000"/>
              </a:buClr>
              <a:buSzPts val="2800"/>
              <a:buFont typeface="Arial"/>
              <a:buNone/>
            </a:pPr>
            <a:r>
              <a:t/>
            </a:r>
            <a:endParaRPr sz="1700">
              <a:solidFill>
                <a:srgbClr val="213163"/>
              </a:solidFill>
            </a:endParaRPr>
          </a:p>
        </p:txBody>
      </p:sp>
      <p:cxnSp>
        <p:nvCxnSpPr>
          <p:cNvPr id="100" name="Google Shape;100;p3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1" name="Google Shape;101;p3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8"/>
          <p:cNvSpPr txBox="1"/>
          <p:nvPr>
            <p:ph type="title"/>
          </p:nvPr>
        </p:nvSpPr>
        <p:spPr>
          <a:xfrm>
            <a:off x="131011" y="682070"/>
            <a:ext cx="86685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Project Overview</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a:t>
            </a:r>
            <a:endParaRPr b="0" i="0" sz="1600" u="none" cap="none" strike="noStrike">
              <a:solidFill>
                <a:srgbClr val="213163"/>
              </a:solidFill>
              <a:latin typeface="Arial"/>
              <a:ea typeface="Arial"/>
              <a:cs typeface="Arial"/>
              <a:sym typeface="Arial"/>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To develop a user-friendly and feature-rich music player that caters to the diverse needs and preferences of music enthusiasts.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To provide a platform for users to discover new music, connect with friends, and share their favorite tracks in a secure and privacy-conscious environment.</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To leverage advanced technology and best practices in software development to deliver a high-quality and reliable music streaming service.</a:t>
            </a:r>
            <a:endParaRPr sz="1200">
              <a:solidFill>
                <a:srgbClr val="0D0D0D"/>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Develop a modern and user-friendly music player that sets a new standard for online music platforms.</a:t>
            </a:r>
            <a:endParaRPr sz="1200">
              <a:solidFill>
                <a:srgbClr val="0D0D0D"/>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Provide users with a comprehensive music library and personalized playlists tailored to their preferences.</a:t>
            </a:r>
            <a:endParaRPr sz="1200">
              <a:solidFill>
                <a:srgbClr val="0D0D0D"/>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Foster community engagement through social sharing features, creating a vibrant music community.</a:t>
            </a:r>
            <a:endParaRPr sz="1200">
              <a:solidFill>
                <a:srgbClr val="0D0D0D"/>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Prioritize user privacy and data security, ensuring a safe and secure music streaming environment.</a:t>
            </a:r>
            <a:endParaRPr sz="1200">
              <a:solidFill>
                <a:srgbClr val="0D0D0D"/>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Deliver a seamless and immersive music listening experience across devices, enhancing user satisfaction and enjoyment.</a:t>
            </a:r>
            <a:endParaRPr sz="1200">
              <a:solidFill>
                <a:srgbClr val="0D0D0D"/>
              </a:solidFill>
              <a:highlight>
                <a:srgbClr val="FFFFFF"/>
              </a:highlight>
              <a:latin typeface="Roboto"/>
              <a:ea typeface="Roboto"/>
              <a:cs typeface="Roboto"/>
              <a:sym typeface="Roboto"/>
            </a:endParaRPr>
          </a:p>
          <a:p>
            <a:pPr indent="0" lvl="0" marL="0" marR="0" rtl="0" algn="l">
              <a:lnSpc>
                <a:spcPct val="100000"/>
              </a:lnSpc>
              <a:spcBef>
                <a:spcPts val="1200"/>
              </a:spcBef>
              <a:spcAft>
                <a:spcPts val="0"/>
              </a:spcAft>
              <a:buClr>
                <a:srgbClr val="000000"/>
              </a:buClr>
              <a:buSzPts val="2800"/>
              <a:buFont typeface="Arial"/>
              <a:buNone/>
            </a:pPr>
            <a:r>
              <a:t/>
            </a:r>
            <a:endParaRPr sz="1600">
              <a:solidFill>
                <a:srgbClr val="213163"/>
              </a:solidFill>
            </a:endParaRPr>
          </a:p>
        </p:txBody>
      </p:sp>
      <p:cxnSp>
        <p:nvCxnSpPr>
          <p:cNvPr id="107" name="Google Shape;107;p3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8" name="Google Shape;108;p3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9"/>
          <p:cNvSpPr txBox="1"/>
          <p:nvPr>
            <p:ph type="title"/>
          </p:nvPr>
        </p:nvSpPr>
        <p:spPr>
          <a:xfrm>
            <a:off x="138661" y="569920"/>
            <a:ext cx="86466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Proposed Solution</a:t>
            </a:r>
            <a:endParaRPr b="1" i="0" sz="1800" u="none" cap="none" strike="noStrike">
              <a:solidFill>
                <a:srgbClr val="21316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r>
              <a:rPr b="1" lang="en" sz="1600">
                <a:solidFill>
                  <a:srgbClr val="213163"/>
                </a:solidFill>
              </a:rPr>
              <a:t>         </a:t>
            </a:r>
            <a:r>
              <a:rPr lang="en" sz="1200">
                <a:solidFill>
                  <a:srgbClr val="0D0D0D"/>
                </a:solidFill>
                <a:highlight>
                  <a:srgbClr val="FFFFFF"/>
                </a:highlight>
                <a:latin typeface="Roboto"/>
                <a:ea typeface="Roboto"/>
                <a:cs typeface="Roboto"/>
                <a:sym typeface="Roboto"/>
              </a:rPr>
              <a:t>TuneTrek aims to address the shortcomings of existing music streaming platforms and offer an immersive platform for music discovery and enjoyment.</a:t>
            </a:r>
            <a:endParaRPr sz="12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200">
                <a:solidFill>
                  <a:srgbClr val="0D0D0D"/>
                </a:solidFill>
                <a:highlight>
                  <a:srgbClr val="FFFFFF"/>
                </a:highlight>
                <a:latin typeface="Roboto"/>
                <a:ea typeface="Roboto"/>
                <a:cs typeface="Roboto"/>
                <a:sym typeface="Roboto"/>
              </a:rPr>
              <a:t>Key Features:</a:t>
            </a:r>
            <a:endParaRPr b="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 sz="1200">
                <a:solidFill>
                  <a:srgbClr val="0D0D0D"/>
                </a:solidFill>
                <a:highlight>
                  <a:srgbClr val="FFFFFF"/>
                </a:highlight>
                <a:latin typeface="Roboto"/>
                <a:ea typeface="Roboto"/>
                <a:cs typeface="Roboto"/>
                <a:sym typeface="Roboto"/>
              </a:rPr>
              <a:t>Comprehensive Music Library</a:t>
            </a:r>
            <a:r>
              <a:rPr lang="en" sz="1200">
                <a:solidFill>
                  <a:srgbClr val="0D0D0D"/>
                </a:solidFill>
                <a:highlight>
                  <a:srgbClr val="FFFFFF"/>
                </a:highlight>
                <a:latin typeface="Roboto"/>
                <a:ea typeface="Roboto"/>
                <a:cs typeface="Roboto"/>
                <a:sym typeface="Roboto"/>
              </a:rPr>
              <a:t>: TuneTrek will feature a vast and diverse collection of songs spanning various genres,    ensuring that users have access to a wide range of music options.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 sz="1200">
                <a:solidFill>
                  <a:srgbClr val="0D0D0D"/>
                </a:solidFill>
                <a:highlight>
                  <a:srgbClr val="FFFFFF"/>
                </a:highlight>
                <a:latin typeface="Roboto"/>
                <a:ea typeface="Roboto"/>
                <a:cs typeface="Roboto"/>
                <a:sym typeface="Roboto"/>
              </a:rPr>
              <a:t>Personalized Recommendations</a:t>
            </a:r>
            <a:r>
              <a:rPr lang="en" sz="1200">
                <a:solidFill>
                  <a:srgbClr val="0D0D0D"/>
                </a:solidFill>
                <a:highlight>
                  <a:srgbClr val="FFFFFF"/>
                </a:highlight>
                <a:latin typeface="Roboto"/>
                <a:ea typeface="Roboto"/>
                <a:cs typeface="Roboto"/>
                <a:sym typeface="Roboto"/>
              </a:rPr>
              <a:t>: Utilizing sophisticated recommendation algorithms, TuneTrek will generate personalized playlists for users based on their listening history, preferences, and behavior.</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 sz="1200">
                <a:solidFill>
                  <a:srgbClr val="0D0D0D"/>
                </a:solidFill>
                <a:highlight>
                  <a:srgbClr val="FFFFFF"/>
                </a:highlight>
                <a:latin typeface="Roboto"/>
                <a:ea typeface="Roboto"/>
                <a:cs typeface="Roboto"/>
                <a:sym typeface="Roboto"/>
              </a:rPr>
              <a:t>Social Sharing and Community Engagement</a:t>
            </a:r>
            <a:r>
              <a:rPr lang="en" sz="1200">
                <a:solidFill>
                  <a:srgbClr val="0D0D0D"/>
                </a:solidFill>
                <a:highlight>
                  <a:srgbClr val="FFFFFF"/>
                </a:highlight>
                <a:latin typeface="Roboto"/>
                <a:ea typeface="Roboto"/>
                <a:cs typeface="Roboto"/>
                <a:sym typeface="Roboto"/>
              </a:rPr>
              <a:t>: TuneTrek will include social sharing functionalities, allowing users to connect with friends, share favorite tracks, and discover new music together, fostering a vibrant and interactive music community.</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 sz="1200">
                <a:solidFill>
                  <a:srgbClr val="0D0D0D"/>
                </a:solidFill>
                <a:highlight>
                  <a:srgbClr val="FFFFFF"/>
                </a:highlight>
                <a:latin typeface="Roboto"/>
                <a:ea typeface="Roboto"/>
                <a:cs typeface="Roboto"/>
                <a:sym typeface="Roboto"/>
              </a:rPr>
              <a:t>Intuitive User Interface</a:t>
            </a:r>
            <a:r>
              <a:rPr lang="en" sz="1200">
                <a:solidFill>
                  <a:srgbClr val="0D0D0D"/>
                </a:solidFill>
                <a:highlight>
                  <a:srgbClr val="FFFFFF"/>
                </a:highlight>
                <a:latin typeface="Roboto"/>
                <a:ea typeface="Roboto"/>
                <a:cs typeface="Roboto"/>
                <a:sym typeface="Roboto"/>
              </a:rPr>
              <a:t>: With a sleek and user-friendly interface, TuneTrek will make it easy for users to navigate the platform, discover new music, and enjoy their favorite tracks.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 sz="1200">
                <a:solidFill>
                  <a:srgbClr val="0D0D0D"/>
                </a:solidFill>
                <a:highlight>
                  <a:srgbClr val="FFFFFF"/>
                </a:highlight>
                <a:latin typeface="Roboto"/>
                <a:ea typeface="Roboto"/>
                <a:cs typeface="Roboto"/>
                <a:sym typeface="Roboto"/>
              </a:rPr>
              <a:t>Privacy and Security:</a:t>
            </a:r>
            <a:r>
              <a:rPr lang="en" sz="1200">
                <a:solidFill>
                  <a:srgbClr val="0D0D0D"/>
                </a:solidFill>
                <a:highlight>
                  <a:srgbClr val="FFFFFF"/>
                </a:highlight>
                <a:latin typeface="Roboto"/>
                <a:ea typeface="Roboto"/>
                <a:cs typeface="Roboto"/>
                <a:sym typeface="Roboto"/>
              </a:rPr>
              <a:t> TuneTrek will prioritize user privacy and data security, implementing robust authentication mechanisms and encrypted data transmission to protect user information.</a:t>
            </a:r>
            <a:endParaRPr sz="1200">
              <a:solidFill>
                <a:srgbClr val="0D0D0D"/>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2800"/>
              <a:buFont typeface="Arial"/>
              <a:buNone/>
            </a:pPr>
            <a:r>
              <a:t/>
            </a:r>
            <a:endParaRPr b="1" sz="1600">
              <a:solidFill>
                <a:srgbClr val="213163"/>
              </a:solidFill>
            </a:endParaRPr>
          </a:p>
        </p:txBody>
      </p:sp>
      <p:sp>
        <p:nvSpPr>
          <p:cNvPr id="114" name="Google Shape;114;p39"/>
          <p:cNvSpPr txBox="1"/>
          <p:nvPr/>
        </p:nvSpPr>
        <p:spPr>
          <a:xfrm>
            <a:off x="101075" y="1082850"/>
            <a:ext cx="8870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6" name="Google Shape;116;p3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0"/>
          <p:cNvSpPr txBox="1"/>
          <p:nvPr/>
        </p:nvSpPr>
        <p:spPr>
          <a:xfrm>
            <a:off x="228600" y="759749"/>
            <a:ext cx="8396700" cy="3694200"/>
          </a:xfrm>
          <a:prstGeom prst="rect">
            <a:avLst/>
          </a:prstGeom>
          <a:noFill/>
          <a:ln>
            <a:noFill/>
          </a:ln>
        </p:spPr>
        <p:txBody>
          <a:bodyPr anchorCtr="0" anchor="t" bIns="45700" lIns="91425" spcFirstLastPara="1" rIns="91425" wrap="square" tIns="45700">
            <a:spAutoFit/>
          </a:bodyPr>
          <a:lstStyle/>
          <a:p>
            <a:pPr indent="0" lvl="1" marL="0" marR="0" rtl="0" algn="l">
              <a:lnSpc>
                <a:spcPct val="150000"/>
              </a:lnSpc>
              <a:spcBef>
                <a:spcPts val="0"/>
              </a:spcBef>
              <a:spcAft>
                <a:spcPts val="0"/>
              </a:spcAft>
              <a:buClr>
                <a:srgbClr val="000000"/>
              </a:buClr>
              <a:buSzPts val="2000"/>
              <a:buFont typeface="Arial"/>
              <a:buNone/>
            </a:pPr>
            <a:r>
              <a:rPr b="1" i="0" lang="en" sz="2000" u="none" cap="none" strike="noStrike">
                <a:solidFill>
                  <a:srgbClr val="374151"/>
                </a:solidFill>
                <a:latin typeface="Arial"/>
                <a:ea typeface="Arial"/>
                <a:cs typeface="Arial"/>
                <a:sym typeface="Arial"/>
              </a:rPr>
              <a:t>SOLUTION:</a:t>
            </a:r>
            <a:endParaRPr b="1" sz="2000">
              <a:solidFill>
                <a:srgbClr val="374151"/>
              </a:solidFill>
            </a:endParaRPr>
          </a:p>
          <a:p>
            <a:pPr indent="-304800" lvl="0" marL="457200" marR="0" rtl="0" algn="l">
              <a:lnSpc>
                <a:spcPct val="100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Research and Planning:</a:t>
            </a:r>
            <a:endParaRPr sz="1200">
              <a:solidFill>
                <a:srgbClr val="0D0D0D"/>
              </a:solidFill>
              <a:highlight>
                <a:srgbClr val="FFFFFF"/>
              </a:highlight>
              <a:latin typeface="Roboto"/>
              <a:ea typeface="Roboto"/>
              <a:cs typeface="Roboto"/>
              <a:sym typeface="Roboto"/>
            </a:endParaRPr>
          </a:p>
          <a:p>
            <a:pPr indent="-228600" lvl="0" marL="457200" rtl="0" algn="l">
              <a:lnSpc>
                <a:spcPct val="100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Conducted market research to understand user preferences and pain points in existing music streaming platforms.</a:t>
            </a:r>
            <a:endParaRPr sz="1200">
              <a:solidFill>
                <a:srgbClr val="0D0D0D"/>
              </a:solidFill>
              <a:highlight>
                <a:srgbClr val="FFFFFF"/>
              </a:highlight>
              <a:latin typeface="Roboto"/>
              <a:ea typeface="Roboto"/>
              <a:cs typeface="Roboto"/>
              <a:sym typeface="Roboto"/>
            </a:endParaRPr>
          </a:p>
          <a:p>
            <a:pPr indent="-228600" lvl="0" marL="457200" rtl="0" algn="l">
              <a:lnSpc>
                <a:spcPct val="100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Developed a detailed project plan outlining scope, requirements, milestones, and timeline.</a:t>
            </a:r>
            <a:endParaRPr sz="1200">
              <a:solidFill>
                <a:srgbClr val="0D0D0D"/>
              </a:solidFill>
              <a:highlight>
                <a:srgbClr val="FFFFFF"/>
              </a:highlight>
              <a:latin typeface="Roboto"/>
              <a:ea typeface="Roboto"/>
              <a:cs typeface="Roboto"/>
              <a:sym typeface="Roboto"/>
            </a:endParaRPr>
          </a:p>
          <a:p>
            <a:pPr indent="-228600" lvl="0" marL="457200" rtl="0" algn="l">
              <a:lnSpc>
                <a:spcPct val="100000"/>
              </a:lnSpc>
              <a:spcBef>
                <a:spcPts val="0"/>
              </a:spcBef>
              <a:spcAft>
                <a:spcPts val="0"/>
              </a:spcAft>
              <a:buClr>
                <a:srgbClr val="0D0D0D"/>
              </a:buClr>
              <a:buSzPts val="1200"/>
              <a:buFont typeface="Roboto"/>
              <a:buNone/>
            </a:pPr>
            <a:r>
              <a:t/>
            </a:r>
            <a:endParaRPr sz="1200">
              <a:solidFill>
                <a:srgbClr val="0D0D0D"/>
              </a:solidFill>
              <a:highlight>
                <a:srgbClr val="FFFFFF"/>
              </a:highlight>
              <a:latin typeface="Roboto"/>
              <a:ea typeface="Roboto"/>
              <a:cs typeface="Roboto"/>
              <a:sym typeface="Roboto"/>
            </a:endParaRPr>
          </a:p>
          <a:p>
            <a:pPr indent="-304800" lvl="0" marL="457200" rtl="0" algn="l">
              <a:lnSpc>
                <a:spcPct val="100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Development:</a:t>
            </a:r>
            <a:endParaRPr sz="1200">
              <a:solidFill>
                <a:srgbClr val="0D0D0D"/>
              </a:solidFill>
              <a:highlight>
                <a:srgbClr val="FFFFFF"/>
              </a:highlight>
              <a:latin typeface="Roboto"/>
              <a:ea typeface="Roboto"/>
              <a:cs typeface="Roboto"/>
              <a:sym typeface="Roboto"/>
            </a:endParaRPr>
          </a:p>
          <a:p>
            <a:pPr indent="-228600" lvl="0" marL="457200" rtl="0" algn="l">
              <a:lnSpc>
                <a:spcPct val="100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Created a robust backend infrastructure using the Django framework.</a:t>
            </a:r>
            <a:endParaRPr sz="1200">
              <a:solidFill>
                <a:srgbClr val="0D0D0D"/>
              </a:solidFill>
              <a:highlight>
                <a:srgbClr val="FFFFFF"/>
              </a:highlight>
              <a:latin typeface="Roboto"/>
              <a:ea typeface="Roboto"/>
              <a:cs typeface="Roboto"/>
              <a:sym typeface="Roboto"/>
            </a:endParaRPr>
          </a:p>
          <a:p>
            <a:pPr indent="-228600" lvl="0" marL="457200" rtl="0" algn="l">
              <a:lnSpc>
                <a:spcPct val="100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Integrated a diverse music library and implemented advanced recommendation algorithms for personalized playlists.</a:t>
            </a:r>
            <a:endParaRPr sz="1200">
              <a:solidFill>
                <a:srgbClr val="0D0D0D"/>
              </a:solidFill>
              <a:highlight>
                <a:srgbClr val="FFFFFF"/>
              </a:highlight>
              <a:latin typeface="Roboto"/>
              <a:ea typeface="Roboto"/>
              <a:cs typeface="Roboto"/>
              <a:sym typeface="Roboto"/>
            </a:endParaRPr>
          </a:p>
          <a:p>
            <a:pPr indent="-228600" lvl="0" marL="457200" rtl="0" algn="l">
              <a:lnSpc>
                <a:spcPct val="100000"/>
              </a:lnSpc>
              <a:spcBef>
                <a:spcPts val="0"/>
              </a:spcBef>
              <a:spcAft>
                <a:spcPts val="0"/>
              </a:spcAft>
              <a:buClr>
                <a:srgbClr val="0D0D0D"/>
              </a:buClr>
              <a:buSzPts val="1200"/>
              <a:buFont typeface="Roboto"/>
              <a:buNone/>
            </a:pPr>
            <a:r>
              <a:t/>
            </a:r>
            <a:endParaRPr sz="1200">
              <a:solidFill>
                <a:srgbClr val="0D0D0D"/>
              </a:solidFill>
              <a:highlight>
                <a:srgbClr val="FFFFFF"/>
              </a:highlight>
              <a:latin typeface="Roboto"/>
              <a:ea typeface="Roboto"/>
              <a:cs typeface="Roboto"/>
              <a:sym typeface="Roboto"/>
            </a:endParaRPr>
          </a:p>
          <a:p>
            <a:pPr indent="-304800" lvl="0" marL="457200" rtl="0" algn="l">
              <a:lnSpc>
                <a:spcPct val="100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Testing:</a:t>
            </a:r>
            <a:endParaRPr sz="1200">
              <a:solidFill>
                <a:srgbClr val="0D0D0D"/>
              </a:solidFill>
              <a:highlight>
                <a:srgbClr val="FFFFFF"/>
              </a:highlight>
              <a:latin typeface="Roboto"/>
              <a:ea typeface="Roboto"/>
              <a:cs typeface="Roboto"/>
              <a:sym typeface="Roboto"/>
            </a:endParaRPr>
          </a:p>
          <a:p>
            <a:pPr indent="-228600" lvl="0" marL="457200" rtl="0" algn="l">
              <a:lnSpc>
                <a:spcPct val="100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Conducted rigorous testing procedures including unit tests, integration tests, and end-to-end testing.</a:t>
            </a:r>
            <a:endParaRPr sz="1200">
              <a:solidFill>
                <a:srgbClr val="0D0D0D"/>
              </a:solidFill>
              <a:highlight>
                <a:srgbClr val="FFFFFF"/>
              </a:highlight>
              <a:latin typeface="Roboto"/>
              <a:ea typeface="Roboto"/>
              <a:cs typeface="Roboto"/>
              <a:sym typeface="Roboto"/>
            </a:endParaRPr>
          </a:p>
          <a:p>
            <a:pPr indent="-228600" lvl="0" marL="457200" rtl="0" algn="l">
              <a:lnSpc>
                <a:spcPct val="100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Performed user acceptance testing (UAT) to gather feedback and ensure usability.</a:t>
            </a:r>
            <a:endParaRPr sz="1200">
              <a:solidFill>
                <a:srgbClr val="0D0D0D"/>
              </a:solidFill>
              <a:highlight>
                <a:srgbClr val="FFFFFF"/>
              </a:highlight>
              <a:latin typeface="Roboto"/>
              <a:ea typeface="Roboto"/>
              <a:cs typeface="Roboto"/>
              <a:sym typeface="Roboto"/>
            </a:endParaRPr>
          </a:p>
          <a:p>
            <a:pPr indent="-228600" lvl="0" marL="457200" rtl="0" algn="l">
              <a:lnSpc>
                <a:spcPct val="100000"/>
              </a:lnSpc>
              <a:spcBef>
                <a:spcPts val="0"/>
              </a:spcBef>
              <a:spcAft>
                <a:spcPts val="0"/>
              </a:spcAft>
              <a:buClr>
                <a:srgbClr val="0D0D0D"/>
              </a:buClr>
              <a:buSzPts val="1200"/>
              <a:buFont typeface="Roboto"/>
              <a:buNone/>
            </a:pPr>
            <a:r>
              <a:t/>
            </a:r>
            <a:endParaRPr sz="1200">
              <a:solidFill>
                <a:srgbClr val="0D0D0D"/>
              </a:solidFill>
              <a:highlight>
                <a:srgbClr val="FFFFFF"/>
              </a:highlight>
              <a:latin typeface="Roboto"/>
              <a:ea typeface="Roboto"/>
              <a:cs typeface="Roboto"/>
              <a:sym typeface="Roboto"/>
            </a:endParaRPr>
          </a:p>
          <a:p>
            <a:pPr indent="-304800" lvl="0" marL="457200" rtl="0" algn="l">
              <a:lnSpc>
                <a:spcPct val="100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Deployment:</a:t>
            </a:r>
            <a:endParaRPr sz="12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            Deployed TuneTrek to a reliable web hosting platform and implemented continuous monitoring and optimization</a:t>
            </a:r>
            <a:endParaRPr sz="12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             Executed marketing and promotional strategies including social media campaigns and partnerships to attract </a:t>
            </a:r>
            <a:endParaRPr sz="1200">
              <a:solidFill>
                <a:srgbClr val="0D0D0D"/>
              </a:solidFill>
              <a:highlight>
                <a:srgbClr val="FFFFFF"/>
              </a:highlight>
              <a:latin typeface="Roboto"/>
              <a:ea typeface="Roboto"/>
              <a:cs typeface="Roboto"/>
              <a:sym typeface="Roboto"/>
            </a:endParaRPr>
          </a:p>
          <a:p>
            <a:pPr indent="-196850" lvl="1" marL="742950" marR="0" rtl="0" algn="l">
              <a:lnSpc>
                <a:spcPct val="150000"/>
              </a:lnSpc>
              <a:spcBef>
                <a:spcPts val="0"/>
              </a:spcBef>
              <a:spcAft>
                <a:spcPts val="0"/>
              </a:spcAft>
              <a:buClr>
                <a:srgbClr val="000000"/>
              </a:buClr>
              <a:buSzPts val="1400"/>
              <a:buFont typeface="Arial"/>
              <a:buNone/>
            </a:pPr>
            <a:r>
              <a:t/>
            </a:r>
            <a:endParaRPr sz="1200">
              <a:solidFill>
                <a:srgbClr val="0D0D0D"/>
              </a:solidFill>
              <a:highlight>
                <a:srgbClr val="FFFFFF"/>
              </a:highlight>
              <a:latin typeface="Roboto"/>
              <a:ea typeface="Roboto"/>
              <a:cs typeface="Roboto"/>
              <a:sym typeface="Roboto"/>
            </a:endParaRPr>
          </a:p>
        </p:txBody>
      </p:sp>
      <p:cxnSp>
        <p:nvCxnSpPr>
          <p:cNvPr id="122" name="Google Shape;122;p4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3" name="Google Shape;123;p4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c9eb45f32d_0_9"/>
          <p:cNvSpPr txBox="1"/>
          <p:nvPr/>
        </p:nvSpPr>
        <p:spPr>
          <a:xfrm>
            <a:off x="409250" y="545750"/>
            <a:ext cx="7949100" cy="422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SOLUTION:</a:t>
            </a:r>
            <a:endParaRPr b="1" i="0" sz="2000" u="none" cap="none" strike="noStrike">
              <a:solidFill>
                <a:srgbClr val="000000"/>
              </a:solidFill>
              <a:latin typeface="Arial"/>
              <a:ea typeface="Arial"/>
              <a:cs typeface="Arial"/>
              <a:sym typeface="Arial"/>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Iterative Development: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Prioritized user feedback to continuously enhance and refine the application's features and functionalities.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Gathered insights through user testing and analytics to optimize the user experience, improve recommendation accuracy, and address usability issues.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Regular Updates and Maintenance: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Implemented regular updates and maintenance to ensure the application remains secure and up-to-date with industry standards.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Ensured the application is capable of meeting evolving user needs by incorporating agile development principles and user-centric design.</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rPr i="0" lang="en" sz="1200" u="none" cap="none" strike="noStrike">
                <a:solidFill>
                  <a:srgbClr val="000000"/>
                </a:solidFill>
                <a:latin typeface="Roboto"/>
                <a:ea typeface="Roboto"/>
                <a:cs typeface="Roboto"/>
                <a:sym typeface="Roboto"/>
              </a:rPr>
              <a:t>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i="0" sz="120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2"/>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2"/>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p42"/>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37" name="Google Shape;137;p42"/>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38" name="Google Shape;138;p42"/>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sp>
        <p:nvSpPr>
          <p:cNvPr id="139" name="Google Shape;139;p42"/>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Back-end</a:t>
            </a:r>
            <a:endParaRPr b="0" i="0" sz="1400" u="none" cap="none" strike="noStrike">
              <a:solidFill>
                <a:srgbClr val="000000"/>
              </a:solidFill>
              <a:latin typeface="Arial"/>
              <a:ea typeface="Arial"/>
              <a:cs typeface="Arial"/>
              <a:sym typeface="Arial"/>
            </a:endParaRPr>
          </a:p>
        </p:txBody>
      </p:sp>
      <p:cxnSp>
        <p:nvCxnSpPr>
          <p:cNvPr id="140" name="Google Shape;140;p4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1" name="Google Shape;141;p4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