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Financial Analysis and Forecasting Reporting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insightful overview of market trends and financial projections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9F69-6C2A-5E0E-5BB7-7AC4E930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E9DD-6420-A6D6-6776-CE57F1F9C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ZA" sz="2400" dirty="0"/>
              <a:t>Objective: To analyse historical stock data and develop financial forecasts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ZA" sz="2400" dirty="0"/>
              <a:t>Key findings: Linear regression provided the most accurate forecasts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ZA" sz="2400" dirty="0"/>
              <a:t>Recommendations: Focus on long-term investment strategies and improve operational efficiency</a:t>
            </a:r>
          </a:p>
        </p:txBody>
      </p:sp>
    </p:spTree>
    <p:extLst>
      <p:ext uri="{BB962C8B-B14F-4D97-AF65-F5344CB8AC3E}">
        <p14:creationId xmlns:p14="http://schemas.microsoft.com/office/powerpoint/2010/main" val="22984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BB61-55D3-8B32-54D7-0BC047BF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9726-320B-491C-FEAA-3A7767F72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ZA" sz="2400" dirty="0"/>
              <a:t>Brief overview of the dataset: Historical stock prices and volumes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ZA" sz="2400" dirty="0"/>
              <a:t>Purpose of the analysis: To predict future financial metrics and assess the company’s financial health</a:t>
            </a:r>
          </a:p>
        </p:txBody>
      </p:sp>
    </p:spTree>
    <p:extLst>
      <p:ext uri="{BB962C8B-B14F-4D97-AF65-F5344CB8AC3E}">
        <p14:creationId xmlns:p14="http://schemas.microsoft.com/office/powerpoint/2010/main" val="311746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9BF1-A43D-4189-B5C3-8DE001E4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Financial 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143C6-5A68-856C-C33E-B32AC8C151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ZA" sz="2400" u="sng" dirty="0"/>
              <a:t>Income Statement Highlights</a:t>
            </a:r>
          </a:p>
          <a:p>
            <a:endParaRPr lang="en-ZA" sz="2400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C0BBD-CDEF-4CF7-3371-ABE08254AF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ZA" sz="2400" u="sng" dirty="0"/>
              <a:t>Cash Flow Statement Highlights</a:t>
            </a:r>
          </a:p>
          <a:p>
            <a:endParaRPr lang="en-ZA" sz="2400" u="sn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4A111B-90F1-D684-1AEA-F89CC0C8A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81545"/>
              </p:ext>
            </p:extLst>
          </p:nvPr>
        </p:nvGraphicFramePr>
        <p:xfrm>
          <a:off x="1216317" y="2697205"/>
          <a:ext cx="4251420" cy="1986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8570">
                  <a:extLst>
                    <a:ext uri="{9D8B030D-6E8A-4147-A177-3AD203B41FA5}">
                      <a16:colId xmlns:a16="http://schemas.microsoft.com/office/drawing/2014/main" val="3986279390"/>
                    </a:ext>
                  </a:extLst>
                </a:gridCol>
                <a:gridCol w="708570">
                  <a:extLst>
                    <a:ext uri="{9D8B030D-6E8A-4147-A177-3AD203B41FA5}">
                      <a16:colId xmlns:a16="http://schemas.microsoft.com/office/drawing/2014/main" val="1862853983"/>
                    </a:ext>
                  </a:extLst>
                </a:gridCol>
                <a:gridCol w="708570">
                  <a:extLst>
                    <a:ext uri="{9D8B030D-6E8A-4147-A177-3AD203B41FA5}">
                      <a16:colId xmlns:a16="http://schemas.microsoft.com/office/drawing/2014/main" val="4159047980"/>
                    </a:ext>
                  </a:extLst>
                </a:gridCol>
                <a:gridCol w="708570">
                  <a:extLst>
                    <a:ext uri="{9D8B030D-6E8A-4147-A177-3AD203B41FA5}">
                      <a16:colId xmlns:a16="http://schemas.microsoft.com/office/drawing/2014/main" val="1343956346"/>
                    </a:ext>
                  </a:extLst>
                </a:gridCol>
                <a:gridCol w="708570">
                  <a:extLst>
                    <a:ext uri="{9D8B030D-6E8A-4147-A177-3AD203B41FA5}">
                      <a16:colId xmlns:a16="http://schemas.microsoft.com/office/drawing/2014/main" val="92095330"/>
                    </a:ext>
                  </a:extLst>
                </a:gridCol>
                <a:gridCol w="708570">
                  <a:extLst>
                    <a:ext uri="{9D8B030D-6E8A-4147-A177-3AD203B41FA5}">
                      <a16:colId xmlns:a16="http://schemas.microsoft.com/office/drawing/2014/main" val="986570815"/>
                    </a:ext>
                  </a:extLst>
                </a:gridCol>
              </a:tblGrid>
              <a:tr h="4713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Year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Revenue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 dirty="0">
                          <a:effectLst/>
                        </a:rPr>
                        <a:t>COGS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 dirty="0">
                          <a:effectLst/>
                        </a:rPr>
                        <a:t>Gross Profit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Operating Expenses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Net Income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624463471"/>
                  </a:ext>
                </a:extLst>
              </a:tr>
              <a:tr h="4309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2015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$2,043.94M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$1,226.36M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$817.58M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$100.00M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-$182.42M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111824221"/>
                  </a:ext>
                </a:extLst>
              </a:tr>
              <a:tr h="4309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2016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$2,238.83M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$1,343.30M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$895.53M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 dirty="0">
                          <a:effectLst/>
                        </a:rPr>
                        <a:t>$100.00M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-$204.47M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25962002"/>
                  </a:ext>
                </a:extLst>
              </a:tr>
              <a:tr h="2224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...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...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...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...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...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...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24730641"/>
                  </a:ext>
                </a:extLst>
              </a:tr>
              <a:tr h="4309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2020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$3,557.54M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$2,134.52M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$1,423.02M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$100.00M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 dirty="0">
                          <a:effectLst/>
                        </a:rPr>
                        <a:t>-$277.48M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7809073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1D5A13-06E8-8E95-8EA2-B36D21C7F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42089"/>
              </p:ext>
            </p:extLst>
          </p:nvPr>
        </p:nvGraphicFramePr>
        <p:xfrm>
          <a:off x="6596742" y="2697205"/>
          <a:ext cx="4558935" cy="1986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1787">
                  <a:extLst>
                    <a:ext uri="{9D8B030D-6E8A-4147-A177-3AD203B41FA5}">
                      <a16:colId xmlns:a16="http://schemas.microsoft.com/office/drawing/2014/main" val="2694284818"/>
                    </a:ext>
                  </a:extLst>
                </a:gridCol>
                <a:gridCol w="911787">
                  <a:extLst>
                    <a:ext uri="{9D8B030D-6E8A-4147-A177-3AD203B41FA5}">
                      <a16:colId xmlns:a16="http://schemas.microsoft.com/office/drawing/2014/main" val="291596015"/>
                    </a:ext>
                  </a:extLst>
                </a:gridCol>
                <a:gridCol w="911787">
                  <a:extLst>
                    <a:ext uri="{9D8B030D-6E8A-4147-A177-3AD203B41FA5}">
                      <a16:colId xmlns:a16="http://schemas.microsoft.com/office/drawing/2014/main" val="3738731403"/>
                    </a:ext>
                  </a:extLst>
                </a:gridCol>
                <a:gridCol w="911787">
                  <a:extLst>
                    <a:ext uri="{9D8B030D-6E8A-4147-A177-3AD203B41FA5}">
                      <a16:colId xmlns:a16="http://schemas.microsoft.com/office/drawing/2014/main" val="815734240"/>
                    </a:ext>
                  </a:extLst>
                </a:gridCol>
                <a:gridCol w="911787">
                  <a:extLst>
                    <a:ext uri="{9D8B030D-6E8A-4147-A177-3AD203B41FA5}">
                      <a16:colId xmlns:a16="http://schemas.microsoft.com/office/drawing/2014/main" val="4133033003"/>
                    </a:ext>
                  </a:extLst>
                </a:gridCol>
              </a:tblGrid>
              <a:tr h="6483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Year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CF from Operations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CF from Investing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CF from Financing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Free Cash Flow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48433018"/>
                  </a:ext>
                </a:extLst>
              </a:tr>
              <a:tr h="3346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2015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-$182.42M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-$50.00M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$0.00M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-$232.42M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493361651"/>
                  </a:ext>
                </a:extLst>
              </a:tr>
              <a:tr h="3346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2016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-$204.47M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-$50.00M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$0.00M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-$254.47M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04066626"/>
                  </a:ext>
                </a:extLst>
              </a:tr>
              <a:tr h="3346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...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...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...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...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...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752996225"/>
                  </a:ext>
                </a:extLst>
              </a:tr>
              <a:tr h="3346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2020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-$277.48M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-$50.00M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$0.00M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 dirty="0">
                          <a:effectLst/>
                        </a:rPr>
                        <a:t>-$327.48M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515474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59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0D07-9855-CA34-E5BC-9046B6E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Balance Sheet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0D2F42-0832-4C14-C76C-7B084D5A1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81498"/>
              </p:ext>
            </p:extLst>
          </p:nvPr>
        </p:nvGraphicFramePr>
        <p:xfrm>
          <a:off x="1203650" y="2071394"/>
          <a:ext cx="9952026" cy="3900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1718">
                  <a:extLst>
                    <a:ext uri="{9D8B030D-6E8A-4147-A177-3AD203B41FA5}">
                      <a16:colId xmlns:a16="http://schemas.microsoft.com/office/drawing/2014/main" val="1678253290"/>
                    </a:ext>
                  </a:extLst>
                </a:gridCol>
                <a:gridCol w="1421718">
                  <a:extLst>
                    <a:ext uri="{9D8B030D-6E8A-4147-A177-3AD203B41FA5}">
                      <a16:colId xmlns:a16="http://schemas.microsoft.com/office/drawing/2014/main" val="3571321519"/>
                    </a:ext>
                  </a:extLst>
                </a:gridCol>
                <a:gridCol w="1421718">
                  <a:extLst>
                    <a:ext uri="{9D8B030D-6E8A-4147-A177-3AD203B41FA5}">
                      <a16:colId xmlns:a16="http://schemas.microsoft.com/office/drawing/2014/main" val="4022254880"/>
                    </a:ext>
                  </a:extLst>
                </a:gridCol>
                <a:gridCol w="1421718">
                  <a:extLst>
                    <a:ext uri="{9D8B030D-6E8A-4147-A177-3AD203B41FA5}">
                      <a16:colId xmlns:a16="http://schemas.microsoft.com/office/drawing/2014/main" val="3182620528"/>
                    </a:ext>
                  </a:extLst>
                </a:gridCol>
                <a:gridCol w="1421718">
                  <a:extLst>
                    <a:ext uri="{9D8B030D-6E8A-4147-A177-3AD203B41FA5}">
                      <a16:colId xmlns:a16="http://schemas.microsoft.com/office/drawing/2014/main" val="4235599937"/>
                    </a:ext>
                  </a:extLst>
                </a:gridCol>
                <a:gridCol w="1421718">
                  <a:extLst>
                    <a:ext uri="{9D8B030D-6E8A-4147-A177-3AD203B41FA5}">
                      <a16:colId xmlns:a16="http://schemas.microsoft.com/office/drawing/2014/main" val="1829883101"/>
                    </a:ext>
                  </a:extLst>
                </a:gridCol>
                <a:gridCol w="1421718">
                  <a:extLst>
                    <a:ext uri="{9D8B030D-6E8A-4147-A177-3AD203B41FA5}">
                      <a16:colId xmlns:a16="http://schemas.microsoft.com/office/drawing/2014/main" val="4161194275"/>
                    </a:ext>
                  </a:extLst>
                </a:gridCol>
              </a:tblGrid>
              <a:tr h="12727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Year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Cash &amp; Equivalents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PP&amp;E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Total Assets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Long-Term Debt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Total Equity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Total Liabilities &amp; Equity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712426117"/>
                  </a:ext>
                </a:extLst>
              </a:tr>
              <a:tr h="6568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2015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$50.00M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$200.00M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$250.00M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$100.00M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$150.00M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$250.00M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606931427"/>
                  </a:ext>
                </a:extLst>
              </a:tr>
              <a:tr h="6568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2016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$28.55M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$250.00M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$278.55M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$100.00M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$178.55M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$278.55M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267859953"/>
                  </a:ext>
                </a:extLst>
              </a:tr>
              <a:tr h="6568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...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...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...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...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...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...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...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747466530"/>
                  </a:ext>
                </a:extLst>
              </a:tr>
              <a:tr h="6568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2020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-$327.48M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$300.00M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-$27.48M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$100.00M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>
                          <a:effectLst/>
                        </a:rPr>
                        <a:t>-$127.48M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000" kern="100" dirty="0">
                          <a:effectLst/>
                        </a:rPr>
                        <a:t>-$27.48M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9075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28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A813-D22E-F4BD-EAE8-A1994EF9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Forecasting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2EF5-8A8E-96ED-25C9-7310593D7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962659"/>
          </a:xfrm>
        </p:spPr>
        <p:txBody>
          <a:bodyPr>
            <a:normAutofit lnSpcReduction="10000"/>
          </a:bodyPr>
          <a:lstStyle/>
          <a:p>
            <a:pPr algn="just"/>
            <a:r>
              <a:rPr lang="en-ZA" sz="2400" u="sng" dirty="0"/>
              <a:t>Moving Average</a:t>
            </a:r>
          </a:p>
          <a:p>
            <a:pPr algn="just"/>
            <a:endParaRPr lang="en-ZA" sz="2400" u="sng" dirty="0"/>
          </a:p>
          <a:p>
            <a:pPr algn="just"/>
            <a:endParaRPr lang="en-ZA" sz="2400" u="sng" dirty="0"/>
          </a:p>
          <a:p>
            <a:pPr algn="just"/>
            <a:endParaRPr lang="en-ZA" sz="2400" u="sng" dirty="0"/>
          </a:p>
          <a:p>
            <a:pPr algn="just"/>
            <a:r>
              <a:rPr lang="en-ZA" sz="1800" dirty="0"/>
              <a:t>This line chart displays the actual closing stock prices alongside the moving average forecasted values over time, with distinct lines for each to facilitate comparison and trend analysis</a:t>
            </a:r>
          </a:p>
          <a:p>
            <a:pPr marL="0" indent="0" algn="just">
              <a:buNone/>
            </a:pPr>
            <a:endParaRPr lang="en-ZA" sz="1800" dirty="0"/>
          </a:p>
          <a:p>
            <a:pPr marL="0" indent="0" algn="just">
              <a:buNone/>
            </a:pPr>
            <a:endParaRPr lang="en-ZA" sz="2400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4B4B2-2557-40A0-36F2-C8E197409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4037304"/>
          </a:xfrm>
        </p:spPr>
        <p:txBody>
          <a:bodyPr>
            <a:normAutofit lnSpcReduction="10000"/>
          </a:bodyPr>
          <a:lstStyle/>
          <a:p>
            <a:pPr algn="just"/>
            <a:r>
              <a:rPr lang="en-ZA" sz="2400" u="sng" dirty="0"/>
              <a:t>Linear Regression</a:t>
            </a:r>
          </a:p>
          <a:p>
            <a:pPr algn="just"/>
            <a:endParaRPr lang="en-ZA" sz="2400" u="sng" dirty="0"/>
          </a:p>
          <a:p>
            <a:pPr algn="just"/>
            <a:endParaRPr lang="en-ZA" sz="2400" u="sng" dirty="0"/>
          </a:p>
          <a:p>
            <a:pPr algn="just"/>
            <a:endParaRPr lang="en-ZA" sz="2400" u="sng" dirty="0"/>
          </a:p>
          <a:p>
            <a:pPr algn="just"/>
            <a:r>
              <a:rPr lang="en-GB" sz="1800" dirty="0"/>
              <a:t>This scatter plot showcases the Linear Regression Forecast. It includes individual data points for the actual closing stock prices and a straight line for the linear regression forecast, illustrating the relationship between time and stock prices.</a:t>
            </a:r>
            <a:endParaRPr lang="en-ZA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CEA10-849F-E151-3722-CD070E64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71559"/>
            <a:ext cx="2224418" cy="1720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C4E0AF-CF0C-818F-3C30-39E3736E5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149" y="2571561"/>
            <a:ext cx="2319868" cy="1720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A06E9-7922-AA9F-1B80-810A74CF6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688" y="2571560"/>
            <a:ext cx="2124204" cy="1720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AA4ACD-1485-8323-CCC0-BD4498CDF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852" y="2571559"/>
            <a:ext cx="2319868" cy="157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6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99FD-3977-5E5E-0D98-9EBA3A3F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ZA" dirty="0"/>
              <a:t>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D25E-8C42-36F4-7B64-AABCF3B98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1800" dirty="0"/>
              <a:t>The analysis varied the time intervals for the linear regression model and observed the following impacts on forecast accuracy (MAE and RMSE):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ZA" sz="1800" dirty="0"/>
              <a:t>Weekly ('W'): MAE = 187.67, RMSE = 247.73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ZA" sz="1800" dirty="0"/>
              <a:t>Biweekly ('2W'): MAE = 180.26, RMSE = 239.27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dirty="0"/>
              <a:t>Monthly ('M'): MAE = 176.73, RMSE = 224.34</a:t>
            </a:r>
            <a:endParaRPr lang="en-ZA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17AD1-33E3-B1DB-6360-D1F8524CA6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1800" dirty="0"/>
              <a:t>Increasing the time interval from weekly to biweekly and then to monthly generally improves the forecast accuracy, as indicated by the decreasing MAE and RMSE values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dirty="0"/>
              <a:t>This suggests that using longer time intervals can help capture broader trends in the data, reducing the impact of short-term fluctuations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dirty="0"/>
              <a:t>The monthly interval provided the most accurate forecasts in this analysis, which may indicate that the stock price movements are more predictable on a monthly scale than on shorter time scales for this particular dataset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103535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8D16-A336-CDD2-AD69-1C389C38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F100-0A31-344C-1324-995D35CD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ZA" sz="2400" dirty="0"/>
              <a:t>Based on the forecast accuracy, prioritise investments in stable, long-term assets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ZA" sz="2400" dirty="0"/>
              <a:t>Operational changes to enhance efficiency based on the financial model insights</a:t>
            </a:r>
          </a:p>
        </p:txBody>
      </p:sp>
    </p:spTree>
    <p:extLst>
      <p:ext uri="{BB962C8B-B14F-4D97-AF65-F5344CB8AC3E}">
        <p14:creationId xmlns:p14="http://schemas.microsoft.com/office/powerpoint/2010/main" val="32432944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{225F54D6-1070-4E48-B29F-BBD2AE9D8202}tf56160789_win32</Template>
  <TotalTime>34</TotalTime>
  <Words>488</Words>
  <Application>Microsoft Office PowerPoint</Application>
  <PresentationFormat>Widescreen</PresentationFormat>
  <Paragraphs>125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Custom</vt:lpstr>
      <vt:lpstr>Financial Analysis and Forecasting Reporting</vt:lpstr>
      <vt:lpstr>Executive Summary</vt:lpstr>
      <vt:lpstr>Introduction</vt:lpstr>
      <vt:lpstr>Financial Model Summary</vt:lpstr>
      <vt:lpstr>Balance Sheet Overview</vt:lpstr>
      <vt:lpstr>Forecasting Techniques</vt:lpstr>
      <vt:lpstr>Sensitivity Analysis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Christy Pendehama</dc:creator>
  <cp:lastModifiedBy>Christy Pendehama</cp:lastModifiedBy>
  <cp:revision>5</cp:revision>
  <dcterms:created xsi:type="dcterms:W3CDTF">2024-02-15T20:49:50Z</dcterms:created>
  <dcterms:modified xsi:type="dcterms:W3CDTF">2024-02-15T21:29:52Z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