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6E784EF-8955-467A-BC65-E5961D7C9DC1}">
  <a:tblStyle styleId="{A6E784EF-8955-467A-BC65-E5961D7C9D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cbd7117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cbd7117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98ff6d3cc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98ff6d3cc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9b663bf5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9b663bf5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9c107d1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9c107d1e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This pivot chart shows that irrespective of the region of the country the Life expectancy is always higher in 2015 than it is in 2000 and also that even in 2000, developed countries had higher average life expectancy than developing countries.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3b078315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b078315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CN" sz="1400">
                <a:solidFill>
                  <a:schemeClr val="dk1"/>
                </a:solidFill>
              </a:rPr>
              <a:t>Adult Mortality is a variable strongly negative-related to life expectancy. So we describe this variable and use simple linear regression to check the relationship between them.</a:t>
            </a:r>
            <a:endParaRPr b="1" sz="1400">
              <a:solidFill>
                <a:schemeClr val="dk1"/>
              </a:solidFill>
            </a:endParaRPr>
          </a:p>
          <a:p>
            <a:pPr indent="0" lvl="0" marL="0" rtl="0" algn="l">
              <a:spcBef>
                <a:spcPts val="0"/>
              </a:spcBef>
              <a:spcAft>
                <a:spcPts val="0"/>
              </a:spcAft>
              <a:buClr>
                <a:schemeClr val="dk1"/>
              </a:buClr>
              <a:buSzPts val="1100"/>
              <a:buFont typeface="Arial"/>
              <a:buNone/>
            </a:pPr>
            <a:r>
              <a:rPr b="1" lang="zh-CN" sz="1400">
                <a:solidFill>
                  <a:schemeClr val="dk1"/>
                </a:solidFill>
              </a:rPr>
              <a:t>The distribution of Adult Mortality is right-skewed. Good news is that it is decreasing.</a:t>
            </a:r>
            <a:endParaRPr b="1" sz="1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b07831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b07831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1400">
                <a:solidFill>
                  <a:schemeClr val="dk1"/>
                </a:solidFill>
              </a:rPr>
              <a:t>Schooling</a:t>
            </a:r>
            <a:r>
              <a:rPr b="1" lang="zh-CN" sz="1400">
                <a:solidFill>
                  <a:schemeClr val="dk1"/>
                </a:solidFill>
              </a:rPr>
              <a:t> is a variable strongly positive-related to life expetancy. So we describe this variable and use simple linear regression to check the relationship between them.</a:t>
            </a:r>
            <a:endParaRPr b="1" sz="1400">
              <a:solidFill>
                <a:schemeClr val="dk1"/>
              </a:solidFill>
            </a:endParaRPr>
          </a:p>
          <a:p>
            <a:pPr indent="0" lvl="0" marL="0" rtl="0" algn="l">
              <a:spcBef>
                <a:spcPts val="0"/>
              </a:spcBef>
              <a:spcAft>
                <a:spcPts val="0"/>
              </a:spcAft>
              <a:buClr>
                <a:schemeClr val="dk1"/>
              </a:buClr>
              <a:buSzPts val="1100"/>
              <a:buFont typeface="Arial"/>
              <a:buNone/>
            </a:pPr>
            <a:r>
              <a:rPr b="1" lang="zh-CN" sz="1400">
                <a:solidFill>
                  <a:schemeClr val="dk1"/>
                </a:solidFill>
              </a:rPr>
              <a:t>The average value of Schooling is increasing from 2000 to 2015.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9ab2957e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9ab2957e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9c19b4f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9c19b4f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1200">
                <a:solidFill>
                  <a:schemeClr val="dk1"/>
                </a:solidFill>
              </a:rPr>
              <a:t>Diphtheria</a:t>
            </a:r>
            <a:r>
              <a:rPr b="1" lang="zh-CN" sz="1200">
                <a:solidFill>
                  <a:schemeClr val="dk1"/>
                </a:solidFill>
              </a:rPr>
              <a:t> is a variable strongly positive-related to life </a:t>
            </a:r>
            <a:r>
              <a:rPr b="1" lang="zh-CN" sz="1200">
                <a:solidFill>
                  <a:schemeClr val="dk1"/>
                </a:solidFill>
              </a:rPr>
              <a:t>expectancy</a:t>
            </a:r>
            <a:r>
              <a:rPr b="1" lang="zh-CN" sz="1200">
                <a:solidFill>
                  <a:schemeClr val="dk1"/>
                </a:solidFill>
              </a:rPr>
              <a:t>. So we describe this variable and use simple linear regression to check the relationship between them.</a:t>
            </a:r>
            <a:endParaRPr b="1" sz="1200">
              <a:solidFill>
                <a:schemeClr val="dk1"/>
              </a:solidFill>
            </a:endParaRPr>
          </a:p>
          <a:p>
            <a:pPr indent="0" lvl="0" marL="0" rtl="0" algn="l">
              <a:spcBef>
                <a:spcPts val="0"/>
              </a:spcBef>
              <a:spcAft>
                <a:spcPts val="0"/>
              </a:spcAft>
              <a:buClr>
                <a:schemeClr val="dk1"/>
              </a:buClr>
              <a:buSzPts val="1100"/>
              <a:buFont typeface="Arial"/>
              <a:buNone/>
            </a:pPr>
            <a:r>
              <a:rPr b="1" lang="zh-CN" sz="1200">
                <a:solidFill>
                  <a:schemeClr val="dk1"/>
                </a:solidFill>
              </a:rPr>
              <a:t>The average value of Schooling is increasing from 2000 to 2015.</a:t>
            </a:r>
            <a:endParaRP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98ff6d3cc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498ff6d3cc_8_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98ff6d3cc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498ff6d3cc_8_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98ff6d3cc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498ff6d3cc_8_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7cbd71177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7cbd71177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98ff6d3cc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98ff6d3cc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7cbd71177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7cbd71177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7cbd71177_6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7cbd71177_6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9c8daab3a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9c8daab3a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9c8daab3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9c8daab3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1"/>
                </a:solidFill>
              </a:rPr>
              <a:t>The relationship between Life Expectancy vs. Schooling is more strong than our expectation. Our assumption is that the longer the Number of years of schooling (years), the longer the Life Expectancy. But schooling will not be a strong predictor to Life Expectancy.</a:t>
            </a:r>
            <a:endParaRPr sz="1200">
              <a:solidFill>
                <a:schemeClr val="dk1"/>
              </a:solidFill>
            </a:endParaRPr>
          </a:p>
          <a:p>
            <a:pPr indent="0" lvl="0" marL="0" rtl="0" algn="l">
              <a:spcBef>
                <a:spcPts val="0"/>
              </a:spcBef>
              <a:spcAft>
                <a:spcPts val="0"/>
              </a:spcAft>
              <a:buClr>
                <a:schemeClr val="dk1"/>
              </a:buClr>
              <a:buSzPts val="1100"/>
              <a:buFont typeface="Arial"/>
              <a:buNone/>
            </a:pPr>
            <a:r>
              <a:rPr lang="zh-CN" sz="1200">
                <a:solidFill>
                  <a:schemeClr val="dk1"/>
                </a:solidFill>
              </a:rPr>
              <a:t>But the models with a 0.47 and 0.60 R-square indicate that schooling has a strong positive effect on Life Expectancy.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9c8daab3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9c8daab3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rgbClr val="333333"/>
                </a:solidFill>
                <a:highlight>
                  <a:srgbClr val="FFFFFF"/>
                </a:highlight>
              </a:rPr>
              <a:t>The relationship between </a:t>
            </a:r>
            <a:r>
              <a:rPr lang="zh-CN" sz="1200">
                <a:solidFill>
                  <a:schemeClr val="dk1"/>
                </a:solidFill>
              </a:rPr>
              <a:t>Life Expectancy vs. BMI is not within our expectation. Because </a:t>
            </a:r>
            <a:r>
              <a:rPr lang="zh-CN" sz="1200">
                <a:solidFill>
                  <a:srgbClr val="333333"/>
                </a:solidFill>
                <a:highlight>
                  <a:srgbClr val="FFFFFF"/>
                </a:highlight>
              </a:rPr>
              <a:t>as BMI increases, so does the risk for some diseases. The BMI should be in a certain range. So we expect their relationship to be nonlinear but it looks like. We will figure it out in the following </a:t>
            </a:r>
            <a:r>
              <a:rPr lang="zh-CN" sz="1200">
                <a:solidFill>
                  <a:schemeClr val="dk2"/>
                </a:solidFill>
              </a:rPr>
              <a:t>multiple regression analysis</a:t>
            </a:r>
            <a:endParaRPr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7c883cf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7c883cf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200"/>
              <a:t>The relationship between </a:t>
            </a:r>
            <a:r>
              <a:rPr lang="zh-CN" sz="1200"/>
              <a:t>Life Expectancy vs. Alcohol is contrary to our expection. Our assumption is that the alcohol will negatively affect the </a:t>
            </a:r>
            <a:r>
              <a:rPr lang="zh-CN" sz="1200">
                <a:solidFill>
                  <a:schemeClr val="dk1"/>
                </a:solidFill>
              </a:rPr>
              <a:t>Life Expectancy.</a:t>
            </a:r>
            <a:endParaRPr sz="1200"/>
          </a:p>
          <a:p>
            <a:pPr indent="0" lvl="0" marL="0" rtl="0" algn="l">
              <a:spcBef>
                <a:spcPts val="0"/>
              </a:spcBef>
              <a:spcAft>
                <a:spcPts val="0"/>
              </a:spcAft>
              <a:buNone/>
            </a:pPr>
            <a:r>
              <a:rPr lang="zh-CN" sz="1200"/>
              <a:t>Although their relationship is not strong, it shows the for every additional </a:t>
            </a:r>
            <a:r>
              <a:rPr lang="zh-CN" sz="1200">
                <a:solidFill>
                  <a:schemeClr val="dk1"/>
                </a:solidFill>
              </a:rPr>
              <a:t>liter alcohol consumption will increase life Expectancy by 1.0 and 0.9 respectively in 2000 and 2015</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9c19b4f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9c19b4f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98ff6d3cc_8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498ff6d3cc_8_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98ff6d3cc_8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498ff6d3cc_8_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cbd71177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cbd71177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98ff6d3cc_8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498ff6d3cc_8_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98ff6d3cc_8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498ff6d3cc_8_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98ff6d3cc_8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498ff6d3cc_8_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9ab2957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9ab2957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9c8daab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9c8daab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9ac7394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9ac7394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highlight>
                  <a:srgbClr val="FFFF00"/>
                </a:highlight>
              </a:rPr>
              <a:t>above is the equation for predicting life expectancy. For every additional year of schooling the life expectancy increases by a factor of 0.722.</a:t>
            </a:r>
            <a:endParaRPr>
              <a:highlight>
                <a:srgbClr val="FFFF00"/>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9b663bf5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9b663bf5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solidFill>
                <a:srgbClr val="0000FF"/>
              </a:solidFill>
            </a:endParaRPr>
          </a:p>
          <a:p>
            <a:pPr indent="0" lvl="0" marL="0" rtl="0" algn="l">
              <a:spcBef>
                <a:spcPts val="0"/>
              </a:spcBef>
              <a:spcAft>
                <a:spcPts val="0"/>
              </a:spcAft>
              <a:buClr>
                <a:srgbClr val="000000"/>
              </a:buClr>
              <a:buSzPts val="1100"/>
              <a:buFont typeface="Arial"/>
              <a:buNone/>
            </a:pPr>
            <a:r>
              <a:t/>
            </a:r>
            <a:endParaRPr>
              <a:solidFill>
                <a:srgbClr val="0000FF"/>
              </a:solidFill>
            </a:endParaRPr>
          </a:p>
          <a:p>
            <a:pPr indent="0" lvl="0" marL="0" rtl="0" algn="l">
              <a:spcBef>
                <a:spcPts val="0"/>
              </a:spcBef>
              <a:spcAft>
                <a:spcPts val="0"/>
              </a:spcAft>
              <a:buNone/>
            </a:pPr>
            <a:r>
              <a:t/>
            </a:r>
            <a:endParaRPr>
              <a:solidFill>
                <a:srgbClr val="0000FF"/>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9ab2957e0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9ab2957e0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FF"/>
              </a:buClr>
              <a:buSzPts val="1100"/>
              <a:buChar char="●"/>
            </a:pPr>
            <a:r>
              <a:rPr b="1" lang="zh-CN">
                <a:solidFill>
                  <a:srgbClr val="0000FF"/>
                </a:solidFill>
              </a:rPr>
              <a:t>Each Diphtheria percent  tends to increase the life expectancy of developing countries by 0.34 year but decrease life expectancy of developed countries by 0.19 year.</a:t>
            </a:r>
            <a:endParaRPr/>
          </a:p>
          <a:p>
            <a:pPr indent="0" lvl="0" marL="45720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9ac7394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9ac7394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9ac7394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9ac7394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FF"/>
              </a:buClr>
              <a:buSzPts val="1100"/>
              <a:buChar char="●"/>
            </a:pPr>
            <a:r>
              <a:rPr b="1" lang="zh-CN">
                <a:solidFill>
                  <a:srgbClr val="0000FF"/>
                </a:solidFill>
              </a:rPr>
              <a:t>Each Adult Mortality rate tends to decrease the life expectancy of developing countries by 0.06 year but decrease life expectancy of developed countries by 0.87 year more than for developing countries by only 0.34 year.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cbd71177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cbd71177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98ff6d3c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98ff6d3c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3a97f00c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3a97f00c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33a97f00c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3a97f00c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7cbd71177_6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7cbd71177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49c8daab3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9c8daab3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7cbd71177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7cbd71177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7cbd71177_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7cbd71177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7cbd71177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7cbd71177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18 variables </a:t>
            </a:r>
            <a:endParaRPr/>
          </a:p>
          <a:p>
            <a:pPr indent="0" lvl="0" marL="0" rtl="0" algn="l">
              <a:spcBef>
                <a:spcPts val="0"/>
              </a:spcBef>
              <a:spcAft>
                <a:spcPts val="0"/>
              </a:spcAft>
              <a:buNone/>
            </a:pPr>
            <a:r>
              <a:rPr lang="zh-CN"/>
              <a:t>368 observations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98ff6d3cc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98ff6d3cc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What is your population of interest? Do you think your sample is a random sample?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c8daab3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c8daab3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600"/>
              </a:spcBef>
              <a:spcAft>
                <a:spcPts val="0"/>
              </a:spcAft>
              <a:buClr>
                <a:schemeClr val="dk1"/>
              </a:buClr>
              <a:buSzPts val="1400"/>
              <a:buChar char="○"/>
              <a:defRPr sz="1100"/>
            </a:lvl2pPr>
            <a:lvl3pPr indent="-317500" lvl="2" marL="1371600" algn="l">
              <a:lnSpc>
                <a:spcPct val="90000"/>
              </a:lnSpc>
              <a:spcBef>
                <a:spcPts val="1600"/>
              </a:spcBef>
              <a:spcAft>
                <a:spcPts val="0"/>
              </a:spcAft>
              <a:buClr>
                <a:schemeClr val="dk1"/>
              </a:buClr>
              <a:buSzPts val="1400"/>
              <a:buChar char="■"/>
              <a:defRPr sz="1100"/>
            </a:lvl3pPr>
            <a:lvl4pPr indent="-317500" lvl="3" marL="1828800" algn="l">
              <a:lnSpc>
                <a:spcPct val="90000"/>
              </a:lnSpc>
              <a:spcBef>
                <a:spcPts val="1600"/>
              </a:spcBef>
              <a:spcAft>
                <a:spcPts val="0"/>
              </a:spcAft>
              <a:buClr>
                <a:schemeClr val="dk1"/>
              </a:buClr>
              <a:buSzPts val="1400"/>
              <a:buChar char="●"/>
              <a:defRPr sz="1100"/>
            </a:lvl4pPr>
            <a:lvl5pPr indent="-317500" lvl="4" marL="2286000" algn="l">
              <a:lnSpc>
                <a:spcPct val="90000"/>
              </a:lnSpc>
              <a:spcBef>
                <a:spcPts val="1600"/>
              </a:spcBef>
              <a:spcAft>
                <a:spcPts val="0"/>
              </a:spcAft>
              <a:buClr>
                <a:schemeClr val="dk1"/>
              </a:buClr>
              <a:buSzPts val="1400"/>
              <a:buChar char="○"/>
              <a:defRPr sz="1100"/>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F31snnLrSyI" TargetMode="Externa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0.png"/><Relationship Id="rId4" Type="http://schemas.openxmlformats.org/officeDocument/2006/relationships/image" Target="../media/image53.png"/><Relationship Id="rId5" Type="http://schemas.openxmlformats.org/officeDocument/2006/relationships/image" Target="../media/image47.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9.png"/><Relationship Id="rId6"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7.png"/><Relationship Id="rId5" Type="http://schemas.openxmlformats.org/officeDocument/2006/relationships/image" Target="../media/image19.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23.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5.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5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4.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5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5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6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6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6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hyperlink" Target="https://www.who.int/" TargetMode="External"/><Relationship Id="rId5" Type="http://schemas.openxmlformats.org/officeDocument/2006/relationships/hyperlink" Target="https://www.kaggle.com" TargetMode="External"/><Relationship Id="rId6" Type="http://schemas.openxmlformats.org/officeDocument/2006/relationships/hyperlink" Target="https://data.worldbank.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862550" y="959925"/>
            <a:ext cx="5418900" cy="139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solidFill>
                  <a:srgbClr val="000000"/>
                </a:solidFill>
              </a:rPr>
              <a:t>Life Expectancy </a:t>
            </a:r>
            <a:endParaRPr>
              <a:solidFill>
                <a:srgbClr val="000000"/>
              </a:solidFill>
            </a:endParaRPr>
          </a:p>
        </p:txBody>
      </p:sp>
      <p:sp>
        <p:nvSpPr>
          <p:cNvPr id="61" name="Google Shape;61;p14"/>
          <p:cNvSpPr txBox="1"/>
          <p:nvPr>
            <p:ph idx="1" type="subTitle"/>
          </p:nvPr>
        </p:nvSpPr>
        <p:spPr>
          <a:xfrm>
            <a:off x="2590950" y="2357025"/>
            <a:ext cx="3962100" cy="12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CN" sz="2400">
                <a:solidFill>
                  <a:srgbClr val="000000"/>
                </a:solidFill>
              </a:rPr>
              <a:t>Group 12</a:t>
            </a:r>
            <a:endParaRPr sz="2400">
              <a:solidFill>
                <a:srgbClr val="000000"/>
              </a:solidFill>
            </a:endParaRPr>
          </a:p>
          <a:p>
            <a:pPr indent="0" lvl="0" marL="0" rtl="0" algn="ctr">
              <a:spcBef>
                <a:spcPts val="0"/>
              </a:spcBef>
              <a:spcAft>
                <a:spcPts val="0"/>
              </a:spcAft>
              <a:buNone/>
            </a:pPr>
            <a:r>
              <a:rPr lang="zh-CN" sz="2400">
                <a:solidFill>
                  <a:srgbClr val="000000"/>
                </a:solidFill>
              </a:rPr>
              <a:t>Xuehan Chen, Samiran Ghosh Roy, Harper He, Tianxing Hu, Christy Sato</a:t>
            </a:r>
            <a:endParaRPr sz="2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7" name="Shape 117"/>
        <p:cNvGrpSpPr/>
        <p:nvPr/>
      </p:nvGrpSpPr>
      <p:grpSpPr>
        <a:xfrm>
          <a:off x="0" y="0"/>
          <a:ext cx="0" cy="0"/>
          <a:chOff x="0" y="0"/>
          <a:chExt cx="0" cy="0"/>
        </a:xfrm>
      </p:grpSpPr>
      <p:sp>
        <p:nvSpPr>
          <p:cNvPr id="118" name="Google Shape;118;p23"/>
          <p:cNvSpPr txBox="1"/>
          <p:nvPr>
            <p:ph type="title"/>
          </p:nvPr>
        </p:nvSpPr>
        <p:spPr>
          <a:xfrm>
            <a:off x="0" y="0"/>
            <a:ext cx="91035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2400">
                <a:solidFill>
                  <a:srgbClr val="000000"/>
                </a:solidFill>
              </a:rPr>
              <a:t>Variable Description- Life Expectancy(Time Series Map)</a:t>
            </a:r>
            <a:endParaRPr sz="2400">
              <a:solidFill>
                <a:srgbClr val="000000"/>
              </a:solidFill>
            </a:endParaRPr>
          </a:p>
        </p:txBody>
      </p:sp>
      <p:pic>
        <p:nvPicPr>
          <p:cNvPr id="119" name="Google Shape;119;p23" title="Map time series">
            <a:hlinkClick r:id="rId3"/>
          </p:cNvPr>
          <p:cNvPicPr preferRelativeResize="0"/>
          <p:nvPr/>
        </p:nvPicPr>
        <p:blipFill>
          <a:blip r:embed="rId4">
            <a:alphaModFix/>
          </a:blip>
          <a:stretch>
            <a:fillRect/>
          </a:stretch>
        </p:blipFill>
        <p:spPr>
          <a:xfrm>
            <a:off x="1448199" y="530075"/>
            <a:ext cx="6247625" cy="4358600"/>
          </a:xfrm>
          <a:prstGeom prst="rect">
            <a:avLst/>
          </a:prstGeom>
          <a:noFill/>
          <a:ln>
            <a:noFill/>
          </a:ln>
        </p:spPr>
      </p:pic>
      <p:sp>
        <p:nvSpPr>
          <p:cNvPr id="120" name="Google Shape;120;p23"/>
          <p:cNvSpPr txBox="1"/>
          <p:nvPr/>
        </p:nvSpPr>
        <p:spPr>
          <a:xfrm>
            <a:off x="777775" y="3148900"/>
            <a:ext cx="5906700" cy="14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266175"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600"/>
              <a:t>Life Expectancy</a:t>
            </a:r>
            <a:endParaRPr sz="2600"/>
          </a:p>
        </p:txBody>
      </p:sp>
      <p:sp>
        <p:nvSpPr>
          <p:cNvPr id="126" name="Google Shape;126;p24"/>
          <p:cNvSpPr txBox="1"/>
          <p:nvPr/>
        </p:nvSpPr>
        <p:spPr>
          <a:xfrm>
            <a:off x="437225" y="4097725"/>
            <a:ext cx="7882800" cy="15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2"/>
                </a:solidFill>
              </a:rPr>
              <a:t>From map and histogram:</a:t>
            </a:r>
            <a:endParaRPr>
              <a:solidFill>
                <a:schemeClr val="dk2"/>
              </a:solidFill>
            </a:endParaRPr>
          </a:p>
          <a:p>
            <a:pPr indent="-317500" lvl="0" marL="457200" rtl="0" algn="l">
              <a:spcBef>
                <a:spcPts val="0"/>
              </a:spcBef>
              <a:spcAft>
                <a:spcPts val="0"/>
              </a:spcAft>
              <a:buClr>
                <a:schemeClr val="dk2"/>
              </a:buClr>
              <a:buSzPts val="1400"/>
              <a:buChar char="●"/>
            </a:pPr>
            <a:r>
              <a:rPr lang="zh-CN">
                <a:solidFill>
                  <a:schemeClr val="dk2"/>
                </a:solidFill>
              </a:rPr>
              <a:t>The median and mean of life expectancy on developed countries are higher than developing countries</a:t>
            </a:r>
            <a:endParaRPr>
              <a:solidFill>
                <a:schemeClr val="dk2"/>
              </a:solidFill>
            </a:endParaRPr>
          </a:p>
          <a:p>
            <a:pPr indent="-317500" lvl="0" marL="457200" rtl="0" algn="l">
              <a:spcBef>
                <a:spcPts val="0"/>
              </a:spcBef>
              <a:spcAft>
                <a:spcPts val="0"/>
              </a:spcAft>
              <a:buClr>
                <a:schemeClr val="dk2"/>
              </a:buClr>
              <a:buSzPts val="1400"/>
              <a:buChar char="●"/>
            </a:pPr>
            <a:r>
              <a:rPr lang="zh-CN">
                <a:solidFill>
                  <a:schemeClr val="dk2"/>
                </a:solidFill>
              </a:rPr>
              <a:t>The range of developing countries is larger than developed countries</a:t>
            </a:r>
            <a:endParaRPr>
              <a:solidFill>
                <a:schemeClr val="dk2"/>
              </a:solidFill>
            </a:endParaRPr>
          </a:p>
          <a:p>
            <a:pPr indent="0" lvl="0" marL="457200" rtl="0" algn="l">
              <a:spcBef>
                <a:spcPts val="0"/>
              </a:spcBef>
              <a:spcAft>
                <a:spcPts val="0"/>
              </a:spcAft>
              <a:buNone/>
            </a:pPr>
            <a:r>
              <a:t/>
            </a:r>
            <a:endParaRPr>
              <a:solidFill>
                <a:schemeClr val="dk2"/>
              </a:solidFill>
            </a:endParaRPr>
          </a:p>
        </p:txBody>
      </p:sp>
      <p:pic>
        <p:nvPicPr>
          <p:cNvPr id="127" name="Google Shape;127;p24"/>
          <p:cNvPicPr preferRelativeResize="0"/>
          <p:nvPr/>
        </p:nvPicPr>
        <p:blipFill rotWithShape="1">
          <a:blip r:embed="rId3">
            <a:alphaModFix/>
          </a:blip>
          <a:srcRect b="0" l="0" r="1739" t="0"/>
          <a:stretch/>
        </p:blipFill>
        <p:spPr>
          <a:xfrm>
            <a:off x="1025425" y="572700"/>
            <a:ext cx="3138675" cy="1822175"/>
          </a:xfrm>
          <a:prstGeom prst="rect">
            <a:avLst/>
          </a:prstGeom>
          <a:noFill/>
          <a:ln>
            <a:noFill/>
          </a:ln>
          <a:effectLst>
            <a:outerShdw blurRad="57150" rotWithShape="0" algn="bl" dir="5400000" dist="19050">
              <a:srgbClr val="000000">
                <a:alpha val="50000"/>
              </a:srgbClr>
            </a:outerShdw>
          </a:effectLst>
        </p:spPr>
      </p:pic>
      <p:pic>
        <p:nvPicPr>
          <p:cNvPr id="128" name="Google Shape;128;p24"/>
          <p:cNvPicPr preferRelativeResize="0"/>
          <p:nvPr/>
        </p:nvPicPr>
        <p:blipFill>
          <a:blip r:embed="rId4">
            <a:alphaModFix/>
          </a:blip>
          <a:stretch>
            <a:fillRect/>
          </a:stretch>
        </p:blipFill>
        <p:spPr>
          <a:xfrm>
            <a:off x="4551375" y="572700"/>
            <a:ext cx="3081476" cy="1786550"/>
          </a:xfrm>
          <a:prstGeom prst="rect">
            <a:avLst/>
          </a:prstGeom>
          <a:noFill/>
          <a:ln>
            <a:noFill/>
          </a:ln>
          <a:effectLst>
            <a:outerShdw blurRad="57150" rotWithShape="0" algn="bl" dir="5400000" dist="19050">
              <a:srgbClr val="000000">
                <a:alpha val="50000"/>
              </a:srgbClr>
            </a:outerShdw>
          </a:effectLst>
        </p:spPr>
      </p:pic>
      <p:pic>
        <p:nvPicPr>
          <p:cNvPr id="129" name="Google Shape;129;p24"/>
          <p:cNvPicPr preferRelativeResize="0"/>
          <p:nvPr/>
        </p:nvPicPr>
        <p:blipFill rotWithShape="1">
          <a:blip r:embed="rId5">
            <a:alphaModFix/>
          </a:blip>
          <a:srcRect b="1468" l="0" r="1565" t="0"/>
          <a:stretch/>
        </p:blipFill>
        <p:spPr>
          <a:xfrm>
            <a:off x="4569700" y="2460400"/>
            <a:ext cx="3081474" cy="1668500"/>
          </a:xfrm>
          <a:prstGeom prst="rect">
            <a:avLst/>
          </a:prstGeom>
          <a:noFill/>
          <a:ln>
            <a:noFill/>
          </a:ln>
          <a:effectLst>
            <a:outerShdw blurRad="57150" rotWithShape="0" algn="bl" dir="5400000" dist="19050">
              <a:srgbClr val="000000">
                <a:alpha val="50000"/>
              </a:srgbClr>
            </a:outerShdw>
          </a:effectLst>
        </p:spPr>
      </p:pic>
      <p:pic>
        <p:nvPicPr>
          <p:cNvPr id="130" name="Google Shape;130;p24"/>
          <p:cNvPicPr preferRelativeResize="0"/>
          <p:nvPr/>
        </p:nvPicPr>
        <p:blipFill>
          <a:blip r:embed="rId6">
            <a:alphaModFix/>
          </a:blip>
          <a:stretch>
            <a:fillRect/>
          </a:stretch>
        </p:blipFill>
        <p:spPr>
          <a:xfrm>
            <a:off x="1025425" y="2475200"/>
            <a:ext cx="3138674" cy="1668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184250" y="23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000000"/>
                </a:solidFill>
              </a:rPr>
              <a:t>Variable Description- Life Expectancy(</a:t>
            </a:r>
            <a:r>
              <a:rPr lang="zh-CN" sz="2400">
                <a:solidFill>
                  <a:srgbClr val="000000"/>
                </a:solidFill>
              </a:rPr>
              <a:t>Pivot charts/tables)</a:t>
            </a:r>
            <a:endParaRPr sz="2400">
              <a:solidFill>
                <a:srgbClr val="000000"/>
              </a:solidFill>
            </a:endParaRPr>
          </a:p>
        </p:txBody>
      </p:sp>
      <p:sp>
        <p:nvSpPr>
          <p:cNvPr id="136" name="Google Shape;136;p25"/>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5"/>
          <p:cNvPicPr preferRelativeResize="0"/>
          <p:nvPr/>
        </p:nvPicPr>
        <p:blipFill>
          <a:blip r:embed="rId3">
            <a:alphaModFix/>
          </a:blip>
          <a:stretch>
            <a:fillRect/>
          </a:stretch>
        </p:blipFill>
        <p:spPr>
          <a:xfrm>
            <a:off x="2922950" y="1076275"/>
            <a:ext cx="5985549" cy="3416400"/>
          </a:xfrm>
          <a:prstGeom prst="rect">
            <a:avLst/>
          </a:prstGeom>
          <a:noFill/>
          <a:ln>
            <a:noFill/>
          </a:ln>
          <a:effectLst>
            <a:outerShdw blurRad="57150" rotWithShape="0" algn="bl" dir="5400000" dist="19050">
              <a:srgbClr val="000000">
                <a:alpha val="50000"/>
              </a:srgbClr>
            </a:outerShdw>
          </a:effectLst>
        </p:spPr>
      </p:pic>
      <p:pic>
        <p:nvPicPr>
          <p:cNvPr id="138" name="Google Shape;138;p25"/>
          <p:cNvPicPr preferRelativeResize="0"/>
          <p:nvPr/>
        </p:nvPicPr>
        <p:blipFill>
          <a:blip r:embed="rId4">
            <a:alphaModFix/>
          </a:blip>
          <a:stretch>
            <a:fillRect/>
          </a:stretch>
        </p:blipFill>
        <p:spPr>
          <a:xfrm>
            <a:off x="311700" y="1076275"/>
            <a:ext cx="2535050" cy="34164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55300" y="760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zh-CN" sz="2400"/>
              <a:t>Variable Description- Adult Mortality</a:t>
            </a:r>
            <a:endParaRPr sz="2400"/>
          </a:p>
        </p:txBody>
      </p:sp>
      <p:pic>
        <p:nvPicPr>
          <p:cNvPr id="144" name="Google Shape;144;p26"/>
          <p:cNvPicPr preferRelativeResize="0"/>
          <p:nvPr/>
        </p:nvPicPr>
        <p:blipFill>
          <a:blip r:embed="rId3">
            <a:alphaModFix/>
          </a:blip>
          <a:stretch>
            <a:fillRect/>
          </a:stretch>
        </p:blipFill>
        <p:spPr>
          <a:xfrm>
            <a:off x="349100" y="1070250"/>
            <a:ext cx="5386126" cy="3231700"/>
          </a:xfrm>
          <a:prstGeom prst="rect">
            <a:avLst/>
          </a:prstGeom>
          <a:noFill/>
          <a:ln>
            <a:noFill/>
          </a:ln>
          <a:effectLst>
            <a:outerShdw blurRad="57150" rotWithShape="0" algn="bl" dir="5400000" dist="19050">
              <a:srgbClr val="000000">
                <a:alpha val="50000"/>
              </a:srgbClr>
            </a:outerShdw>
          </a:effectLst>
        </p:spPr>
      </p:pic>
      <p:pic>
        <p:nvPicPr>
          <p:cNvPr id="145" name="Google Shape;145;p26"/>
          <p:cNvPicPr preferRelativeResize="0"/>
          <p:nvPr/>
        </p:nvPicPr>
        <p:blipFill>
          <a:blip r:embed="rId4">
            <a:alphaModFix/>
          </a:blip>
          <a:stretch>
            <a:fillRect/>
          </a:stretch>
        </p:blipFill>
        <p:spPr>
          <a:xfrm>
            <a:off x="5990589" y="784700"/>
            <a:ext cx="2552700" cy="1930875"/>
          </a:xfrm>
          <a:prstGeom prst="rect">
            <a:avLst/>
          </a:prstGeom>
          <a:noFill/>
          <a:ln>
            <a:noFill/>
          </a:ln>
          <a:effectLst>
            <a:outerShdw blurRad="57150" rotWithShape="0" algn="bl" dir="5400000" dist="19050">
              <a:srgbClr val="000000">
                <a:alpha val="50000"/>
              </a:srgbClr>
            </a:outerShdw>
          </a:effectLst>
        </p:spPr>
      </p:pic>
      <p:pic>
        <p:nvPicPr>
          <p:cNvPr id="146" name="Google Shape;146;p26"/>
          <p:cNvPicPr preferRelativeResize="0"/>
          <p:nvPr/>
        </p:nvPicPr>
        <p:blipFill>
          <a:blip r:embed="rId5">
            <a:alphaModFix/>
          </a:blip>
          <a:stretch>
            <a:fillRect/>
          </a:stretch>
        </p:blipFill>
        <p:spPr>
          <a:xfrm>
            <a:off x="6001151" y="2878475"/>
            <a:ext cx="2531575" cy="21816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11650" y="0"/>
            <a:ext cx="95259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sz="2400"/>
              <a:t>Variable Description- Schooling</a:t>
            </a:r>
            <a:endParaRPr sz="2400"/>
          </a:p>
        </p:txBody>
      </p:sp>
      <p:pic>
        <p:nvPicPr>
          <p:cNvPr id="152" name="Google Shape;152;p27"/>
          <p:cNvPicPr preferRelativeResize="0"/>
          <p:nvPr/>
        </p:nvPicPr>
        <p:blipFill>
          <a:blip r:embed="rId3">
            <a:alphaModFix/>
          </a:blip>
          <a:stretch>
            <a:fillRect/>
          </a:stretch>
        </p:blipFill>
        <p:spPr>
          <a:xfrm>
            <a:off x="359725" y="994200"/>
            <a:ext cx="5742576" cy="3438400"/>
          </a:xfrm>
          <a:prstGeom prst="rect">
            <a:avLst/>
          </a:prstGeom>
          <a:noFill/>
          <a:ln>
            <a:noFill/>
          </a:ln>
        </p:spPr>
      </p:pic>
      <p:pic>
        <p:nvPicPr>
          <p:cNvPr id="153" name="Google Shape;153;p27"/>
          <p:cNvPicPr preferRelativeResize="0"/>
          <p:nvPr/>
        </p:nvPicPr>
        <p:blipFill>
          <a:blip r:embed="rId4">
            <a:alphaModFix/>
          </a:blip>
          <a:stretch>
            <a:fillRect/>
          </a:stretch>
        </p:blipFill>
        <p:spPr>
          <a:xfrm>
            <a:off x="6464150" y="438775"/>
            <a:ext cx="1953121" cy="2209975"/>
          </a:xfrm>
          <a:prstGeom prst="rect">
            <a:avLst/>
          </a:prstGeom>
          <a:noFill/>
          <a:ln>
            <a:noFill/>
          </a:ln>
          <a:effectLst>
            <a:outerShdw blurRad="57150" rotWithShape="0" algn="bl" dir="5400000" dist="19050">
              <a:srgbClr val="000000">
                <a:alpha val="50000"/>
              </a:srgbClr>
            </a:outerShdw>
          </a:effectLst>
        </p:spPr>
      </p:pic>
      <p:pic>
        <p:nvPicPr>
          <p:cNvPr id="154" name="Google Shape;154;p27"/>
          <p:cNvPicPr preferRelativeResize="0"/>
          <p:nvPr/>
        </p:nvPicPr>
        <p:blipFill>
          <a:blip r:embed="rId5">
            <a:alphaModFix/>
          </a:blip>
          <a:stretch>
            <a:fillRect/>
          </a:stretch>
        </p:blipFill>
        <p:spPr>
          <a:xfrm>
            <a:off x="6464150" y="2794475"/>
            <a:ext cx="1953125" cy="22141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111650" y="0"/>
            <a:ext cx="95259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sz="2400"/>
              <a:t>Variable Description- Polio Immunization among 1 year olds (%)</a:t>
            </a:r>
            <a:endParaRPr sz="2400"/>
          </a:p>
        </p:txBody>
      </p:sp>
      <p:pic>
        <p:nvPicPr>
          <p:cNvPr id="160" name="Google Shape;160;p28"/>
          <p:cNvPicPr preferRelativeResize="0"/>
          <p:nvPr/>
        </p:nvPicPr>
        <p:blipFill>
          <a:blip r:embed="rId3">
            <a:alphaModFix/>
          </a:blip>
          <a:stretch>
            <a:fillRect/>
          </a:stretch>
        </p:blipFill>
        <p:spPr>
          <a:xfrm>
            <a:off x="1112152" y="2934775"/>
            <a:ext cx="3459851" cy="2091456"/>
          </a:xfrm>
          <a:prstGeom prst="rect">
            <a:avLst/>
          </a:prstGeom>
          <a:noFill/>
          <a:ln>
            <a:noFill/>
          </a:ln>
          <a:effectLst>
            <a:outerShdw blurRad="57150" rotWithShape="0" algn="bl" dir="5400000" dist="19050">
              <a:srgbClr val="000000">
                <a:alpha val="50000"/>
              </a:srgbClr>
            </a:outerShdw>
          </a:effectLst>
        </p:spPr>
      </p:pic>
      <p:pic>
        <p:nvPicPr>
          <p:cNvPr id="161" name="Google Shape;161;p28"/>
          <p:cNvPicPr preferRelativeResize="0"/>
          <p:nvPr/>
        </p:nvPicPr>
        <p:blipFill>
          <a:blip r:embed="rId4">
            <a:alphaModFix/>
          </a:blip>
          <a:stretch>
            <a:fillRect/>
          </a:stretch>
        </p:blipFill>
        <p:spPr>
          <a:xfrm>
            <a:off x="1112150" y="916724"/>
            <a:ext cx="3459850" cy="2063349"/>
          </a:xfrm>
          <a:prstGeom prst="rect">
            <a:avLst/>
          </a:prstGeom>
          <a:noFill/>
          <a:ln>
            <a:noFill/>
          </a:ln>
          <a:effectLst>
            <a:outerShdw blurRad="57150" rotWithShape="0" algn="bl" dir="5400000" dist="19050">
              <a:srgbClr val="000000">
                <a:alpha val="50000"/>
              </a:srgbClr>
            </a:outerShdw>
          </a:effectLst>
        </p:spPr>
      </p:pic>
      <p:pic>
        <p:nvPicPr>
          <p:cNvPr id="162" name="Google Shape;162;p28"/>
          <p:cNvPicPr preferRelativeResize="0"/>
          <p:nvPr/>
        </p:nvPicPr>
        <p:blipFill>
          <a:blip r:embed="rId5">
            <a:alphaModFix/>
          </a:blip>
          <a:stretch>
            <a:fillRect/>
          </a:stretch>
        </p:blipFill>
        <p:spPr>
          <a:xfrm>
            <a:off x="4705850" y="916725"/>
            <a:ext cx="2872723" cy="2063350"/>
          </a:xfrm>
          <a:prstGeom prst="rect">
            <a:avLst/>
          </a:prstGeom>
          <a:noFill/>
          <a:ln>
            <a:noFill/>
          </a:ln>
          <a:effectLst>
            <a:outerShdw blurRad="57150" rotWithShape="0" algn="bl" dir="5400000" dist="19050">
              <a:srgbClr val="000000">
                <a:alpha val="50000"/>
              </a:srgbClr>
            </a:outerShdw>
          </a:effectLst>
        </p:spPr>
      </p:pic>
      <p:pic>
        <p:nvPicPr>
          <p:cNvPr id="163" name="Google Shape;163;p28"/>
          <p:cNvPicPr preferRelativeResize="0"/>
          <p:nvPr/>
        </p:nvPicPr>
        <p:blipFill>
          <a:blip r:embed="rId6">
            <a:alphaModFix/>
          </a:blip>
          <a:stretch>
            <a:fillRect/>
          </a:stretch>
        </p:blipFill>
        <p:spPr>
          <a:xfrm>
            <a:off x="4705850" y="2980080"/>
            <a:ext cx="2872725" cy="200084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111650" y="0"/>
            <a:ext cx="95259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sz="2400"/>
              <a:t>Variable Description- </a:t>
            </a:r>
            <a:r>
              <a:rPr lang="zh-CN" sz="2400"/>
              <a:t>Diphtheria</a:t>
            </a:r>
            <a:endParaRPr sz="2400"/>
          </a:p>
        </p:txBody>
      </p:sp>
      <p:pic>
        <p:nvPicPr>
          <p:cNvPr id="169" name="Google Shape;169;p29"/>
          <p:cNvPicPr preferRelativeResize="0"/>
          <p:nvPr/>
        </p:nvPicPr>
        <p:blipFill>
          <a:blip r:embed="rId3">
            <a:alphaModFix/>
          </a:blip>
          <a:stretch>
            <a:fillRect/>
          </a:stretch>
        </p:blipFill>
        <p:spPr>
          <a:xfrm>
            <a:off x="6729926" y="3001025"/>
            <a:ext cx="2061763" cy="2053774"/>
          </a:xfrm>
          <a:prstGeom prst="rect">
            <a:avLst/>
          </a:prstGeom>
          <a:noFill/>
          <a:ln>
            <a:noFill/>
          </a:ln>
          <a:effectLst>
            <a:outerShdw blurRad="57150" rotWithShape="0" algn="bl" dir="5400000" dist="19050">
              <a:srgbClr val="000000">
                <a:alpha val="50000"/>
              </a:srgbClr>
            </a:outerShdw>
          </a:effectLst>
        </p:spPr>
      </p:pic>
      <p:pic>
        <p:nvPicPr>
          <p:cNvPr id="170" name="Google Shape;170;p29"/>
          <p:cNvPicPr preferRelativeResize="0"/>
          <p:nvPr/>
        </p:nvPicPr>
        <p:blipFill>
          <a:blip r:embed="rId4">
            <a:alphaModFix/>
          </a:blip>
          <a:stretch>
            <a:fillRect/>
          </a:stretch>
        </p:blipFill>
        <p:spPr>
          <a:xfrm>
            <a:off x="6729925" y="841794"/>
            <a:ext cx="2061775" cy="2033406"/>
          </a:xfrm>
          <a:prstGeom prst="rect">
            <a:avLst/>
          </a:prstGeom>
          <a:noFill/>
          <a:ln>
            <a:noFill/>
          </a:ln>
          <a:effectLst>
            <a:outerShdw blurRad="57150" rotWithShape="0" algn="bl" dir="5400000" dist="19050">
              <a:srgbClr val="000000">
                <a:alpha val="50000"/>
              </a:srgbClr>
            </a:outerShdw>
          </a:effectLst>
        </p:spPr>
      </p:pic>
      <p:pic>
        <p:nvPicPr>
          <p:cNvPr id="171" name="Google Shape;171;p29"/>
          <p:cNvPicPr preferRelativeResize="0"/>
          <p:nvPr/>
        </p:nvPicPr>
        <p:blipFill>
          <a:blip r:embed="rId5">
            <a:alphaModFix/>
          </a:blip>
          <a:stretch>
            <a:fillRect/>
          </a:stretch>
        </p:blipFill>
        <p:spPr>
          <a:xfrm>
            <a:off x="323000" y="1057900"/>
            <a:ext cx="6268950" cy="38444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p:nvPr/>
        </p:nvSpPr>
        <p:spPr>
          <a:xfrm>
            <a:off x="737375" y="2798850"/>
            <a:ext cx="4009800" cy="221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p:nvPr/>
        </p:nvSpPr>
        <p:spPr>
          <a:xfrm>
            <a:off x="737375" y="482875"/>
            <a:ext cx="4009800" cy="216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30"/>
          <p:cNvPicPr preferRelativeResize="0"/>
          <p:nvPr/>
        </p:nvPicPr>
        <p:blipFill rotWithShape="1">
          <a:blip r:embed="rId3">
            <a:alphaModFix/>
          </a:blip>
          <a:srcRect b="0" l="0" r="0" t="0"/>
          <a:stretch/>
        </p:blipFill>
        <p:spPr>
          <a:xfrm>
            <a:off x="737375" y="2821650"/>
            <a:ext cx="4009800" cy="2166600"/>
          </a:xfrm>
          <a:prstGeom prst="rect">
            <a:avLst/>
          </a:prstGeom>
          <a:noFill/>
          <a:ln>
            <a:noFill/>
          </a:ln>
        </p:spPr>
      </p:pic>
      <p:pic>
        <p:nvPicPr>
          <p:cNvPr id="179" name="Google Shape;179;p30"/>
          <p:cNvPicPr preferRelativeResize="0"/>
          <p:nvPr/>
        </p:nvPicPr>
        <p:blipFill rotWithShape="1">
          <a:blip r:embed="rId4">
            <a:alphaModFix/>
          </a:blip>
          <a:srcRect b="0" l="0" r="0" t="0"/>
          <a:stretch/>
        </p:blipFill>
        <p:spPr>
          <a:xfrm>
            <a:off x="765513" y="460087"/>
            <a:ext cx="3953526" cy="2212175"/>
          </a:xfrm>
          <a:prstGeom prst="rect">
            <a:avLst/>
          </a:prstGeom>
          <a:noFill/>
          <a:ln>
            <a:noFill/>
          </a:ln>
        </p:spPr>
      </p:pic>
      <p:sp>
        <p:nvSpPr>
          <p:cNvPr id="180" name="Google Shape;180;p30"/>
          <p:cNvSpPr txBox="1"/>
          <p:nvPr>
            <p:ph type="title"/>
          </p:nvPr>
        </p:nvSpPr>
        <p:spPr>
          <a:xfrm>
            <a:off x="311700" y="-4470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zh-CN" sz="2400"/>
              <a:t>Variable Description - GDP</a:t>
            </a:r>
            <a:endParaRPr sz="2400"/>
          </a:p>
        </p:txBody>
      </p:sp>
      <p:pic>
        <p:nvPicPr>
          <p:cNvPr id="181" name="Google Shape;181;p30"/>
          <p:cNvPicPr preferRelativeResize="0"/>
          <p:nvPr/>
        </p:nvPicPr>
        <p:blipFill>
          <a:blip r:embed="rId5">
            <a:alphaModFix/>
          </a:blip>
          <a:stretch>
            <a:fillRect/>
          </a:stretch>
        </p:blipFill>
        <p:spPr>
          <a:xfrm>
            <a:off x="5345692" y="460063"/>
            <a:ext cx="2788208" cy="2048650"/>
          </a:xfrm>
          <a:prstGeom prst="rect">
            <a:avLst/>
          </a:prstGeom>
          <a:noFill/>
          <a:ln>
            <a:noFill/>
          </a:ln>
        </p:spPr>
      </p:pic>
      <p:pic>
        <p:nvPicPr>
          <p:cNvPr id="182" name="Google Shape;182;p30"/>
          <p:cNvPicPr preferRelativeResize="0"/>
          <p:nvPr/>
        </p:nvPicPr>
        <p:blipFill>
          <a:blip r:embed="rId6">
            <a:alphaModFix/>
          </a:blip>
          <a:stretch>
            <a:fillRect/>
          </a:stretch>
        </p:blipFill>
        <p:spPr>
          <a:xfrm>
            <a:off x="5344214" y="2821651"/>
            <a:ext cx="2791160" cy="2044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grpSp>
        <p:nvGrpSpPr>
          <p:cNvPr id="187" name="Google Shape;187;p31"/>
          <p:cNvGrpSpPr/>
          <p:nvPr/>
        </p:nvGrpSpPr>
        <p:grpSpPr>
          <a:xfrm>
            <a:off x="905219" y="2822096"/>
            <a:ext cx="3424500" cy="2114789"/>
            <a:chOff x="634375" y="2918275"/>
            <a:chExt cx="3424500" cy="2021400"/>
          </a:xfrm>
        </p:grpSpPr>
        <p:sp>
          <p:nvSpPr>
            <p:cNvPr id="188" name="Google Shape;188;p31"/>
            <p:cNvSpPr/>
            <p:nvPr/>
          </p:nvSpPr>
          <p:spPr>
            <a:xfrm>
              <a:off x="634375" y="2918275"/>
              <a:ext cx="3424500" cy="202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31"/>
            <p:cNvPicPr preferRelativeResize="0"/>
            <p:nvPr/>
          </p:nvPicPr>
          <p:blipFill rotWithShape="1">
            <a:blip r:embed="rId3">
              <a:alphaModFix/>
            </a:blip>
            <a:srcRect b="0" l="0" r="0" t="0"/>
            <a:stretch/>
          </p:blipFill>
          <p:spPr>
            <a:xfrm>
              <a:off x="634375" y="2918275"/>
              <a:ext cx="3424500" cy="1973940"/>
            </a:xfrm>
            <a:prstGeom prst="rect">
              <a:avLst/>
            </a:prstGeom>
            <a:noFill/>
            <a:ln>
              <a:noFill/>
            </a:ln>
          </p:spPr>
        </p:pic>
      </p:grpSp>
      <p:grpSp>
        <p:nvGrpSpPr>
          <p:cNvPr id="190" name="Google Shape;190;p31"/>
          <p:cNvGrpSpPr/>
          <p:nvPr/>
        </p:nvGrpSpPr>
        <p:grpSpPr>
          <a:xfrm>
            <a:off x="907514" y="636490"/>
            <a:ext cx="3489565" cy="2067243"/>
            <a:chOff x="735150" y="2924100"/>
            <a:chExt cx="3424500" cy="2004697"/>
          </a:xfrm>
        </p:grpSpPr>
        <p:sp>
          <p:nvSpPr>
            <p:cNvPr id="191" name="Google Shape;191;p31"/>
            <p:cNvSpPr/>
            <p:nvPr/>
          </p:nvSpPr>
          <p:spPr>
            <a:xfrm>
              <a:off x="735150" y="2924100"/>
              <a:ext cx="3424500" cy="197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31"/>
            <p:cNvPicPr preferRelativeResize="0"/>
            <p:nvPr/>
          </p:nvPicPr>
          <p:blipFill rotWithShape="1">
            <a:blip r:embed="rId4">
              <a:alphaModFix/>
            </a:blip>
            <a:srcRect b="0" l="0" r="0" t="0"/>
            <a:stretch/>
          </p:blipFill>
          <p:spPr>
            <a:xfrm>
              <a:off x="735151" y="2924100"/>
              <a:ext cx="3350400" cy="2004697"/>
            </a:xfrm>
            <a:prstGeom prst="rect">
              <a:avLst/>
            </a:prstGeom>
            <a:noFill/>
            <a:ln>
              <a:noFill/>
            </a:ln>
          </p:spPr>
        </p:pic>
      </p:grpSp>
      <p:sp>
        <p:nvSpPr>
          <p:cNvPr id="193" name="Google Shape;193;p31"/>
          <p:cNvSpPr txBox="1"/>
          <p:nvPr>
            <p:ph type="title"/>
          </p:nvPr>
        </p:nvSpPr>
        <p:spPr>
          <a:xfrm>
            <a:off x="311700" y="0"/>
            <a:ext cx="8520600" cy="718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zh-CN" sz="2000"/>
              <a:t>Variable Description - Current health expenditure (CHE) per capita</a:t>
            </a:r>
            <a:endParaRPr sz="2000"/>
          </a:p>
        </p:txBody>
      </p:sp>
      <p:pic>
        <p:nvPicPr>
          <p:cNvPr id="194" name="Google Shape;194;p31"/>
          <p:cNvPicPr preferRelativeResize="0"/>
          <p:nvPr/>
        </p:nvPicPr>
        <p:blipFill>
          <a:blip r:embed="rId5">
            <a:alphaModFix/>
          </a:blip>
          <a:stretch>
            <a:fillRect/>
          </a:stretch>
        </p:blipFill>
        <p:spPr>
          <a:xfrm>
            <a:off x="5043350" y="636500"/>
            <a:ext cx="2695950" cy="2017500"/>
          </a:xfrm>
          <a:prstGeom prst="rect">
            <a:avLst/>
          </a:prstGeom>
          <a:noFill/>
          <a:ln>
            <a:noFill/>
          </a:ln>
        </p:spPr>
      </p:pic>
      <p:pic>
        <p:nvPicPr>
          <p:cNvPr id="195" name="Google Shape;195;p31"/>
          <p:cNvPicPr preferRelativeResize="0"/>
          <p:nvPr/>
        </p:nvPicPr>
        <p:blipFill>
          <a:blip r:embed="rId6">
            <a:alphaModFix/>
          </a:blip>
          <a:stretch>
            <a:fillRect/>
          </a:stretch>
        </p:blipFill>
        <p:spPr>
          <a:xfrm>
            <a:off x="5043350" y="2866925"/>
            <a:ext cx="2695950" cy="20287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grpSp>
        <p:nvGrpSpPr>
          <p:cNvPr id="200" name="Google Shape;200;p32"/>
          <p:cNvGrpSpPr/>
          <p:nvPr/>
        </p:nvGrpSpPr>
        <p:grpSpPr>
          <a:xfrm>
            <a:off x="697863" y="3009448"/>
            <a:ext cx="3518616" cy="2018400"/>
            <a:chOff x="409649" y="905825"/>
            <a:chExt cx="3450301" cy="2018400"/>
          </a:xfrm>
        </p:grpSpPr>
        <p:sp>
          <p:nvSpPr>
            <p:cNvPr id="201" name="Google Shape;201;p32"/>
            <p:cNvSpPr/>
            <p:nvPr/>
          </p:nvSpPr>
          <p:spPr>
            <a:xfrm>
              <a:off x="409650" y="905825"/>
              <a:ext cx="3450300" cy="201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zh-CN"/>
                <a:t> </a:t>
              </a:r>
              <a:endParaRPr/>
            </a:p>
          </p:txBody>
        </p:sp>
        <p:pic>
          <p:nvPicPr>
            <p:cNvPr id="202" name="Google Shape;202;p32"/>
            <p:cNvPicPr preferRelativeResize="0"/>
            <p:nvPr/>
          </p:nvPicPr>
          <p:blipFill rotWithShape="1">
            <a:blip r:embed="rId3">
              <a:alphaModFix/>
            </a:blip>
            <a:srcRect b="0" l="0" r="0" t="0"/>
            <a:stretch/>
          </p:blipFill>
          <p:spPr>
            <a:xfrm>
              <a:off x="409649" y="949025"/>
              <a:ext cx="3404725" cy="1955350"/>
            </a:xfrm>
            <a:prstGeom prst="rect">
              <a:avLst/>
            </a:prstGeom>
            <a:noFill/>
            <a:ln>
              <a:noFill/>
            </a:ln>
          </p:spPr>
        </p:pic>
      </p:grpSp>
      <p:grpSp>
        <p:nvGrpSpPr>
          <p:cNvPr id="203" name="Google Shape;203;p32"/>
          <p:cNvGrpSpPr/>
          <p:nvPr/>
        </p:nvGrpSpPr>
        <p:grpSpPr>
          <a:xfrm>
            <a:off x="698450" y="930413"/>
            <a:ext cx="3518700" cy="2018387"/>
            <a:chOff x="477750" y="3101925"/>
            <a:chExt cx="3518700" cy="2018387"/>
          </a:xfrm>
        </p:grpSpPr>
        <p:sp>
          <p:nvSpPr>
            <p:cNvPr id="204" name="Google Shape;204;p32"/>
            <p:cNvSpPr/>
            <p:nvPr/>
          </p:nvSpPr>
          <p:spPr>
            <a:xfrm>
              <a:off x="477750" y="3101925"/>
              <a:ext cx="3518700" cy="197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32"/>
            <p:cNvPicPr preferRelativeResize="0"/>
            <p:nvPr/>
          </p:nvPicPr>
          <p:blipFill rotWithShape="1">
            <a:blip r:embed="rId4">
              <a:alphaModFix/>
            </a:blip>
            <a:srcRect b="0" l="0" r="0" t="0"/>
            <a:stretch/>
          </p:blipFill>
          <p:spPr>
            <a:xfrm>
              <a:off x="480274" y="3141500"/>
              <a:ext cx="3445575" cy="1978812"/>
            </a:xfrm>
            <a:prstGeom prst="rect">
              <a:avLst/>
            </a:prstGeom>
            <a:noFill/>
            <a:ln>
              <a:noFill/>
            </a:ln>
          </p:spPr>
        </p:pic>
      </p:grpSp>
      <p:sp>
        <p:nvSpPr>
          <p:cNvPr id="206" name="Google Shape;206;p32"/>
          <p:cNvSpPr txBox="1"/>
          <p:nvPr>
            <p:ph type="title"/>
          </p:nvPr>
        </p:nvSpPr>
        <p:spPr>
          <a:xfrm>
            <a:off x="311700" y="148300"/>
            <a:ext cx="8520600" cy="718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zh-CN" sz="2400"/>
              <a:t>Variable Description - </a:t>
            </a:r>
            <a:r>
              <a:rPr lang="zh-CN" sz="2400"/>
              <a:t>Current health expenditure (CHE) as percentage of gross domestic product (GDP) (%)</a:t>
            </a:r>
            <a:endParaRPr sz="2400"/>
          </a:p>
        </p:txBody>
      </p:sp>
      <p:pic>
        <p:nvPicPr>
          <p:cNvPr id="207" name="Google Shape;207;p32"/>
          <p:cNvPicPr preferRelativeResize="0"/>
          <p:nvPr/>
        </p:nvPicPr>
        <p:blipFill>
          <a:blip r:embed="rId5">
            <a:alphaModFix/>
          </a:blip>
          <a:stretch>
            <a:fillRect/>
          </a:stretch>
        </p:blipFill>
        <p:spPr>
          <a:xfrm>
            <a:off x="4934900" y="930425"/>
            <a:ext cx="2727533" cy="1879900"/>
          </a:xfrm>
          <a:prstGeom prst="rect">
            <a:avLst/>
          </a:prstGeom>
          <a:noFill/>
          <a:ln>
            <a:noFill/>
          </a:ln>
        </p:spPr>
      </p:pic>
      <p:pic>
        <p:nvPicPr>
          <p:cNvPr id="208" name="Google Shape;208;p32"/>
          <p:cNvPicPr preferRelativeResize="0"/>
          <p:nvPr/>
        </p:nvPicPr>
        <p:blipFill>
          <a:blip r:embed="rId6">
            <a:alphaModFix/>
          </a:blip>
          <a:stretch>
            <a:fillRect/>
          </a:stretch>
        </p:blipFill>
        <p:spPr>
          <a:xfrm>
            <a:off x="4934900" y="3009450"/>
            <a:ext cx="2727525" cy="190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128625" y="1108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Introduction</a:t>
            </a:r>
            <a:endParaRPr/>
          </a:p>
        </p:txBody>
      </p:sp>
      <p:sp>
        <p:nvSpPr>
          <p:cNvPr id="67" name="Google Shape;67;p15"/>
          <p:cNvSpPr txBox="1"/>
          <p:nvPr/>
        </p:nvSpPr>
        <p:spPr>
          <a:xfrm>
            <a:off x="287700" y="885600"/>
            <a:ext cx="8604300" cy="39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zh-CN" sz="1800">
                <a:solidFill>
                  <a:schemeClr val="dk2"/>
                </a:solidFill>
                <a:latin typeface="Calibri"/>
                <a:ea typeface="Calibri"/>
                <a:cs typeface="Calibri"/>
                <a:sym typeface="Calibri"/>
              </a:rPr>
              <a:t>This data consists</a:t>
            </a:r>
            <a:r>
              <a:rPr lang="zh-CN" sz="1800">
                <a:solidFill>
                  <a:schemeClr val="dk2"/>
                </a:solidFill>
                <a:latin typeface="Calibri"/>
                <a:ea typeface="Calibri"/>
                <a:cs typeface="Calibri"/>
                <a:sym typeface="Calibri"/>
              </a:rPr>
              <a:t> of developed and developing countries with a varying degree of life expectancy which is dependent on various factors which we try to determine using our analysis techniques.This project will help in suggesting a country which area should be given importance in order to improve the life expectancy of its population</a:t>
            </a:r>
            <a:endParaRPr sz="1800">
              <a:solidFill>
                <a:schemeClr val="dk2"/>
              </a:solidFill>
              <a:latin typeface="Calibri"/>
              <a:ea typeface="Calibri"/>
              <a:cs typeface="Calibri"/>
              <a:sym typeface="Calibri"/>
            </a:endParaRPr>
          </a:p>
        </p:txBody>
      </p:sp>
      <p:pic>
        <p:nvPicPr>
          <p:cNvPr id="68" name="Google Shape;68;p15"/>
          <p:cNvPicPr preferRelativeResize="0"/>
          <p:nvPr/>
        </p:nvPicPr>
        <p:blipFill>
          <a:blip r:embed="rId3">
            <a:alphaModFix/>
          </a:blip>
          <a:stretch>
            <a:fillRect/>
          </a:stretch>
        </p:blipFill>
        <p:spPr>
          <a:xfrm>
            <a:off x="2119725" y="2549950"/>
            <a:ext cx="4940226" cy="2494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Findings</a:t>
            </a:r>
            <a:endParaRPr/>
          </a:p>
        </p:txBody>
      </p:sp>
      <p:sp>
        <p:nvSpPr>
          <p:cNvPr id="214" name="Google Shape;214;p33"/>
          <p:cNvSpPr txBox="1"/>
          <p:nvPr>
            <p:ph idx="1" type="body"/>
          </p:nvPr>
        </p:nvSpPr>
        <p:spPr>
          <a:xfrm>
            <a:off x="311700" y="1017725"/>
            <a:ext cx="8520600" cy="3416400"/>
          </a:xfrm>
          <a:prstGeom prst="rect">
            <a:avLst/>
          </a:prstGeom>
        </p:spPr>
        <p:txBody>
          <a:bodyPr anchorCtr="0" anchor="t" bIns="252000" lIns="91425" spcFirstLastPara="1" rIns="91425" wrap="square" tIns="252000">
            <a:noAutofit/>
          </a:bodyPr>
          <a:lstStyle/>
          <a:p>
            <a:pPr indent="-342900" lvl="0" marL="457200" rtl="0" algn="l">
              <a:spcBef>
                <a:spcPts val="0"/>
              </a:spcBef>
              <a:spcAft>
                <a:spcPts val="0"/>
              </a:spcAft>
              <a:buSzPts val="1800"/>
              <a:buChar char="●"/>
            </a:pPr>
            <a:r>
              <a:rPr lang="zh-CN"/>
              <a:t>Life expectancy of both developing and developed countries has increased in the 15 years, and </a:t>
            </a:r>
            <a:r>
              <a:rPr lang="zh-CN"/>
              <a:t>developing countries’ progress is more outstanding.</a:t>
            </a:r>
            <a:endParaRPr/>
          </a:p>
          <a:p>
            <a:pPr indent="-342900" lvl="0" marL="457200" rtl="0" algn="l">
              <a:spcBef>
                <a:spcPts val="0"/>
              </a:spcBef>
              <a:spcAft>
                <a:spcPts val="0"/>
              </a:spcAft>
              <a:buSzPts val="1800"/>
              <a:buChar char="●"/>
            </a:pPr>
            <a:r>
              <a:rPr lang="zh-CN"/>
              <a:t>Governments’ financial investment to health and immunization coverage has improved in the </a:t>
            </a:r>
            <a:r>
              <a:rPr lang="zh-CN"/>
              <a:t>15 years.</a:t>
            </a:r>
            <a:endParaRPr/>
          </a:p>
          <a:p>
            <a:pPr indent="-342900" lvl="0" marL="457200" rtl="0" algn="l">
              <a:lnSpc>
                <a:spcPct val="100000"/>
              </a:lnSpc>
              <a:spcBef>
                <a:spcPts val="0"/>
              </a:spcBef>
              <a:spcAft>
                <a:spcPts val="0"/>
              </a:spcAft>
              <a:buSzPts val="1800"/>
              <a:buChar char="●"/>
            </a:pPr>
            <a:r>
              <a:rPr lang="zh-CN"/>
              <a:t>Adult mortality rates were on the drop.</a:t>
            </a:r>
            <a:endParaRPr/>
          </a:p>
          <a:p>
            <a:pPr indent="-342900" lvl="0" marL="457200" rtl="0" algn="l">
              <a:spcBef>
                <a:spcPts val="0"/>
              </a:spcBef>
              <a:spcAft>
                <a:spcPts val="0"/>
              </a:spcAft>
              <a:buSzPts val="1800"/>
              <a:buChar char="●"/>
            </a:pPr>
            <a:r>
              <a:rPr lang="zh-CN"/>
              <a:t>More and more countries’ BMI </a:t>
            </a:r>
            <a:r>
              <a:rPr lang="zh-CN">
                <a:solidFill>
                  <a:srgbClr val="666666"/>
                </a:solidFill>
              </a:rPr>
              <a:t>lies within the </a:t>
            </a:r>
            <a:r>
              <a:rPr lang="zh-CN"/>
              <a:t>Normal weight(18.5–24.9) </a:t>
            </a:r>
            <a:r>
              <a:rPr lang="zh-CN">
                <a:solidFill>
                  <a:srgbClr val="666666"/>
                </a:solidFill>
              </a:rPr>
              <a:t>range.</a:t>
            </a:r>
            <a:endParaRPr/>
          </a:p>
          <a:p>
            <a:pPr indent="-342900" lvl="0" marL="457200" rtl="0" algn="l">
              <a:spcBef>
                <a:spcPts val="0"/>
              </a:spcBef>
              <a:spcAft>
                <a:spcPts val="0"/>
              </a:spcAft>
              <a:buSzPts val="1800"/>
              <a:buChar char="●"/>
            </a:pPr>
            <a:r>
              <a:rPr lang="zh-CN"/>
              <a:t>Schooling was on increase means education coverage is improving.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Part 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Objectives</a:t>
            </a:r>
            <a:endParaRPr/>
          </a:p>
        </p:txBody>
      </p:sp>
      <p:sp>
        <p:nvSpPr>
          <p:cNvPr id="225" name="Google Shape;225;p35"/>
          <p:cNvSpPr txBox="1"/>
          <p:nvPr>
            <p:ph idx="1" type="body"/>
          </p:nvPr>
        </p:nvSpPr>
        <p:spPr>
          <a:xfrm>
            <a:off x="311700" y="1152475"/>
            <a:ext cx="8520600" cy="2069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zh-CN"/>
              <a:t>A</a:t>
            </a:r>
            <a:r>
              <a:rPr lang="zh-CN"/>
              <a:t>nalyzing the related variables for life expectancy.</a:t>
            </a:r>
            <a:endParaRPr/>
          </a:p>
          <a:p>
            <a:pPr indent="-342900" lvl="0" marL="457200" rtl="0" algn="l">
              <a:spcBef>
                <a:spcPts val="1600"/>
              </a:spcBef>
              <a:spcAft>
                <a:spcPts val="0"/>
              </a:spcAft>
              <a:buSzPts val="1800"/>
              <a:buChar char="●"/>
            </a:pPr>
            <a:r>
              <a:rPr lang="zh-CN"/>
              <a:t>C</a:t>
            </a:r>
            <a:r>
              <a:rPr lang="zh-CN"/>
              <a:t>orrelation matrix</a:t>
            </a:r>
            <a:endParaRPr/>
          </a:p>
          <a:p>
            <a:pPr indent="-342900" lvl="0" marL="457200" rtl="0" algn="l">
              <a:spcBef>
                <a:spcPts val="0"/>
              </a:spcBef>
              <a:spcAft>
                <a:spcPts val="0"/>
              </a:spcAft>
              <a:buSzPts val="1800"/>
              <a:buChar char="●"/>
            </a:pPr>
            <a:r>
              <a:rPr lang="zh-CN"/>
              <a:t>Scatterplots</a:t>
            </a:r>
            <a:endParaRPr/>
          </a:p>
          <a:p>
            <a:pPr indent="-342900" lvl="0" marL="457200" rtl="0" algn="l">
              <a:spcBef>
                <a:spcPts val="0"/>
              </a:spcBef>
              <a:spcAft>
                <a:spcPts val="0"/>
              </a:spcAft>
              <a:buSzPts val="1800"/>
              <a:buChar char="●"/>
            </a:pPr>
            <a:r>
              <a:rPr lang="zh-CN"/>
              <a:t>Multiple regression </a:t>
            </a:r>
            <a:endParaRPr/>
          </a:p>
          <a:p>
            <a:pPr indent="-342900" lvl="0" marL="457200" rtl="0" algn="l">
              <a:spcBef>
                <a:spcPts val="0"/>
              </a:spcBef>
              <a:spcAft>
                <a:spcPts val="0"/>
              </a:spcAft>
              <a:buSzPts val="1800"/>
              <a:buChar char="●"/>
            </a:pPr>
            <a:r>
              <a:rPr lang="zh-CN"/>
              <a:t>Hypothesis testing</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300"/>
              <a:t>Simple Linear Regression - Life Expectancy vs. Adult Mortality</a:t>
            </a:r>
            <a:endParaRPr sz="2300"/>
          </a:p>
        </p:txBody>
      </p:sp>
      <p:pic>
        <p:nvPicPr>
          <p:cNvPr id="231" name="Google Shape;231;p36"/>
          <p:cNvPicPr preferRelativeResize="0"/>
          <p:nvPr/>
        </p:nvPicPr>
        <p:blipFill>
          <a:blip r:embed="rId3">
            <a:alphaModFix/>
          </a:blip>
          <a:stretch>
            <a:fillRect/>
          </a:stretch>
        </p:blipFill>
        <p:spPr>
          <a:xfrm>
            <a:off x="406025" y="1483875"/>
            <a:ext cx="4158050" cy="2731050"/>
          </a:xfrm>
          <a:prstGeom prst="rect">
            <a:avLst/>
          </a:prstGeom>
          <a:noFill/>
          <a:ln>
            <a:noFill/>
          </a:ln>
          <a:effectLst>
            <a:outerShdw blurRad="57150" rotWithShape="0" algn="bl" dir="5400000" dist="19050">
              <a:srgbClr val="000000">
                <a:alpha val="50000"/>
              </a:srgbClr>
            </a:outerShdw>
          </a:effectLst>
        </p:spPr>
      </p:pic>
      <p:pic>
        <p:nvPicPr>
          <p:cNvPr id="232" name="Google Shape;232;p36"/>
          <p:cNvPicPr preferRelativeResize="0"/>
          <p:nvPr/>
        </p:nvPicPr>
        <p:blipFill>
          <a:blip r:embed="rId4">
            <a:alphaModFix/>
          </a:blip>
          <a:stretch>
            <a:fillRect/>
          </a:stretch>
        </p:blipFill>
        <p:spPr>
          <a:xfrm>
            <a:off x="4674250" y="1483896"/>
            <a:ext cx="4158050" cy="273100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Simple Linear Regression - Life Expectancy vs. Schooling</a:t>
            </a:r>
            <a:endParaRPr sz="2400"/>
          </a:p>
        </p:txBody>
      </p:sp>
      <p:pic>
        <p:nvPicPr>
          <p:cNvPr id="238" name="Google Shape;238;p37"/>
          <p:cNvPicPr preferRelativeResize="0"/>
          <p:nvPr/>
        </p:nvPicPr>
        <p:blipFill>
          <a:blip r:embed="rId3">
            <a:alphaModFix/>
          </a:blip>
          <a:stretch>
            <a:fillRect/>
          </a:stretch>
        </p:blipFill>
        <p:spPr>
          <a:xfrm>
            <a:off x="375425" y="1511200"/>
            <a:ext cx="4178625" cy="2760850"/>
          </a:xfrm>
          <a:prstGeom prst="rect">
            <a:avLst/>
          </a:prstGeom>
          <a:noFill/>
          <a:ln>
            <a:noFill/>
          </a:ln>
          <a:effectLst>
            <a:outerShdw blurRad="57150" rotWithShape="0" algn="bl" dir="5400000" dist="19050">
              <a:srgbClr val="000000">
                <a:alpha val="50000"/>
              </a:srgbClr>
            </a:outerShdw>
          </a:effectLst>
        </p:spPr>
      </p:pic>
      <p:pic>
        <p:nvPicPr>
          <p:cNvPr id="239" name="Google Shape;239;p37"/>
          <p:cNvPicPr preferRelativeResize="0"/>
          <p:nvPr/>
        </p:nvPicPr>
        <p:blipFill>
          <a:blip r:embed="rId4">
            <a:alphaModFix/>
          </a:blip>
          <a:stretch>
            <a:fillRect/>
          </a:stretch>
        </p:blipFill>
        <p:spPr>
          <a:xfrm>
            <a:off x="4645430" y="1508600"/>
            <a:ext cx="4186869" cy="27608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600"/>
              <a:t>Simple Linear Regression - Life Expectancy vs. BMI</a:t>
            </a:r>
            <a:endParaRPr sz="2600"/>
          </a:p>
        </p:txBody>
      </p:sp>
      <p:pic>
        <p:nvPicPr>
          <p:cNvPr id="245" name="Google Shape;245;p38"/>
          <p:cNvPicPr preferRelativeResize="0"/>
          <p:nvPr/>
        </p:nvPicPr>
        <p:blipFill>
          <a:blip r:embed="rId3">
            <a:alphaModFix/>
          </a:blip>
          <a:stretch>
            <a:fillRect/>
          </a:stretch>
        </p:blipFill>
        <p:spPr>
          <a:xfrm>
            <a:off x="311700" y="1383750"/>
            <a:ext cx="4204875" cy="2767250"/>
          </a:xfrm>
          <a:prstGeom prst="rect">
            <a:avLst/>
          </a:prstGeom>
          <a:noFill/>
          <a:ln>
            <a:noFill/>
          </a:ln>
          <a:effectLst>
            <a:outerShdw blurRad="57150" rotWithShape="0" algn="bl" dir="5400000" dist="19050">
              <a:srgbClr val="000000">
                <a:alpha val="50000"/>
              </a:srgbClr>
            </a:outerShdw>
          </a:effectLst>
        </p:spPr>
      </p:pic>
      <p:pic>
        <p:nvPicPr>
          <p:cNvPr id="246" name="Google Shape;246;p38"/>
          <p:cNvPicPr preferRelativeResize="0"/>
          <p:nvPr/>
        </p:nvPicPr>
        <p:blipFill>
          <a:blip r:embed="rId4">
            <a:alphaModFix/>
          </a:blip>
          <a:stretch>
            <a:fillRect/>
          </a:stretch>
        </p:blipFill>
        <p:spPr>
          <a:xfrm>
            <a:off x="4627425" y="1389438"/>
            <a:ext cx="4204875" cy="275636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400"/>
              <a:t>Simple Linear Regression</a:t>
            </a:r>
            <a:r>
              <a:rPr lang="zh-CN" sz="2400"/>
              <a:t> - Life Expectancy vs. Alcohol</a:t>
            </a:r>
            <a:endParaRPr sz="2400"/>
          </a:p>
        </p:txBody>
      </p:sp>
      <p:pic>
        <p:nvPicPr>
          <p:cNvPr id="252" name="Google Shape;252;p39"/>
          <p:cNvPicPr preferRelativeResize="0"/>
          <p:nvPr/>
        </p:nvPicPr>
        <p:blipFill>
          <a:blip r:embed="rId3">
            <a:alphaModFix/>
          </a:blip>
          <a:stretch>
            <a:fillRect/>
          </a:stretch>
        </p:blipFill>
        <p:spPr>
          <a:xfrm>
            <a:off x="361994" y="1529275"/>
            <a:ext cx="4057605" cy="2549099"/>
          </a:xfrm>
          <a:prstGeom prst="rect">
            <a:avLst/>
          </a:prstGeom>
          <a:noFill/>
          <a:ln>
            <a:noFill/>
          </a:ln>
          <a:effectLst>
            <a:outerShdw blurRad="57150" rotWithShape="0" algn="bl" dir="5400000" dist="19050">
              <a:srgbClr val="000000">
                <a:alpha val="50000"/>
              </a:srgbClr>
            </a:outerShdw>
          </a:effectLst>
        </p:spPr>
      </p:pic>
      <p:pic>
        <p:nvPicPr>
          <p:cNvPr id="253" name="Google Shape;253;p39"/>
          <p:cNvPicPr preferRelativeResize="0"/>
          <p:nvPr/>
        </p:nvPicPr>
        <p:blipFill>
          <a:blip r:embed="rId4">
            <a:alphaModFix/>
          </a:blip>
          <a:stretch>
            <a:fillRect/>
          </a:stretch>
        </p:blipFill>
        <p:spPr>
          <a:xfrm>
            <a:off x="4588298" y="1529275"/>
            <a:ext cx="4020653" cy="25491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2400"/>
              <a:t>Simple Linear Regression - Life Expectancy vs. Diphtheria</a:t>
            </a:r>
            <a:endParaRPr sz="2400"/>
          </a:p>
          <a:p>
            <a:pPr indent="0" lvl="0" marL="0" rtl="0" algn="l">
              <a:spcBef>
                <a:spcPts val="0"/>
              </a:spcBef>
              <a:spcAft>
                <a:spcPts val="0"/>
              </a:spcAft>
              <a:buNone/>
            </a:pPr>
            <a:r>
              <a:t/>
            </a:r>
            <a:endParaRPr/>
          </a:p>
        </p:txBody>
      </p:sp>
      <p:pic>
        <p:nvPicPr>
          <p:cNvPr id="259" name="Google Shape;259;p40"/>
          <p:cNvPicPr preferRelativeResize="0"/>
          <p:nvPr/>
        </p:nvPicPr>
        <p:blipFill>
          <a:blip r:embed="rId3">
            <a:alphaModFix/>
          </a:blip>
          <a:stretch>
            <a:fillRect/>
          </a:stretch>
        </p:blipFill>
        <p:spPr>
          <a:xfrm>
            <a:off x="4658625" y="1509800"/>
            <a:ext cx="4258975" cy="2795228"/>
          </a:xfrm>
          <a:prstGeom prst="rect">
            <a:avLst/>
          </a:prstGeom>
          <a:noFill/>
          <a:ln>
            <a:noFill/>
          </a:ln>
          <a:effectLst>
            <a:outerShdw blurRad="57150" rotWithShape="0" algn="bl" dir="5400000" dist="19050">
              <a:srgbClr val="000000">
                <a:alpha val="50000"/>
              </a:srgbClr>
            </a:outerShdw>
          </a:effectLst>
        </p:spPr>
      </p:pic>
      <p:pic>
        <p:nvPicPr>
          <p:cNvPr id="260" name="Google Shape;260;p40"/>
          <p:cNvPicPr preferRelativeResize="0"/>
          <p:nvPr/>
        </p:nvPicPr>
        <p:blipFill>
          <a:blip r:embed="rId4">
            <a:alphaModFix/>
          </a:blip>
          <a:stretch>
            <a:fillRect/>
          </a:stretch>
        </p:blipFill>
        <p:spPr>
          <a:xfrm>
            <a:off x="311700" y="1494700"/>
            <a:ext cx="4258975" cy="28254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41"/>
          <p:cNvPicPr preferRelativeResize="0"/>
          <p:nvPr/>
        </p:nvPicPr>
        <p:blipFill>
          <a:blip r:embed="rId3">
            <a:alphaModFix/>
          </a:blip>
          <a:stretch>
            <a:fillRect/>
          </a:stretch>
        </p:blipFill>
        <p:spPr>
          <a:xfrm>
            <a:off x="152400" y="1392675"/>
            <a:ext cx="8839202" cy="2958390"/>
          </a:xfrm>
          <a:prstGeom prst="rect">
            <a:avLst/>
          </a:prstGeom>
          <a:noFill/>
          <a:ln>
            <a:noFill/>
          </a:ln>
        </p:spPr>
      </p:pic>
      <p:sp>
        <p:nvSpPr>
          <p:cNvPr id="266" name="Google Shape;266;p41"/>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sz="2600"/>
              <a:t>Simple Linear Regression - Life Expectancy vs. GDP</a:t>
            </a:r>
            <a:endParaRPr sz="2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42"/>
          <p:cNvPicPr preferRelativeResize="0"/>
          <p:nvPr/>
        </p:nvPicPr>
        <p:blipFill>
          <a:blip r:embed="rId3">
            <a:alphaModFix/>
          </a:blip>
          <a:stretch>
            <a:fillRect/>
          </a:stretch>
        </p:blipFill>
        <p:spPr>
          <a:xfrm>
            <a:off x="152400" y="1243150"/>
            <a:ext cx="8839200" cy="3169795"/>
          </a:xfrm>
          <a:prstGeom prst="rect">
            <a:avLst/>
          </a:prstGeom>
          <a:noFill/>
          <a:ln>
            <a:noFill/>
          </a:ln>
        </p:spPr>
      </p:pic>
      <p:sp>
        <p:nvSpPr>
          <p:cNvPr id="272" name="Google Shape;272;p42"/>
          <p:cNvSpPr txBox="1"/>
          <p:nvPr>
            <p:ph type="title"/>
          </p:nvPr>
        </p:nvSpPr>
        <p:spPr>
          <a:xfrm>
            <a:off x="311700" y="236100"/>
            <a:ext cx="8520600" cy="78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sz="2400"/>
              <a:t>Simple Linear Regression - Life Expectancy vs. CHE of GDP</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Content</a:t>
            </a:r>
            <a:endParaRPr/>
          </a:p>
        </p:txBody>
      </p:sp>
      <p:sp>
        <p:nvSpPr>
          <p:cNvPr id="74" name="Google Shape;74;p16"/>
          <p:cNvSpPr txBox="1"/>
          <p:nvPr>
            <p:ph idx="1" type="body"/>
          </p:nvPr>
        </p:nvSpPr>
        <p:spPr>
          <a:xfrm>
            <a:off x="1012675" y="1607650"/>
            <a:ext cx="3093000" cy="2188500"/>
          </a:xfrm>
          <a:prstGeom prst="rect">
            <a:avLst/>
          </a:prstGeom>
          <a:noFill/>
        </p:spPr>
        <p:txBody>
          <a:bodyPr anchorCtr="0" anchor="t" bIns="91425" lIns="91425" spcFirstLastPara="1" rIns="91425" wrap="square" tIns="91425">
            <a:noAutofit/>
          </a:bodyPr>
          <a:lstStyle/>
          <a:p>
            <a:pPr indent="0" lvl="0" marL="457200" rtl="0" algn="l">
              <a:spcBef>
                <a:spcPts val="0"/>
              </a:spcBef>
              <a:spcAft>
                <a:spcPts val="0"/>
              </a:spcAft>
              <a:buNone/>
            </a:pPr>
            <a:r>
              <a:rPr lang="zh-CN"/>
              <a:t>Part A:</a:t>
            </a:r>
            <a:endParaRPr/>
          </a:p>
          <a:p>
            <a:pPr indent="-342900" lvl="0" marL="457200" rtl="0" algn="l">
              <a:spcBef>
                <a:spcPts val="1600"/>
              </a:spcBef>
              <a:spcAft>
                <a:spcPts val="0"/>
              </a:spcAft>
              <a:buSzPts val="1800"/>
              <a:buChar char="●"/>
            </a:pPr>
            <a:r>
              <a:rPr lang="zh-CN"/>
              <a:t>Objectives</a:t>
            </a:r>
            <a:endParaRPr/>
          </a:p>
          <a:p>
            <a:pPr indent="-342900" lvl="0" marL="457200" rtl="0" algn="l">
              <a:spcBef>
                <a:spcPts val="0"/>
              </a:spcBef>
              <a:spcAft>
                <a:spcPts val="0"/>
              </a:spcAft>
              <a:buSzPts val="1800"/>
              <a:buChar char="●"/>
            </a:pPr>
            <a:r>
              <a:rPr lang="zh-CN"/>
              <a:t>Data Source</a:t>
            </a:r>
            <a:endParaRPr/>
          </a:p>
          <a:p>
            <a:pPr indent="-342900" lvl="0" marL="457200" rtl="0" algn="l">
              <a:spcBef>
                <a:spcPts val="0"/>
              </a:spcBef>
              <a:spcAft>
                <a:spcPts val="0"/>
              </a:spcAft>
              <a:buSzPts val="1800"/>
              <a:buChar char="●"/>
            </a:pPr>
            <a:r>
              <a:rPr lang="zh-CN"/>
              <a:t>Variable Descriptions</a:t>
            </a:r>
            <a:endParaRPr/>
          </a:p>
          <a:p>
            <a:pPr indent="-342900" lvl="0" marL="457200" rtl="0" algn="l">
              <a:spcBef>
                <a:spcPts val="0"/>
              </a:spcBef>
              <a:spcAft>
                <a:spcPts val="0"/>
              </a:spcAft>
              <a:buSzPts val="1800"/>
              <a:buChar char="●"/>
            </a:pPr>
            <a:r>
              <a:rPr lang="zh-CN"/>
              <a:t>Descriptive Statistics</a:t>
            </a:r>
            <a:endParaRPr/>
          </a:p>
          <a:p>
            <a:pPr indent="-342900" lvl="0" marL="457200" rtl="0" algn="l">
              <a:spcBef>
                <a:spcPts val="0"/>
              </a:spcBef>
              <a:spcAft>
                <a:spcPts val="0"/>
              </a:spcAft>
              <a:buSzPts val="1800"/>
              <a:buChar char="●"/>
            </a:pPr>
            <a:r>
              <a:rPr lang="zh-CN"/>
              <a:t>Findings</a:t>
            </a:r>
            <a:endParaRPr/>
          </a:p>
        </p:txBody>
      </p:sp>
      <p:sp>
        <p:nvSpPr>
          <p:cNvPr id="75" name="Google Shape;75;p16"/>
          <p:cNvSpPr txBox="1"/>
          <p:nvPr/>
        </p:nvSpPr>
        <p:spPr>
          <a:xfrm>
            <a:off x="4583800" y="1607650"/>
            <a:ext cx="3943800" cy="2011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zh-CN" sz="1800">
                <a:solidFill>
                  <a:schemeClr val="dk2"/>
                </a:solidFill>
              </a:rPr>
              <a:t>Part B:</a:t>
            </a:r>
            <a:endParaRPr sz="1800">
              <a:solidFill>
                <a:schemeClr val="dk2"/>
              </a:solidFill>
            </a:endParaRPr>
          </a:p>
          <a:p>
            <a:pPr indent="-342900" lvl="0" marL="457200" rtl="0" algn="l">
              <a:lnSpc>
                <a:spcPct val="115000"/>
              </a:lnSpc>
              <a:spcBef>
                <a:spcPts val="1600"/>
              </a:spcBef>
              <a:spcAft>
                <a:spcPts val="0"/>
              </a:spcAft>
              <a:buClr>
                <a:schemeClr val="dk2"/>
              </a:buClr>
              <a:buSzPts val="1800"/>
              <a:buChar char="●"/>
            </a:pPr>
            <a:r>
              <a:rPr lang="zh-CN" sz="1800">
                <a:solidFill>
                  <a:schemeClr val="dk2"/>
                </a:solidFill>
              </a:rPr>
              <a:t>Correlation matrix</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zh-CN" sz="1800">
                <a:solidFill>
                  <a:schemeClr val="dk2"/>
                </a:solidFill>
              </a:rPr>
              <a:t>Scatterplots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zh-CN" sz="1800">
                <a:solidFill>
                  <a:schemeClr val="dk2"/>
                </a:solidFill>
              </a:rPr>
              <a:t>Multiple regression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zh-CN" sz="1800">
                <a:solidFill>
                  <a:schemeClr val="dk2"/>
                </a:solidFill>
              </a:rPr>
              <a:t>Hypothesis testing</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43"/>
          <p:cNvPicPr preferRelativeResize="0"/>
          <p:nvPr/>
        </p:nvPicPr>
        <p:blipFill>
          <a:blip r:embed="rId3">
            <a:alphaModFix/>
          </a:blip>
          <a:stretch>
            <a:fillRect/>
          </a:stretch>
        </p:blipFill>
        <p:spPr>
          <a:xfrm>
            <a:off x="152400" y="1231138"/>
            <a:ext cx="8839201" cy="3481563"/>
          </a:xfrm>
          <a:prstGeom prst="rect">
            <a:avLst/>
          </a:prstGeom>
          <a:noFill/>
          <a:ln>
            <a:noFill/>
          </a:ln>
        </p:spPr>
      </p:pic>
      <p:sp>
        <p:nvSpPr>
          <p:cNvPr id="278" name="Google Shape;278;p43"/>
          <p:cNvSpPr txBox="1"/>
          <p:nvPr>
            <p:ph type="title"/>
          </p:nvPr>
        </p:nvSpPr>
        <p:spPr>
          <a:xfrm>
            <a:off x="311700" y="236100"/>
            <a:ext cx="8520600" cy="781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zh-CN" sz="2600"/>
              <a:t>Simple Linear Regression - Life Expectancy vs. CHE </a:t>
            </a:r>
            <a:endParaRPr sz="2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295075" y="116925"/>
            <a:ext cx="8526300" cy="7071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zh-CN" sz="2000"/>
              <a:t>Multiple</a:t>
            </a:r>
            <a:r>
              <a:rPr lang="zh-CN" sz="2000"/>
              <a:t> Linear Regression - Life Expectancy vs. CHE  &amp; Country status</a:t>
            </a:r>
            <a:endParaRPr sz="2000">
              <a:solidFill>
                <a:srgbClr val="000000"/>
              </a:solidFill>
            </a:endParaRPr>
          </a:p>
        </p:txBody>
      </p:sp>
      <p:pic>
        <p:nvPicPr>
          <p:cNvPr id="284" name="Google Shape;284;p44"/>
          <p:cNvPicPr preferRelativeResize="0"/>
          <p:nvPr/>
        </p:nvPicPr>
        <p:blipFill>
          <a:blip r:embed="rId3">
            <a:alphaModFix/>
          </a:blip>
          <a:stretch>
            <a:fillRect/>
          </a:stretch>
        </p:blipFill>
        <p:spPr>
          <a:xfrm>
            <a:off x="4792225" y="1156925"/>
            <a:ext cx="4206500" cy="1628000"/>
          </a:xfrm>
          <a:prstGeom prst="rect">
            <a:avLst/>
          </a:prstGeom>
          <a:noFill/>
          <a:ln>
            <a:noFill/>
          </a:ln>
        </p:spPr>
      </p:pic>
      <p:sp>
        <p:nvSpPr>
          <p:cNvPr id="285" name="Google Shape;285;p44"/>
          <p:cNvSpPr txBox="1"/>
          <p:nvPr/>
        </p:nvSpPr>
        <p:spPr>
          <a:xfrm>
            <a:off x="4562325" y="3305825"/>
            <a:ext cx="4513800" cy="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Life expectancy= 78.54+0.0.0006347*CHE - 11.61*Developing -0.006145*CHE *Developing</a:t>
            </a:r>
            <a:endParaRPr b="1"/>
          </a:p>
        </p:txBody>
      </p:sp>
      <p:sp>
        <p:nvSpPr>
          <p:cNvPr id="286" name="Google Shape;286;p44"/>
          <p:cNvSpPr txBox="1"/>
          <p:nvPr/>
        </p:nvSpPr>
        <p:spPr>
          <a:xfrm>
            <a:off x="4792225" y="3967625"/>
            <a:ext cx="31578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Adjusted R-square= </a:t>
            </a:r>
            <a:r>
              <a:rPr lang="zh-CN">
                <a:solidFill>
                  <a:srgbClr val="980000"/>
                </a:solidFill>
              </a:rPr>
              <a:t>0.5052</a:t>
            </a:r>
            <a:endParaRPr>
              <a:solidFill>
                <a:srgbClr val="980000"/>
              </a:solidFill>
            </a:endParaRPr>
          </a:p>
        </p:txBody>
      </p:sp>
      <p:pic>
        <p:nvPicPr>
          <p:cNvPr id="287" name="Google Shape;287;p44"/>
          <p:cNvPicPr preferRelativeResize="0"/>
          <p:nvPr/>
        </p:nvPicPr>
        <p:blipFill>
          <a:blip r:embed="rId4">
            <a:alphaModFix/>
          </a:blip>
          <a:stretch>
            <a:fillRect/>
          </a:stretch>
        </p:blipFill>
        <p:spPr>
          <a:xfrm>
            <a:off x="171925" y="1156925"/>
            <a:ext cx="4397955" cy="1628000"/>
          </a:xfrm>
          <a:prstGeom prst="rect">
            <a:avLst/>
          </a:prstGeom>
          <a:noFill/>
          <a:ln>
            <a:noFill/>
          </a:ln>
        </p:spPr>
      </p:pic>
      <p:sp>
        <p:nvSpPr>
          <p:cNvPr id="288" name="Google Shape;288;p44"/>
          <p:cNvSpPr txBox="1"/>
          <p:nvPr/>
        </p:nvSpPr>
        <p:spPr>
          <a:xfrm>
            <a:off x="114000" y="3305825"/>
            <a:ext cx="4513800" cy="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Life expectancy= 74.63+0.0.001508*CHE - 11.99*Developing -0.01338*CHE *Developing</a:t>
            </a:r>
            <a:endParaRPr b="1"/>
          </a:p>
        </p:txBody>
      </p:sp>
      <p:sp>
        <p:nvSpPr>
          <p:cNvPr id="289" name="Google Shape;289;p44"/>
          <p:cNvSpPr txBox="1"/>
          <p:nvPr/>
        </p:nvSpPr>
        <p:spPr>
          <a:xfrm>
            <a:off x="343900" y="3967625"/>
            <a:ext cx="31578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Adjusted R-square= </a:t>
            </a:r>
            <a:r>
              <a:rPr lang="zh-CN">
                <a:solidFill>
                  <a:srgbClr val="0000FF"/>
                </a:solidFill>
              </a:rPr>
              <a:t>0.3684</a:t>
            </a:r>
            <a:endParaRPr>
              <a:solidFill>
                <a:srgbClr val="0000FF"/>
              </a:solidFill>
            </a:endParaRPr>
          </a:p>
        </p:txBody>
      </p:sp>
      <p:sp>
        <p:nvSpPr>
          <p:cNvPr id="290" name="Google Shape;290;p44"/>
          <p:cNvSpPr txBox="1"/>
          <p:nvPr/>
        </p:nvSpPr>
        <p:spPr>
          <a:xfrm>
            <a:off x="295075" y="773000"/>
            <a:ext cx="7266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0000FF"/>
                </a:solidFill>
              </a:rPr>
              <a:t>2000</a:t>
            </a:r>
            <a:endParaRPr>
              <a:solidFill>
                <a:srgbClr val="0000FF"/>
              </a:solidFill>
            </a:endParaRPr>
          </a:p>
        </p:txBody>
      </p:sp>
      <p:sp>
        <p:nvSpPr>
          <p:cNvPr id="291" name="Google Shape;291;p44"/>
          <p:cNvSpPr txBox="1"/>
          <p:nvPr/>
        </p:nvSpPr>
        <p:spPr>
          <a:xfrm>
            <a:off x="4789600" y="824025"/>
            <a:ext cx="17145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solidFill>
                  <a:srgbClr val="980000"/>
                </a:solidFill>
              </a:rPr>
              <a:t>2015</a:t>
            </a:r>
            <a:endParaRPr>
              <a:solidFill>
                <a:srgbClr val="98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652650" y="81674"/>
            <a:ext cx="7838700" cy="765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zh-CN" sz="2000">
                <a:solidFill>
                  <a:srgbClr val="000000"/>
                </a:solidFill>
              </a:rPr>
              <a:t>Multiple Linear Regression - Life Expectancy vs. CHE of GDP</a:t>
            </a:r>
            <a:endParaRPr sz="2000">
              <a:solidFill>
                <a:srgbClr val="000000"/>
              </a:solidFill>
            </a:endParaRPr>
          </a:p>
        </p:txBody>
      </p:sp>
      <p:pic>
        <p:nvPicPr>
          <p:cNvPr id="297" name="Google Shape;297;p45"/>
          <p:cNvPicPr preferRelativeResize="0"/>
          <p:nvPr/>
        </p:nvPicPr>
        <p:blipFill>
          <a:blip r:embed="rId3">
            <a:alphaModFix/>
          </a:blip>
          <a:stretch>
            <a:fillRect/>
          </a:stretch>
        </p:blipFill>
        <p:spPr>
          <a:xfrm>
            <a:off x="4755451" y="1156925"/>
            <a:ext cx="4270350" cy="1586410"/>
          </a:xfrm>
          <a:prstGeom prst="rect">
            <a:avLst/>
          </a:prstGeom>
          <a:noFill/>
          <a:ln>
            <a:noFill/>
          </a:ln>
        </p:spPr>
      </p:pic>
      <p:sp>
        <p:nvSpPr>
          <p:cNvPr id="298" name="Google Shape;298;p45"/>
          <p:cNvSpPr txBox="1"/>
          <p:nvPr/>
        </p:nvSpPr>
        <p:spPr>
          <a:xfrm>
            <a:off x="4633725" y="3305825"/>
            <a:ext cx="4513800" cy="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Life expectancy= 76.37+0.4952*(CHE of GDP) -8.12*Developing-0.2517*(CHE of GDP)*Developing</a:t>
            </a:r>
            <a:endParaRPr b="1"/>
          </a:p>
        </p:txBody>
      </p:sp>
      <p:pic>
        <p:nvPicPr>
          <p:cNvPr id="299" name="Google Shape;299;p45"/>
          <p:cNvPicPr preferRelativeResize="0"/>
          <p:nvPr/>
        </p:nvPicPr>
        <p:blipFill>
          <a:blip r:embed="rId4">
            <a:alphaModFix/>
          </a:blip>
          <a:stretch>
            <a:fillRect/>
          </a:stretch>
        </p:blipFill>
        <p:spPr>
          <a:xfrm>
            <a:off x="230050" y="1159735"/>
            <a:ext cx="4270350" cy="1580779"/>
          </a:xfrm>
          <a:prstGeom prst="rect">
            <a:avLst/>
          </a:prstGeom>
          <a:noFill/>
          <a:ln>
            <a:noFill/>
          </a:ln>
        </p:spPr>
      </p:pic>
      <p:sp>
        <p:nvSpPr>
          <p:cNvPr id="300" name="Google Shape;300;p45"/>
          <p:cNvSpPr txBox="1"/>
          <p:nvPr/>
        </p:nvSpPr>
        <p:spPr>
          <a:xfrm>
            <a:off x="108325" y="3305825"/>
            <a:ext cx="4599300" cy="6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a:t>Life expectancy= 74.00+0.3999*(CHE of GDP) -10.04*Developing-0.1746*(CHE of GDP)*Developing</a:t>
            </a:r>
            <a:endParaRPr b="1"/>
          </a:p>
        </p:txBody>
      </p:sp>
      <p:sp>
        <p:nvSpPr>
          <p:cNvPr id="301" name="Google Shape;301;p45"/>
          <p:cNvSpPr txBox="1"/>
          <p:nvPr/>
        </p:nvSpPr>
        <p:spPr>
          <a:xfrm>
            <a:off x="4792225" y="3967625"/>
            <a:ext cx="31578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Adjusted R-square= </a:t>
            </a:r>
            <a:r>
              <a:rPr lang="zh-CN">
                <a:solidFill>
                  <a:srgbClr val="980000"/>
                </a:solidFill>
              </a:rPr>
              <a:t>0.2794</a:t>
            </a:r>
            <a:endParaRPr>
              <a:solidFill>
                <a:srgbClr val="980000"/>
              </a:solidFill>
            </a:endParaRPr>
          </a:p>
        </p:txBody>
      </p:sp>
      <p:sp>
        <p:nvSpPr>
          <p:cNvPr id="302" name="Google Shape;302;p45"/>
          <p:cNvSpPr txBox="1"/>
          <p:nvPr/>
        </p:nvSpPr>
        <p:spPr>
          <a:xfrm>
            <a:off x="343900" y="3967625"/>
            <a:ext cx="3157800" cy="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Adjusted R-square= </a:t>
            </a:r>
            <a:r>
              <a:rPr lang="zh-CN">
                <a:solidFill>
                  <a:srgbClr val="0000FF"/>
                </a:solidFill>
              </a:rPr>
              <a:t>0.2000</a:t>
            </a:r>
            <a:endParaRPr>
              <a:solidFill>
                <a:srgbClr val="0000FF"/>
              </a:solidFill>
            </a:endParaRPr>
          </a:p>
        </p:txBody>
      </p:sp>
      <p:sp>
        <p:nvSpPr>
          <p:cNvPr id="303" name="Google Shape;303;p45"/>
          <p:cNvSpPr txBox="1"/>
          <p:nvPr/>
        </p:nvSpPr>
        <p:spPr>
          <a:xfrm>
            <a:off x="426200" y="792350"/>
            <a:ext cx="7266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solidFill>
                  <a:srgbClr val="0000FF"/>
                </a:solidFill>
              </a:rPr>
              <a:t>2000</a:t>
            </a:r>
            <a:endParaRPr>
              <a:solidFill>
                <a:srgbClr val="0000FF"/>
              </a:solidFill>
            </a:endParaRPr>
          </a:p>
        </p:txBody>
      </p:sp>
      <p:sp>
        <p:nvSpPr>
          <p:cNvPr id="304" name="Google Shape;304;p45"/>
          <p:cNvSpPr txBox="1"/>
          <p:nvPr/>
        </p:nvSpPr>
        <p:spPr>
          <a:xfrm>
            <a:off x="4920725" y="843375"/>
            <a:ext cx="17145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a:solidFill>
                  <a:srgbClr val="980000"/>
                </a:solidFill>
              </a:rPr>
              <a:t>2015</a:t>
            </a:r>
            <a:endParaRPr>
              <a:solidFill>
                <a:srgbClr val="98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grpSp>
        <p:nvGrpSpPr>
          <p:cNvPr id="309" name="Google Shape;309;p46"/>
          <p:cNvGrpSpPr/>
          <p:nvPr/>
        </p:nvGrpSpPr>
        <p:grpSpPr>
          <a:xfrm>
            <a:off x="87350" y="360850"/>
            <a:ext cx="9376453" cy="3111967"/>
            <a:chOff x="152400" y="-55400"/>
            <a:chExt cx="9376453" cy="3111967"/>
          </a:xfrm>
        </p:grpSpPr>
        <p:pic>
          <p:nvPicPr>
            <p:cNvPr id="310" name="Google Shape;310;p46"/>
            <p:cNvPicPr preferRelativeResize="0"/>
            <p:nvPr/>
          </p:nvPicPr>
          <p:blipFill>
            <a:blip r:embed="rId3">
              <a:alphaModFix/>
            </a:blip>
            <a:stretch>
              <a:fillRect/>
            </a:stretch>
          </p:blipFill>
          <p:spPr>
            <a:xfrm>
              <a:off x="152400" y="1228000"/>
              <a:ext cx="8839199" cy="1828567"/>
            </a:xfrm>
            <a:prstGeom prst="rect">
              <a:avLst/>
            </a:prstGeom>
            <a:noFill/>
            <a:ln>
              <a:noFill/>
            </a:ln>
          </p:spPr>
        </p:pic>
        <p:sp>
          <p:nvSpPr>
            <p:cNvPr id="311" name="Google Shape;311;p46"/>
            <p:cNvSpPr txBox="1"/>
            <p:nvPr/>
          </p:nvSpPr>
          <p:spPr>
            <a:xfrm rot="-3133844">
              <a:off x="1329847" y="650691"/>
              <a:ext cx="1112357" cy="28671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800"/>
                <a:t>Life Expectancy</a:t>
              </a:r>
              <a:endParaRPr b="1" sz="800"/>
            </a:p>
          </p:txBody>
        </p:sp>
        <p:sp>
          <p:nvSpPr>
            <p:cNvPr id="312" name="Google Shape;312;p46"/>
            <p:cNvSpPr txBox="1"/>
            <p:nvPr/>
          </p:nvSpPr>
          <p:spPr>
            <a:xfrm rot="-3197814">
              <a:off x="1888432" y="769420"/>
              <a:ext cx="1030504" cy="266041"/>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Adult Mortality</a:t>
              </a:r>
              <a:endParaRPr b="1" sz="800"/>
            </a:p>
          </p:txBody>
        </p:sp>
        <p:sp>
          <p:nvSpPr>
            <p:cNvPr id="313" name="Google Shape;313;p46"/>
            <p:cNvSpPr txBox="1"/>
            <p:nvPr/>
          </p:nvSpPr>
          <p:spPr>
            <a:xfrm rot="-3199308">
              <a:off x="2585785" y="906403"/>
              <a:ext cx="609723" cy="23820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Alcohol</a:t>
              </a:r>
              <a:endParaRPr b="1" sz="800"/>
            </a:p>
          </p:txBody>
        </p:sp>
        <p:sp>
          <p:nvSpPr>
            <p:cNvPr id="314" name="Google Shape;314;p46"/>
            <p:cNvSpPr txBox="1"/>
            <p:nvPr/>
          </p:nvSpPr>
          <p:spPr>
            <a:xfrm rot="-3178930">
              <a:off x="2906986" y="506500"/>
              <a:ext cx="1533725" cy="253201"/>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Percentage Expenditure</a:t>
              </a:r>
              <a:endParaRPr b="1" sz="800"/>
            </a:p>
          </p:txBody>
        </p:sp>
        <p:sp>
          <p:nvSpPr>
            <p:cNvPr id="315" name="Google Shape;315;p46"/>
            <p:cNvSpPr txBox="1"/>
            <p:nvPr/>
          </p:nvSpPr>
          <p:spPr>
            <a:xfrm rot="-3140965">
              <a:off x="3643879" y="956513"/>
              <a:ext cx="524029" cy="2198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BMI</a:t>
              </a:r>
              <a:endParaRPr b="1" sz="800"/>
            </a:p>
          </p:txBody>
        </p:sp>
        <p:sp>
          <p:nvSpPr>
            <p:cNvPr id="316" name="Google Shape;316;p46"/>
            <p:cNvSpPr txBox="1"/>
            <p:nvPr/>
          </p:nvSpPr>
          <p:spPr>
            <a:xfrm rot="-3161333">
              <a:off x="4141014" y="884557"/>
              <a:ext cx="545416" cy="24828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Polio</a:t>
              </a:r>
              <a:endParaRPr b="1" sz="800"/>
            </a:p>
          </p:txBody>
        </p:sp>
        <p:sp>
          <p:nvSpPr>
            <p:cNvPr id="317" name="Google Shape;317;p46"/>
            <p:cNvSpPr txBox="1"/>
            <p:nvPr/>
          </p:nvSpPr>
          <p:spPr>
            <a:xfrm rot="-3222077">
              <a:off x="5029958" y="810645"/>
              <a:ext cx="782439" cy="27403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Diphtheria</a:t>
              </a:r>
              <a:endParaRPr b="1" sz="800"/>
            </a:p>
          </p:txBody>
        </p:sp>
        <p:sp>
          <p:nvSpPr>
            <p:cNvPr id="318" name="Google Shape;318;p46"/>
            <p:cNvSpPr txBox="1"/>
            <p:nvPr/>
          </p:nvSpPr>
          <p:spPr>
            <a:xfrm rot="-3136674">
              <a:off x="4484202" y="676444"/>
              <a:ext cx="1153748" cy="23522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Total </a:t>
              </a:r>
              <a:r>
                <a:rPr b="1" lang="zh-CN" sz="800"/>
                <a:t>Expenditure</a:t>
              </a:r>
              <a:endParaRPr b="1" sz="800"/>
            </a:p>
          </p:txBody>
        </p:sp>
        <p:sp>
          <p:nvSpPr>
            <p:cNvPr id="319" name="Google Shape;319;p46"/>
            <p:cNvSpPr txBox="1"/>
            <p:nvPr/>
          </p:nvSpPr>
          <p:spPr>
            <a:xfrm rot="-3190645">
              <a:off x="5640969" y="894489"/>
              <a:ext cx="508560" cy="2578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GDP</a:t>
              </a:r>
              <a:endParaRPr b="1" sz="800"/>
            </a:p>
          </p:txBody>
        </p:sp>
        <p:sp>
          <p:nvSpPr>
            <p:cNvPr id="320" name="Google Shape;320;p46"/>
            <p:cNvSpPr txBox="1"/>
            <p:nvPr/>
          </p:nvSpPr>
          <p:spPr>
            <a:xfrm rot="-3190434">
              <a:off x="6012462" y="818741"/>
              <a:ext cx="784800" cy="2578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Population</a:t>
              </a:r>
              <a:endParaRPr b="1" sz="800"/>
            </a:p>
          </p:txBody>
        </p:sp>
        <p:sp>
          <p:nvSpPr>
            <p:cNvPr id="321" name="Google Shape;321;p46"/>
            <p:cNvSpPr txBox="1"/>
            <p:nvPr/>
          </p:nvSpPr>
          <p:spPr>
            <a:xfrm rot="-3189643">
              <a:off x="6472346" y="768791"/>
              <a:ext cx="786060" cy="2578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Schooling</a:t>
              </a:r>
              <a:endParaRPr b="1" sz="800"/>
            </a:p>
          </p:txBody>
        </p:sp>
        <p:sp>
          <p:nvSpPr>
            <p:cNvPr id="322" name="Google Shape;322;p46"/>
            <p:cNvSpPr txBox="1"/>
            <p:nvPr/>
          </p:nvSpPr>
          <p:spPr>
            <a:xfrm rot="-3190344">
              <a:off x="6812849" y="617294"/>
              <a:ext cx="1219200" cy="2578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Smoking Prevelance</a:t>
              </a:r>
              <a:endParaRPr b="1" sz="800"/>
            </a:p>
          </p:txBody>
        </p:sp>
        <p:sp>
          <p:nvSpPr>
            <p:cNvPr id="323" name="Google Shape;323;p46"/>
            <p:cNvSpPr txBox="1"/>
            <p:nvPr/>
          </p:nvSpPr>
          <p:spPr>
            <a:xfrm rot="-3190344">
              <a:off x="7360749" y="504194"/>
              <a:ext cx="1219200" cy="2578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800"/>
                <a:t>CHE per capita in US$</a:t>
              </a:r>
              <a:endParaRPr b="1" sz="800"/>
            </a:p>
            <a:p>
              <a:pPr indent="0" lvl="0" marL="0" rtl="0" algn="ctr">
                <a:spcBef>
                  <a:spcPts val="0"/>
                </a:spcBef>
                <a:spcAft>
                  <a:spcPts val="0"/>
                </a:spcAft>
                <a:buNone/>
              </a:pPr>
              <a:r>
                <a:t/>
              </a:r>
              <a:endParaRPr b="1" sz="700"/>
            </a:p>
          </p:txBody>
        </p:sp>
        <p:sp>
          <p:nvSpPr>
            <p:cNvPr id="324" name="Google Shape;324;p46"/>
            <p:cNvSpPr txBox="1"/>
            <p:nvPr/>
          </p:nvSpPr>
          <p:spPr>
            <a:xfrm rot="-3190390">
              <a:off x="7904465" y="502899"/>
              <a:ext cx="111762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800"/>
                <a:t>CHE as percentage of GDP)</a:t>
              </a:r>
              <a:endParaRPr b="1" sz="800"/>
            </a:p>
            <a:p>
              <a:pPr indent="0" lvl="0" marL="0" rtl="0" algn="ctr">
                <a:spcBef>
                  <a:spcPts val="0"/>
                </a:spcBef>
                <a:spcAft>
                  <a:spcPts val="0"/>
                </a:spcAft>
                <a:buClr>
                  <a:srgbClr val="000000"/>
                </a:buClr>
                <a:buSzPts val="1100"/>
                <a:buFont typeface="Arial"/>
                <a:buNone/>
              </a:pPr>
              <a:r>
                <a:t/>
              </a:r>
              <a:endParaRPr b="1" sz="700"/>
            </a:p>
            <a:p>
              <a:pPr indent="0" lvl="0" marL="0" rtl="0" algn="ctr">
                <a:spcBef>
                  <a:spcPts val="0"/>
                </a:spcBef>
                <a:spcAft>
                  <a:spcPts val="0"/>
                </a:spcAft>
                <a:buNone/>
              </a:pPr>
              <a:r>
                <a:t/>
              </a:r>
              <a:endParaRPr b="1" sz="700"/>
            </a:p>
          </p:txBody>
        </p:sp>
        <p:sp>
          <p:nvSpPr>
            <p:cNvPr id="325" name="Google Shape;325;p46"/>
            <p:cNvSpPr txBox="1"/>
            <p:nvPr/>
          </p:nvSpPr>
          <p:spPr>
            <a:xfrm rot="-3191192">
              <a:off x="8435682" y="493846"/>
              <a:ext cx="1096441" cy="5407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800">
                  <a:solidFill>
                    <a:schemeClr val="dk1"/>
                  </a:solidFill>
                </a:rPr>
                <a:t>GGHE-D as percentage of GGE</a:t>
              </a:r>
              <a:endParaRPr b="1" sz="800"/>
            </a:p>
            <a:p>
              <a:pPr indent="0" lvl="0" marL="0" rtl="0" algn="ctr">
                <a:spcBef>
                  <a:spcPts val="0"/>
                </a:spcBef>
                <a:spcAft>
                  <a:spcPts val="0"/>
                </a:spcAft>
                <a:buNone/>
              </a:pPr>
              <a:r>
                <a:t/>
              </a:r>
              <a:endParaRPr b="1" sz="800"/>
            </a:p>
          </p:txBody>
        </p:sp>
      </p:grpSp>
      <p:sp>
        <p:nvSpPr>
          <p:cNvPr id="326" name="Google Shape;326;p46"/>
          <p:cNvSpPr txBox="1"/>
          <p:nvPr/>
        </p:nvSpPr>
        <p:spPr>
          <a:xfrm>
            <a:off x="87350" y="99525"/>
            <a:ext cx="50742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400"/>
              <a:t>Correlation Matrix - Year </a:t>
            </a:r>
            <a:r>
              <a:rPr lang="zh-CN" sz="2400">
                <a:solidFill>
                  <a:srgbClr val="0000FF"/>
                </a:solidFill>
              </a:rPr>
              <a:t>2000</a:t>
            </a:r>
            <a:endParaRPr sz="2400">
              <a:solidFill>
                <a:srgbClr val="0000FF"/>
              </a:solidFill>
            </a:endParaRPr>
          </a:p>
        </p:txBody>
      </p:sp>
      <p:sp>
        <p:nvSpPr>
          <p:cNvPr id="327" name="Google Shape;327;p46"/>
          <p:cNvSpPr txBox="1"/>
          <p:nvPr/>
        </p:nvSpPr>
        <p:spPr>
          <a:xfrm>
            <a:off x="207575" y="3171425"/>
            <a:ext cx="8544600" cy="1268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1200">
                <a:solidFill>
                  <a:schemeClr val="dk1"/>
                </a:solidFill>
                <a:latin typeface="Calibri"/>
                <a:ea typeface="Calibri"/>
                <a:cs typeface="Calibri"/>
                <a:sym typeface="Calibri"/>
              </a:rPr>
              <a:t>Correlation Matrix of Variables Highlighting with a ±0.5 Interval, the highlighted variables are strongly Correlated with Life Expectancy</a:t>
            </a:r>
            <a:endParaRPr sz="1200">
              <a:solidFill>
                <a:schemeClr val="dk1"/>
              </a:solidFill>
              <a:latin typeface="Calibri"/>
              <a:ea typeface="Calibri"/>
              <a:cs typeface="Calibri"/>
              <a:sym typeface="Calibri"/>
            </a:endParaRPr>
          </a:p>
        </p:txBody>
      </p:sp>
      <p:sp>
        <p:nvSpPr>
          <p:cNvPr id="328" name="Google Shape;328;p46"/>
          <p:cNvSpPr txBox="1"/>
          <p:nvPr/>
        </p:nvSpPr>
        <p:spPr>
          <a:xfrm>
            <a:off x="305400" y="3724750"/>
            <a:ext cx="8533200" cy="1523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1100">
                <a:solidFill>
                  <a:schemeClr val="dk1"/>
                </a:solidFill>
                <a:latin typeface="Calibri"/>
                <a:ea typeface="Calibri"/>
                <a:cs typeface="Calibri"/>
                <a:sym typeface="Calibri"/>
              </a:rPr>
              <a:t>For the Year 2000</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zh-CN" sz="1100">
                <a:solidFill>
                  <a:schemeClr val="dk1"/>
                </a:solidFill>
                <a:latin typeface="Calibri"/>
                <a:ea typeface="Calibri"/>
                <a:cs typeface="Calibri"/>
                <a:sym typeface="Calibri"/>
              </a:rPr>
              <a:t>This does not imply causality but shows us that </a:t>
            </a:r>
            <a:r>
              <a:rPr lang="zh-CN" sz="1100">
                <a:solidFill>
                  <a:schemeClr val="dk1"/>
                </a:solidFill>
                <a:latin typeface="Calibri"/>
                <a:ea typeface="Calibri"/>
                <a:cs typeface="Calibri"/>
                <a:sym typeface="Calibri"/>
              </a:rPr>
              <a:t>diphtheria</a:t>
            </a:r>
            <a:r>
              <a:rPr lang="zh-CN" sz="1100">
                <a:solidFill>
                  <a:schemeClr val="dk1"/>
                </a:solidFill>
                <a:latin typeface="Calibri"/>
                <a:ea typeface="Calibri"/>
                <a:cs typeface="Calibri"/>
                <a:sym typeface="Calibri"/>
              </a:rPr>
              <a:t> along with BMI, Polio, Schooling and Per Capita earning are highly correlated with Life Expectancy.</a:t>
            </a:r>
            <a:endParaRPr sz="11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7"/>
          <p:cNvSpPr txBox="1"/>
          <p:nvPr/>
        </p:nvSpPr>
        <p:spPr>
          <a:xfrm>
            <a:off x="78350" y="92275"/>
            <a:ext cx="88137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2400">
                <a:solidFill>
                  <a:schemeClr val="dk1"/>
                </a:solidFill>
              </a:rPr>
              <a:t>Correlation Matrix - Year </a:t>
            </a:r>
            <a:r>
              <a:rPr lang="zh-CN" sz="2400">
                <a:solidFill>
                  <a:srgbClr val="980000"/>
                </a:solidFill>
              </a:rPr>
              <a:t>2015</a:t>
            </a:r>
            <a:endParaRPr>
              <a:solidFill>
                <a:srgbClr val="980000"/>
              </a:solidFill>
            </a:endParaRPr>
          </a:p>
        </p:txBody>
      </p:sp>
      <p:sp>
        <p:nvSpPr>
          <p:cNvPr id="334" name="Google Shape;334;p47"/>
          <p:cNvSpPr txBox="1"/>
          <p:nvPr/>
        </p:nvSpPr>
        <p:spPr>
          <a:xfrm>
            <a:off x="165650" y="3631700"/>
            <a:ext cx="8726400" cy="1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For the year 2015, this correlation matrix shows that Diphtheria is no longer highly correlated with Life Expectancy if we consider a 士0.5 interval. Which can be tested further using our regression models.</a:t>
            </a:r>
            <a:endParaRPr/>
          </a:p>
        </p:txBody>
      </p:sp>
      <p:pic>
        <p:nvPicPr>
          <p:cNvPr id="335" name="Google Shape;335;p47"/>
          <p:cNvPicPr preferRelativeResize="0"/>
          <p:nvPr/>
        </p:nvPicPr>
        <p:blipFill>
          <a:blip r:embed="rId3">
            <a:alphaModFix/>
          </a:blip>
          <a:stretch>
            <a:fillRect/>
          </a:stretch>
        </p:blipFill>
        <p:spPr>
          <a:xfrm>
            <a:off x="78350" y="1869210"/>
            <a:ext cx="8991750" cy="1762490"/>
          </a:xfrm>
          <a:prstGeom prst="rect">
            <a:avLst/>
          </a:prstGeom>
          <a:noFill/>
          <a:ln>
            <a:noFill/>
          </a:ln>
        </p:spPr>
      </p:pic>
      <p:grpSp>
        <p:nvGrpSpPr>
          <p:cNvPr id="336" name="Google Shape;336;p47"/>
          <p:cNvGrpSpPr/>
          <p:nvPr/>
        </p:nvGrpSpPr>
        <p:grpSpPr>
          <a:xfrm>
            <a:off x="879750" y="625275"/>
            <a:ext cx="8599252" cy="1377000"/>
            <a:chOff x="1393125" y="75700"/>
            <a:chExt cx="8599252" cy="1377000"/>
          </a:xfrm>
        </p:grpSpPr>
        <p:sp>
          <p:nvSpPr>
            <p:cNvPr id="337" name="Google Shape;337;p47"/>
            <p:cNvSpPr txBox="1"/>
            <p:nvPr/>
          </p:nvSpPr>
          <p:spPr>
            <a:xfrm rot="-3133844">
              <a:off x="1290847" y="754341"/>
              <a:ext cx="1112357" cy="28671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800"/>
                <a:t>Life Expectancy</a:t>
              </a:r>
              <a:endParaRPr b="1" sz="800"/>
            </a:p>
          </p:txBody>
        </p:sp>
        <p:sp>
          <p:nvSpPr>
            <p:cNvPr id="338" name="Google Shape;338;p47"/>
            <p:cNvSpPr txBox="1"/>
            <p:nvPr/>
          </p:nvSpPr>
          <p:spPr>
            <a:xfrm rot="-3197814">
              <a:off x="1831157" y="814620"/>
              <a:ext cx="1030504" cy="266041"/>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Adult Mortality</a:t>
              </a:r>
              <a:endParaRPr b="1" sz="800"/>
            </a:p>
          </p:txBody>
        </p:sp>
        <p:sp>
          <p:nvSpPr>
            <p:cNvPr id="339" name="Google Shape;339;p47"/>
            <p:cNvSpPr txBox="1"/>
            <p:nvPr/>
          </p:nvSpPr>
          <p:spPr>
            <a:xfrm rot="-3199308">
              <a:off x="2528535" y="988303"/>
              <a:ext cx="609723" cy="23820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Alcohol</a:t>
              </a:r>
              <a:endParaRPr b="1" sz="800"/>
            </a:p>
          </p:txBody>
        </p:sp>
        <p:sp>
          <p:nvSpPr>
            <p:cNvPr id="340" name="Google Shape;340;p47"/>
            <p:cNvSpPr txBox="1"/>
            <p:nvPr/>
          </p:nvSpPr>
          <p:spPr>
            <a:xfrm rot="-3178930">
              <a:off x="2921198" y="637600"/>
              <a:ext cx="1533725" cy="253201"/>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Percentage Expenditure</a:t>
              </a:r>
              <a:endParaRPr b="1" sz="800"/>
            </a:p>
          </p:txBody>
        </p:sp>
        <p:sp>
          <p:nvSpPr>
            <p:cNvPr id="341" name="Google Shape;341;p47"/>
            <p:cNvSpPr txBox="1"/>
            <p:nvPr/>
          </p:nvSpPr>
          <p:spPr>
            <a:xfrm rot="-3140965">
              <a:off x="3723741" y="997463"/>
              <a:ext cx="524029" cy="21986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BMI</a:t>
              </a:r>
              <a:endParaRPr b="1" sz="800"/>
            </a:p>
          </p:txBody>
        </p:sp>
        <p:sp>
          <p:nvSpPr>
            <p:cNvPr id="342" name="Google Shape;342;p47"/>
            <p:cNvSpPr txBox="1"/>
            <p:nvPr/>
          </p:nvSpPr>
          <p:spPr>
            <a:xfrm rot="-3161333">
              <a:off x="4316039" y="983257"/>
              <a:ext cx="545416" cy="24828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Polio</a:t>
              </a:r>
              <a:endParaRPr b="1" sz="800"/>
            </a:p>
          </p:txBody>
        </p:sp>
        <p:sp>
          <p:nvSpPr>
            <p:cNvPr id="343" name="Google Shape;343;p47"/>
            <p:cNvSpPr txBox="1"/>
            <p:nvPr/>
          </p:nvSpPr>
          <p:spPr>
            <a:xfrm rot="-3222077">
              <a:off x="5029958" y="810645"/>
              <a:ext cx="782439" cy="27403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Diphtheria</a:t>
              </a:r>
              <a:endParaRPr b="1" sz="800"/>
            </a:p>
          </p:txBody>
        </p:sp>
        <p:sp>
          <p:nvSpPr>
            <p:cNvPr id="344" name="Google Shape;344;p47"/>
            <p:cNvSpPr txBox="1"/>
            <p:nvPr/>
          </p:nvSpPr>
          <p:spPr>
            <a:xfrm rot="-3136674">
              <a:off x="4729527" y="780094"/>
              <a:ext cx="1153748" cy="23522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Total Expenditure</a:t>
              </a:r>
              <a:endParaRPr b="1" sz="800"/>
            </a:p>
          </p:txBody>
        </p:sp>
        <p:sp>
          <p:nvSpPr>
            <p:cNvPr id="345" name="Google Shape;345;p47"/>
            <p:cNvSpPr txBox="1"/>
            <p:nvPr/>
          </p:nvSpPr>
          <p:spPr>
            <a:xfrm rot="-3190645">
              <a:off x="5577457" y="978489"/>
              <a:ext cx="508560" cy="2578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GDP</a:t>
              </a:r>
              <a:endParaRPr b="1" sz="800"/>
            </a:p>
          </p:txBody>
        </p:sp>
        <p:sp>
          <p:nvSpPr>
            <p:cNvPr id="346" name="Google Shape;346;p47"/>
            <p:cNvSpPr txBox="1"/>
            <p:nvPr/>
          </p:nvSpPr>
          <p:spPr>
            <a:xfrm rot="-3190434">
              <a:off x="6012462" y="894491"/>
              <a:ext cx="784800" cy="2578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Population</a:t>
              </a:r>
              <a:endParaRPr b="1" sz="800"/>
            </a:p>
          </p:txBody>
        </p:sp>
        <p:sp>
          <p:nvSpPr>
            <p:cNvPr id="347" name="Google Shape;347;p47"/>
            <p:cNvSpPr txBox="1"/>
            <p:nvPr/>
          </p:nvSpPr>
          <p:spPr>
            <a:xfrm rot="-3189643">
              <a:off x="6636221" y="894491"/>
              <a:ext cx="786060" cy="2578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Schooling</a:t>
              </a:r>
              <a:endParaRPr b="1" sz="800"/>
            </a:p>
          </p:txBody>
        </p:sp>
        <p:sp>
          <p:nvSpPr>
            <p:cNvPr id="348" name="Google Shape;348;p47"/>
            <p:cNvSpPr txBox="1"/>
            <p:nvPr/>
          </p:nvSpPr>
          <p:spPr>
            <a:xfrm rot="-3190344">
              <a:off x="7131449" y="684794"/>
              <a:ext cx="1219200" cy="2578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800"/>
                <a:t>Smoking Prevelance</a:t>
              </a:r>
              <a:endParaRPr b="1" sz="800"/>
            </a:p>
          </p:txBody>
        </p:sp>
        <p:sp>
          <p:nvSpPr>
            <p:cNvPr id="349" name="Google Shape;349;p47"/>
            <p:cNvSpPr txBox="1"/>
            <p:nvPr/>
          </p:nvSpPr>
          <p:spPr>
            <a:xfrm rot="-3190344">
              <a:off x="7637974" y="635294"/>
              <a:ext cx="1219200" cy="2578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800"/>
                <a:t>CHE per capita in US$</a:t>
              </a:r>
              <a:endParaRPr b="1" sz="800"/>
            </a:p>
            <a:p>
              <a:pPr indent="0" lvl="0" marL="0" rtl="0" algn="ctr">
                <a:spcBef>
                  <a:spcPts val="0"/>
                </a:spcBef>
                <a:spcAft>
                  <a:spcPts val="0"/>
                </a:spcAft>
                <a:buNone/>
              </a:pPr>
              <a:r>
                <a:t/>
              </a:r>
              <a:endParaRPr b="1" sz="700"/>
            </a:p>
          </p:txBody>
        </p:sp>
        <p:sp>
          <p:nvSpPr>
            <p:cNvPr id="350" name="Google Shape;350;p47"/>
            <p:cNvSpPr txBox="1"/>
            <p:nvPr/>
          </p:nvSpPr>
          <p:spPr>
            <a:xfrm rot="-3190390">
              <a:off x="8319340" y="683499"/>
              <a:ext cx="111762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800"/>
                <a:t>CHE as percentage of GDP)</a:t>
              </a:r>
              <a:endParaRPr b="1" sz="800"/>
            </a:p>
            <a:p>
              <a:pPr indent="0" lvl="0" marL="0" rtl="0" algn="ctr">
                <a:spcBef>
                  <a:spcPts val="0"/>
                </a:spcBef>
                <a:spcAft>
                  <a:spcPts val="0"/>
                </a:spcAft>
                <a:buClr>
                  <a:srgbClr val="000000"/>
                </a:buClr>
                <a:buSzPts val="1100"/>
                <a:buFont typeface="Arial"/>
                <a:buNone/>
              </a:pPr>
              <a:r>
                <a:t/>
              </a:r>
              <a:endParaRPr b="1" sz="700"/>
            </a:p>
            <a:p>
              <a:pPr indent="0" lvl="0" marL="0" rtl="0" algn="ctr">
                <a:spcBef>
                  <a:spcPts val="0"/>
                </a:spcBef>
                <a:spcAft>
                  <a:spcPts val="0"/>
                </a:spcAft>
                <a:buNone/>
              </a:pPr>
              <a:r>
                <a:t/>
              </a:r>
              <a:endParaRPr b="1" sz="700"/>
            </a:p>
          </p:txBody>
        </p:sp>
        <p:sp>
          <p:nvSpPr>
            <p:cNvPr id="351" name="Google Shape;351;p47"/>
            <p:cNvSpPr txBox="1"/>
            <p:nvPr/>
          </p:nvSpPr>
          <p:spPr>
            <a:xfrm rot="-3191192">
              <a:off x="8899207" y="493846"/>
              <a:ext cx="1096441" cy="5407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800">
                  <a:solidFill>
                    <a:schemeClr val="dk1"/>
                  </a:solidFill>
                </a:rPr>
                <a:t>GGHE-D as percentage of GGE</a:t>
              </a:r>
              <a:endParaRPr b="1" sz="800"/>
            </a:p>
            <a:p>
              <a:pPr indent="0" lvl="0" marL="0" rtl="0" algn="ctr">
                <a:spcBef>
                  <a:spcPts val="0"/>
                </a:spcBef>
                <a:spcAft>
                  <a:spcPts val="0"/>
                </a:spcAft>
                <a:buNone/>
              </a:pPr>
              <a:r>
                <a:t/>
              </a:r>
              <a:endParaRPr b="1" sz="800"/>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48"/>
          <p:cNvSpPr txBox="1"/>
          <p:nvPr/>
        </p:nvSpPr>
        <p:spPr>
          <a:xfrm>
            <a:off x="0" y="-201425"/>
            <a:ext cx="6908100" cy="140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400">
                <a:solidFill>
                  <a:schemeClr val="dk1"/>
                </a:solidFill>
              </a:rPr>
              <a:t>Stepwise Linear Multiple Regression (</a:t>
            </a:r>
            <a:r>
              <a:rPr lang="zh-CN" sz="2400">
                <a:solidFill>
                  <a:srgbClr val="0000FF"/>
                </a:solidFill>
              </a:rPr>
              <a:t>2000</a:t>
            </a:r>
            <a:r>
              <a:rPr lang="zh-CN" sz="2400">
                <a:solidFill>
                  <a:schemeClr val="dk1"/>
                </a:solidFill>
              </a:rPr>
              <a:t>) - without dummy and interaction variables</a:t>
            </a:r>
            <a:endParaRPr sz="2400">
              <a:solidFill>
                <a:schemeClr val="dk1"/>
              </a:solidFill>
            </a:endParaRPr>
          </a:p>
        </p:txBody>
      </p:sp>
      <p:pic>
        <p:nvPicPr>
          <p:cNvPr id="357" name="Google Shape;357;p48"/>
          <p:cNvPicPr preferRelativeResize="0"/>
          <p:nvPr/>
        </p:nvPicPr>
        <p:blipFill>
          <a:blip r:embed="rId3">
            <a:alphaModFix/>
          </a:blip>
          <a:stretch>
            <a:fillRect/>
          </a:stretch>
        </p:blipFill>
        <p:spPr>
          <a:xfrm>
            <a:off x="343925" y="876125"/>
            <a:ext cx="8355275" cy="3710426"/>
          </a:xfrm>
          <a:prstGeom prst="rect">
            <a:avLst/>
          </a:prstGeom>
          <a:noFill/>
          <a:ln>
            <a:noFill/>
          </a:ln>
        </p:spPr>
      </p:pic>
      <p:sp>
        <p:nvSpPr>
          <p:cNvPr id="358" name="Google Shape;358;p48"/>
          <p:cNvSpPr txBox="1"/>
          <p:nvPr/>
        </p:nvSpPr>
        <p:spPr>
          <a:xfrm>
            <a:off x="343925" y="4687800"/>
            <a:ext cx="9244800" cy="3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zh-CN" sz="1800">
                <a:solidFill>
                  <a:srgbClr val="0000FF"/>
                </a:solidFill>
              </a:rPr>
              <a:t>Life expectancy=46.3 - 0.029(Adult Mortality) + 0.070(BMI) + 0.549(polio) + 0.171(Diphtheria) + 0.722(Schooling) </a:t>
            </a:r>
            <a:endParaRPr b="1" sz="1800">
              <a:solidFill>
                <a:srgbClr val="0000FF"/>
              </a:solidFill>
            </a:endParaRPr>
          </a:p>
        </p:txBody>
      </p:sp>
      <p:sp>
        <p:nvSpPr>
          <p:cNvPr id="359" name="Google Shape;359;p48"/>
          <p:cNvSpPr/>
          <p:nvPr/>
        </p:nvSpPr>
        <p:spPr>
          <a:xfrm>
            <a:off x="5799050" y="3943350"/>
            <a:ext cx="970800" cy="201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pic>
        <p:nvPicPr>
          <p:cNvPr id="364" name="Google Shape;364;p49"/>
          <p:cNvPicPr preferRelativeResize="0"/>
          <p:nvPr/>
        </p:nvPicPr>
        <p:blipFill>
          <a:blip r:embed="rId3">
            <a:alphaModFix/>
          </a:blip>
          <a:stretch>
            <a:fillRect/>
          </a:stretch>
        </p:blipFill>
        <p:spPr>
          <a:xfrm>
            <a:off x="575325" y="898725"/>
            <a:ext cx="7993350" cy="3346050"/>
          </a:xfrm>
          <a:prstGeom prst="rect">
            <a:avLst/>
          </a:prstGeom>
          <a:noFill/>
          <a:ln>
            <a:noFill/>
          </a:ln>
        </p:spPr>
      </p:pic>
      <p:sp>
        <p:nvSpPr>
          <p:cNvPr id="365" name="Google Shape;365;p49"/>
          <p:cNvSpPr txBox="1"/>
          <p:nvPr/>
        </p:nvSpPr>
        <p:spPr>
          <a:xfrm>
            <a:off x="100850" y="88250"/>
            <a:ext cx="9043200" cy="94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400">
                <a:solidFill>
                  <a:schemeClr val="dk1"/>
                </a:solidFill>
              </a:rPr>
              <a:t>Stepwise Linear Multiple Regression with dummy(</a:t>
            </a:r>
            <a:r>
              <a:rPr lang="zh-CN" sz="2400">
                <a:solidFill>
                  <a:srgbClr val="0000FF"/>
                </a:solidFill>
              </a:rPr>
              <a:t>2000</a:t>
            </a:r>
            <a:r>
              <a:rPr lang="zh-CN" sz="2400">
                <a:solidFill>
                  <a:schemeClr val="dk1"/>
                </a:solidFill>
              </a:rPr>
              <a:t>) </a:t>
            </a:r>
            <a:endParaRPr/>
          </a:p>
        </p:txBody>
      </p:sp>
      <p:sp>
        <p:nvSpPr>
          <p:cNvPr id="366" name="Google Shape;366;p49"/>
          <p:cNvSpPr txBox="1"/>
          <p:nvPr/>
        </p:nvSpPr>
        <p:spPr>
          <a:xfrm>
            <a:off x="153350" y="4107625"/>
            <a:ext cx="8938200" cy="1111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b="1" lang="zh-CN">
                <a:solidFill>
                  <a:srgbClr val="0000FF"/>
                </a:solidFill>
              </a:rPr>
              <a:t>Developed : </a:t>
            </a:r>
            <a:r>
              <a:rPr b="1" lang="zh-CN">
                <a:solidFill>
                  <a:srgbClr val="0000FF"/>
                </a:solidFill>
              </a:rPr>
              <a:t>Life expectancy= 64.54 - 0.047(Adult Mortality) + 0.08(BMI) + 0.11(polio) + 4.45</a:t>
            </a:r>
            <a:endParaRPr b="1">
              <a:solidFill>
                <a:srgbClr val="0000FF"/>
              </a:solidFill>
            </a:endParaRPr>
          </a:p>
          <a:p>
            <a:pPr indent="-317500" lvl="0" marL="457200" rtl="0" algn="l">
              <a:spcBef>
                <a:spcPts val="0"/>
              </a:spcBef>
              <a:spcAft>
                <a:spcPts val="0"/>
              </a:spcAft>
              <a:buClr>
                <a:srgbClr val="0000FF"/>
              </a:buClr>
              <a:buSzPts val="1400"/>
              <a:buChar char="●"/>
            </a:pPr>
            <a:r>
              <a:rPr b="1" lang="zh-CN">
                <a:solidFill>
                  <a:srgbClr val="0000FF"/>
                </a:solidFill>
              </a:rPr>
              <a:t>Developing : </a:t>
            </a:r>
            <a:r>
              <a:rPr b="1" lang="zh-CN">
                <a:solidFill>
                  <a:srgbClr val="0000FF"/>
                </a:solidFill>
              </a:rPr>
              <a:t>Life expectancy= 64.54 - 0.047(Adult Mortality) + 0.08(BMI) + 0.11(polio) </a:t>
            </a:r>
            <a:endParaRPr b="1">
              <a:solidFill>
                <a:srgbClr val="0000FF"/>
              </a:solidFill>
            </a:endParaRPr>
          </a:p>
          <a:p>
            <a:pPr indent="-317500" lvl="0" marL="457200" rtl="0" algn="l">
              <a:spcBef>
                <a:spcPts val="0"/>
              </a:spcBef>
              <a:spcAft>
                <a:spcPts val="0"/>
              </a:spcAft>
              <a:buClr>
                <a:srgbClr val="0000FF"/>
              </a:buClr>
              <a:buSzPts val="1400"/>
              <a:buChar char="●"/>
            </a:pPr>
            <a:r>
              <a:rPr b="1" lang="zh-CN">
                <a:solidFill>
                  <a:srgbClr val="0000FF"/>
                </a:solidFill>
              </a:rPr>
              <a:t>Holding other variables constant, the life expectancy of developed countries are higher than developing countries by 4.45 year.</a:t>
            </a:r>
            <a:endParaRPr b="1">
              <a:solidFill>
                <a:srgbClr val="0000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0"/>
          <p:cNvSpPr txBox="1"/>
          <p:nvPr/>
        </p:nvSpPr>
        <p:spPr>
          <a:xfrm>
            <a:off x="0" y="-138400"/>
            <a:ext cx="6908100" cy="140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400">
                <a:solidFill>
                  <a:schemeClr val="dk1"/>
                </a:solidFill>
              </a:rPr>
              <a:t>Stepwise Linear Multiple Regression (</a:t>
            </a:r>
            <a:r>
              <a:rPr lang="zh-CN" sz="2400">
                <a:solidFill>
                  <a:srgbClr val="0000FF"/>
                </a:solidFill>
              </a:rPr>
              <a:t>2000</a:t>
            </a:r>
            <a:r>
              <a:rPr lang="zh-CN" sz="2400">
                <a:solidFill>
                  <a:schemeClr val="dk1"/>
                </a:solidFill>
              </a:rPr>
              <a:t>) - </a:t>
            </a:r>
            <a:endParaRPr sz="2400">
              <a:solidFill>
                <a:schemeClr val="dk1"/>
              </a:solidFill>
            </a:endParaRPr>
          </a:p>
          <a:p>
            <a:pPr indent="0" lvl="0" marL="0" rtl="0" algn="l">
              <a:lnSpc>
                <a:spcPct val="115000"/>
              </a:lnSpc>
              <a:spcBef>
                <a:spcPts val="0"/>
              </a:spcBef>
              <a:spcAft>
                <a:spcPts val="0"/>
              </a:spcAft>
              <a:buNone/>
            </a:pPr>
            <a:r>
              <a:rPr lang="zh-CN" sz="2400">
                <a:solidFill>
                  <a:schemeClr val="dk1"/>
                </a:solidFill>
              </a:rPr>
              <a:t>with dummy and interaction variables</a:t>
            </a:r>
            <a:endParaRPr sz="2400">
              <a:solidFill>
                <a:schemeClr val="dk1"/>
              </a:solidFill>
            </a:endParaRPr>
          </a:p>
        </p:txBody>
      </p:sp>
      <p:sp>
        <p:nvSpPr>
          <p:cNvPr id="372" name="Google Shape;372;p50"/>
          <p:cNvSpPr txBox="1"/>
          <p:nvPr/>
        </p:nvSpPr>
        <p:spPr>
          <a:xfrm>
            <a:off x="466450" y="4284000"/>
            <a:ext cx="9144000" cy="859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b="1" lang="zh-CN">
                <a:solidFill>
                  <a:srgbClr val="0000FF"/>
                </a:solidFill>
              </a:rPr>
              <a:t>Developed: Life expectancy= 95.09 - 0.19(Diphtheria) </a:t>
            </a:r>
            <a:endParaRPr b="1">
              <a:solidFill>
                <a:srgbClr val="0000FF"/>
              </a:solidFill>
            </a:endParaRPr>
          </a:p>
          <a:p>
            <a:pPr indent="-317500" lvl="0" marL="457200" rtl="0" algn="l">
              <a:spcBef>
                <a:spcPts val="0"/>
              </a:spcBef>
              <a:spcAft>
                <a:spcPts val="0"/>
              </a:spcAft>
              <a:buClr>
                <a:srgbClr val="0000FF"/>
              </a:buClr>
              <a:buSzPts val="1400"/>
              <a:buChar char="●"/>
            </a:pPr>
            <a:r>
              <a:rPr b="1" lang="zh-CN">
                <a:solidFill>
                  <a:srgbClr val="0000FF"/>
                </a:solidFill>
              </a:rPr>
              <a:t>Developing: Life expectancy= 37.8 + 0.34(Diphtheria)</a:t>
            </a:r>
            <a:r>
              <a:rPr b="1" lang="zh-CN" sz="1800">
                <a:solidFill>
                  <a:srgbClr val="0000FF"/>
                </a:solidFill>
              </a:rPr>
              <a:t> </a:t>
            </a:r>
            <a:endParaRPr b="1" sz="1800">
              <a:solidFill>
                <a:srgbClr val="0000FF"/>
              </a:solidFill>
            </a:endParaRPr>
          </a:p>
        </p:txBody>
      </p:sp>
      <p:pic>
        <p:nvPicPr>
          <p:cNvPr id="373" name="Google Shape;373;p50"/>
          <p:cNvPicPr preferRelativeResize="0"/>
          <p:nvPr/>
        </p:nvPicPr>
        <p:blipFill>
          <a:blip r:embed="rId3">
            <a:alphaModFix/>
          </a:blip>
          <a:stretch>
            <a:fillRect/>
          </a:stretch>
        </p:blipFill>
        <p:spPr>
          <a:xfrm>
            <a:off x="381725" y="1031225"/>
            <a:ext cx="8026900" cy="3136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1"/>
          <p:cNvSpPr txBox="1"/>
          <p:nvPr/>
        </p:nvSpPr>
        <p:spPr>
          <a:xfrm>
            <a:off x="0" y="0"/>
            <a:ext cx="6469500" cy="1371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400">
                <a:solidFill>
                  <a:schemeClr val="dk1"/>
                </a:solidFill>
              </a:rPr>
              <a:t>Stepwise Linear Multiple Regression (</a:t>
            </a:r>
            <a:r>
              <a:rPr lang="zh-CN" sz="2400">
                <a:solidFill>
                  <a:srgbClr val="980000"/>
                </a:solidFill>
              </a:rPr>
              <a:t>2015</a:t>
            </a:r>
            <a:r>
              <a:rPr lang="zh-CN" sz="2400">
                <a:solidFill>
                  <a:schemeClr val="dk1"/>
                </a:solidFill>
              </a:rPr>
              <a:t>) - without dummy and interaction variables</a:t>
            </a:r>
            <a:endParaRPr sz="2400">
              <a:solidFill>
                <a:schemeClr val="dk1"/>
              </a:solidFill>
            </a:endParaRPr>
          </a:p>
        </p:txBody>
      </p:sp>
      <p:pic>
        <p:nvPicPr>
          <p:cNvPr id="379" name="Google Shape;379;p51"/>
          <p:cNvPicPr preferRelativeResize="0"/>
          <p:nvPr/>
        </p:nvPicPr>
        <p:blipFill>
          <a:blip r:embed="rId3">
            <a:alphaModFix/>
          </a:blip>
          <a:stretch>
            <a:fillRect/>
          </a:stretch>
        </p:blipFill>
        <p:spPr>
          <a:xfrm>
            <a:off x="230388" y="1148950"/>
            <a:ext cx="8683225" cy="3388350"/>
          </a:xfrm>
          <a:prstGeom prst="rect">
            <a:avLst/>
          </a:prstGeom>
          <a:noFill/>
          <a:ln>
            <a:noFill/>
          </a:ln>
        </p:spPr>
      </p:pic>
      <p:sp>
        <p:nvSpPr>
          <p:cNvPr id="380" name="Google Shape;380;p51"/>
          <p:cNvSpPr txBox="1"/>
          <p:nvPr/>
        </p:nvSpPr>
        <p:spPr>
          <a:xfrm>
            <a:off x="230400" y="4622000"/>
            <a:ext cx="91440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solidFill>
                  <a:srgbClr val="980000"/>
                </a:solidFill>
              </a:rPr>
              <a:t>Life expectancy=66.8- 0.042(Adult Mortality) + 0.028(</a:t>
            </a:r>
            <a:r>
              <a:rPr b="1" lang="zh-CN" sz="1800">
                <a:solidFill>
                  <a:srgbClr val="980000"/>
                </a:solidFill>
              </a:rPr>
              <a:t>BMI) + 1.206(Schooling) </a:t>
            </a:r>
            <a:endParaRPr b="1" sz="1800">
              <a:solidFill>
                <a:srgbClr val="98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2"/>
          <p:cNvSpPr txBox="1"/>
          <p:nvPr/>
        </p:nvSpPr>
        <p:spPr>
          <a:xfrm>
            <a:off x="0" y="-138400"/>
            <a:ext cx="6908100" cy="140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zh-CN" sz="2400">
                <a:solidFill>
                  <a:schemeClr val="dk1"/>
                </a:solidFill>
              </a:rPr>
              <a:t>Stepwise Linear Multiple Regression (</a:t>
            </a:r>
            <a:r>
              <a:rPr lang="zh-CN" sz="2400">
                <a:solidFill>
                  <a:srgbClr val="980000"/>
                </a:solidFill>
              </a:rPr>
              <a:t>2015</a:t>
            </a:r>
            <a:r>
              <a:rPr lang="zh-CN" sz="2400">
                <a:solidFill>
                  <a:schemeClr val="dk1"/>
                </a:solidFill>
              </a:rPr>
              <a:t>) - </a:t>
            </a:r>
            <a:endParaRPr sz="2400">
              <a:solidFill>
                <a:schemeClr val="dk1"/>
              </a:solidFill>
            </a:endParaRPr>
          </a:p>
          <a:p>
            <a:pPr indent="0" lvl="0" marL="0" rtl="0" algn="l">
              <a:lnSpc>
                <a:spcPct val="115000"/>
              </a:lnSpc>
              <a:spcBef>
                <a:spcPts val="0"/>
              </a:spcBef>
              <a:spcAft>
                <a:spcPts val="0"/>
              </a:spcAft>
              <a:buNone/>
            </a:pPr>
            <a:r>
              <a:rPr lang="zh-CN" sz="2400">
                <a:solidFill>
                  <a:schemeClr val="dk1"/>
                </a:solidFill>
              </a:rPr>
              <a:t>with dummy and interaction variables</a:t>
            </a:r>
            <a:endParaRPr sz="2400">
              <a:solidFill>
                <a:schemeClr val="dk1"/>
              </a:solidFill>
            </a:endParaRPr>
          </a:p>
        </p:txBody>
      </p:sp>
      <p:sp>
        <p:nvSpPr>
          <p:cNvPr id="386" name="Google Shape;386;p52"/>
          <p:cNvSpPr txBox="1"/>
          <p:nvPr/>
        </p:nvSpPr>
        <p:spPr>
          <a:xfrm>
            <a:off x="125525" y="4139175"/>
            <a:ext cx="9144000" cy="891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980000"/>
              </a:buClr>
              <a:buSzPts val="1400"/>
              <a:buChar char="●"/>
            </a:pPr>
            <a:r>
              <a:rPr b="1" lang="zh-CN">
                <a:solidFill>
                  <a:srgbClr val="980000"/>
                </a:solidFill>
              </a:rPr>
              <a:t>Developed: </a:t>
            </a:r>
            <a:r>
              <a:rPr b="1" lang="zh-CN">
                <a:solidFill>
                  <a:srgbClr val="980000"/>
                </a:solidFill>
              </a:rPr>
              <a:t>Life expectancy= 85.69 - 0.07(Adult Mortality) </a:t>
            </a:r>
            <a:endParaRPr b="1">
              <a:solidFill>
                <a:srgbClr val="980000"/>
              </a:solidFill>
            </a:endParaRPr>
          </a:p>
          <a:p>
            <a:pPr indent="-317500" lvl="0" marL="457200" rtl="0" algn="l">
              <a:spcBef>
                <a:spcPts val="0"/>
              </a:spcBef>
              <a:spcAft>
                <a:spcPts val="0"/>
              </a:spcAft>
              <a:buClr>
                <a:srgbClr val="980000"/>
              </a:buClr>
              <a:buSzPts val="1400"/>
              <a:buChar char="●"/>
            </a:pPr>
            <a:r>
              <a:rPr b="1" lang="zh-CN">
                <a:solidFill>
                  <a:srgbClr val="980000"/>
                </a:solidFill>
              </a:rPr>
              <a:t>Developing: </a:t>
            </a:r>
            <a:r>
              <a:rPr b="1" lang="zh-CN">
                <a:solidFill>
                  <a:srgbClr val="980000"/>
                </a:solidFill>
              </a:rPr>
              <a:t>Life expectancy=79.13- 0.066(Adult Mortality)</a:t>
            </a:r>
            <a:endParaRPr b="1">
              <a:solidFill>
                <a:srgbClr val="980000"/>
              </a:solidFill>
            </a:endParaRPr>
          </a:p>
          <a:p>
            <a:pPr indent="0" lvl="0" marL="0" rtl="0" algn="l">
              <a:spcBef>
                <a:spcPts val="0"/>
              </a:spcBef>
              <a:spcAft>
                <a:spcPts val="0"/>
              </a:spcAft>
              <a:buNone/>
            </a:pPr>
            <a:r>
              <a:t/>
            </a:r>
            <a:endParaRPr b="1" sz="1800">
              <a:solidFill>
                <a:srgbClr val="980000"/>
              </a:solidFill>
            </a:endParaRPr>
          </a:p>
        </p:txBody>
      </p:sp>
      <p:pic>
        <p:nvPicPr>
          <p:cNvPr id="387" name="Google Shape;387;p52"/>
          <p:cNvPicPr preferRelativeResize="0"/>
          <p:nvPr/>
        </p:nvPicPr>
        <p:blipFill>
          <a:blip r:embed="rId3">
            <a:alphaModFix/>
          </a:blip>
          <a:stretch>
            <a:fillRect/>
          </a:stretch>
        </p:blipFill>
        <p:spPr>
          <a:xfrm>
            <a:off x="447300" y="1004325"/>
            <a:ext cx="7972049" cy="313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zh-CN"/>
              <a:t>Part A</a:t>
            </a:r>
            <a:endParaRPr/>
          </a:p>
        </p:txBody>
      </p:sp>
      <p:sp>
        <p:nvSpPr>
          <p:cNvPr id="81" name="Google Shape;81;p17"/>
          <p:cNvSpPr txBox="1"/>
          <p:nvPr/>
        </p:nvSpPr>
        <p:spPr>
          <a:xfrm>
            <a:off x="3065975" y="2992650"/>
            <a:ext cx="3321600" cy="4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Descriptive Analysis of Our Variables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3"/>
          <p:cNvSpPr txBox="1"/>
          <p:nvPr>
            <p:ph type="title"/>
          </p:nvPr>
        </p:nvSpPr>
        <p:spPr>
          <a:xfrm>
            <a:off x="311700" y="129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Hypothesis </a:t>
            </a:r>
            <a:endParaRPr/>
          </a:p>
        </p:txBody>
      </p:sp>
      <p:pic>
        <p:nvPicPr>
          <p:cNvPr id="393" name="Google Shape;393;p53"/>
          <p:cNvPicPr preferRelativeResize="0"/>
          <p:nvPr/>
        </p:nvPicPr>
        <p:blipFill>
          <a:blip r:embed="rId3">
            <a:alphaModFix/>
          </a:blip>
          <a:stretch>
            <a:fillRect/>
          </a:stretch>
        </p:blipFill>
        <p:spPr>
          <a:xfrm>
            <a:off x="2797275" y="334275"/>
            <a:ext cx="6284250" cy="4474949"/>
          </a:xfrm>
          <a:prstGeom prst="rect">
            <a:avLst/>
          </a:prstGeom>
          <a:noFill/>
          <a:ln>
            <a:noFill/>
          </a:ln>
        </p:spPr>
      </p:pic>
      <p:sp>
        <p:nvSpPr>
          <p:cNvPr id="394" name="Google Shape;394;p53"/>
          <p:cNvSpPr txBox="1"/>
          <p:nvPr>
            <p:ph idx="1" type="body"/>
          </p:nvPr>
        </p:nvSpPr>
        <p:spPr>
          <a:xfrm>
            <a:off x="126100" y="905425"/>
            <a:ext cx="2538600" cy="4199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zh-CN" sz="2400">
                <a:solidFill>
                  <a:srgbClr val="0000FF"/>
                </a:solidFill>
              </a:rPr>
              <a:t>• P values &lt; alpha values </a:t>
            </a:r>
            <a:endParaRPr sz="2400">
              <a:solidFill>
                <a:srgbClr val="0000FF"/>
              </a:solidFill>
            </a:endParaRPr>
          </a:p>
          <a:p>
            <a:pPr indent="0" lvl="0" marL="0" rtl="0" algn="l">
              <a:spcBef>
                <a:spcPts val="1600"/>
              </a:spcBef>
              <a:spcAft>
                <a:spcPts val="0"/>
              </a:spcAft>
              <a:buNone/>
            </a:pPr>
            <a:r>
              <a:rPr lang="zh-CN" sz="2400">
                <a:solidFill>
                  <a:srgbClr val="0000FF"/>
                </a:solidFill>
              </a:rPr>
              <a:t>• Null hypothesis is rejected</a:t>
            </a:r>
            <a:endParaRPr sz="2400">
              <a:solidFill>
                <a:srgbClr val="0000FF"/>
              </a:solidFill>
            </a:endParaRPr>
          </a:p>
          <a:p>
            <a:pPr indent="0" lvl="0" marL="0" rtl="0" algn="l">
              <a:spcBef>
                <a:spcPts val="1600"/>
              </a:spcBef>
              <a:spcAft>
                <a:spcPts val="0"/>
              </a:spcAft>
              <a:buClr>
                <a:schemeClr val="dk1"/>
              </a:buClr>
              <a:buSzPts val="1100"/>
              <a:buFont typeface="Arial"/>
              <a:buNone/>
            </a:pPr>
            <a:r>
              <a:rPr lang="zh-CN" sz="2400">
                <a:solidFill>
                  <a:srgbClr val="0000FF"/>
                </a:solidFill>
              </a:rPr>
              <a:t>• Mean Life expectancy (2015) &gt;  Mean Life expectancy (2000)</a:t>
            </a:r>
            <a:endParaRPr sz="2400">
              <a:solidFill>
                <a:srgbClr val="0000FF"/>
              </a:solidFill>
            </a:endParaRPr>
          </a:p>
          <a:p>
            <a:pPr indent="0" lvl="0" marL="0" rtl="0" algn="l">
              <a:spcBef>
                <a:spcPts val="1600"/>
              </a:spcBef>
              <a:spcAft>
                <a:spcPts val="0"/>
              </a:spcAft>
              <a:buNone/>
            </a:pPr>
            <a:r>
              <a:t/>
            </a:r>
            <a:endParaRPr sz="24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4"/>
          <p:cNvSpPr txBox="1"/>
          <p:nvPr/>
        </p:nvSpPr>
        <p:spPr>
          <a:xfrm>
            <a:off x="223025" y="0"/>
            <a:ext cx="8043000" cy="108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2800">
                <a:solidFill>
                  <a:schemeClr val="dk1"/>
                </a:solidFill>
              </a:rPr>
              <a:t>Z- score transformation linear model (</a:t>
            </a:r>
            <a:r>
              <a:rPr lang="zh-CN" sz="2800">
                <a:solidFill>
                  <a:srgbClr val="0000FF"/>
                </a:solidFill>
              </a:rPr>
              <a:t>2000</a:t>
            </a:r>
            <a:r>
              <a:rPr lang="zh-CN" sz="2800">
                <a:solidFill>
                  <a:schemeClr val="dk1"/>
                </a:solidFill>
              </a:rPr>
              <a:t>) </a:t>
            </a:r>
            <a:endParaRPr/>
          </a:p>
        </p:txBody>
      </p:sp>
      <p:pic>
        <p:nvPicPr>
          <p:cNvPr id="400" name="Google Shape;400;p54"/>
          <p:cNvPicPr preferRelativeResize="0"/>
          <p:nvPr/>
        </p:nvPicPr>
        <p:blipFill>
          <a:blip r:embed="rId3">
            <a:alphaModFix/>
          </a:blip>
          <a:stretch>
            <a:fillRect/>
          </a:stretch>
        </p:blipFill>
        <p:spPr>
          <a:xfrm>
            <a:off x="315012" y="945075"/>
            <a:ext cx="8513976" cy="381000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5"/>
          <p:cNvSpPr txBox="1"/>
          <p:nvPr/>
        </p:nvSpPr>
        <p:spPr>
          <a:xfrm>
            <a:off x="199588" y="-111525"/>
            <a:ext cx="8043000" cy="108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zh-CN" sz="2800">
                <a:solidFill>
                  <a:schemeClr val="dk1"/>
                </a:solidFill>
              </a:rPr>
              <a:t>Z- score transformation linear model (</a:t>
            </a:r>
            <a:r>
              <a:rPr lang="zh-CN" sz="2800">
                <a:solidFill>
                  <a:srgbClr val="980000"/>
                </a:solidFill>
              </a:rPr>
              <a:t>2015</a:t>
            </a:r>
            <a:r>
              <a:rPr lang="zh-CN" sz="2800">
                <a:solidFill>
                  <a:schemeClr val="dk1"/>
                </a:solidFill>
              </a:rPr>
              <a:t>) </a:t>
            </a:r>
            <a:endParaRPr/>
          </a:p>
        </p:txBody>
      </p:sp>
      <p:pic>
        <p:nvPicPr>
          <p:cNvPr id="406" name="Google Shape;406;p55"/>
          <p:cNvPicPr preferRelativeResize="0"/>
          <p:nvPr/>
        </p:nvPicPr>
        <p:blipFill>
          <a:blip r:embed="rId3">
            <a:alphaModFix/>
          </a:blip>
          <a:stretch>
            <a:fillRect/>
          </a:stretch>
        </p:blipFill>
        <p:spPr>
          <a:xfrm>
            <a:off x="301900" y="711650"/>
            <a:ext cx="8540176" cy="4334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Conclusions </a:t>
            </a:r>
            <a:endParaRPr/>
          </a:p>
          <a:p>
            <a:pPr indent="0" lvl="0" marL="0" rtl="0" algn="l">
              <a:spcBef>
                <a:spcPts val="0"/>
              </a:spcBef>
              <a:spcAft>
                <a:spcPts val="0"/>
              </a:spcAft>
              <a:buNone/>
            </a:pPr>
            <a:r>
              <a:t/>
            </a:r>
            <a:endParaRPr/>
          </a:p>
        </p:txBody>
      </p:sp>
      <p:sp>
        <p:nvSpPr>
          <p:cNvPr id="412" name="Google Shape;412;p56"/>
          <p:cNvSpPr txBox="1"/>
          <p:nvPr>
            <p:ph idx="1" type="body"/>
          </p:nvPr>
        </p:nvSpPr>
        <p:spPr>
          <a:xfrm>
            <a:off x="513425" y="1585950"/>
            <a:ext cx="7252200" cy="33276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The life expectancy has positive relationship with i</a:t>
            </a:r>
            <a:r>
              <a:rPr lang="zh-CN"/>
              <a:t>mmunization coverage,Number of years of schooling, BMI and current health expenditure.</a:t>
            </a:r>
            <a:endParaRPr/>
          </a:p>
          <a:p>
            <a:pPr indent="0" lvl="0" marL="0" rtl="0" algn="l">
              <a:spcBef>
                <a:spcPts val="1600"/>
              </a:spcBef>
              <a:spcAft>
                <a:spcPts val="0"/>
              </a:spcAft>
              <a:buClr>
                <a:schemeClr val="dk1"/>
              </a:buClr>
              <a:buSzPts val="1100"/>
              <a:buFont typeface="Arial"/>
              <a:buNone/>
            </a:pPr>
            <a:r>
              <a:rPr lang="zh-CN"/>
              <a:t>The life expectancy has negative relationship with adult mortality.</a:t>
            </a:r>
            <a:endParaRPr/>
          </a:p>
          <a:p>
            <a:pPr indent="0" lvl="0" marL="0" rtl="0" algn="l">
              <a:spcBef>
                <a:spcPts val="1600"/>
              </a:spcBef>
              <a:spcAft>
                <a:spcPts val="0"/>
              </a:spcAft>
              <a:buClr>
                <a:schemeClr val="dk1"/>
              </a:buClr>
              <a:buSzPts val="1100"/>
              <a:buFont typeface="Arial"/>
              <a:buNone/>
            </a:pPr>
            <a:r>
              <a:rPr lang="zh-CN"/>
              <a:t>Status of a country is good at determining life expectancy. Especially when used as a dummy variable.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zh-CN"/>
              <a:t>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zh-CN"/>
              <a:t>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pic>
        <p:nvPicPr>
          <p:cNvPr id="417" name="Google Shape;417;p57"/>
          <p:cNvPicPr preferRelativeResize="0"/>
          <p:nvPr/>
        </p:nvPicPr>
        <p:blipFill>
          <a:blip r:embed="rId3">
            <a:alphaModFix/>
          </a:blip>
          <a:stretch>
            <a:fillRect/>
          </a:stretch>
        </p:blipFill>
        <p:spPr>
          <a:xfrm>
            <a:off x="2438225" y="1146325"/>
            <a:ext cx="4267550" cy="3239475"/>
          </a:xfrm>
          <a:prstGeom prst="rect">
            <a:avLst/>
          </a:prstGeom>
          <a:noFill/>
          <a:ln>
            <a:noFill/>
          </a:ln>
        </p:spPr>
      </p:pic>
      <p:sp>
        <p:nvSpPr>
          <p:cNvPr id="418" name="Google Shape;418;p57"/>
          <p:cNvSpPr txBox="1"/>
          <p:nvPr/>
        </p:nvSpPr>
        <p:spPr>
          <a:xfrm>
            <a:off x="3471300" y="239225"/>
            <a:ext cx="2201400" cy="6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000"/>
              <a:t>Thank you!</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247975" y="1822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CN"/>
              <a:t>Objectives:</a:t>
            </a:r>
            <a:endParaRPr/>
          </a:p>
        </p:txBody>
      </p:sp>
      <p:sp>
        <p:nvSpPr>
          <p:cNvPr id="87" name="Google Shape;87;p18"/>
          <p:cNvSpPr txBox="1"/>
          <p:nvPr/>
        </p:nvSpPr>
        <p:spPr>
          <a:xfrm>
            <a:off x="318625" y="998925"/>
            <a:ext cx="8626200" cy="9501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zh-CN" sz="1800">
                <a:solidFill>
                  <a:schemeClr val="dk2"/>
                </a:solidFill>
              </a:rPr>
              <a:t>The objective of this part is to understand the statistics of our variables so that we may shed more light on which variables we analyzed further and to determine which variables might be helpful in determining/predicting Life Expectancy.</a:t>
            </a:r>
            <a:endParaRPr sz="1800">
              <a:solidFill>
                <a:schemeClr val="dk2"/>
              </a:solidFill>
            </a:endParaRPr>
          </a:p>
        </p:txBody>
      </p:sp>
      <p:pic>
        <p:nvPicPr>
          <p:cNvPr id="88" name="Google Shape;88;p18"/>
          <p:cNvPicPr preferRelativeResize="0"/>
          <p:nvPr/>
        </p:nvPicPr>
        <p:blipFill>
          <a:blip r:embed="rId3">
            <a:alphaModFix/>
          </a:blip>
          <a:stretch>
            <a:fillRect/>
          </a:stretch>
        </p:blipFill>
        <p:spPr>
          <a:xfrm>
            <a:off x="2296788" y="2010050"/>
            <a:ext cx="4386026" cy="292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sz="2400"/>
              <a:t>Data Source:</a:t>
            </a:r>
            <a:endParaRPr/>
          </a:p>
        </p:txBody>
      </p:sp>
      <p:sp>
        <p:nvSpPr>
          <p:cNvPr id="94" name="Google Shape;94;p19"/>
          <p:cNvSpPr txBox="1"/>
          <p:nvPr>
            <p:ph idx="1" type="body"/>
          </p:nvPr>
        </p:nvSpPr>
        <p:spPr>
          <a:xfrm>
            <a:off x="380925" y="1036725"/>
            <a:ext cx="8520600" cy="17295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1600"/>
              </a:spcAft>
              <a:buNone/>
            </a:pPr>
            <a:r>
              <a:rPr lang="zh-CN"/>
              <a:t>The dataset related to life expectancy, health factors for 184 countries has been collected from the same </a:t>
            </a:r>
            <a:r>
              <a:rPr lang="zh-CN"/>
              <a:t>World Health Organization (</a:t>
            </a:r>
            <a:r>
              <a:rPr lang="zh-CN"/>
              <a:t>WHO) data repository website and its corresponding economic data was collected from United Nation website. In this project, we focus on the data on 2000 and 2015 for 184 countries for economic, mortality and other health related analysis.</a:t>
            </a:r>
            <a:endParaRPr/>
          </a:p>
        </p:txBody>
      </p:sp>
      <p:pic>
        <p:nvPicPr>
          <p:cNvPr id="95" name="Google Shape;95;p19"/>
          <p:cNvPicPr preferRelativeResize="0"/>
          <p:nvPr/>
        </p:nvPicPr>
        <p:blipFill>
          <a:blip r:embed="rId3">
            <a:alphaModFix/>
          </a:blip>
          <a:stretch>
            <a:fillRect/>
          </a:stretch>
        </p:blipFill>
        <p:spPr>
          <a:xfrm>
            <a:off x="380925" y="3015900"/>
            <a:ext cx="4162750" cy="1665100"/>
          </a:xfrm>
          <a:prstGeom prst="rect">
            <a:avLst/>
          </a:prstGeom>
          <a:noFill/>
          <a:ln>
            <a:noFill/>
          </a:ln>
        </p:spPr>
      </p:pic>
      <p:sp>
        <p:nvSpPr>
          <p:cNvPr id="96" name="Google Shape;96;p19"/>
          <p:cNvSpPr txBox="1"/>
          <p:nvPr/>
        </p:nvSpPr>
        <p:spPr>
          <a:xfrm>
            <a:off x="4675725" y="3464900"/>
            <a:ext cx="2492400" cy="9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Data Source:</a:t>
            </a:r>
            <a:endParaRPr/>
          </a:p>
          <a:p>
            <a:pPr indent="0" lvl="0" marL="0" rtl="0" algn="l">
              <a:spcBef>
                <a:spcPts val="0"/>
              </a:spcBef>
              <a:spcAft>
                <a:spcPts val="0"/>
              </a:spcAft>
              <a:buNone/>
            </a:pPr>
            <a:r>
              <a:rPr lang="zh-CN" u="sng">
                <a:solidFill>
                  <a:schemeClr val="hlink"/>
                </a:solidFill>
                <a:hlinkClick r:id="rId4"/>
              </a:rPr>
              <a:t>https://www.who.int/</a:t>
            </a:r>
            <a:endParaRPr/>
          </a:p>
          <a:p>
            <a:pPr indent="0" lvl="0" marL="0" rtl="0" algn="l">
              <a:spcBef>
                <a:spcPts val="0"/>
              </a:spcBef>
              <a:spcAft>
                <a:spcPts val="0"/>
              </a:spcAft>
              <a:buNone/>
            </a:pPr>
            <a:r>
              <a:rPr lang="zh-CN" u="sng">
                <a:solidFill>
                  <a:schemeClr val="hlink"/>
                </a:solidFill>
                <a:hlinkClick r:id="rId5"/>
              </a:rPr>
              <a:t>https://www.kaggle.com</a:t>
            </a:r>
            <a:endParaRPr/>
          </a:p>
          <a:p>
            <a:pPr indent="0" lvl="0" marL="0" rtl="0" algn="l">
              <a:spcBef>
                <a:spcPts val="0"/>
              </a:spcBef>
              <a:spcAft>
                <a:spcPts val="0"/>
              </a:spcAft>
              <a:buNone/>
            </a:pPr>
            <a:r>
              <a:rPr lang="zh-CN" u="sng">
                <a:solidFill>
                  <a:schemeClr val="hlink"/>
                </a:solidFill>
                <a:hlinkClick r:id="rId6"/>
              </a:rPr>
              <a:t>https://data.worldbank.org</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Description of Variables</a:t>
            </a:r>
            <a:endParaRPr/>
          </a:p>
        </p:txBody>
      </p:sp>
      <p:graphicFrame>
        <p:nvGraphicFramePr>
          <p:cNvPr id="102" name="Google Shape;102;p20"/>
          <p:cNvGraphicFramePr/>
          <p:nvPr/>
        </p:nvGraphicFramePr>
        <p:xfrm>
          <a:off x="258175" y="572688"/>
          <a:ext cx="3000000" cy="3000000"/>
        </p:xfrm>
        <a:graphic>
          <a:graphicData uri="http://schemas.openxmlformats.org/drawingml/2006/table">
            <a:tbl>
              <a:tblPr>
                <a:noFill/>
                <a:tableStyleId>{A6E784EF-8955-467A-BC65-E5961D7C9DC1}</a:tableStyleId>
              </a:tblPr>
              <a:tblGrid>
                <a:gridCol w="2264100"/>
                <a:gridCol w="1298650"/>
                <a:gridCol w="5064900"/>
              </a:tblGrid>
              <a:tr h="398950">
                <a:tc>
                  <a:txBody>
                    <a:bodyPr/>
                    <a:lstStyle/>
                    <a:p>
                      <a:pPr indent="0" lvl="0" marL="0" rtl="0" algn="ctr">
                        <a:spcBef>
                          <a:spcPts val="0"/>
                        </a:spcBef>
                        <a:spcAft>
                          <a:spcPts val="0"/>
                        </a:spcAft>
                        <a:buNone/>
                      </a:pPr>
                      <a:r>
                        <a:rPr b="1" lang="zh-CN"/>
                        <a:t>Variable</a:t>
                      </a:r>
                      <a:endParaRPr b="1"/>
                    </a:p>
                  </a:txBody>
                  <a:tcPr marT="91425" marB="91425" marR="91425" marL="91425"/>
                </a:tc>
                <a:tc>
                  <a:txBody>
                    <a:bodyPr/>
                    <a:lstStyle/>
                    <a:p>
                      <a:pPr indent="0" lvl="0" marL="0" rtl="0" algn="ctr">
                        <a:spcBef>
                          <a:spcPts val="0"/>
                        </a:spcBef>
                        <a:spcAft>
                          <a:spcPts val="0"/>
                        </a:spcAft>
                        <a:buNone/>
                      </a:pPr>
                      <a:r>
                        <a:rPr b="1" lang="zh-CN"/>
                        <a:t>Data Type</a:t>
                      </a:r>
                      <a:endParaRPr b="1"/>
                    </a:p>
                  </a:txBody>
                  <a:tcPr marT="91425" marB="91425" marR="91425" marL="91425"/>
                </a:tc>
                <a:tc>
                  <a:txBody>
                    <a:bodyPr/>
                    <a:lstStyle/>
                    <a:p>
                      <a:pPr indent="0" lvl="0" marL="0" rtl="0" algn="ctr">
                        <a:spcBef>
                          <a:spcPts val="0"/>
                        </a:spcBef>
                        <a:spcAft>
                          <a:spcPts val="0"/>
                        </a:spcAft>
                        <a:buNone/>
                      </a:pPr>
                      <a:r>
                        <a:rPr b="1" lang="zh-CN"/>
                        <a:t>Description</a:t>
                      </a:r>
                      <a:endParaRPr b="1"/>
                    </a:p>
                  </a:txBody>
                  <a:tcPr marT="91425" marB="91425" marR="91425" marL="91425"/>
                </a:tc>
              </a:tr>
              <a:tr h="398950">
                <a:tc>
                  <a:txBody>
                    <a:bodyPr/>
                    <a:lstStyle/>
                    <a:p>
                      <a:pPr indent="0" lvl="0" marL="0" rtl="0" algn="l">
                        <a:spcBef>
                          <a:spcPts val="0"/>
                        </a:spcBef>
                        <a:spcAft>
                          <a:spcPts val="0"/>
                        </a:spcAft>
                        <a:buNone/>
                      </a:pPr>
                      <a:r>
                        <a:rPr lang="zh-CN"/>
                        <a:t>Country</a:t>
                      </a:r>
                      <a:endParaRPr/>
                    </a:p>
                  </a:txBody>
                  <a:tcPr marT="91425" marB="91425" marR="91425" marL="91425"/>
                </a:tc>
                <a:tc>
                  <a:txBody>
                    <a:bodyPr/>
                    <a:lstStyle/>
                    <a:p>
                      <a:pPr indent="0" lvl="0" marL="0" rtl="0" algn="l">
                        <a:spcBef>
                          <a:spcPts val="0"/>
                        </a:spcBef>
                        <a:spcAft>
                          <a:spcPts val="0"/>
                        </a:spcAft>
                        <a:buNone/>
                      </a:pPr>
                      <a:r>
                        <a:rPr lang="zh-CN"/>
                        <a:t>Qualitative</a:t>
                      </a:r>
                      <a:endParaRPr/>
                    </a:p>
                  </a:txBody>
                  <a:tcPr marT="91425" marB="91425" marR="91425" marL="91425"/>
                </a:tc>
                <a:tc>
                  <a:txBody>
                    <a:bodyPr/>
                    <a:lstStyle/>
                    <a:p>
                      <a:pPr indent="0" lvl="0" marL="0" rtl="0" algn="l">
                        <a:spcBef>
                          <a:spcPts val="0"/>
                        </a:spcBef>
                        <a:spcAft>
                          <a:spcPts val="0"/>
                        </a:spcAft>
                        <a:buNone/>
                      </a:pPr>
                      <a:r>
                        <a:rPr lang="zh-CN"/>
                        <a:t>Name of countries</a:t>
                      </a:r>
                      <a:endParaRPr/>
                    </a:p>
                  </a:txBody>
                  <a:tcPr marT="91425" marB="91425" marR="91425" marL="91425"/>
                </a:tc>
              </a:tr>
              <a:tr h="398950">
                <a:tc>
                  <a:txBody>
                    <a:bodyPr/>
                    <a:lstStyle/>
                    <a:p>
                      <a:pPr indent="0" lvl="0" marL="0" rtl="0" algn="l">
                        <a:spcBef>
                          <a:spcPts val="0"/>
                        </a:spcBef>
                        <a:spcAft>
                          <a:spcPts val="0"/>
                        </a:spcAft>
                        <a:buNone/>
                      </a:pPr>
                      <a:r>
                        <a:rPr lang="zh-CN"/>
                        <a:t>Year</a:t>
                      </a:r>
                      <a:endParaRPr/>
                    </a:p>
                  </a:txBody>
                  <a:tcPr marT="91425" marB="91425" marR="91425" marL="91425"/>
                </a:tc>
                <a:tc>
                  <a:txBody>
                    <a:bodyPr/>
                    <a:lstStyle/>
                    <a:p>
                      <a:pPr indent="0" lvl="0" marL="0" rtl="0" algn="l">
                        <a:spcBef>
                          <a:spcPts val="0"/>
                        </a:spcBef>
                        <a:spcAft>
                          <a:spcPts val="0"/>
                        </a:spcAft>
                        <a:buNone/>
                      </a:pPr>
                      <a:r>
                        <a:rPr lang="zh-CN"/>
                        <a:t>Quantitative</a:t>
                      </a:r>
                      <a:endParaRPr/>
                    </a:p>
                  </a:txBody>
                  <a:tcPr marT="91425" marB="91425" marR="91425" marL="91425"/>
                </a:tc>
                <a:tc>
                  <a:txBody>
                    <a:bodyPr/>
                    <a:lstStyle/>
                    <a:p>
                      <a:pPr indent="0" lvl="0" marL="0" rtl="0" algn="l">
                        <a:spcBef>
                          <a:spcPts val="0"/>
                        </a:spcBef>
                        <a:spcAft>
                          <a:spcPts val="0"/>
                        </a:spcAft>
                        <a:buNone/>
                      </a:pPr>
                      <a:r>
                        <a:rPr lang="zh-CN"/>
                        <a:t>Year of data</a:t>
                      </a:r>
                      <a:endParaRPr/>
                    </a:p>
                  </a:txBody>
                  <a:tcPr marT="91425" marB="91425" marR="91425" marL="91425"/>
                </a:tc>
              </a:tr>
              <a:tr h="398950">
                <a:tc>
                  <a:txBody>
                    <a:bodyPr/>
                    <a:lstStyle/>
                    <a:p>
                      <a:pPr indent="0" lvl="0" marL="0" rtl="0" algn="l">
                        <a:spcBef>
                          <a:spcPts val="0"/>
                        </a:spcBef>
                        <a:spcAft>
                          <a:spcPts val="0"/>
                        </a:spcAft>
                        <a:buNone/>
                      </a:pPr>
                      <a:r>
                        <a:rPr lang="zh-CN"/>
                        <a:t>Status</a:t>
                      </a:r>
                      <a:endParaRPr/>
                    </a:p>
                  </a:txBody>
                  <a:tcPr marT="91425" marB="91425" marR="91425" marL="91425"/>
                </a:tc>
                <a:tc>
                  <a:txBody>
                    <a:bodyPr/>
                    <a:lstStyle/>
                    <a:p>
                      <a:pPr indent="0" lvl="0" marL="0" rtl="0" algn="l">
                        <a:spcBef>
                          <a:spcPts val="0"/>
                        </a:spcBef>
                        <a:spcAft>
                          <a:spcPts val="0"/>
                        </a:spcAft>
                        <a:buNone/>
                      </a:pPr>
                      <a:r>
                        <a:rPr lang="zh-CN"/>
                        <a:t>Qualitative</a:t>
                      </a:r>
                      <a:endParaRPr/>
                    </a:p>
                  </a:txBody>
                  <a:tcPr marT="91425" marB="91425" marR="91425" marL="91425"/>
                </a:tc>
                <a:tc>
                  <a:txBody>
                    <a:bodyPr/>
                    <a:lstStyle/>
                    <a:p>
                      <a:pPr indent="0" lvl="0" marL="0" rtl="0" algn="l">
                        <a:spcBef>
                          <a:spcPts val="0"/>
                        </a:spcBef>
                        <a:spcAft>
                          <a:spcPts val="0"/>
                        </a:spcAft>
                        <a:buNone/>
                      </a:pPr>
                      <a:r>
                        <a:rPr lang="zh-CN"/>
                        <a:t>Developed/Developing country</a:t>
                      </a:r>
                      <a:endParaRPr/>
                    </a:p>
                  </a:txBody>
                  <a:tcPr marT="91425" marB="91425" marR="91425" marL="91425"/>
                </a:tc>
              </a:tr>
              <a:tr h="398950">
                <a:tc>
                  <a:txBody>
                    <a:bodyPr/>
                    <a:lstStyle/>
                    <a:p>
                      <a:pPr indent="0" lvl="0" marL="0" rtl="0" algn="l">
                        <a:spcBef>
                          <a:spcPts val="0"/>
                        </a:spcBef>
                        <a:spcAft>
                          <a:spcPts val="0"/>
                        </a:spcAft>
                        <a:buNone/>
                      </a:pPr>
                      <a:r>
                        <a:rPr lang="zh-CN"/>
                        <a:t>Life Expectancy</a:t>
                      </a:r>
                      <a:endParaRPr/>
                    </a:p>
                  </a:txBody>
                  <a:tcPr marT="91425" marB="91425" marR="91425" marL="91425"/>
                </a:tc>
                <a:tc>
                  <a:txBody>
                    <a:bodyPr/>
                    <a:lstStyle/>
                    <a:p>
                      <a:pPr indent="0" lvl="0" marL="0" rtl="0" algn="l">
                        <a:spcBef>
                          <a:spcPts val="0"/>
                        </a:spcBef>
                        <a:spcAft>
                          <a:spcPts val="0"/>
                        </a:spcAft>
                        <a:buNone/>
                      </a:pPr>
                      <a:r>
                        <a:rPr lang="zh-CN"/>
                        <a:t>Quantitative</a:t>
                      </a:r>
                      <a:endParaRPr/>
                    </a:p>
                  </a:txBody>
                  <a:tcPr marT="91425" marB="91425" marR="91425" marL="91425"/>
                </a:tc>
                <a:tc>
                  <a:txBody>
                    <a:bodyPr/>
                    <a:lstStyle/>
                    <a:p>
                      <a:pPr indent="0" lvl="0" marL="0" rtl="0" algn="l">
                        <a:spcBef>
                          <a:spcPts val="0"/>
                        </a:spcBef>
                        <a:spcAft>
                          <a:spcPts val="0"/>
                        </a:spcAft>
                        <a:buNone/>
                      </a:pPr>
                      <a:r>
                        <a:rPr lang="zh-CN"/>
                        <a:t>Life expectancy in age</a:t>
                      </a:r>
                      <a:endParaRPr/>
                    </a:p>
                  </a:txBody>
                  <a:tcPr marT="91425" marB="91425" marR="91425" marL="91425"/>
                </a:tc>
              </a:tr>
              <a:tr h="597850">
                <a:tc>
                  <a:txBody>
                    <a:bodyPr/>
                    <a:lstStyle/>
                    <a:p>
                      <a:pPr indent="0" lvl="0" marL="0" rtl="0" algn="l">
                        <a:spcBef>
                          <a:spcPts val="0"/>
                        </a:spcBef>
                        <a:spcAft>
                          <a:spcPts val="0"/>
                        </a:spcAft>
                        <a:buNone/>
                      </a:pPr>
                      <a:r>
                        <a:rPr lang="zh-CN"/>
                        <a:t>Adult Mortality</a:t>
                      </a:r>
                      <a:endParaRPr/>
                    </a:p>
                  </a:txBody>
                  <a:tcPr marT="91425" marB="91425" marR="91425" marL="91425"/>
                </a:tc>
                <a:tc>
                  <a:txBody>
                    <a:bodyPr/>
                    <a:lstStyle/>
                    <a:p>
                      <a:pPr indent="0" lvl="0" marL="0" rtl="0" algn="l">
                        <a:spcBef>
                          <a:spcPts val="0"/>
                        </a:spcBef>
                        <a:spcAft>
                          <a:spcPts val="0"/>
                        </a:spcAft>
                        <a:buNone/>
                      </a:pPr>
                      <a:r>
                        <a:rPr lang="zh-CN"/>
                        <a:t>Quantitative</a:t>
                      </a:r>
                      <a:endParaRPr/>
                    </a:p>
                  </a:txBody>
                  <a:tcPr marT="91425" marB="91425" marR="91425" marL="91425"/>
                </a:tc>
                <a:tc>
                  <a:txBody>
                    <a:bodyPr/>
                    <a:lstStyle/>
                    <a:p>
                      <a:pPr indent="0" lvl="0" marL="0" rtl="0" algn="l">
                        <a:spcBef>
                          <a:spcPts val="0"/>
                        </a:spcBef>
                        <a:spcAft>
                          <a:spcPts val="0"/>
                        </a:spcAft>
                        <a:buNone/>
                      </a:pPr>
                      <a:r>
                        <a:rPr lang="zh-CN"/>
                        <a:t>Adult mortality rates of both sexes (probability of dying between 15-60 years per 1000 population)</a:t>
                      </a:r>
                      <a:endParaRPr/>
                    </a:p>
                  </a:txBody>
                  <a:tcPr marT="91425" marB="91425" marR="91425" marL="91425"/>
                </a:tc>
              </a:tr>
              <a:tr h="611975">
                <a:tc>
                  <a:txBody>
                    <a:bodyPr/>
                    <a:lstStyle/>
                    <a:p>
                      <a:pPr indent="0" lvl="0" marL="0" rtl="0" algn="l">
                        <a:spcBef>
                          <a:spcPts val="0"/>
                        </a:spcBef>
                        <a:spcAft>
                          <a:spcPts val="0"/>
                        </a:spcAft>
                        <a:buNone/>
                      </a:pPr>
                      <a:r>
                        <a:rPr lang="zh-CN"/>
                        <a:t>Alcohol</a:t>
                      </a:r>
                      <a:endParaRPr/>
                    </a:p>
                  </a:txBody>
                  <a:tcPr marT="91425" marB="91425" marR="91425" marL="91425"/>
                </a:tc>
                <a:tc>
                  <a:txBody>
                    <a:bodyPr/>
                    <a:lstStyle/>
                    <a:p>
                      <a:pPr indent="0" lvl="0" marL="0" rtl="0" algn="l">
                        <a:spcBef>
                          <a:spcPts val="0"/>
                        </a:spcBef>
                        <a:spcAft>
                          <a:spcPts val="0"/>
                        </a:spcAft>
                        <a:buNone/>
                      </a:pPr>
                      <a:r>
                        <a:rPr lang="zh-CN"/>
                        <a:t>Quantitative</a:t>
                      </a:r>
                      <a:endParaRPr/>
                    </a:p>
                  </a:txBody>
                  <a:tcPr marT="91425" marB="91425" marR="91425" marL="91425"/>
                </a:tc>
                <a:tc>
                  <a:txBody>
                    <a:bodyPr/>
                    <a:lstStyle/>
                    <a:p>
                      <a:pPr indent="0" lvl="0" marL="0" rtl="0" algn="l">
                        <a:spcBef>
                          <a:spcPts val="0"/>
                        </a:spcBef>
                        <a:spcAft>
                          <a:spcPts val="0"/>
                        </a:spcAft>
                        <a:buNone/>
                      </a:pPr>
                      <a:r>
                        <a:rPr lang="zh-CN"/>
                        <a:t>Recorded per capita (15+) consumption (in litres of pure alcohol)</a:t>
                      </a:r>
                      <a:endParaRPr/>
                    </a:p>
                  </a:txBody>
                  <a:tcPr marT="91425" marB="91425" marR="91425" marL="91425"/>
                </a:tc>
              </a:tr>
              <a:tr h="460525">
                <a:tc>
                  <a:txBody>
                    <a:bodyPr/>
                    <a:lstStyle/>
                    <a:p>
                      <a:pPr indent="0" lvl="0" marL="0" rtl="0" algn="l">
                        <a:spcBef>
                          <a:spcPts val="0"/>
                        </a:spcBef>
                        <a:spcAft>
                          <a:spcPts val="0"/>
                        </a:spcAft>
                        <a:buNone/>
                      </a:pPr>
                      <a:r>
                        <a:rPr lang="zh-CN"/>
                        <a:t>Percentage Expenditure</a:t>
                      </a:r>
                      <a:endParaRPr/>
                    </a:p>
                  </a:txBody>
                  <a:tcPr marT="91425" marB="91425" marR="91425" marL="91425"/>
                </a:tc>
                <a:tc>
                  <a:txBody>
                    <a:bodyPr/>
                    <a:lstStyle/>
                    <a:p>
                      <a:pPr indent="0" lvl="0" marL="0" rtl="0" algn="l">
                        <a:spcBef>
                          <a:spcPts val="0"/>
                        </a:spcBef>
                        <a:spcAft>
                          <a:spcPts val="0"/>
                        </a:spcAft>
                        <a:buNone/>
                      </a:pPr>
                      <a:r>
                        <a:rPr lang="zh-CN"/>
                        <a:t>Quantitative</a:t>
                      </a:r>
                      <a:endParaRPr/>
                    </a:p>
                  </a:txBody>
                  <a:tcPr marT="91425" marB="91425" marR="91425" marL="91425"/>
                </a:tc>
                <a:tc>
                  <a:txBody>
                    <a:bodyPr/>
                    <a:lstStyle/>
                    <a:p>
                      <a:pPr indent="0" lvl="0" marL="0" rtl="0" algn="l">
                        <a:spcBef>
                          <a:spcPts val="0"/>
                        </a:spcBef>
                        <a:spcAft>
                          <a:spcPts val="0"/>
                        </a:spcAft>
                        <a:buNone/>
                      </a:pPr>
                      <a:r>
                        <a:rPr lang="zh-CN"/>
                        <a:t>Expenditure on health as a percentage of GDP per capita (%)</a:t>
                      </a:r>
                      <a:endParaRPr/>
                    </a:p>
                  </a:txBody>
                  <a:tcPr marT="91425" marB="91425" marR="91425" marL="91425"/>
                </a:tc>
              </a:tr>
              <a:tr h="422650">
                <a:tc>
                  <a:txBody>
                    <a:bodyPr/>
                    <a:lstStyle/>
                    <a:p>
                      <a:pPr indent="0" lvl="0" marL="0" rtl="0" algn="l">
                        <a:spcBef>
                          <a:spcPts val="0"/>
                        </a:spcBef>
                        <a:spcAft>
                          <a:spcPts val="0"/>
                        </a:spcAft>
                        <a:buNone/>
                      </a:pPr>
                      <a:r>
                        <a:rPr lang="zh-CN"/>
                        <a:t>BMI</a:t>
                      </a:r>
                      <a:endParaRPr/>
                    </a:p>
                  </a:txBody>
                  <a:tcPr marT="91425" marB="91425" marR="91425" marL="91425"/>
                </a:tc>
                <a:tc>
                  <a:txBody>
                    <a:bodyPr/>
                    <a:lstStyle/>
                    <a:p>
                      <a:pPr indent="0" lvl="0" marL="0" rtl="0" algn="l">
                        <a:spcBef>
                          <a:spcPts val="0"/>
                        </a:spcBef>
                        <a:spcAft>
                          <a:spcPts val="0"/>
                        </a:spcAft>
                        <a:buNone/>
                      </a:pPr>
                      <a:r>
                        <a:rPr lang="zh-CN"/>
                        <a:t>Quantitative</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Average Body Mass Index of entire population</a:t>
                      </a:r>
                      <a:endParaRPr/>
                    </a:p>
                  </a:txBody>
                  <a:tcPr marT="91425" marB="91425" marR="91425" marL="91425"/>
                </a:tc>
              </a:tr>
              <a:tr h="422650">
                <a:tc>
                  <a:txBody>
                    <a:bodyPr/>
                    <a:lstStyle/>
                    <a:p>
                      <a:pPr indent="0" lvl="0" marL="0" rtl="0" algn="l">
                        <a:spcBef>
                          <a:spcPts val="0"/>
                        </a:spcBef>
                        <a:spcAft>
                          <a:spcPts val="0"/>
                        </a:spcAft>
                        <a:buNone/>
                      </a:pPr>
                      <a:r>
                        <a:rPr lang="zh-CN"/>
                        <a:t>Polio</a:t>
                      </a:r>
                      <a:endParaRPr/>
                    </a:p>
                  </a:txBody>
                  <a:tcPr marT="91425" marB="91425" marR="91425" marL="91425"/>
                </a:tc>
                <a:tc>
                  <a:txBody>
                    <a:bodyPr/>
                    <a:lstStyle/>
                    <a:p>
                      <a:pPr indent="0" lvl="0" marL="0" rtl="0" algn="l">
                        <a:spcBef>
                          <a:spcPts val="0"/>
                        </a:spcBef>
                        <a:spcAft>
                          <a:spcPts val="0"/>
                        </a:spcAft>
                        <a:buNone/>
                      </a:pPr>
                      <a:r>
                        <a:rPr lang="zh-CN"/>
                        <a:t>Quantitative</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Polio immunization coverage among 1 year olds (%)</a:t>
                      </a:r>
                      <a:endParaRPr>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graphicFrame>
        <p:nvGraphicFramePr>
          <p:cNvPr id="107" name="Google Shape;107;p21"/>
          <p:cNvGraphicFramePr/>
          <p:nvPr/>
        </p:nvGraphicFramePr>
        <p:xfrm>
          <a:off x="414363" y="71963"/>
          <a:ext cx="3000000" cy="3000000"/>
        </p:xfrm>
        <a:graphic>
          <a:graphicData uri="http://schemas.openxmlformats.org/drawingml/2006/table">
            <a:tbl>
              <a:tblPr>
                <a:noFill/>
                <a:tableStyleId>{A6E784EF-8955-467A-BC65-E5961D7C9DC1}</a:tableStyleId>
              </a:tblPr>
              <a:tblGrid>
                <a:gridCol w="2012500"/>
                <a:gridCol w="1179500"/>
                <a:gridCol w="5123275"/>
              </a:tblGrid>
              <a:tr h="398950">
                <a:tc>
                  <a:txBody>
                    <a:bodyPr/>
                    <a:lstStyle/>
                    <a:p>
                      <a:pPr indent="0" lvl="0" marL="0" rtl="0" algn="ctr">
                        <a:spcBef>
                          <a:spcPts val="0"/>
                        </a:spcBef>
                        <a:spcAft>
                          <a:spcPts val="0"/>
                        </a:spcAft>
                        <a:buNone/>
                      </a:pPr>
                      <a:r>
                        <a:rPr b="1" lang="zh-CN"/>
                        <a:t>Variable</a:t>
                      </a:r>
                      <a:endParaRPr b="1"/>
                    </a:p>
                  </a:txBody>
                  <a:tcPr marT="91425" marB="91425" marR="91425" marL="91425"/>
                </a:tc>
                <a:tc>
                  <a:txBody>
                    <a:bodyPr/>
                    <a:lstStyle/>
                    <a:p>
                      <a:pPr indent="0" lvl="0" marL="0" rtl="0" algn="ctr">
                        <a:spcBef>
                          <a:spcPts val="0"/>
                        </a:spcBef>
                        <a:spcAft>
                          <a:spcPts val="0"/>
                        </a:spcAft>
                        <a:buNone/>
                      </a:pPr>
                      <a:r>
                        <a:rPr b="1" lang="zh-CN"/>
                        <a:t>Data Type</a:t>
                      </a:r>
                      <a:endParaRPr b="1"/>
                    </a:p>
                  </a:txBody>
                  <a:tcPr marT="91425" marB="91425" marR="91425" marL="91425"/>
                </a:tc>
                <a:tc>
                  <a:txBody>
                    <a:bodyPr/>
                    <a:lstStyle/>
                    <a:p>
                      <a:pPr indent="0" lvl="0" marL="0" rtl="0" algn="ctr">
                        <a:spcBef>
                          <a:spcPts val="0"/>
                        </a:spcBef>
                        <a:spcAft>
                          <a:spcPts val="0"/>
                        </a:spcAft>
                        <a:buNone/>
                      </a:pPr>
                      <a:r>
                        <a:rPr b="1" lang="zh-CN"/>
                        <a:t>Description</a:t>
                      </a:r>
                      <a:endParaRPr b="1"/>
                    </a:p>
                  </a:txBody>
                  <a:tcPr marT="91425" marB="91425" marR="91425" marL="91425"/>
                </a:tc>
              </a:tr>
              <a:tr h="398950">
                <a:tc>
                  <a:txBody>
                    <a:bodyPr/>
                    <a:lstStyle/>
                    <a:p>
                      <a:pPr indent="0" lvl="0" marL="0" rtl="0" algn="l">
                        <a:spcBef>
                          <a:spcPts val="0"/>
                        </a:spcBef>
                        <a:spcAft>
                          <a:spcPts val="0"/>
                        </a:spcAft>
                        <a:buNone/>
                      </a:pPr>
                      <a:r>
                        <a:rPr lang="zh-CN"/>
                        <a:t>Total Expenditure</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Quantitative</a:t>
                      </a:r>
                      <a:endParaRPr/>
                    </a:p>
                  </a:txBody>
                  <a:tcPr marT="91425" marB="91425" marR="91425" marL="91425"/>
                </a:tc>
                <a:tc>
                  <a:txBody>
                    <a:bodyPr/>
                    <a:lstStyle/>
                    <a:p>
                      <a:pPr indent="0" lvl="0" marL="0" rtl="0" algn="l">
                        <a:spcBef>
                          <a:spcPts val="0"/>
                        </a:spcBef>
                        <a:spcAft>
                          <a:spcPts val="0"/>
                        </a:spcAft>
                        <a:buNone/>
                      </a:pPr>
                      <a:r>
                        <a:rPr lang="zh-CN"/>
                        <a:t>General government expenditure on health as a percentage of total government expenditure (%)</a:t>
                      </a:r>
                      <a:endParaRPr/>
                    </a:p>
                  </a:txBody>
                  <a:tcPr marT="91425" marB="91425" marR="91425" marL="91425"/>
                </a:tc>
              </a:tr>
              <a:tr h="398950">
                <a:tc>
                  <a:txBody>
                    <a:bodyPr/>
                    <a:lstStyle/>
                    <a:p>
                      <a:pPr indent="0" lvl="0" marL="0" rtl="0" algn="l">
                        <a:spcBef>
                          <a:spcPts val="0"/>
                        </a:spcBef>
                        <a:spcAft>
                          <a:spcPts val="0"/>
                        </a:spcAft>
                        <a:buNone/>
                      </a:pPr>
                      <a:r>
                        <a:rPr lang="zh-CN"/>
                        <a:t>Diphtheria</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Quantitative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CN"/>
                        <a:t>Diphtheria tetanus toxoid and pertussis (DTP3) immunization coverage among 1 year olds (%)</a:t>
                      </a:r>
                      <a:endParaRPr/>
                    </a:p>
                  </a:txBody>
                  <a:tcPr marT="91425" marB="91425" marR="91425" marL="91425"/>
                </a:tc>
              </a:tr>
              <a:tr h="408550">
                <a:tc>
                  <a:txBody>
                    <a:bodyPr/>
                    <a:lstStyle/>
                    <a:p>
                      <a:pPr indent="0" lvl="0" marL="0" rtl="0" algn="l">
                        <a:spcBef>
                          <a:spcPts val="0"/>
                        </a:spcBef>
                        <a:spcAft>
                          <a:spcPts val="0"/>
                        </a:spcAft>
                        <a:buNone/>
                      </a:pPr>
                      <a:r>
                        <a:rPr lang="zh-CN"/>
                        <a:t>GDP</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Quantitative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CN"/>
                        <a:t>Gross Domestic Product per capita (in USD)</a:t>
                      </a:r>
                      <a:endParaRPr/>
                    </a:p>
                  </a:txBody>
                  <a:tcPr marT="91425" marB="91425" marR="91425" marL="91425"/>
                </a:tc>
              </a:tr>
              <a:tr h="382075">
                <a:tc>
                  <a:txBody>
                    <a:bodyPr/>
                    <a:lstStyle/>
                    <a:p>
                      <a:pPr indent="0" lvl="0" marL="0" rtl="0" algn="l">
                        <a:spcBef>
                          <a:spcPts val="0"/>
                        </a:spcBef>
                        <a:spcAft>
                          <a:spcPts val="0"/>
                        </a:spcAft>
                        <a:buNone/>
                      </a:pPr>
                      <a:r>
                        <a:rPr lang="zh-CN"/>
                        <a:t>Population</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Quantitative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CN"/>
                        <a:t>Population of the country</a:t>
                      </a:r>
                      <a:endParaRPr/>
                    </a:p>
                  </a:txBody>
                  <a:tcPr marT="91425" marB="91425" marR="91425" marL="91425"/>
                </a:tc>
              </a:tr>
              <a:tr h="393700">
                <a:tc>
                  <a:txBody>
                    <a:bodyPr/>
                    <a:lstStyle/>
                    <a:p>
                      <a:pPr indent="0" lvl="0" marL="0" rtl="0" algn="l">
                        <a:spcBef>
                          <a:spcPts val="0"/>
                        </a:spcBef>
                        <a:spcAft>
                          <a:spcPts val="0"/>
                        </a:spcAft>
                        <a:buNone/>
                      </a:pPr>
                      <a:r>
                        <a:rPr lang="zh-CN"/>
                        <a:t>Schooling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CN">
                          <a:solidFill>
                            <a:schemeClr val="dk1"/>
                          </a:solidFill>
                        </a:rPr>
                        <a:t>Quantitative</a:t>
                      </a:r>
                      <a:endParaRPr/>
                    </a:p>
                  </a:txBody>
                  <a:tcPr marT="91425" marB="91425" marR="91425" marL="91425"/>
                </a:tc>
                <a:tc>
                  <a:txBody>
                    <a:bodyPr/>
                    <a:lstStyle/>
                    <a:p>
                      <a:pPr indent="0" lvl="0" marL="0" rtl="0" algn="l">
                        <a:spcBef>
                          <a:spcPts val="0"/>
                        </a:spcBef>
                        <a:spcAft>
                          <a:spcPts val="0"/>
                        </a:spcAft>
                        <a:buNone/>
                      </a:pPr>
                      <a:r>
                        <a:rPr lang="zh-CN"/>
                        <a:t>Number of years of schooling (years)</a:t>
                      </a:r>
                      <a:endParaRPr/>
                    </a:p>
                  </a:txBody>
                  <a:tcPr marT="91425" marB="91425" marR="91425" marL="91425"/>
                </a:tc>
              </a:tr>
              <a:tr h="393700">
                <a:tc>
                  <a:txBody>
                    <a:bodyPr/>
                    <a:lstStyle/>
                    <a:p>
                      <a:pPr indent="0" lvl="0" marL="0" rtl="0" algn="l">
                        <a:spcBef>
                          <a:spcPts val="0"/>
                        </a:spcBef>
                        <a:spcAft>
                          <a:spcPts val="0"/>
                        </a:spcAft>
                        <a:buNone/>
                      </a:pPr>
                      <a:r>
                        <a:rPr lang="zh-CN"/>
                        <a:t>Smoking Prevalence</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Quantitative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CN"/>
                        <a:t>T</a:t>
                      </a:r>
                      <a:r>
                        <a:rPr lang="zh-CN"/>
                        <a:t>he percentage of men &amp; women ages 15+ who currently smoke any tobacco product on a daily/non-daily basis. </a:t>
                      </a:r>
                      <a:endParaRPr/>
                    </a:p>
                  </a:txBody>
                  <a:tcPr marT="91425" marB="91425" marR="91425" marL="91425"/>
                </a:tc>
              </a:tr>
              <a:tr h="393700">
                <a:tc>
                  <a:txBody>
                    <a:bodyPr/>
                    <a:lstStyle/>
                    <a:p>
                      <a:pPr indent="0" lvl="0" marL="0" rtl="0" algn="l">
                        <a:spcBef>
                          <a:spcPts val="0"/>
                        </a:spcBef>
                        <a:spcAft>
                          <a:spcPts val="0"/>
                        </a:spcAft>
                        <a:buNone/>
                      </a:pPr>
                      <a:r>
                        <a:rPr lang="zh-CN"/>
                        <a:t>CHE per capita </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Quantitative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CN"/>
                        <a:t>Current Health expendicture per capita (in USD)</a:t>
                      </a:r>
                      <a:endParaRPr/>
                    </a:p>
                  </a:txBody>
                  <a:tcPr marT="91425" marB="91425" marR="91425" marL="91425"/>
                </a:tc>
              </a:tr>
              <a:tr h="393700">
                <a:tc>
                  <a:txBody>
                    <a:bodyPr/>
                    <a:lstStyle/>
                    <a:p>
                      <a:pPr indent="0" lvl="0" marL="0" rtl="0" algn="l">
                        <a:spcBef>
                          <a:spcPts val="0"/>
                        </a:spcBef>
                        <a:spcAft>
                          <a:spcPts val="0"/>
                        </a:spcAft>
                        <a:buNone/>
                      </a:pPr>
                      <a:r>
                        <a:rPr lang="zh-CN"/>
                        <a:t>CHE as percentage of GDP</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Quantitative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CN"/>
                        <a:t>Current health expenditure (CHE) as percentage of gross domestic product (%)</a:t>
                      </a:r>
                      <a:endParaRPr/>
                    </a:p>
                  </a:txBody>
                  <a:tcPr marT="91425" marB="91425" marR="91425" marL="91425"/>
                </a:tc>
              </a:tr>
              <a:tr h="393700">
                <a:tc>
                  <a:txBody>
                    <a:bodyPr/>
                    <a:lstStyle/>
                    <a:p>
                      <a:pPr indent="0" lvl="0" marL="0" rtl="0" algn="l">
                        <a:spcBef>
                          <a:spcPts val="0"/>
                        </a:spcBef>
                        <a:spcAft>
                          <a:spcPts val="0"/>
                        </a:spcAft>
                        <a:buNone/>
                      </a:pPr>
                      <a:r>
                        <a:rPr lang="zh-CN"/>
                        <a:t>GGHE-D as percentage of GGE</a:t>
                      </a:r>
                      <a:endParaRPr/>
                    </a:p>
                  </a:txBody>
                  <a:tcPr marT="91425" marB="91425" marR="91425" marL="91425"/>
                </a:tc>
                <a:tc>
                  <a:txBody>
                    <a:bodyPr/>
                    <a:lstStyle/>
                    <a:p>
                      <a:pPr indent="0" lvl="0" marL="0" rtl="0" algn="l">
                        <a:spcBef>
                          <a:spcPts val="0"/>
                        </a:spcBef>
                        <a:spcAft>
                          <a:spcPts val="0"/>
                        </a:spcAft>
                        <a:buNone/>
                      </a:pPr>
                      <a:r>
                        <a:rPr lang="zh-CN">
                          <a:solidFill>
                            <a:schemeClr val="dk1"/>
                          </a:solidFill>
                        </a:rPr>
                        <a:t>Quantitative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CN"/>
                        <a:t>Domestic general government health expenditure as percentage of general government expenditure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About Data</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CN" sz="2000"/>
              <a:t>Population of Interest: The population of interest is Life Expectancy data for 184 countries taken in the year 2000 and 2015.</a:t>
            </a:r>
            <a:endParaRPr sz="2000"/>
          </a:p>
          <a:p>
            <a:pPr indent="-355600" lvl="0" marL="457200" rtl="0" algn="l">
              <a:spcBef>
                <a:spcPts val="0"/>
              </a:spcBef>
              <a:spcAft>
                <a:spcPts val="0"/>
              </a:spcAft>
              <a:buSzPts val="2000"/>
              <a:buChar char="❏"/>
            </a:pPr>
            <a:r>
              <a:rPr lang="zh-CN" sz="2000"/>
              <a:t>Our sample is not a random sample, it is two samples, one taken from the year 2000 and one taken from the year 2015 for all countries, which would mean data of 184 countries for the year 2000 &amp; 184 countries for the year 2015.</a:t>
            </a:r>
            <a:endParaRPr sz="2000"/>
          </a:p>
          <a:p>
            <a:pPr indent="-355600" lvl="0" marL="457200" rtl="0" algn="l">
              <a:spcBef>
                <a:spcPts val="0"/>
              </a:spcBef>
              <a:spcAft>
                <a:spcPts val="0"/>
              </a:spcAft>
              <a:buSzPts val="2000"/>
              <a:buChar char="❏"/>
            </a:pPr>
            <a:r>
              <a:rPr lang="zh-CN" sz="2000"/>
              <a:t>This is representative of our Population of Interest.</a:t>
            </a:r>
            <a:endParaRPr sz="2000"/>
          </a:p>
          <a:p>
            <a:pPr indent="0" lvl="0" marL="0" rtl="0" algn="l">
              <a:spcBef>
                <a:spcPts val="1600"/>
              </a:spcBef>
              <a:spcAft>
                <a:spcPts val="16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