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7AE493-2E56-49B8-85AE-40BC841AE832}">
  <a:tblStyle styleId="{227AE493-2E56-49B8-85AE-40BC841AE8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2e90df3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2e90df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c200c777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c200c777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c200c5d0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c200c5d0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If you randomly chose one positive and one negative observation, AUC represents the likelihood that your classifier will assign a </a:t>
            </a:r>
            <a:r>
              <a:rPr b="1" lang="en" sz="1050"/>
              <a:t>higher predicted probability</a:t>
            </a:r>
            <a:r>
              <a:rPr lang="en" sz="1050"/>
              <a:t> to the positive observation</a:t>
            </a:r>
            <a:endParaRPr sz="1050"/>
          </a:p>
          <a:p>
            <a:pPr indent="-295275" lvl="0" marL="7366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Auc is </a:t>
            </a:r>
            <a:r>
              <a:rPr lang="en" sz="1050"/>
              <a:t>useful</a:t>
            </a:r>
            <a:r>
              <a:rPr lang="en" sz="1050"/>
              <a:t> when high class imbalance</a:t>
            </a:r>
            <a:endParaRPr sz="10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C4C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955b7a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955b7a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metrics to focus on depends on the business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Wanna focus on recall since we are interested in </a:t>
            </a:r>
            <a:r>
              <a:rPr lang="en"/>
              <a:t>correctly</a:t>
            </a:r>
            <a:r>
              <a:rPr lang="en"/>
              <a:t> predicting loan defaults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c200c5d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c200c5d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Score: Because false positive(normal loan is flagged as default) are more acceptable than false negatives (default loan is classified as normal)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c200c5d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c200c5d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2e90df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2e90df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c200c5d0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c200c5d0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first variable we looked at is our target variable which indicates whether a loan was repaid or defaulted.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we can see </a:t>
            </a:r>
            <a:r>
              <a:rPr lang="en"/>
              <a:t>approximately</a:t>
            </a:r>
            <a:r>
              <a:rPr lang="en"/>
              <a:t> 92 percent of the loans in the given data set were repaid, while only 8 percent defaulted.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That distribution demonstrates an existing imbalance in out target variable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c200c7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c200c7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second variable we looked at was total credit amount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Intuitively we thought that the total credit amount would have an effect on our target variable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histogram shows that the distribution of the total credit amount is slighlty right skewed with a median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c200c77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c200c77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Days birth column are negative because recorded relative to current loan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see the days of birth column as years, we can divide the column by (-365)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Created a kernel density estimation plot (KDE) - shows distribution of single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by computing a kernel (usually Gaussian) at each point and then averaging individual kernels to develop single smooth curve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c200c7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c200c7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282c84b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282c84b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282c84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282c84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Default Analysis: Are Unqualified Borrowers Being Targeted by Lenders?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856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Nitin Mahajan, Christy Sato, Chris Smith, Lennart Zeugner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Feature Engineering 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 categorical variables were converted to dummy variables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Created by udf called quick_dummies() to create several </a:t>
            </a:r>
            <a:r>
              <a:rPr lang="en" sz="1400">
                <a:solidFill>
                  <a:srgbClr val="000000"/>
                </a:solidFill>
              </a:rPr>
              <a:t>separate</a:t>
            </a:r>
            <a:r>
              <a:rPr lang="en" sz="1400">
                <a:solidFill>
                  <a:srgbClr val="000000"/>
                </a:solidFill>
              </a:rPr>
              <a:t> data frames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Used SK_ID_CURR as key for joins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Dropped columns with more than 60 percent of data missing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This will be something we work on moving forward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224 features -&gt; 163 features after cleaning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Two different classification models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Logistic Regression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Using varying elastic net parameters and PCA k values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60% training, 30% validation, 10% testing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Infer what variables </a:t>
            </a:r>
            <a:r>
              <a:rPr lang="en" sz="1400">
                <a:solidFill>
                  <a:srgbClr val="000000"/>
                </a:solidFill>
              </a:rPr>
              <a:t>indicate</a:t>
            </a:r>
            <a:r>
              <a:rPr lang="en" sz="1400">
                <a:solidFill>
                  <a:srgbClr val="000000"/>
                </a:solidFill>
              </a:rPr>
              <a:t> a high probability of default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Moving towards more complex model in the future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Random Forest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Clustering - K-Means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97000" y="60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64700" y="188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{227AE493-2E56-49B8-85AE-40BC841AE832}</a:tableStyleId>
              </a:tblPr>
              <a:tblGrid>
                <a:gridCol w="1394100"/>
                <a:gridCol w="1940775"/>
                <a:gridCol w="1172425"/>
              </a:tblGrid>
              <a:tr h="51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AUC Score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(Val)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1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</a:t>
                      </a:r>
                      <a:r>
                        <a:rPr lang="en"/>
                        <a:t> Regress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maxIter = 10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2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Logistic Regress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axIter = 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StandardScaler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PCA(k=10)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elasticNet=.2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" name="Google Shape;162;p24"/>
          <p:cNvSpPr txBox="1"/>
          <p:nvPr/>
        </p:nvSpPr>
        <p:spPr>
          <a:xfrm>
            <a:off x="727650" y="1213925"/>
            <a:ext cx="7688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AUC Score - It can be thought as how good is the model at ranking the probabilities of the real labels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300" y="2039750"/>
            <a:ext cx="4485574" cy="190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/>
          <p:nvPr/>
        </p:nvCxnSpPr>
        <p:spPr>
          <a:xfrm flipH="1" rot="10800000">
            <a:off x="2427900" y="3518975"/>
            <a:ext cx="22512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536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Best Performing Model - Model 2: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ROC Area Under Curve (Test)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.72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Recall (Test)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0  = .91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1 = .41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Precision (Test)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0 = .91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1 = .03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695600" y="1960925"/>
            <a:ext cx="76557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Three of the most popular classification metrics are AUC, Recall, and Precision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&amp; Solutions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Imbalanced Dataset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Missing Values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Low recall score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Random sample size  of default values to balance dataset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More advanced models to improve performance metrics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Mortgage Crisis, 2008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Loans lended to unqualified borrowers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What are the key indicators of unqualified borrowers?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Prediction type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Classification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Home Credit Default Risk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Kaggle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Approximately 300,000 rows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120 variables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- Target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25" y="2016825"/>
            <a:ext cx="3639186" cy="27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770150" y="2365125"/>
            <a:ext cx="32127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~ 92% of the loans in the dataset are repaid, while only ~8% default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distribution of the target variable indicates an existing imbalance in our dataset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- Total Credit Amount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25" y="2185650"/>
            <a:ext cx="3808712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493625" y="2256750"/>
            <a:ext cx="44085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Intuitively, it would make sense that total credit amount would be correlated with our target variable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 distribution of total credit amount is slightly right skewed with a </a:t>
            </a:r>
            <a:r>
              <a:rPr b="1" lang="en">
                <a:highlight>
                  <a:srgbClr val="FFFFFF"/>
                </a:highlight>
              </a:rPr>
              <a:t>mean o</a:t>
            </a:r>
            <a:r>
              <a:rPr b="1" lang="en">
                <a:highlight>
                  <a:srgbClr val="FFFFFF"/>
                </a:highlight>
              </a:rPr>
              <a:t>f ~ $599000</a:t>
            </a:r>
            <a:r>
              <a:rPr b="1" lang="en">
                <a:highlight>
                  <a:srgbClr val="FFFFFF"/>
                </a:highlight>
              </a:rPr>
              <a:t> 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131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- Age and Target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322450" y="2571750"/>
            <a:ext cx="28653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Those who defaulted, skewed toward younger ages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Between the ages of 29 - 40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25" y="2086950"/>
            <a:ext cx="3776501" cy="28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950" y="1128925"/>
            <a:ext cx="5178242" cy="40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09750" y="1836700"/>
            <a:ext cx="2665500" cy="2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Information about where client lives (common area, number of floors, number of entrances, etc)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inquiries to Credit Bureau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 of observations of client’s social circle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7800" y="593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- Missing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908425" y="1577775"/>
            <a:ext cx="3910500" cy="2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Top 3 Correlations: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Lender rating of the region where client lives with taking city into account (1,2,3)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Lender rating of the region where client lives (1,2,3)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727800" y="593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Positive Correlations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403900"/>
            <a:ext cx="3543025" cy="36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800" y="5937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Negative Correlations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433725"/>
            <a:ext cx="3623650" cy="36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4908425" y="1501575"/>
            <a:ext cx="3623700" cy="2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Top 5 Correlations: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 3 are 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ormalized scores from external data sources. Metadata does not provide more information.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long applicant has been employed at current job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arenR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number of floors of the building applicant lives in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