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embeddedFontLst>
    <p:embeddedFont>
      <p:font typeface="Montserrat"/>
      <p:bold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 name="Google Shape;4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9: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0: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a8353ce8b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a8353ce8b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7a8353ce8b_0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a7ca84c24_1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a7ca84c24_1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Junyi: We did a random forest model to see what parameters correlate strongly with late renewals. These are the customer traits that are most correlated with a high late renewal rate. It seems like members that have expiration dates at the end of the year have the most correlation. People in Ingham and Livingston as well as members with high membership years. we think that the fact that the two counties and large membership pool of family and elemental are skewing the results but it would make sense to focus renewal efforts on them. The interesting parameters are membership years and december renewals. </a:t>
            </a:r>
            <a:endParaRPr/>
          </a:p>
        </p:txBody>
      </p:sp>
      <p:sp>
        <p:nvSpPr>
          <p:cNvPr id="174" name="Google Shape;174;g7a7ca84c24_1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a7ca84c24_1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a7ca84c24_1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7a7ca84c24_1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a8353ce8b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a8353ce8b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7a8353ce8b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a8353ce8b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a8353ce8b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7a8353ce8b_0_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a8353ce8b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a8353ce8b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7a8353ce8b_0_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a8353ce8b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a8353ce8b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g7a8353ce8b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5: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8: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7: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000"/>
              <a:buFont typeface="Arial"/>
              <a:buNone/>
              <a:defRPr sz="4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Clr>
                <a:srgbClr val="888888"/>
              </a:buClr>
              <a:buSzPts val="2800"/>
              <a:buNone/>
              <a:defRPr sz="2800">
                <a:solidFill>
                  <a:srgbClr val="888888"/>
                </a:solidFill>
                <a:latin typeface="Arial"/>
                <a:ea typeface="Arial"/>
                <a:cs typeface="Arial"/>
                <a:sym typeface="Aria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000"/>
              <a:buFont typeface="Arial"/>
              <a:buNone/>
              <a:defRPr sz="4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2057400"/>
            <a:ext cx="8229600" cy="4191000"/>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a:latin typeface="Arial"/>
                <a:ea typeface="Arial"/>
                <a:cs typeface="Arial"/>
                <a:sym typeface="Arial"/>
              </a:defRPr>
            </a:lvl1pPr>
            <a:lvl2pPr indent="-406400" lvl="1" marL="914400" algn="l">
              <a:spcBef>
                <a:spcPts val="560"/>
              </a:spcBef>
              <a:spcAft>
                <a:spcPts val="0"/>
              </a:spcAft>
              <a:buClr>
                <a:schemeClr val="dk1"/>
              </a:buClr>
              <a:buSzPts val="2800"/>
              <a:buChar char="–"/>
              <a:defRPr>
                <a:latin typeface="Arial"/>
                <a:ea typeface="Arial"/>
                <a:cs typeface="Arial"/>
                <a:sym typeface="Arial"/>
              </a:defRPr>
            </a:lvl2pPr>
            <a:lvl3pPr indent="-381000" lvl="2" marL="1371600" algn="l">
              <a:spcBef>
                <a:spcPts val="480"/>
              </a:spcBef>
              <a:spcAft>
                <a:spcPts val="0"/>
              </a:spcAft>
              <a:buClr>
                <a:schemeClr val="dk1"/>
              </a:buClr>
              <a:buSzPts val="2400"/>
              <a:buChar char="•"/>
              <a:defRPr>
                <a:latin typeface="Arial"/>
                <a:ea typeface="Arial"/>
                <a:cs typeface="Arial"/>
                <a:sym typeface="Arial"/>
              </a:defRPr>
            </a:lvl3pPr>
            <a:lvl4pPr indent="-355600" lvl="3" marL="1828800" algn="l">
              <a:spcBef>
                <a:spcPts val="400"/>
              </a:spcBef>
              <a:spcAft>
                <a:spcPts val="0"/>
              </a:spcAft>
              <a:buClr>
                <a:schemeClr val="dk1"/>
              </a:buClr>
              <a:buSzPts val="2000"/>
              <a:buChar char="–"/>
              <a:defRPr>
                <a:latin typeface="Arial"/>
                <a:ea typeface="Arial"/>
                <a:cs typeface="Arial"/>
                <a:sym typeface="Arial"/>
              </a:defRPr>
            </a:lvl4pPr>
            <a:lvl5pPr indent="-355600" lvl="4" marL="2286000" algn="l">
              <a:spcBef>
                <a:spcPts val="400"/>
              </a:spcBef>
              <a:spcAft>
                <a:spcPts val="0"/>
              </a:spcAft>
              <a:buClr>
                <a:schemeClr val="dk1"/>
              </a:buClr>
              <a:buSzPts val="2000"/>
              <a:buChar char="»"/>
              <a:defRPr>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0" name="Shape 20"/>
        <p:cNvGrpSpPr/>
        <p:nvPr/>
      </p:nvGrpSpPr>
      <p:grpSpPr>
        <a:xfrm>
          <a:off x="0" y="0"/>
          <a:ext cx="0" cy="0"/>
          <a:chOff x="0" y="0"/>
          <a:chExt cx="0" cy="0"/>
        </a:xfrm>
      </p:grpSpPr>
      <p:sp>
        <p:nvSpPr>
          <p:cNvPr id="21" name="Google Shape;21;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Arial"/>
              <a:buNone/>
              <a:defRPr b="1" sz="40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3" name="Shape 23"/>
        <p:cNvGrpSpPr/>
        <p:nvPr/>
      </p:nvGrpSpPr>
      <p:grpSpPr>
        <a:xfrm>
          <a:off x="0" y="0"/>
          <a:ext cx="0" cy="0"/>
          <a:chOff x="0" y="0"/>
          <a:chExt cx="0" cy="0"/>
        </a:xfrm>
      </p:grpSpPr>
      <p:sp>
        <p:nvSpPr>
          <p:cNvPr id="24" name="Google Shape;24;p5"/>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457200" y="1905000"/>
            <a:ext cx="4038600" cy="42211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6" name="Google Shape;26;p5"/>
          <p:cNvSpPr txBox="1"/>
          <p:nvPr>
            <p:ph idx="2" type="body"/>
          </p:nvPr>
        </p:nvSpPr>
        <p:spPr>
          <a:xfrm>
            <a:off x="4648200" y="1905000"/>
            <a:ext cx="4038600" cy="42211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7" name="Shape 27"/>
        <p:cNvGrpSpPr/>
        <p:nvPr/>
      </p:nvGrpSpPr>
      <p:grpSpPr>
        <a:xfrm>
          <a:off x="0" y="0"/>
          <a:ext cx="0" cy="0"/>
          <a:chOff x="0" y="0"/>
          <a:chExt cx="0" cy="0"/>
        </a:xfrm>
      </p:grpSpPr>
      <p:sp>
        <p:nvSpPr>
          <p:cNvPr id="28" name="Google Shape;28;p6"/>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0" name="Google Shape;30;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1" name="Google Shape;31;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2" name="Google Shape;32;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7"/>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5" name="Shape 35"/>
        <p:cNvGrpSpPr/>
        <p:nvPr/>
      </p:nvGrpSpPr>
      <p:grpSpPr>
        <a:xfrm>
          <a:off x="0" y="0"/>
          <a:ext cx="0" cy="0"/>
          <a:chOff x="0" y="0"/>
          <a:chExt cx="0" cy="0"/>
        </a:xfrm>
      </p:grpSpPr>
      <p:sp>
        <p:nvSpPr>
          <p:cNvPr id="36" name="Google Shape;36;p8"/>
          <p:cNvSpPr txBox="1"/>
          <p:nvPr>
            <p:ph type="title"/>
          </p:nvPr>
        </p:nvSpPr>
        <p:spPr>
          <a:xfrm>
            <a:off x="457200" y="76200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Arial"/>
              <a:buNone/>
              <a:defRPr b="1" sz="2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8"/>
          <p:cNvSpPr txBox="1"/>
          <p:nvPr>
            <p:ph idx="1" type="body"/>
          </p:nvPr>
        </p:nvSpPr>
        <p:spPr>
          <a:xfrm>
            <a:off x="3575050" y="762000"/>
            <a:ext cx="5111750" cy="536416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8" name="Google Shape;38;p8"/>
          <p:cNvSpPr txBox="1"/>
          <p:nvPr>
            <p:ph idx="2" type="body"/>
          </p:nvPr>
        </p:nvSpPr>
        <p:spPr>
          <a:xfrm>
            <a:off x="457200" y="2057400"/>
            <a:ext cx="3008313" cy="40687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9" name="Shape 39"/>
        <p:cNvGrpSpPr/>
        <p:nvPr/>
      </p:nvGrpSpPr>
      <p:grpSpPr>
        <a:xfrm>
          <a:off x="0" y="0"/>
          <a:ext cx="0" cy="0"/>
          <a:chOff x="0" y="0"/>
          <a:chExt cx="0" cy="0"/>
        </a:xfrm>
      </p:grpSpPr>
      <p:sp>
        <p:nvSpPr>
          <p:cNvPr id="40" name="Google Shape;40;p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Arial"/>
              <a:buNone/>
              <a:defRPr b="1" sz="2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2" name="Google Shape;42;p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gif"/><Relationship Id="rId2" Type="http://schemas.openxmlformats.org/officeDocument/2006/relationships/image" Target="../media/image4.gif"/><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8.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Montserrat"/>
              <a:buNone/>
              <a:defRPr b="1" i="0" sz="4400" u="none" cap="none" strike="noStrike">
                <a:solidFill>
                  <a:schemeClr val="dk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2057400"/>
            <a:ext cx="8229600" cy="4191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12" name="Google Shape;12;p1"/>
          <p:cNvPicPr preferRelativeResize="0"/>
          <p:nvPr/>
        </p:nvPicPr>
        <p:blipFill rotWithShape="1">
          <a:blip r:embed="rId1">
            <a:alphaModFix/>
          </a:blip>
          <a:srcRect b="0" l="0" r="0" t="0"/>
          <a:stretch/>
        </p:blipFill>
        <p:spPr>
          <a:xfrm>
            <a:off x="0" y="2875"/>
            <a:ext cx="9144000" cy="553641"/>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2875" y="6616898"/>
            <a:ext cx="9144000" cy="24110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0"/>
          <p:cNvSpPr txBox="1"/>
          <p:nvPr>
            <p:ph type="ctrTitle"/>
          </p:nvPr>
        </p:nvSpPr>
        <p:spPr>
          <a:xfrm>
            <a:off x="685800" y="2170792"/>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a:t>                        Science Center</a:t>
            </a:r>
            <a:endParaRPr/>
          </a:p>
        </p:txBody>
      </p:sp>
      <p:sp>
        <p:nvSpPr>
          <p:cNvPr id="50" name="Google Shape;50;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800"/>
              <a:buNone/>
            </a:pPr>
            <a:r>
              <a:rPr lang="en-US"/>
              <a:t>Rebecca Champagne</a:t>
            </a:r>
            <a:endParaRPr/>
          </a:p>
          <a:p>
            <a:pPr indent="0" lvl="0" marL="0" rtl="0" algn="ctr">
              <a:spcBef>
                <a:spcPts val="560"/>
              </a:spcBef>
              <a:spcAft>
                <a:spcPts val="0"/>
              </a:spcAft>
              <a:buClr>
                <a:srgbClr val="888888"/>
              </a:buClr>
              <a:buSzPts val="2800"/>
              <a:buNone/>
            </a:pPr>
            <a:r>
              <a:rPr lang="en-US"/>
              <a:t>Jungi Chen</a:t>
            </a:r>
            <a:endParaRPr/>
          </a:p>
          <a:p>
            <a:pPr indent="0" lvl="0" marL="0" rtl="0" algn="ctr">
              <a:spcBef>
                <a:spcPts val="560"/>
              </a:spcBef>
              <a:spcAft>
                <a:spcPts val="0"/>
              </a:spcAft>
              <a:buClr>
                <a:srgbClr val="888888"/>
              </a:buClr>
              <a:buSzPts val="2800"/>
              <a:buNone/>
            </a:pPr>
            <a:r>
              <a:rPr lang="en-US"/>
              <a:t>Qingyu Gao</a:t>
            </a:r>
            <a:endParaRPr/>
          </a:p>
        </p:txBody>
      </p:sp>
      <p:pic>
        <p:nvPicPr>
          <p:cNvPr id="51" name="Google Shape;51;p10"/>
          <p:cNvPicPr preferRelativeResize="0"/>
          <p:nvPr/>
        </p:nvPicPr>
        <p:blipFill rotWithShape="1">
          <a:blip r:embed="rId3">
            <a:alphaModFix/>
          </a:blip>
          <a:srcRect b="0" l="0" r="0" t="0"/>
          <a:stretch/>
        </p:blipFill>
        <p:spPr>
          <a:xfrm>
            <a:off x="838200" y="2037012"/>
            <a:ext cx="3581400" cy="1656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a:t>Members by Category</a:t>
            </a:r>
            <a:endParaRPr/>
          </a:p>
        </p:txBody>
      </p:sp>
      <p:sp>
        <p:nvSpPr>
          <p:cNvPr id="113" name="Google Shape;113;p19"/>
          <p:cNvSpPr txBox="1"/>
          <p:nvPr>
            <p:ph idx="1" type="body"/>
          </p:nvPr>
        </p:nvSpPr>
        <p:spPr>
          <a:xfrm>
            <a:off x="457200" y="2057400"/>
            <a:ext cx="8229600" cy="4191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Most memberships are Family </a:t>
            </a:r>
            <a:endParaRPr/>
          </a:p>
          <a:p>
            <a:pPr indent="-285750" lvl="1" marL="742950" rtl="0" algn="l">
              <a:spcBef>
                <a:spcPts val="560"/>
              </a:spcBef>
              <a:spcAft>
                <a:spcPts val="0"/>
              </a:spcAft>
              <a:buClr>
                <a:schemeClr val="dk1"/>
              </a:buClr>
              <a:buSzPts val="2800"/>
              <a:buChar char="–"/>
            </a:pPr>
            <a:r>
              <a:rPr lang="en-US"/>
              <a:t>In and out of state</a:t>
            </a:r>
            <a:endParaRPr/>
          </a:p>
          <a:p>
            <a:pPr indent="0" lvl="1" marL="45720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US"/>
              <a:t>Category Breakdown:</a:t>
            </a:r>
            <a:endParaRPr/>
          </a:p>
          <a:p>
            <a:pPr indent="0" lvl="0" marL="742950" rtl="0" algn="l">
              <a:spcBef>
                <a:spcPts val="560"/>
              </a:spcBef>
              <a:spcAft>
                <a:spcPts val="0"/>
              </a:spcAft>
              <a:buNone/>
            </a:pPr>
            <a:r>
              <a:t/>
            </a:r>
            <a:endParaRPr/>
          </a:p>
          <a:p>
            <a:pPr indent="-139700" lvl="0" marL="342900" rtl="0" algn="l">
              <a:spcBef>
                <a:spcPts val="640"/>
              </a:spcBef>
              <a:spcAft>
                <a:spcPts val="0"/>
              </a:spcAft>
              <a:buClr>
                <a:schemeClr val="dk1"/>
              </a:buClr>
              <a:buSzPts val="3200"/>
              <a:buNone/>
            </a:pPr>
            <a:r>
              <a:t/>
            </a:r>
            <a:endParaRPr/>
          </a:p>
        </p:txBody>
      </p:sp>
      <p:pic>
        <p:nvPicPr>
          <p:cNvPr id="114" name="Google Shape;114;p19"/>
          <p:cNvPicPr preferRelativeResize="0"/>
          <p:nvPr/>
        </p:nvPicPr>
        <p:blipFill>
          <a:blip r:embed="rId3">
            <a:alphaModFix/>
          </a:blip>
          <a:stretch>
            <a:fillRect/>
          </a:stretch>
        </p:blipFill>
        <p:spPr>
          <a:xfrm>
            <a:off x="861088" y="4181463"/>
            <a:ext cx="5095875" cy="2066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3600"/>
              <a:t>Changing of Membership Categories</a:t>
            </a:r>
            <a:endParaRPr/>
          </a:p>
        </p:txBody>
      </p:sp>
      <p:pic>
        <p:nvPicPr>
          <p:cNvPr id="122" name="Google Shape;122;p20"/>
          <p:cNvPicPr preferRelativeResize="0"/>
          <p:nvPr>
            <p:ph idx="1" type="body"/>
          </p:nvPr>
        </p:nvPicPr>
        <p:blipFill rotWithShape="1">
          <a:blip r:embed="rId3">
            <a:alphaModFix/>
          </a:blip>
          <a:srcRect b="0" l="0" r="0" t="0"/>
          <a:stretch/>
        </p:blipFill>
        <p:spPr>
          <a:xfrm>
            <a:off x="1035221" y="2057400"/>
            <a:ext cx="7073557" cy="419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a:t>Scholarship Members </a:t>
            </a:r>
            <a:endParaRPr/>
          </a:p>
        </p:txBody>
      </p:sp>
      <p:sp>
        <p:nvSpPr>
          <p:cNvPr id="128" name="Google Shape;128;p21"/>
          <p:cNvSpPr txBox="1"/>
          <p:nvPr>
            <p:ph idx="1" type="body"/>
          </p:nvPr>
        </p:nvSpPr>
        <p:spPr>
          <a:xfrm>
            <a:off x="457200" y="2057400"/>
            <a:ext cx="8229600" cy="4191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960"/>
              <a:buChar char="•"/>
            </a:pPr>
            <a:r>
              <a:rPr lang="en-US" sz="2960"/>
              <a:t>411 Total Scholarship Members</a:t>
            </a:r>
            <a:endParaRPr/>
          </a:p>
          <a:p>
            <a:pPr indent="-342900" lvl="0" marL="342900" rtl="0" algn="l">
              <a:spcBef>
                <a:spcPts val="592"/>
              </a:spcBef>
              <a:spcAft>
                <a:spcPts val="0"/>
              </a:spcAft>
              <a:buClr>
                <a:schemeClr val="dk1"/>
              </a:buClr>
              <a:buSzPts val="2960"/>
              <a:buChar char="•"/>
            </a:pPr>
            <a:r>
              <a:rPr lang="en-US" sz="2960"/>
              <a:t>407 Located in Michigan </a:t>
            </a:r>
            <a:endParaRPr/>
          </a:p>
          <a:p>
            <a:pPr indent="-342900" lvl="0" marL="342900" rtl="0" algn="l">
              <a:spcBef>
                <a:spcPts val="592"/>
              </a:spcBef>
              <a:spcAft>
                <a:spcPts val="0"/>
              </a:spcAft>
              <a:buClr>
                <a:schemeClr val="dk1"/>
              </a:buClr>
              <a:buSzPts val="2960"/>
              <a:buChar char="•"/>
            </a:pPr>
            <a:r>
              <a:rPr lang="en-US" sz="2960"/>
              <a:t>Top 5 Counties (370 scholarship members)</a:t>
            </a:r>
            <a:endParaRPr/>
          </a:p>
          <a:p>
            <a:pPr indent="-285750" lvl="1" marL="742950" rtl="0" algn="l">
              <a:spcBef>
                <a:spcPts val="518"/>
              </a:spcBef>
              <a:spcAft>
                <a:spcPts val="0"/>
              </a:spcAft>
              <a:buClr>
                <a:schemeClr val="dk1"/>
              </a:buClr>
              <a:buSzPts val="2590"/>
              <a:buChar char="–"/>
            </a:pPr>
            <a:r>
              <a:rPr lang="en-US" sz="2590"/>
              <a:t>Ingham </a:t>
            </a:r>
            <a:endParaRPr/>
          </a:p>
          <a:p>
            <a:pPr indent="-285750" lvl="1" marL="742950" rtl="0" algn="l">
              <a:spcBef>
                <a:spcPts val="518"/>
              </a:spcBef>
              <a:spcAft>
                <a:spcPts val="0"/>
              </a:spcAft>
              <a:buClr>
                <a:schemeClr val="dk1"/>
              </a:buClr>
              <a:buSzPts val="2590"/>
              <a:buChar char="–"/>
            </a:pPr>
            <a:r>
              <a:rPr lang="en-US" sz="2590"/>
              <a:t>Eaton</a:t>
            </a:r>
            <a:endParaRPr/>
          </a:p>
          <a:p>
            <a:pPr indent="-285750" lvl="1" marL="742950" rtl="0" algn="l">
              <a:spcBef>
                <a:spcPts val="518"/>
              </a:spcBef>
              <a:spcAft>
                <a:spcPts val="0"/>
              </a:spcAft>
              <a:buClr>
                <a:schemeClr val="dk1"/>
              </a:buClr>
              <a:buSzPts val="2590"/>
              <a:buChar char="–"/>
            </a:pPr>
            <a:r>
              <a:rPr lang="en-US" sz="2590"/>
              <a:t>Clinton</a:t>
            </a:r>
            <a:endParaRPr/>
          </a:p>
          <a:p>
            <a:pPr indent="-285750" lvl="1" marL="742950" rtl="0" algn="l">
              <a:spcBef>
                <a:spcPts val="518"/>
              </a:spcBef>
              <a:spcAft>
                <a:spcPts val="0"/>
              </a:spcAft>
              <a:buClr>
                <a:schemeClr val="dk1"/>
              </a:buClr>
              <a:buSzPts val="2590"/>
              <a:buChar char="–"/>
            </a:pPr>
            <a:r>
              <a:rPr lang="en-US" sz="2590"/>
              <a:t>Jackson</a:t>
            </a:r>
            <a:endParaRPr/>
          </a:p>
          <a:p>
            <a:pPr indent="-285750" lvl="1" marL="742950" rtl="0" algn="l">
              <a:spcBef>
                <a:spcPts val="518"/>
              </a:spcBef>
              <a:spcAft>
                <a:spcPts val="0"/>
              </a:spcAft>
              <a:buClr>
                <a:schemeClr val="dk1"/>
              </a:buClr>
              <a:buSzPts val="2590"/>
              <a:buChar char="–"/>
            </a:pPr>
            <a:r>
              <a:rPr lang="en-US" sz="2590"/>
              <a:t>Shiawassee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a:t>Ages of Children at Museum </a:t>
            </a:r>
            <a:endParaRPr/>
          </a:p>
        </p:txBody>
      </p:sp>
      <p:sp>
        <p:nvSpPr>
          <p:cNvPr id="134" name="Google Shape;134;p22"/>
          <p:cNvSpPr txBox="1"/>
          <p:nvPr>
            <p:ph idx="1" type="body"/>
          </p:nvPr>
        </p:nvSpPr>
        <p:spPr>
          <a:xfrm>
            <a:off x="457200" y="2057400"/>
            <a:ext cx="8229600" cy="4191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Core ages:</a:t>
            </a:r>
            <a:endParaRPr/>
          </a:p>
          <a:p>
            <a:pPr indent="-285750" lvl="1" marL="742950" rtl="0" algn="l">
              <a:spcBef>
                <a:spcPts val="560"/>
              </a:spcBef>
              <a:spcAft>
                <a:spcPts val="0"/>
              </a:spcAft>
              <a:buClr>
                <a:schemeClr val="dk1"/>
              </a:buClr>
              <a:buSzPts val="2800"/>
              <a:buChar char="–"/>
            </a:pPr>
            <a:r>
              <a:rPr lang="en-US"/>
              <a:t>5-10 years old</a:t>
            </a:r>
            <a:endParaRPr/>
          </a:p>
          <a:p>
            <a:pPr indent="-228600" lvl="2" marL="1143000" rtl="0" algn="l">
              <a:spcBef>
                <a:spcPts val="480"/>
              </a:spcBef>
              <a:spcAft>
                <a:spcPts val="0"/>
              </a:spcAft>
              <a:buClr>
                <a:schemeClr val="dk1"/>
              </a:buClr>
              <a:buSzPts val="2400"/>
              <a:buChar char="•"/>
            </a:pPr>
            <a:r>
              <a:rPr lang="en-US"/>
              <a:t> 47.12%</a:t>
            </a:r>
            <a:endParaRPr/>
          </a:p>
          <a:p>
            <a:pPr indent="-285750" lvl="1" marL="742950" rtl="0" algn="l">
              <a:spcBef>
                <a:spcPts val="560"/>
              </a:spcBef>
              <a:spcAft>
                <a:spcPts val="0"/>
              </a:spcAft>
              <a:buClr>
                <a:schemeClr val="dk1"/>
              </a:buClr>
              <a:buSzPts val="2800"/>
              <a:buChar char="–"/>
            </a:pPr>
            <a:r>
              <a:rPr lang="en-US"/>
              <a:t>0-4 years old </a:t>
            </a:r>
            <a:endParaRPr/>
          </a:p>
          <a:p>
            <a:pPr indent="-228600" lvl="2" marL="1143000" rtl="0" algn="l">
              <a:spcBef>
                <a:spcPts val="480"/>
              </a:spcBef>
              <a:spcAft>
                <a:spcPts val="0"/>
              </a:spcAft>
              <a:buClr>
                <a:schemeClr val="dk1"/>
              </a:buClr>
              <a:buSzPts val="2400"/>
              <a:buChar char="•"/>
            </a:pPr>
            <a:r>
              <a:rPr lang="en-US"/>
              <a:t> 35.18% </a:t>
            </a:r>
            <a:endParaRPr/>
          </a:p>
          <a:p>
            <a:pPr indent="-342900" lvl="0" marL="342900" rtl="0" algn="l">
              <a:spcBef>
                <a:spcPts val="640"/>
              </a:spcBef>
              <a:spcAft>
                <a:spcPts val="0"/>
              </a:spcAft>
              <a:buClr>
                <a:schemeClr val="dk1"/>
              </a:buClr>
              <a:buSzPts val="3200"/>
              <a:buChar char="•"/>
            </a:pPr>
            <a:r>
              <a:rPr lang="en-US"/>
              <a:t>Secondary ages:</a:t>
            </a:r>
            <a:endParaRPr/>
          </a:p>
          <a:p>
            <a:pPr indent="-285750" lvl="1" marL="742950" rtl="0" algn="l">
              <a:spcBef>
                <a:spcPts val="560"/>
              </a:spcBef>
              <a:spcAft>
                <a:spcPts val="0"/>
              </a:spcAft>
              <a:buClr>
                <a:schemeClr val="dk1"/>
              </a:buClr>
              <a:buSzPts val="2800"/>
              <a:buChar char="–"/>
            </a:pPr>
            <a:r>
              <a:rPr lang="en-US"/>
              <a:t>11-18 years old</a:t>
            </a:r>
            <a:endParaRPr/>
          </a:p>
          <a:p>
            <a:pPr indent="-228600" lvl="2" marL="1143000" rtl="0" algn="l">
              <a:spcBef>
                <a:spcPts val="480"/>
              </a:spcBef>
              <a:spcAft>
                <a:spcPts val="0"/>
              </a:spcAft>
              <a:buClr>
                <a:schemeClr val="dk1"/>
              </a:buClr>
              <a:buSzPts val="2400"/>
              <a:buChar char="•"/>
            </a:pPr>
            <a:r>
              <a:rPr lang="en-US"/>
              <a:t>17.7%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3"/>
          <p:cNvSpPr txBox="1"/>
          <p:nvPr>
            <p:ph type="ctrTitle"/>
          </p:nvPr>
        </p:nvSpPr>
        <p:spPr>
          <a:xfrm>
            <a:off x="685800" y="2130425"/>
            <a:ext cx="7772400" cy="147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Renewal Rate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a:t>Renewals Over Time   </a:t>
            </a:r>
            <a:endParaRPr/>
          </a:p>
        </p:txBody>
      </p:sp>
      <p:pic>
        <p:nvPicPr>
          <p:cNvPr id="146" name="Google Shape;146;p24"/>
          <p:cNvPicPr preferRelativeResize="0"/>
          <p:nvPr>
            <p:ph idx="1" type="body"/>
          </p:nvPr>
        </p:nvPicPr>
        <p:blipFill rotWithShape="1">
          <a:blip r:embed="rId3">
            <a:alphaModFix/>
          </a:blip>
          <a:srcRect b="0" l="0" r="0" t="0"/>
          <a:stretch/>
        </p:blipFill>
        <p:spPr>
          <a:xfrm>
            <a:off x="1158471" y="2057400"/>
            <a:ext cx="6827058" cy="4191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a:t>Renewal Over Time by County</a:t>
            </a:r>
            <a:endParaRPr/>
          </a:p>
        </p:txBody>
      </p:sp>
      <p:pic>
        <p:nvPicPr>
          <p:cNvPr id="152" name="Google Shape;152;p25"/>
          <p:cNvPicPr preferRelativeResize="0"/>
          <p:nvPr>
            <p:ph idx="1" type="body"/>
          </p:nvPr>
        </p:nvPicPr>
        <p:blipFill rotWithShape="1">
          <a:blip r:embed="rId3">
            <a:alphaModFix/>
          </a:blip>
          <a:srcRect b="0" l="0" r="0" t="0"/>
          <a:stretch/>
        </p:blipFill>
        <p:spPr>
          <a:xfrm>
            <a:off x="952500" y="2057400"/>
            <a:ext cx="7239000" cy="4191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3600"/>
              <a:t>Renewals by Membership Category</a:t>
            </a:r>
            <a:endParaRPr/>
          </a:p>
        </p:txBody>
      </p:sp>
      <p:pic>
        <p:nvPicPr>
          <p:cNvPr id="158" name="Google Shape;158;p26"/>
          <p:cNvPicPr preferRelativeResize="0"/>
          <p:nvPr/>
        </p:nvPicPr>
        <p:blipFill>
          <a:blip r:embed="rId3">
            <a:alphaModFix/>
          </a:blip>
          <a:stretch>
            <a:fillRect/>
          </a:stretch>
        </p:blipFill>
        <p:spPr>
          <a:xfrm>
            <a:off x="624163" y="1771275"/>
            <a:ext cx="7895684" cy="4724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a:t>Participation in Traveling Exhibits</a:t>
            </a:r>
            <a:endParaRPr/>
          </a:p>
        </p:txBody>
      </p:sp>
      <p:pic>
        <p:nvPicPr>
          <p:cNvPr id="164" name="Google Shape;164;p27"/>
          <p:cNvPicPr preferRelativeResize="0"/>
          <p:nvPr>
            <p:ph idx="1" type="body"/>
          </p:nvPr>
        </p:nvPicPr>
        <p:blipFill rotWithShape="1">
          <a:blip r:embed="rId3">
            <a:alphaModFix/>
          </a:blip>
          <a:srcRect b="0" l="0" r="0" t="0"/>
          <a:stretch/>
        </p:blipFill>
        <p:spPr>
          <a:xfrm>
            <a:off x="853024" y="2057400"/>
            <a:ext cx="7437952" cy="4191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a:t>Tableau Renewals</a:t>
            </a:r>
            <a:endParaRPr/>
          </a:p>
        </p:txBody>
      </p:sp>
      <p:sp>
        <p:nvSpPr>
          <p:cNvPr id="170" name="Google Shape;170;p28"/>
          <p:cNvSpPr txBox="1"/>
          <p:nvPr>
            <p:ph idx="1" type="body"/>
          </p:nvPr>
        </p:nvSpPr>
        <p:spPr>
          <a:xfrm>
            <a:off x="457200" y="2057400"/>
            <a:ext cx="8229600" cy="4191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Presentation of Tableau Renewal Graphs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1"/>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a:t>Agenda</a:t>
            </a:r>
            <a:endParaRPr/>
          </a:p>
        </p:txBody>
      </p:sp>
      <p:sp>
        <p:nvSpPr>
          <p:cNvPr id="57" name="Google Shape;57;p11"/>
          <p:cNvSpPr txBox="1"/>
          <p:nvPr>
            <p:ph idx="1" type="body"/>
          </p:nvPr>
        </p:nvSpPr>
        <p:spPr>
          <a:xfrm>
            <a:off x="457200" y="2057400"/>
            <a:ext cx="8229600" cy="419100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chemeClr val="dk1"/>
              </a:buClr>
              <a:buSzPts val="3200"/>
              <a:buFont typeface="Montserrat"/>
              <a:buAutoNum type="arabicPeriod"/>
            </a:pPr>
            <a:r>
              <a:rPr lang="en-US"/>
              <a:t>Insights on Membership Data </a:t>
            </a:r>
            <a:endParaRPr/>
          </a:p>
          <a:p>
            <a:pPr indent="-514350" lvl="0" marL="514350" rtl="0" algn="l">
              <a:spcBef>
                <a:spcPts val="0"/>
              </a:spcBef>
              <a:spcAft>
                <a:spcPts val="0"/>
              </a:spcAft>
              <a:buSzPts val="3200"/>
              <a:buFont typeface="Montserrat"/>
              <a:buAutoNum type="arabicPeriod"/>
            </a:pPr>
            <a:r>
              <a:rPr lang="en-US"/>
              <a:t>Renewal Rate</a:t>
            </a:r>
            <a:endParaRPr/>
          </a:p>
          <a:p>
            <a:pPr indent="-514350" lvl="0" marL="514350" rtl="0" algn="l">
              <a:spcBef>
                <a:spcPts val="640"/>
              </a:spcBef>
              <a:spcAft>
                <a:spcPts val="0"/>
              </a:spcAft>
              <a:buClr>
                <a:schemeClr val="dk1"/>
              </a:buClr>
              <a:buSzPts val="3200"/>
              <a:buFont typeface="Montserrat"/>
              <a:buAutoNum type="arabicPeriod"/>
            </a:pPr>
            <a:r>
              <a:rPr lang="en-US"/>
              <a:t>Tool for Renewal Report </a:t>
            </a:r>
            <a:endParaRPr/>
          </a:p>
          <a:p>
            <a:pPr indent="-514350" lvl="0" marL="514350" rtl="0" algn="l">
              <a:spcBef>
                <a:spcPts val="640"/>
              </a:spcBef>
              <a:spcAft>
                <a:spcPts val="0"/>
              </a:spcAft>
              <a:buClr>
                <a:schemeClr val="dk1"/>
              </a:buClr>
              <a:buSzPts val="3200"/>
              <a:buFont typeface="Montserrat"/>
              <a:buAutoNum type="arabicPeriod"/>
            </a:pPr>
            <a:r>
              <a:rPr lang="en-US"/>
              <a:t>Implementation of New System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457200" y="685800"/>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Predicting Late Renewals</a:t>
            </a:r>
            <a:endParaRPr/>
          </a:p>
        </p:txBody>
      </p:sp>
      <p:pic>
        <p:nvPicPr>
          <p:cNvPr id="177" name="Google Shape;177;p29"/>
          <p:cNvPicPr preferRelativeResize="0"/>
          <p:nvPr/>
        </p:nvPicPr>
        <p:blipFill>
          <a:blip r:embed="rId3">
            <a:alphaModFix/>
          </a:blip>
          <a:stretch>
            <a:fillRect/>
          </a:stretch>
        </p:blipFill>
        <p:spPr>
          <a:xfrm>
            <a:off x="2140275" y="1908525"/>
            <a:ext cx="4889825" cy="4421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457200" y="685800"/>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Late Renew Member Type</a:t>
            </a:r>
            <a:endParaRPr/>
          </a:p>
        </p:txBody>
      </p:sp>
      <p:sp>
        <p:nvSpPr>
          <p:cNvPr id="184" name="Google Shape;184;p30"/>
          <p:cNvSpPr txBox="1"/>
          <p:nvPr>
            <p:ph idx="1" type="body"/>
          </p:nvPr>
        </p:nvSpPr>
        <p:spPr>
          <a:xfrm>
            <a:off x="457200" y="2057400"/>
            <a:ext cx="8229600" cy="4191000"/>
          </a:xfrm>
          <a:prstGeom prst="rect">
            <a:avLst/>
          </a:prstGeom>
        </p:spPr>
        <p:txBody>
          <a:bodyPr anchorCtr="0" anchor="t" bIns="45700" lIns="91425" spcFirstLastPara="1" rIns="91425" wrap="square" tIns="45700">
            <a:noAutofit/>
          </a:bodyPr>
          <a:lstStyle/>
          <a:p>
            <a:pPr indent="-431800" lvl="0" marL="457200" rtl="0" algn="l">
              <a:spcBef>
                <a:spcPts val="640"/>
              </a:spcBef>
              <a:spcAft>
                <a:spcPts val="0"/>
              </a:spcAft>
              <a:buSzPts val="3200"/>
              <a:buChar char="•"/>
            </a:pPr>
            <a:r>
              <a:rPr lang="en-US"/>
              <a:t>Live in Ingham and </a:t>
            </a:r>
            <a:r>
              <a:rPr lang="en-US"/>
              <a:t>Livingston county</a:t>
            </a:r>
            <a:endParaRPr/>
          </a:p>
          <a:p>
            <a:pPr indent="0" lvl="0" marL="457200" rtl="0" algn="l">
              <a:spcBef>
                <a:spcPts val="640"/>
              </a:spcBef>
              <a:spcAft>
                <a:spcPts val="0"/>
              </a:spcAft>
              <a:buNone/>
            </a:pPr>
            <a:r>
              <a:t/>
            </a:r>
            <a:endParaRPr sz="1600"/>
          </a:p>
          <a:p>
            <a:pPr indent="-431800" lvl="0" marL="457200" rtl="0" algn="l">
              <a:spcBef>
                <a:spcPts val="640"/>
              </a:spcBef>
              <a:spcAft>
                <a:spcPts val="0"/>
              </a:spcAft>
              <a:buSzPts val="3200"/>
              <a:buChar char="•"/>
            </a:pPr>
            <a:r>
              <a:rPr lang="en-US"/>
              <a:t>Family/Elemental memberships</a:t>
            </a:r>
            <a:endParaRPr/>
          </a:p>
          <a:p>
            <a:pPr indent="0" lvl="0" marL="0" rtl="0" algn="l">
              <a:spcBef>
                <a:spcPts val="640"/>
              </a:spcBef>
              <a:spcAft>
                <a:spcPts val="0"/>
              </a:spcAft>
              <a:buNone/>
            </a:pPr>
            <a:r>
              <a:t/>
            </a:r>
            <a:endParaRPr sz="1600"/>
          </a:p>
          <a:p>
            <a:pPr indent="-431800" lvl="0" marL="457200" rtl="0" algn="l">
              <a:spcBef>
                <a:spcPts val="640"/>
              </a:spcBef>
              <a:spcAft>
                <a:spcPts val="0"/>
              </a:spcAft>
              <a:buSzPts val="3200"/>
              <a:buChar char="•"/>
            </a:pPr>
            <a:r>
              <a:rPr lang="en-US"/>
              <a:t>H</a:t>
            </a:r>
            <a:r>
              <a:rPr lang="en-US"/>
              <a:t>as been a member for some time</a:t>
            </a:r>
            <a:endParaRPr/>
          </a:p>
          <a:p>
            <a:pPr indent="0" lvl="0" marL="0" marR="0" rtl="0" algn="l">
              <a:lnSpc>
                <a:spcPct val="100000"/>
              </a:lnSpc>
              <a:spcBef>
                <a:spcPts val="640"/>
              </a:spcBef>
              <a:spcAft>
                <a:spcPts val="0"/>
              </a:spcAft>
              <a:buNone/>
            </a:pPr>
            <a:r>
              <a:t/>
            </a:r>
            <a:endParaRPr sz="1600"/>
          </a:p>
          <a:p>
            <a:pPr indent="-431800" lvl="0" marL="457200" marR="0" rtl="0" algn="l">
              <a:lnSpc>
                <a:spcPct val="100000"/>
              </a:lnSpc>
              <a:spcBef>
                <a:spcPts val="640"/>
              </a:spcBef>
              <a:spcAft>
                <a:spcPts val="0"/>
              </a:spcAft>
              <a:buSzPts val="3200"/>
              <a:buChar char="•"/>
            </a:pPr>
            <a:r>
              <a:rPr lang="en-US"/>
              <a:t>Members that expire in May, August, and December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1"/>
          <p:cNvSpPr txBox="1"/>
          <p:nvPr>
            <p:ph type="ctrTitle"/>
          </p:nvPr>
        </p:nvSpPr>
        <p:spPr>
          <a:xfrm>
            <a:off x="685800" y="2130425"/>
            <a:ext cx="7772400" cy="147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Tool for Renewal Report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a:t>Tool for Renewal Report</a:t>
            </a:r>
            <a:endParaRPr/>
          </a:p>
        </p:txBody>
      </p:sp>
      <p:sp>
        <p:nvSpPr>
          <p:cNvPr id="196" name="Google Shape;196;p32"/>
          <p:cNvSpPr txBox="1"/>
          <p:nvPr>
            <p:ph idx="1" type="body"/>
          </p:nvPr>
        </p:nvSpPr>
        <p:spPr>
          <a:xfrm>
            <a:off x="457200" y="2057400"/>
            <a:ext cx="8229600" cy="4191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Tableau</a:t>
            </a:r>
            <a:endParaRPr/>
          </a:p>
          <a:p>
            <a:pPr indent="0" lvl="0" marL="342900" rtl="0" algn="l">
              <a:spcBef>
                <a:spcPts val="0"/>
              </a:spcBef>
              <a:spcAft>
                <a:spcPts val="0"/>
              </a:spcAft>
              <a:buNone/>
            </a:pPr>
            <a:r>
              <a:t/>
            </a:r>
            <a:endParaRPr sz="1200"/>
          </a:p>
          <a:p>
            <a:pPr indent="-342900" lvl="0" marL="342900" rtl="0" algn="l">
              <a:spcBef>
                <a:spcPts val="640"/>
              </a:spcBef>
              <a:spcAft>
                <a:spcPts val="0"/>
              </a:spcAft>
              <a:buClr>
                <a:schemeClr val="dk1"/>
              </a:buClr>
              <a:buSzPts val="3200"/>
              <a:buChar char="•"/>
            </a:pPr>
            <a:r>
              <a:rPr lang="en-US"/>
              <a:t>Not for Profit License</a:t>
            </a:r>
            <a:endParaRPr/>
          </a:p>
          <a:p>
            <a:pPr indent="0" lvl="0" marL="342900" rtl="0" algn="l">
              <a:spcBef>
                <a:spcPts val="640"/>
              </a:spcBef>
              <a:spcAft>
                <a:spcPts val="0"/>
              </a:spcAft>
              <a:buNone/>
            </a:pPr>
            <a:r>
              <a:t/>
            </a:r>
            <a:endParaRPr sz="1200"/>
          </a:p>
          <a:p>
            <a:pPr indent="-342900" lvl="0" marL="342900" rtl="0" algn="l">
              <a:spcBef>
                <a:spcPts val="640"/>
              </a:spcBef>
              <a:spcAft>
                <a:spcPts val="0"/>
              </a:spcAft>
              <a:buClr>
                <a:schemeClr val="dk1"/>
              </a:buClr>
              <a:buSzPts val="3200"/>
              <a:buChar char="•"/>
            </a:pPr>
            <a:r>
              <a:rPr lang="en-US"/>
              <a:t>$58 for a 2-year license</a:t>
            </a:r>
            <a:endParaRPr/>
          </a:p>
          <a:p>
            <a:pPr indent="0" lvl="0" marL="342900" rtl="0" algn="l">
              <a:spcBef>
                <a:spcPts val="640"/>
              </a:spcBef>
              <a:spcAft>
                <a:spcPts val="0"/>
              </a:spcAft>
              <a:buNone/>
            </a:pPr>
            <a:r>
              <a:t/>
            </a:r>
            <a:endParaRPr sz="1200"/>
          </a:p>
          <a:p>
            <a:pPr indent="-342900" lvl="0" marL="342900" rtl="0" algn="l">
              <a:spcBef>
                <a:spcPts val="640"/>
              </a:spcBef>
              <a:spcAft>
                <a:spcPts val="0"/>
              </a:spcAft>
              <a:buClr>
                <a:schemeClr val="dk1"/>
              </a:buClr>
              <a:buSzPts val="3200"/>
              <a:buChar char="•"/>
            </a:pPr>
            <a:r>
              <a:rPr lang="en-US"/>
              <a:t>One user account, two devices   </a:t>
            </a:r>
            <a:endParaRPr/>
          </a:p>
          <a:p>
            <a:pPr indent="0" lvl="0" marL="0" rtl="0" algn="l">
              <a:spcBef>
                <a:spcPts val="640"/>
              </a:spcBef>
              <a:spcAft>
                <a:spcPts val="0"/>
              </a:spcAft>
              <a:buNone/>
            </a:pPr>
            <a:r>
              <a:t/>
            </a:r>
            <a:endParaRPr sz="1200"/>
          </a:p>
          <a:p>
            <a:pPr indent="-342900" lvl="0" marL="342900" rtl="0" algn="l">
              <a:spcBef>
                <a:spcPts val="640"/>
              </a:spcBef>
              <a:spcAft>
                <a:spcPts val="0"/>
              </a:spcAft>
              <a:buClr>
                <a:schemeClr val="dk1"/>
              </a:buClr>
              <a:buSzPts val="3200"/>
              <a:buChar char="•"/>
            </a:pPr>
            <a:r>
              <a:rPr lang="en-US"/>
              <a:t>Easy to use </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3"/>
          <p:cNvSpPr txBox="1"/>
          <p:nvPr>
            <p:ph type="ctrTitle"/>
          </p:nvPr>
        </p:nvSpPr>
        <p:spPr>
          <a:xfrm>
            <a:off x="685800" y="2130425"/>
            <a:ext cx="7772400" cy="147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Implementation of New System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a:t>Implementing a New System</a:t>
            </a:r>
            <a:endParaRPr/>
          </a:p>
        </p:txBody>
      </p:sp>
      <p:sp>
        <p:nvSpPr>
          <p:cNvPr id="208" name="Google Shape;208;p34"/>
          <p:cNvSpPr txBox="1"/>
          <p:nvPr>
            <p:ph idx="1" type="body"/>
          </p:nvPr>
        </p:nvSpPr>
        <p:spPr>
          <a:xfrm>
            <a:off x="457200" y="2057400"/>
            <a:ext cx="8229600" cy="4191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Data Quality </a:t>
            </a:r>
            <a:endParaRPr/>
          </a:p>
          <a:p>
            <a:pPr indent="-285750" lvl="1" marL="742950" rtl="0" algn="l">
              <a:spcBef>
                <a:spcPts val="560"/>
              </a:spcBef>
              <a:spcAft>
                <a:spcPts val="0"/>
              </a:spcAft>
              <a:buClr>
                <a:schemeClr val="dk1"/>
              </a:buClr>
              <a:buSzPts val="2800"/>
              <a:buChar char="–"/>
            </a:pPr>
            <a:r>
              <a:rPr lang="en-US"/>
              <a:t>Spelling</a:t>
            </a:r>
            <a:endParaRPr/>
          </a:p>
          <a:p>
            <a:pPr indent="-285750" lvl="1" marL="742950" rtl="0" algn="l">
              <a:spcBef>
                <a:spcPts val="560"/>
              </a:spcBef>
              <a:spcAft>
                <a:spcPts val="0"/>
              </a:spcAft>
              <a:buClr>
                <a:schemeClr val="dk1"/>
              </a:buClr>
              <a:buSzPts val="2800"/>
              <a:buChar char="–"/>
            </a:pPr>
            <a:r>
              <a:rPr lang="en-US"/>
              <a:t>Format </a:t>
            </a:r>
            <a:endParaRPr/>
          </a:p>
          <a:p>
            <a:pPr indent="-285750" lvl="1" marL="742950" rtl="0" algn="l">
              <a:spcBef>
                <a:spcPts val="560"/>
              </a:spcBef>
              <a:spcAft>
                <a:spcPts val="0"/>
              </a:spcAft>
              <a:buClr>
                <a:schemeClr val="dk1"/>
              </a:buClr>
              <a:buSzPts val="2800"/>
              <a:buChar char="–"/>
            </a:pPr>
            <a:r>
              <a:rPr lang="en-US"/>
              <a:t>Complete Information</a:t>
            </a:r>
            <a:br>
              <a:rPr lang="en-US"/>
            </a:br>
            <a:endParaRPr/>
          </a:p>
          <a:p>
            <a:pPr indent="-342900" lvl="0" marL="342900" rtl="0" algn="l">
              <a:spcBef>
                <a:spcPts val="640"/>
              </a:spcBef>
              <a:spcAft>
                <a:spcPts val="0"/>
              </a:spcAft>
              <a:buClr>
                <a:schemeClr val="dk1"/>
              </a:buClr>
              <a:buSzPts val="3200"/>
              <a:buChar char="•"/>
            </a:pPr>
            <a:r>
              <a:rPr lang="en-US"/>
              <a:t>Data to Collect </a:t>
            </a:r>
            <a:endParaRPr/>
          </a:p>
          <a:p>
            <a:pPr indent="-285750" lvl="1" marL="742950" rtl="0" algn="l">
              <a:spcBef>
                <a:spcPts val="560"/>
              </a:spcBef>
              <a:spcAft>
                <a:spcPts val="0"/>
              </a:spcAft>
              <a:buClr>
                <a:schemeClr val="dk1"/>
              </a:buClr>
              <a:buSzPts val="2800"/>
              <a:buChar char="–"/>
            </a:pPr>
            <a:r>
              <a:rPr lang="en-US"/>
              <a:t>Additional variables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sz="3800"/>
              <a:t>Recommendations for New System</a:t>
            </a:r>
            <a:endParaRPr sz="3800"/>
          </a:p>
        </p:txBody>
      </p:sp>
      <p:sp>
        <p:nvSpPr>
          <p:cNvPr id="214" name="Google Shape;214;p35"/>
          <p:cNvSpPr txBox="1"/>
          <p:nvPr>
            <p:ph idx="1" type="body"/>
          </p:nvPr>
        </p:nvSpPr>
        <p:spPr>
          <a:xfrm>
            <a:off x="457200" y="2057400"/>
            <a:ext cx="8229600" cy="4191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Track number of visits per guest </a:t>
            </a:r>
            <a:endParaRPr/>
          </a:p>
          <a:p>
            <a:pPr indent="-285750" lvl="1" marL="742950" rtl="0" algn="l">
              <a:spcBef>
                <a:spcPts val="560"/>
              </a:spcBef>
              <a:spcAft>
                <a:spcPts val="0"/>
              </a:spcAft>
              <a:buClr>
                <a:schemeClr val="dk1"/>
              </a:buClr>
              <a:buSzPts val="2800"/>
              <a:buChar char="–"/>
            </a:pPr>
            <a:r>
              <a:rPr lang="en-US"/>
              <a:t>Do guests buy a membership for one visit?</a:t>
            </a:r>
            <a:endParaRPr/>
          </a:p>
          <a:p>
            <a:pPr indent="0" lvl="0" marL="742950" rtl="0" algn="l">
              <a:spcBef>
                <a:spcPts val="560"/>
              </a:spcBef>
              <a:spcAft>
                <a:spcPts val="0"/>
              </a:spcAft>
              <a:buNone/>
            </a:pPr>
            <a:r>
              <a:t/>
            </a:r>
            <a:endParaRPr sz="1600"/>
          </a:p>
          <a:p>
            <a:pPr indent="-342900" lvl="0" marL="342900" rtl="0" algn="l">
              <a:spcBef>
                <a:spcPts val="640"/>
              </a:spcBef>
              <a:spcAft>
                <a:spcPts val="0"/>
              </a:spcAft>
              <a:buSzPts val="3200"/>
              <a:buChar char="•"/>
            </a:pPr>
            <a:r>
              <a:rPr lang="en-US"/>
              <a:t>Track County as Data Attribute</a:t>
            </a:r>
            <a:endParaRPr/>
          </a:p>
          <a:p>
            <a:pPr indent="0" lvl="0" marL="742950" rtl="0" algn="l">
              <a:spcBef>
                <a:spcPts val="640"/>
              </a:spcBef>
              <a:spcAft>
                <a:spcPts val="0"/>
              </a:spcAft>
              <a:buNone/>
            </a:pPr>
            <a:r>
              <a:t/>
            </a:r>
            <a:endParaRPr sz="1800"/>
          </a:p>
          <a:p>
            <a:pPr indent="-342900" lvl="0" marL="342900" rtl="0" algn="l">
              <a:spcBef>
                <a:spcPts val="640"/>
              </a:spcBef>
              <a:spcAft>
                <a:spcPts val="0"/>
              </a:spcAft>
              <a:buClr>
                <a:schemeClr val="dk1"/>
              </a:buClr>
              <a:buSzPts val="3200"/>
              <a:buChar char="•"/>
            </a:pPr>
            <a:r>
              <a:rPr lang="en-US"/>
              <a:t>Track touchpoints with members</a:t>
            </a:r>
            <a:endParaRPr/>
          </a:p>
          <a:p>
            <a:pPr indent="-285750" lvl="1" marL="742950" rtl="0" algn="l">
              <a:spcBef>
                <a:spcPts val="560"/>
              </a:spcBef>
              <a:spcAft>
                <a:spcPts val="0"/>
              </a:spcAft>
              <a:buClr>
                <a:schemeClr val="dk1"/>
              </a:buClr>
              <a:buSzPts val="2800"/>
              <a:buChar char="–"/>
            </a:pPr>
            <a:r>
              <a:rPr lang="en-US"/>
              <a:t>Mailers, promotions, etc... </a:t>
            </a:r>
            <a:endParaRPr/>
          </a:p>
          <a:p>
            <a:pPr indent="0" lvl="0" marL="0" rtl="0" algn="l">
              <a:spcBef>
                <a:spcPts val="56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a:t>Future Exploration</a:t>
            </a:r>
            <a:endParaRPr/>
          </a:p>
        </p:txBody>
      </p:sp>
      <p:sp>
        <p:nvSpPr>
          <p:cNvPr id="222" name="Google Shape;222;p36"/>
          <p:cNvSpPr txBox="1"/>
          <p:nvPr>
            <p:ph idx="1" type="body"/>
          </p:nvPr>
        </p:nvSpPr>
        <p:spPr>
          <a:xfrm>
            <a:off x="457200" y="2057400"/>
            <a:ext cx="8229600" cy="4191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Impression 5 Promotions on Renewal</a:t>
            </a:r>
            <a:endParaRPr/>
          </a:p>
          <a:p>
            <a:pPr indent="0" lvl="0" marL="0" rtl="0" algn="l">
              <a:spcBef>
                <a:spcPts val="0"/>
              </a:spcBef>
              <a:spcAft>
                <a:spcPts val="0"/>
              </a:spcAft>
              <a:buNone/>
            </a:pPr>
            <a:r>
              <a:t/>
            </a:r>
            <a:endParaRPr sz="1600"/>
          </a:p>
          <a:p>
            <a:pPr indent="-342900" lvl="0" marL="342900" rtl="0" algn="l">
              <a:spcBef>
                <a:spcPts val="640"/>
              </a:spcBef>
              <a:spcAft>
                <a:spcPts val="0"/>
              </a:spcAft>
              <a:buClr>
                <a:schemeClr val="dk1"/>
              </a:buClr>
              <a:buSzPts val="3200"/>
              <a:buChar char="•"/>
            </a:pPr>
            <a:r>
              <a:rPr lang="en-US"/>
              <a:t>Event Participation on Renewal </a:t>
            </a:r>
            <a:endParaRPr/>
          </a:p>
          <a:p>
            <a:pPr indent="0" lvl="0" marL="342900" rtl="0" algn="l">
              <a:spcBef>
                <a:spcPts val="640"/>
              </a:spcBef>
              <a:spcAft>
                <a:spcPts val="0"/>
              </a:spcAft>
              <a:buNone/>
            </a:pPr>
            <a:r>
              <a:t/>
            </a:r>
            <a:endParaRPr sz="1200"/>
          </a:p>
          <a:p>
            <a:pPr indent="-342900" lvl="0" marL="342900" rtl="0" algn="l">
              <a:spcBef>
                <a:spcPts val="640"/>
              </a:spcBef>
              <a:spcAft>
                <a:spcPts val="0"/>
              </a:spcAft>
              <a:buSzPts val="3200"/>
              <a:buChar char="•"/>
            </a:pPr>
            <a:r>
              <a:rPr lang="en-US"/>
              <a:t>Additional </a:t>
            </a:r>
            <a:r>
              <a:rPr lang="en-US"/>
              <a:t>Effects on Renewal Rate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7"/>
          <p:cNvSpPr txBox="1"/>
          <p:nvPr>
            <p:ph type="ctrTitle"/>
          </p:nvPr>
        </p:nvSpPr>
        <p:spPr>
          <a:xfrm>
            <a:off x="685800" y="2130425"/>
            <a:ext cx="7772400" cy="147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2"/>
          <p:cNvSpPr txBox="1"/>
          <p:nvPr>
            <p:ph type="ctrTitle"/>
          </p:nvPr>
        </p:nvSpPr>
        <p:spPr>
          <a:xfrm>
            <a:off x="685800" y="2130425"/>
            <a:ext cx="7772400" cy="1470000"/>
          </a:xfrm>
          <a:prstGeom prst="rect">
            <a:avLst/>
          </a:prstGeom>
        </p:spPr>
        <p:txBody>
          <a:bodyPr anchorCtr="0" anchor="ctr" bIns="45700" lIns="91425" spcFirstLastPara="1" rIns="91425" wrap="square" tIns="45700">
            <a:noAutofit/>
          </a:bodyPr>
          <a:lstStyle/>
          <a:p>
            <a:pPr indent="0" lvl="0" marL="457200" rtl="0" algn="l">
              <a:spcBef>
                <a:spcPts val="0"/>
              </a:spcBef>
              <a:spcAft>
                <a:spcPts val="0"/>
              </a:spcAft>
              <a:buNone/>
            </a:pPr>
            <a:r>
              <a:rPr lang="en-US"/>
              <a:t>Insights on Membership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a:t>Location of Members</a:t>
            </a:r>
            <a:endParaRPr/>
          </a:p>
        </p:txBody>
      </p:sp>
      <p:sp>
        <p:nvSpPr>
          <p:cNvPr id="69" name="Google Shape;69;p13"/>
          <p:cNvSpPr txBox="1"/>
          <p:nvPr>
            <p:ph idx="1" type="body"/>
          </p:nvPr>
        </p:nvSpPr>
        <p:spPr>
          <a:xfrm>
            <a:off x="457200" y="2057400"/>
            <a:ext cx="8229600" cy="4191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31 States</a:t>
            </a:r>
            <a:endParaRPr/>
          </a:p>
          <a:p>
            <a:pPr indent="-342900" lvl="0" marL="342900" rtl="0" algn="l">
              <a:spcBef>
                <a:spcPts val="640"/>
              </a:spcBef>
              <a:spcAft>
                <a:spcPts val="0"/>
              </a:spcAft>
              <a:buClr>
                <a:schemeClr val="dk1"/>
              </a:buClr>
              <a:buSzPts val="3200"/>
              <a:buChar char="•"/>
            </a:pPr>
            <a:r>
              <a:rPr lang="en-US"/>
              <a:t>Primarily Michigan </a:t>
            </a:r>
            <a:endParaRPr/>
          </a:p>
          <a:p>
            <a:pPr indent="-285750" lvl="1" marL="742950" rtl="0" algn="l">
              <a:spcBef>
                <a:spcPts val="560"/>
              </a:spcBef>
              <a:spcAft>
                <a:spcPts val="0"/>
              </a:spcAft>
              <a:buClr>
                <a:schemeClr val="dk1"/>
              </a:buClr>
              <a:buSzPts val="2800"/>
              <a:buChar char="–"/>
            </a:pPr>
            <a:r>
              <a:rPr lang="en-US"/>
              <a:t>98.54%</a:t>
            </a:r>
            <a:endParaRPr/>
          </a:p>
          <a:p>
            <a:pPr indent="-342900" lvl="0" marL="342900" rtl="0" algn="l">
              <a:spcBef>
                <a:spcPts val="640"/>
              </a:spcBef>
              <a:spcAft>
                <a:spcPts val="0"/>
              </a:spcAft>
              <a:buClr>
                <a:schemeClr val="dk1"/>
              </a:buClr>
              <a:buSzPts val="3200"/>
              <a:buChar char="•"/>
            </a:pPr>
            <a:r>
              <a:rPr lang="en-US"/>
              <a:t>Illinois, Indiana and Ohio</a:t>
            </a:r>
            <a:endParaRPr/>
          </a:p>
          <a:p>
            <a:pPr indent="-285750" lvl="1" marL="742950" rtl="0" algn="l">
              <a:spcBef>
                <a:spcPts val="560"/>
              </a:spcBef>
              <a:spcAft>
                <a:spcPts val="0"/>
              </a:spcAft>
              <a:buClr>
                <a:schemeClr val="dk1"/>
              </a:buClr>
              <a:buSzPts val="2800"/>
              <a:buChar char="–"/>
            </a:pPr>
            <a:r>
              <a:rPr lang="en-US"/>
              <a:t>0.40% </a:t>
            </a:r>
            <a:endParaRPr/>
          </a:p>
          <a:p>
            <a:pPr indent="-342900" lvl="0" marL="342900" rtl="0" algn="l">
              <a:spcBef>
                <a:spcPts val="640"/>
              </a:spcBef>
              <a:spcAft>
                <a:spcPts val="0"/>
              </a:spcAft>
              <a:buClr>
                <a:schemeClr val="dk1"/>
              </a:buClr>
              <a:buSzPts val="3200"/>
              <a:buChar char="•"/>
            </a:pPr>
            <a:r>
              <a:rPr lang="en-US"/>
              <a:t>Rest of States</a:t>
            </a:r>
            <a:endParaRPr/>
          </a:p>
          <a:p>
            <a:pPr indent="-285750" lvl="1" marL="742950" rtl="0" algn="l">
              <a:spcBef>
                <a:spcPts val="560"/>
              </a:spcBef>
              <a:spcAft>
                <a:spcPts val="0"/>
              </a:spcAft>
              <a:buClr>
                <a:schemeClr val="dk1"/>
              </a:buClr>
              <a:buSzPts val="2800"/>
              <a:buChar char="–"/>
            </a:pPr>
            <a:r>
              <a:rPr lang="en-US"/>
              <a:t>1.06%</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a:t>Members by Michigan Counties</a:t>
            </a:r>
            <a:endParaRPr/>
          </a:p>
        </p:txBody>
      </p:sp>
      <p:sp>
        <p:nvSpPr>
          <p:cNvPr id="75" name="Google Shape;75;p14"/>
          <p:cNvSpPr txBox="1"/>
          <p:nvPr>
            <p:ph idx="1" type="body"/>
          </p:nvPr>
        </p:nvSpPr>
        <p:spPr>
          <a:xfrm>
            <a:off x="457200" y="2057400"/>
            <a:ext cx="8153400" cy="4191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Top counties in Michigan</a:t>
            </a:r>
            <a:endParaRPr/>
          </a:p>
          <a:p>
            <a:pPr indent="-514350" lvl="1" marL="971550" rtl="0" algn="l">
              <a:spcBef>
                <a:spcPts val="560"/>
              </a:spcBef>
              <a:spcAft>
                <a:spcPts val="0"/>
              </a:spcAft>
              <a:buClr>
                <a:schemeClr val="dk1"/>
              </a:buClr>
              <a:buSzPts val="2800"/>
              <a:buFont typeface="Montserrat"/>
              <a:buAutoNum type="arabicPeriod"/>
            </a:pPr>
            <a:r>
              <a:rPr lang="en-US"/>
              <a:t>Ingham – 60.39% of members</a:t>
            </a:r>
            <a:endParaRPr/>
          </a:p>
          <a:p>
            <a:pPr indent="-514350" lvl="1" marL="971550" rtl="0" algn="l">
              <a:spcBef>
                <a:spcPts val="560"/>
              </a:spcBef>
              <a:spcAft>
                <a:spcPts val="0"/>
              </a:spcAft>
              <a:buClr>
                <a:schemeClr val="dk1"/>
              </a:buClr>
              <a:buSzPts val="2800"/>
              <a:buFont typeface="Montserrat"/>
              <a:buAutoNum type="arabicPeriod"/>
            </a:pPr>
            <a:r>
              <a:rPr lang="en-US"/>
              <a:t>Eaton – 14.51% of members</a:t>
            </a:r>
            <a:endParaRPr/>
          </a:p>
          <a:p>
            <a:pPr indent="-514350" lvl="1" marL="971550" rtl="0" algn="l">
              <a:spcBef>
                <a:spcPts val="560"/>
              </a:spcBef>
              <a:spcAft>
                <a:spcPts val="0"/>
              </a:spcAft>
              <a:buClr>
                <a:schemeClr val="dk1"/>
              </a:buClr>
              <a:buSzPts val="2800"/>
              <a:buFont typeface="Montserrat"/>
              <a:buAutoNum type="arabicPeriod"/>
            </a:pPr>
            <a:r>
              <a:rPr lang="en-US"/>
              <a:t>Clinton – 9.06% of members</a:t>
            </a:r>
            <a:endParaRPr/>
          </a:p>
          <a:p>
            <a:pPr indent="-514350" lvl="1" marL="971550" rtl="0" algn="l">
              <a:spcBef>
                <a:spcPts val="560"/>
              </a:spcBef>
              <a:spcAft>
                <a:spcPts val="0"/>
              </a:spcAft>
              <a:buClr>
                <a:schemeClr val="dk1"/>
              </a:buClr>
              <a:buSzPts val="2800"/>
              <a:buFont typeface="Montserrat"/>
              <a:buAutoNum type="arabicPeriod"/>
            </a:pPr>
            <a:r>
              <a:rPr lang="en-US"/>
              <a:t>Shiawassee – 2.91% of members</a:t>
            </a:r>
            <a:endParaRPr/>
          </a:p>
          <a:p>
            <a:pPr indent="0" lvl="1" marL="457200" rtl="0" algn="l">
              <a:spcBef>
                <a:spcPts val="560"/>
              </a:spcBef>
              <a:spcAft>
                <a:spcPts val="0"/>
              </a:spcAft>
              <a:buClr>
                <a:schemeClr val="dk1"/>
              </a:buClr>
              <a:buSzPts val="2800"/>
              <a:buNone/>
            </a:pPr>
            <a:r>
              <a:t/>
            </a:r>
            <a:endParaRPr/>
          </a:p>
          <a:p>
            <a:pPr indent="-336550" lvl="1" marL="971550" rtl="0" algn="l">
              <a:spcBef>
                <a:spcPts val="560"/>
              </a:spcBef>
              <a:spcAft>
                <a:spcPts val="0"/>
              </a:spcAft>
              <a:buClr>
                <a:schemeClr val="dk1"/>
              </a:buClr>
              <a:buSzPts val="2800"/>
              <a:buFont typeface="Montserra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a:t>Tableau Map </a:t>
            </a:r>
            <a:endParaRPr/>
          </a:p>
        </p:txBody>
      </p:sp>
      <p:sp>
        <p:nvSpPr>
          <p:cNvPr id="83" name="Google Shape;83;p15"/>
          <p:cNvSpPr txBox="1"/>
          <p:nvPr>
            <p:ph idx="1" type="body"/>
          </p:nvPr>
        </p:nvSpPr>
        <p:spPr>
          <a:xfrm>
            <a:off x="457200" y="2057400"/>
            <a:ext cx="8229600" cy="4191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Presentation of Tableau Map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3600"/>
              <a:t>Participation in Science Center Events </a:t>
            </a:r>
            <a:endParaRPr/>
          </a:p>
        </p:txBody>
      </p:sp>
      <p:sp>
        <p:nvSpPr>
          <p:cNvPr id="89" name="Google Shape;89;p16"/>
          <p:cNvSpPr txBox="1"/>
          <p:nvPr>
            <p:ph idx="1" type="body"/>
          </p:nvPr>
        </p:nvSpPr>
        <p:spPr>
          <a:xfrm>
            <a:off x="457200" y="2057400"/>
            <a:ext cx="8229600" cy="4191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95% of participation from Top 4 counties</a:t>
            </a:r>
            <a:endParaRPr/>
          </a:p>
          <a:p>
            <a:pPr indent="0" lvl="0" marL="0" rtl="0" algn="l">
              <a:spcBef>
                <a:spcPts val="320"/>
              </a:spcBef>
              <a:spcAft>
                <a:spcPts val="0"/>
              </a:spcAft>
              <a:buClr>
                <a:schemeClr val="dk1"/>
              </a:buClr>
              <a:buSzPts val="1600"/>
              <a:buNone/>
            </a:pPr>
            <a:r>
              <a:t/>
            </a:r>
            <a:endParaRPr sz="1600"/>
          </a:p>
          <a:p>
            <a:pPr indent="-342900" lvl="0" marL="342900" rtl="0" algn="l">
              <a:spcBef>
                <a:spcPts val="640"/>
              </a:spcBef>
              <a:spcAft>
                <a:spcPts val="0"/>
              </a:spcAft>
              <a:buClr>
                <a:schemeClr val="dk1"/>
              </a:buClr>
              <a:buSzPts val="3200"/>
              <a:buChar char="•"/>
            </a:pPr>
            <a:r>
              <a:rPr lang="en-US"/>
              <a:t>Includes </a:t>
            </a:r>
            <a:endParaRPr/>
          </a:p>
          <a:p>
            <a:pPr indent="-285750" lvl="1" marL="742950" rtl="0" algn="l">
              <a:spcBef>
                <a:spcPts val="560"/>
              </a:spcBef>
              <a:spcAft>
                <a:spcPts val="0"/>
              </a:spcAft>
              <a:buClr>
                <a:schemeClr val="dk1"/>
              </a:buClr>
              <a:buSzPts val="2800"/>
              <a:buChar char="–"/>
            </a:pPr>
            <a:r>
              <a:rPr lang="en-US"/>
              <a:t>Birthday Parties</a:t>
            </a:r>
            <a:endParaRPr/>
          </a:p>
          <a:p>
            <a:pPr indent="-285750" lvl="1" marL="742950" rtl="0" algn="l">
              <a:spcBef>
                <a:spcPts val="560"/>
              </a:spcBef>
              <a:spcAft>
                <a:spcPts val="0"/>
              </a:spcAft>
              <a:buClr>
                <a:schemeClr val="dk1"/>
              </a:buClr>
              <a:buSzPts val="2800"/>
              <a:buChar char="–"/>
            </a:pPr>
            <a:r>
              <a:rPr lang="en-US"/>
              <a:t>Labs</a:t>
            </a:r>
            <a:endParaRPr/>
          </a:p>
          <a:p>
            <a:pPr indent="-285750" lvl="1" marL="742950" rtl="0" algn="l">
              <a:spcBef>
                <a:spcPts val="560"/>
              </a:spcBef>
              <a:spcAft>
                <a:spcPts val="0"/>
              </a:spcAft>
              <a:buClr>
                <a:schemeClr val="dk1"/>
              </a:buClr>
              <a:buSzPts val="2800"/>
              <a:buChar char="–"/>
            </a:pPr>
            <a:r>
              <a:rPr lang="en-US"/>
              <a:t>Homeschool Program</a:t>
            </a:r>
            <a:endParaRPr/>
          </a:p>
          <a:p>
            <a:pPr indent="-285750" lvl="1" marL="742950" rtl="0" algn="l">
              <a:spcBef>
                <a:spcPts val="560"/>
              </a:spcBef>
              <a:spcAft>
                <a:spcPts val="0"/>
              </a:spcAft>
              <a:buClr>
                <a:schemeClr val="dk1"/>
              </a:buClr>
              <a:buSzPts val="2800"/>
              <a:buChar char="–"/>
            </a:pPr>
            <a:r>
              <a:rPr lang="en-US"/>
              <a:t>Preschool Program</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a:t>Participation by County</a:t>
            </a:r>
            <a:endParaRPr/>
          </a:p>
        </p:txBody>
      </p:sp>
      <p:pic>
        <p:nvPicPr>
          <p:cNvPr id="97" name="Google Shape;97;p17"/>
          <p:cNvPicPr preferRelativeResize="0"/>
          <p:nvPr/>
        </p:nvPicPr>
        <p:blipFill>
          <a:blip r:embed="rId3">
            <a:alphaModFix/>
          </a:blip>
          <a:stretch>
            <a:fillRect/>
          </a:stretch>
        </p:blipFill>
        <p:spPr>
          <a:xfrm>
            <a:off x="779938" y="1746125"/>
            <a:ext cx="7888927" cy="472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3600"/>
              <a:t>Participation in Different Event Type </a:t>
            </a:r>
            <a:endParaRPr/>
          </a:p>
        </p:txBody>
      </p:sp>
      <p:pic>
        <p:nvPicPr>
          <p:cNvPr id="105" name="Google Shape;105;p18"/>
          <p:cNvPicPr preferRelativeResize="0"/>
          <p:nvPr/>
        </p:nvPicPr>
        <p:blipFill>
          <a:blip r:embed="rId3">
            <a:alphaModFix/>
          </a:blip>
          <a:stretch>
            <a:fillRect/>
          </a:stretch>
        </p:blipFill>
        <p:spPr>
          <a:xfrm>
            <a:off x="588613" y="1890825"/>
            <a:ext cx="7966783" cy="472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msu">
      <a:dk1>
        <a:srgbClr val="000000"/>
      </a:dk1>
      <a:lt1>
        <a:srgbClr val="FFFFFF"/>
      </a:lt1>
      <a:dk2>
        <a:srgbClr val="18453B"/>
      </a:dk2>
      <a:lt2>
        <a:srgbClr val="0DB14B"/>
      </a:lt2>
      <a:accent1>
        <a:srgbClr val="99A2A2"/>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