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66" r:id="rId4"/>
    <p:sldId id="282" r:id="rId5"/>
    <p:sldId id="283" r:id="rId6"/>
    <p:sldId id="268" r:id="rId7"/>
    <p:sldId id="269" r:id="rId8"/>
    <p:sldId id="270" r:id="rId9"/>
    <p:sldId id="271" r:id="rId10"/>
    <p:sldId id="280" r:id="rId11"/>
    <p:sldId id="263" r:id="rId12"/>
    <p:sldId id="279" r:id="rId13"/>
    <p:sldId id="281" r:id="rId14"/>
    <p:sldId id="259" r:id="rId15"/>
    <p:sldId id="272" r:id="rId16"/>
    <p:sldId id="275" r:id="rId17"/>
    <p:sldId id="276" r:id="rId18"/>
    <p:sldId id="277" r:id="rId19"/>
    <p:sldId id="278" r:id="rId20"/>
    <p:sldId id="25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569" autoAdjust="0"/>
    <p:restoredTop sz="94660"/>
  </p:normalViewPr>
  <p:slideViewPr>
    <p:cSldViewPr>
      <p:cViewPr varScale="1">
        <p:scale>
          <a:sx n="88" d="100"/>
          <a:sy n="88" d="100"/>
        </p:scale>
        <p:origin x="-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hmet\Documents\Universitetet\Kurser\DoVMfOOL\svn\trunk\Presentation\Benchmark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hmet\Documents\Universitetet\Kurser\DoVMfOOL\svn\trunk\Presentation\Benchmark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hmet\Documents\Universitetet\Kurser\DoVMfOOL\svn\trunk\Presentation\Benchmar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a-DK"/>
  <c:chart>
    <c:autoTitleDeleted val="1"/>
    <c:plotArea>
      <c:layout/>
      <c:lineChart>
        <c:grouping val="standard"/>
        <c:ser>
          <c:idx val="2"/>
          <c:order val="0"/>
          <c:tx>
            <c:strRef>
              <c:f>'Ark1'!$D$1</c:f>
              <c:strCache>
                <c:ptCount val="1"/>
                <c:pt idx="0">
                  <c:v>C#</c:v>
                </c:pt>
              </c:strCache>
            </c:strRef>
          </c:tx>
          <c:cat>
            <c:numRef>
              <c:f>'Ark1'!$A$20:$A$29</c:f>
              <c:numCache>
                <c:formatCode>General</c:formatCode>
                <c:ptCount val="10"/>
                <c:pt idx="0">
                  <c:v>5000</c:v>
                </c:pt>
                <c:pt idx="1">
                  <c:v>7500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100000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cat>
          <c:val>
            <c:numRef>
              <c:f>'Ark1'!$D$20:$D$29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31</c:v>
                </c:pt>
                <c:pt idx="7">
                  <c:v>47</c:v>
                </c:pt>
                <c:pt idx="8">
                  <c:v>250</c:v>
                </c:pt>
                <c:pt idx="9">
                  <c:v>484</c:v>
                </c:pt>
              </c:numCache>
            </c:numRef>
          </c:val>
        </c:ser>
        <c:marker val="1"/>
        <c:axId val="91054848"/>
        <c:axId val="91057152"/>
      </c:lineChart>
      <c:catAx>
        <c:axId val="91054848"/>
        <c:scaling>
          <c:orientation val="minMax"/>
        </c:scaling>
        <c:axPos val="b"/>
        <c:numFmt formatCode="General" sourceLinked="1"/>
        <c:majorTickMark val="none"/>
        <c:tickLblPos val="nextTo"/>
        <c:crossAx val="91057152"/>
        <c:crosses val="autoZero"/>
        <c:auto val="1"/>
        <c:lblAlgn val="ctr"/>
        <c:lblOffset val="100"/>
      </c:catAx>
      <c:valAx>
        <c:axId val="9105715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91054848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a-DK"/>
  <c:chart>
    <c:autoTitleDeleted val="1"/>
    <c:plotArea>
      <c:layout/>
      <c:lineChart>
        <c:grouping val="standard"/>
        <c:ser>
          <c:idx val="1"/>
          <c:order val="0"/>
          <c:tx>
            <c:strRef>
              <c:f>'Ark1'!$C$1</c:f>
              <c:strCache>
                <c:ptCount val="1"/>
                <c:pt idx="0">
                  <c:v>JavaScript</c:v>
                </c:pt>
              </c:strCache>
            </c:strRef>
          </c:tx>
          <c:cat>
            <c:numRef>
              <c:f>'Ark1'!$A$20:$A$29</c:f>
              <c:numCache>
                <c:formatCode>General</c:formatCode>
                <c:ptCount val="10"/>
                <c:pt idx="0">
                  <c:v>5000</c:v>
                </c:pt>
                <c:pt idx="1">
                  <c:v>7500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100000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cat>
          <c:val>
            <c:numRef>
              <c:f>'Ark1'!$C$20:$C$29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31</c:v>
                </c:pt>
                <c:pt idx="4">
                  <c:v>47</c:v>
                </c:pt>
                <c:pt idx="5">
                  <c:v>63</c:v>
                </c:pt>
                <c:pt idx="6">
                  <c:v>125</c:v>
                </c:pt>
                <c:pt idx="7">
                  <c:v>250</c:v>
                </c:pt>
                <c:pt idx="8">
                  <c:v>1485</c:v>
                </c:pt>
                <c:pt idx="9">
                  <c:v>2125</c:v>
                </c:pt>
              </c:numCache>
            </c:numRef>
          </c:val>
        </c:ser>
        <c:ser>
          <c:idx val="2"/>
          <c:order val="1"/>
          <c:tx>
            <c:strRef>
              <c:f>'Ark1'!$D$1</c:f>
              <c:strCache>
                <c:ptCount val="1"/>
                <c:pt idx="0">
                  <c:v>C#</c:v>
                </c:pt>
              </c:strCache>
            </c:strRef>
          </c:tx>
          <c:cat>
            <c:numRef>
              <c:f>'Ark1'!$A$20:$A$29</c:f>
              <c:numCache>
                <c:formatCode>General</c:formatCode>
                <c:ptCount val="10"/>
                <c:pt idx="0">
                  <c:v>5000</c:v>
                </c:pt>
                <c:pt idx="1">
                  <c:v>7500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100000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cat>
          <c:val>
            <c:numRef>
              <c:f>'Ark1'!$D$20:$D$29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31</c:v>
                </c:pt>
                <c:pt idx="7">
                  <c:v>47</c:v>
                </c:pt>
                <c:pt idx="8">
                  <c:v>250</c:v>
                </c:pt>
                <c:pt idx="9">
                  <c:v>484</c:v>
                </c:pt>
              </c:numCache>
            </c:numRef>
          </c:val>
        </c:ser>
        <c:marker val="1"/>
        <c:axId val="90956160"/>
        <c:axId val="90958080"/>
      </c:lineChart>
      <c:catAx>
        <c:axId val="90956160"/>
        <c:scaling>
          <c:orientation val="minMax"/>
        </c:scaling>
        <c:axPos val="b"/>
        <c:numFmt formatCode="General" sourceLinked="1"/>
        <c:majorTickMark val="none"/>
        <c:tickLblPos val="nextTo"/>
        <c:crossAx val="90958080"/>
        <c:crosses val="autoZero"/>
        <c:auto val="1"/>
        <c:lblAlgn val="ctr"/>
        <c:lblOffset val="100"/>
      </c:catAx>
      <c:valAx>
        <c:axId val="9095808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90956160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a-DK"/>
  <c:chart>
    <c:autoTitleDeleted val="1"/>
    <c:plotArea>
      <c:layout/>
      <c:lineChart>
        <c:grouping val="standard"/>
        <c:ser>
          <c:idx val="0"/>
          <c:order val="0"/>
          <c:tx>
            <c:strRef>
              <c:f>'Ark1'!$B$1</c:f>
              <c:strCache>
                <c:ptCount val="1"/>
                <c:pt idx="0">
                  <c:v>VMIL</c:v>
                </c:pt>
              </c:strCache>
            </c:strRef>
          </c:tx>
          <c:cat>
            <c:numRef>
              <c:f>'Ark1'!$A$20:$A$29</c:f>
              <c:numCache>
                <c:formatCode>General</c:formatCode>
                <c:ptCount val="10"/>
                <c:pt idx="0">
                  <c:v>5000</c:v>
                </c:pt>
                <c:pt idx="1">
                  <c:v>7500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100000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cat>
          <c:val>
            <c:numRef>
              <c:f>'Ark1'!$B$20:$B$29</c:f>
              <c:numCache>
                <c:formatCode>General</c:formatCode>
                <c:ptCount val="10"/>
                <c:pt idx="0">
                  <c:v>15907</c:v>
                </c:pt>
                <c:pt idx="1">
                  <c:v>25547</c:v>
                </c:pt>
                <c:pt idx="2">
                  <c:v>35922</c:v>
                </c:pt>
                <c:pt idx="3">
                  <c:v>60844</c:v>
                </c:pt>
                <c:pt idx="4">
                  <c:v>81359</c:v>
                </c:pt>
                <c:pt idx="5">
                  <c:v>131765</c:v>
                </c:pt>
                <c:pt idx="6">
                  <c:v>245031</c:v>
                </c:pt>
                <c:pt idx="7">
                  <c:v>528640</c:v>
                </c:pt>
              </c:numCache>
            </c:numRef>
          </c:val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JavaScript</c:v>
                </c:pt>
              </c:strCache>
            </c:strRef>
          </c:tx>
          <c:cat>
            <c:numRef>
              <c:f>'Ark1'!$A$20:$A$29</c:f>
              <c:numCache>
                <c:formatCode>General</c:formatCode>
                <c:ptCount val="10"/>
                <c:pt idx="0">
                  <c:v>5000</c:v>
                </c:pt>
                <c:pt idx="1">
                  <c:v>7500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100000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cat>
          <c:val>
            <c:numRef>
              <c:f>'Ark1'!$C$20:$C$29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31</c:v>
                </c:pt>
                <c:pt idx="4">
                  <c:v>47</c:v>
                </c:pt>
                <c:pt idx="5">
                  <c:v>63</c:v>
                </c:pt>
                <c:pt idx="6">
                  <c:v>125</c:v>
                </c:pt>
                <c:pt idx="7">
                  <c:v>250</c:v>
                </c:pt>
                <c:pt idx="8">
                  <c:v>1485</c:v>
                </c:pt>
                <c:pt idx="9">
                  <c:v>2125</c:v>
                </c:pt>
              </c:numCache>
            </c:numRef>
          </c:val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C#</c:v>
                </c:pt>
              </c:strCache>
            </c:strRef>
          </c:tx>
          <c:cat>
            <c:numRef>
              <c:f>'Ark1'!$A$20:$A$29</c:f>
              <c:numCache>
                <c:formatCode>General</c:formatCode>
                <c:ptCount val="10"/>
                <c:pt idx="0">
                  <c:v>5000</c:v>
                </c:pt>
                <c:pt idx="1">
                  <c:v>7500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50000</c:v>
                </c:pt>
                <c:pt idx="7">
                  <c:v>100000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cat>
          <c:val>
            <c:numRef>
              <c:f>'Ark1'!$D$20:$D$29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31</c:v>
                </c:pt>
                <c:pt idx="7">
                  <c:v>47</c:v>
                </c:pt>
                <c:pt idx="8">
                  <c:v>250</c:v>
                </c:pt>
                <c:pt idx="9">
                  <c:v>484</c:v>
                </c:pt>
              </c:numCache>
            </c:numRef>
          </c:val>
        </c:ser>
        <c:marker val="1"/>
        <c:axId val="90973696"/>
        <c:axId val="90975232"/>
      </c:lineChart>
      <c:catAx>
        <c:axId val="90973696"/>
        <c:scaling>
          <c:orientation val="minMax"/>
        </c:scaling>
        <c:axPos val="b"/>
        <c:numFmt formatCode="General" sourceLinked="1"/>
        <c:majorTickMark val="none"/>
        <c:tickLblPos val="nextTo"/>
        <c:crossAx val="90975232"/>
        <c:crosses val="autoZero"/>
        <c:auto val="1"/>
        <c:lblAlgn val="ctr"/>
        <c:lblOffset val="100"/>
      </c:catAx>
      <c:valAx>
        <c:axId val="9097523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90973696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B71B13E-F56C-4E99-B003-79C044CE0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for at redigere teksttypografierne i masteren</a:t>
            </a:r>
          </a:p>
          <a:p>
            <a:pPr lvl="1"/>
            <a:r>
              <a:rPr lang="en-US" noProof="0" smtClean="0"/>
              <a:t>Andet niveau</a:t>
            </a:r>
          </a:p>
          <a:p>
            <a:pPr lvl="2"/>
            <a:r>
              <a:rPr lang="en-US" noProof="0" smtClean="0"/>
              <a:t>Tredje niveau</a:t>
            </a:r>
          </a:p>
          <a:p>
            <a:pPr lvl="3"/>
            <a:r>
              <a:rPr lang="en-US" noProof="0" smtClean="0"/>
              <a:t>Fjerde niveau</a:t>
            </a:r>
          </a:p>
          <a:p>
            <a:pPr lvl="4"/>
            <a:r>
              <a:rPr lang="en-US" noProof="0" smtClean="0"/>
              <a:t>Femte niveau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5E57319-4D56-4523-B4CC-1828A4F2A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0F98D-9EC8-4021-AC9A-3834D7647CD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69D23-8CD5-4DE1-8DA0-9C0DE227594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8B9B7-7F36-4F46-9178-7D01A8F41D5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F0ACC-560A-4E64-BE70-C758E542C86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CA7E9-CC07-4B9E-85F0-F4B5FAA022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94A8E-F98D-4BB3-AE50-4A07586D94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D33DA-A737-4B4A-BC76-9D933F12FB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03745-8DB2-421A-830F-9A4BD6D4E9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6A961-6869-4C4F-802D-F0F0B325B4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F159C-9056-4163-ACAB-65F04E35FE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D41C17-9F98-428B-B1A1-A3C006F51D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FA140F-37C0-4CF5-8D8D-C9D55A918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7817A-3D76-4D7C-9DFC-20812E2C14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3DDEEF26-5637-40F3-91C9-E32D5B523A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79523-18CA-4181-9ECE-888F44C968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33B0A5D7-1307-4DCD-AD63-FA1050A2FE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3337560"/>
            <a:ext cx="6694830" cy="2301240"/>
          </a:xfrm>
        </p:spPr>
        <p:txBody>
          <a:bodyPr>
            <a:normAutofit fontScale="90000"/>
          </a:bodyPr>
          <a:lstStyle/>
          <a:p>
            <a:r>
              <a:rPr lang="en-US" sz="5000" b="0" dirty="0" smtClean="0">
                <a:solidFill>
                  <a:schemeClr val="tx2"/>
                </a:solidFill>
                <a:effectLst/>
              </a:rPr>
              <a:t>The Virtual Machine they called VM</a:t>
            </a:r>
            <a:endParaRPr lang="da-DK" sz="5000" b="0" dirty="0" smtClean="0">
              <a:solidFill>
                <a:schemeClr val="tx2"/>
              </a:solidFill>
              <a:effectLst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/>
            <a:r>
              <a:rPr lang="en-GB" dirty="0" smtClean="0"/>
              <a:t>Project in Design of Virtual Machines for Object Oriented Languages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Build on .NET using C#</a:t>
            </a:r>
          </a:p>
          <a:p>
            <a:r>
              <a:rPr lang="en-US" dirty="0" smtClean="0"/>
              <a:t>Memory represented as array of unsigned integers</a:t>
            </a:r>
          </a:p>
          <a:p>
            <a:r>
              <a:rPr lang="en-US" dirty="0" smtClean="0"/>
              <a:t>Objects have a 2 word header (size, GC bits, class) followed by one of 5 different </a:t>
            </a:r>
            <a:r>
              <a:rPr lang="en-US" dirty="0" smtClean="0"/>
              <a:t>layouts</a:t>
            </a:r>
          </a:p>
          <a:p>
            <a:r>
              <a:rPr lang="en-US" dirty="0" smtClean="0"/>
              <a:t>Execution stacks in .NET – could be on heap</a:t>
            </a:r>
            <a:endParaRPr lang="en-US" dirty="0" smtClean="0"/>
          </a:p>
          <a:p>
            <a:r>
              <a:rPr lang="en-US" dirty="0" smtClean="0"/>
              <a:t>Top level class manager, constant pool, memory manager allocated as .NET objects, rest as VM objects</a:t>
            </a:r>
          </a:p>
          <a:p>
            <a:r>
              <a:rPr lang="en-US" dirty="0" smtClean="0"/>
              <a:t>Supports multi-threading</a:t>
            </a:r>
          </a:p>
          <a:p>
            <a:r>
              <a:rPr lang="en-US" dirty="0" smtClean="0"/>
              <a:t>A threads interpreter can be changed at runtime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Architecture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Cross GC safe pointers done through class Handle&lt;T&gt;</a:t>
            </a:r>
          </a:p>
          <a:p>
            <a:r>
              <a:rPr lang="en-GB" dirty="0" smtClean="0"/>
              <a:t>T is a </a:t>
            </a:r>
            <a:r>
              <a:rPr lang="en-GB" dirty="0" err="1" smtClean="0"/>
              <a:t>struct</a:t>
            </a:r>
            <a:r>
              <a:rPr lang="en-GB" dirty="0" smtClean="0"/>
              <a:t> with one field - start address </a:t>
            </a:r>
            <a:r>
              <a:rPr lang="en-GB" dirty="0" smtClean="0"/>
              <a:t>- </a:t>
            </a:r>
            <a:r>
              <a:rPr lang="en-GB" dirty="0" smtClean="0"/>
              <a:t>representing heap object</a:t>
            </a:r>
          </a:p>
          <a:p>
            <a:r>
              <a:rPr lang="en-GB" dirty="0" smtClean="0"/>
              <a:t>Operations on objects done through extension methods on Handle&lt;T&gt;</a:t>
            </a:r>
          </a:p>
          <a:p>
            <a:pPr lvl="1"/>
            <a:r>
              <a:rPr lang="en-GB" dirty="0" smtClean="0"/>
              <a:t>Could have been normal static methods but this makes it easier to write (and read)</a:t>
            </a:r>
          </a:p>
          <a:p>
            <a:r>
              <a:rPr lang="en-GB" dirty="0" smtClean="0"/>
              <a:t>Overhead: any operation on an object creates a new handle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layouts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Classes, message handlers, strings and arrays have special layout</a:t>
            </a:r>
          </a:p>
          <a:p>
            <a:r>
              <a:rPr lang="en-US" dirty="0" smtClean="0"/>
              <a:t>Normal app objects layout (excluding 2 word header)</a:t>
            </a:r>
          </a:p>
          <a:p>
            <a:pPr lvl="1"/>
            <a:r>
              <a:rPr lang="en-US" dirty="0" smtClean="0"/>
              <a:t>Offset </a:t>
            </a:r>
            <a:r>
              <a:rPr lang="en-US" dirty="0" smtClean="0"/>
              <a:t>to first field</a:t>
            </a:r>
          </a:p>
          <a:p>
            <a:pPr lvl="1"/>
            <a:r>
              <a:rPr lang="en-US" dirty="0" smtClean="0"/>
              <a:t>Super </a:t>
            </a:r>
            <a:r>
              <a:rPr lang="en-US" dirty="0" smtClean="0"/>
              <a:t>class field offsets</a:t>
            </a:r>
          </a:p>
          <a:p>
            <a:pPr lvl="1"/>
            <a:r>
              <a:rPr lang="en-US" dirty="0" smtClean="0"/>
              <a:t>Fields</a:t>
            </a:r>
            <a:endParaRPr lang="en-US" dirty="0" smtClean="0"/>
          </a:p>
          <a:p>
            <a:pPr lvl="2"/>
            <a:r>
              <a:rPr lang="en-US" dirty="0" smtClean="0"/>
              <a:t>Two words per field: one for class one for value</a:t>
            </a:r>
          </a:p>
          <a:p>
            <a:r>
              <a:rPr lang="en-US" dirty="0" smtClean="0"/>
              <a:t>Super class field offsets based on linearization of super classes (like </a:t>
            </a:r>
            <a:r>
              <a:rPr lang="en-US" dirty="0" err="1" smtClean="0"/>
              <a:t>gbeta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Linearization saved in array pointed to by class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layouts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Strings</a:t>
            </a:r>
          </a:p>
          <a:p>
            <a:pPr lvl="1"/>
            <a:r>
              <a:rPr lang="en-GB" dirty="0" smtClean="0"/>
              <a:t>Length and interned bit</a:t>
            </a:r>
          </a:p>
          <a:p>
            <a:pPr lvl="1"/>
            <a:r>
              <a:rPr lang="en-GB" dirty="0" smtClean="0"/>
              <a:t>Hash </a:t>
            </a:r>
            <a:r>
              <a:rPr lang="en-GB" dirty="0" smtClean="0"/>
              <a:t>code</a:t>
            </a:r>
          </a:p>
          <a:p>
            <a:pPr lvl="1"/>
            <a:r>
              <a:rPr lang="en-GB" dirty="0" smtClean="0"/>
              <a:t>Two bytes per character</a:t>
            </a:r>
          </a:p>
          <a:p>
            <a:r>
              <a:rPr lang="en-GB" dirty="0" smtClean="0"/>
              <a:t>Class</a:t>
            </a:r>
          </a:p>
          <a:p>
            <a:pPr lvl="1"/>
            <a:r>
              <a:rPr lang="en-GB" dirty="0" smtClean="0"/>
              <a:t>Name, parent class, filename, counts (fields, super classes, message handlers, inner classes), linearization pointer, instance size</a:t>
            </a:r>
          </a:p>
          <a:p>
            <a:pPr lvl="1"/>
            <a:r>
              <a:rPr lang="en-GB" dirty="0" smtClean="0"/>
              <a:t>Super class names, message handlers, inner classes</a:t>
            </a:r>
          </a:p>
          <a:p>
            <a:r>
              <a:rPr lang="en-GB" dirty="0" smtClean="0"/>
              <a:t>Message handlers</a:t>
            </a:r>
          </a:p>
          <a:p>
            <a:pPr lvl="1"/>
            <a:r>
              <a:rPr lang="en-GB" dirty="0" smtClean="0"/>
              <a:t>Class, name, local count, argument count, instructions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Step/Break/Demo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Some threads are running printing </a:t>
            </a:r>
            <a:r>
              <a:rPr lang="en-GB" dirty="0" smtClean="0"/>
              <a:t>1 letter of “Hello World! “ every </a:t>
            </a:r>
            <a:r>
              <a:rPr lang="en-GB" dirty="0" smtClean="0"/>
              <a:t>100 milliseconds</a:t>
            </a:r>
          </a:p>
          <a:p>
            <a:r>
              <a:rPr lang="en-GB" dirty="0" smtClean="0"/>
              <a:t>Shell simulates the </a:t>
            </a:r>
            <a:r>
              <a:rPr lang="en-GB" dirty="0" smtClean="0"/>
              <a:t>following</a:t>
            </a:r>
            <a:endParaRPr lang="en-GB" dirty="0" smtClean="0"/>
          </a:p>
          <a:p>
            <a:pPr lvl="1"/>
            <a:r>
              <a:rPr lang="en-GB" dirty="0" smtClean="0"/>
              <a:t>Debugger being </a:t>
            </a:r>
            <a:r>
              <a:rPr lang="en-GB" dirty="0" smtClean="0"/>
              <a:t>attached</a:t>
            </a:r>
            <a:endParaRPr lang="en-GB" dirty="0" smtClean="0"/>
          </a:p>
          <a:p>
            <a:pPr lvl="1"/>
            <a:r>
              <a:rPr lang="en-GB" dirty="0" smtClean="0"/>
              <a:t>Stepping 20 steps in each thread</a:t>
            </a:r>
          </a:p>
          <a:p>
            <a:pPr lvl="1"/>
            <a:r>
              <a:rPr lang="en-GB" dirty="0" smtClean="0"/>
              <a:t>Detaching the debugger</a:t>
            </a:r>
          </a:p>
          <a:p>
            <a:r>
              <a:rPr lang="en-GB" dirty="0" smtClean="0"/>
              <a:t>Demonstrates replaceable interpreter and many threads</a:t>
            </a:r>
          </a:p>
          <a:p>
            <a:r>
              <a:rPr lang="en-GB" dirty="0" smtClean="0"/>
              <a:t>Without further ado....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Performance?</a:t>
            </a:r>
            <a:endParaRPr lang="en-US" smtClean="0"/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optimizations</a:t>
            </a:r>
          </a:p>
          <a:p>
            <a:r>
              <a:rPr lang="en-US" smtClean="0"/>
              <a:t>MergeSort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Performance?</a:t>
            </a:r>
            <a:endParaRPr lang="en-US" smtClean="0"/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optimizations</a:t>
            </a:r>
          </a:p>
          <a:p>
            <a:r>
              <a:rPr lang="en-US" dirty="0" err="1" smtClean="0"/>
              <a:t>MergeSort</a:t>
            </a:r>
            <a:endParaRPr lang="en-US" dirty="0" smtClean="0"/>
          </a:p>
          <a:p>
            <a:pPr lvl="1"/>
            <a:r>
              <a:rPr lang="en-US" dirty="0" smtClean="0"/>
              <a:t>C# ~70 lines</a:t>
            </a:r>
          </a:p>
          <a:p>
            <a:pPr lvl="1"/>
            <a:r>
              <a:rPr lang="en-US" dirty="0" smtClean="0"/>
              <a:t>JS ~ 70 lines</a:t>
            </a:r>
          </a:p>
          <a:p>
            <a:pPr lvl="1"/>
            <a:r>
              <a:rPr lang="en-US" dirty="0" smtClean="0"/>
              <a:t>Our ~ 330 lines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vs. JavaScript</a:t>
            </a: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vs. JavaScript vs. VMIL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Intro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</a:t>
            </a:r>
            <a:r>
              <a:rPr lang="en-US" dirty="0" smtClean="0"/>
              <a:t>on </a:t>
            </a:r>
            <a:r>
              <a:rPr lang="en-US" dirty="0" smtClean="0"/>
              <a:t>the .NET </a:t>
            </a:r>
            <a:r>
              <a:rPr lang="en-US" dirty="0" smtClean="0"/>
              <a:t>platform.</a:t>
            </a:r>
          </a:p>
          <a:p>
            <a:r>
              <a:rPr lang="en-US" dirty="0" smtClean="0"/>
              <a:t>Acquire general </a:t>
            </a:r>
            <a:r>
              <a:rPr lang="en-US" dirty="0" smtClean="0"/>
              <a:t>Knowledge about </a:t>
            </a:r>
            <a:r>
              <a:rPr lang="en-US" dirty="0" smtClean="0"/>
              <a:t>VMs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initial </a:t>
            </a:r>
            <a:r>
              <a:rPr lang="en-US" dirty="0" smtClean="0"/>
              <a:t>focus on </a:t>
            </a:r>
            <a:r>
              <a:rPr lang="en-US" dirty="0" smtClean="0"/>
              <a:t>speed/performance</a:t>
            </a:r>
          </a:p>
          <a:p>
            <a:r>
              <a:rPr lang="en-US" dirty="0" smtClean="0"/>
              <a:t>Focus on learning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Pit falls</a:t>
            </a:r>
          </a:p>
          <a:p>
            <a:pPr lvl="1"/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a-DK" sz="4000"/>
              <a:t>Future Work</a:t>
            </a:r>
            <a:br>
              <a:rPr lang="da-DK" sz="4000"/>
            </a:br>
            <a:endParaRPr lang="en-US" sz="40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Working GC</a:t>
            </a:r>
          </a:p>
          <a:p>
            <a:r>
              <a:rPr lang="en-US" smtClean="0"/>
              <a:t>Optimize</a:t>
            </a:r>
          </a:p>
          <a:p>
            <a:r>
              <a:rPr lang="en-US" smtClean="0"/>
              <a:t>.NET InterOp</a:t>
            </a:r>
          </a:p>
          <a:p>
            <a:r>
              <a:rPr lang="en-US" smtClean="0"/>
              <a:t>Jitter</a:t>
            </a:r>
          </a:p>
          <a:p>
            <a:r>
              <a:rPr lang="en-US" smtClean="0"/>
              <a:t>Inline Cache</a:t>
            </a:r>
          </a:p>
          <a:p>
            <a:r>
              <a:rPr lang="en-US" smtClean="0"/>
              <a:t>More External/API</a:t>
            </a:r>
          </a:p>
          <a:p>
            <a:r>
              <a:rPr lang="en-US" smtClean="0"/>
              <a:t>Snapshot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VMIL</a:t>
            </a:r>
            <a:endParaRPr lang="en-US" dirty="0" smtClean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Our own byte-code language</a:t>
            </a:r>
          </a:p>
          <a:p>
            <a:pPr lvl="1"/>
            <a:r>
              <a:rPr lang="en-US" dirty="0" smtClean="0"/>
              <a:t>No high-level language at this point</a:t>
            </a:r>
            <a:endParaRPr lang="en-US" dirty="0" smtClean="0"/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Static binds only on fields, locals and arguments</a:t>
            </a:r>
            <a:endParaRPr lang="en-US" dirty="0" smtClean="0"/>
          </a:p>
          <a:p>
            <a:r>
              <a:rPr lang="en-US" dirty="0" smtClean="0"/>
              <a:t>Message send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&lt;name&gt;:&lt;</a:t>
            </a:r>
            <a:r>
              <a:rPr lang="en-US" dirty="0" err="1" smtClean="0"/>
              <a:t>arg</a:t>
            </a:r>
            <a:r>
              <a:rPr lang="en-US" dirty="0" smtClean="0"/>
              <a:t>-count&gt;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Super classes resolved dynamically as well</a:t>
            </a:r>
          </a:p>
          <a:p>
            <a:r>
              <a:rPr lang="en-US" dirty="0" smtClean="0"/>
              <a:t>Exceptions</a:t>
            </a:r>
            <a:endParaRPr lang="en-US" dirty="0" smtClean="0"/>
          </a:p>
          <a:p>
            <a:r>
              <a:rPr lang="en-US" dirty="0" err="1" smtClean="0"/>
              <a:t>Opcode</a:t>
            </a:r>
            <a:r>
              <a:rPr lang="en-US" dirty="0" smtClean="0"/>
              <a:t> set inspired </a:t>
            </a:r>
            <a:r>
              <a:rPr lang="en-US" dirty="0" smtClean="0"/>
              <a:t>by </a:t>
            </a:r>
            <a:r>
              <a:rPr lang="en-US" dirty="0" smtClean="0"/>
              <a:t>Self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Opcodes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store-field &lt;field&gt; // Stores the value on top of the stack into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named </a:t>
            </a:r>
            <a:r>
              <a:rPr lang="en-US" dirty="0" smtClean="0"/>
              <a:t>field</a:t>
            </a:r>
          </a:p>
          <a:p>
            <a:r>
              <a:rPr lang="en-US" dirty="0" smtClean="0"/>
              <a:t>load-field &lt;field&gt; // Loads a named field onto the stack</a:t>
            </a:r>
          </a:p>
          <a:p>
            <a:r>
              <a:rPr lang="en-US" dirty="0" smtClean="0"/>
              <a:t>store-local &lt;local&gt; // Stores the value on top of the stack into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the </a:t>
            </a:r>
            <a:r>
              <a:rPr lang="en-US" dirty="0" smtClean="0"/>
              <a:t>named local</a:t>
            </a:r>
          </a:p>
          <a:p>
            <a:r>
              <a:rPr lang="en-US" dirty="0" smtClean="0"/>
              <a:t>load-local &lt;local&gt; // Loads a local field onto the stack</a:t>
            </a:r>
          </a:p>
          <a:p>
            <a:r>
              <a:rPr lang="en-US" dirty="0" smtClean="0"/>
              <a:t>push-literal &lt;literal&gt; // Pushes the specified literal onto the stack</a:t>
            </a:r>
          </a:p>
          <a:p>
            <a:r>
              <a:rPr lang="en-US" dirty="0" smtClean="0"/>
              <a:t>pop // Discards the top stack element</a:t>
            </a:r>
          </a:p>
          <a:p>
            <a:r>
              <a:rPr lang="en-US" dirty="0" smtClean="0"/>
              <a:t>dup // Duplicates the top element of the stack	</a:t>
            </a:r>
          </a:p>
          <a:p>
            <a:endParaRPr lang="en-US" dirty="0" smtClean="0"/>
          </a:p>
          <a:p>
            <a:r>
              <a:rPr lang="en-US" dirty="0" smtClean="0"/>
              <a:t>new-instance // Creates a new instance of the class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found </a:t>
            </a:r>
            <a:r>
              <a:rPr lang="en-US" dirty="0" smtClean="0"/>
              <a:t>at the top of the stack	</a:t>
            </a:r>
          </a:p>
          <a:p>
            <a:r>
              <a:rPr lang="en-US" dirty="0" smtClean="0"/>
              <a:t>send-message // Sends the message located on top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stack </a:t>
            </a:r>
            <a:r>
              <a:rPr lang="en-US" dirty="0" smtClean="0"/>
              <a:t>to the object </a:t>
            </a:r>
            <a:r>
              <a:rPr lang="en-US" dirty="0" smtClean="0"/>
              <a:t>found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arg</a:t>
            </a:r>
            <a:r>
              <a:rPr lang="en-US" dirty="0" smtClean="0"/>
              <a:t>-count </a:t>
            </a:r>
            <a:r>
              <a:rPr lang="en-US" dirty="0" smtClean="0"/>
              <a:t>elements down</a:t>
            </a:r>
          </a:p>
          <a:p>
            <a:r>
              <a:rPr lang="en-US" dirty="0" smtClean="0"/>
              <a:t>return-void // Returns no value</a:t>
            </a:r>
          </a:p>
          <a:p>
            <a:r>
              <a:rPr lang="en-US" dirty="0" smtClean="0"/>
              <a:t>return // Returns the value on top of the </a:t>
            </a:r>
            <a:r>
              <a:rPr lang="en-US" dirty="0" smtClean="0"/>
              <a:t>stack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Opcodes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label</a:t>
            </a:r>
            <a:r>
              <a:rPr lang="en-US" sz="1700" dirty="0" smtClean="0"/>
              <a:t>:</a:t>
            </a:r>
          </a:p>
          <a:p>
            <a:r>
              <a:rPr lang="en-US" sz="1700" dirty="0" smtClean="0"/>
              <a:t>jump &lt;label&gt;</a:t>
            </a:r>
          </a:p>
          <a:p>
            <a:r>
              <a:rPr lang="en-US" sz="1700" dirty="0" smtClean="0"/>
              <a:t>jump-if-true &lt;label&gt;</a:t>
            </a:r>
          </a:p>
          <a:p>
            <a:r>
              <a:rPr lang="en-US" sz="1700" dirty="0" smtClean="0"/>
              <a:t>jump-if-false &lt;label&gt;</a:t>
            </a:r>
          </a:p>
          <a:p>
            <a:r>
              <a:rPr lang="en-US" sz="1700" dirty="0" smtClean="0"/>
              <a:t>	</a:t>
            </a:r>
          </a:p>
          <a:p>
            <a:r>
              <a:rPr lang="en-US" sz="1700" dirty="0" smtClean="0"/>
              <a:t>throw // Throws the exception located on the stack</a:t>
            </a:r>
          </a:p>
          <a:p>
            <a:r>
              <a:rPr lang="en-US" sz="1700" dirty="0" smtClean="0"/>
              <a:t>.try { // C# style try-catch-clause</a:t>
            </a:r>
          </a:p>
          <a:p>
            <a:r>
              <a:rPr lang="en-US" sz="1700" dirty="0" smtClean="0"/>
              <a:t>} catch(&lt;exception-class&gt;) {</a:t>
            </a:r>
          </a:p>
          <a:p>
            <a:r>
              <a:rPr lang="en-US" sz="1700" dirty="0" smtClean="0"/>
              <a:t>} catch(&lt;exception-class&gt;) { }</a:t>
            </a:r>
          </a:p>
          <a:p>
            <a:endParaRPr lang="en-US" sz="1700" dirty="0" smtClean="0"/>
          </a:p>
          <a:p>
            <a:endParaRPr lang="en-GB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 smtClean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 smtClean="0"/>
              <a:t>class &lt;class-name&gt; extends &lt;class-names&gt; 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.fields { &lt;names&gt; }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.default 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.locals { &lt;names&gt; }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opcodes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}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.handler &lt;message-name&gt;( &lt;names&gt; ) 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.locals { &lt;names&gt; }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opcodes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&lt;class-declarations&gt;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}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Example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7245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Adding two numbers</a:t>
            </a:r>
          </a:p>
          <a:p>
            <a:pPr>
              <a:buFont typeface="Wingdings 2" pitchFamily="18" charset="2"/>
              <a:buNone/>
            </a:pPr>
            <a:r>
              <a:rPr lang="en-US" noProof="1" smtClean="0"/>
              <a:t>		push-literal 1</a:t>
            </a:r>
          </a:p>
          <a:p>
            <a:pPr>
              <a:buFont typeface="Wingdings 2" pitchFamily="18" charset="2"/>
              <a:buNone/>
            </a:pPr>
            <a:r>
              <a:rPr lang="en-US" noProof="1" smtClean="0"/>
              <a:t>		push-literal 1</a:t>
            </a:r>
          </a:p>
          <a:p>
            <a:pPr>
              <a:buFont typeface="Wingdings 2" pitchFamily="18" charset="2"/>
              <a:buNone/>
            </a:pPr>
            <a:r>
              <a:rPr lang="en-US" noProof="1" smtClean="0"/>
              <a:t>	</a:t>
            </a:r>
            <a:r>
              <a:rPr lang="en-US" noProof="1" smtClean="0"/>
              <a:t>	</a:t>
            </a:r>
            <a:r>
              <a:rPr lang="en-US" noProof="1" smtClean="0"/>
              <a:t>push-literal “add:1</a:t>
            </a:r>
            <a:r>
              <a:rPr lang="da-DK" noProof="1" smtClean="0"/>
              <a:t>”</a:t>
            </a:r>
            <a:r>
              <a:rPr lang="da-DK" dirty="0" smtClean="0"/>
              <a:t> //(</a:t>
            </a:r>
            <a:r>
              <a:rPr lang="da-DK" dirty="0" smtClean="0"/>
              <a:t>1).</a:t>
            </a:r>
            <a:r>
              <a:rPr lang="da-DK" dirty="0" err="1" smtClean="0"/>
              <a:t>add</a:t>
            </a:r>
            <a:r>
              <a:rPr lang="da-DK" dirty="0" smtClean="0"/>
              <a:t>(1)</a:t>
            </a:r>
            <a:endParaRPr lang="da-DK" noProof="1" smtClean="0"/>
          </a:p>
          <a:p>
            <a:pPr>
              <a:buFont typeface="Wingdings 2" pitchFamily="18" charset="2"/>
              <a:buNone/>
            </a:pPr>
            <a:r>
              <a:rPr lang="da-DK" noProof="1" smtClean="0"/>
              <a:t>		send-message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//We now have 2 on the stack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r>
              <a:rPr lang="en-US" dirty="0" smtClean="0"/>
              <a:t>Generating random number</a:t>
            </a:r>
          </a:p>
          <a:p>
            <a:pPr>
              <a:buFont typeface="Wingdings 2" pitchFamily="18" charset="2"/>
              <a:buNone/>
            </a:pPr>
            <a:r>
              <a:rPr lang="en-US" noProof="1" smtClean="0"/>
              <a:t>		load-argument sys</a:t>
            </a:r>
            <a:endParaRPr lang="da-DK" dirty="0" smtClean="0"/>
          </a:p>
          <a:p>
            <a:pPr>
              <a:buFont typeface="Wingdings 2" pitchFamily="18" charset="2"/>
              <a:buNone/>
            </a:pPr>
            <a:r>
              <a:rPr lang="da-DK" noProof="1" smtClean="0"/>
              <a:t>		</a:t>
            </a:r>
            <a:r>
              <a:rPr lang="da-DK" noProof="1" smtClean="0"/>
              <a:t>push-literal </a:t>
            </a:r>
            <a:r>
              <a:rPr lang="da-DK" dirty="0" smtClean="0"/>
              <a:t>100</a:t>
            </a:r>
            <a:endParaRPr lang="da-DK" noProof="1" smtClean="0"/>
          </a:p>
          <a:p>
            <a:pPr>
              <a:buFont typeface="Wingdings 2" pitchFamily="18" charset="2"/>
              <a:buNone/>
            </a:pPr>
            <a:r>
              <a:rPr lang="da-DK" noProof="1" smtClean="0"/>
              <a:t>	</a:t>
            </a:r>
            <a:r>
              <a:rPr lang="da-DK" noProof="1" smtClean="0"/>
              <a:t>	</a:t>
            </a:r>
            <a:r>
              <a:rPr lang="da-DK" noProof="1" smtClean="0"/>
              <a:t>push-literal </a:t>
            </a:r>
            <a:r>
              <a:rPr lang="en-US" noProof="1" smtClean="0"/>
              <a:t>“</a:t>
            </a:r>
            <a:r>
              <a:rPr lang="da-DK" noProof="1" smtClean="0"/>
              <a:t>next-random:1” </a:t>
            </a:r>
            <a:r>
              <a:rPr lang="da-DK" dirty="0" smtClean="0"/>
              <a:t>// </a:t>
            </a:r>
            <a:r>
              <a:rPr lang="da-DK" dirty="0" err="1" smtClean="0"/>
              <a:t>System.next-random</a:t>
            </a:r>
            <a:r>
              <a:rPr lang="da-DK" dirty="0" smtClean="0"/>
              <a:t>(100</a:t>
            </a:r>
            <a:r>
              <a:rPr lang="da-DK" dirty="0" smtClean="0"/>
              <a:t>)</a:t>
            </a:r>
            <a:endParaRPr lang="da-DK" noProof="1" smtClean="0"/>
          </a:p>
          <a:p>
            <a:pPr>
              <a:buFont typeface="Wingdings 2" pitchFamily="18" charset="2"/>
              <a:buNone/>
            </a:pPr>
            <a:r>
              <a:rPr lang="da-DK" noProof="1" smtClean="0"/>
              <a:t>		send-message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//We now have 42 (or possibly 7) on the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External calls</a:t>
            </a:r>
            <a:endParaRPr lang="en-US" dirty="0" smtClean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da-DK" noProof="1" smtClean="0"/>
              <a:t>System.Integer.to-string()</a:t>
            </a:r>
          </a:p>
          <a:p>
            <a:pPr>
              <a:lnSpc>
                <a:spcPct val="80000"/>
              </a:lnSpc>
            </a:pPr>
            <a:r>
              <a:rPr lang="da-DK" noProof="1" smtClean="0"/>
              <a:t>System.Integer.subtract(other)		</a:t>
            </a:r>
          </a:p>
          <a:p>
            <a:pPr>
              <a:lnSpc>
                <a:spcPct val="80000"/>
              </a:lnSpc>
            </a:pPr>
            <a:r>
              <a:rPr lang="da-DK" noProof="1" smtClean="0"/>
              <a:t>System.Integer.add(other)</a:t>
            </a:r>
          </a:p>
          <a:p>
            <a:pPr>
              <a:lnSpc>
                <a:spcPct val="80000"/>
              </a:lnSpc>
            </a:pPr>
            <a:r>
              <a:rPr lang="da-DK" noProof="1" smtClean="0"/>
              <a:t>System.Integer.multiply(other)</a:t>
            </a:r>
          </a:p>
          <a:p>
            <a:pPr>
              <a:lnSpc>
                <a:spcPct val="80000"/>
              </a:lnSpc>
            </a:pPr>
            <a:r>
              <a:rPr lang="da-DK" noProof="1" smtClean="0"/>
              <a:t>System.Integer.divide(other)</a:t>
            </a:r>
            <a:endParaRPr lang="da-DK" dirty="0" smtClean="0"/>
          </a:p>
          <a:p>
            <a:pPr>
              <a:lnSpc>
                <a:spcPct val="80000"/>
              </a:lnSpc>
            </a:pPr>
            <a:r>
              <a:rPr lang="da-DK" noProof="1" smtClean="0"/>
              <a:t>Object.get-type()</a:t>
            </a:r>
          </a:p>
          <a:p>
            <a:pPr>
              <a:lnSpc>
                <a:spcPct val="80000"/>
              </a:lnSpc>
            </a:pPr>
            <a:r>
              <a:rPr lang="da-DK" noProof="1" smtClean="0"/>
              <a:t>Object.to-string()</a:t>
            </a:r>
          </a:p>
          <a:p>
            <a:pPr>
              <a:lnSpc>
                <a:spcPct val="80000"/>
              </a:lnSpc>
            </a:pPr>
            <a:r>
              <a:rPr lang="da-DK" noProof="1" smtClean="0"/>
              <a:t>Object.equals(other)</a:t>
            </a:r>
            <a:endParaRPr lang="da-DK" dirty="0" smtClean="0"/>
          </a:p>
          <a:p>
            <a:pPr>
              <a:lnSpc>
                <a:spcPct val="80000"/>
              </a:lnSpc>
            </a:pPr>
            <a:r>
              <a:rPr lang="da-DK" noProof="1" smtClean="0"/>
              <a:t>System.next-random(maxNumber)</a:t>
            </a:r>
            <a:endParaRPr lang="da-DK" dirty="0" smtClean="0"/>
          </a:p>
          <a:p>
            <a:pPr>
              <a:lnSpc>
                <a:spcPct val="80000"/>
              </a:lnSpc>
            </a:pPr>
            <a:r>
              <a:rPr lang="da-DK" noProof="1" smtClean="0"/>
              <a:t>System.get-millisecond()</a:t>
            </a:r>
            <a:endParaRPr lang="da-DK" dirty="0" smtClean="0"/>
          </a:p>
          <a:p>
            <a:pPr>
              <a:lnSpc>
                <a:spcPct val="80000"/>
              </a:lnSpc>
            </a:pPr>
            <a:r>
              <a:rPr lang="da-DK" noProof="1" smtClean="0"/>
              <a:t>System.new-array(size</a:t>
            </a:r>
            <a:r>
              <a:rPr lang="da-DK" noProof="1" smtClean="0"/>
              <a:t>)</a:t>
            </a:r>
            <a:endParaRPr lang="da-DK" dirty="0" smtClean="0"/>
          </a:p>
          <a:p>
            <a:pPr>
              <a:lnSpc>
                <a:spcPct val="80000"/>
              </a:lnSpc>
            </a:pPr>
            <a:r>
              <a:rPr lang="da-DK" noProof="1" smtClean="0"/>
              <a:t>System.Array.get</a:t>
            </a:r>
            <a:r>
              <a:rPr lang="da-DK" dirty="0" smtClean="0"/>
              <a:t>(</a:t>
            </a:r>
            <a:r>
              <a:rPr lang="da-DK" dirty="0" err="1" smtClean="0"/>
              <a:t>index</a:t>
            </a:r>
            <a:r>
              <a:rPr lang="da-DK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da-DK" noProof="1" smtClean="0"/>
              <a:t>System.Array.set</a:t>
            </a:r>
            <a:r>
              <a:rPr lang="da-DK" dirty="0" smtClean="0"/>
              <a:t>(</a:t>
            </a:r>
            <a:r>
              <a:rPr lang="da-DK" dirty="0" err="1" smtClean="0"/>
              <a:t>index</a:t>
            </a:r>
            <a:r>
              <a:rPr lang="da-DK" dirty="0" smtClean="0"/>
              <a:t>, </a:t>
            </a:r>
            <a:r>
              <a:rPr lang="da-DK" dirty="0" err="1" smtClean="0"/>
              <a:t>object</a:t>
            </a:r>
            <a:r>
              <a:rPr lang="da-DK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da-DK" dirty="0" smtClean="0"/>
              <a:t>...</a:t>
            </a:r>
            <a:endParaRPr lang="da-DK" dirty="0" smtClean="0"/>
          </a:p>
          <a:p>
            <a:pPr>
              <a:lnSpc>
                <a:spcPct val="80000"/>
              </a:lnSpc>
            </a:pPr>
            <a:endParaRPr lang="da-DK" noProof="1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implemented in VMIL</a:t>
            </a:r>
            <a:endParaRPr lang="en-US" dirty="0" smtClean="0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noProof="1" smtClean="0"/>
              <a:t>Exception</a:t>
            </a:r>
            <a:r>
              <a:rPr lang="da-DK" dirty="0" smtClean="0"/>
              <a:t>s</a:t>
            </a:r>
          </a:p>
          <a:p>
            <a:r>
              <a:rPr lang="da-DK" dirty="0" smtClean="0"/>
              <a:t>List</a:t>
            </a:r>
          </a:p>
          <a:p>
            <a:r>
              <a:rPr lang="da-DK" dirty="0" err="1" smtClean="0"/>
              <a:t>Integer</a:t>
            </a:r>
            <a:r>
              <a:rPr lang="da-DK" dirty="0" smtClean="0"/>
              <a:t>.</a:t>
            </a:r>
            <a:r>
              <a:rPr lang="da-DK" noProof="1" smtClean="0"/>
              <a:t>compare-to(other</a:t>
            </a:r>
            <a:r>
              <a:rPr lang="da-DK" noProof="1" smtClean="0"/>
              <a:t>)</a:t>
            </a:r>
            <a:endParaRPr lang="da-DK" dirty="0" smtClean="0"/>
          </a:p>
          <a:p>
            <a:r>
              <a:rPr lang="da-DK" dirty="0" err="1" smtClean="0"/>
              <a:t>Integer</a:t>
            </a:r>
            <a:r>
              <a:rPr lang="da-DK" dirty="0" smtClean="0"/>
              <a:t>.</a:t>
            </a:r>
            <a:r>
              <a:rPr lang="da-DK" noProof="1" smtClean="0"/>
              <a:t>negate()</a:t>
            </a:r>
            <a:endParaRPr lang="da-DK" dirty="0" smtClean="0"/>
          </a:p>
          <a:p>
            <a:r>
              <a:rPr lang="da-DK" dirty="0" smtClean="0"/>
              <a:t>Array. </a:t>
            </a:r>
            <a:r>
              <a:rPr lang="da-DK" noProof="1" smtClean="0"/>
              <a:t>index-of</a:t>
            </a:r>
            <a:r>
              <a:rPr lang="da-DK" dirty="0" smtClean="0"/>
              <a:t>(element)</a:t>
            </a:r>
          </a:p>
          <a:p>
            <a:endParaRPr lang="en-US" dirty="0" smtClean="0"/>
          </a:p>
          <a:p>
            <a:r>
              <a:rPr lang="en-US" dirty="0" smtClean="0"/>
              <a:t>More should be </a:t>
            </a:r>
            <a:r>
              <a:rPr lang="en-US" dirty="0" err="1" smtClean="0"/>
              <a:t>reimplemented</a:t>
            </a:r>
            <a:r>
              <a:rPr lang="en-US" dirty="0" smtClean="0"/>
              <a:t> in VMIL</a:t>
            </a: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122</TotalTime>
  <Words>520</Words>
  <Application>Microsoft Office PowerPoint</Application>
  <PresentationFormat>On-screen Show (4:3)</PresentationFormat>
  <Paragraphs>166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Tahoma</vt:lpstr>
      <vt:lpstr>Arial</vt:lpstr>
      <vt:lpstr>Calibri</vt:lpstr>
      <vt:lpstr>Constantia</vt:lpstr>
      <vt:lpstr>Wingdings 2</vt:lpstr>
      <vt:lpstr>Technic</vt:lpstr>
      <vt:lpstr>The Virtual Machine they called VM</vt:lpstr>
      <vt:lpstr>Intro</vt:lpstr>
      <vt:lpstr>VMIL</vt:lpstr>
      <vt:lpstr>Opcodes</vt:lpstr>
      <vt:lpstr>Opcodes</vt:lpstr>
      <vt:lpstr>Syntax</vt:lpstr>
      <vt:lpstr>Simple Example</vt:lpstr>
      <vt:lpstr>External calls</vt:lpstr>
      <vt:lpstr>API – implemented in VMIL</vt:lpstr>
      <vt:lpstr>Architecture</vt:lpstr>
      <vt:lpstr>Architecture</vt:lpstr>
      <vt:lpstr>Memory layouts</vt:lpstr>
      <vt:lpstr>Memory layouts</vt:lpstr>
      <vt:lpstr>Step/Break/Demo</vt:lpstr>
      <vt:lpstr>Performance?</vt:lpstr>
      <vt:lpstr>Performance?</vt:lpstr>
      <vt:lpstr>C#</vt:lpstr>
      <vt:lpstr>C# vs. JavaScript</vt:lpstr>
      <vt:lpstr>C# vs. JavaScript vs. VMIL</vt:lpstr>
      <vt:lpstr>Future Work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Christer</dc:creator>
  <cp:lastModifiedBy>sekhmet</cp:lastModifiedBy>
  <cp:revision>26</cp:revision>
  <dcterms:created xsi:type="dcterms:W3CDTF">2008-12-10T13:27:31Z</dcterms:created>
  <dcterms:modified xsi:type="dcterms:W3CDTF">2008-12-11T10:14:07Z</dcterms:modified>
</cp:coreProperties>
</file>