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aveSubsetFonts="1" strictFirstAndLastChars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embeddedFontLst>
    <p:embeddedFont>
      <p:font typeface="Questrial"/>
      <p:regular r:id="rId26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BA160DB-7566-4C8F-A3F9-6D8FC67A0FCC}">
  <a:tblStyle styleId="{CBA160DB-7566-4C8F-A3F9-6D8FC67A0FCC}" styleName="Table_0"/>
</a:tblStyleLst>
</file>

<file path=ppt/_rels/presentation.xml.rels><?xml version="1.0" encoding="UTF-8" standalone="yes"?><Relationships xmlns="http://schemas.openxmlformats.org/package/2006/relationships"><Relationship Id="rId26" Target="fonts/Questrial-regular.fntdata" Type="http://schemas.openxmlformats.org/officeDocument/2006/relationships/font"/><Relationship Id="rId25" Target="slides/slide20.xml" Type="http://schemas.openxmlformats.org/officeDocument/2006/relationships/slide"/><Relationship Id="rId24" Target="slides/slide19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notesMasters/notesMaster1.xml" Type="http://schemas.openxmlformats.org/officeDocument/2006/relationships/notesMaster"/><Relationship Id="rId4" Target="slideMasters/slideMaster1.xml" Type="http://schemas.openxmlformats.org/officeDocument/2006/relationships/slideMaster"/><Relationship Id="rId3" Target="tableStyles.xml" Type="http://schemas.openxmlformats.org/officeDocument/2006/relationships/tableStyles"/><Relationship Id="rId23" Target="slides/slide18.xml" Type="http://schemas.openxmlformats.org/officeDocument/2006/relationships/slide"/><Relationship Id="rId2" Target="presProps.xml" Type="http://schemas.openxmlformats.org/officeDocument/2006/relationships/presProps"/><Relationship Id="rId22" Target="slides/slide17.xml" Type="http://schemas.openxmlformats.org/officeDocument/2006/relationships/slide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spcBef>
                <a:spcPts val="0"/>
              </a:spcBef>
              <a:buNone/>
              <a:defRPr b="0" cap="none" i="0" strike="noStrike" sz="1100" u="none"/>
            </a:lvl1pPr>
            <a:lvl2pPr algn="l" indent="0" lvl="1" marL="457200" marR="0" rtl="0">
              <a:spcBef>
                <a:spcPts val="0"/>
              </a:spcBef>
              <a:buNone/>
              <a:defRPr b="0" cap="none" i="0" strike="noStrike" sz="1100" u="none"/>
            </a:lvl2pPr>
            <a:lvl3pPr algn="l" indent="0" lvl="2" marL="914400" marR="0" rtl="0">
              <a:spcBef>
                <a:spcPts val="0"/>
              </a:spcBef>
              <a:buNone/>
              <a:defRPr b="0" cap="none" i="0" strike="noStrike" sz="1100" u="none"/>
            </a:lvl3pPr>
            <a:lvl4pPr algn="l" indent="0" lvl="3" marL="1371600" marR="0" rtl="0">
              <a:spcBef>
                <a:spcPts val="0"/>
              </a:spcBef>
              <a:buNone/>
              <a:defRPr b="0" cap="none" i="0" strike="noStrike" sz="1100" u="none"/>
            </a:lvl4pPr>
            <a:lvl5pPr algn="l" indent="0" lvl="4" marL="1828800" marR="0" rtl="0">
              <a:spcBef>
                <a:spcPts val="0"/>
              </a:spcBef>
              <a:buNone/>
              <a:defRPr b="0" cap="none" i="0" strike="noStrike" sz="1100" u="none"/>
            </a:lvl5pPr>
            <a:lvl6pPr algn="l" indent="0" lvl="5" marL="2286000" marR="0" rtl="0">
              <a:spcBef>
                <a:spcPts val="0"/>
              </a:spcBef>
              <a:buNone/>
              <a:defRPr b="0" cap="none" i="0" strike="noStrike" sz="1100" u="none"/>
            </a:lvl6pPr>
            <a:lvl7pPr algn="l" indent="0" lvl="6" marL="2743200" marR="0" rtl="0">
              <a:spcBef>
                <a:spcPts val="0"/>
              </a:spcBef>
              <a:buNone/>
              <a:defRPr b="0" cap="none" i="0" strike="noStrike" sz="1100" u="none"/>
            </a:lvl7pPr>
            <a:lvl8pPr algn="l" indent="0" lvl="7" marL="3200400" marR="0" rtl="0">
              <a:spcBef>
                <a:spcPts val="0"/>
              </a:spcBef>
              <a:buNone/>
              <a:defRPr b="0" cap="none" i="0" strike="noStrike" sz="1100" u="none"/>
            </a:lvl8pPr>
            <a:lvl9pPr algn="l" indent="0" lvl="8" marL="3657600" marR="0" rtl="0">
              <a:spcBef>
                <a:spcPts val="0"/>
              </a:spcBef>
              <a:buNone/>
              <a:defRPr b="0" cap="none" i="0" strike="noStrike" sz="1100" u="none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cap="none" i="0" strike="noStrike" sz="1100" u="none"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0" cy="6858000"/>
            <a:chOff x="0" y="0"/>
            <a:chExt cx="2305050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8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3" cy="1425573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8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6" cy="1216023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8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3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1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8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1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8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3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3" cy="1425573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4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cap="none" i="0" strike="noStrike" sz="20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ctr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ctr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ctr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ctr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ctr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ctr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ctr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ctr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8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6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type="none" w="med"/>
            <a:tailEnd len="med" type="none" w="med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>
          <a:bodyPr anchor="t" anchorCtr="0" bIns="91425" lIns="91425" numCol="1" rIns="91425" tIns="91425"/>
          <a:lstStyle>
            <a:lvl1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3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2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4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8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2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8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8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8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2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8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6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3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6" cy="6857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6" cy="2430935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type="none" w="med"/>
            <a:tailEnd len="med" type="none" w="med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>
          <a:bodyPr anchor="t" anchorCtr="0" bIns="91425" lIns="91425" numCol="1" rIns="91425" tIns="91425"/>
          <a:lstStyle>
            <a:lvl1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8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type="none" w="med"/>
            <a:tailEnd len="med" type="none" w="med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>
          <a:bodyPr anchor="t" anchorCtr="0" bIns="91425" lIns="91425" numCol="1" rIns="91425" tIns="91425"/>
          <a:lstStyle>
            <a:lvl1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8" cy="81034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type="none" w="med"/>
            <a:tailEnd len="med" type="none" w="med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>
          <a:bodyPr anchor="t" anchorCtr="0" bIns="91425" lIns="91425" numCol="1" rIns="91425" tIns="91425"/>
          <a:lstStyle>
            <a:lvl1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6" cy="81034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9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3" y="-932655"/>
            <a:ext cx="3541712" cy="990599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1524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3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3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1524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1524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4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08" y="2249484"/>
            <a:ext cx="4878388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1524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4"/>
            <a:ext cx="4875211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1524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4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08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1524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7" y="2249483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08" cy="271780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1524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2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1524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4"/>
            <a:ext cx="385603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6" cy="1639885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type="none" w="med"/>
            <a:tailEnd len="med" type="none" w="med"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3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8" y="2249484"/>
            <a:ext cx="5934510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2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cap="none" i="0" strike="noStrike" sz="1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9" Target="../slideLayouts/slideLayout16.xml" Type="http://schemas.openxmlformats.org/officeDocument/2006/relationships/slideLayout"/><Relationship Id="rId20" Target="../slideLayouts/slideLayout17.xml" Type="http://schemas.openxmlformats.org/officeDocument/2006/relationships/slideLayout"/><Relationship Id="rId18" Target="../slideLayouts/slideLayout15.xml" Type="http://schemas.openxmlformats.org/officeDocument/2006/relationships/slideLayout"/><Relationship Id="rId17" Target="../slideLayouts/slideLayout14.xml" Type="http://schemas.openxmlformats.org/officeDocument/2006/relationships/slideLayout"/><Relationship Id="rId16" Target="../slideLayouts/slideLayout13.xml" Type="http://schemas.openxmlformats.org/officeDocument/2006/relationships/slideLayout"/><Relationship Id="rId15" Target="../slideLayouts/slideLayout12.xml" Type="http://schemas.openxmlformats.org/officeDocument/2006/relationships/slideLayout"/><Relationship Id="rId14" Target="../slideLayouts/slideLayout11.xml" Type="http://schemas.openxmlformats.org/officeDocument/2006/relationships/slideLayout"/><Relationship Id="rId13" Target="../slideLayouts/slideLayout10.xml" Type="http://schemas.openxmlformats.org/officeDocument/2006/relationships/slideLayout"/><Relationship Id="rId12" Target="../slideLayouts/slideLayout9.xml" Type="http://schemas.openxmlformats.org/officeDocument/2006/relationships/slideLayout"/><Relationship Id="rId11" Target="../slideLayouts/slideLayout8.xml" Type="http://schemas.openxmlformats.org/officeDocument/2006/relationships/slideLayout"/><Relationship Id="rId9" Target="../slideLayouts/slideLayout6.xml" Type="http://schemas.openxmlformats.org/officeDocument/2006/relationships/slideLayout"/><Relationship Id="rId10" Target="../slideLayouts/slideLayout7.xml" Type="http://schemas.openxmlformats.org/officeDocument/2006/relationships/slideLayout"/><Relationship Id="rId8" Target="../slideLayouts/slideLayout5.xml" Type="http://schemas.openxmlformats.org/officeDocument/2006/relationships/slideLayout"/><Relationship Id="rId7" Target="../slideLayouts/slideLayout4.xml" Type="http://schemas.openxmlformats.org/officeDocument/2006/relationships/slideLayout"/><Relationship Id="rId6" Target="../slideLayouts/slideLayout3.xml" Type="http://schemas.openxmlformats.org/officeDocument/2006/relationships/slideLayout"/><Relationship Id="rId5" Target="../slideLayouts/slideLayout2.xml" Type="http://schemas.openxmlformats.org/officeDocument/2006/relationships/slideLayout"/><Relationship Id="rId4" Target="../slideLayouts/slideLayout1.xml" Type="http://schemas.openxmlformats.org/officeDocument/2006/relationships/slideLayout"/><Relationship Id="rId3" Target="../media/image1.png" Type="http://schemas.openxmlformats.org/officeDocument/2006/relationships/image"/><Relationship Id="rId2" Target="../media/image2.png" Type="http://schemas.openxmlformats.org/officeDocument/2006/relationships/image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7" cy="6858000"/>
              <a:chOff x="-14288" y="0"/>
              <a:chExt cx="1220787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5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type="none" w="med"/>
                <a:tailEnd len="med" type="none" w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5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5" y="1849438"/>
                <a:ext cx="114300" cy="10794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5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3" cy="121602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3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0" y="0"/>
              <a:ext cx="674689" cy="6848475"/>
              <a:chOff x="11364910" y="0"/>
              <a:chExt cx="674689" cy="6848475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0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0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1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5" y="4763"/>
                <a:ext cx="304798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0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5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="ctr" anchorCtr="0" bIns="91425" lIns="91425" numCol="1" rIns="91425" tIns="91425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cap="none" i="0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1524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8255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53975" lvl="2" marL="1143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25400" lvl="3" marL="1600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25400" lvl="4" marL="2057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-15875" lvl="5" marL="2514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-15875" lvl="6" marL="2971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-15875" lvl="7" marL="3429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-15875" lvl="8" marL="3886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  <a:defRPr b="0" cap="none" i="0" strike="noStrike" sz="1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cap="none" i="0" strike="noStrike" sz="18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fld id="{00000000-1234-1234-1234-123412341234}" type="slidenum">
              <a:rPr b="0" cap="none" i="0" lang="en-US" strike="noStrike" sz="10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8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notesSlides/notesSlide1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notesSlides/notesSlide1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" Target="../notesSlides/notesSlide1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" Target="../notesSlides/notesSlide2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5" Target="../media/image4.png" Type="http://schemas.openxmlformats.org/officeDocument/2006/relationships/image"/><Relationship Id="rId4" Target="../media/image5.png" Type="http://schemas.openxmlformats.org/officeDocument/2006/relationships/image"/><Relationship Id="rId3" Target="../media/image3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7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 EXPERIMENTAL APPLICATION OF UNSUPERVISED MODELING TO CHATBOTS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cap="none" i="0" lang="en-US" strike="noStrike" sz="2000" u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NICHOLAS MARBLE, CHRIS VARGA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QUALITATIVE RESULTS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204112" y="2097110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228600" lvl="0" marL="2286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Had sample testers rate chatbot response as 'relevant' or 'not relevant'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Two different input sets: one more "formal," one more "slang"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"Slang" set had average of 16/30 relevant responses ~53%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"Formal" set had average of 14/30 relevant responses ~46%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Responses are 'relevant' to input but don’t always make sense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QUANTITATIVE RESULTS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228600" lvl="0" marL="2286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Ask chatbot 30 questions from "slang" and "formal" input sets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Measure number of responses that are not "I do not understand"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"Slang" set had 86% response rate after pre-processing tweets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"Formal" set had 76% response rate after pre-processing tweets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cap="none" i="0" strike="noStrike" sz="2400" u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cap="none" i="0" strike="noStrike" sz="2400" u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PREPROCESSING TWEETS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228600" lvl="0" marL="2286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Removed symbols such as @ and RT (retweet)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"Formal" set saw response rate go from ~80% to ~86% after preprocessing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attribute this to higher degrees of similarity without extra symbols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cap="none" i="0" strike="noStrike" sz="2400" u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 TO A.L.I.C.E. CHATBOT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3810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est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A.L.I.C.E.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66% relevance in formal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76% relevance in slang</a:t>
            </a:r>
          </a:p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Our Chatbot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46% relevance in formal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53% relevance in slang</a:t>
            </a:r>
          </a:p>
        </p:txBody>
      </p:sp>
      <p:pic>
        <p:nvPicPr>
          <p:cNvPr descr="chatbot_comparison.png"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0600" y="2097086"/>
            <a:ext cx="5714999" cy="35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A.L.I.C.E.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 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“popcorn is a healthy snack”</a:t>
            </a:r>
          </a:p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Reponse: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“aren’t all healthy snack popcorn”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A.L.I.C.E.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“drinking water is important”</a:t>
            </a:r>
          </a:p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Reponse: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“And important is drinking water. 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OUR CHATBOT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“do you come to school by bus?”</a:t>
            </a:r>
          </a:p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Reponse: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“I’m tired of these crackheads on the bus.”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OUR CHATBOT</a:t>
            </a:r>
          </a:p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t/>
            </a:r>
            <a:endParaRPr b="0" cap="none" i="0" strike="noStrike" sz="3600" u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“All the best people are quirky… I bet I can outdo you though.”</a:t>
            </a:r>
          </a:p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Reponse: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“Remember when everyone was accused of being a communist back in the 50’s because the media? I bet those days were great let’s do that again.”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RESPONSES FROM OUR CHATBOT</a:t>
            </a:r>
          </a:p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t/>
            </a:r>
            <a:endParaRPr b="0" cap="none" i="0" strike="noStrike" sz="3600" u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Input: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“drinking water is important”</a:t>
            </a:r>
          </a:p>
          <a:p>
            <a:pPr algn="l" indent="-228600" lvl="0" marL="4572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Response:</a:t>
            </a:r>
          </a:p>
          <a:p>
            <a:pPr algn="l" indent="-228600" lvl="1" marL="9144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“I’m done drinking until I lose 20 pounds.”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FUTURE WORK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228600" lvl="0" marL="2286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Query database based on refined input</a:t>
            </a:r>
          </a:p>
          <a:p>
            <a:pPr algn="l" indent="-22860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Instead of searching “you” it would look for “I”</a:t>
            </a:r>
          </a:p>
          <a:p>
            <a:pPr algn="l" indent="-22860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Determine if question or statement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Implement saved “state”</a:t>
            </a:r>
          </a:p>
          <a:p>
            <a:pPr algn="l" indent="-22860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Prevent saying the same thing over and over</a:t>
            </a:r>
          </a:p>
          <a:p>
            <a:pPr algn="l" indent="-22860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 able to add past words for searches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228600" lvl="0" marL="2286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Review of our Implementation Strategy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Adding New Evaluation Metrics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Pre-processing Tweets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 to Other Chatbots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cap="none" i="0" strike="noStrike" sz="2400" u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cap="none" i="0" strike="noStrike" sz="2400" u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141412" y="618516"/>
            <a:ext cx="9905997" cy="552222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1145764" y="3449346"/>
            <a:ext cx="9897294" cy="1141995"/>
            <a:chOff x="4352" y="1199858"/>
            <a:chExt cx="9897294" cy="1141995"/>
          </a:xfrm>
        </p:grpSpPr>
        <p:sp>
          <p:nvSpPr>
            <p:cNvPr id="248" name="Shape 248"/>
            <p:cNvSpPr/>
            <p:nvPr/>
          </p:nvSpPr>
          <p:spPr>
            <a:xfrm>
              <a:off x="4352" y="1199858"/>
              <a:ext cx="1903325" cy="1141995"/>
            </a:xfrm>
            <a:prstGeom prst="roundRect">
              <a:avLst>
                <a:gd fmla="val 10000" name="adj"/>
              </a:avLst>
            </a:prstGeom>
            <a:solidFill>
              <a:srgbClr val="F8A93A"/>
            </a:solidFill>
            <a:ln cap="flat" cmpd="sng" w="15875">
              <a:solidFill>
                <a:schemeClr val="lt1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37801" y="1233304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80000" lIns="80000" numCol="1" rIns="80000" tIns="80000">
              <a:noAutofit/>
            </a:bodyPr>
            <a:lstStyle/>
            <a:p>
              <a:pPr algn="ctr" indent="0" lvl="0" marL="0" marR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cap="none" i="0" lang="en-US" strike="noStrike" sz="2100" u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Determine input subjects/ideas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98009" y="1534841"/>
              <a:ext cx="403504" cy="4720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BD1AA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098009" y="1629248"/>
              <a:ext cx="282452" cy="2832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0" lIns="0" numCol="1" rIns="0" tIns="0">
              <a:noAutofit/>
            </a:bodyPr>
            <a:lstStyle/>
            <a:p>
              <a:pPr algn="ctr" indent="0" lvl="0" marL="0" marR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7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669008" y="1199858"/>
              <a:ext cx="1903325" cy="1141995"/>
            </a:xfrm>
            <a:prstGeom prst="roundRect">
              <a:avLst>
                <a:gd fmla="val 10000" name="adj"/>
              </a:avLst>
            </a:prstGeom>
            <a:solidFill>
              <a:srgbClr val="F8A93A"/>
            </a:solidFill>
            <a:ln cap="flat" cmpd="sng" w="15875">
              <a:solidFill>
                <a:schemeClr val="lt1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2702457" y="1233304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80000" lIns="80000" numCol="1" rIns="80000" tIns="80000">
              <a:noAutofit/>
            </a:bodyPr>
            <a:lstStyle/>
            <a:p>
              <a:pPr algn="ctr" indent="0" lvl="0" marL="0" marR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cap="none" i="0" lang="en-US" strike="noStrike" sz="2100" u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Query for similar subjects/ideas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4762667" y="1534841"/>
              <a:ext cx="403504" cy="4720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BD1AA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4762667" y="1629248"/>
              <a:ext cx="282452" cy="2832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0" lIns="0" numCol="1" rIns="0" tIns="0">
              <a:noAutofit/>
            </a:bodyPr>
            <a:lstStyle/>
            <a:p>
              <a:pPr algn="ctr" indent="0" lvl="0" marL="0" marR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7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333664" y="1199858"/>
              <a:ext cx="1903325" cy="1141995"/>
            </a:xfrm>
            <a:prstGeom prst="roundRect">
              <a:avLst>
                <a:gd fmla="val 10000" name="adj"/>
              </a:avLst>
            </a:prstGeom>
            <a:solidFill>
              <a:srgbClr val="F8A93A"/>
            </a:solidFill>
            <a:ln cap="flat" cmpd="sng" w="15875">
              <a:solidFill>
                <a:schemeClr val="lt1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5367112" y="1233304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80000" lIns="80000" numCol="1" rIns="80000" tIns="80000">
              <a:noAutofit/>
            </a:bodyPr>
            <a:lstStyle/>
            <a:p>
              <a:pPr algn="ctr" indent="0" lvl="0" marL="0" marR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cap="none" i="0" lang="en-US" strike="noStrike" sz="2100" u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 and rank all sentences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7427321" y="1534841"/>
              <a:ext cx="403504" cy="4720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BD1AA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7427321" y="1629248"/>
              <a:ext cx="282452" cy="2832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0" lIns="0" numCol="1" rIns="0" tIns="0">
              <a:noAutofit/>
            </a:bodyPr>
            <a:lstStyle/>
            <a:p>
              <a:pPr algn="ctr" indent="0" lvl="0" marL="0" marR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7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998321" y="1199858"/>
              <a:ext cx="1903325" cy="1141995"/>
            </a:xfrm>
            <a:prstGeom prst="roundRect">
              <a:avLst>
                <a:gd fmla="val 10000" name="adj"/>
              </a:avLst>
            </a:prstGeom>
            <a:solidFill>
              <a:srgbClr val="F8A93A"/>
            </a:solidFill>
            <a:ln cap="flat" cmpd="sng" w="15875">
              <a:solidFill>
                <a:schemeClr val="lt1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8031767" y="1233304"/>
              <a:ext cx="1836428" cy="1075099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80000" lIns="80000" numCol="1" rIns="80000" tIns="80000">
              <a:noAutofit/>
            </a:bodyPr>
            <a:lstStyle/>
            <a:p>
              <a:pPr algn="ctr" indent="0" lvl="0" marL="0" marR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estrial"/>
                <a:buNone/>
              </a:pPr>
              <a:r>
                <a:rPr b="0" cap="none" i="0" lang="en-US" strike="noStrike" sz="2100" u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Reply with most similar tweet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CLUSTER TWEETS WITH LATENT SEMANTIC ANALYSIS (LSA)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228600" lvl="0" marL="2286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Treat each tweet as a bag-of-words</a:t>
            </a:r>
          </a:p>
          <a:p>
            <a:pPr algn="l" indent="-22860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Don’t care about order, only frequency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a term-document matrix 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Identify tweet categories using SVD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Idea: create categories using similar concepts</a:t>
            </a:r>
          </a:p>
        </p:txBody>
      </p:sp>
      <p:graphicFrame>
        <p:nvGraphicFramePr>
          <p:cNvPr id="268" name="Shape 268"/>
          <p:cNvGraphicFramePr/>
          <p:nvPr/>
        </p:nvGraphicFramePr>
        <p:xfrm>
          <a:off x="7258796" y="24472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{CBA160DB-7566-4C8F-A3F9-6D8FC67A0FCC}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 gridSpan="5">
                  <a:txBody>
                    <a:bodyPr numCol="1">
                      <a:noAutofit/>
                    </a:bodyPr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Sentences 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 hMerge="1"/>
                <a:tc hMerge="1"/>
                <a:tc hMerge="1"/>
                <a:tc hMerge="1"/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S2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S3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S4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S5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Dolphin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90500"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1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Kanya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cap="none" i="0" lang="en-US" strike="noStrike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 numCol="1">
                      <a:noAutofit/>
                    </a:bodyPr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cap="none" i="0" strike="noStrike" sz="11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b" marB="45725" marL="9525" marR="9525" marT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LSA WITH TFIDF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228600" lvl="0" marL="228600" marR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7282"/>
              <a:buFont typeface="Arial"/>
              <a:buChar char="•"/>
            </a:pPr>
            <a:r>
              <a:rPr b="0" cap="none" i="0" lang="en-US" strike="noStrike" sz="222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 words like “the” and “a” are very common</a:t>
            </a:r>
          </a:p>
          <a:p>
            <a:pPr algn="l" indent="-228600" lvl="1" marL="685800" marR="0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8507"/>
              <a:buFont typeface="Arial"/>
              <a:buChar char="•"/>
            </a:pPr>
            <a:r>
              <a:rPr b="0" cap="none" i="0" lang="en-US" strike="noStrike" sz="18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These common words skew the term-document matrix </a:t>
            </a:r>
          </a:p>
          <a:p>
            <a:pPr algn="l" indent="-228600" lvl="0" marL="228600" marR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7282"/>
              <a:buFont typeface="Arial"/>
              <a:buChar char="•"/>
            </a:pPr>
            <a:r>
              <a:rPr b="0" cap="none" i="0" lang="en-US" strike="noStrike" sz="222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Solution: assign greater weight to important words that are less frequent</a:t>
            </a:r>
          </a:p>
          <a:p>
            <a:pPr algn="l" indent="-228600" lvl="1" marL="685800" marR="0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8507"/>
              <a:buFont typeface="Arial"/>
              <a:buChar char="•"/>
            </a:pPr>
            <a:r>
              <a:rPr b="0" cap="none" i="0" lang="en-US" strike="noStrike" sz="18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TFIDF (term frequency inverse document frequency) to assign weights</a:t>
            </a:r>
          </a:p>
          <a:p>
            <a:pPr algn="l" indent="-228600" lvl="0" marL="228600" marR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7282"/>
              <a:buFont typeface="Arial"/>
              <a:buChar char="•"/>
            </a:pPr>
            <a:r>
              <a:rPr b="0" cap="none" i="0" lang="en-US" strike="noStrike" sz="222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Example: “The black cat was spying on the dog.”</a:t>
            </a:r>
          </a:p>
          <a:p>
            <a:pPr algn="l" indent="-228600" lvl="1" marL="685800" marR="0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8507"/>
              <a:buFont typeface="Arial"/>
              <a:buChar char="•"/>
            </a:pPr>
            <a:r>
              <a:rPr b="0" cap="none" i="0" lang="en-US" strike="noStrike" sz="18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“the” and “on” occur frequently in other text </a:t>
            </a:r>
          </a:p>
          <a:p>
            <a:pPr algn="l" indent="-228600" lvl="1" marL="685800" marR="0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8507"/>
              <a:buFont typeface="Arial"/>
              <a:buChar char="•"/>
            </a:pPr>
            <a:r>
              <a:rPr b="0" cap="none" i="0" lang="en-US" strike="noStrike" sz="185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“cat” and “dog” occur less frequently and therefore are more important</a:t>
            </a:r>
          </a:p>
          <a:p>
            <a:pPr algn="l" indent="-228600" lvl="0" marL="228600" marR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7282"/>
              <a:buFont typeface="Arial"/>
              <a:buChar char="•"/>
            </a:pPr>
            <a:r>
              <a:rPr b="0" cap="none" i="0" lang="en-US" strike="noStrike" sz="222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TFIDF FORMULAS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algn="l" indent="0" lvl="0" marL="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 2017-05-01 at 10.04.59 AM.png"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99" y="2494950"/>
            <a:ext cx="4398699" cy="577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7-05-01 at 10.10.01 AM.png"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300" y="3252656"/>
            <a:ext cx="4160474" cy="8958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7-05-01 at 10.11.19 AM.png" id="283" name="Shape 2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300" y="4328775"/>
            <a:ext cx="1590325" cy="6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5856800" y="2925975"/>
            <a:ext cx="5190600" cy="1402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N = number of documents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D = set of all documents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t = term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121824" y="4328668"/>
            <a:ext cx="7960821" cy="714524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= tf(t, d) i.e. how many times term t occurs in document 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RANKING THE BEST RESPONSE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228600" lvl="0" marL="2286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Rank relevance of tweets to input in same category using cosine similarity</a:t>
            </a:r>
          </a:p>
          <a:p>
            <a:pPr algn="l" indent="-22860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Take best matched</a:t>
            </a:r>
          </a:p>
          <a:p>
            <a:pPr algn="l" indent="-228600" lvl="1" marL="685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0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 if not similar at all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Idea: the more similar the tweet, the better the response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no tweets are similar, chatbot responds "I do not understand"</a:t>
            </a:r>
          </a:p>
          <a:p>
            <a:pPr algn="l" indent="-228600" lvl="0" marL="2286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"I do not understand" counts as a non-response</a:t>
            </a:r>
          </a:p>
          <a:p>
            <a: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cap="none" i="0" strike="noStrike" sz="2400" u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COSINE SIMILARITY ON VECTORIZED TWEETS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141412" y="2249485"/>
            <a:ext cx="9906000" cy="3541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Represent tweets as term frequency vectors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= </a:t>
            </a:r>
            <a:r>
              <a:rPr lang="en-US"/>
              <a:t>“hi there buddy” =&gt; [1 1 1 0]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 = “hi there dude”   =&gt; [1 1 0 1]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 = “hi there buddy dude” (combined tweet vector)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cosine similarity =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2017-05-01 at 10.16.50 AM.png"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65" y="3844029"/>
            <a:ext cx="8382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cap="none" i="0" lang="en-US" strike="noStrike" sz="36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EXPERIMENTING WITH POPULATION SIZES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162229" y="1853883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tIns="45700">
            <a:noAutofit/>
          </a:bodyPr>
          <a:lstStyle/>
          <a:p>
            <a:pPr algn="l" indent="-228600" lvl="0" marL="228600" marR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cap="none" i="0" lang="en-US" strike="noStrike" sz="2400" u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Observation: larger base “population” allows for larger range of responses</a:t>
            </a:r>
          </a:p>
          <a:p>
            <a:pPr algn="l" indent="0" lvl="0" marL="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cap="none" i="0" strike="noStrike" sz="2400" u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777" y="3096993"/>
            <a:ext cx="7048499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