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baseline="0" dirty="0">
                <a:solidFill>
                  <a:schemeClr val="bg1"/>
                </a:solidFill>
              </a:rPr>
              <a:t> size vs Percentage Responded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Percentage of response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Sheet1!$B$1:$W$1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20</c:v>
                </c:pt>
                <c:pt idx="16">
                  <c:v>25</c:v>
                </c:pt>
                <c:pt idx="17">
                  <c:v>30</c:v>
                </c:pt>
                <c:pt idx="18">
                  <c:v>35</c:v>
                </c:pt>
                <c:pt idx="19">
                  <c:v>40</c:v>
                </c:pt>
                <c:pt idx="20">
                  <c:v>50</c:v>
                </c:pt>
                <c:pt idx="21">
                  <c:v>100</c:v>
                </c:pt>
              </c:numCache>
            </c:numRef>
          </c:cat>
          <c:val>
            <c:numRef>
              <c:f>Sheet1!$B$2:$W$2</c:f>
              <c:numCache>
                <c:formatCode>General</c:formatCode>
                <c:ptCount val="22"/>
                <c:pt idx="0">
                  <c:v>30</c:v>
                </c:pt>
                <c:pt idx="1">
                  <c:v>50</c:v>
                </c:pt>
                <c:pt idx="2">
                  <c:v>56</c:v>
                </c:pt>
                <c:pt idx="3">
                  <c:v>63</c:v>
                </c:pt>
                <c:pt idx="4">
                  <c:v>66</c:v>
                </c:pt>
                <c:pt idx="5">
                  <c:v>66</c:v>
                </c:pt>
                <c:pt idx="6">
                  <c:v>66</c:v>
                </c:pt>
                <c:pt idx="7">
                  <c:v>66</c:v>
                </c:pt>
                <c:pt idx="8">
                  <c:v>66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70</c:v>
                </c:pt>
                <c:pt idx="14">
                  <c:v>73</c:v>
                </c:pt>
                <c:pt idx="15">
                  <c:v>73</c:v>
                </c:pt>
                <c:pt idx="16">
                  <c:v>73</c:v>
                </c:pt>
                <c:pt idx="17">
                  <c:v>73</c:v>
                </c:pt>
                <c:pt idx="18">
                  <c:v>76</c:v>
                </c:pt>
                <c:pt idx="19">
                  <c:v>76</c:v>
                </c:pt>
                <c:pt idx="20">
                  <c:v>76</c:v>
                </c:pt>
                <c:pt idx="2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CA-4E40-9BAD-A893F61B3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0449768"/>
        <c:axId val="221964152"/>
      </c:lineChart>
      <c:catAx>
        <c:axId val="470449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Size of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Population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964152"/>
        <c:crosses val="autoZero"/>
        <c:auto val="1"/>
        <c:lblAlgn val="ctr"/>
        <c:lblOffset val="100"/>
        <c:noMultiLvlLbl val="0"/>
      </c:catAx>
      <c:valAx>
        <c:axId val="22196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Percentage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responded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49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78F6D-8D69-41C2-8326-FEFB29D621A9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A2DA85F-EE09-4553-A0D2-6A3BBB47DA2D}">
      <dgm:prSet phldrT="[Text]"/>
      <dgm:spPr/>
      <dgm:t>
        <a:bodyPr/>
        <a:lstStyle/>
        <a:p>
          <a:r>
            <a:rPr lang="en-US" dirty="0"/>
            <a:t>Determine input subjects/ideas</a:t>
          </a:r>
        </a:p>
      </dgm:t>
    </dgm:pt>
    <dgm:pt modelId="{FD2E7415-456D-49E9-9AD8-FA5FFDBA5D05}" type="parTrans" cxnId="{8E24B7F0-C0F9-4488-BBD8-EB004F1BBFD1}">
      <dgm:prSet/>
      <dgm:spPr/>
      <dgm:t>
        <a:bodyPr/>
        <a:lstStyle/>
        <a:p>
          <a:endParaRPr lang="en-US"/>
        </a:p>
      </dgm:t>
    </dgm:pt>
    <dgm:pt modelId="{98ABC47D-32C2-4528-AA73-CD55C872DC05}" type="sibTrans" cxnId="{8E24B7F0-C0F9-4488-BBD8-EB004F1BBFD1}">
      <dgm:prSet/>
      <dgm:spPr/>
      <dgm:t>
        <a:bodyPr/>
        <a:lstStyle/>
        <a:p>
          <a:endParaRPr lang="en-US"/>
        </a:p>
      </dgm:t>
    </dgm:pt>
    <dgm:pt modelId="{F8FB9AB2-5492-4BF9-B19D-DD73EA6B2789}">
      <dgm:prSet phldrT="[Text]"/>
      <dgm:spPr/>
      <dgm:t>
        <a:bodyPr/>
        <a:lstStyle/>
        <a:p>
          <a:r>
            <a:rPr lang="en-US" dirty="0"/>
            <a:t>Model and rank all sentences</a:t>
          </a:r>
        </a:p>
      </dgm:t>
    </dgm:pt>
    <dgm:pt modelId="{BE9311B6-8297-4143-83A9-A8BEA546854C}" type="parTrans" cxnId="{A12BC460-DD89-4B95-A816-7C84AAFEAEBA}">
      <dgm:prSet/>
      <dgm:spPr/>
      <dgm:t>
        <a:bodyPr/>
        <a:lstStyle/>
        <a:p>
          <a:endParaRPr lang="en-US"/>
        </a:p>
      </dgm:t>
    </dgm:pt>
    <dgm:pt modelId="{1E928DCD-7D7E-45D7-83F3-909ADB64167F}" type="sibTrans" cxnId="{A12BC460-DD89-4B95-A816-7C84AAFEAEBA}">
      <dgm:prSet/>
      <dgm:spPr/>
      <dgm:t>
        <a:bodyPr/>
        <a:lstStyle/>
        <a:p>
          <a:endParaRPr lang="en-US"/>
        </a:p>
      </dgm:t>
    </dgm:pt>
    <dgm:pt modelId="{7C4E78D4-CDE3-4573-9C7C-4D16F115FEE5}">
      <dgm:prSet phldrT="[Text]"/>
      <dgm:spPr/>
      <dgm:t>
        <a:bodyPr/>
        <a:lstStyle/>
        <a:p>
          <a:r>
            <a:rPr lang="en-US" dirty="0"/>
            <a:t>Reply with most similar tweet</a:t>
          </a:r>
        </a:p>
      </dgm:t>
    </dgm:pt>
    <dgm:pt modelId="{5386714D-9C50-4583-A12E-D81B45D6C1D7}" type="parTrans" cxnId="{B9953313-4D53-4F37-BF46-4EB36F5D9EEA}">
      <dgm:prSet/>
      <dgm:spPr/>
      <dgm:t>
        <a:bodyPr/>
        <a:lstStyle/>
        <a:p>
          <a:endParaRPr lang="en-US"/>
        </a:p>
      </dgm:t>
    </dgm:pt>
    <dgm:pt modelId="{1050EEE4-3ACF-4B4A-9EF2-A0E821D65A04}" type="sibTrans" cxnId="{B9953313-4D53-4F37-BF46-4EB36F5D9EEA}">
      <dgm:prSet/>
      <dgm:spPr/>
      <dgm:t>
        <a:bodyPr/>
        <a:lstStyle/>
        <a:p>
          <a:endParaRPr lang="en-US"/>
        </a:p>
      </dgm:t>
    </dgm:pt>
    <dgm:pt modelId="{634AA2D6-F1AF-4070-B3E6-68725D607840}">
      <dgm:prSet phldrT="[Text]"/>
      <dgm:spPr/>
      <dgm:t>
        <a:bodyPr/>
        <a:lstStyle/>
        <a:p>
          <a:r>
            <a:rPr lang="en-US" dirty="0"/>
            <a:t>Query for similar subjects/ideas</a:t>
          </a:r>
        </a:p>
      </dgm:t>
    </dgm:pt>
    <dgm:pt modelId="{FBFF383A-04AF-4240-B7C4-2CA00A87C896}" type="parTrans" cxnId="{AF402D3C-E8D4-4759-8823-263BA9739052}">
      <dgm:prSet/>
      <dgm:spPr/>
      <dgm:t>
        <a:bodyPr/>
        <a:lstStyle/>
        <a:p>
          <a:endParaRPr lang="en-US"/>
        </a:p>
      </dgm:t>
    </dgm:pt>
    <dgm:pt modelId="{47F55FD3-6EC0-4546-B7B4-F056A6DA8B1C}" type="sibTrans" cxnId="{AF402D3C-E8D4-4759-8823-263BA9739052}">
      <dgm:prSet/>
      <dgm:spPr/>
      <dgm:t>
        <a:bodyPr/>
        <a:lstStyle/>
        <a:p>
          <a:endParaRPr lang="en-US"/>
        </a:p>
      </dgm:t>
    </dgm:pt>
    <dgm:pt modelId="{E26897BA-647F-4FA3-92A7-C854BC5AEDA4}" type="pres">
      <dgm:prSet presAssocID="{B9278F6D-8D69-41C2-8326-FEFB29D621A9}" presName="Name0" presStyleCnt="0">
        <dgm:presLayoutVars>
          <dgm:dir/>
          <dgm:resizeHandles val="exact"/>
        </dgm:presLayoutVars>
      </dgm:prSet>
      <dgm:spPr/>
    </dgm:pt>
    <dgm:pt modelId="{A0C11B1D-DC0C-4F19-9474-F6B3256B596A}" type="pres">
      <dgm:prSet presAssocID="{6A2DA85F-EE09-4553-A0D2-6A3BBB47DA2D}" presName="node" presStyleLbl="node1" presStyleIdx="0" presStyleCnt="4">
        <dgm:presLayoutVars>
          <dgm:bulletEnabled val="1"/>
        </dgm:presLayoutVars>
      </dgm:prSet>
      <dgm:spPr/>
    </dgm:pt>
    <dgm:pt modelId="{380FDE13-EB76-4E94-A039-4770CA84E5F2}" type="pres">
      <dgm:prSet presAssocID="{98ABC47D-32C2-4528-AA73-CD55C872DC05}" presName="sibTrans" presStyleLbl="sibTrans2D1" presStyleIdx="0" presStyleCnt="3"/>
      <dgm:spPr/>
    </dgm:pt>
    <dgm:pt modelId="{70187F5C-3586-47FB-A7EF-46B81CC23D0B}" type="pres">
      <dgm:prSet presAssocID="{98ABC47D-32C2-4528-AA73-CD55C872DC05}" presName="connectorText" presStyleLbl="sibTrans2D1" presStyleIdx="0" presStyleCnt="3"/>
      <dgm:spPr/>
    </dgm:pt>
    <dgm:pt modelId="{5475B36F-D779-47B3-AFDC-EC20D2CE324C}" type="pres">
      <dgm:prSet presAssocID="{634AA2D6-F1AF-4070-B3E6-68725D607840}" presName="node" presStyleLbl="node1" presStyleIdx="1" presStyleCnt="4">
        <dgm:presLayoutVars>
          <dgm:bulletEnabled val="1"/>
        </dgm:presLayoutVars>
      </dgm:prSet>
      <dgm:spPr/>
    </dgm:pt>
    <dgm:pt modelId="{10C9A3BC-BFA5-4E60-9FAA-0CE5AE5C694D}" type="pres">
      <dgm:prSet presAssocID="{47F55FD3-6EC0-4546-B7B4-F056A6DA8B1C}" presName="sibTrans" presStyleLbl="sibTrans2D1" presStyleIdx="1" presStyleCnt="3"/>
      <dgm:spPr/>
    </dgm:pt>
    <dgm:pt modelId="{C69736AF-F3B8-4B83-A31A-49CBAE2B4E4B}" type="pres">
      <dgm:prSet presAssocID="{47F55FD3-6EC0-4546-B7B4-F056A6DA8B1C}" presName="connectorText" presStyleLbl="sibTrans2D1" presStyleIdx="1" presStyleCnt="3"/>
      <dgm:spPr/>
    </dgm:pt>
    <dgm:pt modelId="{85E9F424-4586-4C98-99F5-4CC55F45DA8B}" type="pres">
      <dgm:prSet presAssocID="{F8FB9AB2-5492-4BF9-B19D-DD73EA6B2789}" presName="node" presStyleLbl="node1" presStyleIdx="2" presStyleCnt="4">
        <dgm:presLayoutVars>
          <dgm:bulletEnabled val="1"/>
        </dgm:presLayoutVars>
      </dgm:prSet>
      <dgm:spPr/>
    </dgm:pt>
    <dgm:pt modelId="{667B4AC9-DE80-4774-A0AF-148C95686FE9}" type="pres">
      <dgm:prSet presAssocID="{1E928DCD-7D7E-45D7-83F3-909ADB64167F}" presName="sibTrans" presStyleLbl="sibTrans2D1" presStyleIdx="2" presStyleCnt="3"/>
      <dgm:spPr/>
    </dgm:pt>
    <dgm:pt modelId="{00DDF4D2-1805-4BCC-8402-48BF4118CF90}" type="pres">
      <dgm:prSet presAssocID="{1E928DCD-7D7E-45D7-83F3-909ADB64167F}" presName="connectorText" presStyleLbl="sibTrans2D1" presStyleIdx="2" presStyleCnt="3"/>
      <dgm:spPr/>
    </dgm:pt>
    <dgm:pt modelId="{ABC9E1C4-F91D-4673-A7FD-471A1DEA8488}" type="pres">
      <dgm:prSet presAssocID="{7C4E78D4-CDE3-4573-9C7C-4D16F115FEE5}" presName="node" presStyleLbl="node1" presStyleIdx="3" presStyleCnt="4">
        <dgm:presLayoutVars>
          <dgm:bulletEnabled val="1"/>
        </dgm:presLayoutVars>
      </dgm:prSet>
      <dgm:spPr/>
    </dgm:pt>
  </dgm:ptLst>
  <dgm:cxnLst>
    <dgm:cxn modelId="{B9953313-4D53-4F37-BF46-4EB36F5D9EEA}" srcId="{B9278F6D-8D69-41C2-8326-FEFB29D621A9}" destId="{7C4E78D4-CDE3-4573-9C7C-4D16F115FEE5}" srcOrd="3" destOrd="0" parTransId="{5386714D-9C50-4583-A12E-D81B45D6C1D7}" sibTransId="{1050EEE4-3ACF-4B4A-9EF2-A0E821D65A04}"/>
    <dgm:cxn modelId="{1EF89C18-4105-42B2-8752-964E50372CC4}" type="presOf" srcId="{7C4E78D4-CDE3-4573-9C7C-4D16F115FEE5}" destId="{ABC9E1C4-F91D-4673-A7FD-471A1DEA8488}" srcOrd="0" destOrd="0" presId="urn:microsoft.com/office/officeart/2005/8/layout/process1"/>
    <dgm:cxn modelId="{E0542330-CE79-44E7-ACA4-095821EFC4AD}" type="presOf" srcId="{98ABC47D-32C2-4528-AA73-CD55C872DC05}" destId="{380FDE13-EB76-4E94-A039-4770CA84E5F2}" srcOrd="0" destOrd="0" presId="urn:microsoft.com/office/officeart/2005/8/layout/process1"/>
    <dgm:cxn modelId="{AF402D3C-E8D4-4759-8823-263BA9739052}" srcId="{B9278F6D-8D69-41C2-8326-FEFB29D621A9}" destId="{634AA2D6-F1AF-4070-B3E6-68725D607840}" srcOrd="1" destOrd="0" parTransId="{FBFF383A-04AF-4240-B7C4-2CA00A87C896}" sibTransId="{47F55FD3-6EC0-4546-B7B4-F056A6DA8B1C}"/>
    <dgm:cxn modelId="{2518853D-AB71-4FAD-85F8-3AD6982EF139}" type="presOf" srcId="{47F55FD3-6EC0-4546-B7B4-F056A6DA8B1C}" destId="{10C9A3BC-BFA5-4E60-9FAA-0CE5AE5C694D}" srcOrd="0" destOrd="0" presId="urn:microsoft.com/office/officeart/2005/8/layout/process1"/>
    <dgm:cxn modelId="{A12BC460-DD89-4B95-A816-7C84AAFEAEBA}" srcId="{B9278F6D-8D69-41C2-8326-FEFB29D621A9}" destId="{F8FB9AB2-5492-4BF9-B19D-DD73EA6B2789}" srcOrd="2" destOrd="0" parTransId="{BE9311B6-8297-4143-83A9-A8BEA546854C}" sibTransId="{1E928DCD-7D7E-45D7-83F3-909ADB64167F}"/>
    <dgm:cxn modelId="{B0E5AB44-1EF5-4FB1-8222-F938DD721A33}" type="presOf" srcId="{6A2DA85F-EE09-4553-A0D2-6A3BBB47DA2D}" destId="{A0C11B1D-DC0C-4F19-9474-F6B3256B596A}" srcOrd="0" destOrd="0" presId="urn:microsoft.com/office/officeart/2005/8/layout/process1"/>
    <dgm:cxn modelId="{1C43AD66-75DF-498C-9AB4-F7F42CCE0D3E}" type="presOf" srcId="{634AA2D6-F1AF-4070-B3E6-68725D607840}" destId="{5475B36F-D779-47B3-AFDC-EC20D2CE324C}" srcOrd="0" destOrd="0" presId="urn:microsoft.com/office/officeart/2005/8/layout/process1"/>
    <dgm:cxn modelId="{DA8B7D68-5C67-4A2B-A931-540CC63A2F80}" type="presOf" srcId="{B9278F6D-8D69-41C2-8326-FEFB29D621A9}" destId="{E26897BA-647F-4FA3-92A7-C854BC5AEDA4}" srcOrd="0" destOrd="0" presId="urn:microsoft.com/office/officeart/2005/8/layout/process1"/>
    <dgm:cxn modelId="{7714886A-9DA4-4450-8164-CBF294355F5B}" type="presOf" srcId="{47F55FD3-6EC0-4546-B7B4-F056A6DA8B1C}" destId="{C69736AF-F3B8-4B83-A31A-49CBAE2B4E4B}" srcOrd="1" destOrd="0" presId="urn:microsoft.com/office/officeart/2005/8/layout/process1"/>
    <dgm:cxn modelId="{8A37E556-08AE-459B-BD87-B4A21513C6FB}" type="presOf" srcId="{1E928DCD-7D7E-45D7-83F3-909ADB64167F}" destId="{00DDF4D2-1805-4BCC-8402-48BF4118CF90}" srcOrd="1" destOrd="0" presId="urn:microsoft.com/office/officeart/2005/8/layout/process1"/>
    <dgm:cxn modelId="{8EC2DD9E-78B8-4D92-89AE-637CC326D12B}" type="presOf" srcId="{98ABC47D-32C2-4528-AA73-CD55C872DC05}" destId="{70187F5C-3586-47FB-A7EF-46B81CC23D0B}" srcOrd="1" destOrd="0" presId="urn:microsoft.com/office/officeart/2005/8/layout/process1"/>
    <dgm:cxn modelId="{8E24B7F0-C0F9-4488-BBD8-EB004F1BBFD1}" srcId="{B9278F6D-8D69-41C2-8326-FEFB29D621A9}" destId="{6A2DA85F-EE09-4553-A0D2-6A3BBB47DA2D}" srcOrd="0" destOrd="0" parTransId="{FD2E7415-456D-49E9-9AD8-FA5FFDBA5D05}" sibTransId="{98ABC47D-32C2-4528-AA73-CD55C872DC05}"/>
    <dgm:cxn modelId="{2B5833F3-6023-47BC-BACA-39C7799220F8}" type="presOf" srcId="{F8FB9AB2-5492-4BF9-B19D-DD73EA6B2789}" destId="{85E9F424-4586-4C98-99F5-4CC55F45DA8B}" srcOrd="0" destOrd="0" presId="urn:microsoft.com/office/officeart/2005/8/layout/process1"/>
    <dgm:cxn modelId="{EAFE68F6-B3CD-4485-9D05-BEE7501A66D1}" type="presOf" srcId="{1E928DCD-7D7E-45D7-83F3-909ADB64167F}" destId="{667B4AC9-DE80-4774-A0AF-148C95686FE9}" srcOrd="0" destOrd="0" presId="urn:microsoft.com/office/officeart/2005/8/layout/process1"/>
    <dgm:cxn modelId="{9A28C28E-2154-4C17-BDA6-50640C53F7A3}" type="presParOf" srcId="{E26897BA-647F-4FA3-92A7-C854BC5AEDA4}" destId="{A0C11B1D-DC0C-4F19-9474-F6B3256B596A}" srcOrd="0" destOrd="0" presId="urn:microsoft.com/office/officeart/2005/8/layout/process1"/>
    <dgm:cxn modelId="{3139AFBF-77D8-413B-A805-7228DD95C0C3}" type="presParOf" srcId="{E26897BA-647F-4FA3-92A7-C854BC5AEDA4}" destId="{380FDE13-EB76-4E94-A039-4770CA84E5F2}" srcOrd="1" destOrd="0" presId="urn:microsoft.com/office/officeart/2005/8/layout/process1"/>
    <dgm:cxn modelId="{FFDC1282-0EAB-4567-9F40-7034E597B247}" type="presParOf" srcId="{380FDE13-EB76-4E94-A039-4770CA84E5F2}" destId="{70187F5C-3586-47FB-A7EF-46B81CC23D0B}" srcOrd="0" destOrd="0" presId="urn:microsoft.com/office/officeart/2005/8/layout/process1"/>
    <dgm:cxn modelId="{C82315D3-15AA-4412-B6EC-0E82FC450DE7}" type="presParOf" srcId="{E26897BA-647F-4FA3-92A7-C854BC5AEDA4}" destId="{5475B36F-D779-47B3-AFDC-EC20D2CE324C}" srcOrd="2" destOrd="0" presId="urn:microsoft.com/office/officeart/2005/8/layout/process1"/>
    <dgm:cxn modelId="{50FF71E9-E538-45C1-AA19-0D77228E6E5A}" type="presParOf" srcId="{E26897BA-647F-4FA3-92A7-C854BC5AEDA4}" destId="{10C9A3BC-BFA5-4E60-9FAA-0CE5AE5C694D}" srcOrd="3" destOrd="0" presId="urn:microsoft.com/office/officeart/2005/8/layout/process1"/>
    <dgm:cxn modelId="{624C88E0-660E-4D7D-A2C1-2131007C1B5E}" type="presParOf" srcId="{10C9A3BC-BFA5-4E60-9FAA-0CE5AE5C694D}" destId="{C69736AF-F3B8-4B83-A31A-49CBAE2B4E4B}" srcOrd="0" destOrd="0" presId="urn:microsoft.com/office/officeart/2005/8/layout/process1"/>
    <dgm:cxn modelId="{DF7B67D5-684B-4A89-A391-E9C50A970442}" type="presParOf" srcId="{E26897BA-647F-4FA3-92A7-C854BC5AEDA4}" destId="{85E9F424-4586-4C98-99F5-4CC55F45DA8B}" srcOrd="4" destOrd="0" presId="urn:microsoft.com/office/officeart/2005/8/layout/process1"/>
    <dgm:cxn modelId="{08AB2509-7CC6-4A27-A35E-6BC5AE46094D}" type="presParOf" srcId="{E26897BA-647F-4FA3-92A7-C854BC5AEDA4}" destId="{667B4AC9-DE80-4774-A0AF-148C95686FE9}" srcOrd="5" destOrd="0" presId="urn:microsoft.com/office/officeart/2005/8/layout/process1"/>
    <dgm:cxn modelId="{C9C6B9BB-408D-40D9-AEC7-F11E1E0108E0}" type="presParOf" srcId="{667B4AC9-DE80-4774-A0AF-148C95686FE9}" destId="{00DDF4D2-1805-4BCC-8402-48BF4118CF90}" srcOrd="0" destOrd="0" presId="urn:microsoft.com/office/officeart/2005/8/layout/process1"/>
    <dgm:cxn modelId="{731C7F06-88B3-4393-8E9E-9975958E4B0D}" type="presParOf" srcId="{E26897BA-647F-4FA3-92A7-C854BC5AEDA4}" destId="{ABC9E1C4-F91D-4673-A7FD-471A1DEA848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1B1D-DC0C-4F19-9474-F6B3256B596A}">
      <dsp:nvSpPr>
        <dsp:cNvPr id="0" name=""/>
        <dsp:cNvSpPr/>
      </dsp:nvSpPr>
      <dsp:spPr>
        <a:xfrm>
          <a:off x="4353" y="1199858"/>
          <a:ext cx="1903325" cy="1141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Determine input subjects/ideas</a:t>
          </a:r>
        </a:p>
      </dsp:txBody>
      <dsp:txXfrm>
        <a:off x="37801" y="1233306"/>
        <a:ext cx="1836429" cy="1075099"/>
      </dsp:txXfrm>
    </dsp:sp>
    <dsp:sp modelId="{380FDE13-EB76-4E94-A039-4770CA84E5F2}">
      <dsp:nvSpPr>
        <dsp:cNvPr id="0" name=""/>
        <dsp:cNvSpPr/>
      </dsp:nvSpPr>
      <dsp:spPr>
        <a:xfrm>
          <a:off x="2098011" y="1534843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98011" y="1629248"/>
        <a:ext cx="282454" cy="283214"/>
      </dsp:txXfrm>
    </dsp:sp>
    <dsp:sp modelId="{5475B36F-D779-47B3-AFDC-EC20D2CE324C}">
      <dsp:nvSpPr>
        <dsp:cNvPr id="0" name=""/>
        <dsp:cNvSpPr/>
      </dsp:nvSpPr>
      <dsp:spPr>
        <a:xfrm>
          <a:off x="2669009" y="1199858"/>
          <a:ext cx="1903325" cy="1141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Query for similar subjects/ideas</a:t>
          </a:r>
        </a:p>
      </dsp:txBody>
      <dsp:txXfrm>
        <a:off x="2702457" y="1233306"/>
        <a:ext cx="1836429" cy="1075099"/>
      </dsp:txXfrm>
    </dsp:sp>
    <dsp:sp modelId="{10C9A3BC-BFA5-4E60-9FAA-0CE5AE5C694D}">
      <dsp:nvSpPr>
        <dsp:cNvPr id="0" name=""/>
        <dsp:cNvSpPr/>
      </dsp:nvSpPr>
      <dsp:spPr>
        <a:xfrm>
          <a:off x="4762667" y="1534843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2667" y="1629248"/>
        <a:ext cx="282454" cy="283214"/>
      </dsp:txXfrm>
    </dsp:sp>
    <dsp:sp modelId="{85E9F424-4586-4C98-99F5-4CC55F45DA8B}">
      <dsp:nvSpPr>
        <dsp:cNvPr id="0" name=""/>
        <dsp:cNvSpPr/>
      </dsp:nvSpPr>
      <dsp:spPr>
        <a:xfrm>
          <a:off x="5333665" y="1199858"/>
          <a:ext cx="1903325" cy="1141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and rank all sentences</a:t>
          </a:r>
        </a:p>
      </dsp:txBody>
      <dsp:txXfrm>
        <a:off x="5367113" y="1233306"/>
        <a:ext cx="1836429" cy="1075099"/>
      </dsp:txXfrm>
    </dsp:sp>
    <dsp:sp modelId="{667B4AC9-DE80-4774-A0AF-148C95686FE9}">
      <dsp:nvSpPr>
        <dsp:cNvPr id="0" name=""/>
        <dsp:cNvSpPr/>
      </dsp:nvSpPr>
      <dsp:spPr>
        <a:xfrm>
          <a:off x="7427323" y="1534843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427323" y="1629248"/>
        <a:ext cx="282454" cy="283214"/>
      </dsp:txXfrm>
    </dsp:sp>
    <dsp:sp modelId="{ABC9E1C4-F91D-4673-A7FD-471A1DEA8488}">
      <dsp:nvSpPr>
        <dsp:cNvPr id="0" name=""/>
        <dsp:cNvSpPr/>
      </dsp:nvSpPr>
      <dsp:spPr>
        <a:xfrm>
          <a:off x="7998321" y="1199858"/>
          <a:ext cx="1903325" cy="1141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Reply with most similar tweet</a:t>
          </a:r>
        </a:p>
      </dsp:txBody>
      <dsp:txXfrm>
        <a:off x="8031769" y="1233306"/>
        <a:ext cx="1836429" cy="1075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Experimental Application of Unsupervised Modeling to Chatbots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Marble, Chris </a:t>
            </a:r>
            <a:r>
              <a:rPr lang="en-US" dirty="0" err="1"/>
              <a:t>Varga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22223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21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r>
              <a:rPr lang="en-US" dirty="0"/>
              <a:t>What didn’t work</a:t>
            </a:r>
          </a:p>
          <a:p>
            <a:r>
              <a:rPr lang="en-US" dirty="0"/>
              <a:t>Overall Result</a:t>
            </a:r>
          </a:p>
          <a:p>
            <a:r>
              <a:rPr lang="en-US" dirty="0"/>
              <a:t>What's Next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06746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02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Subjects and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Pattern.Vector</a:t>
            </a:r>
            <a:r>
              <a:rPr lang="en-US" dirty="0"/>
              <a:t> library</a:t>
            </a:r>
          </a:p>
          <a:p>
            <a:r>
              <a:rPr lang="en-US" dirty="0"/>
              <a:t>Important words are used less than unimportant words</a:t>
            </a:r>
          </a:p>
          <a:p>
            <a:r>
              <a:rPr lang="en-US" dirty="0"/>
              <a:t>“The black cat was spying on the dog.”</a:t>
            </a:r>
          </a:p>
          <a:p>
            <a:pPr lvl="1"/>
            <a:r>
              <a:rPr lang="en-US" dirty="0"/>
              <a:t>“the” and “on” occur frequently in other text </a:t>
            </a:r>
          </a:p>
          <a:p>
            <a:pPr lvl="1"/>
            <a:r>
              <a:rPr lang="en-US" dirty="0"/>
              <a:t>“cat” and “dog” occur less frequently and therefor are more important</a:t>
            </a:r>
          </a:p>
          <a:p>
            <a:r>
              <a:rPr lang="en-US" dirty="0"/>
              <a:t>For each word add additional words(</a:t>
            </a:r>
            <a:r>
              <a:rPr lang="en-US" dirty="0" err="1"/>
              <a:t>Synontms</a:t>
            </a:r>
            <a:r>
              <a:rPr lang="en-US" dirty="0"/>
              <a:t>, Antonyms…)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43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Database for Similar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same method to get subjects </a:t>
            </a:r>
          </a:p>
          <a:p>
            <a:r>
              <a:rPr lang="en-US" dirty="0"/>
              <a:t>Add to population if and subjects match</a:t>
            </a:r>
          </a:p>
          <a:p>
            <a:r>
              <a:rPr lang="en-US" dirty="0"/>
              <a:t>A larger base “population” </a:t>
            </a:r>
          </a:p>
          <a:p>
            <a:pPr lvl="1"/>
            <a:r>
              <a:rPr lang="en-US" dirty="0"/>
              <a:t>Allows for larger range of responses(Takes Longer, Limited to Database)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01897F-6E49-4648-83C4-A14CC21B2F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667551"/>
              </p:ext>
            </p:extLst>
          </p:nvPr>
        </p:nvGraphicFramePr>
        <p:xfrm>
          <a:off x="2570161" y="4207079"/>
          <a:ext cx="7048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6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rank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Uses LSA (matrix of word counts)</a:t>
                </a:r>
              </a:p>
              <a:p>
                <a:r>
                  <a:rPr lang="en-US" dirty="0"/>
                  <a:t>Modified to use TFIDF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𝑇𝐹𝐼𝐷𝐹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Compare Input with cosine similarity</a:t>
                </a:r>
              </a:p>
              <a:p>
                <a:pPr lvl="1"/>
                <a:r>
                  <a:rPr lang="en-US" dirty="0"/>
                  <a:t>Take best matched</a:t>
                </a:r>
              </a:p>
              <a:p>
                <a:pPr lvl="1"/>
                <a:r>
                  <a:rPr lang="en-US" dirty="0"/>
                  <a:t>0 if not similar at all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20477"/>
              </p:ext>
            </p:extLst>
          </p:nvPr>
        </p:nvGraphicFramePr>
        <p:xfrm>
          <a:off x="6269904" y="2249487"/>
          <a:ext cx="3657600" cy="245173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2290438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285477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18300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55147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892017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70669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Sentences 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9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71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976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907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706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367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74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Human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781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Dolphin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76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161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Kanya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8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07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Clustered into subjects</a:t>
            </a:r>
          </a:p>
          <a:p>
            <a:pPr lvl="1"/>
            <a:r>
              <a:rPr lang="en-US" dirty="0"/>
              <a:t>Subjects could sometimes not be determined/to broad</a:t>
            </a:r>
          </a:p>
          <a:p>
            <a:pPr lvl="1"/>
            <a:r>
              <a:rPr lang="en-US" dirty="0"/>
              <a:t>Large database had to many subjects </a:t>
            </a:r>
          </a:p>
          <a:p>
            <a:r>
              <a:rPr lang="en-US" dirty="0"/>
              <a:t>Would take to long to refactor with new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73% successful response</a:t>
            </a:r>
          </a:p>
          <a:p>
            <a:r>
              <a:rPr lang="en-US" dirty="0"/>
              <a:t>Responses are similar in subjects but don’t necessarily make sense</a:t>
            </a:r>
          </a:p>
          <a:p>
            <a:r>
              <a:rPr lang="en-US" dirty="0"/>
              <a:t>Responses are always the same </a:t>
            </a:r>
          </a:p>
          <a:p>
            <a:r>
              <a:rPr lang="en-US" dirty="0"/>
              <a:t>No saved passed conversations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5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database based on refined input</a:t>
            </a:r>
          </a:p>
          <a:p>
            <a:pPr lvl="1"/>
            <a:r>
              <a:rPr lang="en-US" dirty="0"/>
              <a:t>Instead of searching “you” it would look for “I”</a:t>
            </a:r>
          </a:p>
          <a:p>
            <a:pPr lvl="1"/>
            <a:r>
              <a:rPr lang="en-US" dirty="0"/>
              <a:t>Determine if question or statement</a:t>
            </a:r>
          </a:p>
          <a:p>
            <a:r>
              <a:rPr lang="en-US" dirty="0"/>
              <a:t>Implement saved “state”</a:t>
            </a:r>
          </a:p>
          <a:p>
            <a:pPr lvl="1"/>
            <a:r>
              <a:rPr lang="en-US" dirty="0"/>
              <a:t>Prevent saying the same thing over and over</a:t>
            </a:r>
          </a:p>
          <a:p>
            <a:pPr lvl="1"/>
            <a:r>
              <a:rPr lang="en-US" dirty="0"/>
              <a:t>Be able to add past words for searches</a:t>
            </a:r>
          </a:p>
        </p:txBody>
      </p:sp>
    </p:spTree>
    <p:extLst>
      <p:ext uri="{BB962C8B-B14F-4D97-AF65-F5344CB8AC3E}">
        <p14:creationId xmlns:p14="http://schemas.microsoft.com/office/powerpoint/2010/main" val="3339509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</TotalTime>
  <Words>325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Tw Cen MT</vt:lpstr>
      <vt:lpstr>Circuit</vt:lpstr>
      <vt:lpstr>An Experimental Application of Unsupervised Modeling to Chatbots</vt:lpstr>
      <vt:lpstr>Overview</vt:lpstr>
      <vt:lpstr>Implementation</vt:lpstr>
      <vt:lpstr>Determining Subjects and Ideas</vt:lpstr>
      <vt:lpstr>Querying Database for Similar Sentences</vt:lpstr>
      <vt:lpstr>Model and rank</vt:lpstr>
      <vt:lpstr>K-Means</vt:lpstr>
      <vt:lpstr>Results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Application of Unsupervised Modeling to Chatbots</dc:title>
  <dc:creator>Nicholas Marble</dc:creator>
  <cp:lastModifiedBy>Nicholas Marble</cp:lastModifiedBy>
  <cp:revision>18</cp:revision>
  <dcterms:created xsi:type="dcterms:W3CDTF">2017-02-12T16:52:59Z</dcterms:created>
  <dcterms:modified xsi:type="dcterms:W3CDTF">2017-04-02T19:58:16Z</dcterms:modified>
</cp:coreProperties>
</file>