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Questrial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A160DB-7566-4C8F-A3F9-6D8FC67A0FCC}">
  <a:tblStyle styleId="{CBA160DB-7566-4C8F-A3F9-6D8FC67A0FC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0" cy="6858000"/>
            <a:chOff x="0" y="0"/>
            <a:chExt cx="2305050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3" cy="14255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6" cy="12160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1" cy="1558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8" cy="177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6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3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3" cy="14255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9896910" y="5410198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41408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pic" idx="2"/>
          </p:nvPr>
        </p:nvSpPr>
        <p:spPr>
          <a:xfrm>
            <a:off x="1141411" y="606425"/>
            <a:ext cx="9912353" cy="3299776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numCol="1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825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539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141362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41454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141408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720642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41408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41362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41408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1127916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3"/>
          </p:nvPr>
        </p:nvSpPr>
        <p:spPr>
          <a:xfrm>
            <a:off x="4514766" y="2677633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4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6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6"/>
          </p:nvPr>
        </p:nvSpPr>
        <p:spPr>
          <a:xfrm>
            <a:off x="7852442" y="3360262"/>
            <a:ext cx="3194966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pic" idx="2"/>
          </p:nvPr>
        </p:nvSpPr>
        <p:spPr>
          <a:xfrm>
            <a:off x="1141412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numCol="1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825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539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3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398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numCol="1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825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539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6"/>
          </p:nvPr>
        </p:nvSpPr>
        <p:spPr>
          <a:xfrm>
            <a:off x="4487592" y="4980857"/>
            <a:ext cx="3200398" cy="8103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7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numCol="1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825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539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9"/>
          </p:nvPr>
        </p:nvSpPr>
        <p:spPr>
          <a:xfrm>
            <a:off x="7852442" y="4980853"/>
            <a:ext cx="3194966" cy="81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 rot="5400000">
            <a:off x="4323553" y="-932655"/>
            <a:ext cx="3541712" cy="9905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152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825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539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 rot="5400000">
            <a:off x="7454103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 rot="5400000">
            <a:off x="2424903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152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825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539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152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825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539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141408" y="2249484"/>
            <a:ext cx="4878388" cy="3541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152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825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539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6172200" y="2249484"/>
            <a:ext cx="4875211" cy="3541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152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825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539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370019" y="2249484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1141408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152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825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539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3"/>
          </p:nvPr>
        </p:nvSpPr>
        <p:spPr>
          <a:xfrm>
            <a:off x="6400807" y="2249483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08" cy="2717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152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825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539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46704" y="609600"/>
            <a:ext cx="3856037" cy="16398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228600" marR="0" lvl="0" indent="152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825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539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1146704" y="2249484"/>
            <a:ext cx="3856037" cy="3541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5934506" cy="16398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pic" idx="2"/>
          </p:nvPr>
        </p:nvSpPr>
        <p:spPr>
          <a:xfrm>
            <a:off x="7380721" y="609600"/>
            <a:ext cx="3666689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41408" y="2249484"/>
            <a:ext cx="5934510" cy="3541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7" cy="6858000"/>
              <a:chOff x="-14288" y="0"/>
              <a:chExt cx="1220787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5" y="217646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5" y="1382712"/>
                <a:ext cx="142875" cy="4762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5" y="1849438"/>
                <a:ext cx="114300" cy="10794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5" y="44815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3" cy="121602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0" y="0"/>
              <a:ext cx="674689" cy="6848475"/>
              <a:chOff x="11364910" y="0"/>
              <a:chExt cx="674689" cy="6848475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0" y="474662"/>
                <a:ext cx="157162" cy="1523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0" y="1539875"/>
                <a:ext cx="188913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5" y="4763"/>
                <a:ext cx="304798" cy="154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0" y="5046662"/>
                <a:ext cx="307974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5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numCol="1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152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825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539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25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8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 EXPERIMENTAL APPLICATION OF UNSUPERVISED MODELING TO CHATBOTS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NICHOLAS MARBLE, CHRIS VARGA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QUALITATIVE RESULTS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1204112" y="2097110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Had sample testers rate chatbot response as 'relevant' or 'not relevant'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Two different input sets: one more "formal," one more "slang"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"Slang" set had average of 16/30 relevant responses ~53%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"Formal" set had average of 14/30 relevant responses ~46%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Responses are 'relevant' to input but don’t always make sense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QUANTITATIVE RESULTS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Ask chatbot 30 questions from "slang" and "formal" input sets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Measure number of responses that are not "I do not understand"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"Slang" set had 86% response rate after pre-processing tweets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"Formal" set had 76% response rate after pre-processing tweets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PREPROCESSING TWEETS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Removed symbols such as @ and RT (retweet)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"Formal" set saw response rate go from ~80% to ~86% after preprocessing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attribute this to higher degrees of similarity without extra symbols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COMPARISON TO A.L.I.C.E. CHATBOT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457200" marR="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est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A.L.I.C.E.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66% relevance in formal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76% relevance in slang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Our Chatbot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46% relevance in formal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53% relevance in slang</a:t>
            </a:r>
          </a:p>
        </p:txBody>
      </p:sp>
      <p:pic>
        <p:nvPicPr>
          <p:cNvPr id="330" name="Shape 330" descr="chatbot_comparis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0600" y="2097086"/>
            <a:ext cx="5714999" cy="3533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178361" y="5557184"/>
            <a:ext cx="2599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http://alice.pandorabots.com/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 RESPONSES FROM A.L.I.C.E.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Input: 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“popcorn is a healthy snack”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Reponse: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“aren’t all healthy snack popcorn”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 RESPONSES FROM A.L.I.C.E.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Input: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“drinking water is important”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Reponse: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“And important is drinking water. 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 RESPONSES FROM OUR CHATBOT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Input: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“do you come to school by bus?”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Reponse: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“I’m tired of these crackheads on the bus.”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 RESPONSES FROM OUR CHATBOT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endParaRPr sz="36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Input: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“All the best people are quirky… I bet I can outdo you though.”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Reponse: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“Remember when everyone was accused of being a communist back in the 50’s because the media? I bet those days were great let’s do that again.”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 RESPONSES FROM OUR CHATBOT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endParaRPr sz="36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Input: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“drinking water is important”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Response: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“I’m done drinking until I lose 20 pounds.”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FUTURE WORK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Database improvement </a:t>
            </a:r>
            <a:endParaRPr lang="en-US" sz="24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dirty="0" smtClean="0"/>
              <a:t>Currently use a .csv file, prone to formatting errors etc…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Dedicated database would allow for indexing and easier data manipulation</a:t>
            </a:r>
          </a:p>
          <a:p>
            <a:pPr lvl="2" indent="-228600"/>
            <a:r>
              <a:rPr lang="en-US" dirty="0" smtClean="0"/>
              <a:t>Allows for changing subjects and adding ranking scores</a:t>
            </a:r>
            <a:r>
              <a:rPr lang="en-US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lang="en-US" sz="20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dirty="0" smtClean="0"/>
              <a:t>Ranking system</a:t>
            </a:r>
          </a:p>
          <a:p>
            <a:pPr lvl="1" indent="-228600">
              <a:spcBef>
                <a:spcPts val="1000"/>
              </a:spcBef>
            </a:pPr>
            <a:r>
              <a:rPr lang="en-US" dirty="0" smtClean="0"/>
              <a:t>Scores allow for picking tweets that are deemed “good”</a:t>
            </a:r>
            <a:endParaRPr lang="en-US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dirty="0" smtClean="0"/>
              <a:t>Implement built in system to do this ranking</a:t>
            </a:r>
            <a:endParaRPr lang="en-US" sz="20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OVERVIEW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Review of our Implementation Strategy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Adding New Evaluation Metrics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Pre-processing Tweets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Comparison to Other Chatbots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41412" y="618516"/>
            <a:ext cx="9905997" cy="55222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IMPLEMENTATION</a:t>
            </a:r>
          </a:p>
        </p:txBody>
      </p:sp>
      <p:grpSp>
        <p:nvGrpSpPr>
          <p:cNvPr id="247" name="Shape 247"/>
          <p:cNvGrpSpPr/>
          <p:nvPr/>
        </p:nvGrpSpPr>
        <p:grpSpPr>
          <a:xfrm>
            <a:off x="1145764" y="3449346"/>
            <a:ext cx="9897294" cy="1141995"/>
            <a:chOff x="4352" y="1199858"/>
            <a:chExt cx="9897294" cy="1141995"/>
          </a:xfrm>
        </p:grpSpPr>
        <p:sp>
          <p:nvSpPr>
            <p:cNvPr id="248" name="Shape 248"/>
            <p:cNvSpPr/>
            <p:nvPr/>
          </p:nvSpPr>
          <p:spPr>
            <a:xfrm>
              <a:off x="4352" y="1199858"/>
              <a:ext cx="1903325" cy="1141995"/>
            </a:xfrm>
            <a:prstGeom prst="roundRect">
              <a:avLst>
                <a:gd name="adj" fmla="val 10000"/>
              </a:avLst>
            </a:prstGeom>
            <a:solidFill>
              <a:srgbClr val="F8A93A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37801" y="1233304"/>
              <a:ext cx="1836428" cy="1075099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80000" rIns="80000" bIns="80000" numCol="1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Determine input subjects/ideas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98009" y="1534841"/>
              <a:ext cx="403504" cy="472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BD1AA"/>
            </a:soli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2098009" y="1629248"/>
              <a:ext cx="282452" cy="28321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numCol="1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669008" y="1199858"/>
              <a:ext cx="1903325" cy="1141995"/>
            </a:xfrm>
            <a:prstGeom prst="roundRect">
              <a:avLst>
                <a:gd name="adj" fmla="val 10000"/>
              </a:avLst>
            </a:prstGeom>
            <a:solidFill>
              <a:srgbClr val="F8A93A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2702457" y="1233304"/>
              <a:ext cx="1836428" cy="1075099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80000" rIns="80000" bIns="80000" numCol="1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Query for similar subjects/ideas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4762667" y="1534841"/>
              <a:ext cx="403504" cy="472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BD1AA"/>
            </a:soli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4762667" y="1629248"/>
              <a:ext cx="282452" cy="28321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numCol="1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5333664" y="1199858"/>
              <a:ext cx="1903325" cy="1141995"/>
            </a:xfrm>
            <a:prstGeom prst="roundRect">
              <a:avLst>
                <a:gd name="adj" fmla="val 10000"/>
              </a:avLst>
            </a:prstGeom>
            <a:solidFill>
              <a:srgbClr val="F8A93A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5367112" y="1233304"/>
              <a:ext cx="1836428" cy="1075099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80000" rIns="80000" bIns="80000" numCol="1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 and rank all sentences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7427321" y="1534841"/>
              <a:ext cx="403504" cy="472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BD1AA"/>
            </a:solidFill>
            <a:ln>
              <a:noFill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7427321" y="1629248"/>
              <a:ext cx="282452" cy="28321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numCol="1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998321" y="1199858"/>
              <a:ext cx="1903325" cy="1141995"/>
            </a:xfrm>
            <a:prstGeom prst="roundRect">
              <a:avLst>
                <a:gd name="adj" fmla="val 10000"/>
              </a:avLst>
            </a:prstGeom>
            <a:solidFill>
              <a:srgbClr val="F8A93A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numCol="1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8031767" y="1233304"/>
              <a:ext cx="1836428" cy="1075099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80000" rIns="80000" bIns="80000" numCol="1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Reply with most similar tweet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CLUSTER TWEETS WITH LATENT SEMANTIC ANALYSIS (LSA)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Treat each tweet as a bag-of-words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Don’t care about order, only frequency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a term-document matrix 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Identify tweet categories using SVD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Idea: create categories using similar concepts</a:t>
            </a:r>
          </a:p>
        </p:txBody>
      </p:sp>
      <p:graphicFrame>
        <p:nvGraphicFramePr>
          <p:cNvPr id="268" name="Shape 268"/>
          <p:cNvGraphicFramePr/>
          <p:nvPr/>
        </p:nvGraphicFramePr>
        <p:xfrm>
          <a:off x="7258796" y="2447289"/>
          <a:ext cx="3657600" cy="2451790"/>
        </p:xfrm>
        <a:graphic>
          <a:graphicData uri="http://schemas.openxmlformats.org/drawingml/2006/table">
            <a:tbl>
              <a:tblPr>
                <a:noFill/>
                <a:tableStyleId>{CBA160DB-7566-4C8F-A3F9-6D8FC67A0FCC}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Sentences 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S2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S3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S4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S5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Dolphin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Kanya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LSA WITH TFIDF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7282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Some words like “the” and “a” are very common</a:t>
            </a:r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18507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These common words skew the term-document matrix </a:t>
            </a: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7282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Solution: assign greater weight to important words that are less frequent</a:t>
            </a:r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18507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TFIDF (term frequency inverse document frequency) to assign weights</a:t>
            </a: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7282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Example: “The black cat was spying on the dog.”</a:t>
            </a:r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18507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“the” and “on” occur frequently in other text </a:t>
            </a:r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18507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“cat” and “dog” occur less frequently and therefore are more important</a:t>
            </a: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7282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TFIDF FORMULAS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1" name="Shape 281" descr="Screenshot 2017-05-01 at 10.04.5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299" y="2494950"/>
            <a:ext cx="4398699" cy="57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 descr="Screenshot 2017-05-01 at 10.10.01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300" y="3252656"/>
            <a:ext cx="4160474" cy="89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 descr="Screenshot 2017-05-01 at 10.11.19 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3300" y="4328775"/>
            <a:ext cx="1590325" cy="6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5856800" y="2925975"/>
            <a:ext cx="5190600" cy="140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N = number of documents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D = set of all documents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t = term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121824" y="4328668"/>
            <a:ext cx="7960821" cy="714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= tf(t, d) i.e. how many times term t occurs in document 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RANKING THE BEST RESPONSE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Rank relevance of tweets to input in same category using cosine similarity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Take best matched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0 if not similar at all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Idea: the more similar the tweet, the better the response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no tweets are similar, chatbot responds "I do not understand"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"I do not understand" counts as a non-response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COSINE SIMILARITY ON VECTORIZED TWEETS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6000" cy="3541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Represent tweets as term frequency vectors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A = “hi there buddy” =&gt; [1 1 1 0]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B = “hi there dude”   =&gt; [1 1 0 1]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 = “hi there buddy dude” (combined tweet vector)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cosine similarity =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98" name="Shape 298" descr="Screenshot 2017-05-01 at 10.16.50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40" y="4101204"/>
            <a:ext cx="8382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EXPERIMENTING WITH POPULATION SIZES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62229" y="1853883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Observation: larger base “population” allows for larger range of responses</a:t>
            </a: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6777" y="3096993"/>
            <a:ext cx="7048499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771</Words>
  <Application>Microsoft Office PowerPoint</Application>
  <PresentationFormat>Widescreen</PresentationFormat>
  <Paragraphs>142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Questrial</vt:lpstr>
      <vt:lpstr>Arial</vt:lpstr>
      <vt:lpstr>Calibri</vt:lpstr>
      <vt:lpstr>Circuit</vt:lpstr>
      <vt:lpstr>AN EXPERIMENTAL APPLICATION OF UNSUPERVISED MODELING TO CHATBOTS</vt:lpstr>
      <vt:lpstr>OVERVIEW</vt:lpstr>
      <vt:lpstr>IMPLEMENTATION</vt:lpstr>
      <vt:lpstr>CLUSTER TWEETS WITH LATENT SEMANTIC ANALYSIS (LSA)</vt:lpstr>
      <vt:lpstr>LSA WITH TFIDF</vt:lpstr>
      <vt:lpstr>TFIDF FORMULAS</vt:lpstr>
      <vt:lpstr>RANKING THE BEST RESPONSE</vt:lpstr>
      <vt:lpstr>COSINE SIMILARITY ON VECTORIZED TWEETS</vt:lpstr>
      <vt:lpstr>EXPERIMENTING WITH POPULATION SIZES</vt:lpstr>
      <vt:lpstr>QUALITATIVE RESULTS</vt:lpstr>
      <vt:lpstr>QUANTITATIVE RESULTS</vt:lpstr>
      <vt:lpstr>PREPROCESSING TWEETS</vt:lpstr>
      <vt:lpstr>COMPARISON TO A.L.I.C.E. CHATBOT</vt:lpstr>
      <vt:lpstr>EXAMPLE RESPONSES FROM A.L.I.C.E.</vt:lpstr>
      <vt:lpstr>EXAMPLE RESPONSES FROM A.L.I.C.E.</vt:lpstr>
      <vt:lpstr>EXAMPLE RESPONSES FROM OUR CHATBOT</vt:lpstr>
      <vt:lpstr>EXAMPLE RESPONSES FROM OUR CHATBOT </vt:lpstr>
      <vt:lpstr>EXAMPLE RESPONSES FROM OUR CHATBOT 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EXPERIMENTAL APPLICATION OF UNSUPERVISED MODELING TO CHATBOTS</dc:title>
  <dc:creator>Nicholas Marble</dc:creator>
  <cp:lastModifiedBy>Nicholas Marble</cp:lastModifiedBy>
  <cp:revision>7</cp:revision>
  <dcterms:modified xsi:type="dcterms:W3CDTF">2017-05-01T19:54:40Z</dcterms:modified>
</cp:coreProperties>
</file>