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Questrial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A539ED5-75E9-4C5E-9BB9-8132AE707334}">
  <a:tblStyle styleId="{EA539ED5-75E9-4C5E-9BB9-8132AE707334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Questrial-regular.fnt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Shape 5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Shape 54"/>
          <p:cNvGrpSpPr/>
          <p:nvPr/>
        </p:nvGrpSpPr>
        <p:grpSpPr>
          <a:xfrm>
            <a:off x="0" y="0"/>
            <a:ext cx="2305051" cy="6858000"/>
            <a:chOff x="0" y="0"/>
            <a:chExt cx="2305051" cy="6858000"/>
          </a:xfrm>
        </p:grpSpPr>
        <p:sp>
          <p:nvSpPr>
            <p:cNvPr id="55" name="Shape 55"/>
            <p:cNvSpPr/>
            <p:nvPr/>
          </p:nvSpPr>
          <p:spPr>
            <a:xfrm>
              <a:off x="1209675" y="4763"/>
              <a:ext cx="23813" cy="2181224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28712" y="2176463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123950" y="4021137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14337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333375" y="44815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90500" y="9525"/>
              <a:ext cx="152399" cy="908049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18741"/>
                  </a:lnTo>
                  <a:lnTo>
                    <a:pt x="101250" y="7972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34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Shape 61"/>
            <p:cNvSpPr/>
            <p:nvPr/>
          </p:nvSpPr>
          <p:spPr>
            <a:xfrm>
              <a:off x="1290637" y="14288"/>
              <a:ext cx="376238" cy="1801813"/>
            </a:xfrm>
            <a:custGeom>
              <a:pathLst>
                <a:path extrusionOk="0" h="120000" w="120000">
                  <a:moveTo>
                    <a:pt x="112405" y="120000"/>
                  </a:moveTo>
                  <a:lnTo>
                    <a:pt x="0" y="65550"/>
                  </a:lnTo>
                  <a:lnTo>
                    <a:pt x="0" y="0"/>
                  </a:lnTo>
                  <a:lnTo>
                    <a:pt x="9113" y="0"/>
                  </a:lnTo>
                  <a:lnTo>
                    <a:pt x="9113" y="65233"/>
                  </a:lnTo>
                  <a:lnTo>
                    <a:pt x="120000" y="119365"/>
                  </a:lnTo>
                  <a:lnTo>
                    <a:pt x="11240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1600200" y="1801813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1381125" y="9525"/>
              <a:ext cx="371474" cy="1425574"/>
            </a:xfrm>
            <a:custGeom>
              <a:pathLst>
                <a:path extrusionOk="0" h="120000" w="120000">
                  <a:moveTo>
                    <a:pt x="112307" y="120000"/>
                  </a:moveTo>
                  <a:lnTo>
                    <a:pt x="0" y="51180"/>
                  </a:lnTo>
                  <a:lnTo>
                    <a:pt x="0" y="0"/>
                  </a:lnTo>
                  <a:lnTo>
                    <a:pt x="7692" y="0"/>
                  </a:lnTo>
                  <a:lnTo>
                    <a:pt x="7692" y="50779"/>
                  </a:lnTo>
                  <a:lnTo>
                    <a:pt x="120000" y="119198"/>
                  </a:lnTo>
                  <a:lnTo>
                    <a:pt x="112307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1643063" y="0"/>
              <a:ext cx="152399" cy="912813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97500" y="120000"/>
                  </a:lnTo>
                  <a:lnTo>
                    <a:pt x="97500" y="40069"/>
                  </a:lnTo>
                  <a:lnTo>
                    <a:pt x="0" y="1252"/>
                  </a:lnTo>
                  <a:lnTo>
                    <a:pt x="18750" y="0"/>
                  </a:lnTo>
                  <a:lnTo>
                    <a:pt x="120000" y="39443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1685925" y="14208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168592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743075" y="4763"/>
              <a:ext cx="419099" cy="522288"/>
            </a:xfrm>
            <a:custGeom>
              <a:pathLst>
                <a:path extrusionOk="0" h="120000" w="120000">
                  <a:moveTo>
                    <a:pt x="114545" y="120000"/>
                  </a:moveTo>
                  <a:lnTo>
                    <a:pt x="20454" y="43768"/>
                  </a:lnTo>
                  <a:lnTo>
                    <a:pt x="0" y="2188"/>
                  </a:lnTo>
                  <a:lnTo>
                    <a:pt x="6818" y="0"/>
                  </a:lnTo>
                  <a:lnTo>
                    <a:pt x="27272" y="40486"/>
                  </a:lnTo>
                  <a:lnTo>
                    <a:pt x="120000" y="115623"/>
                  </a:lnTo>
                  <a:lnTo>
                    <a:pt x="11454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Shape 68"/>
            <p:cNvSpPr/>
            <p:nvPr/>
          </p:nvSpPr>
          <p:spPr>
            <a:xfrm>
              <a:off x="2119313" y="488950"/>
              <a:ext cx="161925" cy="147638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45882" y="120000"/>
                    <a:pt x="31764" y="116129"/>
                    <a:pt x="21176" y="104516"/>
                  </a:cubicBezTo>
                  <a:cubicBezTo>
                    <a:pt x="0" y="77419"/>
                    <a:pt x="0" y="38709"/>
                    <a:pt x="21176" y="15483"/>
                  </a:cubicBezTo>
                  <a:cubicBezTo>
                    <a:pt x="31764" y="3870"/>
                    <a:pt x="45882" y="0"/>
                    <a:pt x="60000" y="0"/>
                  </a:cubicBezTo>
                  <a:cubicBezTo>
                    <a:pt x="74117" y="0"/>
                    <a:pt x="88235" y="3870"/>
                    <a:pt x="98823" y="15483"/>
                  </a:cubicBezTo>
                  <a:cubicBezTo>
                    <a:pt x="120000" y="38709"/>
                    <a:pt x="120000" y="77419"/>
                    <a:pt x="98823" y="104516"/>
                  </a:cubicBezTo>
                  <a:cubicBezTo>
                    <a:pt x="88235" y="116129"/>
                    <a:pt x="74117" y="120000"/>
                    <a:pt x="60000" y="120000"/>
                  </a:cubicBezTo>
                  <a:close/>
                  <a:moveTo>
                    <a:pt x="60000" y="15483"/>
                  </a:moveTo>
                  <a:cubicBezTo>
                    <a:pt x="49411" y="15483"/>
                    <a:pt x="38823" y="19354"/>
                    <a:pt x="31764" y="27096"/>
                  </a:cubicBezTo>
                  <a:cubicBezTo>
                    <a:pt x="14117" y="46451"/>
                    <a:pt x="14117" y="73548"/>
                    <a:pt x="31764" y="92903"/>
                  </a:cubicBezTo>
                  <a:cubicBezTo>
                    <a:pt x="38823" y="100645"/>
                    <a:pt x="49411" y="104516"/>
                    <a:pt x="60000" y="104516"/>
                  </a:cubicBezTo>
                  <a:cubicBezTo>
                    <a:pt x="70588" y="104516"/>
                    <a:pt x="81176" y="100645"/>
                    <a:pt x="88235" y="92903"/>
                  </a:cubicBezTo>
                  <a:cubicBezTo>
                    <a:pt x="105882" y="73548"/>
                    <a:pt x="105882" y="46451"/>
                    <a:pt x="88235" y="27096"/>
                  </a:cubicBezTo>
                  <a:cubicBezTo>
                    <a:pt x="81176" y="19354"/>
                    <a:pt x="70588" y="15483"/>
                    <a:pt x="60000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52500" y="4763"/>
              <a:ext cx="152399" cy="908049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20000"/>
                  </a:lnTo>
                  <a:lnTo>
                    <a:pt x="0" y="39650"/>
                  </a:lnTo>
                  <a:lnTo>
                    <a:pt x="101250" y="0"/>
                  </a:lnTo>
                  <a:lnTo>
                    <a:pt x="120000" y="1258"/>
                  </a:lnTo>
                  <a:lnTo>
                    <a:pt x="18750" y="4027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Shape 70"/>
            <p:cNvSpPr/>
            <p:nvPr/>
          </p:nvSpPr>
          <p:spPr>
            <a:xfrm>
              <a:off x="86677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6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890587" y="155416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738187" y="5622925"/>
              <a:ext cx="338137" cy="1216024"/>
            </a:xfrm>
            <a:custGeom>
              <a:pathLst>
                <a:path extrusionOk="0" h="120000" w="120000">
                  <a:moveTo>
                    <a:pt x="119999" y="120000"/>
                  </a:moveTo>
                  <a:lnTo>
                    <a:pt x="109859" y="120000"/>
                  </a:lnTo>
                  <a:lnTo>
                    <a:pt x="109859" y="72689"/>
                  </a:lnTo>
                  <a:lnTo>
                    <a:pt x="0" y="939"/>
                  </a:lnTo>
                  <a:lnTo>
                    <a:pt x="6760" y="0"/>
                  </a:lnTo>
                  <a:lnTo>
                    <a:pt x="119999" y="72219"/>
                  </a:lnTo>
                  <a:lnTo>
                    <a:pt x="119999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Shape 73"/>
            <p:cNvSpPr/>
            <p:nvPr/>
          </p:nvSpPr>
          <p:spPr>
            <a:xfrm>
              <a:off x="647700" y="5480050"/>
              <a:ext cx="157162" cy="157162"/>
            </a:xfrm>
            <a:custGeom>
              <a:pathLst>
                <a:path extrusionOk="0" h="120000" w="120000">
                  <a:moveTo>
                    <a:pt x="61818" y="120000"/>
                  </a:moveTo>
                  <a:cubicBezTo>
                    <a:pt x="29090" y="120000"/>
                    <a:pt x="0" y="94545"/>
                    <a:pt x="0" y="61818"/>
                  </a:cubicBezTo>
                  <a:cubicBezTo>
                    <a:pt x="0" y="29090"/>
                    <a:pt x="29090" y="0"/>
                    <a:pt x="61818" y="0"/>
                  </a:cubicBezTo>
                  <a:cubicBezTo>
                    <a:pt x="94545" y="0"/>
                    <a:pt x="120000" y="29090"/>
                    <a:pt x="120000" y="61818"/>
                  </a:cubicBezTo>
                  <a:cubicBezTo>
                    <a:pt x="120000" y="94545"/>
                    <a:pt x="94545" y="120000"/>
                    <a:pt x="61818" y="120000"/>
                  </a:cubicBezTo>
                  <a:close/>
                  <a:moveTo>
                    <a:pt x="61818" y="14545"/>
                  </a:moveTo>
                  <a:cubicBezTo>
                    <a:pt x="36363" y="14545"/>
                    <a:pt x="14545" y="36363"/>
                    <a:pt x="14545" y="61818"/>
                  </a:cubicBezTo>
                  <a:cubicBezTo>
                    <a:pt x="14545" y="87272"/>
                    <a:pt x="36363" y="105454"/>
                    <a:pt x="61818" y="105454"/>
                  </a:cubicBezTo>
                  <a:cubicBezTo>
                    <a:pt x="83636" y="105454"/>
                    <a:pt x="105454" y="87272"/>
                    <a:pt x="105454" y="61818"/>
                  </a:cubicBezTo>
                  <a:cubicBezTo>
                    <a:pt x="105454" y="36363"/>
                    <a:pt x="83636" y="14545"/>
                    <a:pt x="61818" y="1454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667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6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0" y="3897312"/>
              <a:ext cx="133349" cy="266699"/>
            </a:xfrm>
            <a:custGeom>
              <a:pathLst>
                <a:path extrusionOk="0" h="120000" w="120000">
                  <a:moveTo>
                    <a:pt x="98571" y="120000"/>
                  </a:moveTo>
                  <a:lnTo>
                    <a:pt x="0" y="4285"/>
                  </a:lnTo>
                  <a:lnTo>
                    <a:pt x="17142" y="0"/>
                  </a:lnTo>
                  <a:lnTo>
                    <a:pt x="120000" y="115714"/>
                  </a:lnTo>
                  <a:lnTo>
                    <a:pt x="98571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Shape 76"/>
            <p:cNvSpPr/>
            <p:nvPr/>
          </p:nvSpPr>
          <p:spPr>
            <a:xfrm>
              <a:off x="66675" y="4149725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0" y="1644650"/>
              <a:ext cx="133349" cy="269874"/>
            </a:xfrm>
            <a:custGeom>
              <a:pathLst>
                <a:path extrusionOk="0" h="120000" w="120000">
                  <a:moveTo>
                    <a:pt x="17142" y="120000"/>
                  </a:moveTo>
                  <a:lnTo>
                    <a:pt x="0" y="115764"/>
                  </a:lnTo>
                  <a:lnTo>
                    <a:pt x="98571" y="0"/>
                  </a:lnTo>
                  <a:lnTo>
                    <a:pt x="120000" y="4235"/>
                  </a:lnTo>
                  <a:lnTo>
                    <a:pt x="1714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Shape 78"/>
            <p:cNvSpPr/>
            <p:nvPr/>
          </p:nvSpPr>
          <p:spPr>
            <a:xfrm>
              <a:off x="66675" y="146843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695325" y="4763"/>
              <a:ext cx="309562" cy="1558924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8923" y="120000"/>
                  </a:lnTo>
                  <a:lnTo>
                    <a:pt x="108923" y="98370"/>
                  </a:lnTo>
                  <a:lnTo>
                    <a:pt x="0" y="76863"/>
                  </a:lnTo>
                  <a:lnTo>
                    <a:pt x="0" y="0"/>
                  </a:lnTo>
                  <a:lnTo>
                    <a:pt x="11076" y="0"/>
                  </a:lnTo>
                  <a:lnTo>
                    <a:pt x="11076" y="76130"/>
                  </a:lnTo>
                  <a:lnTo>
                    <a:pt x="120000" y="9727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Shape 80"/>
            <p:cNvSpPr/>
            <p:nvPr/>
          </p:nvSpPr>
          <p:spPr>
            <a:xfrm>
              <a:off x="57150" y="48815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38113" y="5060950"/>
              <a:ext cx="304799" cy="17780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0625" y="120000"/>
                  </a:lnTo>
                  <a:lnTo>
                    <a:pt x="110625" y="38571"/>
                  </a:lnTo>
                  <a:lnTo>
                    <a:pt x="0" y="19607"/>
                  </a:lnTo>
                  <a:lnTo>
                    <a:pt x="0" y="0"/>
                  </a:lnTo>
                  <a:lnTo>
                    <a:pt x="9375" y="0"/>
                  </a:lnTo>
                  <a:lnTo>
                    <a:pt x="9375" y="18964"/>
                  </a:lnTo>
                  <a:lnTo>
                    <a:pt x="120000" y="37928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Shape 82"/>
            <p:cNvSpPr/>
            <p:nvPr/>
          </p:nvSpPr>
          <p:spPr>
            <a:xfrm>
              <a:off x="561975" y="64309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42937" y="6610350"/>
              <a:ext cx="23813" cy="242887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76200" y="64309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0" y="5978525"/>
              <a:ext cx="190500" cy="461962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5000" y="120000"/>
                  </a:lnTo>
                  <a:lnTo>
                    <a:pt x="105000" y="47010"/>
                  </a:lnTo>
                  <a:lnTo>
                    <a:pt x="0" y="3711"/>
                  </a:lnTo>
                  <a:lnTo>
                    <a:pt x="12000" y="0"/>
                  </a:lnTo>
                  <a:lnTo>
                    <a:pt x="120000" y="44536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Shape 86"/>
            <p:cNvSpPr/>
            <p:nvPr/>
          </p:nvSpPr>
          <p:spPr>
            <a:xfrm>
              <a:off x="1014412" y="1801813"/>
              <a:ext cx="214312" cy="755649"/>
            </a:xfrm>
            <a:custGeom>
              <a:pathLst>
                <a:path extrusionOk="0" h="120000" w="120000">
                  <a:moveTo>
                    <a:pt x="10666" y="120000"/>
                  </a:moveTo>
                  <a:lnTo>
                    <a:pt x="0" y="120000"/>
                  </a:lnTo>
                  <a:lnTo>
                    <a:pt x="0" y="32268"/>
                  </a:lnTo>
                  <a:lnTo>
                    <a:pt x="112000" y="0"/>
                  </a:lnTo>
                  <a:lnTo>
                    <a:pt x="120000" y="2268"/>
                  </a:lnTo>
                  <a:lnTo>
                    <a:pt x="10666" y="33025"/>
                  </a:lnTo>
                  <a:lnTo>
                    <a:pt x="10666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Shape 87"/>
            <p:cNvSpPr/>
            <p:nvPr/>
          </p:nvSpPr>
          <p:spPr>
            <a:xfrm>
              <a:off x="938212" y="2547938"/>
              <a:ext cx="166688" cy="160337"/>
            </a:xfrm>
            <a:custGeom>
              <a:pathLst>
                <a:path extrusionOk="0" h="120000" w="120000">
                  <a:moveTo>
                    <a:pt x="61714" y="120000"/>
                  </a:moveTo>
                  <a:cubicBezTo>
                    <a:pt x="27428" y="120000"/>
                    <a:pt x="0" y="91764"/>
                    <a:pt x="0" y="60000"/>
                  </a:cubicBezTo>
                  <a:cubicBezTo>
                    <a:pt x="0" y="24705"/>
                    <a:pt x="27428" y="0"/>
                    <a:pt x="61714" y="0"/>
                  </a:cubicBezTo>
                  <a:cubicBezTo>
                    <a:pt x="92571" y="0"/>
                    <a:pt x="120000" y="24705"/>
                    <a:pt x="120000" y="60000"/>
                  </a:cubicBezTo>
                  <a:cubicBezTo>
                    <a:pt x="120000" y="91764"/>
                    <a:pt x="92571" y="120000"/>
                    <a:pt x="61714" y="120000"/>
                  </a:cubicBezTo>
                  <a:close/>
                  <a:moveTo>
                    <a:pt x="61714" y="14117"/>
                  </a:moveTo>
                  <a:cubicBezTo>
                    <a:pt x="34285" y="14117"/>
                    <a:pt x="13714" y="35294"/>
                    <a:pt x="13714" y="60000"/>
                  </a:cubicBezTo>
                  <a:cubicBezTo>
                    <a:pt x="13714" y="84705"/>
                    <a:pt x="34285" y="105882"/>
                    <a:pt x="61714" y="105882"/>
                  </a:cubicBezTo>
                  <a:cubicBezTo>
                    <a:pt x="85714" y="105882"/>
                    <a:pt x="106285" y="84705"/>
                    <a:pt x="106285" y="60000"/>
                  </a:cubicBezTo>
                  <a:cubicBezTo>
                    <a:pt x="106285" y="35294"/>
                    <a:pt x="85714" y="14117"/>
                    <a:pt x="61714" y="1411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95312" y="4763"/>
              <a:ext cx="638174" cy="4025899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5522" y="120000"/>
                  </a:lnTo>
                  <a:lnTo>
                    <a:pt x="115522" y="109353"/>
                  </a:lnTo>
                  <a:lnTo>
                    <a:pt x="0" y="91088"/>
                  </a:lnTo>
                  <a:lnTo>
                    <a:pt x="0" y="0"/>
                  </a:lnTo>
                  <a:lnTo>
                    <a:pt x="4477" y="0"/>
                  </a:lnTo>
                  <a:lnTo>
                    <a:pt x="4477" y="90662"/>
                  </a:lnTo>
                  <a:lnTo>
                    <a:pt x="120000" y="108927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Shape 89"/>
            <p:cNvSpPr/>
            <p:nvPr/>
          </p:nvSpPr>
          <p:spPr>
            <a:xfrm>
              <a:off x="1223962" y="1382712"/>
              <a:ext cx="142875" cy="476249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4000" y="120000"/>
                  </a:lnTo>
                  <a:lnTo>
                    <a:pt x="104000" y="33600"/>
                  </a:lnTo>
                  <a:lnTo>
                    <a:pt x="0" y="3600"/>
                  </a:lnTo>
                  <a:lnTo>
                    <a:pt x="12000" y="0"/>
                  </a:lnTo>
                  <a:lnTo>
                    <a:pt x="120000" y="324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Shape 90"/>
            <p:cNvSpPr/>
            <p:nvPr/>
          </p:nvSpPr>
          <p:spPr>
            <a:xfrm>
              <a:off x="1300162" y="1849438"/>
              <a:ext cx="109537" cy="107949"/>
            </a:xfrm>
            <a:custGeom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0987" y="3417887"/>
              <a:ext cx="142875" cy="474663"/>
            </a:xfrm>
            <a:custGeom>
              <a:pathLst>
                <a:path extrusionOk="0" h="120000" w="120000">
                  <a:moveTo>
                    <a:pt x="16000" y="120000"/>
                  </a:moveTo>
                  <a:lnTo>
                    <a:pt x="0" y="120000"/>
                  </a:lnTo>
                  <a:lnTo>
                    <a:pt x="0" y="32107"/>
                  </a:lnTo>
                  <a:lnTo>
                    <a:pt x="108000" y="0"/>
                  </a:lnTo>
                  <a:lnTo>
                    <a:pt x="120000" y="3210"/>
                  </a:lnTo>
                  <a:lnTo>
                    <a:pt x="16000" y="33311"/>
                  </a:lnTo>
                  <a:lnTo>
                    <a:pt x="16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Shape 92"/>
            <p:cNvSpPr/>
            <p:nvPr/>
          </p:nvSpPr>
          <p:spPr>
            <a:xfrm>
              <a:off x="238125" y="3883025"/>
              <a:ext cx="109537" cy="109537"/>
            </a:xfrm>
            <a:custGeom>
              <a:pathLst>
                <a:path extrusionOk="0" h="120000" w="120000">
                  <a:moveTo>
                    <a:pt x="57391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57391" y="0"/>
                  </a:cubicBezTo>
                  <a:cubicBezTo>
                    <a:pt x="88695" y="0"/>
                    <a:pt x="120000" y="26086"/>
                    <a:pt x="120000" y="62608"/>
                  </a:cubicBezTo>
                  <a:cubicBezTo>
                    <a:pt x="120000" y="93913"/>
                    <a:pt x="88695" y="120000"/>
                    <a:pt x="57391" y="120000"/>
                  </a:cubicBezTo>
                  <a:close/>
                  <a:moveTo>
                    <a:pt x="57391" y="20869"/>
                  </a:moveTo>
                  <a:cubicBezTo>
                    <a:pt x="36521" y="20869"/>
                    <a:pt x="20869" y="41739"/>
                    <a:pt x="20869" y="62608"/>
                  </a:cubicBezTo>
                  <a:cubicBezTo>
                    <a:pt x="20869" y="83478"/>
                    <a:pt x="36521" y="99130"/>
                    <a:pt x="57391" y="99130"/>
                  </a:cubicBezTo>
                  <a:cubicBezTo>
                    <a:pt x="78260" y="99130"/>
                    <a:pt x="99130" y="83478"/>
                    <a:pt x="99130" y="62608"/>
                  </a:cubicBezTo>
                  <a:cubicBezTo>
                    <a:pt x="99130" y="41739"/>
                    <a:pt x="78260" y="20869"/>
                    <a:pt x="57391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763" y="2166938"/>
              <a:ext cx="114300" cy="452438"/>
            </a:xfrm>
            <a:custGeom>
              <a:pathLst>
                <a:path extrusionOk="0" h="120000" w="120000">
                  <a:moveTo>
                    <a:pt x="10000" y="119999"/>
                  </a:moveTo>
                  <a:lnTo>
                    <a:pt x="0" y="116210"/>
                  </a:lnTo>
                  <a:lnTo>
                    <a:pt x="100000" y="90947"/>
                  </a:lnTo>
                  <a:lnTo>
                    <a:pt x="100000" y="0"/>
                  </a:lnTo>
                  <a:lnTo>
                    <a:pt x="120000" y="0"/>
                  </a:lnTo>
                  <a:lnTo>
                    <a:pt x="120000" y="93473"/>
                  </a:lnTo>
                  <a:lnTo>
                    <a:pt x="10000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Shape 94"/>
            <p:cNvSpPr/>
            <p:nvPr/>
          </p:nvSpPr>
          <p:spPr>
            <a:xfrm>
              <a:off x="52388" y="2066925"/>
              <a:ext cx="109537" cy="109537"/>
            </a:xfrm>
            <a:custGeom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228725" y="4662487"/>
              <a:ext cx="23813" cy="2181224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319212" y="5041900"/>
              <a:ext cx="371474" cy="1801813"/>
            </a:xfrm>
            <a:custGeom>
              <a:pathLst>
                <a:path extrusionOk="0" h="120000" w="120000">
                  <a:moveTo>
                    <a:pt x="7692" y="120000"/>
                  </a:moveTo>
                  <a:lnTo>
                    <a:pt x="0" y="120000"/>
                  </a:lnTo>
                  <a:lnTo>
                    <a:pt x="0" y="54449"/>
                  </a:lnTo>
                  <a:lnTo>
                    <a:pt x="0" y="54132"/>
                  </a:lnTo>
                  <a:lnTo>
                    <a:pt x="112307" y="0"/>
                  </a:lnTo>
                  <a:lnTo>
                    <a:pt x="120000" y="634"/>
                  </a:lnTo>
                  <a:lnTo>
                    <a:pt x="7692" y="54766"/>
                  </a:lnTo>
                  <a:lnTo>
                    <a:pt x="769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Shape 97"/>
            <p:cNvSpPr/>
            <p:nvPr/>
          </p:nvSpPr>
          <p:spPr>
            <a:xfrm>
              <a:off x="1147762" y="44815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819150" y="3983037"/>
              <a:ext cx="347662" cy="2860674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0136" y="120000"/>
                  </a:lnTo>
                  <a:lnTo>
                    <a:pt x="110136" y="78912"/>
                  </a:lnTo>
                  <a:lnTo>
                    <a:pt x="0" y="199"/>
                  </a:lnTo>
                  <a:lnTo>
                    <a:pt x="8219" y="0"/>
                  </a:lnTo>
                  <a:lnTo>
                    <a:pt x="120000" y="78912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Shape 99"/>
            <p:cNvSpPr/>
            <p:nvPr/>
          </p:nvSpPr>
          <p:spPr>
            <a:xfrm>
              <a:off x="728662" y="3806825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624012" y="4867275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404937" y="5422900"/>
              <a:ext cx="371474" cy="1425574"/>
            </a:xfrm>
            <a:custGeom>
              <a:pathLst>
                <a:path extrusionOk="0" h="120000" w="120000">
                  <a:moveTo>
                    <a:pt x="9230" y="120000"/>
                  </a:moveTo>
                  <a:lnTo>
                    <a:pt x="0" y="120000"/>
                  </a:lnTo>
                  <a:lnTo>
                    <a:pt x="0" y="68819"/>
                  </a:lnTo>
                  <a:lnTo>
                    <a:pt x="0" y="68418"/>
                  </a:lnTo>
                  <a:lnTo>
                    <a:pt x="113846" y="0"/>
                  </a:lnTo>
                  <a:lnTo>
                    <a:pt x="120000" y="801"/>
                  </a:lnTo>
                  <a:lnTo>
                    <a:pt x="9230" y="69220"/>
                  </a:lnTo>
                  <a:lnTo>
                    <a:pt x="923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Shape 102"/>
            <p:cNvSpPr/>
            <p:nvPr/>
          </p:nvSpPr>
          <p:spPr>
            <a:xfrm>
              <a:off x="1666875" y="5945187"/>
              <a:ext cx="152399" cy="912813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18747"/>
                  </a:lnTo>
                  <a:lnTo>
                    <a:pt x="101250" y="7993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556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Shape 103"/>
            <p:cNvSpPr/>
            <p:nvPr/>
          </p:nvSpPr>
          <p:spPr>
            <a:xfrm>
              <a:off x="1709738" y="52466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09738" y="57642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766888" y="6330950"/>
              <a:ext cx="419099" cy="527050"/>
            </a:xfrm>
            <a:custGeom>
              <a:pathLst>
                <a:path extrusionOk="0" h="120000" w="120000">
                  <a:moveTo>
                    <a:pt x="5454" y="119999"/>
                  </a:moveTo>
                  <a:lnTo>
                    <a:pt x="0" y="117831"/>
                  </a:lnTo>
                  <a:lnTo>
                    <a:pt x="20454" y="74457"/>
                  </a:lnTo>
                  <a:lnTo>
                    <a:pt x="115909" y="0"/>
                  </a:lnTo>
                  <a:lnTo>
                    <a:pt x="120000" y="4337"/>
                  </a:lnTo>
                  <a:lnTo>
                    <a:pt x="27272" y="77710"/>
                  </a:lnTo>
                  <a:lnTo>
                    <a:pt x="5454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Shape 106"/>
            <p:cNvSpPr/>
            <p:nvPr/>
          </p:nvSpPr>
          <p:spPr>
            <a:xfrm>
              <a:off x="2147888" y="6221412"/>
              <a:ext cx="157162" cy="147638"/>
            </a:xfrm>
            <a:custGeom>
              <a:pathLst>
                <a:path extrusionOk="0" h="120000" w="120000">
                  <a:moveTo>
                    <a:pt x="58181" y="120000"/>
                  </a:moveTo>
                  <a:cubicBezTo>
                    <a:pt x="43636" y="120000"/>
                    <a:pt x="29090" y="112258"/>
                    <a:pt x="18181" y="100645"/>
                  </a:cubicBezTo>
                  <a:cubicBezTo>
                    <a:pt x="7272" y="92903"/>
                    <a:pt x="0" y="77419"/>
                    <a:pt x="0" y="58064"/>
                  </a:cubicBezTo>
                  <a:cubicBezTo>
                    <a:pt x="0" y="42580"/>
                    <a:pt x="7272" y="27096"/>
                    <a:pt x="18181" y="15483"/>
                  </a:cubicBezTo>
                  <a:cubicBezTo>
                    <a:pt x="29090" y="3870"/>
                    <a:pt x="43636" y="0"/>
                    <a:pt x="58181" y="0"/>
                  </a:cubicBezTo>
                  <a:cubicBezTo>
                    <a:pt x="72727" y="0"/>
                    <a:pt x="87272" y="3870"/>
                    <a:pt x="98181" y="15483"/>
                  </a:cubicBezTo>
                  <a:cubicBezTo>
                    <a:pt x="120000" y="38709"/>
                    <a:pt x="120000" y="77419"/>
                    <a:pt x="98181" y="100645"/>
                  </a:cubicBezTo>
                  <a:cubicBezTo>
                    <a:pt x="87272" y="112258"/>
                    <a:pt x="72727" y="120000"/>
                    <a:pt x="58181" y="120000"/>
                  </a:cubicBezTo>
                  <a:close/>
                  <a:moveTo>
                    <a:pt x="58181" y="15483"/>
                  </a:moveTo>
                  <a:cubicBezTo>
                    <a:pt x="47272" y="15483"/>
                    <a:pt x="36363" y="19354"/>
                    <a:pt x="29090" y="27096"/>
                  </a:cubicBezTo>
                  <a:cubicBezTo>
                    <a:pt x="21818" y="34838"/>
                    <a:pt x="14545" y="46451"/>
                    <a:pt x="14545" y="58064"/>
                  </a:cubicBezTo>
                  <a:cubicBezTo>
                    <a:pt x="14545" y="73548"/>
                    <a:pt x="21818" y="81290"/>
                    <a:pt x="29090" y="92903"/>
                  </a:cubicBezTo>
                  <a:cubicBezTo>
                    <a:pt x="36363" y="100645"/>
                    <a:pt x="47272" y="104516"/>
                    <a:pt x="58181" y="104516"/>
                  </a:cubicBezTo>
                  <a:cubicBezTo>
                    <a:pt x="69090" y="104516"/>
                    <a:pt x="80000" y="100645"/>
                    <a:pt x="87272" y="92903"/>
                  </a:cubicBezTo>
                  <a:cubicBezTo>
                    <a:pt x="105454" y="73548"/>
                    <a:pt x="105454" y="46451"/>
                    <a:pt x="87272" y="27096"/>
                  </a:cubicBezTo>
                  <a:cubicBezTo>
                    <a:pt x="80000" y="19354"/>
                    <a:pt x="69090" y="15483"/>
                    <a:pt x="58181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04825" y="9525"/>
              <a:ext cx="233363" cy="5103813"/>
            </a:xfrm>
            <a:custGeom>
              <a:pathLst>
                <a:path extrusionOk="0" h="120000" w="120000">
                  <a:moveTo>
                    <a:pt x="107755" y="120000"/>
                  </a:moveTo>
                  <a:lnTo>
                    <a:pt x="105306" y="102793"/>
                  </a:lnTo>
                  <a:lnTo>
                    <a:pt x="0" y="70954"/>
                  </a:lnTo>
                  <a:lnTo>
                    <a:pt x="0" y="0"/>
                  </a:lnTo>
                  <a:lnTo>
                    <a:pt x="12244" y="0"/>
                  </a:lnTo>
                  <a:lnTo>
                    <a:pt x="12244" y="70842"/>
                  </a:lnTo>
                  <a:lnTo>
                    <a:pt x="117551" y="102793"/>
                  </a:lnTo>
                  <a:lnTo>
                    <a:pt x="120000" y="120000"/>
                  </a:lnTo>
                  <a:lnTo>
                    <a:pt x="10775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Shape 108"/>
            <p:cNvSpPr/>
            <p:nvPr/>
          </p:nvSpPr>
          <p:spPr>
            <a:xfrm>
              <a:off x="633412" y="5103812"/>
              <a:ext cx="185738" cy="185738"/>
            </a:xfrm>
            <a:custGeom>
              <a:pathLst>
                <a:path extrusionOk="0" h="120000" w="120000">
                  <a:moveTo>
                    <a:pt x="61538" y="120000"/>
                  </a:moveTo>
                  <a:cubicBezTo>
                    <a:pt x="27692" y="120000"/>
                    <a:pt x="0" y="92307"/>
                    <a:pt x="0" y="58461"/>
                  </a:cubicBezTo>
                  <a:cubicBezTo>
                    <a:pt x="0" y="27692"/>
                    <a:pt x="27692" y="0"/>
                    <a:pt x="61538" y="0"/>
                  </a:cubicBezTo>
                  <a:cubicBezTo>
                    <a:pt x="92307" y="0"/>
                    <a:pt x="120000" y="27692"/>
                    <a:pt x="120000" y="58461"/>
                  </a:cubicBezTo>
                  <a:cubicBezTo>
                    <a:pt x="120000" y="92307"/>
                    <a:pt x="92307" y="120000"/>
                    <a:pt x="61538" y="120000"/>
                  </a:cubicBezTo>
                  <a:close/>
                  <a:moveTo>
                    <a:pt x="61538" y="12307"/>
                  </a:moveTo>
                  <a:cubicBezTo>
                    <a:pt x="33846" y="12307"/>
                    <a:pt x="12307" y="33846"/>
                    <a:pt x="12307" y="58461"/>
                  </a:cubicBezTo>
                  <a:cubicBezTo>
                    <a:pt x="12307" y="86153"/>
                    <a:pt x="33846" y="107692"/>
                    <a:pt x="61538" y="107692"/>
                  </a:cubicBezTo>
                  <a:cubicBezTo>
                    <a:pt x="86153" y="107692"/>
                    <a:pt x="107692" y="86153"/>
                    <a:pt x="107692" y="58461"/>
                  </a:cubicBezTo>
                  <a:cubicBezTo>
                    <a:pt x="107692" y="33846"/>
                    <a:pt x="86153" y="12307"/>
                    <a:pt x="61538" y="1230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ctrTitle"/>
          </p:nvPr>
        </p:nvSpPr>
        <p:spPr>
          <a:xfrm>
            <a:off x="1876424" y="1122362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1876424" y="3602037"/>
            <a:ext cx="8791575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7077510" y="541020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9896910" y="5410198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141409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7" name="Shape 167"/>
          <p:cNvSpPr/>
          <p:nvPr>
            <p:ph idx="2" type="pic"/>
          </p:nvPr>
        </p:nvSpPr>
        <p:spPr>
          <a:xfrm>
            <a:off x="1141411" y="606425"/>
            <a:ext cx="9912353" cy="3299777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141363" y="5124019"/>
            <a:ext cx="9910858" cy="682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141455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141409" y="4419598"/>
            <a:ext cx="9904458" cy="1371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720643" y="3365557"/>
            <a:ext cx="8752299" cy="5489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185" name="Shape 185"/>
          <p:cNvSpPr txBox="1"/>
          <p:nvPr/>
        </p:nvSpPr>
        <p:spPr>
          <a:xfrm>
            <a:off x="903512" y="732393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0537370" y="2764972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141409" y="2134041"/>
            <a:ext cx="9906000" cy="25118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141363" y="4657655"/>
            <a:ext cx="9904505" cy="11406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141409" y="2674463"/>
            <a:ext cx="31968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2" type="body"/>
          </p:nvPr>
        </p:nvSpPr>
        <p:spPr>
          <a:xfrm>
            <a:off x="1127917" y="3360262"/>
            <a:ext cx="3208734" cy="24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3" type="body"/>
          </p:nvPr>
        </p:nvSpPr>
        <p:spPr>
          <a:xfrm>
            <a:off x="4514766" y="2677634"/>
            <a:ext cx="3184385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4" type="body"/>
          </p:nvPr>
        </p:nvSpPr>
        <p:spPr>
          <a:xfrm>
            <a:off x="4504212" y="3363435"/>
            <a:ext cx="3195829" cy="24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5" type="body"/>
          </p:nvPr>
        </p:nvSpPr>
        <p:spPr>
          <a:xfrm>
            <a:off x="7852442" y="2674463"/>
            <a:ext cx="3194967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6" type="body"/>
          </p:nvPr>
        </p:nvSpPr>
        <p:spPr>
          <a:xfrm>
            <a:off x="7852442" y="3360262"/>
            <a:ext cx="3194967" cy="24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141411" y="609600"/>
            <a:ext cx="9905998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1141412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7" name="Shape 207"/>
          <p:cNvSpPr/>
          <p:nvPr>
            <p:ph idx="2" type="pic"/>
          </p:nvPr>
        </p:nvSpPr>
        <p:spPr>
          <a:xfrm>
            <a:off x="1141412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8" name="Shape 208"/>
          <p:cNvSpPr txBox="1"/>
          <p:nvPr>
            <p:ph idx="3" type="body"/>
          </p:nvPr>
        </p:nvSpPr>
        <p:spPr>
          <a:xfrm>
            <a:off x="1141412" y="4980857"/>
            <a:ext cx="3195240" cy="8178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4" type="body"/>
          </p:nvPr>
        </p:nvSpPr>
        <p:spPr>
          <a:xfrm>
            <a:off x="4489053" y="4404596"/>
            <a:ext cx="320039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0" name="Shape 210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1" name="Shape 211"/>
          <p:cNvSpPr txBox="1"/>
          <p:nvPr>
            <p:ph idx="6" type="body"/>
          </p:nvPr>
        </p:nvSpPr>
        <p:spPr>
          <a:xfrm>
            <a:off x="4487592" y="4980857"/>
            <a:ext cx="3200399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7" type="body"/>
          </p:nvPr>
        </p:nvSpPr>
        <p:spPr>
          <a:xfrm>
            <a:off x="7852567" y="4404594"/>
            <a:ext cx="31907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3" name="Shape 213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9" type="body"/>
          </p:nvPr>
        </p:nvSpPr>
        <p:spPr>
          <a:xfrm>
            <a:off x="7852442" y="4980853"/>
            <a:ext cx="3194967" cy="8103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5" name="Shape 215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6" name="Shape 216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 rot="5400000">
            <a:off x="4323554" y="-932655"/>
            <a:ext cx="3541713" cy="9905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2" name="Shape 222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 rot="5400000">
            <a:off x="7454104" y="2197894"/>
            <a:ext cx="5181601" cy="20050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 rot="5400000">
            <a:off x="2424904" y="-673895"/>
            <a:ext cx="5181601" cy="77485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8" name="Shape 228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1141411" y="1419225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1141411" y="4424362"/>
            <a:ext cx="9906000" cy="1374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1141409" y="2249485"/>
            <a:ext cx="487838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x="6172200" y="2249485"/>
            <a:ext cx="4875211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141411" y="619125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1370019" y="2249485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1141409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3" type="body"/>
          </p:nvPr>
        </p:nvSpPr>
        <p:spPr>
          <a:xfrm>
            <a:off x="6400807" y="2249484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4" type="body"/>
          </p:nvPr>
        </p:nvSpPr>
        <p:spPr>
          <a:xfrm>
            <a:off x="6172200" y="3073397"/>
            <a:ext cx="4875209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4" name="Shape 144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146704" y="609600"/>
            <a:ext cx="3856037" cy="163988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5156200" y="592666"/>
            <a:ext cx="5891208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1146704" y="2249485"/>
            <a:ext cx="3856037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141412" y="609600"/>
            <a:ext cx="5934507" cy="16398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0" name="Shape 160"/>
          <p:cNvSpPr/>
          <p:nvPr>
            <p:ph idx="2" type="pic"/>
          </p:nvPr>
        </p:nvSpPr>
        <p:spPr>
          <a:xfrm>
            <a:off x="7380721" y="609600"/>
            <a:ext cx="3666689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141409" y="2249485"/>
            <a:ext cx="5934510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Shape 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Shape 7"/>
          <p:cNvGrpSpPr/>
          <p:nvPr/>
        </p:nvGrpSpPr>
        <p:grpSpPr>
          <a:xfrm>
            <a:off x="-14288" y="0"/>
            <a:ext cx="12053888" cy="6858000"/>
            <a:chOff x="-14288" y="0"/>
            <a:chExt cx="12053888" cy="6858000"/>
          </a:xfrm>
        </p:grpSpPr>
        <p:grpSp>
          <p:nvGrpSpPr>
            <p:cNvPr id="8" name="Shape 8"/>
            <p:cNvGrpSpPr/>
            <p:nvPr/>
          </p:nvGrpSpPr>
          <p:grpSpPr>
            <a:xfrm>
              <a:off x="-14288" y="0"/>
              <a:ext cx="1220788" cy="6858000"/>
              <a:chOff x="-14288" y="0"/>
              <a:chExt cx="1220788" cy="6858000"/>
            </a:xfrm>
          </p:grpSpPr>
          <p:sp>
            <p:nvSpPr>
              <p:cNvPr id="9" name="Shape 9"/>
              <p:cNvSpPr/>
              <p:nvPr/>
            </p:nvSpPr>
            <p:spPr>
              <a:xfrm>
                <a:off x="114300" y="4763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Shape 10"/>
              <p:cNvSpPr/>
              <p:nvPr/>
            </p:nvSpPr>
            <p:spPr>
              <a:xfrm>
                <a:off x="33336" y="2176463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Shape 11"/>
              <p:cNvSpPr/>
              <p:nvPr/>
            </p:nvSpPr>
            <p:spPr>
              <a:xfrm>
                <a:off x="28575" y="4021137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Shape 12"/>
              <p:cNvSpPr/>
              <p:nvPr/>
            </p:nvSpPr>
            <p:spPr>
              <a:xfrm>
                <a:off x="200025" y="4763"/>
                <a:ext cx="369888" cy="1811337"/>
              </a:xfrm>
              <a:custGeom>
                <a:pathLst>
                  <a:path extrusionOk="0" h="120000" w="12000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Shape 1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Shape 14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pathLst>
                  <a:path extrusionOk="0" h="120000" w="12000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Shape 15"/>
              <p:cNvSpPr/>
              <p:nvPr/>
            </p:nvSpPr>
            <p:spPr>
              <a:xfrm>
                <a:off x="546100" y="0"/>
                <a:ext cx="152399" cy="912813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Shape 16"/>
              <p:cNvSpPr/>
              <p:nvPr/>
            </p:nvSpPr>
            <p:spPr>
              <a:xfrm>
                <a:off x="588962" y="14208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588962" y="903287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pathLst>
                  <a:path extrusionOk="0" h="120000" w="12000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Shape 19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Shape 2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1" name="Shape 21"/>
              <p:cNvSpPr/>
              <p:nvPr/>
            </p:nvSpPr>
            <p:spPr>
              <a:xfrm>
                <a:off x="9525" y="1801813"/>
                <a:ext cx="123824" cy="127000"/>
              </a:xfrm>
              <a:custGeom>
                <a:pathLst>
                  <a:path extrusionOk="0" h="120000" w="12000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Shape 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Shape 23"/>
              <p:cNvSpPr/>
              <p:nvPr/>
            </p:nvSpPr>
            <p:spPr>
              <a:xfrm>
                <a:off x="128586" y="1382712"/>
                <a:ext cx="142875" cy="476249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Shape 24"/>
              <p:cNvSpPr/>
              <p:nvPr/>
            </p:nvSpPr>
            <p:spPr>
              <a:xfrm>
                <a:off x="204786" y="1849438"/>
                <a:ext cx="114300" cy="107949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133350" y="4662487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pathLst>
                  <a:path extrusionOk="0" h="120000" w="12000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Shape 27"/>
              <p:cNvSpPr/>
              <p:nvPr/>
            </p:nvSpPr>
            <p:spPr>
              <a:xfrm>
                <a:off x="52386" y="44815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-14288" y="5627687"/>
                <a:ext cx="85724" cy="1216024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Shape 29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309562" y="5422900"/>
                <a:ext cx="374649" cy="1425574"/>
              </a:xfrm>
              <a:custGeom>
                <a:pathLst>
                  <a:path extrusionOk="0" h="120000" w="12000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Shape 31"/>
              <p:cNvSpPr/>
              <p:nvPr/>
            </p:nvSpPr>
            <p:spPr>
              <a:xfrm>
                <a:off x="569912" y="5945187"/>
                <a:ext cx="152399" cy="912813"/>
              </a:xfrm>
              <a:custGeom>
                <a:pathLst>
                  <a:path extrusionOk="0" h="120000" w="12000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Shape 32"/>
              <p:cNvSpPr/>
              <p:nvPr/>
            </p:nvSpPr>
            <p:spPr>
              <a:xfrm>
                <a:off x="612775" y="5246687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Shape 33"/>
              <p:cNvSpPr/>
              <p:nvPr/>
            </p:nvSpPr>
            <p:spPr>
              <a:xfrm>
                <a:off x="612775" y="57642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>
                <a:off x="669925" y="6330950"/>
                <a:ext cx="417513" cy="517524"/>
              </a:xfrm>
              <a:custGeom>
                <a:pathLst>
                  <a:path extrusionOk="0" h="120000" w="12000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Shape 35"/>
              <p:cNvSpPr/>
              <p:nvPr/>
            </p:nvSpPr>
            <p:spPr>
              <a:xfrm>
                <a:off x="1049337" y="6221412"/>
                <a:ext cx="157162" cy="147638"/>
              </a:xfrm>
              <a:custGeom>
                <a:pathLst>
                  <a:path extrusionOk="0" h="120000" w="12000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>
              <a:off x="11364911" y="0"/>
              <a:ext cx="674688" cy="6848476"/>
              <a:chOff x="11364911" y="0"/>
              <a:chExt cx="674688" cy="6848476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11483975" y="0"/>
                <a:ext cx="417513" cy="512762"/>
              </a:xfrm>
              <a:custGeom>
                <a:pathLst>
                  <a:path extrusionOk="0" h="120000" w="12000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Shape 38"/>
              <p:cNvSpPr/>
              <p:nvPr/>
            </p:nvSpPr>
            <p:spPr>
              <a:xfrm>
                <a:off x="11364911" y="474662"/>
                <a:ext cx="157162" cy="152399"/>
              </a:xfrm>
              <a:custGeom>
                <a:pathLst>
                  <a:path extrusionOk="0" h="120000" w="12000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11631611" y="1539875"/>
                <a:ext cx="188913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11531600" y="5694362"/>
                <a:ext cx="298450" cy="1154112"/>
              </a:xfrm>
              <a:custGeom>
                <a:pathLst>
                  <a:path extrusionOk="0" h="120000" w="12000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Shape 41"/>
              <p:cNvSpPr/>
              <p:nvPr/>
            </p:nvSpPr>
            <p:spPr>
              <a:xfrm>
                <a:off x="11772900" y="5551487"/>
                <a:ext cx="157162" cy="155574"/>
              </a:xfrm>
              <a:custGeom>
                <a:pathLst>
                  <a:path extrusionOk="0" h="120000" w="12000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Shape 42"/>
              <p:cNvSpPr/>
              <p:nvPr/>
            </p:nvSpPr>
            <p:spPr>
              <a:xfrm>
                <a:off x="11710986" y="4763"/>
                <a:ext cx="304799" cy="1544638"/>
              </a:xfrm>
              <a:custGeom>
                <a:pathLst>
                  <a:path extrusionOk="0" h="120000" w="12000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Shape 4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11441111" y="5046662"/>
                <a:ext cx="307974" cy="1801813"/>
              </a:xfrm>
              <a:custGeom>
                <a:pathLst>
                  <a:path extrusionOk="0" h="120000" w="12000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Shape 4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11939586" y="6596063"/>
                <a:ext cx="23813" cy="252412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ctrTitle"/>
          </p:nvPr>
        </p:nvSpPr>
        <p:spPr>
          <a:xfrm>
            <a:off x="1876424" y="1122362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AN EXPERIMENTAL APPLICATION OF UNSUPERVISED MODELING TO CHATBOTS</a:t>
            </a:r>
          </a:p>
        </p:txBody>
      </p:sp>
      <p:sp>
        <p:nvSpPr>
          <p:cNvPr id="235" name="Shape 235"/>
          <p:cNvSpPr txBox="1"/>
          <p:nvPr>
            <p:ph idx="1" type="subTitle"/>
          </p:nvPr>
        </p:nvSpPr>
        <p:spPr>
          <a:xfrm>
            <a:off x="1876424" y="3602037"/>
            <a:ext cx="8791575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NICHOLAS MARBLE, CHRIS VARGA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PREPROCESSING TWEETS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Removed symbols such as @ and RT (retweet)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"Formal" set saw response rate go from ~80% to ~86% after preprocessing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We attribute this to higher degrees of similarity without extra symbols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COMPARISON TO A.L.I.C.E. </a:t>
            </a:r>
            <a:r>
              <a:rPr lang="en-US"/>
              <a:t>CHATBOT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1141412" y="2249486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</a:pPr>
            <a:r>
              <a:rPr lang="en-US"/>
              <a:t>A.L.I.C.E.</a:t>
            </a:r>
          </a:p>
          <a:p>
            <a:pPr indent="-228600" lvl="1" marL="914400" marR="0" rtl="0" algn="l">
              <a:lnSpc>
                <a:spcPct val="120000"/>
              </a:lnSpc>
              <a:spcBef>
                <a:spcPts val="0"/>
              </a:spcBef>
            </a:pPr>
            <a:r>
              <a:rPr lang="en-US"/>
              <a:t>66% relevance in formal</a:t>
            </a:r>
          </a:p>
          <a:p>
            <a:pPr indent="-228600" lvl="1" marL="914400" marR="0" rtl="0" algn="l">
              <a:lnSpc>
                <a:spcPct val="120000"/>
              </a:lnSpc>
              <a:spcBef>
                <a:spcPts val="0"/>
              </a:spcBef>
            </a:pPr>
            <a:r>
              <a:rPr lang="en-US"/>
              <a:t>76% relevance in slang</a:t>
            </a:r>
          </a:p>
          <a:p>
            <a:pPr indent="-228600" lvl="0" marL="457200" marR="0" rtl="0" algn="l">
              <a:lnSpc>
                <a:spcPct val="120000"/>
              </a:lnSpc>
              <a:spcBef>
                <a:spcPts val="0"/>
              </a:spcBef>
            </a:pPr>
            <a:r>
              <a:rPr lang="en-US"/>
              <a:t>Our Chatbot</a:t>
            </a:r>
          </a:p>
          <a:p>
            <a:pPr indent="-228600" lvl="1" marL="914400" marR="0" rtl="0" algn="l">
              <a:lnSpc>
                <a:spcPct val="120000"/>
              </a:lnSpc>
              <a:spcBef>
                <a:spcPts val="0"/>
              </a:spcBef>
            </a:pPr>
            <a:r>
              <a:rPr lang="en-US"/>
              <a:t>46% relevance in formal</a:t>
            </a:r>
          </a:p>
          <a:p>
            <a:pPr indent="-228600" lvl="1" marL="914400" marR="0" rtl="0" algn="l">
              <a:lnSpc>
                <a:spcPct val="120000"/>
              </a:lnSpc>
              <a:spcBef>
                <a:spcPts val="0"/>
              </a:spcBef>
            </a:pPr>
            <a:r>
              <a:rPr lang="en-US"/>
              <a:t>53% relevance in slang</a:t>
            </a:r>
          </a:p>
        </p:txBody>
      </p:sp>
      <p:pic>
        <p:nvPicPr>
          <p:cNvPr descr="chatbot_comparison.png"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600" y="2097087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1141412" y="618518"/>
            <a:ext cx="9906000" cy="1478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EXAMPLE RESPONSES FROM A.L.I.C.E.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1141412" y="2249486"/>
            <a:ext cx="9906000" cy="354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Input: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“popcorn is a healthy snack”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Reponse:</a:t>
            </a:r>
          </a:p>
          <a:p>
            <a:pPr indent="-228600" lvl="1" marL="914400">
              <a:spcBef>
                <a:spcPts val="0"/>
              </a:spcBef>
            </a:pPr>
            <a:r>
              <a:rPr lang="en-US"/>
              <a:t>“aren’t all healthy snack popcorn”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1141412" y="618518"/>
            <a:ext cx="9906000" cy="1478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EXAMPLE RESPONSES FROM A.L.I.C.E.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1141412" y="2249486"/>
            <a:ext cx="9906000" cy="354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Input: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“drinking water is important”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Reponse:</a:t>
            </a:r>
          </a:p>
          <a:p>
            <a:pPr indent="-228600" lvl="1" marL="914400">
              <a:spcBef>
                <a:spcPts val="0"/>
              </a:spcBef>
            </a:pPr>
            <a:r>
              <a:rPr lang="en-US"/>
              <a:t>“And important is drinking water. “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1141412" y="618518"/>
            <a:ext cx="9906000" cy="1478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EXAMPLE RESPONSES FROM OUR CHATBOT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1141412" y="2249486"/>
            <a:ext cx="9906000" cy="354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Input: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“do you come to school by bus?”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Reponse:</a:t>
            </a:r>
          </a:p>
          <a:p>
            <a:pPr indent="-228600" lvl="1" marL="914400">
              <a:spcBef>
                <a:spcPts val="0"/>
              </a:spcBef>
            </a:pPr>
            <a:r>
              <a:rPr lang="en-US"/>
              <a:t>“I’m tired of these crackheads on the bus.”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1141412" y="618518"/>
            <a:ext cx="9906000" cy="1478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EXAMPLE RESPONSES FROM OUR CHATBOT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1141412" y="2249486"/>
            <a:ext cx="9906000" cy="354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Input: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“All the best people are quirky… I bet I can outdo you though.”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Reponse:</a:t>
            </a:r>
          </a:p>
          <a:p>
            <a:pPr indent="-228600" lvl="1" marL="914400">
              <a:spcBef>
                <a:spcPts val="0"/>
              </a:spcBef>
            </a:pPr>
            <a:r>
              <a:rPr lang="en-US"/>
              <a:t>“Remember when everyone was accused of being a communist back in the 50’s because the media? I bet those days were great let’s do that again.”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1141412" y="618518"/>
            <a:ext cx="9906000" cy="1478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EXAMPLE RESPONSES FROM OUR CHATBOT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1141412" y="2249486"/>
            <a:ext cx="9906000" cy="354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Input: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“drinking water is important”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Response:</a:t>
            </a:r>
          </a:p>
          <a:p>
            <a:pPr indent="-228600" lvl="1" marL="914400">
              <a:spcBef>
                <a:spcPts val="0"/>
              </a:spcBef>
            </a:pPr>
            <a:r>
              <a:rPr lang="en-US"/>
              <a:t>“I’m done drinking until I lose 20 pounds.”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FUTURE WORK</a:t>
            </a: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Query database based on refined input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Instead of searching “you” it would look for “I”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Determine if question or statement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Implement saved “state”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Prevent saying the same thing over and over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Be able to add past words for searches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1141412" y="618516"/>
            <a:ext cx="9905997" cy="5522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OVERVIEW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Review of our Implementation Strategy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Adding New Evaluation Metrics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Pre-processing Tweets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Comparison to Other Chatbots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IMPLEMENTATION</a:t>
            </a:r>
          </a:p>
        </p:txBody>
      </p:sp>
      <p:grpSp>
        <p:nvGrpSpPr>
          <p:cNvPr id="247" name="Shape 247"/>
          <p:cNvGrpSpPr/>
          <p:nvPr/>
        </p:nvGrpSpPr>
        <p:grpSpPr>
          <a:xfrm>
            <a:off x="1145765" y="3449346"/>
            <a:ext cx="9897293" cy="1141995"/>
            <a:chOff x="4352" y="1199858"/>
            <a:chExt cx="9897293" cy="1141995"/>
          </a:xfrm>
        </p:grpSpPr>
        <p:sp>
          <p:nvSpPr>
            <p:cNvPr id="248" name="Shape 248"/>
            <p:cNvSpPr/>
            <p:nvPr/>
          </p:nvSpPr>
          <p:spPr>
            <a:xfrm>
              <a:off x="4352" y="1199858"/>
              <a:ext cx="1903325" cy="1141995"/>
            </a:xfrm>
            <a:prstGeom prst="roundRect">
              <a:avLst>
                <a:gd fmla="val 10000" name="adj"/>
              </a:avLst>
            </a:prstGeom>
            <a:solidFill>
              <a:srgbClr val="F8A93A"/>
            </a:solidFill>
            <a:ln cap="flat" cmpd="sng" w="158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 txBox="1"/>
            <p:nvPr/>
          </p:nvSpPr>
          <p:spPr>
            <a:xfrm>
              <a:off x="37801" y="1233305"/>
              <a:ext cx="1836428" cy="1075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rIns="80000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Determine input subjects/ideas</a:t>
              </a:r>
            </a:p>
          </p:txBody>
        </p:sp>
        <p:sp>
          <p:nvSpPr>
            <p:cNvPr id="250" name="Shape 250"/>
            <p:cNvSpPr/>
            <p:nvPr/>
          </p:nvSpPr>
          <p:spPr>
            <a:xfrm>
              <a:off x="2098010" y="1534842"/>
              <a:ext cx="403504" cy="4720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BD1A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 txBox="1"/>
            <p:nvPr/>
          </p:nvSpPr>
          <p:spPr>
            <a:xfrm>
              <a:off x="2098010" y="1629248"/>
              <a:ext cx="282453" cy="2832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2669008" y="1199858"/>
              <a:ext cx="1903325" cy="1141995"/>
            </a:xfrm>
            <a:prstGeom prst="roundRect">
              <a:avLst>
                <a:gd fmla="val 10000" name="adj"/>
              </a:avLst>
            </a:prstGeom>
            <a:solidFill>
              <a:srgbClr val="F8A93A"/>
            </a:solidFill>
            <a:ln cap="flat" cmpd="sng" w="158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 txBox="1"/>
            <p:nvPr/>
          </p:nvSpPr>
          <p:spPr>
            <a:xfrm>
              <a:off x="2702457" y="1233305"/>
              <a:ext cx="1836428" cy="1075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rIns="80000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Query for similar subjects/ideas</a:t>
              </a:r>
            </a:p>
          </p:txBody>
        </p:sp>
        <p:sp>
          <p:nvSpPr>
            <p:cNvPr id="254" name="Shape 254"/>
            <p:cNvSpPr/>
            <p:nvPr/>
          </p:nvSpPr>
          <p:spPr>
            <a:xfrm>
              <a:off x="4762667" y="1534842"/>
              <a:ext cx="403504" cy="4720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BD1A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 txBox="1"/>
            <p:nvPr/>
          </p:nvSpPr>
          <p:spPr>
            <a:xfrm>
              <a:off x="4762667" y="1629248"/>
              <a:ext cx="282453" cy="2832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5333664" y="1199858"/>
              <a:ext cx="1903325" cy="1141995"/>
            </a:xfrm>
            <a:prstGeom prst="roundRect">
              <a:avLst>
                <a:gd fmla="val 10000" name="adj"/>
              </a:avLst>
            </a:prstGeom>
            <a:solidFill>
              <a:srgbClr val="F8A93A"/>
            </a:solidFill>
            <a:ln cap="flat" cmpd="sng" w="158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 txBox="1"/>
            <p:nvPr/>
          </p:nvSpPr>
          <p:spPr>
            <a:xfrm>
              <a:off x="5367112" y="1233305"/>
              <a:ext cx="1836428" cy="1075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rIns="80000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Model and rank all sentences</a:t>
              </a:r>
            </a:p>
          </p:txBody>
        </p:sp>
        <p:sp>
          <p:nvSpPr>
            <p:cNvPr id="258" name="Shape 258"/>
            <p:cNvSpPr/>
            <p:nvPr/>
          </p:nvSpPr>
          <p:spPr>
            <a:xfrm>
              <a:off x="7427322" y="1534842"/>
              <a:ext cx="403504" cy="4720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BD1A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 txBox="1"/>
            <p:nvPr/>
          </p:nvSpPr>
          <p:spPr>
            <a:xfrm>
              <a:off x="7427322" y="1629248"/>
              <a:ext cx="282453" cy="2832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7998321" y="1199858"/>
              <a:ext cx="1903325" cy="1141995"/>
            </a:xfrm>
            <a:prstGeom prst="roundRect">
              <a:avLst>
                <a:gd fmla="val 10000" name="adj"/>
              </a:avLst>
            </a:prstGeom>
            <a:solidFill>
              <a:srgbClr val="F8A93A"/>
            </a:solidFill>
            <a:ln cap="flat" cmpd="sng" w="158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 txBox="1"/>
            <p:nvPr/>
          </p:nvSpPr>
          <p:spPr>
            <a:xfrm>
              <a:off x="8031768" y="1233305"/>
              <a:ext cx="1836428" cy="1075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rIns="80000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Reply with most similar tweet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CLUSTER TWEETS WITH LATENT SEMANTIC ANALYSIS (LSA)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Treat each tweet as a bag-of-words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Don’t care about order, only frequency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Create a term-document matrix 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Identify tweet categories using SVD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Idea: create categories using similar concepts</a:t>
            </a:r>
          </a:p>
        </p:txBody>
      </p:sp>
      <p:graphicFrame>
        <p:nvGraphicFramePr>
          <p:cNvPr id="268" name="Shape 268"/>
          <p:cNvGraphicFramePr/>
          <p:nvPr/>
        </p:nvGraphicFramePr>
        <p:xfrm>
          <a:off x="7258796" y="24472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{EA539ED5-75E9-4C5E-9BB9-8132AE707334}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Word</a:t>
                      </a: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Sentences </a:t>
                      </a: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 hMerge="1"/>
                <a:tc hMerge="1"/>
                <a:tc hMerge="1"/>
                <a:tc hMerge="1"/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S1</a:t>
                      </a: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S2</a:t>
                      </a: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S3</a:t>
                      </a: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S4</a:t>
                      </a: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S5</a:t>
                      </a: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Dog</a:t>
                      </a: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</a:t>
                      </a: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Black</a:t>
                      </a: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Yellow</a:t>
                      </a: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Human</a:t>
                      </a: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Dolphin</a:t>
                      </a: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You</a:t>
                      </a: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Kanya</a:t>
                      </a: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457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LSA WITH TFIDF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6136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Some words like “the” and “a” are very common</a:t>
            </a:r>
          </a:p>
          <a:p>
            <a:pPr indent="-228600" lvl="1" marL="685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171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These common words skew the term-document matrix </a:t>
            </a:r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6136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Solution: assign greater weight to important words that are less frequent</a:t>
            </a:r>
          </a:p>
          <a:p>
            <a:pPr indent="-228600" lvl="1" marL="685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171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Use TFIDF (term frequency inverse document frequency) to assign weights</a:t>
            </a:r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6136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Example: “The black cat was spying on the dog.”</a:t>
            </a:r>
          </a:p>
          <a:p>
            <a:pPr indent="-228600" lvl="1" marL="685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171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“the” and “on” occur frequently in other text </a:t>
            </a:r>
          </a:p>
          <a:p>
            <a:pPr indent="-228600" lvl="1" marL="685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171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“cat” and “dog” occur less frequently and therefore are more important</a:t>
            </a:r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buClr>
                <a:schemeClr val="lt1"/>
              </a:buClr>
              <a:buSzPct val="126136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RANKING THE BEST RESPONSE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Rank relevance of tweets to input in same category using cosine similarity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Take best matched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0 if not similar at all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Idea: the more similar the tweet, the better the response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If no tweets are similar, chatbot responds "I do not understand"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"I do not understand" counts as a non-response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EXPERIMENTING WITH POPULATION SIZES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1162229" y="1853883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Observation: larger base “population” allows for larger range of responses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87" name="Shape 2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6778" y="3096994"/>
            <a:ext cx="70485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QUALITATIVE RESULTS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1204112" y="2097111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Had sample testers rate chatbot response as 'relevant' or 'not relevant'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Two different input sets: one more "formal," one more "slang"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"Slang" set had average of 16/30 relevant responses ~53%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"Formal" set had average of 14/30 relevant responses ~46%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Responses are 'relevant' to input but don’t always make sense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QUANTITATIVE RESULTS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Ask chatbot 30 questions from "slang" and "formal" input sets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Measure number of responses that are</a:t>
            </a:r>
            <a:r>
              <a:rPr lang="en-US"/>
              <a:t> no</a:t>
            </a: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 "I do not understand"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"Slang" set had 86% response rate after pre-processing tweets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"Formal" set had 76% response rate after pre-processing tweets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