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A4050F-3379-43BD-8723-99F0FE87A8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ADC270-3E30-47BB-98F9-6B5AA8445A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66191B-2668-43CC-AA81-1D2A52A029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0404F6-0EF8-46C9-B717-B9B2BAC539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758013-5723-41FC-AC91-D60EC5DD1A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E7B659-10B2-4E8A-9213-97DF3E34F2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F23C52-5DE7-4D01-87A0-5AAACC452F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825F4D-C0C4-4420-A78A-1EB24D2A5E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D487D6-27BF-418A-94EB-D5EC7FBB0E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A87E2E-AAB7-4654-92A2-FE1DDDBA28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6EB72F-24D1-4AE2-8B59-D8804B8B4D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16AF8D-DDB6-485C-9C59-6B488FEA03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44A051-8E62-456E-B421-36E36276B3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C97481-71D2-4910-8696-54BF8E3D8F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6768E4-3C17-45FA-93DF-66B760EFA0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ED0AE8-5B05-48E5-8093-5865119118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03BF48-4361-4036-8682-0CA7BC2AA3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2F7E95-FAEE-4B02-A5D4-D2270B78CD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588A3E-3339-4D00-AF66-C3D5F3DF97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F92328-1D17-44D1-A780-0AFC5EF5A6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E725A9-184E-49F0-B51E-155E438BDA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7082DD-51BD-414D-94BB-60BA27E70B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856E2F-5848-484B-9325-92274D74E7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0E5D4B-EE1D-464A-80AD-51E4066A9F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7f7b9a">
                  <a:alpha val="7058"/>
                </a:srgbClr>
              </a:gs>
              <a:gs pos="100000">
                <a:srgbClr val="7f7b9a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 rot="5400000">
            <a:off x="8952120" y="3225240"/>
            <a:ext cx="3859200" cy="30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E971BA2-D17C-4137-94BF-6FBF99DFB13D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12</a:t>
            </a:fld>
            <a:endParaRPr b="0" lang="es-AR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3"/>
          </p:nvPr>
        </p:nvSpPr>
        <p:spPr>
          <a:xfrm rot="5400000">
            <a:off x="10155960" y="1790640"/>
            <a:ext cx="990000" cy="30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 w="0">
            <a:noFill/>
          </a:ln>
        </p:spPr>
      </p:pic>
      <p:sp>
        <p:nvSpPr>
          <p:cNvPr id="49" name="Oval 15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7f7b9a">
                  <a:alpha val="7058"/>
                </a:srgbClr>
              </a:gs>
              <a:gs pos="100000">
                <a:srgbClr val="7f7b9a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13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 rot="5400000">
            <a:off x="8952120" y="3225240"/>
            <a:ext cx="3859200" cy="30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D18D50C-BA1E-4DD4-A8F5-9ECD878B5FE3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&lt;número&gt;</a:t>
            </a:fld>
            <a:endParaRPr b="0" lang="es-AR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 rot="5400000">
            <a:off x="10155960" y="1790640"/>
            <a:ext cx="990000" cy="30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040" cy="332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7200" spc="-1" strike="noStrike">
                <a:solidFill>
                  <a:srgbClr val="dcd8dc"/>
                </a:solidFill>
                <a:latin typeface="Century Gothic"/>
              </a:rPr>
              <a:t>ARQUITECTURA LIMPIA</a:t>
            </a:r>
            <a:endParaRPr b="0" lang="es-A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 cap="all">
                <a:solidFill>
                  <a:srgbClr val="aaa7bc"/>
                </a:solidFill>
                <a:latin typeface="Century Gothic"/>
              </a:rPr>
              <a:t>Inmersión en la elegancia del desarrollo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Adaptadores de interfaz – La capa de adaptación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Transforman los datos estructurados por los casos de uso en algo entendible por la siguiente capa que los va a usar.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Gobierna el flujo de comunicación entre el back-end y los componentes externos.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Contiene APIs y puertas de enlace.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Frameworks y drivers – La capa de infraestructura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Es donde van los detalles que deben abstraerse del dominio.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La abstracción de ésta capa nos asegura poder modificar modelos de datos o interfaz de usuario sin afectar el resto de nuestras capas.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También se le conoce como “capa anticorrupción” porque evita que las capas interiores se “contaminen” con elementos ajenos.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Fronteras: las decisiones más importantes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Una frontera es la separación que definimos para dividir componentes y definir dependencias.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La decisión de dónde y cuándo ponerlas es una de las más importantes ya que va a condicionar el desempeño del proyecto.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Una decisión mala sobre esto puede complicar el desarrollo y el mantenimiento.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La arquitectura limpia define muchas fronteras por nosotros.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Pero también debemos de tener en cuenta que añadir fronteras que no necesitamos puede crearnos muchos problemas, si bien es cierto que añadirlas después es muchísimo más costoso.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Ejemplo de arquitectura limpia con React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Vamos a crear una aplicación simple de notas en React aplicando los principios de arquitectura limpia.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Entonces, asegurándonos de tener nodejs y npm (</a:t>
            </a:r>
            <a:r>
              <a:rPr b="0" i="1" lang="es-ES" sz="2000" spc="-1" strike="noStrike">
                <a:solidFill>
                  <a:srgbClr val="ffffff"/>
                </a:solidFill>
                <a:latin typeface="Century Gothic"/>
              </a:rPr>
              <a:t>node -v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 y </a:t>
            </a:r>
            <a:r>
              <a:rPr b="0" i="1" lang="es-ES" sz="2000" spc="-1" strike="noStrike">
                <a:solidFill>
                  <a:srgbClr val="ffffff"/>
                </a:solidFill>
                <a:latin typeface="Century Gothic"/>
              </a:rPr>
              <a:t>npm -v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) vamos a utilizar el comando 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npx create-react-app clean-notes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Vamos a movernos a la carpeta del proyecto con 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cd clean-notes 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y a ejecutar 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npm start 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para corroborar que la inicialización de nuestro proyecto haya sido exitosa.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Primero, limpieza…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Primero vamos a eliminar todo lo que hay dentro de la carpeta src.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Capa de Dominio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Para la capa de dominio vamos a crear la carpeta 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entities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 donde pondremos las clases que representan nuestras entidades.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En nuestro caso crearemos un archivo 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Note.js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 que contendrá la definición de la entidad </a:t>
            </a:r>
            <a:r>
              <a:rPr b="1" lang="es-ES" sz="2000" spc="-1" strike="noStrike">
                <a:solidFill>
                  <a:srgbClr val="ffffff"/>
                </a:solidFill>
                <a:latin typeface="Century Gothic"/>
              </a:rPr>
              <a:t>Note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Nuestra entidad definirá un constructor para inicializar las propiedades de una nota (que serán identificador, título y contenido).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Exportaremos nuestra entidad para que pueda ser utilizada por otras capas, lo que permitirá una separación clara de responsabilidades.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domain/entities/Note.js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Marcador de contenido 4" descr=""/>
          <p:cNvPicPr/>
          <p:nvPr/>
        </p:nvPicPr>
        <p:blipFill>
          <a:blip r:embed="rId1"/>
          <a:stretch/>
        </p:blipFill>
        <p:spPr>
          <a:xfrm>
            <a:off x="3533760" y="2998080"/>
            <a:ext cx="4085640" cy="2304360"/>
          </a:xfrm>
          <a:prstGeom prst="rect">
            <a:avLst/>
          </a:prstGeom>
          <a:ln w="0">
            <a:noFill/>
          </a:ln>
        </p:spPr>
      </p:pic>
      <p:pic>
        <p:nvPicPr>
          <p:cNvPr id="126" name="Imagen 5" descr=""/>
          <p:cNvPicPr/>
          <p:nvPr/>
        </p:nvPicPr>
        <p:blipFill>
          <a:blip r:embed="rId2"/>
          <a:stretch/>
        </p:blipFill>
        <p:spPr>
          <a:xfrm>
            <a:off x="4419720" y="2057760"/>
            <a:ext cx="2313720" cy="58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Capa de Dominio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Vamos a hacer a nuestra capa de dominio responsable de los contratos, en este caso el contrato de como debe interactuar nuestra aplicación con el repositorio de notas.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Vamos a crear la carpeta interfaces y dentro nuestra NoteRepositoryInterface.js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Nuestro contrato definirá los métodos (getAllNotes y addNotes) para cualquier implementación del repositorio de notas sin especificar cómo se implementarán.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domain/interfaces/ NoteRepositoryInterface.js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Marcador de contenido 3" descr=""/>
          <p:cNvPicPr/>
          <p:nvPr/>
        </p:nvPicPr>
        <p:blipFill>
          <a:blip r:embed="rId1"/>
          <a:stretch/>
        </p:blipFill>
        <p:spPr>
          <a:xfrm>
            <a:off x="3071880" y="3295080"/>
            <a:ext cx="5009400" cy="2066040"/>
          </a:xfrm>
          <a:prstGeom prst="rect">
            <a:avLst/>
          </a:prstGeom>
          <a:ln w="0">
            <a:noFill/>
          </a:ln>
        </p:spPr>
      </p:pic>
      <p:pic>
        <p:nvPicPr>
          <p:cNvPr id="131" name="Imagen 4" descr=""/>
          <p:cNvPicPr/>
          <p:nvPr/>
        </p:nvPicPr>
        <p:blipFill>
          <a:blip r:embed="rId2"/>
          <a:stretch/>
        </p:blipFill>
        <p:spPr>
          <a:xfrm>
            <a:off x="4438800" y="2031120"/>
            <a:ext cx="2275920" cy="108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Capa de Aplicación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 marL="348120" indent="-3481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Dijimos que en ésta capa reside la lógica de la aplicación.</a:t>
            </a:r>
            <a:r>
              <a:rPr b="0" lang="es-UY" sz="2000" spc="-1" strike="noStrike">
                <a:solidFill>
                  <a:srgbClr val="ffffff"/>
                </a:solidFill>
                <a:latin typeface="Century Gothic"/>
              </a:rPr>
              <a:t> Específicamente los casos de uso que definen cómo se interactúa con el dominio.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8120" indent="-3481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En nuestro caso, crearemos la carpeta useCases que contendrá los casos de uso específicos de la aplicación.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8120" indent="-3481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Crearemos el archivo NoteUseCase.js para la lógica relacionada a las notas.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8120" indent="-3481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Importaremos la entidad.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8120" indent="-3481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Tendrá un constructor que recibirá un repositorio que implemente la interfaz de repositorio de notas lo que nos permitirá hacer una inyección de dependencias.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8120" indent="-3481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También tendrá un método para obtener todas las notas y otro para añadir una nueva.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8120" indent="-3481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Y la exportación del caso de uso para ser utilizado por otras capas.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¿De qué hablamos?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La arquitectura limpia no es un término de moda, es la piedra angular de un código bien estructurado.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Veámosla como una brújula que nos guía en el viaje del desarrollo.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Vamos a ver qué es realmente y por qué debería importarnos en cada línea de código que escribamos porque es lo que le dará calidad a nuestro software.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Adoptarla no es una tendencia, es una necesidad.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useCases/NoteUseCase.js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n 4" descr=""/>
          <p:cNvPicPr/>
          <p:nvPr/>
        </p:nvPicPr>
        <p:blipFill>
          <a:blip r:embed="rId1"/>
          <a:stretch/>
        </p:blipFill>
        <p:spPr>
          <a:xfrm>
            <a:off x="4176720" y="1419480"/>
            <a:ext cx="2342520" cy="532800"/>
          </a:xfrm>
          <a:prstGeom prst="rect">
            <a:avLst/>
          </a:prstGeom>
          <a:ln w="0">
            <a:noFill/>
          </a:ln>
        </p:spPr>
      </p:pic>
      <p:pic>
        <p:nvPicPr>
          <p:cNvPr id="136" name="Marcador de contenido 9" descr=""/>
          <p:cNvPicPr/>
          <p:nvPr/>
        </p:nvPicPr>
        <p:blipFill>
          <a:blip r:embed="rId2"/>
          <a:stretch/>
        </p:blipFill>
        <p:spPr>
          <a:xfrm>
            <a:off x="1380960" y="2052720"/>
            <a:ext cx="8390880" cy="41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Capa de Adaptación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 marL="351720" indent="-3517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Aquí pondremos los “puentes” entre las capas internas y externas.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51720" indent="-3517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Crearemos la capa adapters y dentro crearemos el archivo NoteAdapter.js que conectara la lógica de nuestras notas hacia la interfaz de usuario.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51720" indent="-3517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Importaremos el caso de uso.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51720" indent="-3517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Crearemos un constructor que recibirá el caso de uso para interactuar con la lógica y un repositorio de notas.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51720" indent="-3517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Tendremos un método que obtendrá todas las notas desde el caso de uso para presentarlas a la interfaz de usuario y otro método para agregar una nueva nota desde la interfaz de usuario utilizando el caso de uso. (Recuerden que los adaptadores coordinan y delegan tareas.)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51720" indent="-35172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Y también exportaremos el adaptador para que pueda ser usado por otras capas.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adapters/NoteAdapter.js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n 4" descr=""/>
          <p:cNvPicPr/>
          <p:nvPr/>
        </p:nvPicPr>
        <p:blipFill>
          <a:blip r:embed="rId1"/>
          <a:stretch/>
        </p:blipFill>
        <p:spPr>
          <a:xfrm>
            <a:off x="4176720" y="1425600"/>
            <a:ext cx="2342520" cy="542160"/>
          </a:xfrm>
          <a:prstGeom prst="rect">
            <a:avLst/>
          </a:prstGeom>
          <a:ln w="0">
            <a:noFill/>
          </a:ln>
        </p:spPr>
      </p:pic>
      <p:pic>
        <p:nvPicPr>
          <p:cNvPr id="141" name="Marcador de contenido 11" descr=""/>
          <p:cNvPicPr/>
          <p:nvPr/>
        </p:nvPicPr>
        <p:blipFill>
          <a:blip r:embed="rId2"/>
          <a:stretch/>
        </p:blipFill>
        <p:spPr>
          <a:xfrm>
            <a:off x="2476440" y="2069280"/>
            <a:ext cx="6199920" cy="41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Capa de Infraestructura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 marL="329400" indent="-3294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Los repositorios son componentes que manejan el acceso a los datos.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9400" indent="-3294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Vamos a crear una carpeta 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repositories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 y dentro un archivo 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NoteRepository.js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 que va a implementar la lógica concreta del repositorio de notas que utilizará Local Storage cumpliendo con la interfaz </a:t>
            </a:r>
            <a:r>
              <a:rPr b="1" lang="es-ES" sz="2000" spc="-1" strike="noStrike">
                <a:solidFill>
                  <a:srgbClr val="ffffff"/>
                </a:solidFill>
                <a:latin typeface="Century Gothic"/>
              </a:rPr>
              <a:t>NoteRepositoryInterface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 de nuestro dominio.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9400" indent="-3294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El trabajar con este repositorio nos permitirá que si a futuro queremos migrar de utilizar localStorage a una base de datos no afectemos la lógica central de la aplicación.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9400" indent="-3294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Nuestro NoteRepository va a importar la interface a implementar.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9400" indent="-3294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Tendrá un constructor que llamará al constructor de la interfaz y añadirá la propiedad para el localStorage.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9400" indent="-3294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Implementará ambos métodos de la interfaz (getAllNotes y addNote).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9400" indent="-3294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Y la exportaremos para poder utilizarla en otras capas.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infrastructure/repositories/ NoteRepository.js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n 4" descr=""/>
          <p:cNvPicPr/>
          <p:nvPr/>
        </p:nvPicPr>
        <p:blipFill>
          <a:blip r:embed="rId1"/>
          <a:stretch/>
        </p:blipFill>
        <p:spPr>
          <a:xfrm>
            <a:off x="4176720" y="1853280"/>
            <a:ext cx="2799720" cy="532800"/>
          </a:xfrm>
          <a:prstGeom prst="rect">
            <a:avLst/>
          </a:prstGeom>
          <a:ln w="0">
            <a:noFill/>
          </a:ln>
        </p:spPr>
      </p:pic>
      <p:pic>
        <p:nvPicPr>
          <p:cNvPr id="146" name="Marcador de contenido 6" descr=""/>
          <p:cNvPicPr/>
          <p:nvPr/>
        </p:nvPicPr>
        <p:blipFill>
          <a:blip r:embed="rId2"/>
          <a:stretch/>
        </p:blipFill>
        <p:spPr>
          <a:xfrm>
            <a:off x="2184480" y="2451600"/>
            <a:ext cx="6783840" cy="41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Capa de Infraestructura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Ahora, la interfaz de usuario, crearemos una carpeta 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userInterface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 y dentro de ella una carpeta 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components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 donde pondremos los componentes de la interfaz de usuario.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Nuestra aplicación tendrá dos componentes </a:t>
            </a:r>
            <a:r>
              <a:rPr b="1" lang="es-ES" sz="2000" spc="-1" strike="noStrike">
                <a:solidFill>
                  <a:srgbClr val="ffffff"/>
                </a:solidFill>
                <a:latin typeface="Century Gothic"/>
              </a:rPr>
              <a:t>NoteList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 para mostrar la lista de notas y </a:t>
            </a:r>
            <a:r>
              <a:rPr b="1" lang="es-ES" sz="2000" spc="-1" strike="noStrike">
                <a:solidFill>
                  <a:srgbClr val="ffffff"/>
                </a:solidFill>
                <a:latin typeface="Century Gothic"/>
              </a:rPr>
              <a:t>NoteForm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 para crear nuevas notas, por lo que crearemos dos archivos (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NoteList.js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 y 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NoteForm.js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).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Nuestros componentes deberán importar el adaptador para interactuar con la lógica de la aplicación.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Y también los exportaremos para poder usarlos fuera de ésta capa.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Luego, crearemos la interfaz de usuario utilizando estos componentes dentro de la carpeta 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userInterface</a:t>
            </a: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 en el archivo </a:t>
            </a:r>
            <a:r>
              <a:rPr b="1" i="1" lang="es-ES" sz="2000" spc="-1" strike="noStrike">
                <a:solidFill>
                  <a:srgbClr val="ffffff"/>
                </a:solidFill>
                <a:latin typeface="Century Gothic"/>
              </a:rPr>
              <a:t>App.js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infrastructure/userInterface/components/NoteList.js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Imagen 4" descr=""/>
          <p:cNvPicPr/>
          <p:nvPr/>
        </p:nvPicPr>
        <p:blipFill>
          <a:blip r:embed="rId1"/>
          <a:stretch/>
        </p:blipFill>
        <p:spPr>
          <a:xfrm>
            <a:off x="4314960" y="1853280"/>
            <a:ext cx="2523240" cy="504000"/>
          </a:xfrm>
          <a:prstGeom prst="rect">
            <a:avLst/>
          </a:prstGeom>
          <a:ln w="0">
            <a:noFill/>
          </a:ln>
        </p:spPr>
      </p:pic>
      <p:pic>
        <p:nvPicPr>
          <p:cNvPr id="151" name="Marcador de contenido 8" descr=""/>
          <p:cNvPicPr/>
          <p:nvPr/>
        </p:nvPicPr>
        <p:blipFill>
          <a:blip r:embed="rId2"/>
          <a:stretch/>
        </p:blipFill>
        <p:spPr>
          <a:xfrm>
            <a:off x="3239280" y="2418480"/>
            <a:ext cx="4674600" cy="41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infrastructure/userInterface/ components/NoteForm.js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n 6" descr=""/>
          <p:cNvPicPr/>
          <p:nvPr/>
        </p:nvPicPr>
        <p:blipFill>
          <a:blip r:embed="rId1"/>
          <a:stretch/>
        </p:blipFill>
        <p:spPr>
          <a:xfrm>
            <a:off x="7134120" y="1729800"/>
            <a:ext cx="4528080" cy="5044320"/>
          </a:xfrm>
          <a:prstGeom prst="rect">
            <a:avLst/>
          </a:prstGeom>
          <a:ln w="0">
            <a:noFill/>
          </a:ln>
        </p:spPr>
      </p:pic>
      <p:pic>
        <p:nvPicPr>
          <p:cNvPr id="154" name="Imagen 7" descr=""/>
          <p:cNvPicPr/>
          <p:nvPr/>
        </p:nvPicPr>
        <p:blipFill>
          <a:blip r:embed="rId2"/>
          <a:stretch/>
        </p:blipFill>
        <p:spPr>
          <a:xfrm>
            <a:off x="2396880" y="1853280"/>
            <a:ext cx="2685240" cy="799560"/>
          </a:xfrm>
          <a:prstGeom prst="rect">
            <a:avLst/>
          </a:prstGeom>
          <a:ln w="0">
            <a:noFill/>
          </a:ln>
        </p:spPr>
      </p:pic>
      <p:pic>
        <p:nvPicPr>
          <p:cNvPr id="155" name="Marcador de contenido 11" descr=""/>
          <p:cNvPicPr/>
          <p:nvPr/>
        </p:nvPicPr>
        <p:blipFill>
          <a:blip r:embed="rId3"/>
          <a:stretch/>
        </p:blipFill>
        <p:spPr>
          <a:xfrm>
            <a:off x="751680" y="2802960"/>
            <a:ext cx="6276240" cy="397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infrastructure/userInterface/App.js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Marcador de contenido 3" descr=""/>
          <p:cNvPicPr/>
          <p:nvPr/>
        </p:nvPicPr>
        <p:blipFill>
          <a:blip r:embed="rId1"/>
          <a:stretch/>
        </p:blipFill>
        <p:spPr>
          <a:xfrm>
            <a:off x="3495600" y="2916360"/>
            <a:ext cx="4161600" cy="3390120"/>
          </a:xfrm>
          <a:prstGeom prst="rect">
            <a:avLst/>
          </a:prstGeom>
          <a:ln w="0">
            <a:noFill/>
          </a:ln>
        </p:spPr>
      </p:pic>
      <p:pic>
        <p:nvPicPr>
          <p:cNvPr id="158" name="Imagen 4" descr=""/>
          <p:cNvPicPr/>
          <p:nvPr/>
        </p:nvPicPr>
        <p:blipFill>
          <a:blip r:embed="rId2"/>
          <a:stretch/>
        </p:blipFill>
        <p:spPr>
          <a:xfrm>
            <a:off x="4205160" y="1515960"/>
            <a:ext cx="2742480" cy="127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Y para terminar nuestra estructura y el index.js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Imagen 6" descr=""/>
          <p:cNvPicPr/>
          <p:nvPr/>
        </p:nvPicPr>
        <p:blipFill>
          <a:blip r:embed="rId1"/>
          <a:stretch/>
        </p:blipFill>
        <p:spPr>
          <a:xfrm>
            <a:off x="1513800" y="2749320"/>
            <a:ext cx="4838040" cy="2189880"/>
          </a:xfrm>
          <a:prstGeom prst="rect">
            <a:avLst/>
          </a:prstGeom>
          <a:ln w="0">
            <a:noFill/>
          </a:ln>
        </p:spPr>
      </p:pic>
      <p:pic>
        <p:nvPicPr>
          <p:cNvPr id="161" name="Imagen 8" descr=""/>
          <p:cNvPicPr/>
          <p:nvPr/>
        </p:nvPicPr>
        <p:blipFill>
          <a:blip r:embed="rId2"/>
          <a:stretch/>
        </p:blipFill>
        <p:spPr>
          <a:xfrm>
            <a:off x="7241040" y="1429920"/>
            <a:ext cx="2809080" cy="48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Razones para adoptar la Arquitectura Limpia: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 marL="359280" indent="-3592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Mantenibilidad: facilitar la comprensión y modificación asegura que futuras actualizaciones sean más eficientes.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59280" indent="-3592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Escalabilidad: permitir una expansión más fluida al sentar las bases para sistemas que puedan crecer sin volverse inmanejables.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59280" indent="-3592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Reutilización: ahorrar tiempo y recursos con componentes definidos y desacoplados que facilitan su reutilización.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59280" indent="-3592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Facilidad de pruebas: la separación clara de capas permite pruebas más efectivas, asegurando robustez y estabilidad.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59280" indent="-3592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Colaboración: fomentar la colaboración efectiva entre desarrolladores con un código limpio comprensible para todos.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59280" indent="-3592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Adaptabilidad a los cambios: una estructura clara facilita la adaptación a cambios que surjan por requisitos o tecnologías emergentes.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Y listo, tenemos una app en React con arquitectura limpia!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Marcador de contenido 3" descr=""/>
          <p:cNvPicPr/>
          <p:nvPr/>
        </p:nvPicPr>
        <p:blipFill>
          <a:blip r:embed="rId1"/>
          <a:stretch/>
        </p:blipFill>
        <p:spPr>
          <a:xfrm>
            <a:off x="4033800" y="2640960"/>
            <a:ext cx="3085560" cy="301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Las 4 capas fundamentales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Capa de Dominio: El corazón del sistema. Es donde definimos las reglas de negocio y la lógica fundamental.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Capa de Aplicación: Donde la magia ocurre. Implementamos los casos de uso, interactuamos con la capa de dominio y orquestamos la funcionalidad principal.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Capa de Adaptación: Brinda flexibilidad y conectividad. Es un puente entre las capas internas y externas. Permite un integración fluida con diferentes tecnologías y sistemas.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Capa de Infraestructura: La base sólida de nuestra arquitectura. Acá gestionamos la comunicación con la base de datos, servicios externos y todos los elementos que sustentan nuestro sistema.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Los 8 principios: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46200" y="1396440"/>
            <a:ext cx="10913760" cy="530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7000"/>
          </a:bodyPr>
          <a:p>
            <a:pPr marL="327600" indent="-3276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Regla de Dependencia: Manteniendo las relaciones claras y evitando dependencias innecesarias contribuye a un diseño robusto y mantenible.</a:t>
            </a:r>
            <a:br>
              <a:rPr sz="2000"/>
            </a:b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Las capas interiores de una arquitectura limpia, no deben saber nada de las capas exteriores.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7600" indent="-3276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Principio de abstracción: Ocultando lo innecesario facilitamos la comprensión del código y promovemos la flexibilidad.</a:t>
            </a:r>
            <a:br>
              <a:rPr sz="2000"/>
            </a:b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Si un componente de nuestro sistema va a cambiar poco ya que es difícil modificarlo, debe estar compuesto mayoritariamente por interfaces y clases abstractas.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7600" indent="-3276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SOLID: Pilares de la robustez(SRP, OCP, LSP, ISP y DIP) que aportan cada uno una dimensión única a la robustez del código.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7600" indent="-3276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Principio de equivalencia de reutilización/liberación: Minimizando sorpresas garantizando la coherencia y facilidad para la reutilización.</a:t>
            </a:r>
            <a:br>
              <a:rPr sz="2000"/>
            </a:b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Los componentes deben poder ser desplegados de forma independiente sin afectar a los demás.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7600" indent="-3276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Principio de cierre común: Limitando el acceso para mantener la integridad y evitar modificaciones inesperadas.</a:t>
            </a:r>
            <a:br>
              <a:rPr sz="2000"/>
            </a:b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Es una especie de SRP aplicado a componentes. Se agrupan clases que puedan cambiar por la misma razón en un solo componente.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7600" indent="-3276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Principio de reutilización común: Compartiendo para crecer, fomentando la reutilización inteligente y el crecimiento sostenible.</a:t>
            </a:r>
            <a:br>
              <a:rPr sz="2000"/>
            </a:b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Evitar a aquellos que utilizan un componente depender de cosas que no necesitan.</a:t>
            </a:r>
            <a:br>
              <a:rPr sz="2000"/>
            </a:b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Las clases de un componente deben utilizarse juntas, o sea, si se usa una se usan todas.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7600" indent="-3276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Principio de dependencia acíclica (inyección de dependencia): Evitando nudos en dependencias nos guía para construir estructuras de código flexibles y sin ciclos.</a:t>
            </a:r>
            <a:br>
              <a:rPr sz="2000"/>
            </a:b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El cambio en un componente no debe desencadenar en la necesidad de hacer cambios en los demás componentes.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27600" indent="-32760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Puertos y Adaptadores: Ofrecen una arquitectura flexible que se traduce en aplicaciones robustas.</a:t>
            </a:r>
            <a:br>
              <a:rPr sz="2000"/>
            </a:b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Los puertos son interfaces expuestas por la aplicación (independientes de una tecnología) mientras que los adaptadores insertan esas interfaces (específicos de una tecnología).</a:t>
            </a:r>
            <a:br>
              <a:rPr sz="2000"/>
            </a:b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Ni la aplicación ni el puerto necesitan conocer los detalles específicos de la tecnología que maneje el adaptador.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Las 5 características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Independencia de frameworks. Los frameworks son herramientas y no deben obligarnos a actuar de una determinada manera por sus restricciones.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Testeabilidad. Poder probar nuestras reglas de negocio sin importar base de datos, interfaces gráficas y otros componentes.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Independencia de la interfaz de usuario. Que la UI cambie no puede afectar al resto de nuestro sistema.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Independencia de la base de datos. Poder cambiar de DB sin que se afecte el resto del sistema.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Independencia de entidades externas. No debemos saber nada de entidades externas y por lo tanto no debemos depender de ellas.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Partes de una Arquitectura Limpia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Marcador de contenido 3" descr=""/>
          <p:cNvPicPr/>
          <p:nvPr/>
        </p:nvPicPr>
        <p:blipFill>
          <a:blip r:embed="rId1"/>
          <a:stretch/>
        </p:blipFill>
        <p:spPr>
          <a:xfrm>
            <a:off x="1953000" y="1853280"/>
            <a:ext cx="7888680" cy="455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Entidades – La capa de dominio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Incluyen las reglas de negocio críticas para el sistema.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Pueden ser usadas por diferentes componentes de la arquitectura.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Son independientes.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No deben tener conocimiento y menos depender de ningún otro tipo de componente que resida en una capa externa.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UNA entidad engloba UN concepto crítico para el negocio (por lo que debemos separarlo lo más posible del resto de conceptos).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La entidad recibe los datos necesarios y realiza las operaciones sobre ellos para conseguir el objetivo deseado.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200" spc="-1" strike="noStrike">
                <a:solidFill>
                  <a:srgbClr val="dcd8dc"/>
                </a:solidFill>
                <a:latin typeface="Century Gothic"/>
              </a:rPr>
              <a:t>Casos de uso – La capa de aplicación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Definen responsabilidades y comportamiento esperado.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Hacen que las reglas definidas por las entidades se cumplan.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Solo definen como se debe comportar el sistema.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No pueden afectar a las entidades.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No deben ser afectados por cambios en capas externas.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Resuelve problemas.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aa7bc"/>
              </a:buClr>
              <a:buSzPct val="80000"/>
              <a:buFont typeface="Wingdings 3" charset="2"/>
              <a:buChar char="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Coordina y delega tareas.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on">
  <a:themeElements>
    <a:clrScheme name="Violeta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on">
  <a:themeElements>
    <a:clrScheme name="Violeta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Application>LibreOffice/7.5.2.2$Windows_X86_64 LibreOffice_project/53bb9681a964705cf672590721dbc85eb4d0c3a2</Application>
  <AppVersion>15.0000</AppVersion>
  <Words>1566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2023-11-14T13:28:11Z</dcterms:created>
  <dc:creator>Maria Magdalena Mendez Alonsoperez</dc:creator>
  <dc:description/>
  <dc:language>es-AR</dc:language>
  <cp:lastModifiedBy/>
  <dcterms:modified xsi:type="dcterms:W3CDTF">2023-11-22T21:09:12Z</dcterms:modified>
  <cp:revision>49</cp:revision>
  <dc:subject/>
  <dc:title>ARQUITECTURA LIMPIA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30</vt:i4>
  </property>
</Properties>
</file>