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7"/>
  </p:notesMasterIdLst>
  <p:handoutMasterIdLst>
    <p:handoutMasterId r:id="rId28"/>
  </p:handoutMasterIdLst>
  <p:sldIdLst>
    <p:sldId id="267" r:id="rId5"/>
    <p:sldId id="278" r:id="rId6"/>
    <p:sldId id="288" r:id="rId7"/>
    <p:sldId id="279" r:id="rId8"/>
    <p:sldId id="283" r:id="rId9"/>
    <p:sldId id="284" r:id="rId10"/>
    <p:sldId id="290" r:id="rId11"/>
    <p:sldId id="286" r:id="rId12"/>
    <p:sldId id="285" r:id="rId13"/>
    <p:sldId id="289" r:id="rId14"/>
    <p:sldId id="287" r:id="rId15"/>
    <p:sldId id="291" r:id="rId16"/>
    <p:sldId id="292" r:id="rId17"/>
    <p:sldId id="293" r:id="rId18"/>
    <p:sldId id="294" r:id="rId19"/>
    <p:sldId id="295" r:id="rId20"/>
    <p:sldId id="296" r:id="rId21"/>
    <p:sldId id="297" r:id="rId22"/>
    <p:sldId id="300" r:id="rId23"/>
    <p:sldId id="299" r:id="rId24"/>
    <p:sldId id="298" r:id="rId25"/>
    <p:sldId id="301"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112" d="100"/>
          <a:sy n="112" d="100"/>
        </p:scale>
        <p:origin x="552" y="9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6/1/2022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6/1/2022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6/1/2022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6/1/2022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6/1/2022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6/1/2022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6/1/2022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6/1/2022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6/1/2022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6/1/2022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6/1/2022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6/1/2022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6/1/2022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6/1/2022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Chris Vuong</a:t>
            </a:r>
          </a:p>
        </p:txBody>
      </p:sp>
      <p:sp>
        <p:nvSpPr>
          <p:cNvPr id="3" name="Subtitle 2"/>
          <p:cNvSpPr>
            <a:spLocks noGrp="1"/>
          </p:cNvSpPr>
          <p:nvPr>
            <p:ph type="subTitle" idx="1"/>
          </p:nvPr>
        </p:nvSpPr>
        <p:spPr/>
        <p:txBody>
          <a:bodyPr/>
          <a:lstStyle/>
          <a:p>
            <a:r>
              <a:rPr lang="en-US" dirty="0"/>
              <a:t>S5193954</a:t>
            </a:r>
          </a:p>
          <a:p>
            <a:r>
              <a:rPr lang="en-US" dirty="0"/>
              <a:t>3805ICT- Advance algorithms</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19F7-0947-4C2A-A87E-12719F522F4F}"/>
              </a:ext>
            </a:extLst>
          </p:cNvPr>
          <p:cNvSpPr>
            <a:spLocks noGrp="1"/>
          </p:cNvSpPr>
          <p:nvPr>
            <p:ph type="title"/>
          </p:nvPr>
        </p:nvSpPr>
        <p:spPr/>
        <p:txBody>
          <a:bodyPr/>
          <a:lstStyle/>
          <a:p>
            <a:r>
              <a:rPr lang="en-US" dirty="0"/>
              <a:t>Summarizing the greedy method – Degree </a:t>
            </a:r>
          </a:p>
        </p:txBody>
      </p:sp>
    </p:spTree>
    <p:extLst>
      <p:ext uri="{BB962C8B-B14F-4D97-AF65-F5344CB8AC3E}">
        <p14:creationId xmlns:p14="http://schemas.microsoft.com/office/powerpoint/2010/main" val="55200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the greedy method – Degree </a:t>
            </a:r>
          </a:p>
        </p:txBody>
      </p:sp>
      <p:sp>
        <p:nvSpPr>
          <p:cNvPr id="4" name="Content Placeholder 3">
            <a:extLst>
              <a:ext uri="{FF2B5EF4-FFF2-40B4-BE49-F238E27FC236}">
                <a16:creationId xmlns:a16="http://schemas.microsoft.com/office/drawing/2014/main" id="{981500CC-080F-42D9-8215-501432F0A207}"/>
              </a:ext>
            </a:extLst>
          </p:cNvPr>
          <p:cNvSpPr>
            <a:spLocks noGrp="1"/>
          </p:cNvSpPr>
          <p:nvPr>
            <p:ph idx="1"/>
          </p:nvPr>
        </p:nvSpPr>
        <p:spPr/>
        <p:txBody>
          <a:bodyPr>
            <a:normAutofit lnSpcReduction="10000"/>
          </a:bodyPr>
          <a:lstStyle/>
          <a:p>
            <a:r>
              <a:rPr lang="en-US" dirty="0"/>
              <a:t>This greedy method is the optimizing way of the previous method, the idea of this method is to generate a list of degrees of the vertices and count down each degree until there is no degree greater than 0. </a:t>
            </a:r>
          </a:p>
          <a:p>
            <a:r>
              <a:rPr lang="en-US" dirty="0"/>
              <a:t>Using the previous example, we have a graph G(V,E), V = {1,2,3,4}, and E = {{1,2},{2,3},{3,4},{1,3},{1,4}}. The degree array is [0,3, 2, 3 , 2].</a:t>
            </a:r>
          </a:p>
          <a:p>
            <a:r>
              <a:rPr lang="en-US" dirty="0"/>
              <a:t>The first maximum degree is at index 1, 1 has the connections with 2,3, and 4. Therefore, at the index of the vertex, we count down 1. About vertex 1, we remove it. We have the degree array be [0,0,1,2,1]. </a:t>
            </a:r>
          </a:p>
          <a:p>
            <a:r>
              <a:rPr lang="en-US" dirty="0"/>
              <a:t>And the next maximum degree is at index 3. In the same logic, we can find the minimum vertex cover is {1,3}. The result is similar as the algorithm above.</a:t>
            </a:r>
          </a:p>
        </p:txBody>
      </p:sp>
    </p:spTree>
    <p:extLst>
      <p:ext uri="{BB962C8B-B14F-4D97-AF65-F5344CB8AC3E}">
        <p14:creationId xmlns:p14="http://schemas.microsoft.com/office/powerpoint/2010/main" val="15585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19F7-0947-4C2A-A87E-12719F522F4F}"/>
              </a:ext>
            </a:extLst>
          </p:cNvPr>
          <p:cNvSpPr>
            <a:spLocks noGrp="1"/>
          </p:cNvSpPr>
          <p:nvPr>
            <p:ph type="title"/>
          </p:nvPr>
        </p:nvSpPr>
        <p:spPr/>
        <p:txBody>
          <a:bodyPr/>
          <a:lstStyle/>
          <a:p>
            <a:r>
              <a:rPr lang="en-US" dirty="0"/>
              <a:t>Summarizing the greedy method – Degree with set and Van tree </a:t>
            </a:r>
          </a:p>
        </p:txBody>
      </p:sp>
    </p:spTree>
    <p:extLst>
      <p:ext uri="{BB962C8B-B14F-4D97-AF65-F5344CB8AC3E}">
        <p14:creationId xmlns:p14="http://schemas.microsoft.com/office/powerpoint/2010/main" val="55061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A37C-C5EA-4392-ABCF-D37AFA9FF3C2}"/>
              </a:ext>
            </a:extLst>
          </p:cNvPr>
          <p:cNvSpPr>
            <a:spLocks noGrp="1"/>
          </p:cNvSpPr>
          <p:nvPr>
            <p:ph type="title"/>
          </p:nvPr>
        </p:nvSpPr>
        <p:spPr/>
        <p:txBody>
          <a:bodyPr/>
          <a:lstStyle/>
          <a:p>
            <a:r>
              <a:rPr lang="en-US" dirty="0"/>
              <a:t>Summarizing the greedy method – Degree with set and Van tree </a:t>
            </a:r>
          </a:p>
        </p:txBody>
      </p:sp>
      <p:sp>
        <p:nvSpPr>
          <p:cNvPr id="3" name="Content Placeholder 2">
            <a:extLst>
              <a:ext uri="{FF2B5EF4-FFF2-40B4-BE49-F238E27FC236}">
                <a16:creationId xmlns:a16="http://schemas.microsoft.com/office/drawing/2014/main" id="{6EF695F4-3DAD-402D-BA9F-5781D4B35D2E}"/>
              </a:ext>
            </a:extLst>
          </p:cNvPr>
          <p:cNvSpPr>
            <a:spLocks noGrp="1"/>
          </p:cNvSpPr>
          <p:nvPr>
            <p:ph idx="1"/>
          </p:nvPr>
        </p:nvSpPr>
        <p:spPr/>
        <p:txBody>
          <a:bodyPr/>
          <a:lstStyle/>
          <a:p>
            <a:r>
              <a:rPr lang="en-US" dirty="0"/>
              <a:t>As we have the greedy method, we are trying to optimize the solution for the best performance. </a:t>
            </a:r>
          </a:p>
          <a:p>
            <a:r>
              <a:rPr lang="en-US" dirty="0"/>
              <a:t>Recall question 3, José Leonidas, the author of the Van Tree implementation. He has proved that set is assuming more time compare with the Van </a:t>
            </a:r>
            <a:r>
              <a:rPr lang="en-US" dirty="0" err="1"/>
              <a:t>Emde</a:t>
            </a:r>
            <a:r>
              <a:rPr lang="en-US" dirty="0"/>
              <a:t> Boas Tree. </a:t>
            </a:r>
          </a:p>
          <a:p>
            <a:r>
              <a:rPr lang="en-US" dirty="0"/>
              <a:t>This experiment is also including the 2 types of graph using Van Tree and Set for this algorithm. </a:t>
            </a:r>
          </a:p>
        </p:txBody>
      </p:sp>
    </p:spTree>
    <p:extLst>
      <p:ext uri="{BB962C8B-B14F-4D97-AF65-F5344CB8AC3E}">
        <p14:creationId xmlns:p14="http://schemas.microsoft.com/office/powerpoint/2010/main" val="233691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804E-3840-4FF3-9A89-47EDCA9E6540}"/>
              </a:ext>
            </a:extLst>
          </p:cNvPr>
          <p:cNvSpPr>
            <a:spLocks noGrp="1"/>
          </p:cNvSpPr>
          <p:nvPr>
            <p:ph type="title"/>
          </p:nvPr>
        </p:nvSpPr>
        <p:spPr/>
        <p:txBody>
          <a:bodyPr/>
          <a:lstStyle/>
          <a:p>
            <a:r>
              <a:rPr lang="en-US" dirty="0"/>
              <a:t>Testing and Result</a:t>
            </a:r>
            <a:br>
              <a:rPr lang="en-US" dirty="0"/>
            </a:br>
            <a:endParaRPr lang="en-US" dirty="0"/>
          </a:p>
        </p:txBody>
      </p:sp>
    </p:spTree>
    <p:extLst>
      <p:ext uri="{BB962C8B-B14F-4D97-AF65-F5344CB8AC3E}">
        <p14:creationId xmlns:p14="http://schemas.microsoft.com/office/powerpoint/2010/main" val="384479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EAC5-73B9-4459-85C1-B93FB5625417}"/>
              </a:ext>
            </a:extLst>
          </p:cNvPr>
          <p:cNvSpPr>
            <a:spLocks noGrp="1"/>
          </p:cNvSpPr>
          <p:nvPr>
            <p:ph type="title"/>
          </p:nvPr>
        </p:nvSpPr>
        <p:spPr/>
        <p:txBody>
          <a:bodyPr/>
          <a:lstStyle/>
          <a:p>
            <a:r>
              <a:rPr lang="en-US" dirty="0"/>
              <a:t>Testing and Result</a:t>
            </a:r>
            <a:br>
              <a:rPr lang="en-US" dirty="0"/>
            </a:br>
            <a:endParaRPr lang="en-US" dirty="0"/>
          </a:p>
        </p:txBody>
      </p:sp>
      <p:sp>
        <p:nvSpPr>
          <p:cNvPr id="3" name="Content Placeholder 2">
            <a:extLst>
              <a:ext uri="{FF2B5EF4-FFF2-40B4-BE49-F238E27FC236}">
                <a16:creationId xmlns:a16="http://schemas.microsoft.com/office/drawing/2014/main" id="{990A69A5-F1D4-4B6F-BC80-7A7B7C02923C}"/>
              </a:ext>
            </a:extLst>
          </p:cNvPr>
          <p:cNvSpPr>
            <a:spLocks noGrp="1"/>
          </p:cNvSpPr>
          <p:nvPr>
            <p:ph idx="1"/>
          </p:nvPr>
        </p:nvSpPr>
        <p:spPr/>
        <p:txBody>
          <a:bodyPr/>
          <a:lstStyle/>
          <a:p>
            <a:r>
              <a:rPr lang="en-US" dirty="0"/>
              <a:t>This section showing test of all 3 C++ files for 8 files of graph.</a:t>
            </a:r>
          </a:p>
          <a:p>
            <a:r>
              <a:rPr lang="en-US" dirty="0"/>
              <a:t>Three C++ files: </a:t>
            </a:r>
          </a:p>
          <a:p>
            <a:pPr lvl="1"/>
            <a:r>
              <a:rPr lang="en-US" dirty="0"/>
              <a:t>s5193954_mvc_intersection.cpp (This file runs the first algorithm)</a:t>
            </a:r>
          </a:p>
          <a:p>
            <a:pPr lvl="1"/>
            <a:r>
              <a:rPr lang="en-US" dirty="0"/>
              <a:t>s5193954_mvc_set.cpp (This file runs the second algorithm, applying set)</a:t>
            </a:r>
          </a:p>
          <a:p>
            <a:pPr lvl="1"/>
            <a:r>
              <a:rPr lang="en-US" dirty="0"/>
              <a:t>s5193954_mvc_van.cpp (This file runs the second algorithm, applying van tree)</a:t>
            </a:r>
          </a:p>
          <a:p>
            <a:r>
              <a:rPr lang="en-US" dirty="0"/>
              <a:t>8 files of graphs: brock800_1.clq, brock800_2.clq, brock800_3.clq, brock800_4.clq, C2000.9.clq, C4000.5.clq, MANN_a45.clq, and p_hat1500-1.clq.</a:t>
            </a:r>
          </a:p>
          <a:p>
            <a:endParaRPr lang="en-US" dirty="0"/>
          </a:p>
          <a:p>
            <a:endParaRPr lang="en-US" dirty="0"/>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133304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EAC5-73B9-4459-85C1-B93FB5625417}"/>
              </a:ext>
            </a:extLst>
          </p:cNvPr>
          <p:cNvSpPr>
            <a:spLocks noGrp="1"/>
          </p:cNvSpPr>
          <p:nvPr>
            <p:ph type="title"/>
          </p:nvPr>
        </p:nvSpPr>
        <p:spPr/>
        <p:txBody>
          <a:bodyPr/>
          <a:lstStyle/>
          <a:p>
            <a:r>
              <a:rPr lang="en-US" dirty="0"/>
              <a:t>Testing and Result</a:t>
            </a:r>
            <a:br>
              <a:rPr lang="en-US" dirty="0"/>
            </a:br>
            <a:endParaRPr lang="en-US" dirty="0"/>
          </a:p>
        </p:txBody>
      </p:sp>
      <p:graphicFrame>
        <p:nvGraphicFramePr>
          <p:cNvPr id="6" name="Content Placeholder 5">
            <a:extLst>
              <a:ext uri="{FF2B5EF4-FFF2-40B4-BE49-F238E27FC236}">
                <a16:creationId xmlns:a16="http://schemas.microsoft.com/office/drawing/2014/main" id="{DBB84AFC-119C-4980-88CE-BE8A9A1DA4F8}"/>
              </a:ext>
            </a:extLst>
          </p:cNvPr>
          <p:cNvGraphicFramePr>
            <a:graphicFrameLocks noGrp="1"/>
          </p:cNvGraphicFramePr>
          <p:nvPr>
            <p:ph idx="1"/>
            <p:extLst>
              <p:ext uri="{D42A27DB-BD31-4B8C-83A1-F6EECF244321}">
                <p14:modId xmlns:p14="http://schemas.microsoft.com/office/powerpoint/2010/main" val="3417338716"/>
              </p:ext>
            </p:extLst>
          </p:nvPr>
        </p:nvGraphicFramePr>
        <p:xfrm>
          <a:off x="989014" y="1905000"/>
          <a:ext cx="9980929" cy="3886200"/>
        </p:xfrm>
        <a:graphic>
          <a:graphicData uri="http://schemas.openxmlformats.org/drawingml/2006/table">
            <a:tbl>
              <a:tblPr firstRow="1" firstCol="1" bandRow="1">
                <a:tableStyleId>{5C22544A-7EE6-4342-B048-85BDC9FD1C3A}</a:tableStyleId>
              </a:tblPr>
              <a:tblGrid>
                <a:gridCol w="1670593">
                  <a:extLst>
                    <a:ext uri="{9D8B030D-6E8A-4147-A177-3AD203B41FA5}">
                      <a16:colId xmlns:a16="http://schemas.microsoft.com/office/drawing/2014/main" val="1682574814"/>
                    </a:ext>
                  </a:extLst>
                </a:gridCol>
                <a:gridCol w="1179826">
                  <a:extLst>
                    <a:ext uri="{9D8B030D-6E8A-4147-A177-3AD203B41FA5}">
                      <a16:colId xmlns:a16="http://schemas.microsoft.com/office/drawing/2014/main" val="1228810000"/>
                    </a:ext>
                  </a:extLst>
                </a:gridCol>
                <a:gridCol w="1071758">
                  <a:extLst>
                    <a:ext uri="{9D8B030D-6E8A-4147-A177-3AD203B41FA5}">
                      <a16:colId xmlns:a16="http://schemas.microsoft.com/office/drawing/2014/main" val="688140032"/>
                    </a:ext>
                  </a:extLst>
                </a:gridCol>
                <a:gridCol w="1421739">
                  <a:extLst>
                    <a:ext uri="{9D8B030D-6E8A-4147-A177-3AD203B41FA5}">
                      <a16:colId xmlns:a16="http://schemas.microsoft.com/office/drawing/2014/main" val="117553892"/>
                    </a:ext>
                  </a:extLst>
                </a:gridCol>
                <a:gridCol w="1421739">
                  <a:extLst>
                    <a:ext uri="{9D8B030D-6E8A-4147-A177-3AD203B41FA5}">
                      <a16:colId xmlns:a16="http://schemas.microsoft.com/office/drawing/2014/main" val="3510012898"/>
                    </a:ext>
                  </a:extLst>
                </a:gridCol>
                <a:gridCol w="1071758">
                  <a:extLst>
                    <a:ext uri="{9D8B030D-6E8A-4147-A177-3AD203B41FA5}">
                      <a16:colId xmlns:a16="http://schemas.microsoft.com/office/drawing/2014/main" val="2987264172"/>
                    </a:ext>
                  </a:extLst>
                </a:gridCol>
                <a:gridCol w="1071758">
                  <a:extLst>
                    <a:ext uri="{9D8B030D-6E8A-4147-A177-3AD203B41FA5}">
                      <a16:colId xmlns:a16="http://schemas.microsoft.com/office/drawing/2014/main" val="1706467987"/>
                    </a:ext>
                  </a:extLst>
                </a:gridCol>
                <a:gridCol w="1071758">
                  <a:extLst>
                    <a:ext uri="{9D8B030D-6E8A-4147-A177-3AD203B41FA5}">
                      <a16:colId xmlns:a16="http://schemas.microsoft.com/office/drawing/2014/main" val="446693426"/>
                    </a:ext>
                  </a:extLst>
                </a:gridCol>
              </a:tblGrid>
              <a:tr h="657620">
                <a:tc rowSpan="2">
                  <a:txBody>
                    <a:bodyPr/>
                    <a:lstStyle/>
                    <a:p>
                      <a:pPr marL="0" marR="0">
                        <a:lnSpc>
                          <a:spcPct val="107000"/>
                        </a:lnSpc>
                        <a:spcBef>
                          <a:spcPts val="0"/>
                        </a:spcBef>
                        <a:spcAft>
                          <a:spcPts val="0"/>
                        </a:spcAft>
                      </a:pPr>
                      <a:r>
                        <a:rPr lang="en-US" sz="1100">
                          <a:effectLst/>
                        </a:rPr>
                        <a:t>File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07000"/>
                        </a:lnSpc>
                        <a:spcBef>
                          <a:spcPts val="0"/>
                        </a:spcBef>
                        <a:spcAft>
                          <a:spcPts val="0"/>
                        </a:spcAft>
                      </a:pPr>
                      <a:r>
                        <a:rPr lang="en-US" sz="1100" dirty="0">
                          <a:effectLst/>
                        </a:rPr>
                        <a:t>MVC was given as the optimized output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a:effectLst/>
                        </a:rPr>
                        <a:t>Maximized the intersection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Maximized the degree (set)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07000"/>
                        </a:lnSpc>
                        <a:spcBef>
                          <a:spcPts val="0"/>
                        </a:spcBef>
                        <a:spcAft>
                          <a:spcPts val="0"/>
                        </a:spcAft>
                      </a:pPr>
                      <a:r>
                        <a:rPr lang="en-US" sz="1100">
                          <a:effectLst/>
                        </a:rPr>
                        <a:t>Maximized the degree (van tree)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20185397"/>
                  </a:ext>
                </a:extLst>
              </a:tr>
              <a:tr h="657620">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a:effectLst/>
                        </a:rPr>
                        <a:t>MVC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Time(sec)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MVC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Time(sec)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MVC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Time(sec)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827971"/>
                  </a:ext>
                </a:extLst>
              </a:tr>
              <a:tr h="321370">
                <a:tc>
                  <a:txBody>
                    <a:bodyPr/>
                    <a:lstStyle/>
                    <a:p>
                      <a:pPr marL="0" marR="0">
                        <a:lnSpc>
                          <a:spcPct val="107000"/>
                        </a:lnSpc>
                        <a:spcBef>
                          <a:spcPts val="0"/>
                        </a:spcBef>
                        <a:spcAft>
                          <a:spcPts val="0"/>
                        </a:spcAft>
                      </a:pPr>
                      <a:r>
                        <a:rPr lang="en-US" sz="1100">
                          <a:effectLst/>
                        </a:rPr>
                        <a:t>brock800_1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786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0.009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41732"/>
                  </a:ext>
                </a:extLst>
              </a:tr>
              <a:tr h="321370">
                <a:tc>
                  <a:txBody>
                    <a:bodyPr/>
                    <a:lstStyle/>
                    <a:p>
                      <a:pPr marL="0" marR="0">
                        <a:lnSpc>
                          <a:spcPct val="107000"/>
                        </a:lnSpc>
                        <a:spcBef>
                          <a:spcPts val="0"/>
                        </a:spcBef>
                        <a:spcAft>
                          <a:spcPts val="0"/>
                        </a:spcAft>
                      </a:pPr>
                      <a:r>
                        <a:rPr lang="en-US" sz="1100">
                          <a:effectLst/>
                        </a:rPr>
                        <a:t>brock800_1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788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0.008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156150"/>
                  </a:ext>
                </a:extLst>
              </a:tr>
              <a:tr h="321370">
                <a:tc>
                  <a:txBody>
                    <a:bodyPr/>
                    <a:lstStyle/>
                    <a:p>
                      <a:pPr marL="0" marR="0">
                        <a:lnSpc>
                          <a:spcPct val="107000"/>
                        </a:lnSpc>
                        <a:spcBef>
                          <a:spcPts val="0"/>
                        </a:spcBef>
                        <a:spcAft>
                          <a:spcPts val="0"/>
                        </a:spcAft>
                      </a:pPr>
                      <a:r>
                        <a:rPr lang="en-US" sz="1100">
                          <a:effectLst/>
                        </a:rPr>
                        <a:t>brock800_1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3437060"/>
                  </a:ext>
                </a:extLst>
              </a:tr>
              <a:tr h="321370">
                <a:tc>
                  <a:txBody>
                    <a:bodyPr/>
                    <a:lstStyle/>
                    <a:p>
                      <a:pPr marL="0" marR="0">
                        <a:lnSpc>
                          <a:spcPct val="107000"/>
                        </a:lnSpc>
                        <a:spcBef>
                          <a:spcPts val="0"/>
                        </a:spcBef>
                        <a:spcAft>
                          <a:spcPts val="0"/>
                        </a:spcAft>
                      </a:pPr>
                      <a:r>
                        <a:rPr lang="en-US" sz="1100">
                          <a:effectLst/>
                        </a:rPr>
                        <a:t>brock800_1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9332837"/>
                  </a:ext>
                </a:extLst>
              </a:tr>
              <a:tr h="321370">
                <a:tc>
                  <a:txBody>
                    <a:bodyPr/>
                    <a:lstStyle/>
                    <a:p>
                      <a:pPr marL="0" marR="0">
                        <a:lnSpc>
                          <a:spcPct val="107000"/>
                        </a:lnSpc>
                        <a:spcBef>
                          <a:spcPts val="0"/>
                        </a:spcBef>
                        <a:spcAft>
                          <a:spcPts val="0"/>
                        </a:spcAft>
                      </a:pPr>
                      <a:r>
                        <a:rPr lang="en-US" sz="1100">
                          <a:effectLst/>
                        </a:rPr>
                        <a:t>c2000.9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0.550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9929912"/>
                  </a:ext>
                </a:extLst>
              </a:tr>
              <a:tr h="321370">
                <a:tc>
                  <a:txBody>
                    <a:bodyPr/>
                    <a:lstStyle/>
                    <a:p>
                      <a:pPr marL="0" marR="0">
                        <a:lnSpc>
                          <a:spcPct val="107000"/>
                        </a:lnSpc>
                        <a:spcBef>
                          <a:spcPts val="0"/>
                        </a:spcBef>
                        <a:spcAft>
                          <a:spcPts val="0"/>
                        </a:spcAft>
                      </a:pPr>
                      <a:r>
                        <a:rPr lang="en-US" sz="1100">
                          <a:effectLst/>
                        </a:rPr>
                        <a:t>c4000.5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3982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3988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48347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3988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967524"/>
                  </a:ext>
                </a:extLst>
              </a:tr>
              <a:tr h="321370">
                <a:tc>
                  <a:txBody>
                    <a:bodyPr/>
                    <a:lstStyle/>
                    <a:p>
                      <a:pPr marL="0" marR="0">
                        <a:lnSpc>
                          <a:spcPct val="107000"/>
                        </a:lnSpc>
                        <a:spcBef>
                          <a:spcPts val="0"/>
                        </a:spcBef>
                        <a:spcAft>
                          <a:spcPts val="0"/>
                        </a:spcAft>
                      </a:pPr>
                      <a:r>
                        <a:rPr lang="en-US" sz="1100">
                          <a:effectLst/>
                        </a:rPr>
                        <a:t>MANN_a45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0.400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9424978"/>
                  </a:ext>
                </a:extLst>
              </a:tr>
              <a:tr h="321370">
                <a:tc>
                  <a:txBody>
                    <a:bodyPr/>
                    <a:lstStyle/>
                    <a:p>
                      <a:pPr marL="0" marR="0">
                        <a:lnSpc>
                          <a:spcPct val="107000"/>
                        </a:lnSpc>
                        <a:spcBef>
                          <a:spcPts val="0"/>
                        </a:spcBef>
                        <a:spcAft>
                          <a:spcPts val="0"/>
                        </a:spcAft>
                      </a:pPr>
                      <a:r>
                        <a:rPr lang="en-US" sz="1100">
                          <a:effectLst/>
                        </a:rPr>
                        <a:t>p_hat1500-1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0.063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0.302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2033934"/>
                  </a:ext>
                </a:extLst>
              </a:tr>
            </a:tbl>
          </a:graphicData>
        </a:graphic>
      </p:graphicFrame>
      <p:sp>
        <p:nvSpPr>
          <p:cNvPr id="7" name="TextBox 6">
            <a:extLst>
              <a:ext uri="{FF2B5EF4-FFF2-40B4-BE49-F238E27FC236}">
                <a16:creationId xmlns:a16="http://schemas.microsoft.com/office/drawing/2014/main" id="{13DEB1EF-4872-4E9C-A106-E987F4A9C652}"/>
              </a:ext>
            </a:extLst>
          </p:cNvPr>
          <p:cNvSpPr txBox="1"/>
          <p:nvPr/>
        </p:nvSpPr>
        <p:spPr>
          <a:xfrm>
            <a:off x="1065212" y="1409700"/>
            <a:ext cx="7696200" cy="369332"/>
          </a:xfrm>
          <a:prstGeom prst="rect">
            <a:avLst/>
          </a:prstGeom>
          <a:noFill/>
        </p:spPr>
        <p:txBody>
          <a:bodyPr wrap="square" rtlCol="0">
            <a:spAutoFit/>
          </a:bodyPr>
          <a:lstStyle/>
          <a:p>
            <a:r>
              <a:rPr lang="en-US" dirty="0"/>
              <a:t>This table shows the test case of the result of each C++ file and its runtime.</a:t>
            </a:r>
          </a:p>
        </p:txBody>
      </p:sp>
      <p:sp>
        <p:nvSpPr>
          <p:cNvPr id="8" name="TextBox 7">
            <a:extLst>
              <a:ext uri="{FF2B5EF4-FFF2-40B4-BE49-F238E27FC236}">
                <a16:creationId xmlns:a16="http://schemas.microsoft.com/office/drawing/2014/main" id="{1B6C2295-C7E5-4C9A-8F99-D60376BEDD0E}"/>
              </a:ext>
            </a:extLst>
          </p:cNvPr>
          <p:cNvSpPr txBox="1"/>
          <p:nvPr/>
        </p:nvSpPr>
        <p:spPr>
          <a:xfrm>
            <a:off x="1141412" y="5920017"/>
            <a:ext cx="10287000" cy="369332"/>
          </a:xfrm>
          <a:prstGeom prst="rect">
            <a:avLst/>
          </a:prstGeom>
          <a:noFill/>
        </p:spPr>
        <p:txBody>
          <a:bodyPr wrap="square" rtlCol="0">
            <a:spAutoFit/>
          </a:bodyPr>
          <a:lstStyle/>
          <a:p>
            <a:r>
              <a:rPr lang="en-US" dirty="0"/>
              <a:t>All three file are given the same MVC, but each of them generates the result in different time</a:t>
            </a:r>
          </a:p>
        </p:txBody>
      </p:sp>
    </p:spTree>
    <p:extLst>
      <p:ext uri="{BB962C8B-B14F-4D97-AF65-F5344CB8AC3E}">
        <p14:creationId xmlns:p14="http://schemas.microsoft.com/office/powerpoint/2010/main" val="399749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EAC5-73B9-4459-85C1-B93FB5625417}"/>
              </a:ext>
            </a:extLst>
          </p:cNvPr>
          <p:cNvSpPr>
            <a:spLocks noGrp="1"/>
          </p:cNvSpPr>
          <p:nvPr>
            <p:ph type="title"/>
          </p:nvPr>
        </p:nvSpPr>
        <p:spPr/>
        <p:txBody>
          <a:bodyPr/>
          <a:lstStyle/>
          <a:p>
            <a:r>
              <a:rPr lang="en-US" dirty="0"/>
              <a:t>Testing and Result</a:t>
            </a:r>
            <a:br>
              <a:rPr lang="en-US" dirty="0"/>
            </a:br>
            <a:endParaRPr lang="en-US" dirty="0"/>
          </a:p>
        </p:txBody>
      </p:sp>
      <p:sp>
        <p:nvSpPr>
          <p:cNvPr id="7" name="TextBox 6">
            <a:extLst>
              <a:ext uri="{FF2B5EF4-FFF2-40B4-BE49-F238E27FC236}">
                <a16:creationId xmlns:a16="http://schemas.microsoft.com/office/drawing/2014/main" id="{13DEB1EF-4872-4E9C-A106-E987F4A9C652}"/>
              </a:ext>
            </a:extLst>
          </p:cNvPr>
          <p:cNvSpPr txBox="1"/>
          <p:nvPr/>
        </p:nvSpPr>
        <p:spPr>
          <a:xfrm>
            <a:off x="1203763" y="1230868"/>
            <a:ext cx="7696200" cy="369332"/>
          </a:xfrm>
          <a:prstGeom prst="rect">
            <a:avLst/>
          </a:prstGeom>
          <a:noFill/>
        </p:spPr>
        <p:txBody>
          <a:bodyPr wrap="square" rtlCol="0">
            <a:spAutoFit/>
          </a:bodyPr>
          <a:lstStyle/>
          <a:p>
            <a:r>
              <a:rPr lang="en-US" dirty="0"/>
              <a:t>This table shows the test case of runtime for generating the map</a:t>
            </a:r>
          </a:p>
        </p:txBody>
      </p:sp>
      <p:graphicFrame>
        <p:nvGraphicFramePr>
          <p:cNvPr id="5" name="Content Placeholder 4">
            <a:extLst>
              <a:ext uri="{FF2B5EF4-FFF2-40B4-BE49-F238E27FC236}">
                <a16:creationId xmlns:a16="http://schemas.microsoft.com/office/drawing/2014/main" id="{CB123B3E-D201-4A65-9996-E98D1FCFEF5B}"/>
              </a:ext>
            </a:extLst>
          </p:cNvPr>
          <p:cNvGraphicFramePr>
            <a:graphicFrameLocks noGrp="1"/>
          </p:cNvGraphicFramePr>
          <p:nvPr>
            <p:ph idx="1"/>
            <p:extLst>
              <p:ext uri="{D42A27DB-BD31-4B8C-83A1-F6EECF244321}">
                <p14:modId xmlns:p14="http://schemas.microsoft.com/office/powerpoint/2010/main" val="554358614"/>
              </p:ext>
            </p:extLst>
          </p:nvPr>
        </p:nvGraphicFramePr>
        <p:xfrm>
          <a:off x="1218883" y="1600200"/>
          <a:ext cx="9144001" cy="4114799"/>
        </p:xfrm>
        <a:graphic>
          <a:graphicData uri="http://schemas.openxmlformats.org/drawingml/2006/table">
            <a:tbl>
              <a:tblPr firstRow="1" firstCol="1" bandRow="1">
                <a:tableStyleId>{5C22544A-7EE6-4342-B048-85BDC9FD1C3A}</a:tableStyleId>
              </a:tblPr>
              <a:tblGrid>
                <a:gridCol w="1588581">
                  <a:extLst>
                    <a:ext uri="{9D8B030D-6E8A-4147-A177-3AD203B41FA5}">
                      <a16:colId xmlns:a16="http://schemas.microsoft.com/office/drawing/2014/main" val="3569085860"/>
                    </a:ext>
                  </a:extLst>
                </a:gridCol>
                <a:gridCol w="2013772">
                  <a:extLst>
                    <a:ext uri="{9D8B030D-6E8A-4147-A177-3AD203B41FA5}">
                      <a16:colId xmlns:a16="http://schemas.microsoft.com/office/drawing/2014/main" val="1157245395"/>
                    </a:ext>
                  </a:extLst>
                </a:gridCol>
                <a:gridCol w="2479505">
                  <a:extLst>
                    <a:ext uri="{9D8B030D-6E8A-4147-A177-3AD203B41FA5}">
                      <a16:colId xmlns:a16="http://schemas.microsoft.com/office/drawing/2014/main" val="1021101769"/>
                    </a:ext>
                  </a:extLst>
                </a:gridCol>
                <a:gridCol w="3062143">
                  <a:extLst>
                    <a:ext uri="{9D8B030D-6E8A-4147-A177-3AD203B41FA5}">
                      <a16:colId xmlns:a16="http://schemas.microsoft.com/office/drawing/2014/main" val="4103315018"/>
                    </a:ext>
                  </a:extLst>
                </a:gridCol>
              </a:tblGrid>
              <a:tr h="679379">
                <a:tc>
                  <a:txBody>
                    <a:bodyPr/>
                    <a:lstStyle/>
                    <a:p>
                      <a:pPr marL="0" marR="0">
                        <a:lnSpc>
                          <a:spcPct val="107000"/>
                        </a:lnSpc>
                        <a:spcBef>
                          <a:spcPts val="0"/>
                        </a:spcBef>
                        <a:spcAft>
                          <a:spcPts val="0"/>
                        </a:spcAft>
                      </a:pPr>
                      <a:r>
                        <a:rPr lang="en-US" sz="1400">
                          <a:effectLst/>
                        </a:rPr>
                        <a:t>File 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Maximized the intersection (ms)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Maximized the degree (set) (ms)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Maximized the degree (van tree) (ms)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106109"/>
                  </a:ext>
                </a:extLst>
              </a:tr>
              <a:tr h="485167">
                <a:tc>
                  <a:txBody>
                    <a:bodyPr/>
                    <a:lstStyle/>
                    <a:p>
                      <a:pPr marL="0" marR="0">
                        <a:lnSpc>
                          <a:spcPct val="107000"/>
                        </a:lnSpc>
                        <a:spcBef>
                          <a:spcPts val="0"/>
                        </a:spcBef>
                        <a:spcAft>
                          <a:spcPts val="0"/>
                        </a:spcAft>
                      </a:pPr>
                      <a:r>
                        <a:rPr lang="en-US" sz="1400">
                          <a:effectLst/>
                        </a:rPr>
                        <a:t>brock800_1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2028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1126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2264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629129"/>
                  </a:ext>
                </a:extLst>
              </a:tr>
              <a:tr h="485167">
                <a:tc>
                  <a:txBody>
                    <a:bodyPr/>
                    <a:lstStyle/>
                    <a:p>
                      <a:pPr marL="0" marR="0">
                        <a:lnSpc>
                          <a:spcPct val="107000"/>
                        </a:lnSpc>
                        <a:spcBef>
                          <a:spcPts val="0"/>
                        </a:spcBef>
                        <a:spcAft>
                          <a:spcPts val="0"/>
                        </a:spcAft>
                      </a:pPr>
                      <a:r>
                        <a:rPr lang="en-US" sz="1400">
                          <a:effectLst/>
                        </a:rPr>
                        <a:t>brock800_1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1777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1113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2121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5224309"/>
                  </a:ext>
                </a:extLst>
              </a:tr>
              <a:tr h="485167">
                <a:tc>
                  <a:txBody>
                    <a:bodyPr/>
                    <a:lstStyle/>
                    <a:p>
                      <a:pPr marL="0" marR="0">
                        <a:lnSpc>
                          <a:spcPct val="107000"/>
                        </a:lnSpc>
                        <a:spcBef>
                          <a:spcPts val="0"/>
                        </a:spcBef>
                        <a:spcAft>
                          <a:spcPts val="0"/>
                        </a:spcAft>
                      </a:pPr>
                      <a:r>
                        <a:rPr lang="en-US" sz="1400">
                          <a:effectLst/>
                        </a:rPr>
                        <a:t>brock800_1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1764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1093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2236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710808"/>
                  </a:ext>
                </a:extLst>
              </a:tr>
              <a:tr h="485167">
                <a:tc>
                  <a:txBody>
                    <a:bodyPr/>
                    <a:lstStyle/>
                    <a:p>
                      <a:pPr marL="0" marR="0">
                        <a:lnSpc>
                          <a:spcPct val="107000"/>
                        </a:lnSpc>
                        <a:spcBef>
                          <a:spcPts val="0"/>
                        </a:spcBef>
                        <a:spcAft>
                          <a:spcPts val="0"/>
                        </a:spcAft>
                      </a:pPr>
                      <a:r>
                        <a:rPr lang="en-US" sz="1400">
                          <a:effectLst/>
                        </a:rPr>
                        <a:t>brock800_1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1792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1110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2190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878940"/>
                  </a:ext>
                </a:extLst>
              </a:tr>
              <a:tr h="262209">
                <a:tc>
                  <a:txBody>
                    <a:bodyPr/>
                    <a:lstStyle/>
                    <a:p>
                      <a:pPr marL="0" marR="0">
                        <a:lnSpc>
                          <a:spcPct val="107000"/>
                        </a:lnSpc>
                        <a:spcBef>
                          <a:spcPts val="0"/>
                        </a:spcBef>
                        <a:spcAft>
                          <a:spcPts val="0"/>
                        </a:spcAft>
                      </a:pPr>
                      <a:r>
                        <a:rPr lang="en-US" sz="1400">
                          <a:effectLst/>
                        </a:rPr>
                        <a:t>c2000.9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19126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9870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13774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0024893"/>
                  </a:ext>
                </a:extLst>
              </a:tr>
              <a:tr h="262209">
                <a:tc>
                  <a:txBody>
                    <a:bodyPr/>
                    <a:lstStyle/>
                    <a:p>
                      <a:pPr marL="0" marR="0">
                        <a:lnSpc>
                          <a:spcPct val="107000"/>
                        </a:lnSpc>
                        <a:spcBef>
                          <a:spcPts val="0"/>
                        </a:spcBef>
                        <a:spcAft>
                          <a:spcPts val="0"/>
                        </a:spcAft>
                      </a:pPr>
                      <a:r>
                        <a:rPr lang="en-US" sz="1400">
                          <a:effectLst/>
                        </a:rPr>
                        <a:t>c4000.5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52425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27372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672148"/>
                  </a:ext>
                </a:extLst>
              </a:tr>
              <a:tr h="485167">
                <a:tc>
                  <a:txBody>
                    <a:bodyPr/>
                    <a:lstStyle/>
                    <a:p>
                      <a:pPr marL="0" marR="0">
                        <a:lnSpc>
                          <a:spcPct val="107000"/>
                        </a:lnSpc>
                        <a:spcBef>
                          <a:spcPts val="0"/>
                        </a:spcBef>
                        <a:spcAft>
                          <a:spcPts val="0"/>
                        </a:spcAft>
                      </a:pPr>
                      <a:r>
                        <a:rPr lang="en-US" sz="1400">
                          <a:effectLst/>
                        </a:rPr>
                        <a:t>MANN_a45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3827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2753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5373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09417"/>
                  </a:ext>
                </a:extLst>
              </a:tr>
              <a:tr h="485167">
                <a:tc>
                  <a:txBody>
                    <a:bodyPr/>
                    <a:lstStyle/>
                    <a:p>
                      <a:pPr marL="0" marR="0">
                        <a:lnSpc>
                          <a:spcPct val="107000"/>
                        </a:lnSpc>
                        <a:spcBef>
                          <a:spcPts val="0"/>
                        </a:spcBef>
                        <a:spcAft>
                          <a:spcPts val="0"/>
                        </a:spcAft>
                      </a:pPr>
                      <a:r>
                        <a:rPr lang="en-US" sz="1400">
                          <a:effectLst/>
                        </a:rPr>
                        <a:t>p_hat1500-1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4563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2194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6117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3897790"/>
                  </a:ext>
                </a:extLst>
              </a:tr>
            </a:tbl>
          </a:graphicData>
        </a:graphic>
      </p:graphicFrame>
      <p:sp>
        <p:nvSpPr>
          <p:cNvPr id="8" name="TextBox 7">
            <a:extLst>
              <a:ext uri="{FF2B5EF4-FFF2-40B4-BE49-F238E27FC236}">
                <a16:creationId xmlns:a16="http://schemas.microsoft.com/office/drawing/2014/main" id="{2BF9D48D-C1D7-4097-960B-13A647153B6B}"/>
              </a:ext>
            </a:extLst>
          </p:cNvPr>
          <p:cNvSpPr txBox="1"/>
          <p:nvPr/>
        </p:nvSpPr>
        <p:spPr>
          <a:xfrm>
            <a:off x="2970212" y="5791200"/>
            <a:ext cx="7696200" cy="369332"/>
          </a:xfrm>
          <a:prstGeom prst="rect">
            <a:avLst/>
          </a:prstGeom>
          <a:noFill/>
        </p:spPr>
        <p:txBody>
          <a:bodyPr wrap="square" rtlCol="0">
            <a:spAutoFit/>
          </a:bodyPr>
          <a:lstStyle/>
          <a:p>
            <a:r>
              <a:rPr lang="en-US" dirty="0"/>
              <a:t>The van tree uses the most time to initialize the graph</a:t>
            </a:r>
          </a:p>
        </p:txBody>
      </p:sp>
    </p:spTree>
    <p:extLst>
      <p:ext uri="{BB962C8B-B14F-4D97-AF65-F5344CB8AC3E}">
        <p14:creationId xmlns:p14="http://schemas.microsoft.com/office/powerpoint/2010/main" val="85042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EAC5-73B9-4459-85C1-B93FB5625417}"/>
              </a:ext>
            </a:extLst>
          </p:cNvPr>
          <p:cNvSpPr>
            <a:spLocks noGrp="1"/>
          </p:cNvSpPr>
          <p:nvPr>
            <p:ph type="title"/>
          </p:nvPr>
        </p:nvSpPr>
        <p:spPr/>
        <p:txBody>
          <a:bodyPr/>
          <a:lstStyle/>
          <a:p>
            <a:r>
              <a:rPr lang="en-US" dirty="0"/>
              <a:t>Testing and Result</a:t>
            </a:r>
            <a:br>
              <a:rPr lang="en-US" dirty="0"/>
            </a:br>
            <a:endParaRPr lang="en-US" dirty="0"/>
          </a:p>
        </p:txBody>
      </p:sp>
      <p:sp>
        <p:nvSpPr>
          <p:cNvPr id="7" name="TextBox 6">
            <a:extLst>
              <a:ext uri="{FF2B5EF4-FFF2-40B4-BE49-F238E27FC236}">
                <a16:creationId xmlns:a16="http://schemas.microsoft.com/office/drawing/2014/main" id="{13DEB1EF-4872-4E9C-A106-E987F4A9C652}"/>
              </a:ext>
            </a:extLst>
          </p:cNvPr>
          <p:cNvSpPr txBox="1"/>
          <p:nvPr/>
        </p:nvSpPr>
        <p:spPr>
          <a:xfrm>
            <a:off x="1141412" y="1268612"/>
            <a:ext cx="9067800" cy="369332"/>
          </a:xfrm>
          <a:prstGeom prst="rect">
            <a:avLst/>
          </a:prstGeom>
          <a:noFill/>
        </p:spPr>
        <p:txBody>
          <a:bodyPr wrap="square" rtlCol="0">
            <a:spAutoFit/>
          </a:bodyPr>
          <a:lstStyle/>
          <a:p>
            <a:r>
              <a:rPr lang="en-US" dirty="0"/>
              <a:t>This table shows the difference of the result of my algorithm and the given optimize MVC</a:t>
            </a:r>
          </a:p>
        </p:txBody>
      </p:sp>
      <p:graphicFrame>
        <p:nvGraphicFramePr>
          <p:cNvPr id="6" name="Content Placeholder 5">
            <a:extLst>
              <a:ext uri="{FF2B5EF4-FFF2-40B4-BE49-F238E27FC236}">
                <a16:creationId xmlns:a16="http://schemas.microsoft.com/office/drawing/2014/main" id="{F6BFA6C1-61FC-4279-B750-E8F6CAAABFD6}"/>
              </a:ext>
            </a:extLst>
          </p:cNvPr>
          <p:cNvGraphicFramePr>
            <a:graphicFrameLocks noGrp="1"/>
          </p:cNvGraphicFramePr>
          <p:nvPr>
            <p:ph idx="1"/>
            <p:extLst>
              <p:ext uri="{D42A27DB-BD31-4B8C-83A1-F6EECF244321}">
                <p14:modId xmlns:p14="http://schemas.microsoft.com/office/powerpoint/2010/main" val="1752442410"/>
              </p:ext>
            </p:extLst>
          </p:nvPr>
        </p:nvGraphicFramePr>
        <p:xfrm>
          <a:off x="1619814" y="1752600"/>
          <a:ext cx="8610599" cy="4059532"/>
        </p:xfrm>
        <a:graphic>
          <a:graphicData uri="http://schemas.openxmlformats.org/drawingml/2006/table">
            <a:tbl>
              <a:tblPr firstRow="1" firstCol="1" bandRow="1">
                <a:tableStyleId>{5C22544A-7EE6-4342-B048-85BDC9FD1C3A}</a:tableStyleId>
              </a:tblPr>
              <a:tblGrid>
                <a:gridCol w="1283762">
                  <a:extLst>
                    <a:ext uri="{9D8B030D-6E8A-4147-A177-3AD203B41FA5}">
                      <a16:colId xmlns:a16="http://schemas.microsoft.com/office/drawing/2014/main" val="2219257794"/>
                    </a:ext>
                  </a:extLst>
                </a:gridCol>
                <a:gridCol w="1283762">
                  <a:extLst>
                    <a:ext uri="{9D8B030D-6E8A-4147-A177-3AD203B41FA5}">
                      <a16:colId xmlns:a16="http://schemas.microsoft.com/office/drawing/2014/main" val="38483049"/>
                    </a:ext>
                  </a:extLst>
                </a:gridCol>
                <a:gridCol w="1283762">
                  <a:extLst>
                    <a:ext uri="{9D8B030D-6E8A-4147-A177-3AD203B41FA5}">
                      <a16:colId xmlns:a16="http://schemas.microsoft.com/office/drawing/2014/main" val="219863382"/>
                    </a:ext>
                  </a:extLst>
                </a:gridCol>
                <a:gridCol w="1283762">
                  <a:extLst>
                    <a:ext uri="{9D8B030D-6E8A-4147-A177-3AD203B41FA5}">
                      <a16:colId xmlns:a16="http://schemas.microsoft.com/office/drawing/2014/main" val="3692020795"/>
                    </a:ext>
                  </a:extLst>
                </a:gridCol>
                <a:gridCol w="3475551">
                  <a:extLst>
                    <a:ext uri="{9D8B030D-6E8A-4147-A177-3AD203B41FA5}">
                      <a16:colId xmlns:a16="http://schemas.microsoft.com/office/drawing/2014/main" val="1756686266"/>
                    </a:ext>
                  </a:extLst>
                </a:gridCol>
              </a:tblGrid>
              <a:tr h="924034">
                <a:tc>
                  <a:txBody>
                    <a:bodyPr/>
                    <a:lstStyle/>
                    <a:p>
                      <a:pPr marL="0" marR="0">
                        <a:lnSpc>
                          <a:spcPct val="107000"/>
                        </a:lnSpc>
                        <a:spcBef>
                          <a:spcPts val="0"/>
                        </a:spcBef>
                        <a:spcAft>
                          <a:spcPts val="0"/>
                        </a:spcAft>
                      </a:pPr>
                      <a:r>
                        <a:rPr lang="en-US" sz="1400">
                          <a:effectLst/>
                        </a:rPr>
                        <a:t>File 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MVC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Greedy algorithm MVC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Difference</a:t>
                      </a:r>
                    </a:p>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Error different = Difference *100 / MVC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9730198"/>
                  </a:ext>
                </a:extLst>
              </a:tr>
              <a:tr h="364664">
                <a:tc>
                  <a:txBody>
                    <a:bodyPr/>
                    <a:lstStyle/>
                    <a:p>
                      <a:pPr marL="0" marR="0">
                        <a:lnSpc>
                          <a:spcPct val="107000"/>
                        </a:lnSpc>
                        <a:spcBef>
                          <a:spcPts val="0"/>
                        </a:spcBef>
                        <a:spcAft>
                          <a:spcPts val="0"/>
                        </a:spcAft>
                      </a:pPr>
                      <a:r>
                        <a:rPr lang="en-US" sz="1400">
                          <a:effectLst/>
                        </a:rPr>
                        <a:t>brock800_1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777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786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6753146"/>
                  </a:ext>
                </a:extLst>
              </a:tr>
              <a:tr h="364664">
                <a:tc>
                  <a:txBody>
                    <a:bodyPr/>
                    <a:lstStyle/>
                    <a:p>
                      <a:pPr marL="0" marR="0">
                        <a:lnSpc>
                          <a:spcPct val="107000"/>
                        </a:lnSpc>
                        <a:spcBef>
                          <a:spcPts val="0"/>
                        </a:spcBef>
                        <a:spcAft>
                          <a:spcPts val="0"/>
                        </a:spcAft>
                      </a:pPr>
                      <a:r>
                        <a:rPr lang="en-US" sz="1400">
                          <a:effectLst/>
                        </a:rPr>
                        <a:t>brock800_1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776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788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2188753"/>
                  </a:ext>
                </a:extLst>
              </a:tr>
              <a:tr h="364664">
                <a:tc>
                  <a:txBody>
                    <a:bodyPr/>
                    <a:lstStyle/>
                    <a:p>
                      <a:pPr marL="0" marR="0">
                        <a:lnSpc>
                          <a:spcPct val="107000"/>
                        </a:lnSpc>
                        <a:spcBef>
                          <a:spcPts val="0"/>
                        </a:spcBef>
                        <a:spcAft>
                          <a:spcPts val="0"/>
                        </a:spcAft>
                      </a:pPr>
                      <a:r>
                        <a:rPr lang="en-US" sz="1400">
                          <a:effectLst/>
                        </a:rPr>
                        <a:t>brock800_1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786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6071385"/>
                  </a:ext>
                </a:extLst>
              </a:tr>
              <a:tr h="364664">
                <a:tc>
                  <a:txBody>
                    <a:bodyPr/>
                    <a:lstStyle/>
                    <a:p>
                      <a:pPr marL="0" marR="0">
                        <a:lnSpc>
                          <a:spcPct val="107000"/>
                        </a:lnSpc>
                        <a:spcBef>
                          <a:spcPts val="0"/>
                        </a:spcBef>
                        <a:spcAft>
                          <a:spcPts val="0"/>
                        </a:spcAft>
                      </a:pPr>
                      <a:r>
                        <a:rPr lang="en-US" sz="1400">
                          <a:effectLst/>
                        </a:rPr>
                        <a:t>brock800_1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465696"/>
                  </a:ext>
                </a:extLst>
              </a:tr>
              <a:tr h="364664">
                <a:tc>
                  <a:txBody>
                    <a:bodyPr/>
                    <a:lstStyle/>
                    <a:p>
                      <a:pPr marL="0" marR="0">
                        <a:lnSpc>
                          <a:spcPct val="107000"/>
                        </a:lnSpc>
                        <a:spcBef>
                          <a:spcPts val="0"/>
                        </a:spcBef>
                        <a:spcAft>
                          <a:spcPts val="0"/>
                        </a:spcAft>
                      </a:pPr>
                      <a:r>
                        <a:rPr lang="en-US" sz="1400">
                          <a:effectLst/>
                        </a:rPr>
                        <a:t>c2000.9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1922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1944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8436658"/>
                  </a:ext>
                </a:extLst>
              </a:tr>
              <a:tr h="364664">
                <a:tc>
                  <a:txBody>
                    <a:bodyPr/>
                    <a:lstStyle/>
                    <a:p>
                      <a:pPr marL="0" marR="0">
                        <a:lnSpc>
                          <a:spcPct val="107000"/>
                        </a:lnSpc>
                        <a:spcBef>
                          <a:spcPts val="0"/>
                        </a:spcBef>
                        <a:spcAft>
                          <a:spcPts val="0"/>
                        </a:spcAft>
                      </a:pPr>
                      <a:r>
                        <a:rPr lang="en-US" sz="1400">
                          <a:effectLst/>
                        </a:rPr>
                        <a:t>c4000.5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3982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3988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974050"/>
                  </a:ext>
                </a:extLst>
              </a:tr>
              <a:tr h="364664">
                <a:tc>
                  <a:txBody>
                    <a:bodyPr/>
                    <a:lstStyle/>
                    <a:p>
                      <a:pPr marL="0" marR="0">
                        <a:lnSpc>
                          <a:spcPct val="107000"/>
                        </a:lnSpc>
                        <a:spcBef>
                          <a:spcPts val="0"/>
                        </a:spcBef>
                        <a:spcAft>
                          <a:spcPts val="0"/>
                        </a:spcAft>
                      </a:pPr>
                      <a:r>
                        <a:rPr lang="en-US" sz="1400">
                          <a:effectLst/>
                        </a:rPr>
                        <a:t>MANN_a45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691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705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3352018"/>
                  </a:ext>
                </a:extLst>
              </a:tr>
              <a:tr h="364664">
                <a:tc>
                  <a:txBody>
                    <a:bodyPr/>
                    <a:lstStyle/>
                    <a:p>
                      <a:pPr marL="0" marR="0">
                        <a:lnSpc>
                          <a:spcPct val="107000"/>
                        </a:lnSpc>
                        <a:spcBef>
                          <a:spcPts val="0"/>
                        </a:spcBef>
                        <a:spcAft>
                          <a:spcPts val="0"/>
                        </a:spcAft>
                      </a:pPr>
                      <a:r>
                        <a:rPr lang="en-US" sz="1400">
                          <a:effectLst/>
                        </a:rPr>
                        <a:t>p_hat1500-1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1488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1491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7171215"/>
                  </a:ext>
                </a:extLst>
              </a:tr>
              <a:tr h="178206">
                <a:tc gridSpan="4">
                  <a:txBody>
                    <a:bodyPr/>
                    <a:lstStyle/>
                    <a:p>
                      <a:pPr marL="0" marR="0">
                        <a:lnSpc>
                          <a:spcPct val="107000"/>
                        </a:lnSpc>
                        <a:spcBef>
                          <a:spcPts val="0"/>
                        </a:spcBef>
                        <a:spcAft>
                          <a:spcPts val="0"/>
                        </a:spcAft>
                      </a:pPr>
                      <a:r>
                        <a:rPr lang="en-US" sz="1400" dirty="0">
                          <a:effectLst/>
                        </a:rPr>
                        <a:t>Average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400" dirty="0">
                          <a:effectLst/>
                        </a:rPr>
                        <a:t>1.14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0025699"/>
                  </a:ext>
                </a:extLst>
              </a:tr>
            </a:tbl>
          </a:graphicData>
        </a:graphic>
      </p:graphicFrame>
      <p:sp>
        <p:nvSpPr>
          <p:cNvPr id="8" name="TextBox 7">
            <a:extLst>
              <a:ext uri="{FF2B5EF4-FFF2-40B4-BE49-F238E27FC236}">
                <a16:creationId xmlns:a16="http://schemas.microsoft.com/office/drawing/2014/main" id="{52ECC7A1-A405-4CB9-8AC8-57E8783041E1}"/>
              </a:ext>
            </a:extLst>
          </p:cNvPr>
          <p:cNvSpPr txBox="1"/>
          <p:nvPr/>
        </p:nvSpPr>
        <p:spPr>
          <a:xfrm>
            <a:off x="2589212" y="5833058"/>
            <a:ext cx="7696200" cy="369332"/>
          </a:xfrm>
          <a:prstGeom prst="rect">
            <a:avLst/>
          </a:prstGeom>
          <a:noFill/>
        </p:spPr>
        <p:txBody>
          <a:bodyPr wrap="square" rtlCol="0">
            <a:spAutoFit/>
          </a:bodyPr>
          <a:lstStyle/>
          <a:p>
            <a:r>
              <a:rPr lang="en-US" dirty="0"/>
              <a:t>The average difference of the algorithm to the optimized result is 1.14 %</a:t>
            </a:r>
          </a:p>
        </p:txBody>
      </p:sp>
    </p:spTree>
    <p:extLst>
      <p:ext uri="{BB962C8B-B14F-4D97-AF65-F5344CB8AC3E}">
        <p14:creationId xmlns:p14="http://schemas.microsoft.com/office/powerpoint/2010/main" val="166736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822B-5719-475D-B72A-0698350C9DAB}"/>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ACCD2F80-22A1-4984-A2E7-D14EEC497093}"/>
              </a:ext>
            </a:extLst>
          </p:cNvPr>
          <p:cNvSpPr>
            <a:spLocks noGrp="1"/>
          </p:cNvSpPr>
          <p:nvPr>
            <p:ph idx="1"/>
          </p:nvPr>
        </p:nvSpPr>
        <p:spPr/>
        <p:txBody>
          <a:bodyPr/>
          <a:lstStyle/>
          <a:p>
            <a:pPr marL="0" indent="0">
              <a:buNone/>
            </a:pPr>
            <a:r>
              <a:rPr lang="en-US" dirty="0"/>
              <a:t>The Intersection Algorithms</a:t>
            </a:r>
          </a:p>
          <a:p>
            <a:pPr marL="0" indent="0">
              <a:buNone/>
            </a:pPr>
            <a:r>
              <a:rPr lang="en-US" dirty="0"/>
              <a:t>In the intersection algorithm, each time it searches for the MVC is required to loop at most V vertices, and for each V vertex, it needs to loop at V times to find the maximum intersection, at each time counting the intersection, it needs to loop at most V times to find the number of intersections. Therefore, this algorithm has the runtime at O(V</a:t>
            </a:r>
            <a:r>
              <a:rPr lang="en-US" baseline="30000" dirty="0"/>
              <a:t>3</a:t>
            </a:r>
            <a:r>
              <a:rPr lang="en-US" dirty="0"/>
              <a:t>) </a:t>
            </a:r>
          </a:p>
        </p:txBody>
      </p:sp>
    </p:spTree>
    <p:extLst>
      <p:ext uri="{BB962C8B-B14F-4D97-AF65-F5344CB8AC3E}">
        <p14:creationId xmlns:p14="http://schemas.microsoft.com/office/powerpoint/2010/main" val="345545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Minimum Vertex Cover</a:t>
            </a:r>
          </a:p>
        </p:txBody>
      </p:sp>
      <p:sp>
        <p:nvSpPr>
          <p:cNvPr id="14" name="Content Placeholder 13"/>
          <p:cNvSpPr>
            <a:spLocks noGrp="1"/>
          </p:cNvSpPr>
          <p:nvPr>
            <p:ph idx="1"/>
          </p:nvPr>
        </p:nvSpPr>
        <p:spPr/>
        <p:txBody>
          <a:bodyPr/>
          <a:lstStyle/>
          <a:p>
            <a:r>
              <a:rPr lang="en-US" dirty="0"/>
              <a:t>Generating the complement graph</a:t>
            </a:r>
          </a:p>
          <a:p>
            <a:r>
              <a:rPr lang="en-US" dirty="0"/>
              <a:t>Summarizing the greedy method - Intersections</a:t>
            </a:r>
          </a:p>
          <a:p>
            <a:r>
              <a:rPr lang="en-US" dirty="0"/>
              <a:t>Summarizing the greedy method – Degree </a:t>
            </a:r>
          </a:p>
          <a:p>
            <a:r>
              <a:rPr lang="en-US" dirty="0"/>
              <a:t>Testing and Result</a:t>
            </a:r>
          </a:p>
          <a:p>
            <a:r>
              <a:rPr lang="en-US" dirty="0"/>
              <a:t>Performance Analysis</a:t>
            </a: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822B-5719-475D-B72A-0698350C9DAB}"/>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ACCD2F80-22A1-4984-A2E7-D14EEC497093}"/>
              </a:ext>
            </a:extLst>
          </p:cNvPr>
          <p:cNvSpPr>
            <a:spLocks noGrp="1"/>
          </p:cNvSpPr>
          <p:nvPr>
            <p:ph idx="1"/>
          </p:nvPr>
        </p:nvSpPr>
        <p:spPr/>
        <p:txBody>
          <a:bodyPr/>
          <a:lstStyle/>
          <a:p>
            <a:pPr marL="0" indent="0">
              <a:buNone/>
            </a:pPr>
            <a:r>
              <a:rPr lang="en-US" dirty="0"/>
              <a:t>The Degree Algorithms</a:t>
            </a:r>
          </a:p>
          <a:p>
            <a:pPr marL="0" indent="0">
              <a:buNone/>
            </a:pPr>
            <a:r>
              <a:rPr lang="en-US" dirty="0"/>
              <a:t>In the Degree algorithms, it generates the degree array and uses a V space to store the degree of the vertices. So, each loop only needs V time to search for the maximum degree. Therefore, the search has the runtime of O(V</a:t>
            </a:r>
            <a:r>
              <a:rPr lang="en-US" baseline="30000" dirty="0"/>
              <a:t>2</a:t>
            </a:r>
            <a:r>
              <a:rPr lang="en-US" dirty="0"/>
              <a:t>)</a:t>
            </a:r>
          </a:p>
          <a:p>
            <a:pPr marL="0" indent="0">
              <a:buNone/>
            </a:pPr>
            <a:endParaRPr lang="en-US" dirty="0"/>
          </a:p>
        </p:txBody>
      </p:sp>
    </p:spTree>
    <p:extLst>
      <p:ext uri="{BB962C8B-B14F-4D97-AF65-F5344CB8AC3E}">
        <p14:creationId xmlns:p14="http://schemas.microsoft.com/office/powerpoint/2010/main" val="221265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822B-5719-475D-B72A-0698350C9DAB}"/>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ACCD2F80-22A1-4984-A2E7-D14EEC497093}"/>
              </a:ext>
            </a:extLst>
          </p:cNvPr>
          <p:cNvSpPr>
            <a:spLocks noGrp="1"/>
          </p:cNvSpPr>
          <p:nvPr>
            <p:ph idx="1"/>
          </p:nvPr>
        </p:nvSpPr>
        <p:spPr/>
        <p:txBody>
          <a:bodyPr>
            <a:normAutofit lnSpcReduction="10000"/>
          </a:bodyPr>
          <a:lstStyle/>
          <a:p>
            <a:pPr marL="0" indent="0">
              <a:buNone/>
            </a:pPr>
            <a:r>
              <a:rPr lang="en-US" dirty="0"/>
              <a:t>Graph generation </a:t>
            </a:r>
          </a:p>
          <a:p>
            <a:pPr marL="0" indent="0">
              <a:buNone/>
            </a:pPr>
            <a:r>
              <a:rPr lang="en-US" dirty="0"/>
              <a:t>For generating the graph, we need an O(V</a:t>
            </a:r>
            <a:r>
              <a:rPr lang="en-US" baseline="30000" dirty="0"/>
              <a:t>2</a:t>
            </a:r>
            <a:r>
              <a:rPr lang="en-US" dirty="0"/>
              <a:t>) space to assign a completed graph. </a:t>
            </a:r>
          </a:p>
          <a:p>
            <a:pPr marL="0" indent="0">
              <a:buNone/>
            </a:pPr>
            <a:r>
              <a:rPr lang="en-US" dirty="0"/>
              <a:t>Applying Van Tree.</a:t>
            </a:r>
          </a:p>
          <a:p>
            <a:pPr marL="0" indent="0">
              <a:buNone/>
            </a:pPr>
            <a:r>
              <a:rPr lang="en-US" dirty="0"/>
              <a:t>For this type of algorithm, we expected that Van Tree gives better performance since it runs insertion and deletion at lg(lg(n)). However, the cost of initialization is too high, and using the class as a pointer slows down the process of finding the solution. Therefore, applying the Van tree costs twice the time consumption for the generation of the result. Moreover, it also shut the program down at the file C4000.5 since the </a:t>
            </a:r>
            <a:r>
              <a:rPr lang="en-US" dirty="0" err="1"/>
              <a:t>bad_allocation</a:t>
            </a:r>
            <a:r>
              <a:rPr lang="en-US" dirty="0"/>
              <a:t> error. </a:t>
            </a:r>
          </a:p>
        </p:txBody>
      </p:sp>
    </p:spTree>
    <p:extLst>
      <p:ext uri="{BB962C8B-B14F-4D97-AF65-F5344CB8AC3E}">
        <p14:creationId xmlns:p14="http://schemas.microsoft.com/office/powerpoint/2010/main" val="145343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822B-5719-475D-B72A-0698350C9DA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CCD2F80-22A1-4984-A2E7-D14EEC497093}"/>
              </a:ext>
            </a:extLst>
          </p:cNvPr>
          <p:cNvSpPr>
            <a:spLocks noGrp="1"/>
          </p:cNvSpPr>
          <p:nvPr>
            <p:ph idx="1"/>
          </p:nvPr>
        </p:nvSpPr>
        <p:spPr/>
        <p:txBody>
          <a:bodyPr>
            <a:normAutofit/>
          </a:bodyPr>
          <a:lstStyle/>
          <a:p>
            <a:pPr marL="0" indent="0">
              <a:buNone/>
            </a:pPr>
            <a:r>
              <a:rPr lang="en-US" dirty="0"/>
              <a:t>A greedy algorithm is not given the absolute results of MVC and there is some better performance that has been studied and shows a better optimization. </a:t>
            </a:r>
            <a:r>
              <a:rPr lang="en-US"/>
              <a:t>However, </a:t>
            </a:r>
            <a:r>
              <a:rPr lang="en-US" dirty="0"/>
              <a:t>every algorithm has its own strength and weakness, greedy algorithm shows an approximate solution for MVC as it has been claimed as an NP-hard problem and created a lot of controversial debate.   </a:t>
            </a:r>
          </a:p>
        </p:txBody>
      </p:sp>
    </p:spTree>
    <p:extLst>
      <p:ext uri="{BB962C8B-B14F-4D97-AF65-F5344CB8AC3E}">
        <p14:creationId xmlns:p14="http://schemas.microsoft.com/office/powerpoint/2010/main" val="63977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A529-55A6-4308-A45F-79FE24F34637}"/>
              </a:ext>
            </a:extLst>
          </p:cNvPr>
          <p:cNvSpPr>
            <a:spLocks noGrp="1"/>
          </p:cNvSpPr>
          <p:nvPr>
            <p:ph type="title"/>
          </p:nvPr>
        </p:nvSpPr>
        <p:spPr/>
        <p:txBody>
          <a:bodyPr/>
          <a:lstStyle/>
          <a:p>
            <a:r>
              <a:rPr lang="en-US" dirty="0"/>
              <a:t>Generating the complement graph</a:t>
            </a:r>
            <a:br>
              <a:rPr lang="en-US" dirty="0"/>
            </a:br>
            <a:endParaRPr lang="en-US" dirty="0"/>
          </a:p>
        </p:txBody>
      </p:sp>
    </p:spTree>
    <p:extLst>
      <p:ext uri="{BB962C8B-B14F-4D97-AF65-F5344CB8AC3E}">
        <p14:creationId xmlns:p14="http://schemas.microsoft.com/office/powerpoint/2010/main" val="170506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the complement graph</a:t>
            </a:r>
          </a:p>
        </p:txBody>
      </p:sp>
      <p:sp>
        <p:nvSpPr>
          <p:cNvPr id="4" name="Content Placeholder 3">
            <a:extLst>
              <a:ext uri="{FF2B5EF4-FFF2-40B4-BE49-F238E27FC236}">
                <a16:creationId xmlns:a16="http://schemas.microsoft.com/office/drawing/2014/main" id="{981500CC-080F-42D9-8215-501432F0A207}"/>
              </a:ext>
            </a:extLst>
          </p:cNvPr>
          <p:cNvSpPr>
            <a:spLocks noGrp="1"/>
          </p:cNvSpPr>
          <p:nvPr>
            <p:ph idx="1"/>
          </p:nvPr>
        </p:nvSpPr>
        <p:spPr/>
        <p:txBody>
          <a:bodyPr/>
          <a:lstStyle/>
          <a:p>
            <a:r>
              <a:rPr lang="en-US" dirty="0"/>
              <a:t>In the normal graph, there are some edges that connect between vertices, and some are not.</a:t>
            </a:r>
          </a:p>
          <a:p>
            <a:r>
              <a:rPr lang="en-US" dirty="0"/>
              <a:t>The complement graph is the graph that has the same vertices as the original one, but all the edges of the complement graph do not appear in the original graph. It is the same as the original graph. Let’s say the original graph’s edges set is G, the complement graph’s edges set is G’,  and the complete graph’s edges set is U. We have:</a:t>
            </a:r>
          </a:p>
          <a:p>
            <a:r>
              <a:rPr lang="en-US" dirty="0"/>
              <a:t>G ∩ G’ = Ø</a:t>
            </a:r>
          </a:p>
          <a:p>
            <a:r>
              <a:rPr lang="en-US" dirty="0"/>
              <a:t>G + G’ = U</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the complement graph</a:t>
            </a:r>
          </a:p>
        </p:txBody>
      </p:sp>
      <p:sp>
        <p:nvSpPr>
          <p:cNvPr id="4" name="Content Placeholder 3">
            <a:extLst>
              <a:ext uri="{FF2B5EF4-FFF2-40B4-BE49-F238E27FC236}">
                <a16:creationId xmlns:a16="http://schemas.microsoft.com/office/drawing/2014/main" id="{981500CC-080F-42D9-8215-501432F0A207}"/>
              </a:ext>
            </a:extLst>
          </p:cNvPr>
          <p:cNvSpPr>
            <a:spLocks noGrp="1"/>
          </p:cNvSpPr>
          <p:nvPr>
            <p:ph idx="1"/>
          </p:nvPr>
        </p:nvSpPr>
        <p:spPr/>
        <p:txBody>
          <a:bodyPr>
            <a:normAutofit lnSpcReduction="10000"/>
          </a:bodyPr>
          <a:lstStyle/>
          <a:p>
            <a:r>
              <a:rPr lang="en-US" dirty="0"/>
              <a:t>So, to generate the complement graph we have G’ = U – G</a:t>
            </a:r>
          </a:p>
          <a:p>
            <a:r>
              <a:rPr lang="en-US" dirty="0"/>
              <a:t>Therefore, we need to create a complete graph at first using an array of the set, we can have a complete adjacent list to be the graph data structure in the condition is a graph[</a:t>
            </a:r>
            <a:r>
              <a:rPr lang="en-US" dirty="0" err="1"/>
              <a:t>i</a:t>
            </a:r>
            <a:r>
              <a:rPr lang="en-US" dirty="0"/>
              <a:t>] does not have </a:t>
            </a:r>
            <a:r>
              <a:rPr lang="en-US" dirty="0" err="1"/>
              <a:t>i</a:t>
            </a:r>
            <a:r>
              <a:rPr lang="en-US" dirty="0"/>
              <a:t>. For example:</a:t>
            </a:r>
          </a:p>
          <a:p>
            <a:r>
              <a:rPr lang="en-US" dirty="0"/>
              <a:t>[1] = {2,3,4 … , V}</a:t>
            </a:r>
          </a:p>
          <a:p>
            <a:r>
              <a:rPr lang="en-US" dirty="0"/>
              <a:t>[2] = {1,3,4 … , V}</a:t>
            </a:r>
          </a:p>
          <a:p>
            <a:r>
              <a:rPr lang="en-US" dirty="0"/>
              <a:t>[3] = {1,2,4, … , V}</a:t>
            </a:r>
          </a:p>
          <a:p>
            <a:r>
              <a:rPr lang="en-US" dirty="0"/>
              <a:t>… </a:t>
            </a:r>
          </a:p>
          <a:p>
            <a:r>
              <a:rPr lang="en-US" dirty="0"/>
              <a:t>[V] = {1,2,3, … , V-1}</a:t>
            </a:r>
          </a:p>
          <a:p>
            <a:endParaRPr lang="en-US" dirty="0"/>
          </a:p>
        </p:txBody>
      </p:sp>
    </p:spTree>
    <p:extLst>
      <p:ext uri="{BB962C8B-B14F-4D97-AF65-F5344CB8AC3E}">
        <p14:creationId xmlns:p14="http://schemas.microsoft.com/office/powerpoint/2010/main" val="170851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the complement graph</a:t>
            </a:r>
          </a:p>
        </p:txBody>
      </p:sp>
      <p:sp>
        <p:nvSpPr>
          <p:cNvPr id="4" name="Content Placeholder 3">
            <a:extLst>
              <a:ext uri="{FF2B5EF4-FFF2-40B4-BE49-F238E27FC236}">
                <a16:creationId xmlns:a16="http://schemas.microsoft.com/office/drawing/2014/main" id="{981500CC-080F-42D9-8215-501432F0A207}"/>
              </a:ext>
            </a:extLst>
          </p:cNvPr>
          <p:cNvSpPr>
            <a:spLocks noGrp="1"/>
          </p:cNvSpPr>
          <p:nvPr>
            <p:ph idx="1"/>
          </p:nvPr>
        </p:nvSpPr>
        <p:spPr/>
        <p:txBody>
          <a:bodyPr>
            <a:normAutofit/>
          </a:bodyPr>
          <a:lstStyle/>
          <a:p>
            <a:r>
              <a:rPr lang="en-US" dirty="0"/>
              <a:t>Every time we insert an edge in the graph, we need to remove v1 and v2 in the graph. For example, we add v1 = 2 and v2 = 3 in the original, it means we need to delete v1,v2 in the complement graph.</a:t>
            </a:r>
          </a:p>
        </p:txBody>
      </p:sp>
      <p:sp>
        <p:nvSpPr>
          <p:cNvPr id="3" name="TextBox 2">
            <a:extLst>
              <a:ext uri="{FF2B5EF4-FFF2-40B4-BE49-F238E27FC236}">
                <a16:creationId xmlns:a16="http://schemas.microsoft.com/office/drawing/2014/main" id="{2CED765D-C27C-4341-8DD0-DE326B64CD2F}"/>
              </a:ext>
            </a:extLst>
          </p:cNvPr>
          <p:cNvSpPr txBox="1"/>
          <p:nvPr/>
        </p:nvSpPr>
        <p:spPr>
          <a:xfrm>
            <a:off x="2132012" y="3581400"/>
            <a:ext cx="2895600" cy="1477328"/>
          </a:xfrm>
          <a:prstGeom prst="rect">
            <a:avLst/>
          </a:prstGeom>
          <a:noFill/>
        </p:spPr>
        <p:txBody>
          <a:bodyPr wrap="square" rtlCol="0">
            <a:spAutoFit/>
          </a:bodyPr>
          <a:lstStyle/>
          <a:p>
            <a:r>
              <a:rPr lang="en-US" dirty="0"/>
              <a:t>[1] = {2,3,4 … , V}</a:t>
            </a:r>
          </a:p>
          <a:p>
            <a:r>
              <a:rPr lang="en-US" dirty="0"/>
              <a:t>[2] = {1,3,4 … , V}</a:t>
            </a:r>
          </a:p>
          <a:p>
            <a:r>
              <a:rPr lang="en-US" dirty="0"/>
              <a:t>[3] = {1,2,4, … , V}</a:t>
            </a:r>
          </a:p>
          <a:p>
            <a:r>
              <a:rPr lang="en-US" dirty="0"/>
              <a:t>… </a:t>
            </a:r>
          </a:p>
          <a:p>
            <a:r>
              <a:rPr lang="en-US" dirty="0"/>
              <a:t>[V] = {1,2,3, … , V-1}</a:t>
            </a:r>
          </a:p>
        </p:txBody>
      </p:sp>
      <p:sp>
        <p:nvSpPr>
          <p:cNvPr id="5" name="TextBox 4">
            <a:extLst>
              <a:ext uri="{FF2B5EF4-FFF2-40B4-BE49-F238E27FC236}">
                <a16:creationId xmlns:a16="http://schemas.microsoft.com/office/drawing/2014/main" id="{E6EACF22-8308-4513-AC96-AFD29956CA4F}"/>
              </a:ext>
            </a:extLst>
          </p:cNvPr>
          <p:cNvSpPr txBox="1"/>
          <p:nvPr/>
        </p:nvSpPr>
        <p:spPr>
          <a:xfrm>
            <a:off x="7085012" y="3433273"/>
            <a:ext cx="2895600" cy="1477328"/>
          </a:xfrm>
          <a:prstGeom prst="rect">
            <a:avLst/>
          </a:prstGeom>
          <a:noFill/>
        </p:spPr>
        <p:txBody>
          <a:bodyPr wrap="square" rtlCol="0">
            <a:spAutoFit/>
          </a:bodyPr>
          <a:lstStyle/>
          <a:p>
            <a:r>
              <a:rPr lang="en-US" dirty="0"/>
              <a:t>[1] = {2,3,4 … , V}</a:t>
            </a:r>
          </a:p>
          <a:p>
            <a:r>
              <a:rPr lang="en-US" dirty="0"/>
              <a:t>[2] = {1,4,5 … , V}</a:t>
            </a:r>
          </a:p>
          <a:p>
            <a:r>
              <a:rPr lang="en-US" dirty="0"/>
              <a:t>[3] = {1,4,5 … , V}</a:t>
            </a:r>
          </a:p>
          <a:p>
            <a:r>
              <a:rPr lang="en-US" dirty="0"/>
              <a:t>… </a:t>
            </a:r>
          </a:p>
          <a:p>
            <a:r>
              <a:rPr lang="en-US" dirty="0"/>
              <a:t>[V] = {1,2,3, … , V-1}</a:t>
            </a:r>
          </a:p>
        </p:txBody>
      </p:sp>
      <p:cxnSp>
        <p:nvCxnSpPr>
          <p:cNvPr id="12" name="Straight Arrow Connector 11">
            <a:extLst>
              <a:ext uri="{FF2B5EF4-FFF2-40B4-BE49-F238E27FC236}">
                <a16:creationId xmlns:a16="http://schemas.microsoft.com/office/drawing/2014/main" id="{7C97AFA5-5651-483E-8F73-35FD9B3B3B01}"/>
              </a:ext>
            </a:extLst>
          </p:cNvPr>
          <p:cNvCxnSpPr>
            <a:cxnSpLocks/>
          </p:cNvCxnSpPr>
          <p:nvPr/>
        </p:nvCxnSpPr>
        <p:spPr>
          <a:xfrm>
            <a:off x="4646612" y="4267200"/>
            <a:ext cx="1981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C4BF0DE-93AE-46BF-AE2D-20F89FF1658E}"/>
              </a:ext>
            </a:extLst>
          </p:cNvPr>
          <p:cNvSpPr txBox="1"/>
          <p:nvPr/>
        </p:nvSpPr>
        <p:spPr>
          <a:xfrm>
            <a:off x="4875212" y="3810000"/>
            <a:ext cx="1371600" cy="380996"/>
          </a:xfrm>
          <a:prstGeom prst="rect">
            <a:avLst/>
          </a:prstGeom>
          <a:noFill/>
        </p:spPr>
        <p:txBody>
          <a:bodyPr wrap="square" rtlCol="0">
            <a:spAutoFit/>
          </a:bodyPr>
          <a:lstStyle/>
          <a:p>
            <a:r>
              <a:rPr lang="en-US" dirty="0"/>
              <a:t>Delete {2,3}</a:t>
            </a:r>
          </a:p>
        </p:txBody>
      </p:sp>
    </p:spTree>
    <p:extLst>
      <p:ext uri="{BB962C8B-B14F-4D97-AF65-F5344CB8AC3E}">
        <p14:creationId xmlns:p14="http://schemas.microsoft.com/office/powerpoint/2010/main" val="204301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FF1C-ACBA-45B5-B8CE-EB99B189423E}"/>
              </a:ext>
            </a:extLst>
          </p:cNvPr>
          <p:cNvSpPr>
            <a:spLocks noGrp="1"/>
          </p:cNvSpPr>
          <p:nvPr>
            <p:ph type="title"/>
          </p:nvPr>
        </p:nvSpPr>
        <p:spPr/>
        <p:txBody>
          <a:bodyPr/>
          <a:lstStyle/>
          <a:p>
            <a:r>
              <a:rPr lang="en-US" dirty="0"/>
              <a:t>Summarizing the greedy method - Intersections</a:t>
            </a:r>
          </a:p>
        </p:txBody>
      </p:sp>
    </p:spTree>
    <p:extLst>
      <p:ext uri="{BB962C8B-B14F-4D97-AF65-F5344CB8AC3E}">
        <p14:creationId xmlns:p14="http://schemas.microsoft.com/office/powerpoint/2010/main" val="412855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the greedy method - Intersections</a:t>
            </a:r>
          </a:p>
        </p:txBody>
      </p:sp>
      <p:sp>
        <p:nvSpPr>
          <p:cNvPr id="4" name="Content Placeholder 3">
            <a:extLst>
              <a:ext uri="{FF2B5EF4-FFF2-40B4-BE49-F238E27FC236}">
                <a16:creationId xmlns:a16="http://schemas.microsoft.com/office/drawing/2014/main" id="{981500CC-080F-42D9-8215-501432F0A207}"/>
              </a:ext>
            </a:extLst>
          </p:cNvPr>
          <p:cNvSpPr>
            <a:spLocks noGrp="1"/>
          </p:cNvSpPr>
          <p:nvPr>
            <p:ph idx="1"/>
          </p:nvPr>
        </p:nvSpPr>
        <p:spPr/>
        <p:txBody>
          <a:bodyPr>
            <a:normAutofit/>
          </a:bodyPr>
          <a:lstStyle/>
          <a:p>
            <a:r>
              <a:rPr lang="en-US" dirty="0"/>
              <a:t>The idea for maximizing the intersection is that each vertex will have several edges that connect to other vertices. By generating the list of edges, we can eliminate the intersection every time. Moreover, to be able to find which vertex to pick, we are looking for the vertex that can generate a set of edges that have the most intersection with edges. </a:t>
            </a:r>
          </a:p>
          <a:p>
            <a:r>
              <a:rPr lang="en-US" dirty="0"/>
              <a:t>For example, we have a graph G(V,E), V = {1,2,3,4}, and E = {{1,2},{2,3},{3,4},{1,3},{1,4}}. As we can see, 1 appears in the Edges 3 times, 2 appears 2 times, 3 appears 3 times, and 4 appear 2 time.</a:t>
            </a:r>
          </a:p>
          <a:p>
            <a:r>
              <a:rPr lang="en-US" dirty="0"/>
              <a:t>In the first loop, we pick 1 as the maximum intersection, because </a:t>
            </a:r>
            <a:r>
              <a:rPr lang="en-US" dirty="0" err="1"/>
              <a:t>vertice</a:t>
            </a:r>
            <a:r>
              <a:rPr lang="en-US" dirty="0"/>
              <a:t> 1 </a:t>
            </a:r>
            <a:r>
              <a:rPr lang="en-US" dirty="0" err="1"/>
              <a:t>amd</a:t>
            </a:r>
            <a:r>
              <a:rPr lang="en-US" dirty="0"/>
              <a:t> edges has the intersection of {{1,2},{1,3},{1,4}} . </a:t>
            </a:r>
          </a:p>
        </p:txBody>
      </p:sp>
    </p:spTree>
    <p:extLst>
      <p:ext uri="{BB962C8B-B14F-4D97-AF65-F5344CB8AC3E}">
        <p14:creationId xmlns:p14="http://schemas.microsoft.com/office/powerpoint/2010/main" val="150736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the greedy method - Intersections</a:t>
            </a:r>
          </a:p>
        </p:txBody>
      </p:sp>
      <p:sp>
        <p:nvSpPr>
          <p:cNvPr id="4" name="Content Placeholder 3">
            <a:extLst>
              <a:ext uri="{FF2B5EF4-FFF2-40B4-BE49-F238E27FC236}">
                <a16:creationId xmlns:a16="http://schemas.microsoft.com/office/drawing/2014/main" id="{981500CC-080F-42D9-8215-501432F0A207}"/>
              </a:ext>
            </a:extLst>
          </p:cNvPr>
          <p:cNvSpPr>
            <a:spLocks noGrp="1"/>
          </p:cNvSpPr>
          <p:nvPr>
            <p:ph idx="1"/>
          </p:nvPr>
        </p:nvSpPr>
        <p:spPr/>
        <p:txBody>
          <a:bodyPr>
            <a:normAutofit/>
          </a:bodyPr>
          <a:lstStyle/>
          <a:p>
            <a:r>
              <a:rPr lang="en-US" dirty="0"/>
              <a:t>In the first loop, we pick 1 as the maximum intersection, because vertex 1 and edges have the intersection of {{1,2},{1,3},{1,4}}. </a:t>
            </a:r>
          </a:p>
          <a:p>
            <a:r>
              <a:rPr lang="en-US" dirty="0"/>
              <a:t>Then, we eliminate the edges of vertex 1, we have E = {{2,3},{3,4}}. As we can see 3 appears the most in set E, we eliminate these edges and E become empty. We have {1,3} are the minimum vertex cover for the graph G.</a:t>
            </a:r>
          </a:p>
        </p:txBody>
      </p:sp>
    </p:spTree>
    <p:extLst>
      <p:ext uri="{BB962C8B-B14F-4D97-AF65-F5344CB8AC3E}">
        <p14:creationId xmlns:p14="http://schemas.microsoft.com/office/powerpoint/2010/main" val="49020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192</TotalTime>
  <Words>1711</Words>
  <Application>Microsoft Office PowerPoint</Application>
  <PresentationFormat>Custom</PresentationFormat>
  <Paragraphs>248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Constantia</vt:lpstr>
      <vt:lpstr>Books Classic 16x9</vt:lpstr>
      <vt:lpstr>Chris Vuong</vt:lpstr>
      <vt:lpstr>Minimum Vertex Cover</vt:lpstr>
      <vt:lpstr>Generating the complement graph </vt:lpstr>
      <vt:lpstr>Generating the complement graph</vt:lpstr>
      <vt:lpstr>Generating the complement graph</vt:lpstr>
      <vt:lpstr>Generating the complement graph</vt:lpstr>
      <vt:lpstr>Summarizing the greedy method - Intersections</vt:lpstr>
      <vt:lpstr>Summarizing the greedy method - Intersections</vt:lpstr>
      <vt:lpstr>Summarizing the greedy method - Intersections</vt:lpstr>
      <vt:lpstr>Summarizing the greedy method – Degree </vt:lpstr>
      <vt:lpstr>Summarizing the greedy method – Degree </vt:lpstr>
      <vt:lpstr>Summarizing the greedy method – Degree with set and Van tree </vt:lpstr>
      <vt:lpstr>Summarizing the greedy method – Degree with set and Van tree </vt:lpstr>
      <vt:lpstr>Testing and Result </vt:lpstr>
      <vt:lpstr>Testing and Result </vt:lpstr>
      <vt:lpstr>Testing and Result </vt:lpstr>
      <vt:lpstr>Testing and Result </vt:lpstr>
      <vt:lpstr>Testing and Result </vt:lpstr>
      <vt:lpstr>Performance Analysis</vt:lpstr>
      <vt:lpstr>Performance Analysis</vt:lpstr>
      <vt:lpstr>Performance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 Vuong</dc:title>
  <dc:creator>Chris Vuong</dc:creator>
  <cp:lastModifiedBy>Chris Vuong</cp:lastModifiedBy>
  <cp:revision>47</cp:revision>
  <dcterms:created xsi:type="dcterms:W3CDTF">2022-05-31T10:52:00Z</dcterms:created>
  <dcterms:modified xsi:type="dcterms:W3CDTF">2022-05-31T14:07:18Z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