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F506E1D-88AF-483C-9BF8-AF9C93A44613}">
  <a:tblStyle styleId="{0F506E1D-88AF-483C-9BF8-AF9C93A446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seconds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80 seconds</a:t>
            </a:r>
            <a:endParaRPr>
              <a:highlight>
                <a:srgbClr val="FFFF00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Presentation captures how the design for the project has progressed </a:t>
            </a:r>
            <a:endParaRPr>
              <a:highlight>
                <a:srgbClr val="FFFF00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30 seconds</a:t>
            </a:r>
            <a:endParaRPr>
              <a:highlight>
                <a:srgbClr val="FFFF00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Sources are clearly used to support the presentation</a:t>
            </a:r>
            <a:endParaRPr>
              <a:highlight>
                <a:srgbClr val="FFFF00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Original and creative synthesis of materials. Element of delight in interaction or concept</a:t>
            </a:r>
            <a:endParaRPr>
              <a:highlight>
                <a:srgbClr val="FFFF00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Displays clear understanding of where proposed team and individual work fits into broader studio perspective</a:t>
            </a:r>
            <a:endParaRPr>
              <a:highlight>
                <a:srgbClr val="FFFF00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20 seconds</a:t>
            </a:r>
            <a:endParaRPr>
              <a:highlight>
                <a:srgbClr val="FFFF00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Sources are clearly used to support the presentation</a:t>
            </a:r>
            <a:endParaRPr>
              <a:highlight>
                <a:srgbClr val="FFFF00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Original and creative synthesis of materials. Element of delight in interaction or concept</a:t>
            </a:r>
            <a:endParaRPr>
              <a:highlight>
                <a:srgbClr val="FFFF00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Displays clear understanding of where proposed team and individual work fits into broader studio perspective</a:t>
            </a:r>
            <a:endParaRPr>
              <a:highlight>
                <a:srgbClr val="FFFF00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20 seconds</a:t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Interaction plan provides a clear description of the intended interactions for the project and situates these in the context of use.</a:t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Prototype/s is cleverly used to communicate intended interactions.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10 seconds</a:t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Interaction plan provides a clear description of the intended interactions for the project and situates these in the context of use.</a:t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Prototype/s is cleverly used to communicate intended interactions.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80 seconds</a:t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...highlighting potential differences that may occur through exhibiting in an alternate context.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30 seconds</a:t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...</a:t>
            </a:r>
            <a:r>
              <a:rPr lang="en" sz="1000"/>
              <a:t>highlighting potential differences that may occur through exhibiting in an alternate context.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30 seconds</a:t>
            </a:r>
            <a:endParaRPr>
              <a:highlight>
                <a:srgbClr val="FFFF00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Clear, well-articulated</a:t>
            </a:r>
            <a:endParaRPr>
              <a:highlight>
                <a:srgbClr val="FFFF00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and realistic objectives, with associated criteria for success identified.</a:t>
            </a:r>
            <a:endParaRPr>
              <a:highlight>
                <a:srgbClr val="FFFF00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Each success criteria has an associated (sensible) measure that it can be assessed against.</a:t>
            </a:r>
            <a:endParaRPr>
              <a:highlight>
                <a:srgbClr val="FFFF00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Success criteria are well-articulated and clearly mapped to project objectives and outcomes.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Appropriate metrics for measuring success against stated success criteria have been described.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30 seconds</a:t>
            </a:r>
            <a:endParaRPr>
              <a:highlight>
                <a:srgbClr val="FFFF00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Clear, well-articulated</a:t>
            </a:r>
            <a:endParaRPr>
              <a:highlight>
                <a:srgbClr val="FFFF00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and realistic objectives, with associated criteria for success identified.</a:t>
            </a:r>
            <a:endParaRPr>
              <a:highlight>
                <a:srgbClr val="FFFF00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Each success criteria has an associated (sensible) measure that it can be assessed against.</a:t>
            </a:r>
            <a:endParaRPr>
              <a:highlight>
                <a:srgbClr val="FFFF00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Success criteria are well-articulated and clearly mapped to project objectives and outcomes.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Appropriate metrics for measuring success against stated success criteria have been described.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20 seconds</a:t>
            </a:r>
            <a:endParaRPr>
              <a:highlight>
                <a:srgbClr val="FFFF00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Clear, well-articulated</a:t>
            </a:r>
            <a:endParaRPr>
              <a:highlight>
                <a:srgbClr val="FFFF00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and realistic objectives, with associated criteria for success identified.</a:t>
            </a:r>
            <a:endParaRPr>
              <a:highlight>
                <a:srgbClr val="FFFF00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Each success criteria has an associated (sensible) measure that it can be assessed against.</a:t>
            </a:r>
            <a:endParaRPr>
              <a:highlight>
                <a:srgbClr val="FFFF00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Success criteria are well-articulated and clearly mapped to project objectives and outcomes.</a:t>
            </a:r>
            <a:endParaRPr sz="1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Appropriate metrics for measuring success against stated success criteria have been described.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10 seconds</a:t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...highlighting potential differences that may occur through exhibiting in an alternate context.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...highlighting potential differences that may occur through exhibiting in an alternate context.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...highlighting potential differences that may occur through exhibiting in an alternate context.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00"/>
                </a:highlight>
              </a:rPr>
              <a:t>30 seconds</a:t>
            </a:r>
            <a:endParaRPr b="1">
              <a:highlight>
                <a:srgbClr val="FFFF00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00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00"/>
                </a:highlight>
              </a:rPr>
              <a:t>Clear definition of problem, demonstrating an understanding of</a:t>
            </a:r>
            <a:endParaRPr b="1">
              <a:highlight>
                <a:srgbClr val="FFFF00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00"/>
                </a:highlight>
              </a:rPr>
              <a:t>the underlying research questions being addressed </a:t>
            </a:r>
            <a:endParaRPr b="1">
              <a:highlight>
                <a:srgbClr val="FFFF00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Clear description of project, situated in background research and studio context.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20 seconds</a:t>
            </a:r>
            <a:endParaRPr>
              <a:highlight>
                <a:srgbClr val="FFFF00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Clear, well-articulated</a:t>
            </a:r>
            <a:endParaRPr>
              <a:highlight>
                <a:srgbClr val="FFFF00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and realistic objectives, with associated criteria for success identified.</a:t>
            </a:r>
            <a:endParaRPr>
              <a:highlight>
                <a:srgbClr val="FFFF00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Each success criteria has an associated (sensible) measure that it can be assessed against. </a:t>
            </a:r>
            <a:endParaRPr>
              <a:highlight>
                <a:srgbClr val="FFFF00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Success criteria are well-articulated and clearly mapped to project objectives and outcomes.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Appropriate metrics for measuring success against stated success criteria have been described.</a:t>
            </a: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40 seconds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Prototype/s demonstrates genuine effort to resolve key/central technical requirements for the project.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30 seconds</a:t>
            </a:r>
            <a:endParaRPr>
              <a:highlight>
                <a:srgbClr val="FFFF00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Sources are clearly used to support the presentation</a:t>
            </a:r>
            <a:endParaRPr>
              <a:highlight>
                <a:srgbClr val="FFFF00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Original and creative synthesis of materials. Element of delight in interaction or concept</a:t>
            </a:r>
            <a:endParaRPr>
              <a:highlight>
                <a:srgbClr val="FFFF00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Displays clear understanding of where proposed team and individual work fits into broader studio perspective</a:t>
            </a:r>
            <a:endParaRPr>
              <a:highlight>
                <a:srgbClr val="FFFF00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50 seconds</a:t>
            </a:r>
            <a:endParaRPr>
              <a:highlight>
                <a:srgbClr val="FFFF00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Presentation captures how the design for the project has progressed </a:t>
            </a:r>
            <a:endParaRPr>
              <a:highlight>
                <a:srgbClr val="FFFF00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40 seconds</a:t>
            </a:r>
            <a:endParaRPr>
              <a:highlight>
                <a:srgbClr val="FFFF00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Presentation captures how the design for the project has progressed </a:t>
            </a:r>
            <a:endParaRPr>
              <a:highlight>
                <a:srgbClr val="FFFF00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i.org/10.1145/280765.280842" TargetMode="External"/><Relationship Id="rId4" Type="http://schemas.openxmlformats.org/officeDocument/2006/relationships/hyperlink" Target="https://doi.org/10.1145/280765.280842" TargetMode="External"/><Relationship Id="rId11" Type="http://schemas.openxmlformats.org/officeDocument/2006/relationships/hyperlink" Target="https://doi.org/10.1109/ICSE.2009.5070504" TargetMode="External"/><Relationship Id="rId10" Type="http://schemas.openxmlformats.org/officeDocument/2006/relationships/hyperlink" Target="https://doi.org/10.1145/175222.175230" TargetMode="External"/><Relationship Id="rId9" Type="http://schemas.openxmlformats.org/officeDocument/2006/relationships/hyperlink" Target="https://doi.org/10.1145/175222.175230" TargetMode="External"/><Relationship Id="rId5" Type="http://schemas.openxmlformats.org/officeDocument/2006/relationships/hyperlink" Target="https://www.designboom.com/technology/daily-stack/" TargetMode="External"/><Relationship Id="rId6" Type="http://schemas.openxmlformats.org/officeDocument/2006/relationships/hyperlink" Target="https://www.designboom.com/technology/daily-stack/" TargetMode="External"/><Relationship Id="rId7" Type="http://schemas.openxmlformats.org/officeDocument/2006/relationships/hyperlink" Target="https://doi.org/10.1109/ICSE.2009.5070504" TargetMode="External"/><Relationship Id="rId8" Type="http://schemas.openxmlformats.org/officeDocument/2006/relationships/hyperlink" Target="https://doi.org/10.1109/ICSE.2009.5070504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it.hiof.no/interaction-design/slides/chapter1.pdf" TargetMode="External"/><Relationship Id="rId4" Type="http://schemas.openxmlformats.org/officeDocument/2006/relationships/hyperlink" Target="http://www.it.hiof.no/interaction-design/slides/chapter1.pdf" TargetMode="External"/><Relationship Id="rId5" Type="http://schemas.openxmlformats.org/officeDocument/2006/relationships/hyperlink" Target="https://doi.org/10.1145/143457.143549" TargetMode="External"/><Relationship Id="rId6" Type="http://schemas.openxmlformats.org/officeDocument/2006/relationships/hyperlink" Target="https://doi.org/10.1145/143457.143549" TargetMode="External"/><Relationship Id="rId7" Type="http://schemas.openxmlformats.org/officeDocument/2006/relationships/hyperlink" Target="https://www.salesforce.com/blog/2012/09/nick-stein-work-post-2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jpg"/><Relationship Id="rId6" Type="http://schemas.openxmlformats.org/officeDocument/2006/relationships/image" Target="../media/image3.jpg"/><Relationship Id="rId7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Cubits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525625" y="2685264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Hocus Focus</a:t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050" y="1924700"/>
            <a:ext cx="1188775" cy="118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2858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to Prototype Development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25"/>
            <a:ext cx="8520600" cy="3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Independent workflow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Grudin’s Challenges for groupware: “Disparity of work and benefit” and “Disruption of Social Processes” (Grudin, 1994)</a:t>
            </a:r>
            <a:endParaRPr i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Originally, only the boss could assign tasks. Members can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 their own tasks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now. Increased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planning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capabilities.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Emotional Design to promote play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Andre (1998) - “The Persona” - Our subjects rated learning tasks presented by the Persona as </a:t>
            </a:r>
            <a:r>
              <a:rPr b="1" i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 difficult </a:t>
            </a:r>
            <a:r>
              <a:rPr i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 presentations without a lifelike character. </a:t>
            </a:r>
            <a:endParaRPr i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Originally, Cubes were all the same. Now we have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employed personification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names, faces, sounds for each cube.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Increases delight and playfulness -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motivation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complete tasks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Uniquely identifies cubes - identification for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planning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Open-ended interactions for social conventions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“While there are many formal processes in place for technical artifacts, </a:t>
            </a:r>
            <a:r>
              <a:rPr b="1" lang="en" sz="1100">
                <a:solidFill>
                  <a:srgbClr val="000000"/>
                </a:solidFill>
              </a:rPr>
              <a:t>managing social artifacts is only supported by informal processes</a:t>
            </a:r>
            <a:r>
              <a:rPr lang="en" sz="1100">
                <a:solidFill>
                  <a:srgbClr val="000000"/>
                </a:solidFill>
              </a:rPr>
              <a:t>” (Treude, 2009)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Originally, cubes are fixed. Now you can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draw on the cubes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Open-ended interactions adapt to social norms.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Prototype</a:t>
            </a:r>
            <a:endParaRPr/>
          </a:p>
        </p:txBody>
      </p:sp>
      <p:sp>
        <p:nvSpPr>
          <p:cNvPr id="139" name="Shape 139"/>
          <p:cNvSpPr txBox="1"/>
          <p:nvPr>
            <p:ph idx="2" type="body"/>
          </p:nvPr>
        </p:nvSpPr>
        <p:spPr>
          <a:xfrm>
            <a:off x="4939500" y="724200"/>
            <a:ext cx="3837000" cy="35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Purpose: </a:t>
            </a:r>
            <a:endParaRPr sz="1100"/>
          </a:p>
          <a:p>
            <a:pPr indent="-298450" lvl="0" marL="457200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To resolve crafting </a:t>
            </a:r>
            <a:r>
              <a:rPr lang="en" sz="1100"/>
              <a:t>requirements</a:t>
            </a:r>
            <a:r>
              <a:rPr lang="en" sz="1100"/>
              <a:t> for building</a:t>
            </a:r>
            <a:endParaRPr sz="1100"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To make sure all interactions are considered</a:t>
            </a:r>
            <a:endParaRPr sz="1100"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Testing emotional design techniques</a:t>
            </a:r>
            <a:endParaRPr sz="11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Prototype is transparent to demonstrate functionality.</a:t>
            </a:r>
            <a:endParaRPr sz="11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/>
              <a:t>Functional:</a:t>
            </a:r>
            <a:endParaRPr b="1" sz="1100"/>
          </a:p>
          <a:p>
            <a:pPr indent="-298450" lvl="0" marL="457200" rtl="0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Placing Cubes in</a:t>
            </a:r>
            <a:endParaRPr sz="1100"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Taking Cubes out</a:t>
            </a:r>
            <a:endParaRPr sz="11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/>
              <a:t>Simulated:</a:t>
            </a:r>
            <a:endParaRPr b="1" sz="1100"/>
          </a:p>
          <a:p>
            <a:pPr indent="-298450" lvl="0" marL="457200" rtl="0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Software</a:t>
            </a:r>
            <a:endParaRPr sz="1100"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Screens</a:t>
            </a:r>
            <a:endParaRPr sz="1100"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Scanning</a:t>
            </a:r>
            <a:endParaRPr sz="1100"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Alert cube</a:t>
            </a:r>
            <a:endParaRPr sz="1100"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Doors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Collaborative Environments</a:t>
            </a:r>
            <a:endParaRPr/>
          </a:p>
        </p:txBody>
      </p:sp>
      <p:sp>
        <p:nvSpPr>
          <p:cNvPr id="145" name="Shape 145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Interaction Paradigm</a:t>
            </a:r>
            <a:endParaRPr/>
          </a:p>
        </p:txBody>
      </p:sp>
      <p:sp>
        <p:nvSpPr>
          <p:cNvPr id="146" name="Shape 1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virtual space for team members to share information to collaborate, and work effectively. (Heim, 2008)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Also known as groupware, Collaborative Working Environments (CWE), or Computer-Supported Cooperative Work (CSCW)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 Plan (Steps)</a:t>
            </a:r>
            <a:endParaRPr/>
          </a:p>
        </p:txBody>
      </p:sp>
      <p:graphicFrame>
        <p:nvGraphicFramePr>
          <p:cNvPr id="152" name="Shape 152"/>
          <p:cNvGraphicFramePr/>
          <p:nvPr/>
        </p:nvGraphicFramePr>
        <p:xfrm>
          <a:off x="278175" y="126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{0F506E1D-88AF-483C-9BF8-AF9C93A44613}</a:tableStyleId>
              </a:tblPr>
              <a:tblGrid>
                <a:gridCol w="2862550"/>
                <a:gridCol w="2736850"/>
                <a:gridCol w="2988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Input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Output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Purpose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Step 1 - Scan Cube (scan mode)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</a:t>
                      </a:r>
                      <a:r>
                        <a:rPr lang="en" sz="1000"/>
                        <a:t>he scanner displays the task assigned to the cube.</a:t>
                      </a:r>
                      <a:endParaRPr b="1" sz="1000"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Planning</a:t>
                      </a:r>
                      <a:r>
                        <a:rPr lang="en" sz="1000"/>
                        <a:t> - To keep track of open tasks, and to find out who the cube is assigned to.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Step 2 - Submit inputs from the accompanying software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Loads the scanner with values to place into the next cube. </a:t>
                      </a:r>
                      <a:r>
                        <a:rPr lang="en" sz="1000"/>
                        <a:t>Sets the scanner to “load” mode.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Planning</a:t>
                      </a:r>
                      <a:r>
                        <a:rPr lang="en" sz="1000"/>
                        <a:t> - Help the user load their own custom tasks to each cube.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Step 3 - Scan Cube (load mode)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Loads the cube with the specified task. Sets the scanner back to “scan” mode.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Planning - </a:t>
                      </a:r>
                      <a:r>
                        <a:rPr lang="en" sz="1000"/>
                        <a:t>Lets the user assign and create their own tasks.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Step 4 - Put cube into a pillar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Task is assigned to the pillar owner, and is added to the task queue.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Planning - </a:t>
                      </a:r>
                      <a:r>
                        <a:rPr lang="en" sz="1000"/>
                        <a:t>Constructs the order in which the user will complete the tasks.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Step 5 - T</a:t>
                      </a:r>
                      <a:r>
                        <a:rPr b="1" lang="en" sz="1000"/>
                        <a:t>ake out the cube from the bottom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Finishes the task. Tasks move ahead in the queue. The next task in the queue begins.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Communication - </a:t>
                      </a:r>
                      <a:r>
                        <a:rPr lang="en" sz="1000"/>
                        <a:t>Fully resolves the task.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 Plan (Miscellaneous)</a:t>
            </a:r>
            <a:endParaRPr/>
          </a:p>
        </p:txBody>
      </p:sp>
      <p:graphicFrame>
        <p:nvGraphicFramePr>
          <p:cNvPr id="158" name="Shape 158"/>
          <p:cNvGraphicFramePr/>
          <p:nvPr/>
        </p:nvGraphicFramePr>
        <p:xfrm>
          <a:off x="278175" y="122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{0F506E1D-88AF-483C-9BF8-AF9C93A44613}</a:tableStyleId>
              </a:tblPr>
              <a:tblGrid>
                <a:gridCol w="2862550"/>
                <a:gridCol w="2736850"/>
                <a:gridCol w="2988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Input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Output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Purpose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Take out a cube using the doors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Takes the task out of the queue.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Collaboration</a:t>
                      </a:r>
                      <a:r>
                        <a:rPr lang="en" sz="1000"/>
                        <a:t> - Lets the user take out a cube from the queue to give to another person.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Shake alert cube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Send an alert to a specified pillar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Communication -</a:t>
                      </a:r>
                      <a:r>
                        <a:rPr lang="en" sz="1000"/>
                        <a:t> Helps to call for assistance from either the boss from someone else specified.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900" y="152400"/>
            <a:ext cx="749752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Design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266325"/>
            <a:ext cx="3843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An exhibit participant is </a:t>
            </a:r>
            <a:r>
              <a:rPr b="1" lang="en" sz="1400">
                <a:solidFill>
                  <a:srgbClr val="000000"/>
                </a:solidFill>
              </a:rPr>
              <a:t>not fit for the designed context.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Little relationship among strangers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No tasks to complete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No prolonged use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To address this, we created a </a:t>
            </a:r>
            <a:r>
              <a:rPr b="1" lang="en" sz="1400">
                <a:solidFill>
                  <a:srgbClr val="000000"/>
                </a:solidFill>
              </a:rPr>
              <a:t>competitive game with maths problems as tasks</a:t>
            </a:r>
            <a:r>
              <a:rPr lang="en" sz="1400">
                <a:solidFill>
                  <a:srgbClr val="000000"/>
                </a:solidFill>
              </a:rPr>
              <a:t>.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Quantifiable measurements will be taken. Improvements will be measured with and without cubits.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Other observations will be noted.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200" y="152400"/>
            <a:ext cx="417384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 Criteria</a:t>
            </a:r>
            <a:endParaRPr/>
          </a:p>
        </p:txBody>
      </p:sp>
      <p:sp>
        <p:nvSpPr>
          <p:cNvPr id="176" name="Shape 176"/>
          <p:cNvSpPr txBox="1"/>
          <p:nvPr>
            <p:ph idx="2" type="body"/>
          </p:nvPr>
        </p:nvSpPr>
        <p:spPr>
          <a:xfrm>
            <a:off x="4939500" y="724200"/>
            <a:ext cx="3929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Successful if groups that use Cubits are…</a:t>
            </a:r>
            <a:endParaRPr b="1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...collaborating</a:t>
            </a:r>
            <a:r>
              <a:rPr lang="en" sz="1200"/>
              <a:t> with each other in their tasks more.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		</a:t>
            </a:r>
            <a:r>
              <a:rPr i="1" lang="en" sz="1200">
                <a:solidFill>
                  <a:srgbClr val="FFFFFF"/>
                </a:solidFill>
              </a:rPr>
              <a:t>50% more instances of team assistance</a:t>
            </a:r>
            <a:endParaRPr i="1"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...communicating</a:t>
            </a:r>
            <a:r>
              <a:rPr lang="en" sz="1200"/>
              <a:t> with each other on their tasks more.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		</a:t>
            </a:r>
            <a:r>
              <a:rPr i="1" lang="en" sz="1200">
                <a:solidFill>
                  <a:srgbClr val="FFFFFF"/>
                </a:solidFill>
              </a:rPr>
              <a:t>50% more team members crossing tables</a:t>
            </a:r>
            <a:endParaRPr i="1"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...planning</a:t>
            </a:r>
            <a:r>
              <a:rPr lang="en" sz="1200"/>
              <a:t> out the order of their tasks more.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		</a:t>
            </a:r>
            <a:r>
              <a:rPr i="1" lang="en" sz="1200">
                <a:solidFill>
                  <a:srgbClr val="FFFFFF"/>
                </a:solidFill>
              </a:rPr>
              <a:t>50% longer time spent planning</a:t>
            </a:r>
            <a:endParaRPr i="1"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...</a:t>
            </a:r>
            <a:r>
              <a:rPr b="1" lang="en" sz="1400">
                <a:solidFill>
                  <a:srgbClr val="FFFFFF"/>
                </a:solidFill>
              </a:rPr>
              <a:t>more productive</a:t>
            </a:r>
            <a:r>
              <a:rPr lang="en" sz="1400">
                <a:solidFill>
                  <a:srgbClr val="FFFFFF"/>
                </a:solidFill>
              </a:rPr>
              <a:t> at their work.</a:t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	30% </a:t>
            </a:r>
            <a:r>
              <a:rPr i="1" lang="en" sz="1400">
                <a:solidFill>
                  <a:srgbClr val="FFFFFF"/>
                </a:solidFill>
              </a:rPr>
              <a:t>f</a:t>
            </a:r>
            <a:r>
              <a:rPr i="1" lang="en" sz="1400">
                <a:solidFill>
                  <a:srgbClr val="FFFFFF"/>
                </a:solidFill>
              </a:rPr>
              <a:t>aster at completing the task</a:t>
            </a:r>
            <a:endParaRPr i="1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Pin-up Materials Feedback</a:t>
            </a:r>
            <a:endParaRPr/>
          </a:p>
        </p:txBody>
      </p:sp>
      <p:sp>
        <p:nvSpPr>
          <p:cNvPr id="182" name="Shape 182"/>
          <p:cNvSpPr txBox="1"/>
          <p:nvPr>
            <p:ph idx="2" type="body"/>
          </p:nvPr>
        </p:nvSpPr>
        <p:spPr>
          <a:xfrm>
            <a:off x="4939500" y="724200"/>
            <a:ext cx="3929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Poster &amp; </a:t>
            </a:r>
            <a:r>
              <a:rPr b="1" lang="en"/>
              <a:t>Brochure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Managers OR employees?</a:t>
            </a:r>
            <a:endParaRPr>
              <a:solidFill>
                <a:srgbClr val="FFFFFF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Managers </a:t>
            </a:r>
            <a:r>
              <a:rPr lang="en"/>
              <a:t>AND employees?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Video Storyboard</a:t>
            </a:r>
            <a:endParaRPr b="1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	</a:t>
            </a:r>
            <a:r>
              <a:rPr lang="en">
                <a:solidFill>
                  <a:srgbClr val="FFFFFF"/>
                </a:solidFill>
              </a:rPr>
              <a:t>Office, or</a:t>
            </a:r>
            <a:r>
              <a:rPr b="1"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Office + home?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Using it alone?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3D Model</a:t>
            </a:r>
            <a:endParaRPr b="1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Interactive vs looping?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x="4939500" y="724200"/>
            <a:ext cx="3929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Further Development: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Implementing Hardware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Implementing Software for the Game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Usability testing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Final look and feel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Updates on progress of the idea, demonstration of product.</a:t>
            </a:r>
            <a:endParaRPr i="1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Key areas:</a:t>
            </a:r>
            <a:endParaRPr>
              <a:solidFill>
                <a:srgbClr val="FFFFFF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Problem overview</a:t>
            </a:r>
            <a:endParaRPr>
              <a:solidFill>
                <a:srgbClr val="FFFFFF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Background Research</a:t>
            </a:r>
            <a:endParaRPr>
              <a:solidFill>
                <a:srgbClr val="FFFFFF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Demonstration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Test protocol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" name="Shape 75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+ Purpose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279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André, E., Rist, T., &amp; Müller, J. (1998). Integrating Reactive and Scripted Behaviors in a Life-like Presentation Agent. In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Proceedings of the Second International Conference on Autonomous Agents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(pp. 261–268). New York, NY, USA: ACM.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https://doi.org/10.1145/280765.280842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279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Archer, N. (2010). daily stack. Retrieved April 23, 2018, from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 </a:t>
            </a: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https://www.designboom.com/technology/daily-stack/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279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Treude, &amp; M. A. Storey. (2009). How tagging helps bridge the gap between social and technical aspects in software development. In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2009 IEEE 31st International  Conference on Software Engineering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(pp. 12–22).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 </a:t>
            </a: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https://doi.org/10.1109/ICSE.2009.5070504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279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Grudin, J. (1994). Groupware and Social Dynamics: Eight Challenges for Developers.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Commun. ACM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37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(1), 92–105.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/>
              </a:rPr>
              <a:t> </a:t>
            </a: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https://doi.org/10.1145/175222.175230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279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11"/>
            </a:endParaRPr>
          </a:p>
          <a:p>
            <a:pPr indent="-279400" lvl="0" marL="279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79400" lvl="0" marL="279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279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Hartson, R., &amp; Pyla, P. (2012).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UX Book: Process and Guidelines for Ensuring a Quality User Experience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Morgan Kauffman.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Heim, S. (2008). The Resonant Interface HCI Foundations for Interaction Design First Edition. Pearson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Addison-Wesley. Retrieved from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http://www.it.hiof.no/interaction-design/slides/chapter1.pdf</a:t>
            </a:r>
            <a:endParaRPr/>
          </a:p>
          <a:p>
            <a:pPr indent="-279400" lvl="0" marL="279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Orlikowski, W. J. (1992). Learning from Notes: Organizational Issues in Groupware Implementation. In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Proceedings of the 1992 ACM Conference on Computer-supported Cooperative Work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(pp. 362–369). New York, NY, USA: ACM.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 </a:t>
            </a: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https://doi.org/10.1145/143457.143549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279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Stein, N. (2012). Is Poor Collaboration Killing Your Company? [Infographic]. Retrieved April 23, 2018, from </a:t>
            </a: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https://www.salesforce.com/blog/2012/09/nick-stein-work-post-2.html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At a development-focused workplace, task management software focuses primarily on assigning tasks, logging work, and monitoring progress.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What these products fail to address is </a:t>
            </a:r>
            <a:r>
              <a:rPr b="1" lang="en" sz="1400">
                <a:solidFill>
                  <a:srgbClr val="000000"/>
                </a:solidFill>
              </a:rPr>
              <a:t>persuasion</a:t>
            </a:r>
            <a:r>
              <a:rPr lang="en" sz="1400">
                <a:solidFill>
                  <a:srgbClr val="000000"/>
                </a:solidFill>
              </a:rPr>
              <a:t> to motivate employees to work together.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A lack of </a:t>
            </a:r>
            <a:r>
              <a:rPr b="1" lang="en" sz="1400">
                <a:solidFill>
                  <a:srgbClr val="000000"/>
                </a:solidFill>
              </a:rPr>
              <a:t>communication or collaboration</a:t>
            </a:r>
            <a:r>
              <a:rPr lang="en" sz="1400">
                <a:solidFill>
                  <a:srgbClr val="000000"/>
                </a:solidFill>
              </a:rPr>
              <a:t> is considered </a:t>
            </a:r>
            <a:r>
              <a:rPr b="1" lang="en" sz="1400">
                <a:solidFill>
                  <a:srgbClr val="000000"/>
                </a:solidFill>
              </a:rPr>
              <a:t>the source of workplace failures</a:t>
            </a:r>
            <a:r>
              <a:rPr lang="en" sz="1400">
                <a:solidFill>
                  <a:srgbClr val="000000"/>
                </a:solidFill>
              </a:rPr>
              <a:t> by 8</a:t>
            </a:r>
            <a:r>
              <a:rPr lang="en" sz="1400">
                <a:solidFill>
                  <a:srgbClr val="000000"/>
                </a:solidFill>
              </a:rPr>
              <a:t>6% of executives and employees (Stein, 2012)</a:t>
            </a:r>
            <a:r>
              <a:rPr b="1" lang="en" sz="1400">
                <a:solidFill>
                  <a:srgbClr val="000000"/>
                </a:solidFill>
              </a:rPr>
              <a:t>.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</a:rPr>
              <a:t>How can we use</a:t>
            </a:r>
            <a:r>
              <a:rPr b="1" i="1" lang="en">
                <a:solidFill>
                  <a:srgbClr val="000000"/>
                </a:solidFill>
              </a:rPr>
              <a:t> persuasive design</a:t>
            </a:r>
            <a:r>
              <a:rPr i="1" lang="en">
                <a:solidFill>
                  <a:srgbClr val="000000"/>
                </a:solidFill>
              </a:rPr>
              <a:t> </a:t>
            </a:r>
            <a:r>
              <a:rPr i="1" lang="en">
                <a:solidFill>
                  <a:srgbClr val="000000"/>
                </a:solidFill>
              </a:rPr>
              <a:t>to encourage employees to actively </a:t>
            </a:r>
            <a:r>
              <a:rPr b="1" i="1" lang="en">
                <a:solidFill>
                  <a:srgbClr val="000000"/>
                </a:solidFill>
              </a:rPr>
              <a:t>plan, collaborate and communicate </a:t>
            </a:r>
            <a:r>
              <a:rPr i="1" lang="en">
                <a:solidFill>
                  <a:srgbClr val="000000"/>
                </a:solidFill>
              </a:rPr>
              <a:t>their tasks?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939500" y="724200"/>
            <a:ext cx="3929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Successful if users are…</a:t>
            </a:r>
            <a:endParaRPr b="1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...collaborating</a:t>
            </a:r>
            <a:r>
              <a:rPr lang="en" sz="1200">
                <a:solidFill>
                  <a:srgbClr val="FFFFFF"/>
                </a:solidFill>
              </a:rPr>
              <a:t> with each other in their tasks more (more assistance).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...communicating</a:t>
            </a:r>
            <a:r>
              <a:rPr lang="en" sz="1200">
                <a:solidFill>
                  <a:srgbClr val="FFFFFF"/>
                </a:solidFill>
              </a:rPr>
              <a:t> with each other on their tasks more.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...planning</a:t>
            </a:r>
            <a:r>
              <a:rPr lang="en" sz="1200">
                <a:solidFill>
                  <a:srgbClr val="FFFFFF"/>
                </a:solidFill>
              </a:rPr>
              <a:t> out the order of their tasks more.</a:t>
            </a:r>
            <a:endParaRPr sz="12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</a:rPr>
              <a:t>And therefore, more productive</a:t>
            </a:r>
            <a:r>
              <a:rPr lang="en" sz="1400">
                <a:solidFill>
                  <a:srgbClr val="FFFFFF"/>
                </a:solidFill>
              </a:rPr>
              <a:t> at their work.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50" y="50275"/>
            <a:ext cx="6083351" cy="48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6693250" y="4450200"/>
            <a:ext cx="20691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279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</a:t>
            </a:r>
            <a:r>
              <a:rPr lang="en" sz="1100"/>
              <a:t>Hartson, R., &amp; Pyla, P, 2012)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Pre-research model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hape 105"/>
          <p:cNvCxnSpPr/>
          <p:nvPr/>
        </p:nvCxnSpPr>
        <p:spPr>
          <a:xfrm>
            <a:off x="433425" y="3724283"/>
            <a:ext cx="389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Shape 106"/>
          <p:cNvCxnSpPr/>
          <p:nvPr/>
        </p:nvCxnSpPr>
        <p:spPr>
          <a:xfrm>
            <a:off x="4941300" y="3724283"/>
            <a:ext cx="389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0" l="7577" r="7568" t="0"/>
          <a:stretch/>
        </p:blipFill>
        <p:spPr>
          <a:xfrm>
            <a:off x="425025" y="400426"/>
            <a:ext cx="1935248" cy="304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4">
            <a:alphaModFix/>
          </a:blip>
          <a:srcRect b="0" l="13598" r="13605" t="0"/>
          <a:stretch/>
        </p:blipFill>
        <p:spPr>
          <a:xfrm>
            <a:off x="2464075" y="400430"/>
            <a:ext cx="1851925" cy="3044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>
            <p:ph idx="4294967295" type="body"/>
          </p:nvPr>
        </p:nvSpPr>
        <p:spPr>
          <a:xfrm>
            <a:off x="318850" y="3771900"/>
            <a:ext cx="39999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3"/>
                </a:solidFill>
              </a:rPr>
              <a:t>The Time Machine</a:t>
            </a:r>
            <a:endParaRPr b="1" sz="2100">
              <a:solidFill>
                <a:schemeClr val="accent3"/>
              </a:solidFill>
            </a:endParaRPr>
          </a:p>
        </p:txBody>
      </p:sp>
      <p:sp>
        <p:nvSpPr>
          <p:cNvPr id="110" name="Shape 110"/>
          <p:cNvSpPr txBox="1"/>
          <p:nvPr>
            <p:ph idx="4294967295" type="body"/>
          </p:nvPr>
        </p:nvSpPr>
        <p:spPr>
          <a:xfrm>
            <a:off x="318844" y="4228050"/>
            <a:ext cx="39999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Curbing interruptions and distractions by physically abstracting blocks of time (Ahmed et al., 2014)</a:t>
            </a:r>
            <a:endParaRPr sz="1200"/>
          </a:p>
        </p:txBody>
      </p:sp>
      <p:sp>
        <p:nvSpPr>
          <p:cNvPr id="111" name="Shape 111"/>
          <p:cNvSpPr txBox="1"/>
          <p:nvPr>
            <p:ph idx="4294967295" type="body"/>
          </p:nvPr>
        </p:nvSpPr>
        <p:spPr>
          <a:xfrm>
            <a:off x="4825250" y="3771900"/>
            <a:ext cx="39999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3"/>
                </a:solidFill>
              </a:rPr>
              <a:t>Daily Stack</a:t>
            </a:r>
            <a:endParaRPr b="1" sz="2100">
              <a:solidFill>
                <a:schemeClr val="accent3"/>
              </a:solidFill>
            </a:endParaRPr>
          </a:p>
        </p:txBody>
      </p:sp>
      <p:sp>
        <p:nvSpPr>
          <p:cNvPr id="112" name="Shape 112"/>
          <p:cNvSpPr txBox="1"/>
          <p:nvPr>
            <p:ph idx="4294967295" type="body"/>
          </p:nvPr>
        </p:nvSpPr>
        <p:spPr>
          <a:xfrm>
            <a:off x="4825256" y="4228050"/>
            <a:ext cx="39999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Stacked shapes as tasks. Communicates with computer to track time and progress (Archer, 2010).</a:t>
            </a:r>
            <a:endParaRPr sz="1200"/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5">
            <a:alphaModFix/>
          </a:blip>
          <a:srcRect b="13423" l="0" r="0" t="13423"/>
          <a:stretch/>
        </p:blipFill>
        <p:spPr>
          <a:xfrm>
            <a:off x="4937110" y="2499902"/>
            <a:ext cx="1935231" cy="944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 rotWithShape="1">
          <a:blip r:embed="rId6">
            <a:alphaModFix/>
          </a:blip>
          <a:srcRect b="11574" l="0" r="0" t="11567"/>
          <a:stretch/>
        </p:blipFill>
        <p:spPr>
          <a:xfrm>
            <a:off x="6976155" y="2499902"/>
            <a:ext cx="1851926" cy="944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7">
            <a:alphaModFix/>
          </a:blip>
          <a:srcRect b="11252" l="0" r="0" t="11252"/>
          <a:stretch/>
        </p:blipFill>
        <p:spPr>
          <a:xfrm>
            <a:off x="4945500" y="400450"/>
            <a:ext cx="3891000" cy="20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Ethnography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266325"/>
            <a:ext cx="8520600" cy="3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Ethnography was conducted at Redback Technologies, a company which has teams of software developers.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Findings: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Teams of 3-7, with a team leader for each.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lang="en" sz="1400">
                <a:solidFill>
                  <a:srgbClr val="000000"/>
                </a:solidFill>
              </a:rPr>
              <a:t>Task allocation happens once a week</a:t>
            </a:r>
            <a:r>
              <a:rPr lang="en" sz="1400">
                <a:solidFill>
                  <a:srgbClr val="000000"/>
                </a:solidFill>
              </a:rPr>
              <a:t>, every Monday. </a:t>
            </a:r>
            <a:r>
              <a:rPr b="1" lang="en" sz="1400">
                <a:solidFill>
                  <a:srgbClr val="000000"/>
                </a:solidFill>
              </a:rPr>
              <a:t>Decided upon by the team</a:t>
            </a:r>
            <a:r>
              <a:rPr lang="en" sz="1400">
                <a:solidFill>
                  <a:srgbClr val="000000"/>
                </a:solidFill>
              </a:rPr>
              <a:t> and are loaded into task management software either as “features” or “bug fixes”.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Work is generally </a:t>
            </a:r>
            <a:r>
              <a:rPr b="1" lang="en" sz="1400">
                <a:solidFill>
                  <a:srgbClr val="000000"/>
                </a:solidFill>
              </a:rPr>
              <a:t>autonomous</a:t>
            </a:r>
            <a:r>
              <a:rPr lang="en" sz="1400">
                <a:solidFill>
                  <a:srgbClr val="000000"/>
                </a:solidFill>
              </a:rPr>
              <a:t>. Planning order of tasks happen </a:t>
            </a:r>
            <a:r>
              <a:rPr b="1" lang="en" sz="1400">
                <a:solidFill>
                  <a:srgbClr val="000000"/>
                </a:solidFill>
              </a:rPr>
              <a:t>independently</a:t>
            </a:r>
            <a:r>
              <a:rPr lang="en" sz="1400">
                <a:solidFill>
                  <a:srgbClr val="000000"/>
                </a:solidFill>
              </a:rPr>
              <a:t>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lang="en" sz="1400">
                <a:solidFill>
                  <a:srgbClr val="000000"/>
                </a:solidFill>
              </a:rPr>
              <a:t>Employees update their task status </a:t>
            </a:r>
            <a:r>
              <a:rPr lang="en" sz="1400">
                <a:solidFill>
                  <a:srgbClr val="000000"/>
                </a:solidFill>
              </a:rPr>
              <a:t>using a Kanban Board.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When there is a problem, </a:t>
            </a:r>
            <a:r>
              <a:rPr b="1" lang="en" sz="1400">
                <a:solidFill>
                  <a:srgbClr val="000000"/>
                </a:solidFill>
              </a:rPr>
              <a:t>team leaders get frequently called over</a:t>
            </a:r>
            <a:r>
              <a:rPr lang="en" sz="1400">
                <a:solidFill>
                  <a:srgbClr val="000000"/>
                </a:solidFill>
              </a:rPr>
              <a:t> to help out.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lang="en" sz="1400">
                <a:solidFill>
                  <a:srgbClr val="000000"/>
                </a:solidFill>
              </a:rPr>
              <a:t>Tasks are sent back and forth</a:t>
            </a:r>
            <a:r>
              <a:rPr lang="en" sz="1400">
                <a:solidFill>
                  <a:srgbClr val="000000"/>
                </a:solidFill>
              </a:rPr>
              <a:t> from the developer to the tester to ensure quality.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lang="en" sz="1400">
                <a:solidFill>
                  <a:srgbClr val="000000"/>
                </a:solidFill>
              </a:rPr>
              <a:t>Team leaders review every piece of code </a:t>
            </a:r>
            <a:r>
              <a:rPr lang="en" sz="1400">
                <a:solidFill>
                  <a:srgbClr val="000000"/>
                </a:solidFill>
              </a:rPr>
              <a:t>before it is declared ‘done’</a:t>
            </a:r>
            <a:r>
              <a:rPr lang="en" sz="1400">
                <a:solidFill>
                  <a:srgbClr val="000000"/>
                </a:solidFill>
              </a:rPr>
              <a:t>.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Observations have been accounted for in the research and development process.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Workplace Culture &amp; Adopting Technologies</a:t>
            </a:r>
            <a:endParaRPr b="0"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266325"/>
            <a:ext cx="8520600" cy="3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(Orlikowski, 1992)</a:t>
            </a:r>
            <a:endParaRPr sz="1400">
              <a:solidFill>
                <a:srgbClr val="000000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The </a:t>
            </a:r>
            <a:r>
              <a:rPr b="1" lang="en" sz="1400">
                <a:solidFill>
                  <a:srgbClr val="000000"/>
                </a:solidFill>
              </a:rPr>
              <a:t>properties of organisations</a:t>
            </a:r>
            <a:r>
              <a:rPr lang="en" sz="1400">
                <a:solidFill>
                  <a:srgbClr val="000000"/>
                </a:solidFill>
              </a:rPr>
              <a:t> that influenced adoption:</a:t>
            </a:r>
            <a:endParaRPr sz="1400">
              <a:solidFill>
                <a:srgbClr val="000000"/>
              </a:solidFill>
            </a:endParaRPr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Reward System</a:t>
            </a:r>
            <a:endParaRPr sz="1400">
              <a:solidFill>
                <a:srgbClr val="000000"/>
              </a:solidFill>
            </a:endParaRPr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Adherence to Policies and Procedures</a:t>
            </a:r>
            <a:endParaRPr sz="1400">
              <a:solidFill>
                <a:srgbClr val="000000"/>
              </a:solidFill>
            </a:endParaRPr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Firm Culture and Work Norms</a:t>
            </a:r>
            <a:endParaRPr sz="14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Solution:</a:t>
            </a:r>
            <a:endParaRPr>
              <a:solidFill>
                <a:srgbClr val="000000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Make the </a:t>
            </a:r>
            <a:r>
              <a:rPr b="1" lang="en">
                <a:solidFill>
                  <a:srgbClr val="000000"/>
                </a:solidFill>
              </a:rPr>
              <a:t>reward</a:t>
            </a:r>
            <a:r>
              <a:rPr lang="en">
                <a:solidFill>
                  <a:srgbClr val="000000"/>
                </a:solidFill>
              </a:rPr>
              <a:t> clear.</a:t>
            </a:r>
            <a:endParaRPr>
              <a:solidFill>
                <a:srgbClr val="000000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Augment </a:t>
            </a:r>
            <a:r>
              <a:rPr lang="en">
                <a:solidFill>
                  <a:srgbClr val="000000"/>
                </a:solidFill>
              </a:rPr>
              <a:t>workflow. Do not replace.</a:t>
            </a:r>
            <a:endParaRPr>
              <a:solidFill>
                <a:srgbClr val="000000"/>
              </a:solidFill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Designing </a:t>
            </a:r>
            <a:r>
              <a:rPr b="1" lang="en">
                <a:solidFill>
                  <a:srgbClr val="000000"/>
                </a:solidFill>
              </a:rPr>
              <a:t>for individuals</a:t>
            </a:r>
            <a:r>
              <a:rPr lang="en">
                <a:solidFill>
                  <a:srgbClr val="000000"/>
                </a:solidFill>
              </a:rPr>
              <a:t>, but gently </a:t>
            </a:r>
            <a:r>
              <a:rPr b="1" lang="en">
                <a:solidFill>
                  <a:srgbClr val="000000"/>
                </a:solidFill>
              </a:rPr>
              <a:t>encouraging collaboration.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