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8" r:id="rId13"/>
    <p:sldId id="265" r:id="rId14"/>
    <p:sldId id="269" r:id="rId15"/>
    <p:sldId id="270" r:id="rId16"/>
    <p:sldId id="271" r:id="rId17"/>
    <p:sldId id="274" r:id="rId18"/>
    <p:sldId id="272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14" autoAdjust="0"/>
  </p:normalViewPr>
  <p:slideViewPr>
    <p:cSldViewPr snapToGrid="0">
      <p:cViewPr varScale="1">
        <p:scale>
          <a:sx n="104" d="100"/>
          <a:sy n="104" d="100"/>
        </p:scale>
        <p:origin x="138" y="180"/>
      </p:cViewPr>
      <p:guideLst/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05T17:34:59.50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0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586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94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27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999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636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16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0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737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5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43EC-A0F0-4EE7-B438-F6181F24ED26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EDF88-7E61-41D6-979E-8C832428B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28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" TargetMode="External"/><Relationship Id="rId2" Type="http://schemas.openxmlformats.org/officeDocument/2006/relationships/hyperlink" Target="https://archive.ics.uci.edu/ml/index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gistry.opendata.aws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机器学习</a:t>
            </a:r>
            <a:r>
              <a:rPr lang="en-US" altLang="zh-CN" dirty="0"/>
              <a:t>-</a:t>
            </a:r>
            <a:r>
              <a:rPr lang="zh-CN" altLang="en-US" dirty="0"/>
              <a:t>线性回归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应用研发中心</a:t>
            </a:r>
            <a:endParaRPr lang="en-US" altLang="zh-CN" dirty="0"/>
          </a:p>
          <a:p>
            <a:r>
              <a:rPr lang="zh-CN" altLang="en-US" dirty="0"/>
              <a:t>汪哲逸</a:t>
            </a:r>
          </a:p>
        </p:txBody>
      </p:sp>
    </p:spTree>
    <p:extLst>
      <p:ext uri="{BB962C8B-B14F-4D97-AF65-F5344CB8AC3E}">
        <p14:creationId xmlns:p14="http://schemas.microsoft.com/office/powerpoint/2010/main" val="919076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正规方程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1432047"/>
            <a:ext cx="10725376" cy="517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04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正规方程代码实现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EBDAE-4A8D-409F-884A-35984531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872" y="1528228"/>
            <a:ext cx="5323809" cy="4895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264AA6-31A9-40FB-BC52-FCEAF6E22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09" y="5371867"/>
            <a:ext cx="3010500" cy="5535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D9FA6FC-51EA-45E5-A449-FEA050E1B0B8}"/>
              </a:ext>
            </a:extLst>
          </p:cNvPr>
          <p:cNvCxnSpPr>
            <a:stCxn id="5" idx="1"/>
          </p:cNvCxnSpPr>
          <p:nvPr/>
        </p:nvCxnSpPr>
        <p:spPr>
          <a:xfrm flipH="1">
            <a:off x="6472518" y="5648617"/>
            <a:ext cx="1175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60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8A12F-91BD-4D21-B6E6-FFB3BB42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正规方程代码实现</a:t>
            </a:r>
            <a:r>
              <a:rPr lang="en-US" altLang="zh-CN" dirty="0"/>
              <a:t>-</a:t>
            </a:r>
            <a:r>
              <a:rPr lang="en-US" altLang="zh-CN" dirty="0" err="1"/>
              <a:t>sklearn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CBE37C-606D-4068-924B-3F6DF2627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8507"/>
            <a:ext cx="5612356" cy="286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60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模型持久化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保存模型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读取模型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01F245A-89D3-4535-8417-D8D63FEED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87" y="2805489"/>
            <a:ext cx="2727041" cy="5333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9BE066-CCF6-40DF-910B-6E22B8A6E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04987"/>
            <a:ext cx="2857143" cy="5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4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3F53D-382D-4084-9BE6-5ADEBCDB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pic>
        <p:nvPicPr>
          <p:cNvPr id="5" name="内容占位符 4" descr="图片包含 游戏机&#10;&#10;描述已自动生成">
            <a:extLst>
              <a:ext uri="{FF2B5EF4-FFF2-40B4-BE49-F238E27FC236}">
                <a16:creationId xmlns:a16="http://schemas.microsoft.com/office/drawing/2014/main" id="{6AD8A003-0794-4171-93BF-088229EAE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766" y="1882589"/>
            <a:ext cx="8225417" cy="425389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9075D40-A38C-4912-8F63-8228D72555FF}"/>
              </a:ext>
            </a:extLst>
          </p:cNvPr>
          <p:cNvSpPr txBox="1"/>
          <p:nvPr/>
        </p:nvSpPr>
        <p:spPr>
          <a:xfrm flipH="1">
            <a:off x="8728234" y="1882589"/>
            <a:ext cx="171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寻找最快下山路径</a:t>
            </a:r>
          </a:p>
        </p:txBody>
      </p:sp>
    </p:spTree>
    <p:extLst>
      <p:ext uri="{BB962C8B-B14F-4D97-AF65-F5344CB8AC3E}">
        <p14:creationId xmlns:p14="http://schemas.microsoft.com/office/powerpoint/2010/main" val="58761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67C5E-492A-4567-8802-52C39B60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梯度下降</a:t>
            </a:r>
          </a:p>
        </p:txBody>
      </p:sp>
      <p:pic>
        <p:nvPicPr>
          <p:cNvPr id="7" name="图片 6" descr="手表上有字&#10;&#10;描述已自动生成">
            <a:extLst>
              <a:ext uri="{FF2B5EF4-FFF2-40B4-BE49-F238E27FC236}">
                <a16:creationId xmlns:a16="http://schemas.microsoft.com/office/drawing/2014/main" id="{D39364D0-36A2-4920-B7D9-DF32E4622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688" y="2511254"/>
            <a:ext cx="4189745" cy="845339"/>
          </a:xfrm>
          <a:prstGeom prst="rect">
            <a:avLst/>
          </a:prstGeom>
        </p:spPr>
      </p:pic>
      <p:pic>
        <p:nvPicPr>
          <p:cNvPr id="9" name="图片 8" descr="图片包含 物体, 镜子&#10;&#10;描述已自动生成">
            <a:extLst>
              <a:ext uri="{FF2B5EF4-FFF2-40B4-BE49-F238E27FC236}">
                <a16:creationId xmlns:a16="http://schemas.microsoft.com/office/drawing/2014/main" id="{C2024B8C-0E0A-4A26-A99E-5782F5ADD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40" y="2789516"/>
            <a:ext cx="4919212" cy="336443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474B59-E9CB-4FC4-851F-CF23181144A5}"/>
              </a:ext>
            </a:extLst>
          </p:cNvPr>
          <p:cNvSpPr txBox="1"/>
          <p:nvPr/>
        </p:nvSpPr>
        <p:spPr>
          <a:xfrm>
            <a:off x="1055843" y="1972235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最小二乘法不满秩的情况下不能取逆，就需要使用梯度下降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C67AE8-CEE5-4E70-81AD-2AC0DEAFFCBC}"/>
              </a:ext>
            </a:extLst>
          </p:cNvPr>
          <p:cNvSpPr txBox="1"/>
          <p:nvPr/>
        </p:nvSpPr>
        <p:spPr>
          <a:xfrm>
            <a:off x="10672278" y="2789516"/>
            <a:ext cx="143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代价函数</a:t>
            </a:r>
          </a:p>
        </p:txBody>
      </p:sp>
      <p:pic>
        <p:nvPicPr>
          <p:cNvPr id="14" name="图片 13" descr="卡通人物&#10;&#10;描述已自动生成">
            <a:extLst>
              <a:ext uri="{FF2B5EF4-FFF2-40B4-BE49-F238E27FC236}">
                <a16:creationId xmlns:a16="http://schemas.microsoft.com/office/drawing/2014/main" id="{39012FE3-63DF-45A3-B113-66B770B5F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013" y="3441437"/>
            <a:ext cx="4886725" cy="336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16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BC078-469A-46A9-8B16-AA5AC9C10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学习率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197466-694D-47DC-8066-130789BC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27" y="1690688"/>
            <a:ext cx="9836727" cy="9183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23B682-BB49-4873-8B66-58576F881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10" y="2696356"/>
            <a:ext cx="6653034" cy="3796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BC795F6-0033-4AA0-A35B-446902654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564" y="3744079"/>
            <a:ext cx="2558329" cy="8669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7492A3B-C128-49D6-9E9D-0B5EAC370F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8744" y="4749747"/>
            <a:ext cx="4194367" cy="103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732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E2C482-2155-4A17-A493-9F462187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归一化处理</a:t>
            </a:r>
          </a:p>
        </p:txBody>
      </p:sp>
      <p:pic>
        <p:nvPicPr>
          <p:cNvPr id="5" name="内容占位符 4" descr="手机屏幕截图&#10;&#10;描述已自动生成">
            <a:extLst>
              <a:ext uri="{FF2B5EF4-FFF2-40B4-BE49-F238E27FC236}">
                <a16:creationId xmlns:a16="http://schemas.microsoft.com/office/drawing/2014/main" id="{467B88A5-9FCC-429D-9899-ECC79EE93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45" y="1918281"/>
            <a:ext cx="4696420" cy="1855683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51691B-CFFD-49B2-9AAB-E5E95CF01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058" y="4602001"/>
            <a:ext cx="5487126" cy="85310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04FE50E-725E-42C9-BB94-166249548877}"/>
              </a:ext>
            </a:extLst>
          </p:cNvPr>
          <p:cNvSpPr txBox="1"/>
          <p:nvPr/>
        </p:nvSpPr>
        <p:spPr>
          <a:xfrm>
            <a:off x="1255058" y="41685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函数（多个特征）：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2CDD2CD-5544-486E-93F8-2093F54BE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1198" y="2707297"/>
            <a:ext cx="1933333" cy="1066667"/>
          </a:xfrm>
          <a:prstGeom prst="rect">
            <a:avLst/>
          </a:prstGeom>
        </p:spPr>
      </p:pic>
      <p:sp>
        <p:nvSpPr>
          <p:cNvPr id="11" name="箭头: 右 10">
            <a:extLst>
              <a:ext uri="{FF2B5EF4-FFF2-40B4-BE49-F238E27FC236}">
                <a16:creationId xmlns:a16="http://schemas.microsoft.com/office/drawing/2014/main" id="{860396FE-9078-46BF-9BA9-29635AECE73B}"/>
              </a:ext>
            </a:extLst>
          </p:cNvPr>
          <p:cNvSpPr/>
          <p:nvPr/>
        </p:nvSpPr>
        <p:spPr>
          <a:xfrm>
            <a:off x="6243782" y="3186545"/>
            <a:ext cx="1874982" cy="42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9541C9C-A319-4449-9748-949919779E41}"/>
              </a:ext>
            </a:extLst>
          </p:cNvPr>
          <p:cNvSpPr txBox="1"/>
          <p:nvPr/>
        </p:nvSpPr>
        <p:spPr>
          <a:xfrm>
            <a:off x="8674786" y="424769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某一个特征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891BE78-1C90-4EFB-B325-5569E8AE457D}"/>
              </a:ext>
            </a:extLst>
          </p:cNvPr>
          <p:cNvCxnSpPr/>
          <p:nvPr/>
        </p:nvCxnSpPr>
        <p:spPr>
          <a:xfrm>
            <a:off x="9090212" y="3514165"/>
            <a:ext cx="0" cy="73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74EE62A-EF13-4D3C-AD44-2E1AE8768126}"/>
              </a:ext>
            </a:extLst>
          </p:cNvPr>
          <p:cNvSpPr txBox="1"/>
          <p:nvPr/>
        </p:nvSpPr>
        <p:spPr>
          <a:xfrm>
            <a:off x="9788088" y="179509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特征平均值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470ADDF-6946-4E08-8175-9F7A88A7F705}"/>
              </a:ext>
            </a:extLst>
          </p:cNvPr>
          <p:cNvCxnSpPr>
            <a:endCxn id="16" idx="2"/>
          </p:cNvCxnSpPr>
          <p:nvPr/>
        </p:nvCxnSpPr>
        <p:spPr>
          <a:xfrm flipV="1">
            <a:off x="10237694" y="2164423"/>
            <a:ext cx="219808" cy="542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A73B15E9-B57A-4D6A-B4FB-9FDA3A5169D7}"/>
              </a:ext>
            </a:extLst>
          </p:cNvPr>
          <p:cNvSpPr txBox="1"/>
          <p:nvPr/>
        </p:nvSpPr>
        <p:spPr>
          <a:xfrm>
            <a:off x="10237694" y="479057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特征标准差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EFFAD28-4BC6-41DD-9F9C-F175E81FC321}"/>
              </a:ext>
            </a:extLst>
          </p:cNvPr>
          <p:cNvCxnSpPr>
            <a:cxnSpLocks/>
          </p:cNvCxnSpPr>
          <p:nvPr/>
        </p:nvCxnSpPr>
        <p:spPr>
          <a:xfrm>
            <a:off x="10210800" y="3773964"/>
            <a:ext cx="696308" cy="914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0840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14DB1-42B8-49C0-BED4-26B1448E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批量梯度下降算法</a:t>
            </a:r>
          </a:p>
        </p:txBody>
      </p:sp>
      <p:pic>
        <p:nvPicPr>
          <p:cNvPr id="5" name="图片 4" descr="图片包含 游戏机, 标志&#10;&#10;描述已自动生成">
            <a:extLst>
              <a:ext uri="{FF2B5EF4-FFF2-40B4-BE49-F238E27FC236}">
                <a16:creationId xmlns:a16="http://schemas.microsoft.com/office/drawing/2014/main" id="{5B15CB2F-D86C-4C7B-9464-C13D1B8B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68" y="2403193"/>
            <a:ext cx="9592992" cy="442202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637262-F0B1-4BA8-BF67-3A20106A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60713"/>
            <a:ext cx="5881016" cy="9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34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B55B9C-A372-4D91-A6C4-C0F25A90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评价模型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C9A7DA9-C0DC-4FA1-B027-4F64C4E19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890" y="2170980"/>
            <a:ext cx="10515600" cy="32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26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定义：研究怎么样使用计算机模拟或实现人类学习活动的科学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15" y="2224584"/>
            <a:ext cx="5098874" cy="463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337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3D837-013E-4308-8DED-14FB9D916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实现代码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E6E964-368A-4058-943E-F1871FB8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81"/>
            <a:ext cx="7019048" cy="5647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AAB0C6-2522-476E-9E0B-65E517BA4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1375" y="0"/>
            <a:ext cx="46179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61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8480F-B30D-4D9F-83CB-3BE6931D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本期作业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25C9F2-F9B9-426E-8E6B-2C91CF812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自学随机梯度下降算法，并使用该算法训练模型。（数据</a:t>
            </a:r>
            <a:r>
              <a:rPr lang="en-US" altLang="zh-CN" dirty="0"/>
              <a:t>cqi1.csv</a:t>
            </a:r>
            <a:r>
              <a:rPr lang="zh-CN" altLang="en-US" dirty="0"/>
              <a:t>）。提交</a:t>
            </a:r>
            <a:r>
              <a:rPr lang="en-US" altLang="zh-CN" dirty="0" err="1"/>
              <a:t>py</a:t>
            </a:r>
            <a:r>
              <a:rPr lang="zh-CN" altLang="en-US" dirty="0"/>
              <a:t>代码。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自学小批量梯度下降算法，并使用该算法训练模型。（数据</a:t>
            </a:r>
            <a:r>
              <a:rPr lang="en-US" altLang="zh-CN" dirty="0"/>
              <a:t>cqi1.csv</a:t>
            </a:r>
            <a:r>
              <a:rPr lang="zh-CN" altLang="en-US" dirty="0"/>
              <a:t>）。提交</a:t>
            </a:r>
            <a:r>
              <a:rPr lang="en-US" altLang="zh-CN" dirty="0" err="1"/>
              <a:t>py</a:t>
            </a:r>
            <a:r>
              <a:rPr lang="zh-CN" altLang="en-US" dirty="0"/>
              <a:t>代码。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训练多个</a:t>
            </a:r>
            <a:r>
              <a:rPr lang="en-US" altLang="zh-CN" dirty="0"/>
              <a:t>feature</a:t>
            </a:r>
            <a:r>
              <a:rPr lang="zh-CN" altLang="en-US" dirty="0"/>
              <a:t>的模型（数据</a:t>
            </a:r>
            <a:r>
              <a:rPr lang="en-US" altLang="zh-CN" dirty="0"/>
              <a:t>cqi2.csv</a:t>
            </a:r>
            <a:r>
              <a:rPr lang="zh-CN" altLang="en-US" dirty="0"/>
              <a:t>）。提交模型，命名规则：姓名</a:t>
            </a:r>
            <a:r>
              <a:rPr lang="en-US" altLang="zh-CN" dirty="0"/>
              <a:t>.pickle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955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吴志华</a:t>
            </a: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</a:t>
            </a:r>
            <a:r>
              <a:rPr lang="zh-CN" altLang="en-US" dirty="0"/>
              <a:t>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155" y="1825625"/>
            <a:ext cx="39147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6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UCI Machine Learning Repository</a:t>
            </a:r>
          </a:p>
          <a:p>
            <a:pPr marL="0" indent="0">
              <a:buNone/>
            </a:pPr>
            <a:r>
              <a:rPr lang="en-US" altLang="zh-CN" dirty="0">
                <a:hlinkClick r:id="rId2"/>
              </a:rPr>
              <a:t>https://archive.ics.uci.edu/ml/index.php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 err="1"/>
              <a:t>Kaggle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https://www.kaggle.com/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AWS Public Datasets</a:t>
            </a:r>
          </a:p>
          <a:p>
            <a:pPr marL="0" indent="0">
              <a:buNone/>
            </a:pPr>
            <a:r>
              <a:rPr lang="en-US" altLang="zh-CN" dirty="0">
                <a:hlinkClick r:id="rId4"/>
              </a:rPr>
              <a:t>https://registry.opendata.aws/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天池</a:t>
            </a:r>
          </a:p>
          <a:p>
            <a:pPr marL="0" indent="0">
              <a:buNone/>
            </a:pPr>
            <a:r>
              <a:rPr lang="en-US" altLang="zh-CN" dirty="0"/>
              <a:t>https://tianchi.aliyun.com/home/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75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线性回归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30" y="1568903"/>
            <a:ext cx="5007429" cy="52890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96000" y="1915886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Y=</a:t>
            </a:r>
            <a:r>
              <a:rPr lang="en-US" altLang="zh-CN" sz="3200" dirty="0" err="1"/>
              <a:t>aX+b</a:t>
            </a:r>
            <a:endParaRPr lang="zh-CN" altLang="en-US" sz="3200" dirty="0"/>
          </a:p>
        </p:txBody>
      </p:sp>
      <p:sp>
        <p:nvSpPr>
          <p:cNvPr id="8" name="文本框 7"/>
          <p:cNvSpPr txBox="1"/>
          <p:nvPr/>
        </p:nvSpPr>
        <p:spPr>
          <a:xfrm>
            <a:off x="6096000" y="270980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定义一条线尽量靠近所有点</a:t>
            </a:r>
          </a:p>
        </p:txBody>
      </p:sp>
    </p:spTree>
    <p:extLst>
      <p:ext uri="{BB962C8B-B14F-4D97-AF65-F5344CB8AC3E}">
        <p14:creationId xmlns:p14="http://schemas.microsoft.com/office/powerpoint/2010/main" val="203549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推测</a:t>
            </a:r>
            <a:r>
              <a:rPr lang="en-US" altLang="zh-CN" dirty="0"/>
              <a:t>PM2.5</a:t>
            </a:r>
            <a:r>
              <a:rPr lang="zh-CN" altLang="en-US" dirty="0"/>
              <a:t>和空气质量的关系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3" y="2207871"/>
            <a:ext cx="730567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1184"/>
            <a:ext cx="4543425" cy="32480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59445" y="3501113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h(x)=x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20243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推测</a:t>
            </a:r>
            <a:r>
              <a:rPr lang="en-US" altLang="zh-CN" dirty="0"/>
              <a:t>PM2.5</a:t>
            </a:r>
            <a:r>
              <a:rPr lang="zh-CN" altLang="en-US" dirty="0"/>
              <a:t>和空气质量的关系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8" y="2194832"/>
            <a:ext cx="7477125" cy="1162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94" y="3371396"/>
            <a:ext cx="4600575" cy="3267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3669" y="4123191"/>
            <a:ext cx="2165532" cy="6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522" y="906522"/>
            <a:ext cx="7744506" cy="5499722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480457" y="3570514"/>
            <a:ext cx="9332686" cy="1016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222171" y="3621314"/>
            <a:ext cx="14515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95486" y="3656693"/>
            <a:ext cx="0" cy="2003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5138058" y="3171371"/>
            <a:ext cx="29028" cy="428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6400800" y="2238829"/>
            <a:ext cx="7257" cy="1433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5808775" y="3343729"/>
            <a:ext cx="0" cy="277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71" y="332956"/>
            <a:ext cx="8009504" cy="46017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236686" y="313164"/>
            <a:ext cx="1064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RSS</a:t>
            </a:r>
            <a:r>
              <a:rPr lang="zh-CN" altLang="en-US" sz="2800" dirty="0"/>
              <a:t>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392679-4AF5-4CF1-ADA2-09938EC50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9" y="4002342"/>
            <a:ext cx="1019048" cy="457143"/>
          </a:xfrm>
          <a:prstGeom prst="rect">
            <a:avLst/>
          </a:prstGeom>
        </p:spPr>
      </p:pic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AB9292A-E261-4E62-ABB0-EC022953B8E1}"/>
              </a:ext>
            </a:extLst>
          </p:cNvPr>
          <p:cNvCxnSpPr>
            <a:endCxn id="3" idx="3"/>
          </p:cNvCxnSpPr>
          <p:nvPr/>
        </p:nvCxnSpPr>
        <p:spPr>
          <a:xfrm flipH="1">
            <a:off x="1480457" y="3898899"/>
            <a:ext cx="1741714" cy="332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4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8615" y="914400"/>
            <a:ext cx="5186860" cy="515551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845" y="6069919"/>
            <a:ext cx="1518904" cy="54451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472" y="2803979"/>
            <a:ext cx="4162425" cy="1104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886" y="4274368"/>
            <a:ext cx="5143726" cy="10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86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263</Words>
  <Application>Microsoft Office PowerPoint</Application>
  <PresentationFormat>宽屏</PresentationFormat>
  <Paragraphs>55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主题</vt:lpstr>
      <vt:lpstr>机器学习-线性回归</vt:lpstr>
      <vt:lpstr>简介</vt:lpstr>
      <vt:lpstr>参考书</vt:lpstr>
      <vt:lpstr>练习数据</vt:lpstr>
      <vt:lpstr>线性回归</vt:lpstr>
      <vt:lpstr>例子一</vt:lpstr>
      <vt:lpstr>例子二</vt:lpstr>
      <vt:lpstr>PowerPoint 演示文稿</vt:lpstr>
      <vt:lpstr>PowerPoint 演示文稿</vt:lpstr>
      <vt:lpstr>正规方程</vt:lpstr>
      <vt:lpstr>正规方程代码实现</vt:lpstr>
      <vt:lpstr>正规方程代码实现-sklearn</vt:lpstr>
      <vt:lpstr>模型持久化</vt:lpstr>
      <vt:lpstr>梯度下降</vt:lpstr>
      <vt:lpstr>梯度下降</vt:lpstr>
      <vt:lpstr>学习率</vt:lpstr>
      <vt:lpstr>归一化处理</vt:lpstr>
      <vt:lpstr>批量梯度下降算法</vt:lpstr>
      <vt:lpstr>评价模型</vt:lpstr>
      <vt:lpstr>实现代码</vt:lpstr>
      <vt:lpstr>本期作业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机器学习-线性回归</dc:title>
  <dc:creator>孙光辉</dc:creator>
  <cp:lastModifiedBy>administrator</cp:lastModifiedBy>
  <cp:revision>119</cp:revision>
  <dcterms:created xsi:type="dcterms:W3CDTF">2020-06-30T03:20:56Z</dcterms:created>
  <dcterms:modified xsi:type="dcterms:W3CDTF">2020-07-05T13:27:01Z</dcterms:modified>
</cp:coreProperties>
</file>