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72" r:id="rId5"/>
    <p:sldId id="286" r:id="rId6"/>
    <p:sldId id="287" r:id="rId7"/>
    <p:sldId id="285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7440" autoAdjust="0"/>
  </p:normalViewPr>
  <p:slideViewPr>
    <p:cSldViewPr snapToGrid="0" snapToObjects="1">
      <p:cViewPr varScale="1">
        <p:scale>
          <a:sx n="159" d="100"/>
          <a:sy n="159" d="100"/>
        </p:scale>
        <p:origin x="702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8F0C-DB03-4D08-9059-9979641CEEA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3E14B-FBB8-4244-8A5C-6EB48A6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microsoft.com/office/2007/relationships/hdphoto" Target="../media/hdphoto5.wdp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8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 amt="92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3346" y="-5"/>
            <a:ext cx="12215348" cy="629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8"/>
          <p:cNvSpPr/>
          <p:nvPr userDrawn="1"/>
        </p:nvSpPr>
        <p:spPr>
          <a:xfrm>
            <a:off x="-23346" y="6295428"/>
            <a:ext cx="12226561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131483"/>
            <a:ext cx="10972800" cy="4406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hape 51"/>
          <p:cNvSpPr/>
          <p:nvPr userDrawn="1"/>
        </p:nvSpPr>
        <p:spPr>
          <a:xfrm>
            <a:off x="5023003" y="298366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F9AECD1D-92E0-4469-8CA7-819AC31183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60399"/>
            <a:ext cx="4800600" cy="2400302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F6F9643-6B49-417E-99B8-3C9F7EA718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2728" y="3741346"/>
            <a:ext cx="10363200" cy="29680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an additional quote or message here.</a:t>
            </a:r>
          </a:p>
        </p:txBody>
      </p:sp>
    </p:spTree>
    <p:extLst>
      <p:ext uri="{BB962C8B-B14F-4D97-AF65-F5344CB8AC3E}">
        <p14:creationId xmlns:p14="http://schemas.microsoft.com/office/powerpoint/2010/main" val="4188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  <p:sp>
        <p:nvSpPr>
          <p:cNvPr id="6" name="Shape 46">
            <a:extLst>
              <a:ext uri="{FF2B5EF4-FFF2-40B4-BE49-F238E27FC236}">
                <a16:creationId xmlns:a16="http://schemas.microsoft.com/office/drawing/2014/main" id="{30B2EB7A-E920-4546-864F-A6FD6BAA3D53}"/>
              </a:ext>
            </a:extLst>
          </p:cNvPr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564A35D-E754-404B-B1E0-21565FCCB8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8640" y="3198192"/>
            <a:ext cx="3710940" cy="461616"/>
          </a:xfrm>
        </p:spPr>
        <p:txBody>
          <a:bodyPr anchor="b">
            <a:noAutofit/>
          </a:bodyPr>
          <a:lstStyle>
            <a:lvl1pPr marL="0" indent="0" algn="l">
              <a:buNone/>
              <a:defRPr sz="28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A65057-F3F6-49C6-AD4C-93236D76EF7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8640" y="3838272"/>
            <a:ext cx="7508440" cy="2661588"/>
          </a:xfrm>
        </p:spPr>
        <p:txBody>
          <a:bodyPr numCol="2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slide is a perfect way to showcase your product in a delightful way. Simply delete the picture inside the smart-phone and drag-and-drop your own.</a:t>
            </a:r>
          </a:p>
          <a:p>
            <a:pPr lvl="0"/>
            <a:r>
              <a:rPr lang="en-US" dirty="0"/>
              <a:t>The mock-up conveys a sophisticated look that implies your product is already selling successfully.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br>
              <a:rPr lang="en-US" dirty="0"/>
            </a:br>
            <a:r>
              <a:rPr lang="en-US" dirty="0"/>
              <a:t>If you are selling a very visual product, consider using this slide to showcase it. You can add a price tag at the bottom if needed.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D86B39-04D1-4E5F-8A7D-DDA175A0F07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282940" y="3838272"/>
            <a:ext cx="3637480" cy="2661588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 picture of your product here (instead of this text).</a:t>
            </a:r>
          </a:p>
        </p:txBody>
      </p:sp>
    </p:spTree>
    <p:extLst>
      <p:ext uri="{BB962C8B-B14F-4D97-AF65-F5344CB8AC3E}">
        <p14:creationId xmlns:p14="http://schemas.microsoft.com/office/powerpoint/2010/main" val="257819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0A48CDE-6D3B-4D24-AC2F-87C1B468CF41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E4CCAA6-349C-457E-9109-1DD78AB87473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4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7" name="Shape 51">
            <a:extLst>
              <a:ext uri="{FF2B5EF4-FFF2-40B4-BE49-F238E27FC236}">
                <a16:creationId xmlns:a16="http://schemas.microsoft.com/office/drawing/2014/main" id="{64C23788-479C-4E72-B334-0506BD8DE558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2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2BFE58CA-5CC2-438E-8362-6DD623A493D0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6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SUMMARY STATISTICS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F56807-1543-4100-9E21-E83444D3E9E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15" name="Shape 51">
            <a:extLst>
              <a:ext uri="{FF2B5EF4-FFF2-40B4-BE49-F238E27FC236}">
                <a16:creationId xmlns:a16="http://schemas.microsoft.com/office/drawing/2014/main" id="{5915833F-025D-44B1-BC81-BEE78DFD6D37}"/>
              </a:ext>
            </a:extLst>
          </p:cNvPr>
          <p:cNvSpPr/>
          <p:nvPr userDrawn="1"/>
        </p:nvSpPr>
        <p:spPr>
          <a:xfrm rot="5400000">
            <a:off x="3790421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6" name="Shape 51">
            <a:extLst>
              <a:ext uri="{FF2B5EF4-FFF2-40B4-BE49-F238E27FC236}">
                <a16:creationId xmlns:a16="http://schemas.microsoft.com/office/drawing/2014/main" id="{FDF6A8FA-B68E-4151-90F1-A3C0A716727E}"/>
              </a:ext>
            </a:extLst>
          </p:cNvPr>
          <p:cNvSpPr/>
          <p:nvPr userDrawn="1"/>
        </p:nvSpPr>
        <p:spPr>
          <a:xfrm rot="5400000">
            <a:off x="7365317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18A9497-1678-4182-BE7C-D6AC20B04D7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82311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17C65F7-5EEF-4B54-B4C3-9AC1F240B49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2102365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7AE466E-49B5-4F37-AC53-DE50D8D0050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57207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E8A55A4-1A0B-4342-9D93-A67101B94B9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684762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BAD94F4-611D-49D7-BD30-F9CD20645E4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032103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738FC24-56AA-41AA-BDC3-44513AF7A93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252157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40953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PRICING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18" y="54481"/>
            <a:ext cx="3845961" cy="19229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FA7C5E-1EC8-4C6E-AB4A-79A44AD5F651}"/>
              </a:ext>
            </a:extLst>
          </p:cNvPr>
          <p:cNvGrpSpPr/>
          <p:nvPr userDrawn="1"/>
        </p:nvGrpSpPr>
        <p:grpSpPr>
          <a:xfrm>
            <a:off x="901069" y="3164200"/>
            <a:ext cx="3107313" cy="3137912"/>
            <a:chOff x="840110" y="3164200"/>
            <a:chExt cx="2300546" cy="3137912"/>
          </a:xfrm>
        </p:grpSpPr>
        <p:sp>
          <p:nvSpPr>
            <p:cNvPr id="15" name="Shape 198">
              <a:extLst>
                <a:ext uri="{FF2B5EF4-FFF2-40B4-BE49-F238E27FC236}">
                  <a16:creationId xmlns:a16="http://schemas.microsoft.com/office/drawing/2014/main" id="{D30E298C-17C4-4722-8408-9FEBFB9E7027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7" name="Shape 206">
              <a:extLst>
                <a:ext uri="{FF2B5EF4-FFF2-40B4-BE49-F238E27FC236}">
                  <a16:creationId xmlns:a16="http://schemas.microsoft.com/office/drawing/2014/main" id="{466D249E-7C1F-4042-B603-099C31D64837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19" name="Picture 18" descr="Background Image-02.png">
              <a:extLst>
                <a:ext uri="{FF2B5EF4-FFF2-40B4-BE49-F238E27FC236}">
                  <a16:creationId xmlns:a16="http://schemas.microsoft.com/office/drawing/2014/main" id="{F6C3DD35-F3E1-469A-9EC1-CFCEDA743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4FF07F3-CA07-4DF3-9903-1C23AA56FA0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36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C1FD025-69E4-4891-8241-13291622A3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5564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2AC5EFA-8C7A-45DF-B123-4C3231DBC73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20444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DCD7A3-BF5F-403A-AFC3-4280F999A0B8}"/>
              </a:ext>
            </a:extLst>
          </p:cNvPr>
          <p:cNvGrpSpPr/>
          <p:nvPr userDrawn="1"/>
        </p:nvGrpSpPr>
        <p:grpSpPr>
          <a:xfrm>
            <a:off x="4531868" y="3164200"/>
            <a:ext cx="3107313" cy="3137912"/>
            <a:chOff x="840110" y="3164200"/>
            <a:chExt cx="2300546" cy="3137912"/>
          </a:xfrm>
        </p:grpSpPr>
        <p:sp>
          <p:nvSpPr>
            <p:cNvPr id="55" name="Shape 198">
              <a:extLst>
                <a:ext uri="{FF2B5EF4-FFF2-40B4-BE49-F238E27FC236}">
                  <a16:creationId xmlns:a16="http://schemas.microsoft.com/office/drawing/2014/main" id="{A6BE21E4-524B-4A18-9150-8FBFD2CC0741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56" name="Shape 206">
              <a:extLst>
                <a:ext uri="{FF2B5EF4-FFF2-40B4-BE49-F238E27FC236}">
                  <a16:creationId xmlns:a16="http://schemas.microsoft.com/office/drawing/2014/main" id="{AA3D4516-24BE-4BDC-A6FA-346A25D7511B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57" name="Picture 56" descr="Background Image-02.png">
              <a:extLst>
                <a:ext uri="{FF2B5EF4-FFF2-40B4-BE49-F238E27FC236}">
                  <a16:creationId xmlns:a16="http://schemas.microsoft.com/office/drawing/2014/main" id="{2B08073B-EA7E-458B-BB80-C8B1A122F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D91F59-1AFD-4F6D-9E27-D518DD4B9243}"/>
              </a:ext>
            </a:extLst>
          </p:cNvPr>
          <p:cNvGrpSpPr/>
          <p:nvPr userDrawn="1"/>
        </p:nvGrpSpPr>
        <p:grpSpPr>
          <a:xfrm>
            <a:off x="8162666" y="3164200"/>
            <a:ext cx="3107313" cy="3137912"/>
            <a:chOff x="840110" y="3164200"/>
            <a:chExt cx="2300546" cy="3137912"/>
          </a:xfrm>
        </p:grpSpPr>
        <p:sp>
          <p:nvSpPr>
            <p:cNvPr id="59" name="Shape 198">
              <a:extLst>
                <a:ext uri="{FF2B5EF4-FFF2-40B4-BE49-F238E27FC236}">
                  <a16:creationId xmlns:a16="http://schemas.microsoft.com/office/drawing/2014/main" id="{7B85C683-6BF5-43E1-9394-0C3303F51B6B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60" name="Shape 206">
              <a:extLst>
                <a:ext uri="{FF2B5EF4-FFF2-40B4-BE49-F238E27FC236}">
                  <a16:creationId xmlns:a16="http://schemas.microsoft.com/office/drawing/2014/main" id="{91EB4ECD-A424-411A-A126-BD4FE82C97FE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61" name="Picture 60" descr="Background Image-02.png">
              <a:extLst>
                <a:ext uri="{FF2B5EF4-FFF2-40B4-BE49-F238E27FC236}">
                  <a16:creationId xmlns:a16="http://schemas.microsoft.com/office/drawing/2014/main" id="{B1262E91-0A8F-414F-B478-3B31DD5C7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C52AB65-5E40-41B5-B969-9D45F75EC8C7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87948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A7072AE0-C16E-4AE1-AE75-D634809896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48276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D67B9FB4-D882-4528-9913-8F150231860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3156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15D78471-6780-46EA-95B4-97753A01099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50660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7A127D5A-D3A3-41FE-81FF-58535A33C50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10988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AA83ED6F-B229-4618-8494-DB3F48912A4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5868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</p:spTree>
    <p:extLst>
      <p:ext uri="{BB962C8B-B14F-4D97-AF65-F5344CB8AC3E}">
        <p14:creationId xmlns:p14="http://schemas.microsoft.com/office/powerpoint/2010/main" val="2272625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0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Dark)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7342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(OR THANK YOU)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875105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91" y="54481"/>
            <a:ext cx="3845961" cy="19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0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9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Dou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asted-image.jpg">
            <a:extLst>
              <a:ext uri="{FF2B5EF4-FFF2-40B4-BE49-F238E27FC236}">
                <a16:creationId xmlns:a16="http://schemas.microsoft.com/office/drawing/2014/main" id="{8F11396C-EF9D-4EB3-9645-73A5667B450E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016" b="22956"/>
          <a:stretch/>
        </p:blipFill>
        <p:spPr>
          <a:xfrm>
            <a:off x="6091251" y="3309672"/>
            <a:ext cx="6100749" cy="3548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jpg">
            <a:extLst>
              <a:ext uri="{FF2B5EF4-FFF2-40B4-BE49-F238E27FC236}">
                <a16:creationId xmlns:a16="http://schemas.microsoft.com/office/drawing/2014/main" id="{51A45A55-9248-429B-8F15-FD77FE794B9E}"/>
              </a:ext>
            </a:extLst>
          </p:cNvPr>
          <p:cNvPicPr/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9" b="21016"/>
          <a:stretch/>
        </p:blipFill>
        <p:spPr>
          <a:xfrm>
            <a:off x="-4750" y="3316203"/>
            <a:ext cx="6100750" cy="35417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48"/>
          <p:cNvGrpSpPr/>
          <p:nvPr userDrawn="1"/>
        </p:nvGrpSpPr>
        <p:grpSpPr>
          <a:xfrm>
            <a:off x="0" y="3"/>
            <a:ext cx="12192000" cy="4061457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76" y="54481"/>
            <a:ext cx="3845961" cy="1922982"/>
          </a:xfrm>
          <a:prstGeom prst="rect">
            <a:avLst/>
          </a:prstGeom>
        </p:spPr>
      </p:pic>
      <p:sp>
        <p:nvSpPr>
          <p:cNvPr id="15" name="Shape 51">
            <a:extLst>
              <a:ext uri="{FF2B5EF4-FFF2-40B4-BE49-F238E27FC236}">
                <a16:creationId xmlns:a16="http://schemas.microsoft.com/office/drawing/2014/main" id="{241F4FE0-5B33-4445-B377-31782CC91841}"/>
              </a:ext>
            </a:extLst>
          </p:cNvPr>
          <p:cNvSpPr/>
          <p:nvPr userDrawn="1"/>
        </p:nvSpPr>
        <p:spPr>
          <a:xfrm>
            <a:off x="5276011" y="2667980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36FEC9-B3DA-4256-8AD2-5059715299D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01338" y="2818935"/>
            <a:ext cx="5989320" cy="368132"/>
          </a:xfrm>
        </p:spPr>
        <p:txBody>
          <a:bodyPr numCol="1"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Simply add two new pictures below, then add the triangle.</a:t>
            </a:r>
          </a:p>
        </p:txBody>
      </p:sp>
    </p:spTree>
    <p:extLst>
      <p:ext uri="{BB962C8B-B14F-4D97-AF65-F5344CB8AC3E}">
        <p14:creationId xmlns:p14="http://schemas.microsoft.com/office/powerpoint/2010/main" val="2544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4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5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570877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8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mall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753234"/>
            <a:ext cx="12192000" cy="610476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192000" cy="7556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280" y="999309"/>
            <a:ext cx="11582400" cy="5584371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6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1152" y="137919"/>
            <a:ext cx="9476530" cy="477398"/>
          </a:xfrm>
        </p:spPr>
        <p:txBody>
          <a:bodyPr anchor="t">
            <a:normAutofit/>
          </a:bodyPr>
          <a:lstStyle>
            <a:lvl1pPr algn="l">
              <a:defRPr sz="26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 rot="5400000">
            <a:off x="2094301" y="372152"/>
            <a:ext cx="612000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BD30B100-EBBF-466C-B7DB-062AAAD873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5" b="18341"/>
          <a:stretch/>
        </p:blipFill>
        <p:spPr>
          <a:xfrm>
            <a:off x="148590" y="53827"/>
            <a:ext cx="2098978" cy="6455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E917-CAB2-4432-942F-ADE0648F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280" y="6637505"/>
            <a:ext cx="2844800" cy="137798"/>
          </a:xfrm>
        </p:spPr>
        <p:txBody>
          <a:bodyPr lIns="0"/>
          <a:lstStyle>
            <a:lvl1pPr>
              <a:defRPr sz="1050">
                <a:latin typeface="Helvetica Light"/>
              </a:defRPr>
            </a:lvl1pPr>
          </a:lstStyle>
          <a:p>
            <a:fld id="{C21147C8-3BDC-4528-8DD9-1CA3516CDAE4}" type="datetime4">
              <a:rPr lang="en-US" smtClean="0"/>
              <a:t>November 12,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368C-FD1A-4477-A64A-780E08CA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637505"/>
            <a:ext cx="3860800" cy="137798"/>
          </a:xfrm>
        </p:spPr>
        <p:txBody>
          <a:bodyPr/>
          <a:lstStyle>
            <a:lvl1pPr>
              <a:defRPr sz="1050">
                <a:latin typeface="Helvetica Light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72D3-60EB-49AB-A98E-A0CB6FFA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6637505"/>
            <a:ext cx="2844800" cy="137798"/>
          </a:xfrm>
        </p:spPr>
        <p:txBody>
          <a:bodyPr rIns="0"/>
          <a:lstStyle>
            <a:lvl1pPr>
              <a:defRPr sz="1050">
                <a:latin typeface="Helvetica Light"/>
              </a:defRPr>
            </a:lvl1pPr>
          </a:lstStyle>
          <a:p>
            <a:fld id="{0D3FE423-99AA-8A44-92E3-1EA415DCE0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arge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9413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508404"/>
            <a:ext cx="10363200" cy="296804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YOUR MOST IMPORTANT STATEMENT WILL GO IN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047383"/>
            <a:ext cx="10363200" cy="477398"/>
          </a:xfrm>
        </p:spPr>
        <p:txBody>
          <a:bodyPr anchor="t">
            <a:normAutofit/>
          </a:bodyPr>
          <a:lstStyle>
            <a:lvl1pPr algn="ctr"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BD30B100-EBBF-466C-B7DB-062AAAD873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90" y="62089"/>
            <a:ext cx="3589020" cy="179451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496374-F648-4E2E-A776-8EA4579D471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14400" y="3973530"/>
            <a:ext cx="10363200" cy="2526329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down a more detailed explanation here to prove the points above. Use this slide to explain the purpose of the company, what you believe in, or simply summarize a very important point.</a:t>
            </a:r>
          </a:p>
        </p:txBody>
      </p:sp>
    </p:spTree>
    <p:extLst>
      <p:ext uri="{BB962C8B-B14F-4D97-AF65-F5344CB8AC3E}">
        <p14:creationId xmlns:p14="http://schemas.microsoft.com/office/powerpoint/2010/main" val="18093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9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20761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3174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0AB0-D943-4E26-B0C0-37EB45539734}" type="datetime4">
              <a:rPr lang="en-US" smtClean="0"/>
              <a:t>November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9" r:id="rId3"/>
    <p:sldLayoutId id="2147483668" r:id="rId4"/>
    <p:sldLayoutId id="2147483649" r:id="rId5"/>
    <p:sldLayoutId id="2147483660" r:id="rId6"/>
    <p:sldLayoutId id="2147483651" r:id="rId7"/>
    <p:sldLayoutId id="2147483666" r:id="rId8"/>
    <p:sldLayoutId id="2147483661" r:id="rId9"/>
    <p:sldLayoutId id="2147483653" r:id="rId10"/>
    <p:sldLayoutId id="2147483663" r:id="rId11"/>
    <p:sldLayoutId id="2147483670" r:id="rId12"/>
    <p:sldLayoutId id="2147483671" r:id="rId13"/>
    <p:sldLayoutId id="2147483672" r:id="rId14"/>
    <p:sldLayoutId id="2147483673" r:id="rId15"/>
    <p:sldLayoutId id="2147483650" r:id="rId16"/>
    <p:sldLayoutId id="2147483662" r:id="rId17"/>
    <p:sldLayoutId id="2147483652" r:id="rId18"/>
    <p:sldLayoutId id="2147483674" r:id="rId19"/>
    <p:sldLayoutId id="2147483665" r:id="rId2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2600" b="1" kern="1200">
          <a:solidFill>
            <a:srgbClr val="00000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12D3-CF2F-4E1A-ACD9-BCB445D73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33BCE-04FE-4DA5-A399-3E6E7C30E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Retreat</a:t>
            </a:r>
          </a:p>
        </p:txBody>
      </p:sp>
    </p:spTree>
    <p:extLst>
      <p:ext uri="{BB962C8B-B14F-4D97-AF65-F5344CB8AC3E}">
        <p14:creationId xmlns:p14="http://schemas.microsoft.com/office/powerpoint/2010/main" val="25618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266E44-2711-45E9-929F-19601702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216" y="999309"/>
            <a:ext cx="10311464" cy="55843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Demo of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IT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accent6"/>
                </a:solidFill>
              </a:rPr>
              <a:t>Azure 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accent6"/>
                </a:solidFill>
              </a:rPr>
              <a:t>REST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PowerApps Editor</a:t>
            </a:r>
          </a:p>
          <a:p>
            <a:endParaRPr lang="de-CH" sz="28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65BE03-56A2-4A30-A787-D748637F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PowerApps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1EACC-7729-4B53-8970-6960003D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86EB-0822-4407-BFD2-C8BA1A4B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69425-6562-40C5-A6D3-54A0A623F6ED}"/>
              </a:ext>
            </a:extLst>
          </p:cNvPr>
          <p:cNvSpPr/>
          <p:nvPr/>
        </p:nvSpPr>
        <p:spPr>
          <a:xfrm>
            <a:off x="1449806" y="999309"/>
            <a:ext cx="8235616" cy="43244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039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266E44-2711-45E9-929F-19601702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216" y="999309"/>
            <a:ext cx="10311464" cy="55843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Demo of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IT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accent6"/>
                </a:solidFill>
              </a:rPr>
              <a:t>Azure 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accent6"/>
                </a:solidFill>
              </a:rPr>
              <a:t>REST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PowerApps Editor</a:t>
            </a:r>
          </a:p>
          <a:p>
            <a:endParaRPr lang="de-CH" sz="28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65BE03-56A2-4A30-A787-D748637F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PowerApps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1EACC-7729-4B53-8970-6960003D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86EB-0822-4407-BFD2-C8BA1A4B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69425-6562-40C5-A6D3-54A0A623F6ED}"/>
              </a:ext>
            </a:extLst>
          </p:cNvPr>
          <p:cNvSpPr/>
          <p:nvPr/>
        </p:nvSpPr>
        <p:spPr>
          <a:xfrm>
            <a:off x="1449806" y="1504635"/>
            <a:ext cx="8235616" cy="43244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437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ontent Placeholder 4">
            <a:extLst>
              <a:ext uri="{FF2B5EF4-FFF2-40B4-BE49-F238E27FC236}">
                <a16:creationId xmlns:a16="http://schemas.microsoft.com/office/drawing/2014/main" id="{F0840247-7F94-4875-82F1-B8BADC9B9E21}"/>
              </a:ext>
            </a:extLst>
          </p:cNvPr>
          <p:cNvSpPr txBox="1">
            <a:spLocks/>
          </p:cNvSpPr>
          <p:nvPr/>
        </p:nvSpPr>
        <p:spPr>
          <a:xfrm>
            <a:off x="7794184" y="2059319"/>
            <a:ext cx="3262306" cy="14044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Document Management and Storage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Prototype Proposal A: Azure / SharePoint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6571955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6571955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6544956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6571955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6643955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6571955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6643955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6443200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6503406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6537406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6571955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6538505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6571955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6580865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6571955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1581029" y="2059319"/>
            <a:ext cx="3547659" cy="14044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GB" dirty="0"/>
              <a:t>Quotation</a:t>
            </a:r>
          </a:p>
        </p:txBody>
      </p:sp>
      <p:sp>
        <p:nvSpPr>
          <p:cNvPr id="107" name="Content Placeholder 4">
            <a:extLst>
              <a:ext uri="{FF2B5EF4-FFF2-40B4-BE49-F238E27FC236}">
                <a16:creationId xmlns:a16="http://schemas.microsoft.com/office/drawing/2014/main" id="{FA99F143-F141-4D3C-BC4E-42286C6DC63F}"/>
              </a:ext>
            </a:extLst>
          </p:cNvPr>
          <p:cNvSpPr txBox="1">
            <a:spLocks/>
          </p:cNvSpPr>
          <p:nvPr/>
        </p:nvSpPr>
        <p:spPr>
          <a:xfrm>
            <a:off x="5278456" y="2059319"/>
            <a:ext cx="2115329" cy="14044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Contract Management</a:t>
            </a:r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44945DF2-9D70-44C5-AA57-9EC48F93B7F5}"/>
              </a:ext>
            </a:extLst>
          </p:cNvPr>
          <p:cNvSpPr/>
          <p:nvPr/>
        </p:nvSpPr>
        <p:spPr>
          <a:xfrm>
            <a:off x="7892086" y="2596065"/>
            <a:ext cx="3047938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575149" y="2833310"/>
            <a:ext cx="46645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C305BC4-BD27-4928-81CC-E09C9C4166EF}"/>
              </a:ext>
            </a:extLst>
          </p:cNvPr>
          <p:cNvCxnSpPr>
            <a:cxnSpLocks/>
          </p:cNvCxnSpPr>
          <p:nvPr/>
        </p:nvCxnSpPr>
        <p:spPr>
          <a:xfrm>
            <a:off x="3577921" y="3007374"/>
            <a:ext cx="458916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05D6FF95-5BE5-43F0-B97D-18EF17BBCE42}"/>
              </a:ext>
            </a:extLst>
          </p:cNvPr>
          <p:cNvSpPr/>
          <p:nvPr/>
        </p:nvSpPr>
        <p:spPr>
          <a:xfrm>
            <a:off x="7892086" y="2359889"/>
            <a:ext cx="3047938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SharePoint</a:t>
            </a:r>
          </a:p>
        </p:txBody>
      </p:sp>
      <p:pic>
        <p:nvPicPr>
          <p:cNvPr id="117" name="Picture 116" descr="A close up of a logo&#10;&#10;Description generated with high confidence">
            <a:extLst>
              <a:ext uri="{FF2B5EF4-FFF2-40B4-BE49-F238E27FC236}">
                <a16:creationId xmlns:a16="http://schemas.microsoft.com/office/drawing/2014/main" id="{9743481A-D46A-48DC-AB8E-2C7F5BCABE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54" t="9574" r="9048" b="11042"/>
          <a:stretch/>
        </p:blipFill>
        <p:spPr>
          <a:xfrm>
            <a:off x="7931344" y="2384890"/>
            <a:ext cx="183256" cy="175698"/>
          </a:xfrm>
          <a:prstGeom prst="rect">
            <a:avLst/>
          </a:prstGeom>
        </p:spPr>
      </p:pic>
      <p:sp>
        <p:nvSpPr>
          <p:cNvPr id="121" name="Flowchart: Magnetic Disk 120">
            <a:extLst>
              <a:ext uri="{FF2B5EF4-FFF2-40B4-BE49-F238E27FC236}">
                <a16:creationId xmlns:a16="http://schemas.microsoft.com/office/drawing/2014/main" id="{6A85FC46-0B04-4FCF-BD4F-763664B7E62B}"/>
              </a:ext>
            </a:extLst>
          </p:cNvPr>
          <p:cNvSpPr/>
          <p:nvPr/>
        </p:nvSpPr>
        <p:spPr>
          <a:xfrm>
            <a:off x="10027138" y="2712816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pic>
        <p:nvPicPr>
          <p:cNvPr id="131" name="Picture 13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62F3747-05B1-48B4-843E-C454EB33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780" y="2696516"/>
            <a:ext cx="197999" cy="197999"/>
          </a:xfrm>
          <a:prstGeom prst="rect">
            <a:avLst/>
          </a:prstGeom>
        </p:spPr>
      </p:pic>
      <p:pic>
        <p:nvPicPr>
          <p:cNvPr id="132" name="Picture 13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EF85091-48D9-48EA-8140-06449B168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805" y="2864064"/>
            <a:ext cx="197999" cy="197999"/>
          </a:xfrm>
          <a:prstGeom prst="rect">
            <a:avLst/>
          </a:prstGeom>
        </p:spPr>
      </p:pic>
      <p:sp>
        <p:nvSpPr>
          <p:cNvPr id="133" name="Flowchart: Magnetic Disk 132">
            <a:extLst>
              <a:ext uri="{FF2B5EF4-FFF2-40B4-BE49-F238E27FC236}">
                <a16:creationId xmlns:a16="http://schemas.microsoft.com/office/drawing/2014/main" id="{DB41549F-7918-40D1-A9D4-5996E502CC18}"/>
              </a:ext>
            </a:extLst>
          </p:cNvPr>
          <p:cNvSpPr/>
          <p:nvPr/>
        </p:nvSpPr>
        <p:spPr>
          <a:xfrm>
            <a:off x="8003863" y="2712816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Templates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9D3FB0A-10D6-45D3-B5DE-B750F04F3E54}"/>
              </a:ext>
            </a:extLst>
          </p:cNvPr>
          <p:cNvCxnSpPr>
            <a:cxnSpLocks/>
            <a:stCxn id="164" idx="1"/>
            <a:endCxn id="133" idx="4"/>
          </p:cNvCxnSpPr>
          <p:nvPr/>
        </p:nvCxnSpPr>
        <p:spPr>
          <a:xfrm flipH="1">
            <a:off x="8792136" y="2964461"/>
            <a:ext cx="24660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689EB1D-A4E6-4B2A-B710-DFC4D3513FF4}"/>
              </a:ext>
            </a:extLst>
          </p:cNvPr>
          <p:cNvCxnSpPr>
            <a:cxnSpLocks/>
          </p:cNvCxnSpPr>
          <p:nvPr/>
        </p:nvCxnSpPr>
        <p:spPr>
          <a:xfrm>
            <a:off x="4269146" y="3318995"/>
            <a:ext cx="0" cy="77504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0E94F946-9120-410D-8F67-40A18DA69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609" y="3055147"/>
            <a:ext cx="200679" cy="200679"/>
          </a:xfrm>
          <a:prstGeom prst="rect">
            <a:avLst/>
          </a:prstGeom>
        </p:spPr>
      </p:pic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1730233" y="2594300"/>
            <a:ext cx="1842901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Product engine to calculate premiums and incept policies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Does not store any data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Accessible through REST API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566D14D7-EED2-4D34-B7D6-FB90EB6703ED}"/>
              </a:ext>
            </a:extLst>
          </p:cNvPr>
          <p:cNvSpPr/>
          <p:nvPr/>
        </p:nvSpPr>
        <p:spPr>
          <a:xfrm>
            <a:off x="1730233" y="2358120"/>
            <a:ext cx="1842901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Python on Azure</a:t>
            </a:r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ABDF83-AB9E-4D01-AEA8-1F46ACCBC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0520" y="2391459"/>
            <a:ext cx="204608" cy="204608"/>
          </a:xfrm>
          <a:prstGeom prst="rect">
            <a:avLst/>
          </a:prstGeom>
        </p:spPr>
      </p:pic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6580678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6571955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164" name="Flowchart: Process 163">
            <a:extLst>
              <a:ext uri="{FF2B5EF4-FFF2-40B4-BE49-F238E27FC236}">
                <a16:creationId xmlns:a16="http://schemas.microsoft.com/office/drawing/2014/main" id="{5C25F81D-92D8-4965-858E-9AA6DDBE1F8A}"/>
              </a:ext>
            </a:extLst>
          </p:cNvPr>
          <p:cNvSpPr/>
          <p:nvPr/>
        </p:nvSpPr>
        <p:spPr>
          <a:xfrm>
            <a:off x="9038737" y="2705261"/>
            <a:ext cx="788400" cy="518400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Document Generation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7D0DE66-D8FC-4F6E-A11F-65813A63436A}"/>
              </a:ext>
            </a:extLst>
          </p:cNvPr>
          <p:cNvCxnSpPr>
            <a:cxnSpLocks/>
            <a:stCxn id="121" idx="2"/>
            <a:endCxn id="164" idx="3"/>
          </p:cNvCxnSpPr>
          <p:nvPr/>
        </p:nvCxnSpPr>
        <p:spPr>
          <a:xfrm flipH="1" flipV="1">
            <a:off x="9827137" y="2964461"/>
            <a:ext cx="20000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6555301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6536349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1730233" y="4327641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1730233" y="4091465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1774708" y="4113287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1963630" y="444439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2957327" y="444439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3951023" y="444439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39" name="Flowchart: Process 138">
            <a:extLst>
              <a:ext uri="{FF2B5EF4-FFF2-40B4-BE49-F238E27FC236}">
                <a16:creationId xmlns:a16="http://schemas.microsoft.com/office/drawing/2014/main" id="{EDBFFE90-4411-4699-AB72-2FEB7FBE9116}"/>
              </a:ext>
            </a:extLst>
          </p:cNvPr>
          <p:cNvSpPr/>
          <p:nvPr/>
        </p:nvSpPr>
        <p:spPr>
          <a:xfrm>
            <a:off x="4041599" y="2594300"/>
            <a:ext cx="3254284" cy="721556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40" name="Flowchart: Process 139">
            <a:extLst>
              <a:ext uri="{FF2B5EF4-FFF2-40B4-BE49-F238E27FC236}">
                <a16:creationId xmlns:a16="http://schemas.microsoft.com/office/drawing/2014/main" id="{E3A35D31-E02D-4AF0-9D60-9D8FA9065061}"/>
              </a:ext>
            </a:extLst>
          </p:cNvPr>
          <p:cNvSpPr/>
          <p:nvPr/>
        </p:nvSpPr>
        <p:spPr>
          <a:xfrm>
            <a:off x="4041599" y="2358120"/>
            <a:ext cx="3254284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627063"/>
            <a:r>
              <a:rPr lang="en-US" sz="1050" dirty="0">
                <a:solidFill>
                  <a:schemeClr val="tx2"/>
                </a:solidFill>
                <a:latin typeface="Helvetica Light"/>
              </a:rPr>
              <a:t>PowerApps and </a:t>
            </a:r>
            <a:r>
              <a:rPr lang="en-US" sz="1050" dirty="0" err="1">
                <a:solidFill>
                  <a:schemeClr val="tx2"/>
                </a:solidFill>
                <a:latin typeface="Helvetica Light"/>
              </a:rPr>
              <a:t>PowerBI</a:t>
            </a:r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028" name="Picture 4" descr="Image result for powerapps">
            <a:extLst>
              <a:ext uri="{FF2B5EF4-FFF2-40B4-BE49-F238E27FC236}">
                <a16:creationId xmlns:a16="http://schemas.microsoft.com/office/drawing/2014/main" id="{8F291FCA-DC9D-4F74-AA5E-1F2AE126F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04" y="2382475"/>
            <a:ext cx="281620" cy="1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ower bi icon">
            <a:extLst>
              <a:ext uri="{FF2B5EF4-FFF2-40B4-BE49-F238E27FC236}">
                <a16:creationId xmlns:a16="http://schemas.microsoft.com/office/drawing/2014/main" id="{76096A20-8833-4757-A71E-845C99D3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05" y="2404341"/>
            <a:ext cx="328479" cy="1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>
            <a:off x="4164835" y="2696045"/>
            <a:ext cx="788400" cy="522000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Quotation</a:t>
            </a:r>
          </a:p>
        </p:txBody>
      </p:sp>
      <p:sp>
        <p:nvSpPr>
          <p:cNvPr id="156" name="Flowchart: Process 155">
            <a:extLst>
              <a:ext uri="{FF2B5EF4-FFF2-40B4-BE49-F238E27FC236}">
                <a16:creationId xmlns:a16="http://schemas.microsoft.com/office/drawing/2014/main" id="{DEBAF47E-0666-4649-ADB5-909BF1FF505C}"/>
              </a:ext>
            </a:extLst>
          </p:cNvPr>
          <p:cNvSpPr/>
          <p:nvPr/>
        </p:nvSpPr>
        <p:spPr>
          <a:xfrm>
            <a:off x="5375289" y="2696045"/>
            <a:ext cx="788400" cy="522000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Contract Maintenance</a:t>
            </a:r>
          </a:p>
        </p:txBody>
      </p:sp>
      <p:sp>
        <p:nvSpPr>
          <p:cNvPr id="177" name="Flowchart: Process 176">
            <a:extLst>
              <a:ext uri="{FF2B5EF4-FFF2-40B4-BE49-F238E27FC236}">
                <a16:creationId xmlns:a16="http://schemas.microsoft.com/office/drawing/2014/main" id="{DAF6FDDC-8D73-45B2-8606-E2355ED49000}"/>
              </a:ext>
            </a:extLst>
          </p:cNvPr>
          <p:cNvSpPr/>
          <p:nvPr/>
        </p:nvSpPr>
        <p:spPr>
          <a:xfrm>
            <a:off x="6350134" y="2696045"/>
            <a:ext cx="788400" cy="522000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Claims Settlement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6555301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6555301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650916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6521770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97772B8-C83D-496D-BF8F-E202B1EDEF99}"/>
              </a:ext>
            </a:extLst>
          </p:cNvPr>
          <p:cNvCxnSpPr>
            <a:cxnSpLocks/>
          </p:cNvCxnSpPr>
          <p:nvPr/>
        </p:nvCxnSpPr>
        <p:spPr>
          <a:xfrm flipH="1" flipV="1">
            <a:off x="4668054" y="3318998"/>
            <a:ext cx="6730" cy="775046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CA4DC3A-8E02-472E-A891-4574AE9F7D4B}"/>
              </a:ext>
            </a:extLst>
          </p:cNvPr>
          <p:cNvCxnSpPr>
            <a:cxnSpLocks/>
            <a:stCxn id="108" idx="1"/>
            <a:endCxn id="139" idx="3"/>
          </p:cNvCxnSpPr>
          <p:nvPr/>
        </p:nvCxnSpPr>
        <p:spPr>
          <a:xfrm flipH="1" flipV="1">
            <a:off x="7295883" y="2955078"/>
            <a:ext cx="596203" cy="987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4521715" y="3664578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4521716" y="3679926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Content Placeholder 4">
            <a:extLst>
              <a:ext uri="{FF2B5EF4-FFF2-40B4-BE49-F238E27FC236}">
                <a16:creationId xmlns:a16="http://schemas.microsoft.com/office/drawing/2014/main" id="{A1D88DB4-D0CC-467F-82CD-3439AC6B103A}"/>
              </a:ext>
            </a:extLst>
          </p:cNvPr>
          <p:cNvSpPr txBox="1">
            <a:spLocks/>
          </p:cNvSpPr>
          <p:nvPr/>
        </p:nvSpPr>
        <p:spPr>
          <a:xfrm>
            <a:off x="7457523" y="2849238"/>
            <a:ext cx="259021" cy="2222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71" name="Picture 8" descr="Image result for microsoft flow">
            <a:extLst>
              <a:ext uri="{FF2B5EF4-FFF2-40B4-BE49-F238E27FC236}">
                <a16:creationId xmlns:a16="http://schemas.microsoft.com/office/drawing/2014/main" id="{F2902E18-DA3B-4AEC-8587-6D7666158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711" y="2849238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2751903" y="4696038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3745600" y="4696038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714" y="3796197"/>
            <a:ext cx="197999" cy="19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3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266E44-2711-45E9-929F-19601702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216" y="999309"/>
            <a:ext cx="10311464" cy="55843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Demo of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IT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accent6"/>
                </a:solidFill>
              </a:rPr>
              <a:t>Azure 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accent6"/>
                </a:solidFill>
              </a:rPr>
              <a:t>REST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PowerApps Editor</a:t>
            </a:r>
          </a:p>
          <a:p>
            <a:endParaRPr lang="de-CH" sz="28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65BE03-56A2-4A30-A787-D748637F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PowerApps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1EACC-7729-4B53-8970-6960003D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86EB-0822-4407-BFD2-C8BA1A4B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69425-6562-40C5-A6D3-54A0A623F6ED}"/>
              </a:ext>
            </a:extLst>
          </p:cNvPr>
          <p:cNvSpPr/>
          <p:nvPr/>
        </p:nvSpPr>
        <p:spPr>
          <a:xfrm>
            <a:off x="1449806" y="2538661"/>
            <a:ext cx="8235616" cy="33086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707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266E44-2711-45E9-929F-19601702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216" y="999309"/>
            <a:ext cx="10311464" cy="55843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Demo of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IT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accent6"/>
                </a:solidFill>
              </a:rPr>
              <a:t>Azure 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accent6"/>
                </a:solidFill>
              </a:rPr>
              <a:t>REST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PowerApps Editor</a:t>
            </a:r>
          </a:p>
          <a:p>
            <a:endParaRPr lang="de-CH" sz="28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65BE03-56A2-4A30-A787-D748637F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PowerApps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1EACC-7729-4B53-8970-6960003D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86EB-0822-4407-BFD2-C8BA1A4B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69425-6562-40C5-A6D3-54A0A623F6ED}"/>
              </a:ext>
            </a:extLst>
          </p:cNvPr>
          <p:cNvSpPr/>
          <p:nvPr/>
        </p:nvSpPr>
        <p:spPr>
          <a:xfrm>
            <a:off x="1449806" y="2989846"/>
            <a:ext cx="8235616" cy="33086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59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266E44-2711-45E9-929F-19601702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216" y="999309"/>
            <a:ext cx="10311464" cy="55843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Demo of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IT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accent6"/>
                </a:solidFill>
              </a:rPr>
              <a:t>Azure 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accent6"/>
                </a:solidFill>
              </a:rPr>
              <a:t>REST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chemeClr val="accent6"/>
                </a:solidFill>
              </a:rPr>
              <a:t>PowerApps Editor</a:t>
            </a:r>
          </a:p>
          <a:p>
            <a:endParaRPr lang="de-CH" sz="28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65BE03-56A2-4A30-A787-D748637F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PowerApps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1EACC-7729-4B53-8970-6960003D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86EB-0822-4407-BFD2-C8BA1A4B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69425-6562-40C5-A6D3-54A0A623F6ED}"/>
              </a:ext>
            </a:extLst>
          </p:cNvPr>
          <p:cNvSpPr/>
          <p:nvPr/>
        </p:nvSpPr>
        <p:spPr>
          <a:xfrm>
            <a:off x="1449806" y="3434250"/>
            <a:ext cx="8235616" cy="43244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823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08D66B-6938-40E8-861A-485E8996B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1) Add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de-CH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2)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OnSelect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UpdateContext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Context_Policy_ID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ThisItem.Policy_ID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3) Add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Text =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('[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dbo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Policy_Summary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]';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Policy_ID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=Context_Policy_ID;Airport_IATA_Code_1)</a:t>
            </a:r>
          </a:p>
          <a:p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4) Add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UpdateContext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Context_Premium:PremiumcalculationwithPricingEngine.GetQuote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(...;1;1405;1151;91;1457;1266;"580, 647, 712";"10, 25, 58";1455;1293;"2018-01-28";0)})</a:t>
            </a:r>
          </a:p>
          <a:p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5) Add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insured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rename</a:t>
            </a:r>
            <a:endParaRPr lang="de-CH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6)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newly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de-CH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7) Add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Context_Premium</a:t>
            </a:r>
            <a:endParaRPr lang="de-CH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8) Try </a:t>
            </a:r>
            <a:r>
              <a:rPr lang="de-CH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CH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264299-10CC-4D73-9365-4A8C992B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Code </a:t>
            </a:r>
            <a:r>
              <a:rPr lang="de-CH" dirty="0" err="1"/>
              <a:t>Examples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D6214-9632-41FD-A3E8-EEA677B7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016FB-5AC3-491F-9FC8-56A06F16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B2B2B2"/>
      </a:dk1>
      <a:lt1>
        <a:srgbClr val="FFFFFF"/>
      </a:lt1>
      <a:dk2>
        <a:srgbClr val="000000"/>
      </a:dk2>
      <a:lt2>
        <a:srgbClr val="777777"/>
      </a:lt2>
      <a:accent1>
        <a:srgbClr val="F47C48"/>
      </a:accent1>
      <a:accent2>
        <a:srgbClr val="B02E0C"/>
      </a:accent2>
      <a:accent3>
        <a:srgbClr val="B8D8D8"/>
      </a:accent3>
      <a:accent4>
        <a:srgbClr val="7A9E9F"/>
      </a:accent4>
      <a:accent5>
        <a:srgbClr val="4F6367"/>
      </a:accent5>
      <a:accent6>
        <a:srgbClr val="28262C"/>
      </a:accent6>
      <a:hlink>
        <a:srgbClr val="F47C48"/>
      </a:hlink>
      <a:folHlink>
        <a:srgbClr val="F47C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63474F9A1244CB84D2F6294160423" ma:contentTypeVersion="7" ma:contentTypeDescription="Create a new document." ma:contentTypeScope="" ma:versionID="5a1221ddbc0ba3e3858858679abb180a">
  <xsd:schema xmlns:xsd="http://www.w3.org/2001/XMLSchema" xmlns:xs="http://www.w3.org/2001/XMLSchema" xmlns:p="http://schemas.microsoft.com/office/2006/metadata/properties" xmlns:ns1="http://schemas.microsoft.com/sharepoint/v3" xmlns:ns2="6c79e6ef-b650-4ae2-a3e7-0dc2221587ce" targetNamespace="http://schemas.microsoft.com/office/2006/metadata/properties" ma:root="true" ma:fieldsID="3cf6cfb97e8ba97dedafa0947be48ff6" ns1:_="" ns2:_="">
    <xsd:import namespace="http://schemas.microsoft.com/sharepoint/v3"/>
    <xsd:import namespace="6c79e6ef-b650-4ae2-a3e7-0dc2221587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PublishingStartDate" minOccurs="0"/>
                <xsd:element ref="ns1:PublishingExpirationDate" minOccurs="0"/>
                <xsd:element ref="ns2:Main_x0020_Document" minOccurs="0"/>
                <xsd:element ref="ns2:Work_x0020_Stream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9e6ef-b650-4ae2-a3e7-0dc2221587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ain_x0020_Document" ma:index="12" nillable="true" ma:displayName="Main Document" ma:default="0" ma:internalName="Main_x0020_Document">
      <xsd:simpleType>
        <xsd:restriction base="dms:Boolean"/>
      </xsd:simpleType>
    </xsd:element>
    <xsd:element name="Work_x0020_Stream" ma:index="13" nillable="true" ma:displayName="Workstream" ma:format="Dropdown" ma:internalName="Work_x0020_Stream">
      <xsd:simpleType>
        <xsd:restriction base="dms:Choice">
          <xsd:enumeration value="Project Management"/>
          <xsd:enumeration value="Legal &amp; Regulatory"/>
          <xsd:enumeration value="IT"/>
          <xsd:enumeration value="Operations &amp; Setup"/>
          <xsd:enumeration value="Product Design &amp; Actuarial"/>
        </xsd:restriction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_x0020_Stream xmlns="6c79e6ef-b650-4ae2-a3e7-0dc2221587ce">IT</Work_x0020_Stream>
    <Main_x0020_Document xmlns="6c79e6ef-b650-4ae2-a3e7-0dc2221587ce">true</Main_x0020_Docu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9702C85-486C-47A6-97E2-EC4DBCFAB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79e6ef-b650-4ae2-a3e7-0dc2221587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F74CC0-5B3F-43D6-A413-C310062ABF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A3AD2-4115-41C7-9856-2EE5AE165F38}">
  <ds:schemaRefs>
    <ds:schemaRef ds:uri="http://schemas.microsoft.com/office/infopath/2007/PartnerControls"/>
    <ds:schemaRef ds:uri="6c79e6ef-b650-4ae2-a3e7-0dc2221587c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Avenir Book</vt:lpstr>
      <vt:lpstr>Avenir Light</vt:lpstr>
      <vt:lpstr>Avenir Medium</vt:lpstr>
      <vt:lpstr>Calibri</vt:lpstr>
      <vt:lpstr>Courier New</vt:lpstr>
      <vt:lpstr>Helvetica</vt:lpstr>
      <vt:lpstr>Helvetica Light</vt:lpstr>
      <vt:lpstr>Office Theme</vt:lpstr>
      <vt:lpstr>PowerApps</vt:lpstr>
      <vt:lpstr>PowerApps</vt:lpstr>
      <vt:lpstr>PowerApps</vt:lpstr>
      <vt:lpstr>Prototype Proposal A: Azure / SharePoint</vt:lpstr>
      <vt:lpstr>PowerApps</vt:lpstr>
      <vt:lpstr>PowerApps</vt:lpstr>
      <vt:lpstr>PowerApps</vt:lpstr>
      <vt:lpstr>Code Examples</vt:lpstr>
    </vt:vector>
  </TitlesOfParts>
  <Company>Tailor Brands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Fokina</dc:creator>
  <cp:lastModifiedBy>Christian Wegmann</cp:lastModifiedBy>
  <cp:revision>163</cp:revision>
  <dcterms:created xsi:type="dcterms:W3CDTF">2015-09-17T18:09:51Z</dcterms:created>
  <dcterms:modified xsi:type="dcterms:W3CDTF">2018-11-12T15:31:11Z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0x0101007BD63474F9A1244CB84D2F6294160423</vt:lpwstr>
  </property>
</Properties>
</file>