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5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09"/>
  </p:normalViewPr>
  <p:slideViewPr>
    <p:cSldViewPr snapToGrid="0">
      <p:cViewPr varScale="1">
        <p:scale>
          <a:sx n="151" d="100"/>
          <a:sy n="15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49532-0645-4041-AAD2-9D743B5C2CDA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0C3E7DE-4ADE-5A4F-BECF-E5902A28F45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dirty="0"/>
            <a:t>Data Clean</a:t>
          </a:r>
        </a:p>
      </dgm:t>
    </dgm:pt>
    <dgm:pt modelId="{EE313F03-840D-4443-8E37-2BAF25CCD4C5}" type="parTrans" cxnId="{44AB2251-4725-3545-B9F9-6C3FEDA6D48B}">
      <dgm:prSet/>
      <dgm:spPr/>
      <dgm:t>
        <a:bodyPr/>
        <a:lstStyle/>
        <a:p>
          <a:endParaRPr lang="en-GB"/>
        </a:p>
      </dgm:t>
    </dgm:pt>
    <dgm:pt modelId="{29921E38-0E41-6944-92EB-11A05EDCC8A1}" type="sibTrans" cxnId="{44AB2251-4725-3545-B9F9-6C3FEDA6D48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6A5E958E-70A3-944D-8B1A-25B1E184CF4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dirty="0"/>
            <a:t>Data Exploration</a:t>
          </a:r>
        </a:p>
      </dgm:t>
    </dgm:pt>
    <dgm:pt modelId="{CD49349F-E263-F740-972F-6DCB25BEAB85}" type="parTrans" cxnId="{E9FF9DA7-87F9-3C45-8D09-E9E297140B71}">
      <dgm:prSet/>
      <dgm:spPr/>
      <dgm:t>
        <a:bodyPr/>
        <a:lstStyle/>
        <a:p>
          <a:endParaRPr lang="en-GB"/>
        </a:p>
      </dgm:t>
    </dgm:pt>
    <dgm:pt modelId="{03620561-CE69-5641-85EE-1136D51B64E3}" type="sibTrans" cxnId="{E9FF9DA7-87F9-3C45-8D09-E9E297140B7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F9E21FEA-C9A7-9F42-AFB1-AEEA80FB88A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dirty="0"/>
            <a:t>Data Preparation</a:t>
          </a:r>
        </a:p>
      </dgm:t>
    </dgm:pt>
    <dgm:pt modelId="{02BA7734-0496-2747-8FCE-BA0F274F8280}" type="parTrans" cxnId="{45F79334-2B74-5446-92FC-1327F048AC65}">
      <dgm:prSet/>
      <dgm:spPr/>
      <dgm:t>
        <a:bodyPr/>
        <a:lstStyle/>
        <a:p>
          <a:endParaRPr lang="en-GB"/>
        </a:p>
      </dgm:t>
    </dgm:pt>
    <dgm:pt modelId="{63BECCBC-434F-044C-903C-5F44AFCE680C}" type="sibTrans" cxnId="{45F79334-2B74-5446-92FC-1327F048AC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807C03F5-6869-2C46-82BD-09B32E0317C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dirty="0"/>
            <a:t>Data Visuals</a:t>
          </a:r>
        </a:p>
      </dgm:t>
    </dgm:pt>
    <dgm:pt modelId="{C2F61741-C540-5248-B0C7-240FFBEC3044}" type="parTrans" cxnId="{D26E1AC0-3ABF-3E44-9331-D1DEF3725F70}">
      <dgm:prSet/>
      <dgm:spPr/>
      <dgm:t>
        <a:bodyPr/>
        <a:lstStyle/>
        <a:p>
          <a:endParaRPr lang="en-GB"/>
        </a:p>
      </dgm:t>
    </dgm:pt>
    <dgm:pt modelId="{FEECE84D-B352-CA42-A5D6-57EDDCA92A76}" type="sibTrans" cxnId="{D26E1AC0-3ABF-3E44-9331-D1DEF3725F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D18E1435-7426-164C-B835-3690734D0B2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GB" dirty="0"/>
            <a:t>Data Review</a:t>
          </a:r>
        </a:p>
      </dgm:t>
    </dgm:pt>
    <dgm:pt modelId="{3BC66ACA-C82C-294C-B077-7A6B186D8C64}" type="parTrans" cxnId="{76ED183C-4F52-1C4D-8A24-E6D0E48D5450}">
      <dgm:prSet/>
      <dgm:spPr/>
      <dgm:t>
        <a:bodyPr/>
        <a:lstStyle/>
        <a:p>
          <a:endParaRPr lang="en-GB"/>
        </a:p>
      </dgm:t>
    </dgm:pt>
    <dgm:pt modelId="{8CA5A817-4400-C04A-9045-12314BBFD89D}" type="sibTrans" cxnId="{76ED183C-4F52-1C4D-8A24-E6D0E48D5450}">
      <dgm:prSet>
        <dgm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dgm:style>
      </dgm:prSet>
      <dgm:spPr>
        <a:ln>
          <a:headEnd type="none" w="med" len="med"/>
          <a:tailEnd type="arrow" w="med" len="med"/>
        </a:ln>
      </dgm:spPr>
      <dgm:t>
        <a:bodyPr/>
        <a:lstStyle/>
        <a:p>
          <a:endParaRPr lang="en-GB"/>
        </a:p>
      </dgm:t>
    </dgm:pt>
    <dgm:pt modelId="{4E6B3682-213D-4B48-B631-B84893C9CC5A}" type="pres">
      <dgm:prSet presAssocID="{A8B49532-0645-4041-AAD2-9D743B5C2CDA}" presName="cycle" presStyleCnt="0">
        <dgm:presLayoutVars>
          <dgm:dir/>
          <dgm:resizeHandles val="exact"/>
        </dgm:presLayoutVars>
      </dgm:prSet>
      <dgm:spPr/>
    </dgm:pt>
    <dgm:pt modelId="{5D1D7A50-C836-BE4E-9D98-AB207642E964}" type="pres">
      <dgm:prSet presAssocID="{D0C3E7DE-4ADE-5A4F-BECF-E5902A28F458}" presName="node" presStyleLbl="node1" presStyleIdx="0" presStyleCnt="5">
        <dgm:presLayoutVars>
          <dgm:bulletEnabled val="1"/>
        </dgm:presLayoutVars>
      </dgm:prSet>
      <dgm:spPr/>
    </dgm:pt>
    <dgm:pt modelId="{E1A12462-5D88-764E-849D-3B248F8319D0}" type="pres">
      <dgm:prSet presAssocID="{D0C3E7DE-4ADE-5A4F-BECF-E5902A28F458}" presName="spNode" presStyleCnt="0"/>
      <dgm:spPr/>
    </dgm:pt>
    <dgm:pt modelId="{9AA39DC2-EC0D-B349-A85F-F0185968B455}" type="pres">
      <dgm:prSet presAssocID="{29921E38-0E41-6944-92EB-11A05EDCC8A1}" presName="sibTrans" presStyleLbl="sibTrans1D1" presStyleIdx="0" presStyleCnt="5"/>
      <dgm:spPr/>
    </dgm:pt>
    <dgm:pt modelId="{F0FE1316-F0E8-C342-8F5F-C74C9E2D9413}" type="pres">
      <dgm:prSet presAssocID="{F9E21FEA-C9A7-9F42-AFB1-AEEA80FB88AE}" presName="node" presStyleLbl="node1" presStyleIdx="1" presStyleCnt="5">
        <dgm:presLayoutVars>
          <dgm:bulletEnabled val="1"/>
        </dgm:presLayoutVars>
      </dgm:prSet>
      <dgm:spPr/>
    </dgm:pt>
    <dgm:pt modelId="{FA84BF72-715B-0843-86E1-F186B03CCDF3}" type="pres">
      <dgm:prSet presAssocID="{F9E21FEA-C9A7-9F42-AFB1-AEEA80FB88AE}" presName="spNode" presStyleCnt="0"/>
      <dgm:spPr/>
    </dgm:pt>
    <dgm:pt modelId="{3F04576A-44BC-F241-BDCB-E03D9CBD43CB}" type="pres">
      <dgm:prSet presAssocID="{63BECCBC-434F-044C-903C-5F44AFCE680C}" presName="sibTrans" presStyleLbl="sibTrans1D1" presStyleIdx="1" presStyleCnt="5"/>
      <dgm:spPr/>
    </dgm:pt>
    <dgm:pt modelId="{98E9DD57-62FB-1247-A1F2-1E89CAAFD941}" type="pres">
      <dgm:prSet presAssocID="{6A5E958E-70A3-944D-8B1A-25B1E184CF49}" presName="node" presStyleLbl="node1" presStyleIdx="2" presStyleCnt="5">
        <dgm:presLayoutVars>
          <dgm:bulletEnabled val="1"/>
        </dgm:presLayoutVars>
      </dgm:prSet>
      <dgm:spPr/>
    </dgm:pt>
    <dgm:pt modelId="{E0E07B2B-AF85-954C-8A1E-3489351611B1}" type="pres">
      <dgm:prSet presAssocID="{6A5E958E-70A3-944D-8B1A-25B1E184CF49}" presName="spNode" presStyleCnt="0"/>
      <dgm:spPr/>
    </dgm:pt>
    <dgm:pt modelId="{52FF570C-38B5-2E44-BB5A-637EA7BFCC02}" type="pres">
      <dgm:prSet presAssocID="{03620561-CE69-5641-85EE-1136D51B64E3}" presName="sibTrans" presStyleLbl="sibTrans1D1" presStyleIdx="2" presStyleCnt="5"/>
      <dgm:spPr/>
    </dgm:pt>
    <dgm:pt modelId="{7F2B6990-A46F-F842-910D-A4BF741D284B}" type="pres">
      <dgm:prSet presAssocID="{807C03F5-6869-2C46-82BD-09B32E0317C1}" presName="node" presStyleLbl="node1" presStyleIdx="3" presStyleCnt="5">
        <dgm:presLayoutVars>
          <dgm:bulletEnabled val="1"/>
        </dgm:presLayoutVars>
      </dgm:prSet>
      <dgm:spPr/>
    </dgm:pt>
    <dgm:pt modelId="{E6ACF614-86C6-874A-8F0D-43454E234137}" type="pres">
      <dgm:prSet presAssocID="{807C03F5-6869-2C46-82BD-09B32E0317C1}" presName="spNode" presStyleCnt="0"/>
      <dgm:spPr/>
    </dgm:pt>
    <dgm:pt modelId="{6419CADA-C21D-4B43-9A74-BF6B011CA163}" type="pres">
      <dgm:prSet presAssocID="{FEECE84D-B352-CA42-A5D6-57EDDCA92A76}" presName="sibTrans" presStyleLbl="sibTrans1D1" presStyleIdx="3" presStyleCnt="5"/>
      <dgm:spPr/>
    </dgm:pt>
    <dgm:pt modelId="{CAB004AB-A93E-9D41-8970-9C8BB6434CF6}" type="pres">
      <dgm:prSet presAssocID="{D18E1435-7426-164C-B835-3690734D0B26}" presName="node" presStyleLbl="node1" presStyleIdx="4" presStyleCnt="5">
        <dgm:presLayoutVars>
          <dgm:bulletEnabled val="1"/>
        </dgm:presLayoutVars>
      </dgm:prSet>
      <dgm:spPr/>
    </dgm:pt>
    <dgm:pt modelId="{90E698E2-1B53-CF4C-96CF-74377F90E32E}" type="pres">
      <dgm:prSet presAssocID="{D18E1435-7426-164C-B835-3690734D0B26}" presName="spNode" presStyleCnt="0"/>
      <dgm:spPr/>
    </dgm:pt>
    <dgm:pt modelId="{3E466995-BF5B-F746-A1C2-28BCA5F2B930}" type="pres">
      <dgm:prSet presAssocID="{8CA5A817-4400-C04A-9045-12314BBFD89D}" presName="sibTrans" presStyleLbl="sibTrans1D1" presStyleIdx="4" presStyleCnt="5"/>
      <dgm:spPr/>
    </dgm:pt>
  </dgm:ptLst>
  <dgm:cxnLst>
    <dgm:cxn modelId="{C1BF6F14-EF4F-AB4A-A940-F25BC0EAAC17}" type="presOf" srcId="{63BECCBC-434F-044C-903C-5F44AFCE680C}" destId="{3F04576A-44BC-F241-BDCB-E03D9CBD43CB}" srcOrd="0" destOrd="0" presId="urn:microsoft.com/office/officeart/2005/8/layout/cycle6"/>
    <dgm:cxn modelId="{9C03B91D-D3FE-094E-B691-14314028F4A2}" type="presOf" srcId="{D0C3E7DE-4ADE-5A4F-BECF-E5902A28F458}" destId="{5D1D7A50-C836-BE4E-9D98-AB207642E964}" srcOrd="0" destOrd="0" presId="urn:microsoft.com/office/officeart/2005/8/layout/cycle6"/>
    <dgm:cxn modelId="{912E8C27-FDFB-E74F-8B55-1E048F5BB37D}" type="presOf" srcId="{03620561-CE69-5641-85EE-1136D51B64E3}" destId="{52FF570C-38B5-2E44-BB5A-637EA7BFCC02}" srcOrd="0" destOrd="0" presId="urn:microsoft.com/office/officeart/2005/8/layout/cycle6"/>
    <dgm:cxn modelId="{AB43332A-4E5F-4044-B076-B49681F1C8CE}" type="presOf" srcId="{FEECE84D-B352-CA42-A5D6-57EDDCA92A76}" destId="{6419CADA-C21D-4B43-9A74-BF6B011CA163}" srcOrd="0" destOrd="0" presId="urn:microsoft.com/office/officeart/2005/8/layout/cycle6"/>
    <dgm:cxn modelId="{45F79334-2B74-5446-92FC-1327F048AC65}" srcId="{A8B49532-0645-4041-AAD2-9D743B5C2CDA}" destId="{F9E21FEA-C9A7-9F42-AFB1-AEEA80FB88AE}" srcOrd="1" destOrd="0" parTransId="{02BA7734-0496-2747-8FCE-BA0F274F8280}" sibTransId="{63BECCBC-434F-044C-903C-5F44AFCE680C}"/>
    <dgm:cxn modelId="{70409E3A-AE96-1644-B776-0BF24236790B}" type="presOf" srcId="{F9E21FEA-C9A7-9F42-AFB1-AEEA80FB88AE}" destId="{F0FE1316-F0E8-C342-8F5F-C74C9E2D9413}" srcOrd="0" destOrd="0" presId="urn:microsoft.com/office/officeart/2005/8/layout/cycle6"/>
    <dgm:cxn modelId="{76ED183C-4F52-1C4D-8A24-E6D0E48D5450}" srcId="{A8B49532-0645-4041-AAD2-9D743B5C2CDA}" destId="{D18E1435-7426-164C-B835-3690734D0B26}" srcOrd="4" destOrd="0" parTransId="{3BC66ACA-C82C-294C-B077-7A6B186D8C64}" sibTransId="{8CA5A817-4400-C04A-9045-12314BBFD89D}"/>
    <dgm:cxn modelId="{44AB2251-4725-3545-B9F9-6C3FEDA6D48B}" srcId="{A8B49532-0645-4041-AAD2-9D743B5C2CDA}" destId="{D0C3E7DE-4ADE-5A4F-BECF-E5902A28F458}" srcOrd="0" destOrd="0" parTransId="{EE313F03-840D-4443-8E37-2BAF25CCD4C5}" sibTransId="{29921E38-0E41-6944-92EB-11A05EDCC8A1}"/>
    <dgm:cxn modelId="{8D05A755-2491-7841-886E-E0085C83B8C9}" type="presOf" srcId="{29921E38-0E41-6944-92EB-11A05EDCC8A1}" destId="{9AA39DC2-EC0D-B349-A85F-F0185968B455}" srcOrd="0" destOrd="0" presId="urn:microsoft.com/office/officeart/2005/8/layout/cycle6"/>
    <dgm:cxn modelId="{5C7E8B77-0AD0-C448-896B-749AB9862035}" type="presOf" srcId="{A8B49532-0645-4041-AAD2-9D743B5C2CDA}" destId="{4E6B3682-213D-4B48-B631-B84893C9CC5A}" srcOrd="0" destOrd="0" presId="urn:microsoft.com/office/officeart/2005/8/layout/cycle6"/>
    <dgm:cxn modelId="{2191CE92-5A61-AD46-B6ED-9DA77EE29EBF}" type="presOf" srcId="{8CA5A817-4400-C04A-9045-12314BBFD89D}" destId="{3E466995-BF5B-F746-A1C2-28BCA5F2B930}" srcOrd="0" destOrd="0" presId="urn:microsoft.com/office/officeart/2005/8/layout/cycle6"/>
    <dgm:cxn modelId="{E9FF9DA7-87F9-3C45-8D09-E9E297140B71}" srcId="{A8B49532-0645-4041-AAD2-9D743B5C2CDA}" destId="{6A5E958E-70A3-944D-8B1A-25B1E184CF49}" srcOrd="2" destOrd="0" parTransId="{CD49349F-E263-F740-972F-6DCB25BEAB85}" sibTransId="{03620561-CE69-5641-85EE-1136D51B64E3}"/>
    <dgm:cxn modelId="{D26E1AC0-3ABF-3E44-9331-D1DEF3725F70}" srcId="{A8B49532-0645-4041-AAD2-9D743B5C2CDA}" destId="{807C03F5-6869-2C46-82BD-09B32E0317C1}" srcOrd="3" destOrd="0" parTransId="{C2F61741-C540-5248-B0C7-240FFBEC3044}" sibTransId="{FEECE84D-B352-CA42-A5D6-57EDDCA92A76}"/>
    <dgm:cxn modelId="{3538BFCA-10F9-954C-BE31-0415625F7F30}" type="presOf" srcId="{D18E1435-7426-164C-B835-3690734D0B26}" destId="{CAB004AB-A93E-9D41-8970-9C8BB6434CF6}" srcOrd="0" destOrd="0" presId="urn:microsoft.com/office/officeart/2005/8/layout/cycle6"/>
    <dgm:cxn modelId="{0C804CE4-4DF2-A243-9929-9AE0E8393B20}" type="presOf" srcId="{807C03F5-6869-2C46-82BD-09B32E0317C1}" destId="{7F2B6990-A46F-F842-910D-A4BF741D284B}" srcOrd="0" destOrd="0" presId="urn:microsoft.com/office/officeart/2005/8/layout/cycle6"/>
    <dgm:cxn modelId="{C36E38F5-0F42-8842-88A7-FDDB15D2E3C5}" type="presOf" srcId="{6A5E958E-70A3-944D-8B1A-25B1E184CF49}" destId="{98E9DD57-62FB-1247-A1F2-1E89CAAFD941}" srcOrd="0" destOrd="0" presId="urn:microsoft.com/office/officeart/2005/8/layout/cycle6"/>
    <dgm:cxn modelId="{BE9BAAC9-6159-8441-939F-77EDBB9E1ADC}" type="presParOf" srcId="{4E6B3682-213D-4B48-B631-B84893C9CC5A}" destId="{5D1D7A50-C836-BE4E-9D98-AB207642E964}" srcOrd="0" destOrd="0" presId="urn:microsoft.com/office/officeart/2005/8/layout/cycle6"/>
    <dgm:cxn modelId="{26A4836F-5A58-CF4C-BA18-D89AF4166154}" type="presParOf" srcId="{4E6B3682-213D-4B48-B631-B84893C9CC5A}" destId="{E1A12462-5D88-764E-849D-3B248F8319D0}" srcOrd="1" destOrd="0" presId="urn:microsoft.com/office/officeart/2005/8/layout/cycle6"/>
    <dgm:cxn modelId="{EAAC5C3A-B792-F449-80C3-83F283A2890B}" type="presParOf" srcId="{4E6B3682-213D-4B48-B631-B84893C9CC5A}" destId="{9AA39DC2-EC0D-B349-A85F-F0185968B455}" srcOrd="2" destOrd="0" presId="urn:microsoft.com/office/officeart/2005/8/layout/cycle6"/>
    <dgm:cxn modelId="{3809E6DE-CE0F-F147-89D2-ACC3AEC0E12A}" type="presParOf" srcId="{4E6B3682-213D-4B48-B631-B84893C9CC5A}" destId="{F0FE1316-F0E8-C342-8F5F-C74C9E2D9413}" srcOrd="3" destOrd="0" presId="urn:microsoft.com/office/officeart/2005/8/layout/cycle6"/>
    <dgm:cxn modelId="{B3962BED-2BC4-F940-81B5-EA58DFB2F46B}" type="presParOf" srcId="{4E6B3682-213D-4B48-B631-B84893C9CC5A}" destId="{FA84BF72-715B-0843-86E1-F186B03CCDF3}" srcOrd="4" destOrd="0" presId="urn:microsoft.com/office/officeart/2005/8/layout/cycle6"/>
    <dgm:cxn modelId="{9AA8797D-8756-194C-9CEA-842581214672}" type="presParOf" srcId="{4E6B3682-213D-4B48-B631-B84893C9CC5A}" destId="{3F04576A-44BC-F241-BDCB-E03D9CBD43CB}" srcOrd="5" destOrd="0" presId="urn:microsoft.com/office/officeart/2005/8/layout/cycle6"/>
    <dgm:cxn modelId="{F43C3786-95DC-7A4D-8E25-1D4B1D042CC8}" type="presParOf" srcId="{4E6B3682-213D-4B48-B631-B84893C9CC5A}" destId="{98E9DD57-62FB-1247-A1F2-1E89CAAFD941}" srcOrd="6" destOrd="0" presId="urn:microsoft.com/office/officeart/2005/8/layout/cycle6"/>
    <dgm:cxn modelId="{01B68190-DFAF-F64B-A058-C776FCB21C56}" type="presParOf" srcId="{4E6B3682-213D-4B48-B631-B84893C9CC5A}" destId="{E0E07B2B-AF85-954C-8A1E-3489351611B1}" srcOrd="7" destOrd="0" presId="urn:microsoft.com/office/officeart/2005/8/layout/cycle6"/>
    <dgm:cxn modelId="{38B1C9D1-8E20-BF48-B4F6-5708DA458D3C}" type="presParOf" srcId="{4E6B3682-213D-4B48-B631-B84893C9CC5A}" destId="{52FF570C-38B5-2E44-BB5A-637EA7BFCC02}" srcOrd="8" destOrd="0" presId="urn:microsoft.com/office/officeart/2005/8/layout/cycle6"/>
    <dgm:cxn modelId="{C5942E06-53A2-D54A-8DC4-15B3469D4DA4}" type="presParOf" srcId="{4E6B3682-213D-4B48-B631-B84893C9CC5A}" destId="{7F2B6990-A46F-F842-910D-A4BF741D284B}" srcOrd="9" destOrd="0" presId="urn:microsoft.com/office/officeart/2005/8/layout/cycle6"/>
    <dgm:cxn modelId="{23DC61B0-CCA3-454E-BA50-DBA5EF835C0C}" type="presParOf" srcId="{4E6B3682-213D-4B48-B631-B84893C9CC5A}" destId="{E6ACF614-86C6-874A-8F0D-43454E234137}" srcOrd="10" destOrd="0" presId="urn:microsoft.com/office/officeart/2005/8/layout/cycle6"/>
    <dgm:cxn modelId="{26C238D2-116D-1046-9216-49D84997F87E}" type="presParOf" srcId="{4E6B3682-213D-4B48-B631-B84893C9CC5A}" destId="{6419CADA-C21D-4B43-9A74-BF6B011CA163}" srcOrd="11" destOrd="0" presId="urn:microsoft.com/office/officeart/2005/8/layout/cycle6"/>
    <dgm:cxn modelId="{A48A8BF2-CB39-6E43-9BB9-C2EA99E01C48}" type="presParOf" srcId="{4E6B3682-213D-4B48-B631-B84893C9CC5A}" destId="{CAB004AB-A93E-9D41-8970-9C8BB6434CF6}" srcOrd="12" destOrd="0" presId="urn:microsoft.com/office/officeart/2005/8/layout/cycle6"/>
    <dgm:cxn modelId="{4A87AC8D-21E4-8348-8FA4-05353291984A}" type="presParOf" srcId="{4E6B3682-213D-4B48-B631-B84893C9CC5A}" destId="{90E698E2-1B53-CF4C-96CF-74377F90E32E}" srcOrd="13" destOrd="0" presId="urn:microsoft.com/office/officeart/2005/8/layout/cycle6"/>
    <dgm:cxn modelId="{E2C24226-63F1-9C49-A438-1AF46968DD8C}" type="presParOf" srcId="{4E6B3682-213D-4B48-B631-B84893C9CC5A}" destId="{3E466995-BF5B-F746-A1C2-28BCA5F2B930}" srcOrd="14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D7A50-C836-BE4E-9D98-AB207642E964}">
      <dsp:nvSpPr>
        <dsp:cNvPr id="0" name=""/>
        <dsp:cNvSpPr/>
      </dsp:nvSpPr>
      <dsp:spPr>
        <a:xfrm>
          <a:off x="1238969" y="1397"/>
          <a:ext cx="891794" cy="579666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Clean</a:t>
          </a:r>
        </a:p>
      </dsp:txBody>
      <dsp:txXfrm>
        <a:off x="1267266" y="29694"/>
        <a:ext cx="835200" cy="523072"/>
      </dsp:txXfrm>
    </dsp:sp>
    <dsp:sp modelId="{9AA39DC2-EC0D-B349-A85F-F0185968B455}">
      <dsp:nvSpPr>
        <dsp:cNvPr id="0" name=""/>
        <dsp:cNvSpPr/>
      </dsp:nvSpPr>
      <dsp:spPr>
        <a:xfrm>
          <a:off x="525876" y="291230"/>
          <a:ext cx="2317979" cy="2317979"/>
        </a:xfrm>
        <a:custGeom>
          <a:avLst/>
          <a:gdLst/>
          <a:ahLst/>
          <a:cxnLst/>
          <a:rect l="0" t="0" r="0" b="0"/>
          <a:pathLst>
            <a:path>
              <a:moveTo>
                <a:pt x="1611024" y="91786"/>
              </a:moveTo>
              <a:arcTo wR="1158989" hR="1158989" stAng="17577362" swAng="1963315"/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FE1316-F0E8-C342-8F5F-C74C9E2D9413}">
      <dsp:nvSpPr>
        <dsp:cNvPr id="0" name=""/>
        <dsp:cNvSpPr/>
      </dsp:nvSpPr>
      <dsp:spPr>
        <a:xfrm>
          <a:off x="2341234" y="802239"/>
          <a:ext cx="891794" cy="579666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Preparation</a:t>
          </a:r>
        </a:p>
      </dsp:txBody>
      <dsp:txXfrm>
        <a:off x="2369531" y="830536"/>
        <a:ext cx="835200" cy="523072"/>
      </dsp:txXfrm>
    </dsp:sp>
    <dsp:sp modelId="{3F04576A-44BC-F241-BDCB-E03D9CBD43CB}">
      <dsp:nvSpPr>
        <dsp:cNvPr id="0" name=""/>
        <dsp:cNvSpPr/>
      </dsp:nvSpPr>
      <dsp:spPr>
        <a:xfrm>
          <a:off x="525876" y="291230"/>
          <a:ext cx="2317979" cy="2317979"/>
        </a:xfrm>
        <a:custGeom>
          <a:avLst/>
          <a:gdLst/>
          <a:ahLst/>
          <a:cxnLst/>
          <a:rect l="0" t="0" r="0" b="0"/>
          <a:pathLst>
            <a:path>
              <a:moveTo>
                <a:pt x="2316378" y="1098088"/>
              </a:moveTo>
              <a:arcTo wR="1158989" hR="1158989" stAng="21419273" swAng="2197668"/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E9DD57-62FB-1247-A1F2-1E89CAAFD941}">
      <dsp:nvSpPr>
        <dsp:cNvPr id="0" name=""/>
        <dsp:cNvSpPr/>
      </dsp:nvSpPr>
      <dsp:spPr>
        <a:xfrm>
          <a:off x="1920206" y="2098029"/>
          <a:ext cx="891794" cy="579666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Exploration</a:t>
          </a:r>
        </a:p>
      </dsp:txBody>
      <dsp:txXfrm>
        <a:off x="1948503" y="2126326"/>
        <a:ext cx="835200" cy="523072"/>
      </dsp:txXfrm>
    </dsp:sp>
    <dsp:sp modelId="{52FF570C-38B5-2E44-BB5A-637EA7BFCC02}">
      <dsp:nvSpPr>
        <dsp:cNvPr id="0" name=""/>
        <dsp:cNvSpPr/>
      </dsp:nvSpPr>
      <dsp:spPr>
        <a:xfrm>
          <a:off x="525876" y="291230"/>
          <a:ext cx="2317979" cy="2317979"/>
        </a:xfrm>
        <a:custGeom>
          <a:avLst/>
          <a:gdLst/>
          <a:ahLst/>
          <a:cxnLst/>
          <a:rect l="0" t="0" r="0" b="0"/>
          <a:pathLst>
            <a:path>
              <a:moveTo>
                <a:pt x="1389719" y="2294780"/>
              </a:moveTo>
              <a:arcTo wR="1158989" hR="1158989" stAng="4711018" swAng="1377965"/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F2B6990-A46F-F842-910D-A4BF741D284B}">
      <dsp:nvSpPr>
        <dsp:cNvPr id="0" name=""/>
        <dsp:cNvSpPr/>
      </dsp:nvSpPr>
      <dsp:spPr>
        <a:xfrm>
          <a:off x="557732" y="2098029"/>
          <a:ext cx="891794" cy="579666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Visuals</a:t>
          </a:r>
        </a:p>
      </dsp:txBody>
      <dsp:txXfrm>
        <a:off x="586029" y="2126326"/>
        <a:ext cx="835200" cy="523072"/>
      </dsp:txXfrm>
    </dsp:sp>
    <dsp:sp modelId="{6419CADA-C21D-4B43-9A74-BF6B011CA163}">
      <dsp:nvSpPr>
        <dsp:cNvPr id="0" name=""/>
        <dsp:cNvSpPr/>
      </dsp:nvSpPr>
      <dsp:spPr>
        <a:xfrm>
          <a:off x="525876" y="291230"/>
          <a:ext cx="2317979" cy="2317979"/>
        </a:xfrm>
        <a:custGeom>
          <a:avLst/>
          <a:gdLst/>
          <a:ahLst/>
          <a:cxnLst/>
          <a:rect l="0" t="0" r="0" b="0"/>
          <a:pathLst>
            <a:path>
              <a:moveTo>
                <a:pt x="193818" y="1800629"/>
              </a:moveTo>
              <a:arcTo wR="1158989" hR="1158989" stAng="8783058" swAng="2197668"/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B004AB-A93E-9D41-8970-9C8BB6434CF6}">
      <dsp:nvSpPr>
        <dsp:cNvPr id="0" name=""/>
        <dsp:cNvSpPr/>
      </dsp:nvSpPr>
      <dsp:spPr>
        <a:xfrm>
          <a:off x="136704" y="802239"/>
          <a:ext cx="891794" cy="579666"/>
        </a:xfrm>
        <a:prstGeom prst="round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Review</a:t>
          </a:r>
        </a:p>
      </dsp:txBody>
      <dsp:txXfrm>
        <a:off x="165001" y="830536"/>
        <a:ext cx="835200" cy="523072"/>
      </dsp:txXfrm>
    </dsp:sp>
    <dsp:sp modelId="{3E466995-BF5B-F746-A1C2-28BCA5F2B930}">
      <dsp:nvSpPr>
        <dsp:cNvPr id="0" name=""/>
        <dsp:cNvSpPr/>
      </dsp:nvSpPr>
      <dsp:spPr>
        <a:xfrm>
          <a:off x="525876" y="291230"/>
          <a:ext cx="2317979" cy="2317979"/>
        </a:xfrm>
        <a:custGeom>
          <a:avLst/>
          <a:gdLst/>
          <a:ahLst/>
          <a:cxnLst/>
          <a:rect l="0" t="0" r="0" b="0"/>
          <a:pathLst>
            <a:path>
              <a:moveTo>
                <a:pt x="201801" y="505500"/>
              </a:moveTo>
              <a:arcTo wR="1158989" hR="1158989" stAng="12859324" swAng="1963315"/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EECB-7A36-4449-8F94-C811BACC3ED0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C273-2403-7E46-9C71-B1F488E530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EC273-2403-7E46-9C71-B1F488E530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8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EC273-2403-7E46-9C71-B1F488E530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1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4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3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9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9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7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4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8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90" r:id="rId6"/>
    <p:sldLayoutId id="2147483885" r:id="rId7"/>
    <p:sldLayoutId id="2147483886" r:id="rId8"/>
    <p:sldLayoutId id="2147483887" r:id="rId9"/>
    <p:sldLayoutId id="2147483889" r:id="rId10"/>
    <p:sldLayoutId id="21474838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2CDCB-4511-3D66-3C70-CF18F1CBE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335" y="1092847"/>
            <a:ext cx="9940064" cy="752877"/>
          </a:xfrm>
        </p:spPr>
        <p:txBody>
          <a:bodyPr anchor="t">
            <a:normAutofit fontScale="90000"/>
          </a:bodyPr>
          <a:lstStyle/>
          <a:p>
            <a:r>
              <a:rPr lang="en-US" sz="3400" dirty="0"/>
              <a:t>Bicycle , clothing, accessories analysis </a:t>
            </a:r>
            <a:br>
              <a:rPr lang="en-US" sz="3400" dirty="0"/>
            </a:br>
            <a:r>
              <a:rPr lang="en-US" sz="3400" dirty="0"/>
              <a:t>of global Multi-Store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30962-0087-93CB-FFA3-D2D2D2CF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35" y="2200637"/>
            <a:ext cx="9940063" cy="878792"/>
          </a:xfrm>
        </p:spPr>
        <p:txBody>
          <a:bodyPr>
            <a:normAutofit/>
          </a:bodyPr>
          <a:lstStyle/>
          <a:p>
            <a:r>
              <a:rPr lang="en-US" dirty="0"/>
              <a:t>By Chris White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C8229A6-F897-F6A9-9578-3B112195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57" r="1" b="13260"/>
          <a:stretch/>
        </p:blipFill>
        <p:spPr>
          <a:xfrm>
            <a:off x="0" y="5851649"/>
            <a:ext cx="12198627" cy="1092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30F0B-F824-F123-260A-C186E49C8DE1}"/>
              </a:ext>
            </a:extLst>
          </p:cNvPr>
          <p:cNvSpPr txBox="1"/>
          <p:nvPr/>
        </p:nvSpPr>
        <p:spPr>
          <a:xfrm>
            <a:off x="1206868" y="4050040"/>
            <a:ext cx="785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Looking for market trends for business and marketing guidance.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D06053-9271-0268-FF63-C45EC07A5A76}"/>
              </a:ext>
            </a:extLst>
          </p:cNvPr>
          <p:cNvCxnSpPr>
            <a:cxnSpLocks/>
          </p:cNvCxnSpPr>
          <p:nvPr/>
        </p:nvCxnSpPr>
        <p:spPr>
          <a:xfrm>
            <a:off x="1206868" y="3848163"/>
            <a:ext cx="105787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007E2-2E25-1026-10A2-B51DD0C6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AD6FD5C-D2DF-FEE1-C84A-DCF87CB9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B696230-9F89-6949-8026-EAED3777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11" y="1306286"/>
            <a:ext cx="8806789" cy="439388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B3D21B-0228-978F-81DE-7BDDD9A8CED1}"/>
              </a:ext>
            </a:extLst>
          </p:cNvPr>
          <p:cNvCxnSpPr>
            <a:cxnSpLocks/>
          </p:cNvCxnSpPr>
          <p:nvPr/>
        </p:nvCxnSpPr>
        <p:spPr>
          <a:xfrm flipV="1">
            <a:off x="3240966" y="1306286"/>
            <a:ext cx="0" cy="42504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9F9186-58CA-660B-CA6F-D0616E749E71}"/>
              </a:ext>
            </a:extLst>
          </p:cNvPr>
          <p:cNvSpPr txBox="1"/>
          <p:nvPr/>
        </p:nvSpPr>
        <p:spPr>
          <a:xfrm>
            <a:off x="522514" y="1386674"/>
            <a:ext cx="262262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Helmets are the most profitable items across all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Look into Fender sales in Europe and Australia as they don’t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Bottle and cage profits in 4 countries similar to US Fender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Could Canada be making more money on helmets?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084DF7-221C-C01D-B0AE-A0A8AAFD5C8E}"/>
              </a:ext>
            </a:extLst>
          </p:cNvPr>
          <p:cNvSpPr txBox="1">
            <a:spLocks/>
          </p:cNvSpPr>
          <p:nvPr/>
        </p:nvSpPr>
        <p:spPr>
          <a:xfrm>
            <a:off x="6096000" y="657157"/>
            <a:ext cx="5841443" cy="420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Company’s most profitable accessories by country</a:t>
            </a:r>
          </a:p>
        </p:txBody>
      </p:sp>
    </p:spTree>
    <p:extLst>
      <p:ext uri="{BB962C8B-B14F-4D97-AF65-F5344CB8AC3E}">
        <p14:creationId xmlns:p14="http://schemas.microsoft.com/office/powerpoint/2010/main" val="177205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0282-518D-BB4B-45B0-9406CBAC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1FC5FB9-8A77-D185-C4BA-85997EC5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114020" y="5780557"/>
            <a:ext cx="12198627" cy="1092848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7D1F159-958C-51F2-83C8-D04BBB4E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13" y="1306286"/>
            <a:ext cx="8806788" cy="44742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30D590-B2B5-7E54-92F3-8C71D6538105}"/>
              </a:ext>
            </a:extLst>
          </p:cNvPr>
          <p:cNvCxnSpPr>
            <a:cxnSpLocks/>
          </p:cNvCxnSpPr>
          <p:nvPr/>
        </p:nvCxnSpPr>
        <p:spPr>
          <a:xfrm flipV="1">
            <a:off x="3240966" y="1306286"/>
            <a:ext cx="0" cy="42504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009213-AEE0-0E57-B850-7923FFD5D809}"/>
              </a:ext>
            </a:extLst>
          </p:cNvPr>
          <p:cNvSpPr txBox="1"/>
          <p:nvPr/>
        </p:nvSpPr>
        <p:spPr>
          <a:xfrm>
            <a:off x="522514" y="1386674"/>
            <a:ext cx="262262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Shorts feature across the chart, with US Shorts being hugely profitable.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Vest profits decent in a few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there a reason why Jersey profits don’t feature in Australia.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Short profit and sales be looked into for EU and Australia for improvemen</a:t>
            </a:r>
            <a:r>
              <a:rPr lang="en-US" sz="1700" dirty="0"/>
              <a:t>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FFA3E7-240E-E534-2C1F-B576C8EB1B98}"/>
              </a:ext>
            </a:extLst>
          </p:cNvPr>
          <p:cNvSpPr txBox="1">
            <a:spLocks/>
          </p:cNvSpPr>
          <p:nvPr/>
        </p:nvSpPr>
        <p:spPr>
          <a:xfrm>
            <a:off x="6330462" y="657158"/>
            <a:ext cx="5606981" cy="420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Company’s most profitable clothing by country</a:t>
            </a:r>
          </a:p>
        </p:txBody>
      </p:sp>
    </p:spTree>
    <p:extLst>
      <p:ext uri="{BB962C8B-B14F-4D97-AF65-F5344CB8AC3E}">
        <p14:creationId xmlns:p14="http://schemas.microsoft.com/office/powerpoint/2010/main" val="58458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F933-34E7-9A92-0A94-54FC1AF36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07B2A12-FC57-9F6B-A613-1AC7FB09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18" name="Picture 17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9D93C572-21BC-D04B-C4CD-A1BE2211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34207"/>
            <a:ext cx="7772400" cy="51463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7BE6574-15BB-3203-1625-D526BCC039FA}"/>
              </a:ext>
            </a:extLst>
          </p:cNvPr>
          <p:cNvSpPr txBox="1">
            <a:spLocks/>
          </p:cNvSpPr>
          <p:nvPr/>
        </p:nvSpPr>
        <p:spPr>
          <a:xfrm>
            <a:off x="295311" y="424065"/>
            <a:ext cx="6256214" cy="420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Company’s Age Group by Country Metrics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A0DFE3-6840-9AC5-003D-E1F3E93B10F8}"/>
              </a:ext>
            </a:extLst>
          </p:cNvPr>
          <p:cNvCxnSpPr>
            <a:cxnSpLocks/>
          </p:cNvCxnSpPr>
          <p:nvPr/>
        </p:nvCxnSpPr>
        <p:spPr>
          <a:xfrm flipV="1">
            <a:off x="4414948" y="844349"/>
            <a:ext cx="0" cy="46320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3A86F9-4697-1E66-8951-D4283FAD995F}"/>
              </a:ext>
            </a:extLst>
          </p:cNvPr>
          <p:cNvSpPr txBox="1"/>
          <p:nvPr/>
        </p:nvSpPr>
        <p:spPr>
          <a:xfrm>
            <a:off x="669705" y="1595441"/>
            <a:ext cx="33661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Young Adults (25-34) globally buy the most bikes, all countries above 49.6%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Road Bikes were the most popular with all countries except Canada that had overall split of 55% of Mountain Bike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Senior (64+) represented less than 1% of sales in each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Touring Bikes made up on average 10.8% of sales across all countries, mainly purchased by Youth &amp; Young Adults.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691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B897-02F7-FC2D-C6A0-C4DA38B0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059445F-95E1-8E2A-3358-2303A3AC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DB9AECE-934F-C018-0A20-B4A1B736806B}"/>
              </a:ext>
            </a:extLst>
          </p:cNvPr>
          <p:cNvSpPr txBox="1">
            <a:spLocks/>
          </p:cNvSpPr>
          <p:nvPr/>
        </p:nvSpPr>
        <p:spPr>
          <a:xfrm>
            <a:off x="1240534" y="626340"/>
            <a:ext cx="9940064" cy="75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u="sng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5124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18846-68D7-F2AC-8352-709922395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F843C3-C557-E453-7C56-E54FE5031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58CE3-D5F2-29B1-E9B0-3CAB5EAE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726" y="3169107"/>
            <a:ext cx="5376663" cy="1376790"/>
          </a:xfrm>
        </p:spPr>
        <p:txBody>
          <a:bodyPr>
            <a:normAutofit fontScale="90000"/>
          </a:bodyPr>
          <a:lstStyle/>
          <a:p>
            <a:r>
              <a:rPr lang="en-US" sz="2800" b="0" dirty="0"/>
              <a:t>The data is 113,000 rows of history of sales across bicycle, accessory and clothing category sales.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A78B2-64E4-CD3C-12D0-364A0FC7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473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room with many bicycles&#10;&#10;Description automatically generated">
            <a:extLst>
              <a:ext uri="{FF2B5EF4-FFF2-40B4-BE49-F238E27FC236}">
                <a16:creationId xmlns:a16="http://schemas.microsoft.com/office/drawing/2014/main" id="{C600BAED-87C9-2C2E-1720-E2BD36BC6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556" y="1353699"/>
            <a:ext cx="5018678" cy="33343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6FA31E-7E7B-D519-4675-D4CE4A0FF16B}"/>
              </a:ext>
            </a:extLst>
          </p:cNvPr>
          <p:cNvSpPr txBox="1"/>
          <p:nvPr/>
        </p:nvSpPr>
        <p:spPr>
          <a:xfrm>
            <a:off x="965305" y="5424617"/>
            <a:ext cx="5622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*Data source : Kaggle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9F863-C813-E545-9F7E-1F65F534701C}"/>
              </a:ext>
            </a:extLst>
          </p:cNvPr>
          <p:cNvSpPr txBox="1">
            <a:spLocks/>
          </p:cNvSpPr>
          <p:nvPr/>
        </p:nvSpPr>
        <p:spPr>
          <a:xfrm>
            <a:off x="1210966" y="1644072"/>
            <a:ext cx="5376663" cy="1376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Collected data from multiple stores represented in 6 countries across the world.</a:t>
            </a:r>
          </a:p>
        </p:txBody>
      </p:sp>
      <p:pic>
        <p:nvPicPr>
          <p:cNvPr id="6" name="Picture 5" descr="A web of dots connected">
            <a:extLst>
              <a:ext uri="{FF2B5EF4-FFF2-40B4-BE49-F238E27FC236}">
                <a16:creationId xmlns:a16="http://schemas.microsoft.com/office/drawing/2014/main" id="{BA1D78DD-8AC9-C55B-3AB5-84BAC2DD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9AD65F-538D-5C60-2252-36B708396AE0}"/>
              </a:ext>
            </a:extLst>
          </p:cNvPr>
          <p:cNvSpPr txBox="1">
            <a:spLocks/>
          </p:cNvSpPr>
          <p:nvPr/>
        </p:nvSpPr>
        <p:spPr>
          <a:xfrm>
            <a:off x="1181099" y="4047827"/>
            <a:ext cx="5376663" cy="1376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E87340-05FA-4F01-2FFA-5FFBD7FA11D2}"/>
              </a:ext>
            </a:extLst>
          </p:cNvPr>
          <p:cNvCxnSpPr>
            <a:cxnSpLocks/>
          </p:cNvCxnSpPr>
          <p:nvPr/>
        </p:nvCxnSpPr>
        <p:spPr>
          <a:xfrm flipV="1">
            <a:off x="1325099" y="2943824"/>
            <a:ext cx="5269157" cy="68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DCF22460-7050-564C-52E5-562BE0455ED2}"/>
              </a:ext>
            </a:extLst>
          </p:cNvPr>
          <p:cNvSpPr txBox="1">
            <a:spLocks/>
          </p:cNvSpPr>
          <p:nvPr/>
        </p:nvSpPr>
        <p:spPr>
          <a:xfrm>
            <a:off x="1240534" y="626340"/>
            <a:ext cx="9940064" cy="75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u="sng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081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C710E4-D509-455C-A8D8-F6A63F2DA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6E91D-6AAA-E89C-A893-CEA98AA3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534" y="4246323"/>
            <a:ext cx="5376663" cy="1376790"/>
          </a:xfrm>
        </p:spPr>
        <p:txBody>
          <a:bodyPr>
            <a:normAutofit/>
          </a:bodyPr>
          <a:lstStyle/>
          <a:p>
            <a:r>
              <a:rPr lang="en-US" sz="2400" b="0" dirty="0"/>
              <a:t>And investigating which age group buys the most bikes per country.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62BD49-B7E7-4E8C-8604-06EA1F5F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473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F51A4F7-91D8-DC9E-0A3C-B32AB65CA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5433"/>
              </p:ext>
            </p:extLst>
          </p:nvPr>
        </p:nvGraphicFramePr>
        <p:xfrm>
          <a:off x="8258745" y="2789268"/>
          <a:ext cx="3369733" cy="271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C287A68-59B2-76DD-149A-DA7096F92C0B}"/>
              </a:ext>
            </a:extLst>
          </p:cNvPr>
          <p:cNvSpPr txBox="1">
            <a:spLocks/>
          </p:cNvSpPr>
          <p:nvPr/>
        </p:nvSpPr>
        <p:spPr>
          <a:xfrm>
            <a:off x="1240534" y="1379217"/>
            <a:ext cx="5376663" cy="1376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I’m analyzing what the correlations of revenue and profit between different counties and the product categories to see if theirs a trend.</a:t>
            </a:r>
          </a:p>
        </p:txBody>
      </p:sp>
      <p:pic>
        <p:nvPicPr>
          <p:cNvPr id="6" name="Picture 5" descr="A web of dots connected">
            <a:extLst>
              <a:ext uri="{FF2B5EF4-FFF2-40B4-BE49-F238E27FC236}">
                <a16:creationId xmlns:a16="http://schemas.microsoft.com/office/drawing/2014/main" id="{B217766A-745E-C9A7-227C-06397976A66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5BAF98-E9D9-F023-E1A8-E63F55C67A5D}"/>
              </a:ext>
            </a:extLst>
          </p:cNvPr>
          <p:cNvSpPr txBox="1">
            <a:spLocks/>
          </p:cNvSpPr>
          <p:nvPr/>
        </p:nvSpPr>
        <p:spPr>
          <a:xfrm>
            <a:off x="1240534" y="3039150"/>
            <a:ext cx="5376663" cy="1376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Also looking for the most profitable sub-category per country.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86C7A0-3ECD-1D2A-D1F3-95A1AC20E418}"/>
              </a:ext>
            </a:extLst>
          </p:cNvPr>
          <p:cNvSpPr txBox="1">
            <a:spLocks/>
          </p:cNvSpPr>
          <p:nvPr/>
        </p:nvSpPr>
        <p:spPr>
          <a:xfrm>
            <a:off x="1240534" y="626340"/>
            <a:ext cx="9940064" cy="75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u="sng" dirty="0"/>
              <a:t>OBJECTIVES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BAC4D-7039-6116-9356-60F9F643CEB5}"/>
              </a:ext>
            </a:extLst>
          </p:cNvPr>
          <p:cNvCxnSpPr>
            <a:cxnSpLocks/>
          </p:cNvCxnSpPr>
          <p:nvPr/>
        </p:nvCxnSpPr>
        <p:spPr>
          <a:xfrm flipV="1">
            <a:off x="1354667" y="2789268"/>
            <a:ext cx="5269157" cy="68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D15118-5079-594E-894E-207A98FDA609}"/>
              </a:ext>
            </a:extLst>
          </p:cNvPr>
          <p:cNvCxnSpPr>
            <a:cxnSpLocks/>
          </p:cNvCxnSpPr>
          <p:nvPr/>
        </p:nvCxnSpPr>
        <p:spPr>
          <a:xfrm flipV="1">
            <a:off x="1354667" y="4012091"/>
            <a:ext cx="5269157" cy="68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Picture 25" descr="Graph">
            <a:extLst>
              <a:ext uri="{FF2B5EF4-FFF2-40B4-BE49-F238E27FC236}">
                <a16:creationId xmlns:a16="http://schemas.microsoft.com/office/drawing/2014/main" id="{F4357C03-5684-86B4-23AF-A15D947B7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59" y="260147"/>
            <a:ext cx="3491078" cy="21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0D89F-FF15-D12A-8B3F-C156C75B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B27B81-EFDC-85D1-AD27-FDCBD2051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AFCB73-CC10-4D42-C36F-EB17B3BC5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473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50CE5D6-AA7F-2684-7B56-81CF8057490A}"/>
              </a:ext>
            </a:extLst>
          </p:cNvPr>
          <p:cNvSpPr txBox="1">
            <a:spLocks/>
          </p:cNvSpPr>
          <p:nvPr/>
        </p:nvSpPr>
        <p:spPr>
          <a:xfrm>
            <a:off x="5144756" y="723368"/>
            <a:ext cx="6679443" cy="420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Overview of the company’s distribution</a:t>
            </a:r>
          </a:p>
        </p:txBody>
      </p:sp>
      <p:pic>
        <p:nvPicPr>
          <p:cNvPr id="6" name="Picture 5" descr="A web of dots connected">
            <a:extLst>
              <a:ext uri="{FF2B5EF4-FFF2-40B4-BE49-F238E27FC236}">
                <a16:creationId xmlns:a16="http://schemas.microsoft.com/office/drawing/2014/main" id="{583469D6-3E5F-5238-3173-AF69DA15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14" name="Picture 13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A16C8215-A686-B9C2-18D8-796190AB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4" y="3009620"/>
            <a:ext cx="11656424" cy="27215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989CCB-E025-02F3-621D-549860D83138}"/>
              </a:ext>
            </a:extLst>
          </p:cNvPr>
          <p:cNvSpPr txBox="1"/>
          <p:nvPr/>
        </p:nvSpPr>
        <p:spPr>
          <a:xfrm>
            <a:off x="931334" y="1647382"/>
            <a:ext cx="608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these charts we can clearly see a high-level view of the distribution splits of the company’s metrics.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D8EEDA-8EBD-46B0-ECA2-BA1D30ADF6D1}"/>
              </a:ext>
            </a:extLst>
          </p:cNvPr>
          <p:cNvCxnSpPr>
            <a:cxnSpLocks/>
          </p:cNvCxnSpPr>
          <p:nvPr/>
        </p:nvCxnSpPr>
        <p:spPr>
          <a:xfrm>
            <a:off x="931334" y="2648231"/>
            <a:ext cx="992293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4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C7E7AF0-7985-1311-E40A-C7A37479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BDA8C-2B9C-7A64-3EF5-7EA3AB0D0FA1}"/>
              </a:ext>
            </a:extLst>
          </p:cNvPr>
          <p:cNvSpPr txBox="1">
            <a:spLocks/>
          </p:cNvSpPr>
          <p:nvPr/>
        </p:nvSpPr>
        <p:spPr>
          <a:xfrm>
            <a:off x="4732774" y="723369"/>
            <a:ext cx="7174523" cy="472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Overview of the Companies financial distribution</a:t>
            </a:r>
          </a:p>
        </p:txBody>
      </p:sp>
      <p:pic>
        <p:nvPicPr>
          <p:cNvPr id="10" name="Content Placeholder 9" descr="A pie chart with text on it&#10;&#10;Description automatically generated">
            <a:extLst>
              <a:ext uri="{FF2B5EF4-FFF2-40B4-BE49-F238E27FC236}">
                <a16:creationId xmlns:a16="http://schemas.microsoft.com/office/drawing/2014/main" id="{43D2204E-555F-A000-A50D-FCC25DB0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2089"/>
          <a:stretch/>
        </p:blipFill>
        <p:spPr>
          <a:xfrm>
            <a:off x="1436637" y="2595080"/>
            <a:ext cx="9312098" cy="29906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F4AA2F-2D1C-F2AA-D85E-E23E1A3D49D5}"/>
              </a:ext>
            </a:extLst>
          </p:cNvPr>
          <p:cNvSpPr txBox="1"/>
          <p:nvPr/>
        </p:nvSpPr>
        <p:spPr>
          <a:xfrm>
            <a:off x="1436637" y="1622149"/>
            <a:ext cx="775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see a high-level view of the company’s financial distribution, with bikes being the clear financial lead.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6E1A2F-4C1A-5702-01D1-487A6F50D148}"/>
              </a:ext>
            </a:extLst>
          </p:cNvPr>
          <p:cNvCxnSpPr>
            <a:cxnSpLocks/>
          </p:cNvCxnSpPr>
          <p:nvPr/>
        </p:nvCxnSpPr>
        <p:spPr>
          <a:xfrm>
            <a:off x="1346201" y="2494226"/>
            <a:ext cx="981286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9D47855-9769-BFA5-287F-5C45B144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EFE3D4-0C70-A8F5-2BED-7993928B2595}"/>
              </a:ext>
            </a:extLst>
          </p:cNvPr>
          <p:cNvSpPr txBox="1"/>
          <p:nvPr/>
        </p:nvSpPr>
        <p:spPr>
          <a:xfrm>
            <a:off x="6096001" y="1212308"/>
            <a:ext cx="586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through the data I wanted to clean the data, so it could show most accurate representation, work through our objectives.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F9818-760C-66E6-24A7-D1A4D453FBCA}"/>
              </a:ext>
            </a:extLst>
          </p:cNvPr>
          <p:cNvSpPr txBox="1"/>
          <p:nvPr/>
        </p:nvSpPr>
        <p:spPr>
          <a:xfrm>
            <a:off x="713432" y="3039964"/>
            <a:ext cx="523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that we have from the company is overall pretty good but did have some anomalies which needed to be dealt with.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A884F-83B6-49E3-0136-A7B5146F8B5E}"/>
              </a:ext>
            </a:extLst>
          </p:cNvPr>
          <p:cNvSpPr txBox="1"/>
          <p:nvPr/>
        </p:nvSpPr>
        <p:spPr>
          <a:xfrm>
            <a:off x="5832230" y="4733251"/>
            <a:ext cx="6390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such a large data set I applied many filters and functions to get the results to enable to create clear visuals.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7534FE-E9DF-46E2-D755-F17BCB8C4244}"/>
              </a:ext>
            </a:extLst>
          </p:cNvPr>
          <p:cNvCxnSpPr>
            <a:cxnSpLocks/>
          </p:cNvCxnSpPr>
          <p:nvPr/>
        </p:nvCxnSpPr>
        <p:spPr>
          <a:xfrm>
            <a:off x="895700" y="2744968"/>
            <a:ext cx="110635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654EC-9043-7189-F543-193B9817F5C6}"/>
              </a:ext>
            </a:extLst>
          </p:cNvPr>
          <p:cNvCxnSpPr>
            <a:cxnSpLocks/>
          </p:cNvCxnSpPr>
          <p:nvPr/>
        </p:nvCxnSpPr>
        <p:spPr>
          <a:xfrm>
            <a:off x="895700" y="4621684"/>
            <a:ext cx="110635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39FCE3C-F8CF-24F0-0FE5-E24014BC271A}"/>
              </a:ext>
            </a:extLst>
          </p:cNvPr>
          <p:cNvSpPr txBox="1">
            <a:spLocks/>
          </p:cNvSpPr>
          <p:nvPr/>
        </p:nvSpPr>
        <p:spPr>
          <a:xfrm>
            <a:off x="1240534" y="626340"/>
            <a:ext cx="9940064" cy="75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u="sng" dirty="0"/>
              <a:t>CLEANING AND FILTERING THE DATA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00CF3226-D1F1-1A19-7E29-90A19FC5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852" b="11106"/>
          <a:stretch/>
        </p:blipFill>
        <p:spPr>
          <a:xfrm>
            <a:off x="1011402" y="1089948"/>
            <a:ext cx="4425712" cy="1507595"/>
          </a:xfrm>
          <a:prstGeom prst="rect">
            <a:avLst/>
          </a:prstGeom>
        </p:spPr>
      </p:pic>
      <p:pic>
        <p:nvPicPr>
          <p:cNvPr id="19" name="Picture 1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482020D-322C-070C-3E59-F4ED6DBA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460" y="2817466"/>
            <a:ext cx="6390751" cy="1620790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80A8F46D-AFE0-5DFB-1671-E6470F4593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09" b="7144"/>
          <a:stretch/>
        </p:blipFill>
        <p:spPr>
          <a:xfrm>
            <a:off x="823497" y="4699942"/>
            <a:ext cx="4451236" cy="10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297E9-BB5E-526A-66D1-BA100B94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D9978D1-0619-F584-0A9E-C959BBB4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67C67CA-4810-2A66-E94B-1283E07E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46" y="1386674"/>
            <a:ext cx="8846354" cy="43938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C97B0F-E99C-5906-5AA4-9F7CC2884C72}"/>
              </a:ext>
            </a:extLst>
          </p:cNvPr>
          <p:cNvSpPr txBox="1">
            <a:spLocks/>
          </p:cNvSpPr>
          <p:nvPr/>
        </p:nvSpPr>
        <p:spPr>
          <a:xfrm>
            <a:off x="6732397" y="657158"/>
            <a:ext cx="5205046" cy="420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 revenue results per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0C8E4-B9D4-DF7F-4049-307DFF5366BA}"/>
              </a:ext>
            </a:extLst>
          </p:cNvPr>
          <p:cNvSpPr txBox="1"/>
          <p:nvPr/>
        </p:nvSpPr>
        <p:spPr>
          <a:xfrm>
            <a:off x="522514" y="1386674"/>
            <a:ext cx="2622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revenue trend shows the company going in the right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a dip in 2014 and 2016 is only first half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 and Australia generate the most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others similar in size and growth.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C78CF-7B85-4CE6-1F38-64F5D19C8C12}"/>
              </a:ext>
            </a:extLst>
          </p:cNvPr>
          <p:cNvCxnSpPr>
            <a:cxnSpLocks/>
          </p:cNvCxnSpPr>
          <p:nvPr/>
        </p:nvCxnSpPr>
        <p:spPr>
          <a:xfrm flipV="1">
            <a:off x="3240966" y="1306286"/>
            <a:ext cx="0" cy="42504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1105D-19BE-9FF2-C40E-7369E655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F5BA2CA-3DD4-60DF-78DA-CBC7F9CE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F5A44D3-F6F4-94C9-A765-CECE9D0D2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57" y="1527350"/>
            <a:ext cx="8757743" cy="425320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C5B6C6-0338-4281-F1D0-E5E7C082E089}"/>
              </a:ext>
            </a:extLst>
          </p:cNvPr>
          <p:cNvCxnSpPr>
            <a:cxnSpLocks/>
          </p:cNvCxnSpPr>
          <p:nvPr/>
        </p:nvCxnSpPr>
        <p:spPr>
          <a:xfrm flipV="1">
            <a:off x="3240966" y="1306286"/>
            <a:ext cx="0" cy="42504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E6B225F-3E68-8328-3EB2-C8BBD0C31CB7}"/>
              </a:ext>
            </a:extLst>
          </p:cNvPr>
          <p:cNvSpPr txBox="1">
            <a:spLocks/>
          </p:cNvSpPr>
          <p:nvPr/>
        </p:nvSpPr>
        <p:spPr>
          <a:xfrm>
            <a:off x="6732397" y="657158"/>
            <a:ext cx="5205046" cy="420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 profit results per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50E6B-C135-2640-11EF-E5A0B14AC2DB}"/>
              </a:ext>
            </a:extLst>
          </p:cNvPr>
          <p:cNvSpPr txBox="1"/>
          <p:nvPr/>
        </p:nvSpPr>
        <p:spPr>
          <a:xfrm>
            <a:off x="522514" y="1386674"/>
            <a:ext cx="26226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Again, the profit shows company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There was less of a dip in 2014 profit, 2016 is only the first half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Australia is getting closer to US in profit in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France’s profit lagging behind others.</a:t>
            </a:r>
          </a:p>
        </p:txBody>
      </p:sp>
    </p:spTree>
    <p:extLst>
      <p:ext uri="{BB962C8B-B14F-4D97-AF65-F5344CB8AC3E}">
        <p14:creationId xmlns:p14="http://schemas.microsoft.com/office/powerpoint/2010/main" val="205602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AC6F-6BDF-9F2C-6B1B-379FAE224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5896076-5944-2338-04D4-C4C72CC2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57" r="1" b="13260"/>
          <a:stretch/>
        </p:blipFill>
        <p:spPr>
          <a:xfrm>
            <a:off x="-6627" y="5780557"/>
            <a:ext cx="12198627" cy="1092848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D2B231-9898-3707-2BAF-F765FB98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28" y="1386675"/>
            <a:ext cx="8961972" cy="439388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55E953-0DD2-835C-E428-255C18488303}"/>
              </a:ext>
            </a:extLst>
          </p:cNvPr>
          <p:cNvCxnSpPr>
            <a:cxnSpLocks/>
          </p:cNvCxnSpPr>
          <p:nvPr/>
        </p:nvCxnSpPr>
        <p:spPr>
          <a:xfrm flipV="1">
            <a:off x="3145134" y="1386674"/>
            <a:ext cx="0" cy="42504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52C86E-1F6E-444D-3D92-111F7C59AC15}"/>
              </a:ext>
            </a:extLst>
          </p:cNvPr>
          <p:cNvSpPr txBox="1"/>
          <p:nvPr/>
        </p:nvSpPr>
        <p:spPr>
          <a:xfrm>
            <a:off x="522514" y="1386674"/>
            <a:ext cx="262262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Road bikes clearly has a dominance, but Mountain bikes are not far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UK has similar Road &amp; Mountain bike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Can the UK increase its road bike profit to the similar splits to ither countries.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34930F-FAC9-1A8C-3AE3-A68548BA86D2}"/>
              </a:ext>
            </a:extLst>
          </p:cNvPr>
          <p:cNvSpPr txBox="1">
            <a:spLocks/>
          </p:cNvSpPr>
          <p:nvPr/>
        </p:nvSpPr>
        <p:spPr>
          <a:xfrm>
            <a:off x="5365820" y="657157"/>
            <a:ext cx="6571623" cy="420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u="sng" dirty="0"/>
              <a:t>Company’s most profitable bikes results per country</a:t>
            </a:r>
          </a:p>
        </p:txBody>
      </p:sp>
    </p:spTree>
    <p:extLst>
      <p:ext uri="{BB962C8B-B14F-4D97-AF65-F5344CB8AC3E}">
        <p14:creationId xmlns:p14="http://schemas.microsoft.com/office/powerpoint/2010/main" val="299964559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3333</TotalTime>
  <Words>582</Words>
  <Application>Microsoft Macintosh PowerPoint</Application>
  <PresentationFormat>Widescreen</PresentationFormat>
  <Paragraphs>73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Neue Haas Grotesk Text Pro</vt:lpstr>
      <vt:lpstr>BjornVTI</vt:lpstr>
      <vt:lpstr>Bicycle , clothing, accessories analysis  of global Multi-Store Brand</vt:lpstr>
      <vt:lpstr>The data is 113,000 rows of history of sales across bicycle, accessory and clothing category sales.</vt:lpstr>
      <vt:lpstr>And investigating which age group buys the most bikes per country.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White</dc:creator>
  <cp:lastModifiedBy>Chris White</cp:lastModifiedBy>
  <cp:revision>4</cp:revision>
  <dcterms:created xsi:type="dcterms:W3CDTF">2024-08-24T11:22:06Z</dcterms:created>
  <dcterms:modified xsi:type="dcterms:W3CDTF">2024-08-27T17:50:20Z</dcterms:modified>
</cp:coreProperties>
</file>