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5" r:id="rId1"/>
  </p:sldMasterIdLst>
  <p:notesMasterIdLst>
    <p:notesMasterId r:id="rId55"/>
  </p:notesMasterIdLst>
  <p:sldIdLst>
    <p:sldId id="628" r:id="rId2"/>
    <p:sldId id="589" r:id="rId3"/>
    <p:sldId id="596" r:id="rId4"/>
    <p:sldId id="509" r:id="rId5"/>
    <p:sldId id="510" r:id="rId6"/>
    <p:sldId id="531" r:id="rId7"/>
    <p:sldId id="532" r:id="rId8"/>
    <p:sldId id="533" r:id="rId9"/>
    <p:sldId id="534" r:id="rId10"/>
    <p:sldId id="514" r:id="rId11"/>
    <p:sldId id="528" r:id="rId12"/>
    <p:sldId id="515" r:id="rId13"/>
    <p:sldId id="593" r:id="rId14"/>
    <p:sldId id="599" r:id="rId15"/>
    <p:sldId id="601" r:id="rId16"/>
    <p:sldId id="602" r:id="rId17"/>
    <p:sldId id="604" r:id="rId18"/>
    <p:sldId id="605" r:id="rId19"/>
    <p:sldId id="606" r:id="rId20"/>
    <p:sldId id="607" r:id="rId21"/>
    <p:sldId id="608" r:id="rId22"/>
    <p:sldId id="610" r:id="rId23"/>
    <p:sldId id="611" r:id="rId24"/>
    <p:sldId id="612" r:id="rId25"/>
    <p:sldId id="614" r:id="rId26"/>
    <p:sldId id="616" r:id="rId27"/>
    <p:sldId id="617" r:id="rId28"/>
    <p:sldId id="618" r:id="rId29"/>
    <p:sldId id="619" r:id="rId30"/>
    <p:sldId id="620" r:id="rId31"/>
    <p:sldId id="621" r:id="rId32"/>
    <p:sldId id="622" r:id="rId33"/>
    <p:sldId id="623" r:id="rId34"/>
    <p:sldId id="624" r:id="rId35"/>
    <p:sldId id="626" r:id="rId36"/>
    <p:sldId id="594" r:id="rId37"/>
    <p:sldId id="568" r:id="rId38"/>
    <p:sldId id="570" r:id="rId39"/>
    <p:sldId id="571" r:id="rId40"/>
    <p:sldId id="573" r:id="rId41"/>
    <p:sldId id="627" r:id="rId42"/>
    <p:sldId id="575" r:id="rId43"/>
    <p:sldId id="577" r:id="rId44"/>
    <p:sldId id="578" r:id="rId45"/>
    <p:sldId id="580" r:id="rId46"/>
    <p:sldId id="581" r:id="rId47"/>
    <p:sldId id="582" r:id="rId48"/>
    <p:sldId id="584" r:id="rId49"/>
    <p:sldId id="595" r:id="rId50"/>
    <p:sldId id="585" r:id="rId51"/>
    <p:sldId id="590" r:id="rId52"/>
    <p:sldId id="592" r:id="rId53"/>
    <p:sldId id="586" r:id="rId54"/>
  </p:sldIdLst>
  <p:sldSz cx="12192000" cy="6858000"/>
  <p:notesSz cx="7010400" cy="9296400"/>
  <p:defaultTextStyle>
    <a:defPPr>
      <a:defRPr lang="en-US"/>
    </a:defPPr>
    <a:lvl1pPr marL="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457189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ueqing Liu" initials="XL" lastIdx="34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F0CDBC"/>
    <a:srgbClr val="BD582C"/>
    <a:srgbClr val="008080"/>
    <a:srgbClr val="E48312"/>
    <a:srgbClr val="7F7F7F"/>
    <a:srgbClr val="94A088"/>
    <a:srgbClr val="865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4556" autoAdjust="0"/>
  </p:normalViewPr>
  <p:slideViewPr>
    <p:cSldViewPr snapToGrid="0">
      <p:cViewPr varScale="1">
        <p:scale>
          <a:sx n="64" d="100"/>
          <a:sy n="64" d="100"/>
        </p:scale>
        <p:origin x="696" y="3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885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40.xml"/><Relationship Id="rId13" Type="http://schemas.openxmlformats.org/officeDocument/2006/relationships/slide" Target="slides/slide45.xml"/><Relationship Id="rId3" Type="http://schemas.openxmlformats.org/officeDocument/2006/relationships/slide" Target="slides/slide18.xml"/><Relationship Id="rId7" Type="http://schemas.openxmlformats.org/officeDocument/2006/relationships/slide" Target="slides/slide39.xml"/><Relationship Id="rId12" Type="http://schemas.openxmlformats.org/officeDocument/2006/relationships/slide" Target="slides/slide44.xml"/><Relationship Id="rId2" Type="http://schemas.openxmlformats.org/officeDocument/2006/relationships/slide" Target="slides/slide13.xml"/><Relationship Id="rId16" Type="http://schemas.openxmlformats.org/officeDocument/2006/relationships/slide" Target="slides/slide53.xml"/><Relationship Id="rId1" Type="http://schemas.openxmlformats.org/officeDocument/2006/relationships/slide" Target="slides/slide2.xml"/><Relationship Id="rId6" Type="http://schemas.openxmlformats.org/officeDocument/2006/relationships/slide" Target="slides/slide38.xml"/><Relationship Id="rId11" Type="http://schemas.openxmlformats.org/officeDocument/2006/relationships/slide" Target="slides/slide43.xml"/><Relationship Id="rId5" Type="http://schemas.openxmlformats.org/officeDocument/2006/relationships/slide" Target="slides/slide36.xml"/><Relationship Id="rId15" Type="http://schemas.openxmlformats.org/officeDocument/2006/relationships/slide" Target="slides/slide49.xml"/><Relationship Id="rId10" Type="http://schemas.openxmlformats.org/officeDocument/2006/relationships/slide" Target="slides/slide42.xml"/><Relationship Id="rId4" Type="http://schemas.openxmlformats.org/officeDocument/2006/relationships/slide" Target="slides/slide19.xml"/><Relationship Id="rId9" Type="http://schemas.openxmlformats.org/officeDocument/2006/relationships/slide" Target="slides/slide41.xml"/><Relationship Id="rId14" Type="http://schemas.openxmlformats.org/officeDocument/2006/relationships/slide" Target="slides/slide48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7AF23C-6CAB-4A6A-B3BC-A88F610E0570}" type="datetimeFigureOut">
              <a:rPr lang="en-US" smtClean="0"/>
              <a:t>10/5/2023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6F8110F-5CB8-4B7A-89C2-96B671E605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14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1603258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6BF47A9-A440-4FB5-8DE2-E15921D8C1AB}" type="slidenum">
              <a:rPr lang="en-US" altLang="en-US" smtClean="0"/>
              <a:pPr>
                <a:spcBef>
                  <a:spcPct val="0"/>
                </a:spcBef>
              </a:pPr>
              <a:t>12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4693506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13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73882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A10D758-D54F-4243-BBF4-E2F3A74C1D34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15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6542955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EBBDAB1-D568-438B-B32D-5096A7F7530D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16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6750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CF56C08-C5DF-4706-AF2A-BCEF867042EB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17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449023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DA7BBC7-9430-4521-BA36-9FC838276A8E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1072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AAF862EB-7413-4372-91DA-32714A91BDD3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07500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DD95A49F-893D-441A-AED6-25E56DAEF746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20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133435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AFD76E2-1090-46B7-9DEF-AE4F1950069C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58845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FF66AC2-2738-43CD-802C-31927391F991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17159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E6BB24F-7527-415E-A4B4-B132D61B26C9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25104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1C3236E-EB75-4695-A32C-59BF833B713E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23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21244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B164805-E853-4B95-9333-9ED32223E613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543261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A8A8342-6377-4EF1-A6D0-E61927AE9D95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25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6532242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8634A4-A9CC-48D0-8B3C-C622AF09CC3D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26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3608932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4DA2D8-EBD3-4C15-9B2F-1FBAD39A103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02662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4DA2D8-EBD3-4C15-9B2F-1FBAD39A103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28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52248779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8C4DA2D8-EBD3-4C15-9B2F-1FBAD39A1039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29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8621820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E616CD1D-289A-4E56-A0FB-151B82AF76C7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579854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621B6CC6-39E2-4B64-8115-5C1211B244C3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194467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1BBD8A33-0570-4468-9D7C-FDFC380C8DAB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32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4894598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0616907-D452-43A8-930C-0C3B71EB61A1}" type="slidenum">
              <a:rPr lang="en-US" altLang="en-US" smtClean="0"/>
              <a:pPr>
                <a:spcBef>
                  <a:spcPct val="0"/>
                </a:spcBef>
              </a:pPr>
              <a:t>5</a:t>
            </a:fld>
            <a:endParaRPr lang="en-US" altLang="en-US" smtClean="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7074418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398634A4-A9CC-48D0-8B3C-C622AF09CC3D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33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205482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B062CB84-8CAB-464C-816A-F3A19A04BF43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34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6434760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13564563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36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02383705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A3F2A32-F655-4209-B9D0-9FAF9CC08B32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38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8626059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2999D2D-C1B3-4EF7-A99D-8FCC12AC553C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39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58892972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5A19D10-6310-4878-9C20-6725592EBCDF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40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57178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C43FEB7-164C-4EAC-BAF1-86BA512CA9C1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41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9401650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15A19D10-6310-4878-9C20-6725592EBCDF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42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9249164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06529A2-B9AD-4B9F-B923-8BB1C618CD0E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43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904816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72AEA44-99F3-4B07-B647-24F1E2C1A650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6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168189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7D95883B-4A01-458D-AE50-7C953F24672E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44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3106075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2D678C9-E9A6-41B3-BC40-885361BE045B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45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80909681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15424" indent="-275162"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00652" indent="-220130"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40912" indent="-220130"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1981173" indent="-220130" defTabSz="888165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21433" indent="-220130" defTabSz="88816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861694" indent="-220130" defTabSz="88816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01955" indent="-220130" defTabSz="88816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742215" indent="-220130" defTabSz="88816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E5DB219-222D-4F98-88ED-42DBBBE4F70D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46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57225" y="1123950"/>
            <a:ext cx="5394325" cy="30353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1499" y="4272812"/>
            <a:ext cx="5365915" cy="40470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32942825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40770843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4A3F2A32-F655-4209-B9D0-9FAF9CC08B32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48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7311101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2338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2338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fld id="{76FA0B77-FEDE-4D84-A8C2-0F4E9C984340}" type="slidenum">
              <a:rPr lang="en-US" altLang="en-US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49</a:t>
            </a:fld>
            <a:endParaRPr lang="en-US" altLang="en-US">
              <a:solidFill>
                <a:prstClr val="black"/>
              </a:solidFill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4028702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EBA007-3FA3-461C-A931-99FB60057C03}" type="slidenum">
              <a:rPr lang="en-US" altLang="en-US" smtClean="0"/>
              <a:pPr>
                <a:spcBef>
                  <a:spcPct val="0"/>
                </a:spcBef>
              </a:pPr>
              <a:t>51</a:t>
            </a:fld>
            <a:endParaRPr lang="en-US" altLang="en-US" smtClean="0"/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7518663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2B67518-D2B7-4FD7-B914-CBDA0CEFAE7B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52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53232007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29057" indent="-280406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2162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570276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18927" indent="-224325" defTabSz="90509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46757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16227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36487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13528" indent="-224325" defTabSz="90509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B8E9F2A7-09AA-428D-A311-218A3AB8A5C7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53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677312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C72AEA44-99F3-4B07-B647-24F1E2C1A650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7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65381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92E033-6E78-4E59-80D5-9F5272DC9590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8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711544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2892E033-6E78-4E59-80D5-9F5272DC9590}" type="slidenum">
              <a:rPr lang="en-US" altLang="en-US" smtClean="0">
                <a:solidFill>
                  <a:prstClr val="black"/>
                </a:solidFill>
              </a:rPr>
              <a:pPr>
                <a:spcBef>
                  <a:spcPct val="0"/>
                </a:spcBef>
              </a:pPr>
              <a:t>9</a:t>
            </a:fld>
            <a:endParaRPr lang="en-US" altLang="en-US" smtClean="0">
              <a:solidFill>
                <a:prstClr val="black"/>
              </a:solidFill>
            </a:endParaRPr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1142787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6C212861-B6E2-4123-838A-C61641229D1B}" type="slidenum">
              <a:rPr lang="en-US" altLang="en-US" smtClean="0"/>
              <a:pPr>
                <a:spcBef>
                  <a:spcPct val="0"/>
                </a:spcBef>
              </a:pPr>
              <a:t>10</a:t>
            </a:fld>
            <a:endParaRPr lang="en-US" altLang="en-US" smtClean="0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526183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1pPr>
            <a:lvl2pPr marL="742909" indent="-285734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2pPr>
            <a:lvl3pPr marL="114293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3pPr>
            <a:lvl4pPr marL="1600111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4pPr>
            <a:lvl5pPr marL="2057287" indent="-228587" defTabSz="922287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</a:defRPr>
            </a:lvl5pPr>
            <a:lvl6pPr marL="251446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6pPr>
            <a:lvl7pPr marL="297163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7pPr>
            <a:lvl8pPr marL="3428811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8pPr>
            <a:lvl9pPr marL="3885985" indent="-228587" defTabSz="922287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</a:pPr>
            <a:fld id="{36BF47A9-A440-4FB5-8DE2-E15921D8C1AB}" type="slidenum">
              <a:rPr lang="en-US" altLang="en-US" smtClean="0"/>
              <a:pPr>
                <a:spcBef>
                  <a:spcPct val="0"/>
                </a:spcBef>
              </a:pPr>
              <a:t>11</a:t>
            </a:fld>
            <a:endParaRPr lang="en-US" altLang="en-US" smtClean="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797751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4500" y="2343945"/>
            <a:ext cx="11303000" cy="1034256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6600" spc="-51" baseline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095871" y="3529775"/>
            <a:ext cx="10058400" cy="782070"/>
          </a:xfrm>
        </p:spPr>
        <p:txBody>
          <a:bodyPr lIns="91436" rIns="91436">
            <a:normAutofit/>
          </a:bodyPr>
          <a:lstStyle>
            <a:lvl1pPr marL="0" indent="0" algn="ctr">
              <a:buNone/>
              <a:defRPr sz="2400" b="1" cap="none" spc="200" baseline="0">
                <a:solidFill>
                  <a:schemeClr val="tx1"/>
                </a:solidFill>
                <a:latin typeface="Berlin Sans FB Demi" panose="020E0802020502020306" pitchFamily="34" charset="0"/>
              </a:defRPr>
            </a:lvl1pPr>
            <a:lvl2pPr marL="457178" indent="0" algn="ctr">
              <a:buNone/>
              <a:defRPr sz="2400"/>
            </a:lvl2pPr>
            <a:lvl3pPr marL="914354" indent="0" algn="ctr">
              <a:buNone/>
              <a:defRPr sz="2400"/>
            </a:lvl3pPr>
            <a:lvl4pPr marL="1371532" indent="0" algn="ctr">
              <a:buNone/>
              <a:defRPr sz="2000"/>
            </a:lvl4pPr>
            <a:lvl5pPr marL="1828709" indent="0" algn="ctr">
              <a:buNone/>
              <a:defRPr sz="2000"/>
            </a:lvl5pPr>
            <a:lvl6pPr marL="2285886" indent="0" algn="ctr">
              <a:buNone/>
              <a:defRPr sz="2000"/>
            </a:lvl6pPr>
            <a:lvl7pPr marL="2743062" indent="0" algn="ctr">
              <a:buNone/>
              <a:defRPr sz="2000"/>
            </a:lvl7pPr>
            <a:lvl8pPr marL="3200240" indent="0" algn="ctr">
              <a:buNone/>
              <a:defRPr sz="2000"/>
            </a:lvl8pPr>
            <a:lvl9pPr marL="3657418" indent="0" algn="ctr">
              <a:buNone/>
              <a:defRPr sz="20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0"/>
            <a:ext cx="12244106" cy="228147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8" y="4463419"/>
            <a:ext cx="12192000" cy="239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8037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738909"/>
          </a:xfrm>
        </p:spPr>
        <p:txBody>
          <a:bodyPr/>
          <a:lstStyle>
            <a:lvl1pPr marL="0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83" y="1219200"/>
            <a:ext cx="11406908" cy="5384800"/>
          </a:xfrm>
        </p:spPr>
        <p:txBody>
          <a:bodyPr/>
          <a:lstStyle>
            <a:lvl1pPr marL="461951" indent="-461951">
              <a:defRPr sz="2800"/>
            </a:lvl1pPr>
            <a:lvl2pPr marL="738170" indent="-538149">
              <a:defRPr sz="2800"/>
            </a:lvl2pPr>
            <a:lvl3pPr marL="858817" indent="-474651">
              <a:defRPr sz="2800"/>
            </a:lvl3pPr>
            <a:lvl4pPr marL="1144559" indent="-522275">
              <a:defRPr sz="2800"/>
            </a:lvl4pPr>
            <a:lvl5pPr marL="1376328" indent="-507987">
              <a:defRPr sz="2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97973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058152"/>
      </p:ext>
    </p:extLst>
  </p:cSld>
  <p:clrMapOvr>
    <a:masterClrMapping/>
  </p:clrMapOvr>
  <p:transition spd="med"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381000"/>
            <a:ext cx="110744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371600"/>
            <a:ext cx="5486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486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4000500"/>
            <a:ext cx="5486400" cy="24765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871244"/>
      </p:ext>
    </p:extLst>
  </p:cSld>
  <p:clrMapOvr>
    <a:masterClrMapping/>
  </p:clrMapOvr>
  <p:transition spd="med">
    <p:zoom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0985" y="286607"/>
            <a:ext cx="11369963" cy="673979"/>
          </a:xfrm>
          <a:prstGeom prst="rect">
            <a:avLst/>
          </a:prstGeom>
        </p:spPr>
        <p:txBody>
          <a:bodyPr vert="horz" lIns="91436" tIns="45718" rIns="91436" bIns="45718" rtlCol="0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0983" y="1219203"/>
            <a:ext cx="11406908" cy="5209309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/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  <a:p>
            <a:pPr lvl="2"/>
            <a:r>
              <a:rPr lang="en-US" dirty="0" smtClean="0"/>
              <a:t> Third level</a:t>
            </a:r>
          </a:p>
          <a:p>
            <a:pPr lvl="3"/>
            <a:r>
              <a:rPr lang="en-US" dirty="0" smtClean="0"/>
              <a:t> Fourth level</a:t>
            </a:r>
          </a:p>
          <a:p>
            <a:pPr lvl="4"/>
            <a:r>
              <a:rPr lang="en-US" dirty="0" smtClean="0"/>
              <a:t> 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91131" y="1100537"/>
            <a:ext cx="1097280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Slide Number Placeholder 5"/>
          <p:cNvSpPr txBox="1">
            <a:spLocks/>
          </p:cNvSpPr>
          <p:nvPr userDrawn="1"/>
        </p:nvSpPr>
        <p:spPr>
          <a:xfrm>
            <a:off x="0" y="6565686"/>
            <a:ext cx="1066800" cy="273844"/>
          </a:xfrm>
          <a:prstGeom prst="rect">
            <a:avLst/>
          </a:prstGeom>
        </p:spPr>
        <p:txBody>
          <a:bodyPr lIns="91436" tIns="45718" rIns="91436" bIns="45718"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F4F2234-F0AC-4578-99CD-21C2B01FA7D4}" type="slidenum">
              <a:rPr lang="en-US" sz="1600" smtClean="0">
                <a:solidFill>
                  <a:srgbClr val="000000"/>
                </a:solidFill>
              </a:rPr>
              <a:pPr/>
              <a:t>‹#›</a:t>
            </a:fld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742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9" r:id="rId3"/>
    <p:sldLayoutId id="2147483690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354" rtl="0" eaLnBrk="1" latinLnBrk="0" hangingPunct="1">
        <a:lnSpc>
          <a:spcPct val="85000"/>
        </a:lnSpc>
        <a:spcBef>
          <a:spcPct val="0"/>
        </a:spcBef>
        <a:buNone/>
        <a:defRPr sz="4400" kern="1200" spc="-51" baseline="0">
          <a:solidFill>
            <a:schemeClr val="tx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latin typeface="Berlin Sans FB Demi" panose="020E0802020502020306" pitchFamily="34" charset="0"/>
          <a:ea typeface="+mj-ea"/>
          <a:cs typeface="+mj-cs"/>
        </a:defRPr>
      </a:lvl1pPr>
    </p:titleStyle>
    <p:bodyStyle>
      <a:lvl1pPr marL="341305" indent="-341305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00C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3074" indent="-37305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BD582C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4179" indent="-300023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00808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912791" indent="-290506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FF000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2971" indent="-274632" algn="l" defTabSz="914354" rtl="0" eaLnBrk="1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7030A0"/>
        </a:buClr>
        <a:buSzPct val="80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109994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29993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499925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699916" indent="-228589" algn="l" defTabSz="914354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54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3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09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86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062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240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418" algn="l" defTabSz="914354" rtl="0" eaLnBrk="1" latinLnBrk="0" hangingPunct="1"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6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6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7" Type="http://schemas.openxmlformats.org/officeDocument/2006/relationships/image" Target="../media/image8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350985" y="221676"/>
            <a:ext cx="11369963" cy="997524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Data Mining: Concepts and </a:t>
            </a:r>
            <a:r>
              <a:rPr lang="en-US" altLang="zh-TW" dirty="0"/>
              <a:t>Principles</a:t>
            </a:r>
            <a:br>
              <a:rPr lang="en-US" altLang="zh-TW" dirty="0"/>
            </a:br>
            <a:r>
              <a:rPr lang="en-US" altLang="zh-TW" dirty="0"/>
              <a:t>Ch.6 Mining Frequent </a:t>
            </a:r>
            <a:r>
              <a:rPr lang="en-US" altLang="zh-TW" dirty="0" smtClean="0"/>
              <a:t>Patterns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mtClean="0"/>
              <a:t>Slightly Modified </a:t>
            </a:r>
            <a:r>
              <a:rPr lang="en-US" altLang="zh-TW" dirty="0" smtClean="0"/>
              <a:t>from the slides by Prof. </a:t>
            </a:r>
            <a:r>
              <a:rPr lang="en-US" altLang="zh-TW" dirty="0" err="1" smtClean="0"/>
              <a:t>Jiawei</a:t>
            </a:r>
            <a:r>
              <a:rPr lang="en-US" altLang="zh-TW" dirty="0" smtClean="0"/>
              <a:t> Han, UIUC CS412 Course (Introduction to Data Mining)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34216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12192000" cy="93501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Challenge: There Are Too Many Frequent Patterns!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38250"/>
            <a:ext cx="11684000" cy="51816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A long pattern contains a combinatorial number of sub-patterns</a:t>
            </a:r>
          </a:p>
          <a:p>
            <a:pPr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How many frequent </a:t>
            </a:r>
            <a:r>
              <a:rPr lang="en-US" altLang="en-US" sz="2400" dirty="0" err="1" smtClean="0">
                <a:latin typeface="Calibri" panose="020F0502020204030204" pitchFamily="34" charset="0"/>
              </a:rPr>
              <a:t>itemsets</a:t>
            </a:r>
            <a:r>
              <a:rPr lang="en-US" altLang="en-US" sz="2400" dirty="0" smtClean="0">
                <a:latin typeface="Calibri" panose="020F0502020204030204" pitchFamily="34" charset="0"/>
              </a:rPr>
              <a:t> does the following TDB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contain?</a:t>
            </a:r>
            <a:endParaRPr lang="en-US" altLang="en-US" sz="2400" dirty="0" smtClean="0">
              <a:latin typeface="Calibri" panose="020F0502020204030204" pitchFamily="34" charset="0"/>
            </a:endParaRPr>
          </a:p>
          <a:p>
            <a:pPr lvl="1"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TDB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1:	 </a:t>
            </a:r>
            <a:r>
              <a:rPr lang="en-US" altLang="en-US" sz="2400" dirty="0" smtClean="0">
                <a:latin typeface="Calibri" panose="020F0502020204030204" pitchFamily="34" charset="0"/>
              </a:rPr>
              <a:t>T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50</a:t>
            </a:r>
            <a:r>
              <a:rPr lang="en-US" altLang="en-US" sz="2400" dirty="0" smtClean="0">
                <a:latin typeface="Calibri" panose="020F0502020204030204" pitchFamily="34" charset="0"/>
              </a:rPr>
              <a:t>};  T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 smtClean="0">
                <a:latin typeface="Calibri" panose="020F0502020204030204" pitchFamily="34" charset="0"/>
              </a:rPr>
              <a:t>}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Assuming (absolute) </a:t>
            </a:r>
            <a:r>
              <a:rPr lang="en-US" altLang="en-US" sz="2400" i="1" dirty="0" err="1" smtClean="0">
                <a:latin typeface="Calibri" panose="020F0502020204030204" pitchFamily="34" charset="0"/>
                <a:sym typeface="Wingdings" pitchFamily="2" charset="2"/>
              </a:rPr>
              <a:t>minsup</a:t>
            </a:r>
            <a:r>
              <a:rPr lang="en-US" altLang="en-US" sz="2400" i="1" dirty="0" smtClean="0">
                <a:latin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= </a:t>
            </a:r>
            <a:r>
              <a:rPr lang="en-US" altLang="en-US" sz="2400" dirty="0" smtClean="0">
                <a:solidFill>
                  <a:srgbClr val="0000CC"/>
                </a:solidFill>
                <a:latin typeface="Calibri" panose="020F0502020204030204" pitchFamily="34" charset="0"/>
                <a:sym typeface="Wingdings" pitchFamily="2" charset="2"/>
              </a:rPr>
              <a:t>1</a:t>
            </a:r>
          </a:p>
          <a:p>
            <a:pPr lvl="1" eaLnBrk="1" hangingPunct="1"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Let’s have a try</a:t>
            </a: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1-itemsets: 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}: 2,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}: 2,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50</a:t>
            </a:r>
            <a:r>
              <a:rPr lang="en-US" altLang="en-US" sz="2400" dirty="0" smtClean="0">
                <a:latin typeface="Calibri" panose="020F0502020204030204" pitchFamily="34" charset="0"/>
              </a:rPr>
              <a:t>}: 2,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51</a:t>
            </a:r>
            <a:r>
              <a:rPr lang="en-US" altLang="en-US" sz="2400" dirty="0" smtClean="0">
                <a:latin typeface="Calibri" panose="020F0502020204030204" pitchFamily="34" charset="0"/>
              </a:rPr>
              <a:t>}: 1,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 smtClean="0">
                <a:latin typeface="Calibri" panose="020F0502020204030204" pitchFamily="34" charset="0"/>
              </a:rPr>
              <a:t>}: 1, </a:t>
            </a:r>
          </a:p>
          <a:p>
            <a:pPr marL="400050" lvl="1" indent="0"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2-itemsets: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}: 2,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}: </a:t>
            </a:r>
            <a:r>
              <a:rPr lang="en-US" altLang="en-US" sz="2400" dirty="0" smtClean="0">
                <a:latin typeface="Calibri" panose="020F0502020204030204" pitchFamily="34" charset="0"/>
              </a:rPr>
              <a:t>2,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51</a:t>
            </a:r>
            <a:r>
              <a:rPr lang="en-US" altLang="en-US" sz="2400" dirty="0">
                <a:latin typeface="Calibri" panose="020F0502020204030204" pitchFamily="34" charset="0"/>
              </a:rPr>
              <a:t>}: </a:t>
            </a:r>
            <a:r>
              <a:rPr lang="en-US" altLang="en-US" sz="2400" dirty="0" smtClean="0">
                <a:latin typeface="Calibri" panose="020F0502020204030204" pitchFamily="34" charset="0"/>
              </a:rPr>
              <a:t>1 …,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99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</a:t>
            </a:r>
            <a:r>
              <a:rPr lang="en-US" altLang="en-US" sz="2400" dirty="0" smtClean="0">
                <a:latin typeface="Calibri" panose="020F0502020204030204" pitchFamily="34" charset="0"/>
              </a:rPr>
              <a:t>1, 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…, …, …, …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99-itemsets: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99</a:t>
            </a:r>
            <a:r>
              <a:rPr lang="en-US" altLang="en-US" sz="2400" dirty="0" smtClean="0">
                <a:latin typeface="Calibri" panose="020F0502020204030204" pitchFamily="34" charset="0"/>
              </a:rPr>
              <a:t>}: 1, …,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3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 smtClean="0">
                <a:latin typeface="Calibri" panose="020F0502020204030204" pitchFamily="34" charset="0"/>
              </a:rPr>
              <a:t>}: 1</a:t>
            </a:r>
          </a:p>
          <a:p>
            <a:pPr marL="400050" lvl="1" indent="0" eaLnBrk="1" hangingPunct="1">
              <a:buFont typeface="Wingdings" pitchFamily="2" charset="2"/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100-itemset: {a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</a:t>
            </a:r>
            <a:r>
              <a:rPr lang="en-US" altLang="en-US" sz="2400" dirty="0" smtClean="0">
                <a:latin typeface="Calibri" panose="020F0502020204030204" pitchFamily="34" charset="0"/>
              </a:rPr>
              <a:t>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2</a:t>
            </a:r>
            <a:r>
              <a:rPr lang="en-US" altLang="en-US" sz="2400" dirty="0" smtClean="0">
                <a:latin typeface="Calibri" panose="020F0502020204030204" pitchFamily="34" charset="0"/>
              </a:rPr>
              <a:t>, …, a</a:t>
            </a:r>
            <a:r>
              <a:rPr lang="en-US" altLang="en-US" sz="2400" baseline="-25000" dirty="0" smtClean="0">
                <a:latin typeface="Calibri" panose="020F0502020204030204" pitchFamily="34" charset="0"/>
              </a:rPr>
              <a:t>100</a:t>
            </a:r>
            <a:r>
              <a:rPr lang="en-US" altLang="en-US" sz="2400" dirty="0" smtClean="0">
                <a:latin typeface="Calibri" panose="020F0502020204030204" pitchFamily="34" charset="0"/>
              </a:rPr>
              <a:t>}: 1</a:t>
            </a:r>
          </a:p>
          <a:p>
            <a:pPr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The total number of frequent </a:t>
            </a:r>
            <a:r>
              <a:rPr lang="en-US" altLang="en-US" sz="2400" dirty="0" err="1">
                <a:latin typeface="Calibri" panose="020F0502020204030204" pitchFamily="34" charset="0"/>
              </a:rPr>
              <a:t>itemsets</a:t>
            </a:r>
            <a:r>
              <a:rPr lang="en-US" altLang="en-US" sz="2400" dirty="0">
                <a:latin typeface="Calibri" panose="020F0502020204030204" pitchFamily="34" charset="0"/>
              </a:rPr>
              <a:t>: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6951" y="6083903"/>
            <a:ext cx="5754388" cy="671893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7266158" y="5127968"/>
            <a:ext cx="3565438" cy="958327"/>
            <a:chOff x="7438171" y="4983116"/>
            <a:chExt cx="3565438" cy="958327"/>
          </a:xfrm>
        </p:grpSpPr>
        <p:sp>
          <p:nvSpPr>
            <p:cNvPr id="9" name="TextBox 8"/>
            <p:cNvSpPr txBox="1"/>
            <p:nvPr/>
          </p:nvSpPr>
          <p:spPr>
            <a:xfrm>
              <a:off x="7713352" y="4983116"/>
              <a:ext cx="3290257" cy="830997"/>
            </a:xfrm>
            <a:prstGeom prst="rect">
              <a:avLst/>
            </a:prstGeom>
            <a:solidFill>
              <a:srgbClr val="F0CDBC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 dirty="0" smtClean="0"/>
                <a:t>A too huge set for any one to compute or store!</a:t>
              </a:r>
              <a:endParaRPr lang="en-US" sz="2400" dirty="0"/>
            </a:p>
          </p:txBody>
        </p:sp>
        <p:sp>
          <p:nvSpPr>
            <p:cNvPr id="10" name="Left Arrow 9"/>
            <p:cNvSpPr/>
            <p:nvPr/>
          </p:nvSpPr>
          <p:spPr>
            <a:xfrm rot="19310420">
              <a:off x="7438171" y="5608068"/>
              <a:ext cx="371475" cy="333375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2658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1999" cy="86821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Expressing Patterns in Compressed Form: Closed Patterns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617316" y="1233218"/>
            <a:ext cx="9592086" cy="5398492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How to handle such a challenge?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Solution 1: </a:t>
            </a:r>
            <a:r>
              <a:rPr lang="en-US" altLang="en-US" sz="2400" b="1" dirty="0" smtClean="0"/>
              <a:t>Closed patterns</a:t>
            </a:r>
            <a:r>
              <a:rPr lang="en-US" altLang="en-US" sz="2400" dirty="0" smtClean="0"/>
              <a:t>:  A pattern (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) X</a:t>
            </a:r>
            <a:r>
              <a:rPr lang="en-US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/>
              <a:t>is </a:t>
            </a:r>
            <a:r>
              <a:rPr lang="en-US" altLang="en-US" sz="2400" dirty="0" smtClean="0">
                <a:solidFill>
                  <a:srgbClr val="FF0000"/>
                </a:solidFill>
              </a:rPr>
              <a:t>closed</a:t>
            </a:r>
            <a:r>
              <a:rPr lang="en-US" altLang="en-US" sz="2400" dirty="0" smtClean="0">
                <a:solidFill>
                  <a:schemeClr val="hlink"/>
                </a:solidFill>
              </a:rPr>
              <a:t> </a:t>
            </a:r>
            <a:r>
              <a:rPr lang="en-US" altLang="en-US" sz="2400" dirty="0" smtClean="0"/>
              <a:t>if X is </a:t>
            </a:r>
            <a:r>
              <a:rPr lang="en-US" altLang="en-US" sz="2400" i="1" dirty="0" smtClean="0"/>
              <a:t>frequent,</a:t>
            </a:r>
            <a:r>
              <a:rPr lang="en-US" altLang="en-US" sz="2400" dirty="0" smtClean="0"/>
              <a:t> and there exists </a:t>
            </a:r>
            <a:r>
              <a:rPr lang="en-US" altLang="en-US" sz="2400" i="1" dirty="0" smtClean="0"/>
              <a:t>no super-pattern </a:t>
            </a:r>
            <a:r>
              <a:rPr lang="en-US" altLang="en-US" sz="2400" dirty="0" smtClean="0"/>
              <a:t>Y </a:t>
            </a:r>
            <a:r>
              <a:rPr lang="he-IL" altLang="en-US" sz="2400" dirty="0" smtClean="0"/>
              <a:t>כ</a:t>
            </a:r>
            <a:r>
              <a:rPr lang="en-US" altLang="en-US" sz="2400" dirty="0" smtClean="0"/>
              <a:t> X, </a:t>
            </a:r>
            <a:r>
              <a:rPr lang="en-US" altLang="en-US" sz="2400" i="1" dirty="0" smtClean="0">
                <a:solidFill>
                  <a:srgbClr val="0000CC"/>
                </a:solidFill>
              </a:rPr>
              <a:t>with the same support</a:t>
            </a:r>
            <a:r>
              <a:rPr lang="en-US" altLang="en-US" sz="2400" dirty="0" smtClean="0"/>
              <a:t> as X 	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Let Transaction DB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</a:t>
            </a:r>
            <a:r>
              <a:rPr lang="en-US" altLang="en-US" sz="2400" baseline="-25000" dirty="0"/>
              <a:t>   </a:t>
            </a:r>
            <a:r>
              <a:rPr lang="en-US" altLang="en-US" sz="2400" baseline="-25000" dirty="0" smtClean="0"/>
              <a:t>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};  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Suppose </a:t>
            </a:r>
            <a:r>
              <a:rPr lang="en-US" altLang="en-US" sz="2400" i="1" dirty="0" err="1">
                <a:latin typeface="Calibri" pitchFamily="34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alibri" pitchFamily="34" charset="0"/>
                <a:sym typeface="Wingdings" pitchFamily="2" charset="2"/>
              </a:rPr>
              <a:t>= </a:t>
            </a:r>
            <a:r>
              <a:rPr lang="en-US" altLang="en-US" sz="2400" dirty="0" smtClean="0">
                <a:latin typeface="Calibri" pitchFamily="34" charset="0"/>
                <a:sym typeface="Wingdings" pitchFamily="2" charset="2"/>
              </a:rPr>
              <a:t>1. </a:t>
            </a:r>
            <a:r>
              <a:rPr lang="en-US" altLang="en-US" sz="2400" dirty="0" smtClean="0"/>
              <a:t>How </a:t>
            </a:r>
            <a:r>
              <a:rPr lang="en-US" altLang="en-US" sz="2400" dirty="0"/>
              <a:t>many closed patterns does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contain?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 smtClean="0"/>
              <a:t> Two:  P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: “{a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: 2”;  P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: “{a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: 1” </a:t>
            </a:r>
          </a:p>
          <a:p>
            <a:pPr eaLnBrk="1" hangingPunct="1">
              <a:spcAft>
                <a:spcPts val="600"/>
              </a:spcAft>
            </a:pPr>
            <a:r>
              <a:rPr lang="en-US" altLang="en-US" sz="2400" dirty="0" smtClean="0">
                <a:solidFill>
                  <a:srgbClr val="FF0000"/>
                </a:solidFill>
              </a:rPr>
              <a:t>Closed pattern </a:t>
            </a:r>
            <a:r>
              <a:rPr lang="en-US" altLang="en-US" sz="2400" dirty="0" smtClean="0"/>
              <a:t>is a </a:t>
            </a:r>
            <a:r>
              <a:rPr lang="en-US" altLang="en-US" sz="2400" dirty="0" smtClean="0">
                <a:solidFill>
                  <a:srgbClr val="FF0000"/>
                </a:solidFill>
              </a:rPr>
              <a:t>lossless compression </a:t>
            </a:r>
            <a:r>
              <a:rPr lang="en-US" altLang="en-US" sz="2400" dirty="0" smtClean="0"/>
              <a:t>of frequent patterns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Reduces the # of patterns but does not lose the support information!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You will still be able to say: “{a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</a:t>
            </a:r>
            <a:r>
              <a:rPr lang="en-US" altLang="en-US" sz="2400" dirty="0"/>
              <a:t>…, 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: </a:t>
            </a:r>
            <a:r>
              <a:rPr lang="en-US" altLang="en-US" sz="2400" dirty="0"/>
              <a:t>2</a:t>
            </a:r>
            <a:r>
              <a:rPr lang="en-US" altLang="en-US" sz="2400" dirty="0" smtClean="0"/>
              <a:t>”, “{a</a:t>
            </a:r>
            <a:r>
              <a:rPr lang="en-US" altLang="en-US" sz="2400" baseline="-25000" dirty="0" smtClean="0"/>
              <a:t>5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51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: 1”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388147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40145"/>
            <a:ext cx="12191999" cy="655782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Expressing Patterns in Compressed Form: Max-Patterns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>
          <a:xfrm>
            <a:off x="524952" y="1173020"/>
            <a:ext cx="10431069" cy="556029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Solution 2: </a:t>
            </a:r>
            <a:r>
              <a:rPr lang="en-US" altLang="en-US" sz="2400" b="1" dirty="0" smtClean="0"/>
              <a:t>Max-patterns</a:t>
            </a:r>
            <a:r>
              <a:rPr lang="en-US" altLang="en-US" sz="2400" dirty="0" smtClean="0"/>
              <a:t>:  A pattern X is a </a:t>
            </a:r>
            <a:r>
              <a:rPr lang="en-US" altLang="en-US" sz="2400" dirty="0" smtClean="0">
                <a:solidFill>
                  <a:srgbClr val="FF0000"/>
                </a:solidFill>
              </a:rPr>
              <a:t>max-pattern</a:t>
            </a:r>
            <a:r>
              <a:rPr lang="en-US" altLang="en-US" sz="2400" dirty="0" smtClean="0"/>
              <a:t> if X is frequent and there exists no </a:t>
            </a:r>
            <a:r>
              <a:rPr lang="en-US" altLang="en-US" sz="2400" dirty="0" smtClean="0">
                <a:solidFill>
                  <a:srgbClr val="0000CC"/>
                </a:solidFill>
              </a:rPr>
              <a:t>frequent</a:t>
            </a:r>
            <a:r>
              <a:rPr lang="en-US" altLang="en-US" sz="2400" dirty="0" smtClean="0"/>
              <a:t> super-pattern Y </a:t>
            </a:r>
            <a:r>
              <a:rPr lang="he-IL" altLang="en-US" sz="2400" dirty="0" smtClean="0"/>
              <a:t>כ</a:t>
            </a:r>
            <a:r>
              <a:rPr lang="en-US" altLang="en-US" sz="2400" dirty="0" smtClean="0"/>
              <a:t> X 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Difference from close-patterns?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Do not care the real support of the sub-patterns of a max-pattern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Let Transaction DB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</a:t>
            </a:r>
            <a:r>
              <a:rPr lang="en-US" altLang="en-US" sz="2400" baseline="-25000" dirty="0"/>
              <a:t>   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50</a:t>
            </a:r>
            <a:r>
              <a:rPr lang="en-US" altLang="en-US" sz="2400" dirty="0"/>
              <a:t>};  T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{a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…,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}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Suppose </a:t>
            </a:r>
            <a:r>
              <a:rPr lang="en-US" altLang="en-US" sz="2400" i="1" dirty="0" err="1">
                <a:latin typeface="Calibri" pitchFamily="34" charset="0"/>
                <a:sym typeface="Wingdings" pitchFamily="2" charset="2"/>
              </a:rPr>
              <a:t>minsup</a:t>
            </a:r>
            <a:r>
              <a:rPr lang="en-US" altLang="en-US" sz="2400" i="1" dirty="0">
                <a:latin typeface="Calibri" pitchFamily="34" charset="0"/>
                <a:sym typeface="Wingdings" pitchFamily="2" charset="2"/>
              </a:rPr>
              <a:t> </a:t>
            </a:r>
            <a:r>
              <a:rPr lang="en-US" altLang="en-US" sz="2400" dirty="0">
                <a:latin typeface="Calibri" pitchFamily="34" charset="0"/>
                <a:sym typeface="Wingdings" pitchFamily="2" charset="2"/>
              </a:rPr>
              <a:t>= 1. </a:t>
            </a:r>
            <a:r>
              <a:rPr lang="en-US" altLang="en-US" sz="2400" dirty="0"/>
              <a:t>How many </a:t>
            </a:r>
            <a:r>
              <a:rPr lang="en-US" altLang="en-US" sz="2400" dirty="0" smtClean="0"/>
              <a:t>max-patterns </a:t>
            </a:r>
            <a:r>
              <a:rPr lang="en-US" altLang="en-US" sz="2400" dirty="0"/>
              <a:t>does TDB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contain? 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/>
              <a:t> </a:t>
            </a:r>
            <a:r>
              <a:rPr lang="en-US" altLang="en-US" sz="2400" dirty="0">
                <a:latin typeface="Calibri" pitchFamily="34" charset="0"/>
              </a:rPr>
              <a:t>One:  P: </a:t>
            </a:r>
            <a:r>
              <a:rPr lang="en-US" altLang="en-US" sz="2400" dirty="0" smtClean="0">
                <a:latin typeface="Calibri" pitchFamily="34" charset="0"/>
              </a:rPr>
              <a:t>“{a</a:t>
            </a:r>
            <a:r>
              <a:rPr lang="en-US" altLang="en-US" sz="2400" baseline="-25000" dirty="0" smtClean="0">
                <a:latin typeface="Calibri" pitchFamily="34" charset="0"/>
              </a:rPr>
              <a:t>1</a:t>
            </a:r>
            <a:r>
              <a:rPr lang="en-US" altLang="en-US" sz="2400" dirty="0">
                <a:latin typeface="Calibri" pitchFamily="34" charset="0"/>
              </a:rPr>
              <a:t>, …, </a:t>
            </a:r>
            <a:r>
              <a:rPr lang="en-US" altLang="en-US" sz="2400" dirty="0" smtClean="0">
                <a:latin typeface="Calibri" pitchFamily="34" charset="0"/>
              </a:rPr>
              <a:t>a</a:t>
            </a:r>
            <a:r>
              <a:rPr lang="en-US" altLang="en-US" sz="2400" baseline="-25000" dirty="0" smtClean="0">
                <a:latin typeface="Calibri" pitchFamily="34" charset="0"/>
              </a:rPr>
              <a:t>100</a:t>
            </a:r>
            <a:r>
              <a:rPr lang="en-US" altLang="en-US" sz="2400" dirty="0">
                <a:latin typeface="Calibri" panose="020F0502020204030204" pitchFamily="34" charset="0"/>
              </a:rPr>
              <a:t>}: 1” </a:t>
            </a:r>
            <a:endParaRPr lang="en-US" altLang="en-US" sz="2400" dirty="0"/>
          </a:p>
          <a:p>
            <a:r>
              <a:rPr lang="en-US" altLang="en-US" sz="2400" dirty="0" smtClean="0">
                <a:solidFill>
                  <a:srgbClr val="FF0000"/>
                </a:solidFill>
              </a:rPr>
              <a:t>Max-pattern</a:t>
            </a:r>
            <a:r>
              <a:rPr lang="en-US" altLang="en-US" sz="2400" dirty="0" smtClean="0"/>
              <a:t> is a 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lossy</a:t>
            </a:r>
            <a:r>
              <a:rPr lang="en-US" altLang="en-US" sz="2400" dirty="0" smtClean="0">
                <a:solidFill>
                  <a:srgbClr val="FF0000"/>
                </a:solidFill>
              </a:rPr>
              <a:t> compression</a:t>
            </a:r>
            <a:r>
              <a:rPr lang="en-US" altLang="en-US" sz="2400" dirty="0" smtClean="0"/>
              <a:t>! </a:t>
            </a:r>
          </a:p>
          <a:p>
            <a:pPr lvl="1"/>
            <a:r>
              <a:rPr lang="en-US" altLang="en-US" sz="2400" dirty="0" smtClean="0"/>
              <a:t>We only know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 is frequent</a:t>
            </a:r>
          </a:p>
          <a:p>
            <a:pPr lvl="1"/>
            <a:r>
              <a:rPr lang="en-US" altLang="en-US" sz="2400" dirty="0" smtClean="0"/>
              <a:t>But we do not know the real support </a:t>
            </a:r>
            <a:r>
              <a:rPr lang="en-US" altLang="en-US" sz="2400" dirty="0"/>
              <a:t>of </a:t>
            </a:r>
            <a:r>
              <a:rPr lang="en-US" altLang="en-US" sz="2400" dirty="0" smtClean="0"/>
              <a:t>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/>
              <a:t>, …, 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40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, …, any more!</a:t>
            </a:r>
          </a:p>
          <a:p>
            <a:r>
              <a:rPr lang="en-US" altLang="en-US" sz="2400" dirty="0" smtClean="0"/>
              <a:t>Thus in many applications, mining close-patterns is more desirable than mining max-patterns</a:t>
            </a:r>
          </a:p>
        </p:txBody>
      </p:sp>
    </p:spTree>
    <p:extLst>
      <p:ext uri="{BB962C8B-B14F-4D97-AF65-F5344CB8AC3E}">
        <p14:creationId xmlns:p14="http://schemas.microsoft.com/office/powerpoint/2010/main" val="152107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kern="0" dirty="0"/>
              <a:t>Efficient Pattern Mining </a:t>
            </a:r>
            <a:r>
              <a:rPr lang="en-US" altLang="en-US" sz="2800" kern="0" dirty="0" smtClean="0"/>
              <a:t>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Pattern Evaluation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6473751" y="2455029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78"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4763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 smtClean="0"/>
              <a:t>Efficient </a:t>
            </a:r>
            <a:r>
              <a:rPr lang="en-US" altLang="en-US" kern="0" dirty="0"/>
              <a:t>Pattern Mining </a:t>
            </a:r>
            <a:r>
              <a:rPr lang="en-US" altLang="en-US" kern="0" dirty="0" smtClean="0"/>
              <a:t>Methods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892" y="1422400"/>
            <a:ext cx="9590808" cy="4895273"/>
          </a:xfrm>
        </p:spPr>
        <p:txBody>
          <a:bodyPr/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Downward Closure Property of Frequent Patterns</a:t>
            </a:r>
          </a:p>
          <a:p>
            <a:pPr>
              <a:lnSpc>
                <a:spcPct val="180000"/>
              </a:lnSpc>
            </a:pPr>
            <a:r>
              <a:rPr lang="en-US" altLang="en-US" dirty="0" smtClean="0"/>
              <a:t>The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Algorithm</a:t>
            </a:r>
            <a:endParaRPr lang="en-US" altLang="en-US" dirty="0"/>
          </a:p>
          <a:p>
            <a:pPr>
              <a:lnSpc>
                <a:spcPct val="180000"/>
              </a:lnSpc>
            </a:pPr>
            <a:r>
              <a:rPr lang="en-US" altLang="en-US" dirty="0" smtClean="0">
                <a:solidFill>
                  <a:prstClr val="black"/>
                </a:solidFill>
              </a:rPr>
              <a:t>Extensions </a:t>
            </a:r>
            <a:r>
              <a:rPr lang="en-US" altLang="en-US" dirty="0">
                <a:solidFill>
                  <a:prstClr val="black"/>
                </a:solidFill>
              </a:rPr>
              <a:t>or Improvements of </a:t>
            </a:r>
            <a:r>
              <a:rPr lang="en-US" altLang="en-US" dirty="0" err="1">
                <a:solidFill>
                  <a:prstClr val="black"/>
                </a:solidFill>
              </a:rPr>
              <a:t>Apriori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Mining </a:t>
            </a: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Frequent Patterns by Exploring Vertical Data 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Format</a:t>
            </a:r>
            <a:endParaRPr lang="en-US" altLang="en-US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lnSpc>
                <a:spcPct val="180000"/>
              </a:lnSpc>
            </a:pPr>
            <a:r>
              <a:rPr lang="en-US" altLang="en-US" dirty="0" err="1"/>
              <a:t>FPGrowth</a:t>
            </a:r>
            <a:r>
              <a:rPr lang="en-US" altLang="en-US" dirty="0"/>
              <a:t>:  A Frequent Pattern-Growth Approach</a:t>
            </a:r>
          </a:p>
          <a:p>
            <a:pPr>
              <a:lnSpc>
                <a:spcPct val="180000"/>
              </a:lnSpc>
            </a:pPr>
            <a:r>
              <a:rPr lang="en-US" altLang="en-US" dirty="0">
                <a:solidFill>
                  <a:schemeClr val="bg1">
                    <a:lumMod val="65000"/>
                  </a:schemeClr>
                </a:solidFill>
              </a:rPr>
              <a:t>Mining Closed </a:t>
            </a:r>
            <a:r>
              <a:rPr lang="en-US" altLang="en-US" dirty="0" smtClean="0">
                <a:solidFill>
                  <a:schemeClr val="bg1">
                    <a:lumMod val="65000"/>
                  </a:schemeClr>
                </a:solidFill>
              </a:rPr>
              <a:t>Patterns </a:t>
            </a:r>
          </a:p>
        </p:txBody>
      </p:sp>
    </p:spTree>
    <p:extLst>
      <p:ext uri="{BB962C8B-B14F-4D97-AF65-F5344CB8AC3E}">
        <p14:creationId xmlns:p14="http://schemas.microsoft.com/office/powerpoint/2010/main" val="367299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904875"/>
          </a:xfrm>
        </p:spPr>
        <p:txBody>
          <a:bodyPr>
            <a:normAutofit fontScale="90000"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dirty="0" smtClean="0"/>
              <a:t>The Downward Closure Property of Frequent Patterns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>
          <a:xfrm>
            <a:off x="507999" y="1219200"/>
            <a:ext cx="10321925" cy="5334000"/>
          </a:xfrm>
        </p:spPr>
        <p:txBody>
          <a:bodyPr/>
          <a:lstStyle/>
          <a:p>
            <a:pPr marL="342900" lvl="1" indent="-342900" eaLnBrk="1" hangingPunct="1">
              <a:buClr>
                <a:srgbClr val="0000CC"/>
              </a:buClr>
            </a:pPr>
            <a:r>
              <a:rPr lang="en-US" altLang="en-US" sz="2400" dirty="0" smtClean="0"/>
              <a:t>Observation:  From TDB</a:t>
            </a:r>
            <a:r>
              <a:rPr lang="en-US" altLang="en-US" sz="2400" baseline="-25000" dirty="0" smtClean="0"/>
              <a:t>1: </a:t>
            </a:r>
            <a:r>
              <a:rPr lang="en-US" altLang="en-US" sz="2400" dirty="0" smtClean="0"/>
              <a:t>T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: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50</a:t>
            </a:r>
            <a:r>
              <a:rPr lang="en-US" altLang="en-US" sz="2400" dirty="0" smtClean="0"/>
              <a:t>};  T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: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100</a:t>
            </a:r>
            <a:r>
              <a:rPr lang="en-US" altLang="en-US" sz="2400" dirty="0" smtClean="0"/>
              <a:t>}</a:t>
            </a:r>
          </a:p>
          <a:p>
            <a:pPr marL="742950" lvl="2" indent="-342900"/>
            <a:r>
              <a:rPr lang="en-US" altLang="en-US" sz="2400" dirty="0" smtClean="0"/>
              <a:t>We get a frequent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:  </a:t>
            </a:r>
            <a:r>
              <a:rPr lang="en-US" altLang="en-US" sz="2400" dirty="0" smtClean="0">
                <a:latin typeface="Calibri" panose="020F0502020204030204" pitchFamily="34" charset="0"/>
              </a:rPr>
              <a:t>{</a:t>
            </a:r>
            <a:r>
              <a:rPr lang="en-US" altLang="en-US" sz="2400" dirty="0" smtClean="0"/>
              <a:t>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endParaRPr lang="en-US" altLang="en-US" sz="2400" dirty="0" smtClean="0"/>
          </a:p>
          <a:p>
            <a:pPr marL="742950" lvl="2" indent="-342900"/>
            <a:r>
              <a:rPr lang="en-US" altLang="en-US" sz="2400" dirty="0" smtClean="0"/>
              <a:t>Also, its subsets are all frequent: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{a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, …, {a</a:t>
            </a:r>
            <a:r>
              <a:rPr lang="en-US" altLang="en-US" sz="2400" baseline="-25000" dirty="0" smtClean="0"/>
              <a:t>50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, …, {a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 …, a</a:t>
            </a:r>
            <a:r>
              <a:rPr lang="en-US" altLang="en-US" sz="2400" baseline="-25000" dirty="0" smtClean="0"/>
              <a:t>49</a:t>
            </a:r>
            <a:r>
              <a:rPr lang="en-US" altLang="en-US" sz="2400" dirty="0">
                <a:latin typeface="Calibri" panose="020F0502020204030204" pitchFamily="34" charset="0"/>
              </a:rPr>
              <a:t>}</a:t>
            </a:r>
            <a:r>
              <a:rPr lang="en-US" altLang="en-US" sz="2400" dirty="0" smtClean="0"/>
              <a:t>, …</a:t>
            </a:r>
          </a:p>
          <a:p>
            <a:pPr marL="742950" lvl="2" indent="-342900" eaLnBrk="1" hangingPunct="1"/>
            <a:r>
              <a:rPr lang="en-US" altLang="en-US" sz="2400" dirty="0" smtClean="0"/>
              <a:t>There must be some hidden relationships among frequent patterns! </a:t>
            </a:r>
          </a:p>
          <a:p>
            <a:pPr eaLnBrk="1" hangingPunct="1"/>
            <a:r>
              <a:rPr lang="en-US" altLang="en-US" sz="2400" dirty="0" smtClean="0"/>
              <a:t>The </a:t>
            </a:r>
            <a:r>
              <a:rPr lang="en-US" altLang="en-US" sz="2400" dirty="0" smtClean="0">
                <a:solidFill>
                  <a:srgbClr val="FF0000"/>
                </a:solidFill>
              </a:rPr>
              <a:t>downward closure (also called “</a:t>
            </a:r>
            <a:r>
              <a:rPr lang="en-US" altLang="en-US" sz="2400" dirty="0" err="1" smtClean="0">
                <a:solidFill>
                  <a:srgbClr val="FF0000"/>
                </a:solidFill>
              </a:rPr>
              <a:t>Apriori</a:t>
            </a:r>
            <a:r>
              <a:rPr lang="en-US" altLang="en-US" sz="2400" dirty="0" smtClean="0">
                <a:solidFill>
                  <a:srgbClr val="FF0000"/>
                </a:solidFill>
              </a:rPr>
              <a:t>”) </a:t>
            </a:r>
            <a:r>
              <a:rPr lang="en-US" altLang="en-US" sz="2400" dirty="0" smtClean="0"/>
              <a:t>property of frequent patterns</a:t>
            </a:r>
          </a:p>
          <a:p>
            <a:pPr marL="742950" lvl="2" indent="-342900" eaLnBrk="1" hangingPunct="1"/>
            <a:r>
              <a:rPr lang="en-US" altLang="en-US" sz="2400" dirty="0" smtClean="0"/>
              <a:t>If </a:t>
            </a:r>
            <a:r>
              <a:rPr lang="en-US" altLang="en-US" sz="2400" b="1" dirty="0" smtClean="0"/>
              <a:t>{beer, diaper, nuts}</a:t>
            </a:r>
            <a:r>
              <a:rPr lang="en-US" altLang="en-US" sz="2400" dirty="0" smtClean="0"/>
              <a:t> is frequent, so is </a:t>
            </a:r>
            <a:r>
              <a:rPr lang="en-US" altLang="en-US" sz="2400" b="1" dirty="0" smtClean="0"/>
              <a:t>{beer, diaper}</a:t>
            </a:r>
            <a:endParaRPr lang="en-US" altLang="en-US" sz="2400" dirty="0" smtClean="0"/>
          </a:p>
          <a:p>
            <a:pPr marL="742950" lvl="2" indent="-342900" eaLnBrk="1" hangingPunct="1"/>
            <a:r>
              <a:rPr lang="en-US" altLang="en-US" sz="2400" dirty="0" smtClean="0"/>
              <a:t>Every transaction containing {beer, diaper, nuts} also contains {beer, diaper} </a:t>
            </a:r>
          </a:p>
          <a:p>
            <a:pPr marL="742950" lvl="2" indent="-342900" eaLnBrk="1" hangingPunct="1"/>
            <a:r>
              <a:rPr lang="en-US" altLang="en-US" sz="2400" u="sng" dirty="0" err="1" smtClean="0">
                <a:solidFill>
                  <a:srgbClr val="FF0000"/>
                </a:solidFill>
              </a:rPr>
              <a:t>Apriori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:  Any subset of a frequent </a:t>
            </a:r>
            <a:r>
              <a:rPr lang="en-US" altLang="en-US" sz="2400" u="sng" dirty="0" err="1" smtClean="0">
                <a:solidFill>
                  <a:srgbClr val="FF0000"/>
                </a:solidFill>
              </a:rPr>
              <a:t>itemset</a:t>
            </a:r>
            <a:r>
              <a:rPr lang="en-US" altLang="en-US" sz="2400" u="sng" dirty="0" smtClean="0">
                <a:solidFill>
                  <a:srgbClr val="FF0000"/>
                </a:solidFill>
              </a:rPr>
              <a:t> must be frequent</a:t>
            </a:r>
            <a:endParaRPr lang="en-US" altLang="en-US" sz="24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sz="2400" dirty="0" smtClean="0"/>
              <a:t>Efficient mining methodology</a:t>
            </a:r>
          </a:p>
          <a:p>
            <a:pPr marL="742950" lvl="2" indent="-342900" eaLnBrk="1" hangingPunct="1"/>
            <a:r>
              <a:rPr lang="en-US" altLang="en-US" sz="2400" dirty="0" smtClean="0"/>
              <a:t>If</a:t>
            </a:r>
            <a:r>
              <a:rPr lang="en-US" altLang="en-US" sz="2400" dirty="0" smtClean="0">
                <a:solidFill>
                  <a:srgbClr val="FF0000"/>
                </a:solidFill>
              </a:rPr>
              <a:t> any subset </a:t>
            </a:r>
            <a:r>
              <a:rPr lang="en-US" altLang="en-US" sz="2400" dirty="0" smtClean="0"/>
              <a:t>of 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S is infrequent, then there is no chance for S to be frequent—why do we even have to consider S!?   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396372" y="5686425"/>
            <a:ext cx="3524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A sharp knife for pruning!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3" name="Down Arrow 2"/>
          <p:cNvSpPr/>
          <p:nvPr/>
        </p:nvSpPr>
        <p:spPr>
          <a:xfrm rot="6544611">
            <a:off x="7979691" y="5623426"/>
            <a:ext cx="276225" cy="4939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7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0"/>
            <a:ext cx="12598400" cy="762000"/>
          </a:xfrm>
        </p:spPr>
        <p:txBody>
          <a:bodyPr>
            <a:normAutofit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4000" dirty="0" err="1" smtClean="0"/>
              <a:t>Apriori</a:t>
            </a:r>
            <a:r>
              <a:rPr lang="en-US" altLang="en-US" sz="4000" dirty="0" smtClean="0"/>
              <a:t> Pruning and Scalable Mining Methods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546100" y="1266825"/>
            <a:ext cx="1021715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u="sng" dirty="0" err="1" smtClean="0"/>
              <a:t>Apriori</a:t>
            </a:r>
            <a:r>
              <a:rPr lang="en-US" altLang="en-US" u="sng" dirty="0" smtClean="0"/>
              <a:t> pruning principle</a:t>
            </a:r>
            <a:r>
              <a:rPr lang="en-US" altLang="en-US" dirty="0" smtClean="0"/>
              <a:t>: If there is any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which is infrequent, its superset should not even be generated! (Agrawal &amp; </a:t>
            </a:r>
            <a:r>
              <a:rPr lang="en-US" altLang="en-US" dirty="0" err="1" smtClean="0"/>
              <a:t>Srikant</a:t>
            </a:r>
            <a:r>
              <a:rPr lang="en-US" altLang="en-US" dirty="0" smtClean="0"/>
              <a:t> @VLDB’94, </a:t>
            </a:r>
            <a:r>
              <a:rPr lang="en-US" altLang="en-US" dirty="0" err="1" smtClean="0"/>
              <a:t>Mannila</a:t>
            </a:r>
            <a:r>
              <a:rPr lang="en-US" altLang="en-US" dirty="0" smtClean="0"/>
              <a:t>, et al. @ KDD’ 94)</a:t>
            </a:r>
          </a:p>
          <a:p>
            <a:pPr eaLnBrk="1" hangingPunct="1"/>
            <a:r>
              <a:rPr lang="en-US" altLang="en-US" dirty="0" smtClean="0"/>
              <a:t>Scalable mining Methods:  Three major approaches</a:t>
            </a:r>
          </a:p>
          <a:p>
            <a:pPr lvl="1" eaLnBrk="1" hangingPunct="1"/>
            <a:r>
              <a:rPr lang="en-US" altLang="en-US" dirty="0" smtClean="0"/>
              <a:t>Level-wise, join-based approach: 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(Agrawal &amp; Srikant@VLDB’94)</a:t>
            </a:r>
          </a:p>
          <a:p>
            <a:pPr lvl="1" eaLnBrk="1" hangingPunct="1"/>
            <a:r>
              <a:rPr lang="en-US" altLang="en-US" dirty="0" smtClean="0"/>
              <a:t>Vertical data format approach: </a:t>
            </a:r>
            <a:r>
              <a:rPr lang="en-US" altLang="en-US" dirty="0" err="1" smtClean="0"/>
              <a:t>Eclat</a:t>
            </a:r>
            <a:r>
              <a:rPr lang="en-US" altLang="en-US" dirty="0" smtClean="0"/>
              <a:t> (</a:t>
            </a:r>
            <a:r>
              <a:rPr lang="en-US" altLang="en-US" dirty="0" err="1" smtClean="0"/>
              <a:t>Zaki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Parthasarathy</a:t>
            </a:r>
            <a:r>
              <a:rPr lang="en-US" altLang="en-US" dirty="0" smtClean="0"/>
              <a:t>, </a:t>
            </a:r>
            <a:r>
              <a:rPr lang="en-US" altLang="en-US" dirty="0" err="1" smtClean="0"/>
              <a:t>Ogihara</a:t>
            </a:r>
            <a:r>
              <a:rPr lang="en-US" altLang="en-US" dirty="0" smtClean="0"/>
              <a:t>, Li @KDD’97)</a:t>
            </a:r>
          </a:p>
          <a:p>
            <a:pPr lvl="1" eaLnBrk="1" hangingPunct="1"/>
            <a:r>
              <a:rPr lang="en-US" altLang="en-US" dirty="0" smtClean="0"/>
              <a:t>Frequent pattern projection and growth: </a:t>
            </a:r>
            <a:r>
              <a:rPr lang="en-US" altLang="en-US" dirty="0" err="1" smtClean="0"/>
              <a:t>FPgrowth</a:t>
            </a:r>
            <a:r>
              <a:rPr lang="en-US" altLang="en-US" dirty="0" smtClean="0"/>
              <a:t> (Han, Pei, Yin @SIGMOD’00)</a:t>
            </a:r>
          </a:p>
        </p:txBody>
      </p:sp>
    </p:spTree>
    <p:extLst>
      <p:ext uri="{BB962C8B-B14F-4D97-AF65-F5344CB8AC3E}">
        <p14:creationId xmlns:p14="http://schemas.microsoft.com/office/powerpoint/2010/main" val="3362182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0"/>
            <a:ext cx="12598400" cy="762000"/>
          </a:xfrm>
        </p:spPr>
        <p:txBody>
          <a:bodyPr>
            <a:normAutofit/>
          </a:bodyPr>
          <a:lstStyle/>
          <a:p>
            <a:pPr eaLnBrk="1" hangingPunct="1">
              <a:tabLst>
                <a:tab pos="2570163" algn="l"/>
              </a:tabLst>
            </a:pPr>
            <a:r>
              <a:rPr lang="en-US" altLang="en-US" sz="4000" dirty="0" err="1" smtClean="0"/>
              <a:t>Apriori</a:t>
            </a:r>
            <a:r>
              <a:rPr lang="en-US" altLang="en-US" sz="4000" dirty="0" smtClean="0"/>
              <a:t>: A Candidate Generation &amp; Test Approach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95400"/>
            <a:ext cx="11480800" cy="51816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dirty="0" smtClean="0"/>
              <a:t>Outline of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(level-wise, candidate generation and test)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Initially, scan DB once to get frequent 1-itemset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Repeat</a:t>
            </a:r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Generate length-(k+1) candidate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from length-k frequent </a:t>
            </a:r>
            <a:r>
              <a:rPr lang="en-US" altLang="en-US" dirty="0" err="1" smtClean="0"/>
              <a:t>itemsets</a:t>
            </a:r>
            <a:endParaRPr lang="en-US" altLang="en-US" dirty="0" smtClean="0"/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Test the candidates against DB to find frequent (k+1)-</a:t>
            </a:r>
            <a:r>
              <a:rPr lang="en-US" altLang="en-US" dirty="0" err="1" smtClean="0"/>
              <a:t>itemsets</a:t>
            </a:r>
            <a:endParaRPr lang="en-US" altLang="en-US" dirty="0" smtClean="0"/>
          </a:p>
          <a:p>
            <a:pPr lvl="2" eaLnBrk="1" hangingPunct="1">
              <a:lnSpc>
                <a:spcPct val="120000"/>
              </a:lnSpc>
            </a:pPr>
            <a:r>
              <a:rPr lang="en-US" altLang="en-US" dirty="0" smtClean="0"/>
              <a:t>Set k := k +1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>
                <a:solidFill>
                  <a:srgbClr val="FF0000"/>
                </a:solidFill>
              </a:rPr>
              <a:t>Until</a:t>
            </a:r>
            <a:r>
              <a:rPr lang="en-US" altLang="en-US" dirty="0" smtClean="0"/>
              <a:t> no frequent or candidate set can be generated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dirty="0" smtClean="0"/>
              <a:t>Return all the frequent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derived</a:t>
            </a:r>
          </a:p>
        </p:txBody>
      </p:sp>
    </p:spTree>
    <p:extLst>
      <p:ext uri="{BB962C8B-B14F-4D97-AF65-F5344CB8AC3E}">
        <p14:creationId xmlns:p14="http://schemas.microsoft.com/office/powerpoint/2010/main" val="3263678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16000" y="228600"/>
            <a:ext cx="100584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The </a:t>
            </a:r>
            <a:r>
              <a:rPr lang="en-US" altLang="en-US" sz="4000" dirty="0" err="1" smtClean="0"/>
              <a:t>Apriori</a:t>
            </a:r>
            <a:r>
              <a:rPr lang="en-US" altLang="en-US" sz="4000" dirty="0" smtClean="0"/>
              <a:t> Algorithm (Pseudo-Code</a:t>
            </a:r>
            <a:r>
              <a:rPr lang="en-US" altLang="en-US" sz="4000" u="sng" dirty="0" smtClean="0"/>
              <a:t>)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>
          <a:xfrm>
            <a:off x="711200" y="1295400"/>
            <a:ext cx="10871200" cy="5105400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 err="1" smtClean="0"/>
              <a:t>C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: Candidate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of size k</a:t>
            </a:r>
          </a:p>
          <a:p>
            <a:pPr eaLnBrk="1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: Frequent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of size k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K := 1;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:= {frequent items};   // frequent 1-itemset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rgbClr val="F83F24"/>
                </a:solidFill>
              </a:rPr>
              <a:t>While </a:t>
            </a:r>
            <a:r>
              <a:rPr lang="en-US" altLang="en-US" sz="2400" dirty="0" smtClean="0"/>
              <a:t>(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!= </a:t>
            </a:r>
            <a:r>
              <a:rPr lang="en-US" altLang="en-US" sz="2400" dirty="0" smtClean="0">
                <a:sym typeface="Symbol" pitchFamily="18" charset="2"/>
              </a:rPr>
              <a:t></a:t>
            </a:r>
            <a:r>
              <a:rPr lang="en-US" altLang="en-US" sz="2400" dirty="0" smtClean="0"/>
              <a:t>)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do {	 </a:t>
            </a:r>
            <a:r>
              <a:rPr lang="en-US" altLang="en-US" sz="2400" dirty="0" smtClean="0"/>
              <a:t>// when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baseline="-25000" dirty="0" smtClean="0"/>
              <a:t> </a:t>
            </a:r>
            <a:r>
              <a:rPr lang="en-US" altLang="en-US" sz="2400" dirty="0" smtClean="0"/>
              <a:t>is non-empty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k+1</a:t>
            </a:r>
            <a:r>
              <a:rPr lang="en-US" altLang="en-US" sz="2400" dirty="0" smtClean="0"/>
              <a:t> := candidates generated from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;  // candidate generation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    Derive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k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by counting candidates in </a:t>
            </a: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k</a:t>
            </a:r>
            <a:r>
              <a:rPr lang="en-US" altLang="en-US" sz="2400" baseline="-25000" dirty="0" smtClean="0"/>
              <a:t>+1</a:t>
            </a:r>
            <a:r>
              <a:rPr lang="en-US" altLang="en-US" sz="2400" dirty="0" smtClean="0"/>
              <a:t> with respect to </a:t>
            </a:r>
            <a:r>
              <a:rPr lang="en-US" altLang="en-US" sz="2400" i="1" dirty="0" smtClean="0"/>
              <a:t>TDB </a:t>
            </a:r>
            <a:r>
              <a:rPr lang="en-US" altLang="en-US" sz="2400" dirty="0" smtClean="0"/>
              <a:t>at </a:t>
            </a:r>
            <a:r>
              <a:rPr lang="en-US" altLang="en-US" sz="2400" dirty="0" err="1" smtClean="0"/>
              <a:t>minsup</a:t>
            </a:r>
            <a:r>
              <a:rPr lang="en-US" altLang="en-US" sz="2400" dirty="0" smtClean="0"/>
              <a:t>;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    k := k + 1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dirty="0" smtClean="0"/>
              <a:t>   </a:t>
            </a:r>
            <a:r>
              <a:rPr lang="en-US" altLang="en-US" sz="2400" b="1" dirty="0" smtClean="0">
                <a:solidFill>
                  <a:srgbClr val="F83F24"/>
                </a:solidFill>
              </a:rPr>
              <a:t> }</a:t>
            </a:r>
            <a:endParaRPr lang="en-US" altLang="en-US" sz="2400" dirty="0" smtClean="0"/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en-US" sz="2400" b="1" dirty="0" smtClean="0">
                <a:solidFill>
                  <a:srgbClr val="F83F24"/>
                </a:solidFill>
              </a:rPr>
              <a:t>return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ym typeface="Symbol" pitchFamily="18" charset="2"/>
              </a:rPr>
              <a:t></a:t>
            </a:r>
            <a:r>
              <a:rPr lang="en-US" altLang="en-US" sz="2400" i="1" baseline="-25000" dirty="0" smtClean="0"/>
              <a:t>k</a:t>
            </a:r>
            <a:r>
              <a:rPr lang="en-US" altLang="en-US" sz="2400" dirty="0" smtClean="0"/>
              <a:t>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dirty="0" smtClean="0"/>
              <a:t>    	            // return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r>
              <a:rPr lang="en-US" altLang="en-US" sz="2400" i="1" baseline="-25000" dirty="0" smtClean="0"/>
              <a:t> </a:t>
            </a:r>
            <a:r>
              <a:rPr lang="en-US" altLang="en-US" sz="2400" dirty="0" smtClean="0"/>
              <a:t>generated at each level</a:t>
            </a:r>
          </a:p>
          <a:p>
            <a:pPr eaLnBrk="1" hangingPunct="1">
              <a:lnSpc>
                <a:spcPct val="11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en-US" sz="2400" dirty="0" smtClean="0"/>
          </a:p>
        </p:txBody>
      </p:sp>
    </p:spTree>
    <p:extLst>
      <p:ext uri="{BB962C8B-B14F-4D97-AF65-F5344CB8AC3E}">
        <p14:creationId xmlns:p14="http://schemas.microsoft.com/office/powerpoint/2010/main" val="3131043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563034" y="304800"/>
            <a:ext cx="10945284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The </a:t>
            </a:r>
            <a:r>
              <a:rPr lang="en-US" altLang="en-US" dirty="0" err="1" smtClean="0"/>
              <a:t>Apriori</a:t>
            </a:r>
            <a:r>
              <a:rPr lang="en-US" altLang="en-US" dirty="0" smtClean="0"/>
              <a:t> Algorithm—An Example 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362143" y="1369368"/>
            <a:ext cx="192366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</a:rPr>
              <a:t>Database TDB</a:t>
            </a:r>
          </a:p>
        </p:txBody>
      </p:sp>
      <p:sp>
        <p:nvSpPr>
          <p:cNvPr id="19461" name="Text Box 4"/>
          <p:cNvSpPr txBox="1">
            <a:spLocks noChangeArrowheads="1"/>
          </p:cNvSpPr>
          <p:nvPr/>
        </p:nvSpPr>
        <p:spPr bwMode="auto">
          <a:xfrm>
            <a:off x="3079035" y="2271068"/>
            <a:ext cx="109998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</a:rPr>
              <a:t>st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 scan</a:t>
            </a:r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3062818" y="2719388"/>
            <a:ext cx="11091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758512" y="1718618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7195271" y="1561455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468504" y="3726806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3718296" y="332993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467" name="Text Box 10"/>
          <p:cNvSpPr txBox="1">
            <a:spLocks noChangeArrowheads="1"/>
          </p:cNvSpPr>
          <p:nvPr/>
        </p:nvSpPr>
        <p:spPr bwMode="auto">
          <a:xfrm>
            <a:off x="8101912" y="338073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19468" name="Line 11"/>
          <p:cNvSpPr>
            <a:spLocks noChangeShapeType="1"/>
          </p:cNvSpPr>
          <p:nvPr/>
        </p:nvSpPr>
        <p:spPr bwMode="auto">
          <a:xfrm flipH="1">
            <a:off x="6836834" y="4648200"/>
            <a:ext cx="1494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6999305" y="4112568"/>
            <a:ext cx="11673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</a:rPr>
              <a:t>nd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 scan</a:t>
            </a:r>
          </a:p>
        </p:txBody>
      </p:sp>
      <p:sp>
        <p:nvSpPr>
          <p:cNvPr id="19470" name="AutoShape 13"/>
          <p:cNvSpPr>
            <a:spLocks noChangeArrowheads="1"/>
          </p:cNvSpPr>
          <p:nvPr/>
        </p:nvSpPr>
        <p:spPr bwMode="auto">
          <a:xfrm>
            <a:off x="10481734" y="3267224"/>
            <a:ext cx="836084" cy="461665"/>
          </a:xfrm>
          <a:prstGeom prst="curvedLeftArrow">
            <a:avLst>
              <a:gd name="adj1" fmla="val 27291"/>
              <a:gd name="adj2" fmla="val 54582"/>
              <a:gd name="adj3" fmla="val 33333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471" name="Line 14"/>
          <p:cNvSpPr>
            <a:spLocks noChangeShapeType="1"/>
          </p:cNvSpPr>
          <p:nvPr/>
        </p:nvSpPr>
        <p:spPr bwMode="auto">
          <a:xfrm>
            <a:off x="3380318" y="6299200"/>
            <a:ext cx="2256367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1011079" y="5800081"/>
            <a:ext cx="49244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9473" name="Text Box 16"/>
          <p:cNvSpPr txBox="1">
            <a:spLocks noChangeArrowheads="1"/>
          </p:cNvSpPr>
          <p:nvPr/>
        </p:nvSpPr>
        <p:spPr bwMode="auto">
          <a:xfrm>
            <a:off x="5552738" y="5788969"/>
            <a:ext cx="47480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i="1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US" altLang="en-US" i="1" baseline="-25000">
                <a:solidFill>
                  <a:srgbClr val="000000"/>
                </a:solidFill>
                <a:latin typeface="Times New Roman" pitchFamily="18" charset="0"/>
              </a:rPr>
              <a:t>3</a:t>
            </a:r>
          </a:p>
        </p:txBody>
      </p:sp>
      <p:sp>
        <p:nvSpPr>
          <p:cNvPr id="19474" name="Text Box 17"/>
          <p:cNvSpPr txBox="1">
            <a:spLocks noChangeArrowheads="1"/>
          </p:cNvSpPr>
          <p:nvPr/>
        </p:nvSpPr>
        <p:spPr bwMode="auto">
          <a:xfrm>
            <a:off x="3793511" y="5879456"/>
            <a:ext cx="113364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3</a:t>
            </a:r>
            <a:r>
              <a:rPr lang="en-US" altLang="en-US" baseline="30000">
                <a:solidFill>
                  <a:srgbClr val="000000"/>
                </a:solidFill>
                <a:latin typeface="Times New Roman" pitchFamily="18" charset="0"/>
              </a:rPr>
              <a:t>rd</a:t>
            </a:r>
            <a:r>
              <a:rPr lang="en-US" altLang="en-US">
                <a:solidFill>
                  <a:srgbClr val="000000"/>
                </a:solidFill>
                <a:latin typeface="Times New Roman" pitchFamily="18" charset="0"/>
              </a:rPr>
              <a:t> scan</a:t>
            </a:r>
          </a:p>
        </p:txBody>
      </p:sp>
      <p:sp>
        <p:nvSpPr>
          <p:cNvPr id="19475" name="AutoShape 18"/>
          <p:cNvSpPr>
            <a:spLocks noChangeArrowheads="1"/>
          </p:cNvSpPr>
          <p:nvPr/>
        </p:nvSpPr>
        <p:spPr bwMode="auto">
          <a:xfrm>
            <a:off x="468503" y="4648200"/>
            <a:ext cx="381241" cy="1053952"/>
          </a:xfrm>
          <a:prstGeom prst="curvedRightArrow">
            <a:avLst>
              <a:gd name="adj1" fmla="val 56619"/>
              <a:gd name="adj2" fmla="val 50000"/>
              <a:gd name="adj3" fmla="val 0"/>
            </a:avLst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112000" y="2438400"/>
            <a:ext cx="70273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9477" name="Line 20"/>
          <p:cNvSpPr>
            <a:spLocks noChangeShapeType="1"/>
          </p:cNvSpPr>
          <p:nvPr/>
        </p:nvSpPr>
        <p:spPr bwMode="auto">
          <a:xfrm flipH="1">
            <a:off x="3556000" y="4648200"/>
            <a:ext cx="5080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532949" name="Group 21"/>
          <p:cNvGraphicFramePr>
            <a:graphicFrameLocks noGrp="1"/>
          </p:cNvGraphicFramePr>
          <p:nvPr>
            <p:extLst/>
          </p:nvPr>
        </p:nvGraphicFramePr>
        <p:xfrm>
          <a:off x="203200" y="1828800"/>
          <a:ext cx="2540000" cy="155418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Tid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C, D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A, B, C,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B, E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2969" name="Group 41"/>
          <p:cNvGraphicFramePr>
            <a:graphicFrameLocks noGrp="1"/>
          </p:cNvGraphicFramePr>
          <p:nvPr>
            <p:extLst/>
          </p:nvPr>
        </p:nvGraphicFramePr>
        <p:xfrm>
          <a:off x="4572000" y="1335088"/>
          <a:ext cx="2336800" cy="1865328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{D}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8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716" marB="4571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532992" name="Group 64"/>
          <p:cNvGraphicFramePr>
            <a:graphicFrameLocks noGrp="1"/>
          </p:cNvGraphicFramePr>
          <p:nvPr>
            <p:extLst/>
          </p:nvPr>
        </p:nvGraphicFramePr>
        <p:xfrm>
          <a:off x="7924800" y="1524000"/>
          <a:ext cx="2336800" cy="155418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83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{E}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12" name="Group 84"/>
          <p:cNvGraphicFramePr>
            <a:graphicFrameLocks noGrp="1"/>
          </p:cNvGraphicFramePr>
          <p:nvPr>
            <p:extLst/>
          </p:nvPr>
        </p:nvGraphicFramePr>
        <p:xfrm>
          <a:off x="8737600" y="3581401"/>
          <a:ext cx="1524000" cy="2176461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09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724" marB="4572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30" name="Group 102"/>
          <p:cNvGraphicFramePr>
            <a:graphicFrameLocks noGrp="1"/>
          </p:cNvGraphicFramePr>
          <p:nvPr>
            <p:extLst/>
          </p:nvPr>
        </p:nvGraphicFramePr>
        <p:xfrm>
          <a:off x="4267200" y="3557588"/>
          <a:ext cx="2336800" cy="2005024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B}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4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533056" name="Group 128"/>
          <p:cNvGraphicFramePr>
            <a:graphicFrameLocks noGrp="1"/>
          </p:cNvGraphicFramePr>
          <p:nvPr>
            <p:extLst/>
          </p:nvPr>
        </p:nvGraphicFramePr>
        <p:xfrm>
          <a:off x="1016000" y="3862388"/>
          <a:ext cx="2336800" cy="143194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{A,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3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{C, E}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marT="45658" marB="4565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533076" name="Group 148"/>
          <p:cNvGraphicFramePr>
            <a:graphicFrameLocks noGrp="1"/>
          </p:cNvGraphicFramePr>
          <p:nvPr>
            <p:extLst/>
          </p:nvPr>
        </p:nvGraphicFramePr>
        <p:xfrm>
          <a:off x="1524000" y="5867401"/>
          <a:ext cx="1524000" cy="658813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10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77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L="121920" marR="121920" marT="45738" marB="4573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33084" name="Group 156"/>
          <p:cNvGraphicFramePr>
            <a:graphicFrameLocks noGrp="1"/>
          </p:cNvGraphicFramePr>
          <p:nvPr>
            <p:extLst/>
          </p:nvPr>
        </p:nvGraphicFramePr>
        <p:xfrm>
          <a:off x="6096000" y="5867400"/>
          <a:ext cx="2336800" cy="619126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Itemset</a:t>
                      </a:r>
                      <a:endParaRPr kumimoji="0" lang="en-US" sz="16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sup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{B, C, E}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9624" name="Text Box 167"/>
          <p:cNvSpPr txBox="1">
            <a:spLocks noChangeArrowheads="1"/>
          </p:cNvSpPr>
          <p:nvPr/>
        </p:nvSpPr>
        <p:spPr bwMode="auto">
          <a:xfrm>
            <a:off x="2641601" y="1295400"/>
            <a:ext cx="1765300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</a:rPr>
              <a:t>minsup = 2</a:t>
            </a:r>
          </a:p>
        </p:txBody>
      </p:sp>
    </p:spTree>
    <p:extLst>
      <p:ext uri="{BB962C8B-B14F-4D97-AF65-F5344CB8AC3E}">
        <p14:creationId xmlns:p14="http://schemas.microsoft.com/office/powerpoint/2010/main" val="53201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2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1" grpId="0"/>
      <p:bldP spid="19462" grpId="0" animBg="1"/>
      <p:bldP spid="19463" grpId="0"/>
      <p:bldP spid="19464" grpId="0"/>
      <p:bldP spid="19465" grpId="0"/>
      <p:bldP spid="19466" grpId="0"/>
      <p:bldP spid="19467" grpId="0"/>
      <p:bldP spid="19468" grpId="0" animBg="1"/>
      <p:bldP spid="19469" grpId="0"/>
      <p:bldP spid="19470" grpId="0" animBg="1"/>
      <p:bldP spid="19471" grpId="0" animBg="1"/>
      <p:bldP spid="19472" grpId="0"/>
      <p:bldP spid="19473" grpId="0"/>
      <p:bldP spid="19474" grpId="0"/>
      <p:bldP spid="19475" grpId="0" animBg="1"/>
      <p:bldP spid="19476" grpId="0" animBg="1"/>
      <p:bldP spid="1947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kern="0" dirty="0"/>
              <a:t>Efficient Pattern Mining </a:t>
            </a:r>
            <a:r>
              <a:rPr lang="en-US" altLang="en-US" sz="2800" kern="0" dirty="0" smtClean="0"/>
              <a:t>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Pattern Evaluation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3822915" y="1614520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78"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9289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5745065" y="1930409"/>
          <a:ext cx="5109633" cy="396875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abd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bcd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496" name="Curved Up Arrow 3"/>
          <p:cNvSpPr>
            <a:spLocks noChangeArrowheads="1"/>
          </p:cNvSpPr>
          <p:nvPr/>
        </p:nvSpPr>
        <p:spPr bwMode="auto">
          <a:xfrm>
            <a:off x="6354664" y="2311408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497" name="Curved Up Arrow 7"/>
          <p:cNvSpPr>
            <a:spLocks noChangeArrowheads="1"/>
          </p:cNvSpPr>
          <p:nvPr/>
        </p:nvSpPr>
        <p:spPr bwMode="auto">
          <a:xfrm>
            <a:off x="8386664" y="2311408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5" name="Minus 4"/>
          <p:cNvSpPr/>
          <p:nvPr/>
        </p:nvSpPr>
        <p:spPr bwMode="auto">
          <a:xfrm>
            <a:off x="5846664" y="2235208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Minus 9"/>
          <p:cNvSpPr/>
          <p:nvPr/>
        </p:nvSpPr>
        <p:spPr bwMode="auto">
          <a:xfrm>
            <a:off x="6862664" y="2235208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7878664" y="2235208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2" name="Minus 11"/>
          <p:cNvSpPr/>
          <p:nvPr/>
        </p:nvSpPr>
        <p:spPr bwMode="auto">
          <a:xfrm>
            <a:off x="8894664" y="2235208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6240365" y="2616209"/>
          <a:ext cx="1231900" cy="396875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abcd</a:t>
                      </a: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/>
          </p:nvPr>
        </p:nvGraphicFramePr>
        <p:xfrm>
          <a:off x="8386664" y="2616209"/>
          <a:ext cx="1117600" cy="396875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514" name="Down Arrow 8"/>
          <p:cNvSpPr>
            <a:spLocks noChangeArrowheads="1"/>
          </p:cNvSpPr>
          <p:nvPr/>
        </p:nvSpPr>
        <p:spPr bwMode="auto">
          <a:xfrm>
            <a:off x="6761064" y="2463808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0515" name="Down Arrow 17"/>
          <p:cNvSpPr>
            <a:spLocks noChangeArrowheads="1"/>
          </p:cNvSpPr>
          <p:nvPr/>
        </p:nvSpPr>
        <p:spPr bwMode="auto">
          <a:xfrm>
            <a:off x="8818464" y="2463808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9" name="Minus 18"/>
          <p:cNvSpPr/>
          <p:nvPr/>
        </p:nvSpPr>
        <p:spPr bwMode="auto">
          <a:xfrm>
            <a:off x="6608664" y="2921008"/>
            <a:ext cx="711200" cy="46038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17" name="Curved Up Arrow 19"/>
          <p:cNvSpPr>
            <a:spLocks noChangeArrowheads="1"/>
          </p:cNvSpPr>
          <p:nvPr/>
        </p:nvSpPr>
        <p:spPr bwMode="auto">
          <a:xfrm rot="-922558">
            <a:off x="6902882" y="2671771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151464" y="1549408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solidFill>
                  <a:srgbClr val="000000"/>
                </a:solidFill>
                <a:latin typeface="Calibri" charset="0"/>
              </a:rPr>
              <a:t>self-join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285064" y="1549408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solidFill>
                  <a:srgbClr val="000000"/>
                </a:solidFill>
                <a:latin typeface="Calibri" charset="0"/>
              </a:rPr>
              <a:t>self-join</a:t>
            </a:r>
          </a:p>
        </p:txBody>
      </p:sp>
      <p:sp>
        <p:nvSpPr>
          <p:cNvPr id="2" name="Multiply 1"/>
          <p:cNvSpPr/>
          <p:nvPr/>
        </p:nvSpPr>
        <p:spPr bwMode="auto">
          <a:xfrm>
            <a:off x="7971798" y="2511433"/>
            <a:ext cx="548217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20015" y="3482983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pruned</a:t>
            </a:r>
          </a:p>
        </p:txBody>
      </p:sp>
      <p:sp>
        <p:nvSpPr>
          <p:cNvPr id="4" name="Curved Right Arrow 3"/>
          <p:cNvSpPr/>
          <p:nvPr/>
        </p:nvSpPr>
        <p:spPr bwMode="auto">
          <a:xfrm rot="20251953">
            <a:off x="8141131" y="2832108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5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mtClean="0"/>
              <a:t>Apriori: Implementation Tricks</a:t>
            </a:r>
          </a:p>
        </p:txBody>
      </p:sp>
      <p:sp>
        <p:nvSpPr>
          <p:cNvPr id="20525" name="Rectangle 3"/>
          <p:cNvSpPr>
            <a:spLocks noGrp="1" noChangeArrowheads="1"/>
          </p:cNvSpPr>
          <p:nvPr>
            <p:ph idx="1"/>
          </p:nvPr>
        </p:nvSpPr>
        <p:spPr>
          <a:xfrm>
            <a:off x="457201" y="1122228"/>
            <a:ext cx="7015063" cy="5181600"/>
          </a:xfrm>
        </p:spPr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How to generate candidates?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Step 1: self-joining </a:t>
            </a:r>
            <a:r>
              <a:rPr lang="en-US" altLang="en-US" sz="2400" i="1" dirty="0" err="1" smtClean="0"/>
              <a:t>F</a:t>
            </a:r>
            <a:r>
              <a:rPr lang="en-US" altLang="en-US" sz="2400" i="1" baseline="-25000" dirty="0" err="1" smtClean="0"/>
              <a:t>k</a:t>
            </a:r>
            <a:endParaRPr lang="en-US" altLang="en-US" sz="2400" i="1" baseline="-25000" dirty="0" smtClean="0"/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Step 2: pruning</a:t>
            </a:r>
          </a:p>
          <a:p>
            <a:pPr eaLnBrk="1" hangingPunct="1">
              <a:lnSpc>
                <a:spcPct val="110000"/>
              </a:lnSpc>
            </a:pPr>
            <a:r>
              <a:rPr lang="en-US" altLang="en-US" sz="2400" dirty="0" smtClean="0"/>
              <a:t>Example of candidate-generation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3 </a:t>
            </a:r>
            <a:r>
              <a:rPr lang="en-US" altLang="en-US" sz="2400" dirty="0" smtClean="0"/>
              <a:t>=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{</a:t>
            </a:r>
            <a:r>
              <a:rPr lang="en-US" altLang="en-US" sz="2400" i="1" dirty="0" err="1" smtClean="0"/>
              <a:t>abc</a:t>
            </a:r>
            <a:r>
              <a:rPr lang="en-US" altLang="en-US" sz="2400" i="1" dirty="0" smtClean="0"/>
              <a:t>, </a:t>
            </a:r>
            <a:r>
              <a:rPr lang="en-US" altLang="en-US" sz="2400" i="1" dirty="0" err="1" smtClean="0"/>
              <a:t>abd</a:t>
            </a:r>
            <a:r>
              <a:rPr lang="en-US" altLang="en-US" sz="2400" i="1" dirty="0" smtClean="0"/>
              <a:t>, </a:t>
            </a:r>
            <a:r>
              <a:rPr lang="en-US" altLang="en-US" sz="2400" i="1" dirty="0" err="1" smtClean="0"/>
              <a:t>acd</a:t>
            </a:r>
            <a:r>
              <a:rPr lang="en-US" altLang="en-US" sz="2400" i="1" dirty="0" smtClean="0"/>
              <a:t>, ace, </a:t>
            </a:r>
            <a:r>
              <a:rPr lang="en-US" altLang="en-US" sz="2400" i="1" dirty="0" err="1" smtClean="0"/>
              <a:t>bcd</a:t>
            </a:r>
            <a:r>
              <a:rPr lang="en-US" altLang="en-US" sz="2400" dirty="0" smtClean="0"/>
              <a:t>}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Self-joining: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3</a:t>
            </a:r>
            <a:r>
              <a:rPr lang="en-US" altLang="en-US" sz="2400" i="1" dirty="0" smtClean="0"/>
              <a:t>*F</a:t>
            </a:r>
            <a:r>
              <a:rPr lang="en-US" altLang="en-US" sz="2400" i="1" baseline="-25000" dirty="0" smtClean="0"/>
              <a:t>3</a:t>
            </a:r>
            <a:endParaRPr lang="en-US" altLang="en-US" sz="2400" i="1" dirty="0" smtClean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 smtClean="0"/>
              <a:t>abcd</a:t>
            </a:r>
            <a:r>
              <a:rPr lang="en-US" altLang="en-US" sz="2400" i="1" dirty="0" smtClean="0"/>
              <a:t> </a:t>
            </a:r>
            <a:r>
              <a:rPr lang="en-US" altLang="en-US" sz="2400" dirty="0" smtClean="0"/>
              <a:t>from </a:t>
            </a:r>
            <a:r>
              <a:rPr lang="en-US" altLang="en-US" sz="2400" i="1" dirty="0" err="1" smtClean="0"/>
              <a:t>abc</a:t>
            </a:r>
            <a:r>
              <a:rPr lang="en-US" altLang="en-US" sz="2400" dirty="0" smtClean="0"/>
              <a:t> and </a:t>
            </a:r>
            <a:r>
              <a:rPr lang="en-US" altLang="en-US" sz="2400" i="1" dirty="0" err="1" smtClean="0"/>
              <a:t>abd</a:t>
            </a:r>
            <a:endParaRPr lang="en-US" altLang="en-US" sz="2400" i="1" dirty="0" smtClean="0"/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 smtClean="0"/>
              <a:t>acde</a:t>
            </a:r>
            <a:r>
              <a:rPr lang="en-US" altLang="en-US" sz="2400" dirty="0" smtClean="0"/>
              <a:t> from </a:t>
            </a:r>
            <a:r>
              <a:rPr lang="en-US" altLang="en-US" sz="2400" i="1" dirty="0" err="1" smtClean="0"/>
              <a:t>acd</a:t>
            </a:r>
            <a:r>
              <a:rPr lang="en-US" altLang="en-US" sz="2400" dirty="0" smtClean="0"/>
              <a:t> and </a:t>
            </a:r>
            <a:r>
              <a:rPr lang="en-US" altLang="en-US" sz="2400" i="1" dirty="0" smtClean="0"/>
              <a:t>ace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dirty="0" smtClean="0"/>
              <a:t>Pruning:</a:t>
            </a:r>
          </a:p>
          <a:p>
            <a:pPr lvl="2" eaLnBrk="1" hangingPunct="1">
              <a:lnSpc>
                <a:spcPct val="110000"/>
              </a:lnSpc>
            </a:pPr>
            <a:r>
              <a:rPr lang="en-US" altLang="en-US" sz="2400" i="1" dirty="0" err="1" smtClean="0"/>
              <a:t>acde</a:t>
            </a:r>
            <a:r>
              <a:rPr lang="en-US" altLang="en-US" sz="2400" dirty="0" smtClean="0"/>
              <a:t> is removed because </a:t>
            </a:r>
            <a:r>
              <a:rPr lang="en-US" altLang="en-US" sz="2400" i="1" dirty="0" err="1" smtClean="0"/>
              <a:t>ade</a:t>
            </a:r>
            <a:r>
              <a:rPr lang="en-US" altLang="en-US" sz="2400" dirty="0" smtClean="0"/>
              <a:t> is not in </a:t>
            </a:r>
            <a:r>
              <a:rPr lang="en-US" altLang="en-US" sz="2400" i="1" dirty="0" smtClean="0"/>
              <a:t>F</a:t>
            </a:r>
            <a:r>
              <a:rPr lang="en-US" altLang="en-US" sz="2400" i="1" baseline="-25000" dirty="0" smtClean="0"/>
              <a:t>3</a:t>
            </a:r>
          </a:p>
          <a:p>
            <a:pPr lvl="1" eaLnBrk="1" hangingPunct="1">
              <a:lnSpc>
                <a:spcPct val="110000"/>
              </a:lnSpc>
            </a:pPr>
            <a:r>
              <a:rPr lang="en-US" altLang="en-US" sz="2400" i="1" dirty="0" smtClean="0"/>
              <a:t>C</a:t>
            </a:r>
            <a:r>
              <a:rPr lang="en-US" altLang="en-US" sz="2400" i="1" baseline="-25000" dirty="0" smtClean="0"/>
              <a:t>4 </a:t>
            </a:r>
            <a:r>
              <a:rPr lang="en-US" altLang="en-US" sz="2400" dirty="0" smtClean="0"/>
              <a:t>= {</a:t>
            </a:r>
            <a:r>
              <a:rPr lang="en-US" altLang="en-US" sz="2400" i="1" dirty="0" err="1" smtClean="0"/>
              <a:t>abcd</a:t>
            </a:r>
            <a:r>
              <a:rPr lang="en-US" altLang="en-US" sz="2400" dirty="0" smtClean="0"/>
              <a:t>}</a:t>
            </a:r>
          </a:p>
          <a:p>
            <a:pPr eaLnBrk="1" hangingPunct="1">
              <a:lnSpc>
                <a:spcPct val="110000"/>
              </a:lnSpc>
            </a:pPr>
            <a:endParaRPr lang="en-US" altLang="en-US" sz="1800" dirty="0" smtClean="0"/>
          </a:p>
        </p:txBody>
      </p:sp>
      <p:sp>
        <p:nvSpPr>
          <p:cNvPr id="15" name="Right Arrow 14"/>
          <p:cNvSpPr/>
          <p:nvPr/>
        </p:nvSpPr>
        <p:spPr bwMode="auto">
          <a:xfrm rot="19869230">
            <a:off x="5302682" y="3267084"/>
            <a:ext cx="1087967" cy="314325"/>
          </a:xfrm>
          <a:prstGeom prst="rightArrow">
            <a:avLst/>
          </a:prstGeom>
          <a:solidFill>
            <a:schemeClr val="bg2">
              <a:lumMod val="25000"/>
              <a:lumOff val="7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786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228601"/>
            <a:ext cx="12598400" cy="6397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Candidate Generation: An SQL Implementation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>
          <a:xfrm>
            <a:off x="520700" y="1155699"/>
            <a:ext cx="10585450" cy="5597525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Suppose the items in </a:t>
            </a:r>
            <a:r>
              <a:rPr lang="en-US" altLang="en-US" i="1" dirty="0" smtClean="0"/>
              <a:t>F</a:t>
            </a:r>
            <a:r>
              <a:rPr lang="en-US" altLang="en-US" i="1" baseline="-25000" dirty="0" smtClean="0"/>
              <a:t>k-1</a:t>
            </a:r>
            <a:r>
              <a:rPr lang="en-US" altLang="en-US" dirty="0" smtClean="0"/>
              <a:t> are listed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in an order</a:t>
            </a:r>
          </a:p>
          <a:p>
            <a:pPr eaLnBrk="1" hangingPunct="1"/>
            <a:r>
              <a:rPr lang="en-US" altLang="en-US" dirty="0" smtClean="0"/>
              <a:t>Step 1: self-joining </a:t>
            </a:r>
            <a:r>
              <a:rPr lang="en-US" altLang="en-US" i="1" dirty="0" smtClean="0"/>
              <a:t>F</a:t>
            </a:r>
            <a:r>
              <a:rPr lang="en-US" altLang="en-US" i="1" baseline="-25000" dirty="0" smtClean="0"/>
              <a:t>k-1</a:t>
            </a:r>
            <a:r>
              <a:rPr lang="en-US" altLang="en-US" dirty="0" smtClean="0"/>
              <a:t> 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insert into</a:t>
            </a:r>
            <a:r>
              <a:rPr lang="en-US" altLang="en-US" b="1" dirty="0" smtClean="0"/>
              <a:t> </a:t>
            </a:r>
            <a:r>
              <a:rPr lang="en-US" altLang="en-US" b="1" i="1" dirty="0" err="1" smtClean="0"/>
              <a:t>C</a:t>
            </a:r>
            <a:r>
              <a:rPr lang="en-US" altLang="en-US" b="1" i="1" baseline="-25000" dirty="0" err="1" smtClean="0"/>
              <a:t>k</a:t>
            </a:r>
            <a:endParaRPr lang="en-US" altLang="en-US" b="1" i="1" baseline="-25000" dirty="0" smtClean="0"/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select </a:t>
            </a:r>
            <a:r>
              <a:rPr lang="en-US" altLang="en-US" b="1" i="1" dirty="0" smtClean="0"/>
              <a:t>p.item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p.item</a:t>
            </a:r>
            <a:r>
              <a:rPr lang="en-US" altLang="en-US" b="1" i="1" baseline="-25000" dirty="0" smtClean="0"/>
              <a:t>2</a:t>
            </a:r>
            <a:r>
              <a:rPr lang="en-US" altLang="en-US" b="1" i="1" dirty="0" smtClean="0"/>
              <a:t>, …, p.item</a:t>
            </a:r>
            <a:r>
              <a:rPr lang="en-US" altLang="en-US" b="1" i="1" baseline="-25000" dirty="0" smtClean="0"/>
              <a:t>k-1</a:t>
            </a:r>
            <a:r>
              <a:rPr lang="en-US" altLang="en-US" b="1" i="1" dirty="0" smtClean="0"/>
              <a:t>, q.item</a:t>
            </a:r>
            <a:r>
              <a:rPr lang="en-US" altLang="en-US" b="1" i="1" baseline="-25000" dirty="0" smtClean="0"/>
              <a:t>k-1</a:t>
            </a:r>
            <a:endParaRPr lang="en-US" altLang="en-US" b="1" dirty="0" smtClean="0"/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from </a:t>
            </a:r>
            <a:r>
              <a:rPr lang="en-US" altLang="en-US" b="1" i="1" dirty="0" smtClean="0"/>
              <a:t>F</a:t>
            </a:r>
            <a:r>
              <a:rPr lang="en-US" altLang="en-US" b="1" i="1" baseline="-25000" dirty="0" smtClean="0"/>
              <a:t>k-1</a:t>
            </a:r>
            <a:r>
              <a:rPr lang="en-US" altLang="en-US" b="1" i="1" dirty="0" smtClean="0"/>
              <a:t> as p, F</a:t>
            </a:r>
            <a:r>
              <a:rPr lang="en-US" altLang="en-US" b="1" i="1" baseline="-25000" dirty="0" smtClean="0"/>
              <a:t>k-1 </a:t>
            </a:r>
            <a:r>
              <a:rPr lang="en-US" altLang="en-US" b="1" i="1" dirty="0" smtClean="0"/>
              <a:t>as q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where </a:t>
            </a:r>
            <a:r>
              <a:rPr lang="en-US" altLang="en-US" b="1" i="1" dirty="0" smtClean="0"/>
              <a:t>p.item</a:t>
            </a:r>
            <a:r>
              <a:rPr lang="en-US" altLang="en-US" b="1" i="1" baseline="-25000" dirty="0" smtClean="0"/>
              <a:t>1</a:t>
            </a:r>
            <a:r>
              <a:rPr lang="en-US" altLang="en-US" b="1" dirty="0" smtClean="0"/>
              <a:t>=</a:t>
            </a:r>
            <a:r>
              <a:rPr lang="en-US" altLang="en-US" b="1" i="1" dirty="0" smtClean="0"/>
              <a:t> q.item</a:t>
            </a:r>
            <a:r>
              <a:rPr lang="en-US" altLang="en-US" b="1" i="1" baseline="-25000" dirty="0" smtClean="0"/>
              <a:t>1</a:t>
            </a:r>
            <a:r>
              <a:rPr lang="en-US" altLang="en-US" b="1" i="1" dirty="0" smtClean="0"/>
              <a:t>, …, p.item</a:t>
            </a:r>
            <a:r>
              <a:rPr lang="en-US" altLang="en-US" b="1" i="1" baseline="-25000" dirty="0" smtClean="0"/>
              <a:t>k-2 </a:t>
            </a:r>
            <a:r>
              <a:rPr lang="en-US" altLang="en-US" b="1" dirty="0" smtClean="0"/>
              <a:t>=</a:t>
            </a:r>
            <a:r>
              <a:rPr lang="en-US" altLang="en-US" b="1" i="1" dirty="0" smtClean="0"/>
              <a:t> q.item</a:t>
            </a:r>
            <a:r>
              <a:rPr lang="en-US" altLang="en-US" b="1" i="1" baseline="-25000" dirty="0" smtClean="0"/>
              <a:t>k-2</a:t>
            </a:r>
            <a:r>
              <a:rPr lang="en-US" altLang="en-US" b="1" i="1" dirty="0" smtClean="0"/>
              <a:t>, p.item</a:t>
            </a:r>
            <a:r>
              <a:rPr lang="en-US" altLang="en-US" b="1" i="1" baseline="-25000" dirty="0" smtClean="0"/>
              <a:t>k-1 </a:t>
            </a:r>
            <a:r>
              <a:rPr lang="en-US" altLang="en-US" b="1" i="1" dirty="0" smtClean="0"/>
              <a:t>&lt; q.item</a:t>
            </a:r>
            <a:r>
              <a:rPr lang="en-US" altLang="en-US" b="1" i="1" baseline="-25000" dirty="0" smtClean="0"/>
              <a:t>k-1</a:t>
            </a:r>
          </a:p>
          <a:p>
            <a:pPr eaLnBrk="1" hangingPunct="1"/>
            <a:r>
              <a:rPr lang="en-US" altLang="en-US" dirty="0" smtClean="0"/>
              <a:t>Step 2: pruning</a:t>
            </a:r>
          </a:p>
          <a:p>
            <a:pPr marL="457200" lvl="1" indent="0" eaLnBrk="1" hangingPunct="1">
              <a:buFont typeface="Wingdings" pitchFamily="2" charset="2"/>
              <a:buNone/>
            </a:pPr>
            <a:r>
              <a:rPr lang="en-US" altLang="en-US" dirty="0" smtClean="0"/>
              <a:t>for all </a:t>
            </a:r>
            <a:r>
              <a:rPr lang="en-US" altLang="en-US" b="1" i="1" dirty="0" err="1" smtClean="0"/>
              <a:t>itemsets</a:t>
            </a:r>
            <a:r>
              <a:rPr lang="en-US" altLang="en-US" b="1" i="1" dirty="0" smtClean="0"/>
              <a:t> c in </a:t>
            </a:r>
            <a:r>
              <a:rPr lang="en-US" altLang="en-US" b="1" i="1" dirty="0" err="1" smtClean="0"/>
              <a:t>C</a:t>
            </a:r>
            <a:r>
              <a:rPr lang="en-US" altLang="en-US" b="1" i="1" baseline="-25000" dirty="0" err="1" smtClean="0"/>
              <a:t>k</a:t>
            </a:r>
            <a:r>
              <a:rPr lang="en-US" altLang="en-US" b="1" i="1" dirty="0" smtClean="0"/>
              <a:t> </a:t>
            </a:r>
            <a:r>
              <a:rPr lang="en-US" altLang="en-US" dirty="0" smtClean="0"/>
              <a:t>do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en-US" dirty="0" smtClean="0"/>
              <a:t>for all </a:t>
            </a:r>
            <a:r>
              <a:rPr lang="en-US" altLang="en-US" b="1" i="1" dirty="0" smtClean="0"/>
              <a:t>(k-1)-subsets s of c </a:t>
            </a:r>
            <a:r>
              <a:rPr lang="en-US" altLang="en-US" dirty="0" smtClean="0"/>
              <a:t>do</a:t>
            </a:r>
          </a:p>
          <a:p>
            <a:pPr lvl="3" eaLnBrk="1" hangingPunct="1">
              <a:buFont typeface="Wingdings" pitchFamily="2" charset="2"/>
              <a:buNone/>
            </a:pPr>
            <a:r>
              <a:rPr lang="en-US" altLang="en-US" b="1" dirty="0" smtClean="0"/>
              <a:t>if </a:t>
            </a:r>
            <a:r>
              <a:rPr lang="en-US" altLang="en-US" i="1" dirty="0" smtClean="0"/>
              <a:t>(s is not in F</a:t>
            </a:r>
            <a:r>
              <a:rPr lang="en-US" altLang="en-US" i="1" baseline="-25000" dirty="0" smtClean="0"/>
              <a:t>k-1</a:t>
            </a:r>
            <a:r>
              <a:rPr lang="en-US" altLang="en-US" i="1" dirty="0" smtClean="0"/>
              <a:t>) </a:t>
            </a:r>
            <a:r>
              <a:rPr lang="en-US" altLang="en-US" b="1" dirty="0" smtClean="0"/>
              <a:t>then delete </a:t>
            </a:r>
            <a:r>
              <a:rPr lang="en-US" altLang="en-US" i="1" dirty="0" smtClean="0"/>
              <a:t>c</a:t>
            </a:r>
            <a:r>
              <a:rPr lang="en-US" altLang="en-US" b="1" dirty="0" smtClean="0"/>
              <a:t> from </a:t>
            </a:r>
            <a:r>
              <a:rPr lang="en-US" altLang="en-US" i="1" dirty="0" err="1" smtClean="0"/>
              <a:t>C</a:t>
            </a:r>
            <a:r>
              <a:rPr lang="en-US" altLang="en-US" i="1" baseline="-25000" dirty="0" err="1" smtClean="0"/>
              <a:t>k</a:t>
            </a:r>
            <a:endParaRPr lang="en-US" altLang="en-US" i="1" baseline="-25000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6908801" y="1524001"/>
          <a:ext cx="5109633" cy="457346"/>
        </p:xfrm>
        <a:graphic>
          <a:graphicData uri="http://schemas.openxmlformats.org/drawingml/2006/table">
            <a:tbl>
              <a:tblPr/>
              <a:tblGrid>
                <a:gridCol w="1022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0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223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2234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ace</a:t>
                      </a: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bcd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01" marR="121901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5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23" name="Curved Up Arrow 5"/>
          <p:cNvSpPr>
            <a:spLocks noChangeArrowheads="1"/>
          </p:cNvSpPr>
          <p:nvPr/>
        </p:nvSpPr>
        <p:spPr bwMode="auto">
          <a:xfrm>
            <a:off x="7518400" y="190500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524" name="Curved Up Arrow 6"/>
          <p:cNvSpPr>
            <a:spLocks noChangeArrowheads="1"/>
          </p:cNvSpPr>
          <p:nvPr/>
        </p:nvSpPr>
        <p:spPr bwMode="auto">
          <a:xfrm>
            <a:off x="9550400" y="1905000"/>
            <a:ext cx="1117600" cy="152400"/>
          </a:xfrm>
          <a:prstGeom prst="curvedUpArrow">
            <a:avLst>
              <a:gd name="adj1" fmla="val 25005"/>
              <a:gd name="adj2" fmla="val 50009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8" name="Minus 7"/>
          <p:cNvSpPr/>
          <p:nvPr/>
        </p:nvSpPr>
        <p:spPr bwMode="auto">
          <a:xfrm>
            <a:off x="6981825" y="1866900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Minus 8"/>
          <p:cNvSpPr/>
          <p:nvPr/>
        </p:nvSpPr>
        <p:spPr bwMode="auto">
          <a:xfrm>
            <a:off x="7997825" y="1866900"/>
            <a:ext cx="508000" cy="76200"/>
          </a:xfrm>
          <a:prstGeom prst="mathMinus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0" name="Minus 9"/>
          <p:cNvSpPr/>
          <p:nvPr/>
        </p:nvSpPr>
        <p:spPr bwMode="auto">
          <a:xfrm>
            <a:off x="8994775" y="1857375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11" name="Minus 10"/>
          <p:cNvSpPr/>
          <p:nvPr/>
        </p:nvSpPr>
        <p:spPr bwMode="auto">
          <a:xfrm>
            <a:off x="10039350" y="1857375"/>
            <a:ext cx="508000" cy="76200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/>
          </p:nvPr>
        </p:nvGraphicFramePr>
        <p:xfrm>
          <a:off x="7404101" y="2209801"/>
          <a:ext cx="1231900" cy="457346"/>
        </p:xfrm>
        <a:graphic>
          <a:graphicData uri="http://schemas.openxmlformats.org/drawingml/2006/table">
            <a:tbl>
              <a:tblPr/>
              <a:tblGrid>
                <a:gridCol w="1231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abcd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/>
          </p:nvPr>
        </p:nvGraphicFramePr>
        <p:xfrm>
          <a:off x="9550400" y="2209801"/>
          <a:ext cx="1117600" cy="457346"/>
        </p:xfrm>
        <a:graphic>
          <a:graphicData uri="http://schemas.openxmlformats.org/drawingml/2006/table">
            <a:tbl>
              <a:tblPr/>
              <a:tblGrid>
                <a:gridCol w="111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68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charset="0"/>
                          <a:ea typeface="ＭＳ Ｐゴシック" charset="0"/>
                        </a:rPr>
                        <a:t>acde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charset="0"/>
                        <a:ea typeface="ＭＳ Ｐゴシック" charset="0"/>
                      </a:endParaRPr>
                    </a:p>
                  </a:txBody>
                  <a:tcPr marL="121920" marR="121920" marT="45793" marB="45793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541" name="Down Arrow 13"/>
          <p:cNvSpPr>
            <a:spLocks noChangeArrowheads="1"/>
          </p:cNvSpPr>
          <p:nvPr/>
        </p:nvSpPr>
        <p:spPr bwMode="auto">
          <a:xfrm>
            <a:off x="7924800" y="205740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1542" name="Down Arrow 14"/>
          <p:cNvSpPr>
            <a:spLocks noChangeArrowheads="1"/>
          </p:cNvSpPr>
          <p:nvPr/>
        </p:nvSpPr>
        <p:spPr bwMode="auto">
          <a:xfrm>
            <a:off x="9982200" y="2057400"/>
            <a:ext cx="254000" cy="1524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6" name="Minus 15"/>
          <p:cNvSpPr/>
          <p:nvPr/>
        </p:nvSpPr>
        <p:spPr bwMode="auto">
          <a:xfrm>
            <a:off x="7772400" y="2514600"/>
            <a:ext cx="711200" cy="46038"/>
          </a:xfrm>
          <a:prstGeom prst="mathMinus">
            <a:avLst/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1544" name="Curved Up Arrow 16"/>
          <p:cNvSpPr>
            <a:spLocks noChangeArrowheads="1"/>
          </p:cNvSpPr>
          <p:nvPr/>
        </p:nvSpPr>
        <p:spPr bwMode="auto">
          <a:xfrm rot="-922558">
            <a:off x="8066618" y="2265363"/>
            <a:ext cx="3702049" cy="654050"/>
          </a:xfrm>
          <a:prstGeom prst="curvedUpArrow">
            <a:avLst>
              <a:gd name="adj1" fmla="val 25019"/>
              <a:gd name="adj2" fmla="val 50057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15200" y="114300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solidFill>
                  <a:srgbClr val="000000"/>
                </a:solidFill>
                <a:latin typeface="Calibri" charset="0"/>
              </a:rPr>
              <a:t>self-join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448800" y="1143000"/>
            <a:ext cx="1320800" cy="369888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smtClean="0">
                <a:solidFill>
                  <a:srgbClr val="000000"/>
                </a:solidFill>
                <a:latin typeface="Calibri" charset="0"/>
              </a:rPr>
              <a:t>self-join</a:t>
            </a:r>
          </a:p>
        </p:txBody>
      </p:sp>
      <p:sp>
        <p:nvSpPr>
          <p:cNvPr id="21" name="Multiply 20"/>
          <p:cNvSpPr/>
          <p:nvPr/>
        </p:nvSpPr>
        <p:spPr bwMode="auto">
          <a:xfrm>
            <a:off x="9205384" y="2057400"/>
            <a:ext cx="548216" cy="609600"/>
          </a:xfrm>
          <a:prstGeom prst="mathMultiply">
            <a:avLst/>
          </a:prstGeom>
          <a:solidFill>
            <a:srgbClr val="D7FDF9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9634440" y="3101983"/>
            <a:ext cx="1257300" cy="36988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ctr" eaLnBrk="1" hangingPunct="1">
              <a:defRPr/>
            </a:pPr>
            <a:r>
              <a:rPr lang="en-US" sz="1800" dirty="0" smtClean="0">
                <a:solidFill>
                  <a:srgbClr val="000000"/>
                </a:solidFill>
                <a:latin typeface="Calibri" charset="0"/>
              </a:rPr>
              <a:t>pruned</a:t>
            </a:r>
          </a:p>
        </p:txBody>
      </p:sp>
      <p:sp>
        <p:nvSpPr>
          <p:cNvPr id="22" name="Curved Right Arrow 21"/>
          <p:cNvSpPr/>
          <p:nvPr/>
        </p:nvSpPr>
        <p:spPr bwMode="auto">
          <a:xfrm rot="20251953">
            <a:off x="9255556" y="2451108"/>
            <a:ext cx="412751" cy="901700"/>
          </a:xfrm>
          <a:prstGeom prst="curvedRightArrow">
            <a:avLst>
              <a:gd name="adj1" fmla="val 25000"/>
              <a:gd name="adj2" fmla="val 50000"/>
              <a:gd name="adj3" fmla="val 69957"/>
            </a:avLst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127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err="1" smtClean="0"/>
              <a:t>Apriori</a:t>
            </a:r>
            <a:r>
              <a:rPr lang="en-US" altLang="en-US" sz="4000" dirty="0" smtClean="0"/>
              <a:t>: Improvements and Alternatives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154548"/>
            <a:ext cx="10871200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Reduce passes of transaction database scans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Partitioning (e.g., </a:t>
            </a:r>
            <a:r>
              <a:rPr lang="en-US" altLang="en-US" dirty="0" err="1" smtClean="0"/>
              <a:t>Savasere</a:t>
            </a:r>
            <a:r>
              <a:rPr lang="en-US" altLang="en-US" dirty="0" smtClean="0"/>
              <a:t>, et al., 1995)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Dynamic </a:t>
            </a:r>
            <a:r>
              <a:rPr lang="en-US" altLang="en-US" dirty="0" err="1" smtClean="0"/>
              <a:t>itemset</a:t>
            </a:r>
            <a:r>
              <a:rPr lang="en-US" altLang="en-US" dirty="0" smtClean="0"/>
              <a:t> counting (</a:t>
            </a:r>
            <a:r>
              <a:rPr lang="en-US" altLang="en-US" dirty="0" err="1" smtClean="0"/>
              <a:t>Brin</a:t>
            </a:r>
            <a:r>
              <a:rPr lang="en-US" altLang="en-US" dirty="0" smtClean="0"/>
              <a:t>, et al., 1997)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Shrink the number of candidates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Hashing (e.g., DHP: Park, et al., 1995)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Pruning by support lower bounding (e.g., </a:t>
            </a:r>
            <a:r>
              <a:rPr lang="en-US" altLang="en-US" dirty="0" err="1" smtClean="0"/>
              <a:t>Bayardo</a:t>
            </a:r>
            <a:r>
              <a:rPr lang="en-US" altLang="en-US" dirty="0" smtClean="0"/>
              <a:t> 1998)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Sampling (e.g., </a:t>
            </a:r>
            <a:r>
              <a:rPr lang="en-US" altLang="en-US" dirty="0" err="1" smtClean="0"/>
              <a:t>Toivonen</a:t>
            </a:r>
            <a:r>
              <a:rPr lang="en-US" altLang="en-US" dirty="0" smtClean="0"/>
              <a:t>, 1996)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/>
              <a:t>Exploring special data structures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Tree projection (Agarwal, et al., 2001)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/>
              <a:t>H-miner (Pei, et al., 2001)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err="1" smtClean="0"/>
              <a:t>Hypecube</a:t>
            </a:r>
            <a:r>
              <a:rPr lang="en-US" altLang="en-US" dirty="0" smtClean="0"/>
              <a:t> decomposition (e.g., LCM: Uno, et al., 2004)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69391" y="1496566"/>
            <a:ext cx="2813447" cy="707886"/>
            <a:chOff x="7569391" y="1496566"/>
            <a:chExt cx="2813447" cy="707886"/>
          </a:xfrm>
        </p:grpSpPr>
        <p:sp>
          <p:nvSpPr>
            <p:cNvPr id="22537" name="Right Arrow 1"/>
            <p:cNvSpPr>
              <a:spLocks noChangeArrowheads="1"/>
            </p:cNvSpPr>
            <p:nvPr/>
          </p:nvSpPr>
          <p:spPr bwMode="auto">
            <a:xfrm rot="9716294">
              <a:off x="7569391" y="1697918"/>
              <a:ext cx="577758" cy="3051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2538" name="TextBox 2"/>
            <p:cNvSpPr txBox="1">
              <a:spLocks noChangeArrowheads="1"/>
            </p:cNvSpPr>
            <p:nvPr/>
          </p:nvSpPr>
          <p:spPr bwMode="auto">
            <a:xfrm>
              <a:off x="8178769" y="1496566"/>
              <a:ext cx="2204069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To be discussed in subsequent slides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038327" y="2969714"/>
            <a:ext cx="2813447" cy="707886"/>
            <a:chOff x="7569391" y="1496566"/>
            <a:chExt cx="2813447" cy="707886"/>
          </a:xfrm>
        </p:grpSpPr>
        <p:sp>
          <p:nvSpPr>
            <p:cNvPr id="13" name="Right Arrow 1"/>
            <p:cNvSpPr>
              <a:spLocks noChangeArrowheads="1"/>
            </p:cNvSpPr>
            <p:nvPr/>
          </p:nvSpPr>
          <p:spPr bwMode="auto">
            <a:xfrm rot="9716294">
              <a:off x="7569391" y="1697918"/>
              <a:ext cx="577758" cy="305182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C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14" name="TextBox 2"/>
            <p:cNvSpPr txBox="1">
              <a:spLocks noChangeArrowheads="1"/>
            </p:cNvSpPr>
            <p:nvPr/>
          </p:nvSpPr>
          <p:spPr bwMode="auto">
            <a:xfrm>
              <a:off x="8178769" y="1496566"/>
              <a:ext cx="2204069" cy="707886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To be discussed in subsequent slides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8727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812800" y="304800"/>
            <a:ext cx="10390717" cy="609600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en-US" sz="4000" dirty="0" smtClean="0"/>
              <a:t>Partitioning: Scan Database Only Twice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52525"/>
            <a:ext cx="11277600" cy="771525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Theorem: </a:t>
            </a:r>
            <a:r>
              <a:rPr lang="en-US" altLang="en-US" sz="2400" i="1" dirty="0" smtClean="0"/>
              <a:t>Any </a:t>
            </a:r>
            <a:r>
              <a:rPr lang="en-US" altLang="en-US" sz="2400" i="1" dirty="0" err="1" smtClean="0"/>
              <a:t>itemset</a:t>
            </a:r>
            <a:r>
              <a:rPr lang="en-US" altLang="en-US" sz="2400" i="1" dirty="0" smtClean="0"/>
              <a:t> that is potentially frequent in TDB must be frequent in at least one of the partitions of TDB   </a:t>
            </a:r>
          </a:p>
        </p:txBody>
      </p:sp>
      <p:grpSp>
        <p:nvGrpSpPr>
          <p:cNvPr id="23557" name="Group 2"/>
          <p:cNvGrpSpPr>
            <a:grpSpLocks/>
          </p:cNvGrpSpPr>
          <p:nvPr/>
        </p:nvGrpSpPr>
        <p:grpSpPr bwMode="auto">
          <a:xfrm>
            <a:off x="715224" y="2034955"/>
            <a:ext cx="10749009" cy="1862061"/>
            <a:chOff x="364031" y="4267200"/>
            <a:chExt cx="8703769" cy="2281283"/>
          </a:xfrm>
        </p:grpSpPr>
        <p:sp>
          <p:nvSpPr>
            <p:cNvPr id="23559" name="Rectangle 6"/>
            <p:cNvSpPr>
              <a:spLocks noChangeArrowheads="1"/>
            </p:cNvSpPr>
            <p:nvPr/>
          </p:nvSpPr>
          <p:spPr bwMode="auto">
            <a:xfrm>
              <a:off x="990600" y="43434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0" name="Rectangle 7"/>
            <p:cNvSpPr>
              <a:spLocks noChangeArrowheads="1"/>
            </p:cNvSpPr>
            <p:nvPr/>
          </p:nvSpPr>
          <p:spPr bwMode="auto">
            <a:xfrm>
              <a:off x="2857500" y="4267200"/>
              <a:ext cx="1143000" cy="14478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1" name="Rectangle 8"/>
            <p:cNvSpPr>
              <a:spLocks noChangeArrowheads="1"/>
            </p:cNvSpPr>
            <p:nvPr/>
          </p:nvSpPr>
          <p:spPr bwMode="auto">
            <a:xfrm>
              <a:off x="5943600" y="4267200"/>
              <a:ext cx="1143000" cy="137160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2" name="Oval 9"/>
            <p:cNvSpPr>
              <a:spLocks noChangeArrowheads="1"/>
            </p:cNvSpPr>
            <p:nvPr/>
          </p:nvSpPr>
          <p:spPr bwMode="auto">
            <a:xfrm>
              <a:off x="45720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3" name="Oval 11"/>
            <p:cNvSpPr>
              <a:spLocks noChangeArrowheads="1"/>
            </p:cNvSpPr>
            <p:nvPr/>
          </p:nvSpPr>
          <p:spPr bwMode="auto">
            <a:xfrm>
              <a:off x="4906963" y="5105400"/>
              <a:ext cx="46037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4" name="Oval 12"/>
            <p:cNvSpPr>
              <a:spLocks noChangeArrowheads="1"/>
            </p:cNvSpPr>
            <p:nvPr/>
          </p:nvSpPr>
          <p:spPr bwMode="auto">
            <a:xfrm>
              <a:off x="5257800" y="5105400"/>
              <a:ext cx="46038" cy="4603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65" name="TextBox 13"/>
            <p:cNvSpPr txBox="1">
              <a:spLocks noChangeArrowheads="1"/>
            </p:cNvSpPr>
            <p:nvPr/>
          </p:nvSpPr>
          <p:spPr bwMode="auto">
            <a:xfrm>
              <a:off x="1219200" y="57912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TDB</a:t>
              </a:r>
              <a:r>
                <a:rPr lang="en-US" altLang="en-US" sz="1800" baseline="-2500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23566" name="TextBox 14"/>
            <p:cNvSpPr txBox="1">
              <a:spLocks noChangeArrowheads="1"/>
            </p:cNvSpPr>
            <p:nvPr/>
          </p:nvSpPr>
          <p:spPr bwMode="auto">
            <a:xfrm>
              <a:off x="3048000" y="5715000"/>
              <a:ext cx="762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TDB</a:t>
              </a:r>
              <a:r>
                <a:rPr lang="en-US" altLang="en-US" sz="1800" baseline="-25000">
                  <a:solidFill>
                    <a:srgbClr val="000000"/>
                  </a:solidFill>
                  <a:latin typeface="Tahoma" pitchFamily="34" charset="0"/>
                </a:rPr>
                <a:t>2</a:t>
              </a:r>
            </a:p>
          </p:txBody>
        </p:sp>
        <p:sp>
          <p:nvSpPr>
            <p:cNvPr id="23567" name="TextBox 15"/>
            <p:cNvSpPr txBox="1">
              <a:spLocks noChangeArrowheads="1"/>
            </p:cNvSpPr>
            <p:nvPr/>
          </p:nvSpPr>
          <p:spPr bwMode="auto">
            <a:xfrm>
              <a:off x="6172200" y="5715000"/>
              <a:ext cx="685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TDB</a:t>
              </a:r>
              <a:r>
                <a:rPr lang="en-US" altLang="en-US" sz="1800" baseline="-25000">
                  <a:solidFill>
                    <a:srgbClr val="000000"/>
                  </a:solidFill>
                  <a:latin typeface="Tahoma" pitchFamily="34" charset="0"/>
                </a:rPr>
                <a:t>k</a:t>
              </a:r>
            </a:p>
          </p:txBody>
        </p:sp>
        <p:sp>
          <p:nvSpPr>
            <p:cNvPr id="23568" name="TextBox 16"/>
            <p:cNvSpPr txBox="1">
              <a:spLocks noChangeArrowheads="1"/>
            </p:cNvSpPr>
            <p:nvPr/>
          </p:nvSpPr>
          <p:spPr bwMode="auto">
            <a:xfrm>
              <a:off x="23622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23569" name="TextBox 18"/>
            <p:cNvSpPr txBox="1">
              <a:spLocks noChangeArrowheads="1"/>
            </p:cNvSpPr>
            <p:nvPr/>
          </p:nvSpPr>
          <p:spPr bwMode="auto">
            <a:xfrm>
              <a:off x="7350126" y="5715000"/>
              <a:ext cx="1371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=       TDB</a:t>
              </a:r>
            </a:p>
          </p:txBody>
        </p:sp>
        <p:sp>
          <p:nvSpPr>
            <p:cNvPr id="23570" name="TextBox 19"/>
            <p:cNvSpPr txBox="1">
              <a:spLocks noChangeArrowheads="1"/>
            </p:cNvSpPr>
            <p:nvPr/>
          </p:nvSpPr>
          <p:spPr bwMode="auto">
            <a:xfrm>
              <a:off x="56388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23571" name="TextBox 20"/>
            <p:cNvSpPr txBox="1">
              <a:spLocks noChangeArrowheads="1"/>
            </p:cNvSpPr>
            <p:nvPr/>
          </p:nvSpPr>
          <p:spPr bwMode="auto">
            <a:xfrm>
              <a:off x="4114800" y="5715000"/>
              <a:ext cx="2286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>
                  <a:solidFill>
                    <a:srgbClr val="000000"/>
                  </a:solidFill>
                  <a:latin typeface="Tahoma" pitchFamily="34" charset="0"/>
                </a:rPr>
                <a:t>+</a:t>
              </a:r>
            </a:p>
          </p:txBody>
        </p:sp>
        <p:sp>
          <p:nvSpPr>
            <p:cNvPr id="23572" name="TextBox 21"/>
            <p:cNvSpPr txBox="1">
              <a:spLocks noChangeArrowheads="1"/>
            </p:cNvSpPr>
            <p:nvPr/>
          </p:nvSpPr>
          <p:spPr bwMode="auto">
            <a:xfrm>
              <a:off x="685800" y="6096000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sup</a:t>
              </a:r>
              <a:r>
                <a:rPr lang="en-US" altLang="en-US" sz="1800" baseline="-25000" dirty="0" smtClean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(X) 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&lt; </a:t>
              </a:r>
              <a:r>
                <a:rPr lang="el-GR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σ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|TDB</a:t>
              </a:r>
              <a:r>
                <a:rPr lang="en-US" altLang="en-US" sz="1800" baseline="-25000" dirty="0" smtClean="0">
                  <a:solidFill>
                    <a:srgbClr val="000000"/>
                  </a:solidFill>
                  <a:latin typeface="Tahoma" pitchFamily="34" charset="0"/>
                </a:rPr>
                <a:t>1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|</a:t>
              </a:r>
              <a:endParaRPr lang="en-US" altLang="en-US" sz="1800" baseline="-25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73" name="TextBox 22"/>
            <p:cNvSpPr txBox="1">
              <a:spLocks noChangeArrowheads="1"/>
            </p:cNvSpPr>
            <p:nvPr/>
          </p:nvSpPr>
          <p:spPr bwMode="auto">
            <a:xfrm>
              <a:off x="2743200" y="6096000"/>
              <a:ext cx="18288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sup</a:t>
              </a:r>
              <a:r>
                <a:rPr lang="en-US" altLang="en-US" sz="1800" baseline="-25000" dirty="0" smtClean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(X) 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&lt; </a:t>
              </a:r>
              <a:r>
                <a:rPr lang="el-GR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σ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|TDB</a:t>
              </a:r>
              <a:r>
                <a:rPr lang="en-US" altLang="en-US" sz="1800" baseline="-25000" dirty="0" smtClean="0">
                  <a:solidFill>
                    <a:srgbClr val="000000"/>
                  </a:solidFill>
                  <a:latin typeface="Tahoma" pitchFamily="34" charset="0"/>
                </a:rPr>
                <a:t>2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|</a:t>
              </a:r>
              <a:endParaRPr lang="en-US" altLang="en-US" sz="1800" baseline="-25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74" name="TextBox 23"/>
            <p:cNvSpPr txBox="1">
              <a:spLocks noChangeArrowheads="1"/>
            </p:cNvSpPr>
            <p:nvPr/>
          </p:nvSpPr>
          <p:spPr bwMode="auto">
            <a:xfrm>
              <a:off x="5595937" y="6096000"/>
              <a:ext cx="1698626" cy="4524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err="1" smtClean="0">
                  <a:solidFill>
                    <a:srgbClr val="000000"/>
                  </a:solidFill>
                  <a:latin typeface="Tahoma" pitchFamily="34" charset="0"/>
                </a:rPr>
                <a:t>sup</a:t>
              </a:r>
              <a:r>
                <a:rPr lang="en-US" altLang="en-US" sz="1800" baseline="-25000" dirty="0" err="1" smtClean="0">
                  <a:solidFill>
                    <a:srgbClr val="000000"/>
                  </a:solidFill>
                  <a:latin typeface="Tahoma" pitchFamily="34" charset="0"/>
                </a:rPr>
                <a:t>k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(X) 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&lt; </a:t>
              </a:r>
              <a:r>
                <a:rPr lang="el-GR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σ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|</a:t>
              </a:r>
              <a:r>
                <a:rPr lang="en-US" altLang="en-US" sz="1800" dirty="0" err="1" smtClean="0">
                  <a:solidFill>
                    <a:srgbClr val="000000"/>
                  </a:solidFill>
                  <a:latin typeface="Tahoma" pitchFamily="34" charset="0"/>
                </a:rPr>
                <a:t>TDB</a:t>
              </a:r>
              <a:r>
                <a:rPr lang="en-US" altLang="en-US" sz="1800" baseline="-25000" dirty="0" err="1" smtClean="0">
                  <a:solidFill>
                    <a:srgbClr val="000000"/>
                  </a:solidFill>
                  <a:latin typeface="Tahoma" pitchFamily="34" charset="0"/>
                </a:rPr>
                <a:t>k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|</a:t>
              </a:r>
              <a:endParaRPr lang="en-US" altLang="en-US" sz="1800" baseline="-25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75" name="TextBox 24"/>
            <p:cNvSpPr txBox="1">
              <a:spLocks noChangeArrowheads="1"/>
            </p:cNvSpPr>
            <p:nvPr/>
          </p:nvSpPr>
          <p:spPr bwMode="auto">
            <a:xfrm>
              <a:off x="7391400" y="6107113"/>
              <a:ext cx="1676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sup(X) </a:t>
              </a:r>
              <a:r>
                <a:rPr lang="en-US" altLang="en-US" sz="1800" dirty="0">
                  <a:solidFill>
                    <a:srgbClr val="000000"/>
                  </a:solidFill>
                  <a:latin typeface="Tahoma" pitchFamily="34" charset="0"/>
                </a:rPr>
                <a:t>&lt; </a:t>
              </a:r>
              <a:r>
                <a:rPr lang="el-GR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σ</a:t>
              </a:r>
              <a:r>
                <a:rPr lang="en-US" altLang="en-US" sz="1800" dirty="0" smtClean="0">
                  <a:solidFill>
                    <a:srgbClr val="000000"/>
                  </a:solidFill>
                  <a:latin typeface="Tahoma" pitchFamily="34" charset="0"/>
                </a:rPr>
                <a:t>|TDB|</a:t>
              </a:r>
              <a:endParaRPr lang="en-US" altLang="en-US" sz="1800" baseline="-25000" dirty="0">
                <a:solidFill>
                  <a:srgbClr val="000000"/>
                </a:solidFill>
                <a:latin typeface="Tahoma" pitchFamily="34" charset="0"/>
              </a:endParaRPr>
            </a:p>
          </p:txBody>
        </p:sp>
        <p:sp>
          <p:nvSpPr>
            <p:cNvPr id="23576" name="TextBox 21"/>
            <p:cNvSpPr txBox="1">
              <a:spLocks noChangeArrowheads="1"/>
            </p:cNvSpPr>
            <p:nvPr/>
          </p:nvSpPr>
          <p:spPr bwMode="auto">
            <a:xfrm rot="338854">
              <a:off x="364031" y="4905345"/>
              <a:ext cx="1516665" cy="40011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Here is the proof!</a:t>
              </a:r>
            </a:p>
          </p:txBody>
        </p:sp>
        <p:sp>
          <p:nvSpPr>
            <p:cNvPr id="23577" name="TextBox 2"/>
            <p:cNvSpPr txBox="1">
              <a:spLocks noChangeArrowheads="1"/>
            </p:cNvSpPr>
            <p:nvPr/>
          </p:nvSpPr>
          <p:spPr bwMode="auto">
            <a:xfrm>
              <a:off x="4724400" y="5562600"/>
              <a:ext cx="609600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. . .</a:t>
              </a:r>
            </a:p>
          </p:txBody>
        </p:sp>
        <p:sp>
          <p:nvSpPr>
            <p:cNvPr id="23578" name="TextBox 23"/>
            <p:cNvSpPr txBox="1">
              <a:spLocks noChangeArrowheads="1"/>
            </p:cNvSpPr>
            <p:nvPr/>
          </p:nvSpPr>
          <p:spPr bwMode="auto">
            <a:xfrm>
              <a:off x="4703763" y="6015038"/>
              <a:ext cx="609600" cy="4619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</a:rPr>
                <a:t>. . .</a:t>
              </a:r>
            </a:p>
          </p:txBody>
        </p:sp>
      </p:grpSp>
      <p:sp>
        <p:nvSpPr>
          <p:cNvPr id="25" name="Rectangle 3"/>
          <p:cNvSpPr txBox="1">
            <a:spLocks noChangeArrowheads="1"/>
          </p:cNvSpPr>
          <p:nvPr/>
        </p:nvSpPr>
        <p:spPr>
          <a:xfrm>
            <a:off x="608207" y="3949574"/>
            <a:ext cx="11077185" cy="2645158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461963" indent="-4619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88" indent="-5381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38" indent="-4746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88" indent="-52228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63" indent="-508000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000000"/>
                </a:solidFill>
              </a:rPr>
              <a:t>Method: Scan DB twice (A.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Savasere</a:t>
            </a:r>
            <a:r>
              <a:rPr lang="en-US" altLang="en-US" sz="2400" dirty="0" smtClean="0">
                <a:solidFill>
                  <a:srgbClr val="000000"/>
                </a:solidFill>
              </a:rPr>
              <a:t>, E.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Omiecinski</a:t>
            </a:r>
            <a:r>
              <a:rPr lang="en-US" altLang="en-US" sz="2400" dirty="0" smtClean="0">
                <a:solidFill>
                  <a:srgbClr val="000000"/>
                </a:solidFill>
              </a:rPr>
              <a:t> and S.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Navathe</a:t>
            </a:r>
            <a:r>
              <a:rPr lang="en-US" altLang="en-US" sz="2400" dirty="0" smtClean="0">
                <a:solidFill>
                  <a:srgbClr val="000000"/>
                </a:solidFill>
              </a:rPr>
              <a:t>, 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VLDB’95</a:t>
            </a:r>
            <a:r>
              <a:rPr lang="en-US" altLang="en-US" sz="2400" i="1" dirty="0" smtClean="0">
                <a:solidFill>
                  <a:srgbClr val="637052"/>
                </a:solidFill>
              </a:rPr>
              <a:t>)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</a:rPr>
              <a:t>Scan 1: Partition database so that each partition can fit in main memory (why?)</a:t>
            </a:r>
          </a:p>
          <a:p>
            <a:pPr lvl="2"/>
            <a:r>
              <a:rPr lang="en-US" altLang="en-US" sz="2400" dirty="0" smtClean="0">
                <a:solidFill>
                  <a:srgbClr val="000000"/>
                </a:solidFill>
              </a:rPr>
              <a:t>Mine local frequent patterns in this partition</a:t>
            </a: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</a:rPr>
              <a:t>Scan 2: Consolidate global frequent patterns</a:t>
            </a:r>
          </a:p>
          <a:p>
            <a:pPr lvl="2"/>
            <a:r>
              <a:rPr lang="en-US" altLang="en-US" sz="2400" dirty="0" smtClean="0">
                <a:solidFill>
                  <a:srgbClr val="000000"/>
                </a:solidFill>
              </a:rPr>
              <a:t>Find global frequent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itemset</a:t>
            </a:r>
            <a:r>
              <a:rPr lang="en-US" altLang="en-US" sz="2400" dirty="0" smtClean="0">
                <a:solidFill>
                  <a:srgbClr val="000000"/>
                </a:solidFill>
              </a:rPr>
              <a:t> candidates (those frequent in at least one partition)</a:t>
            </a:r>
          </a:p>
          <a:p>
            <a:pPr lvl="2"/>
            <a:r>
              <a:rPr lang="en-US" altLang="en-US" sz="2400" dirty="0" smtClean="0">
                <a:solidFill>
                  <a:srgbClr val="000000"/>
                </a:solidFill>
              </a:rPr>
              <a:t>Find the true frequency of those candidates, by scanning </a:t>
            </a:r>
            <a:r>
              <a:rPr lang="en-US" altLang="en-US" sz="2400" dirty="0" err="1" smtClean="0">
                <a:solidFill>
                  <a:srgbClr val="000000"/>
                </a:solidFill>
              </a:rPr>
              <a:t>TDB</a:t>
            </a:r>
            <a:r>
              <a:rPr lang="en-US" altLang="en-US" sz="2400" baseline="-25000" dirty="0" err="1" smtClean="0">
                <a:solidFill>
                  <a:srgbClr val="000000"/>
                </a:solidFill>
              </a:rPr>
              <a:t>i</a:t>
            </a:r>
            <a:r>
              <a:rPr lang="en-US" altLang="en-US" sz="2400" dirty="0" smtClean="0">
                <a:solidFill>
                  <a:srgbClr val="000000"/>
                </a:solidFill>
              </a:rPr>
              <a:t> one more time</a:t>
            </a:r>
          </a:p>
        </p:txBody>
      </p:sp>
    </p:spTree>
    <p:extLst>
      <p:ext uri="{BB962C8B-B14F-4D97-AF65-F5344CB8AC3E}">
        <p14:creationId xmlns:p14="http://schemas.microsoft.com/office/powerpoint/2010/main" val="2201873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chemeClr val="bg1">
                    <a:lumMod val="75000"/>
                  </a:schemeClr>
                </a:solidFill>
              </a:rPr>
              <a:t>Direct Hashing and Pruning (DHP)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542101" y="1198581"/>
            <a:ext cx="10987726" cy="5105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 smtClean="0"/>
              <a:t>DHP (Direct Hashing and Pruning): (J. Park, M. Chen, and P. Yu, SIGMOD’95)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/>
              <a:t>Hashing: Different 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may have the same hash value:  v = </a:t>
            </a:r>
            <a:r>
              <a:rPr lang="en-US" altLang="en-US" sz="2400" i="1" dirty="0" smtClean="0"/>
              <a:t>hash</a:t>
            </a:r>
            <a:r>
              <a:rPr lang="en-US" altLang="en-US" sz="2400" dirty="0" smtClean="0"/>
              <a:t>(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/>
              <a:t>1</a:t>
            </a:r>
            <a:r>
              <a:rPr lang="en-US" altLang="en-US" sz="2400" baseline="30000" dirty="0" smtClean="0"/>
              <a:t>st</a:t>
            </a:r>
            <a:r>
              <a:rPr lang="en-US" altLang="en-US" sz="2400" dirty="0" smtClean="0"/>
              <a:t> scan: When counting the 1-itemset, hash 2-itemset to calculate the bucket count</a:t>
            </a:r>
          </a:p>
          <a:p>
            <a:r>
              <a:rPr lang="en-US" altLang="en-US" sz="2400" dirty="0" smtClean="0"/>
              <a:t>Observation:   A </a:t>
            </a:r>
            <a:r>
              <a:rPr lang="en-US" altLang="en-US" sz="2400" i="1" dirty="0" smtClean="0"/>
              <a:t>k</a:t>
            </a:r>
            <a:r>
              <a:rPr lang="en-US" altLang="en-US" sz="2400" dirty="0" smtClean="0"/>
              <a:t>-</a:t>
            </a:r>
            <a:r>
              <a:rPr lang="en-US" altLang="en-US" sz="2400" dirty="0" err="1" smtClean="0"/>
              <a:t>itemset</a:t>
            </a:r>
            <a:r>
              <a:rPr lang="en-US" altLang="en-US" sz="2400" dirty="0"/>
              <a:t> cannot be frequent </a:t>
            </a:r>
            <a:r>
              <a:rPr lang="en-US" altLang="en-US" sz="2400" dirty="0" smtClean="0"/>
              <a:t>if its corresponding hashing bucket count is below the </a:t>
            </a:r>
            <a:r>
              <a:rPr lang="en-US" altLang="en-US" sz="2400" i="1" dirty="0" err="1" smtClean="0"/>
              <a:t>minsup</a:t>
            </a:r>
            <a:r>
              <a:rPr lang="en-US" altLang="en-US" sz="2400" dirty="0" smtClean="0"/>
              <a:t> threshold</a:t>
            </a:r>
          </a:p>
          <a:p>
            <a:r>
              <a:rPr lang="en-US" altLang="en-US" sz="2400" dirty="0" smtClean="0"/>
              <a:t>Example: At the 1</a:t>
            </a:r>
            <a:r>
              <a:rPr lang="en-US" altLang="en-US" sz="2400" baseline="30000" dirty="0" smtClean="0"/>
              <a:t>st</a:t>
            </a:r>
            <a:r>
              <a:rPr lang="en-US" altLang="en-US" sz="2400" dirty="0" smtClean="0"/>
              <a:t> scan of TDB,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count 1-itemset, and</a:t>
            </a:r>
          </a:p>
          <a:p>
            <a:pPr lvl="1"/>
            <a:r>
              <a:rPr lang="en-US" altLang="en-US" sz="2400" dirty="0" smtClean="0"/>
              <a:t>Hash 2-itemsets in the transaction to its bucket</a:t>
            </a:r>
          </a:p>
          <a:p>
            <a:pPr lvl="3"/>
            <a:r>
              <a:rPr lang="en-US" altLang="en-US" sz="2400" dirty="0" smtClean="0"/>
              <a:t>{ab, ad, </a:t>
            </a:r>
            <a:r>
              <a:rPr lang="en-US" altLang="en-US" sz="2400" dirty="0" err="1" smtClean="0"/>
              <a:t>ce</a:t>
            </a:r>
            <a:r>
              <a:rPr lang="en-US" altLang="en-US" sz="2400" dirty="0" smtClean="0"/>
              <a:t>}</a:t>
            </a:r>
          </a:p>
          <a:p>
            <a:pPr lvl="3"/>
            <a:r>
              <a:rPr lang="en-US" altLang="en-US" sz="2400" dirty="0" smtClean="0"/>
              <a:t>{</a:t>
            </a:r>
            <a:r>
              <a:rPr lang="en-US" altLang="en-US" sz="2400" dirty="0" err="1" smtClean="0"/>
              <a:t>bd</a:t>
            </a:r>
            <a:r>
              <a:rPr lang="en-US" altLang="en-US" sz="2400" dirty="0" smtClean="0"/>
              <a:t>, be, de} </a:t>
            </a:r>
          </a:p>
          <a:p>
            <a:pPr lvl="3"/>
            <a:r>
              <a:rPr lang="en-US" altLang="en-US" sz="2400" dirty="0" smtClean="0"/>
              <a:t>…</a:t>
            </a:r>
          </a:p>
          <a:p>
            <a:pPr lvl="1"/>
            <a:r>
              <a:rPr lang="en-US" altLang="en-US" sz="2400" dirty="0" smtClean="0"/>
              <a:t>At the end of the first scan,</a:t>
            </a:r>
          </a:p>
          <a:p>
            <a:pPr lvl="2"/>
            <a:r>
              <a:rPr lang="en-US" altLang="en-US" sz="2400" i="1" dirty="0" smtClean="0"/>
              <a:t>if </a:t>
            </a:r>
            <a:r>
              <a:rPr lang="en-US" altLang="en-US" sz="2400" i="1" dirty="0" err="1" smtClean="0"/>
              <a:t>minsup</a:t>
            </a:r>
            <a:r>
              <a:rPr lang="en-US" altLang="en-US" sz="2400" i="1" dirty="0" smtClean="0"/>
              <a:t> = 80, remove ab, ad</a:t>
            </a:r>
            <a:r>
              <a:rPr lang="en-US" altLang="en-US" sz="2400" dirty="0" smtClean="0"/>
              <a:t>, </a:t>
            </a:r>
            <a:r>
              <a:rPr lang="en-US" altLang="en-US" sz="2400" i="1" dirty="0" err="1" smtClean="0"/>
              <a:t>ce</a:t>
            </a:r>
            <a:r>
              <a:rPr lang="en-US" altLang="en-US" sz="2400" i="1" dirty="0" smtClean="0"/>
              <a:t>, since count</a:t>
            </a:r>
            <a:r>
              <a:rPr lang="en-US" altLang="en-US" sz="2400" dirty="0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{</a:t>
            </a:r>
            <a:r>
              <a:rPr lang="en-US" altLang="en-US" sz="2400" i="1" dirty="0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ab</a:t>
            </a:r>
            <a:r>
              <a:rPr lang="en-US" altLang="en-US" sz="2400" i="1" dirty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, ad, </a:t>
            </a:r>
            <a:r>
              <a:rPr lang="en-US" altLang="en-US" sz="2400" i="1" dirty="0" err="1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ce</a:t>
            </a:r>
            <a:r>
              <a:rPr lang="en-US" altLang="en-US" sz="2400" dirty="0" smtClean="0">
                <a:solidFill>
                  <a:srgbClr val="000000"/>
                </a:solidFill>
                <a:latin typeface="Calibri" pitchFamily="34" charset="0"/>
                <a:ea typeface="MS PGothic" pitchFamily="34" charset="-128"/>
              </a:rPr>
              <a:t>} &lt; 80</a:t>
            </a:r>
            <a:endParaRPr lang="en-US" altLang="en-US" sz="2400" dirty="0">
              <a:solidFill>
                <a:srgbClr val="000000"/>
              </a:solidFill>
              <a:latin typeface="Calibri" pitchFamily="34" charset="0"/>
              <a:ea typeface="MS PGothic" pitchFamily="34" charset="-128"/>
            </a:endParaRPr>
          </a:p>
        </p:txBody>
      </p:sp>
      <p:sp>
        <p:nvSpPr>
          <p:cNvPr id="24581" name="Rectangle 26"/>
          <p:cNvSpPr>
            <a:spLocks noChangeArrowheads="1"/>
          </p:cNvSpPr>
          <p:nvPr/>
        </p:nvSpPr>
        <p:spPr bwMode="auto">
          <a:xfrm>
            <a:off x="8527322" y="4960363"/>
            <a:ext cx="146386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 dirty="0">
                <a:solidFill>
                  <a:srgbClr val="000000"/>
                </a:solidFill>
                <a:latin typeface="Tahoma" pitchFamily="34" charset="0"/>
              </a:rPr>
              <a:t>Hash Table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7908820" y="3055347"/>
          <a:ext cx="2700867" cy="1851684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736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32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Itemsets</a:t>
                      </a:r>
                      <a:endParaRPr kumimoji="0" lang="en-US" alt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pitchFamily="34" charset="0"/>
                        <a:ea typeface="MS PGothic" pitchFamily="34" charset="-128"/>
                      </a:endParaRP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Count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ab, ad, </a:t>
                      </a:r>
                      <a:r>
                        <a:rPr kumimoji="0" lang="en-US" alt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ce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35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</a:t>
                      </a:r>
                      <a:r>
                        <a:rPr kumimoji="0" lang="en-US" alt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bd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, be, de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298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……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…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BF5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{</a:t>
                      </a:r>
                      <a:r>
                        <a:rPr kumimoji="0" lang="en-US" alt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yz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qs</a:t>
                      </a:r>
                      <a:r>
                        <a:rPr kumimoji="0" lang="en-US" altLang="en-US" sz="18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, </a:t>
                      </a:r>
                      <a:r>
                        <a:rPr kumimoji="0" lang="en-US" altLang="en-US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wt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}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 </a:t>
                      </a:r>
                      <a:r>
                        <a:rPr kumimoji="0" lang="en-US" alt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  <a:ea typeface="MS PGothic" pitchFamily="34" charset="-128"/>
                        </a:rPr>
                        <a:t>58</a:t>
                      </a:r>
                    </a:p>
                  </a:txBody>
                  <a:tcPr marL="121943" marR="121943" marT="45732" marB="45732" horzOverflow="overflow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7FA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462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>
                <a:solidFill>
                  <a:schemeClr val="bg1">
                    <a:lumMod val="75000"/>
                  </a:schemeClr>
                </a:solidFill>
              </a:rPr>
              <a:t>Exploring Vertical Data Format: ECLAT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066800"/>
            <a:ext cx="9023927" cy="5486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ECLAT (Equivalence Class Transformation): A depth-first search algorithm using set intersection [</a:t>
            </a:r>
            <a:r>
              <a:rPr lang="en-US" altLang="en-US" sz="2400" dirty="0" err="1" smtClean="0"/>
              <a:t>Zaki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et al. @</a:t>
            </a:r>
            <a:r>
              <a:rPr lang="en-US" altLang="en-US" sz="2400" dirty="0" smtClean="0"/>
              <a:t>KDD’97] 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err="1" smtClean="0"/>
              <a:t>Tid</a:t>
            </a:r>
            <a:r>
              <a:rPr lang="en-US" altLang="en-US" sz="2400" dirty="0" smtClean="0"/>
              <a:t>-List: List of transaction-ids containing an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Vertical format: </a:t>
            </a:r>
            <a:r>
              <a:rPr lang="en-US" altLang="en-US" sz="2400" dirty="0" smtClean="0"/>
              <a:t>t(e</a:t>
            </a:r>
            <a:r>
              <a:rPr lang="en-US" altLang="en-US" sz="2400" dirty="0"/>
              <a:t>) = {T</a:t>
            </a:r>
            <a:r>
              <a:rPr lang="en-US" altLang="en-US" sz="2400" baseline="-25000" dirty="0"/>
              <a:t>10</a:t>
            </a:r>
            <a:r>
              <a:rPr lang="en-US" altLang="en-US" sz="2400" dirty="0"/>
              <a:t>, T</a:t>
            </a:r>
            <a:r>
              <a:rPr lang="en-US" altLang="en-US" sz="2400" baseline="-25000" dirty="0"/>
              <a:t>20</a:t>
            </a:r>
            <a:r>
              <a:rPr lang="en-US" altLang="en-US" sz="2400" dirty="0"/>
              <a:t>, T</a:t>
            </a:r>
            <a:r>
              <a:rPr lang="en-US" altLang="en-US" sz="2400" baseline="-25000" dirty="0"/>
              <a:t>30</a:t>
            </a:r>
            <a:r>
              <a:rPr lang="en-US" altLang="en-US" sz="2400" dirty="0"/>
              <a:t>}; </a:t>
            </a:r>
            <a:r>
              <a:rPr lang="en-US" altLang="en-US" sz="2400" dirty="0" smtClean="0"/>
              <a:t>t(a) </a:t>
            </a:r>
            <a:r>
              <a:rPr lang="en-US" altLang="en-US" sz="2400" dirty="0"/>
              <a:t>= </a:t>
            </a:r>
            <a:r>
              <a:rPr lang="en-US" altLang="en-US" sz="2400" dirty="0" smtClean="0"/>
              <a:t>{T</a:t>
            </a:r>
            <a:r>
              <a:rPr lang="en-US" altLang="en-US" sz="2400" baseline="-25000" dirty="0" smtClean="0"/>
              <a:t>10</a:t>
            </a:r>
            <a:r>
              <a:rPr lang="en-US" altLang="en-US" sz="2400" baseline="-25000" dirty="0"/>
              <a:t>,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20</a:t>
            </a:r>
            <a:r>
              <a:rPr lang="en-US" altLang="en-US" sz="2400" dirty="0" smtClean="0"/>
              <a:t>}; t(ae) = </a:t>
            </a:r>
            <a:r>
              <a:rPr lang="en-US" altLang="en-US" sz="2400" dirty="0"/>
              <a:t>{T</a:t>
            </a:r>
            <a:r>
              <a:rPr lang="en-US" altLang="en-US" sz="2400" baseline="-25000" dirty="0"/>
              <a:t>10, </a:t>
            </a:r>
            <a:r>
              <a:rPr lang="en-US" altLang="en-US" sz="2400" dirty="0"/>
              <a:t>T</a:t>
            </a:r>
            <a:r>
              <a:rPr lang="en-US" altLang="en-US" sz="2400" baseline="-25000" dirty="0"/>
              <a:t>20</a:t>
            </a:r>
            <a:r>
              <a:rPr lang="en-US" altLang="en-US" sz="2400" dirty="0" smtClean="0"/>
              <a:t>}</a:t>
            </a:r>
          </a:p>
          <a:p>
            <a:pPr>
              <a:lnSpc>
                <a:spcPct val="120000"/>
              </a:lnSpc>
            </a:pPr>
            <a:r>
              <a:rPr lang="en-US" altLang="en-US" sz="2400" dirty="0" smtClean="0"/>
              <a:t>Properties of </a:t>
            </a:r>
            <a:r>
              <a:rPr lang="en-US" altLang="en-US" sz="2400" dirty="0" err="1" smtClean="0"/>
              <a:t>Tid</a:t>
            </a:r>
            <a:r>
              <a:rPr lang="en-US" altLang="en-US" sz="2400" dirty="0" smtClean="0"/>
              <a:t>-Lists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 smtClean="0"/>
              <a:t>t(X) = t(Y): X and Y always happen together (</a:t>
            </a:r>
            <a:r>
              <a:rPr lang="en-US" altLang="en-US" sz="2400" dirty="0" smtClean="0">
                <a:sym typeface="Symbol" pitchFamily="18" charset="2"/>
              </a:rPr>
              <a:t>e.g</a:t>
            </a:r>
            <a:r>
              <a:rPr lang="en-US" altLang="en-US" sz="2400" dirty="0">
                <a:sym typeface="Symbol" pitchFamily="18" charset="2"/>
              </a:rPr>
              <a:t>., t(ac} = t(d</a:t>
            </a:r>
            <a:r>
              <a:rPr lang="en-US" altLang="en-US" sz="2400" dirty="0" smtClean="0">
                <a:sym typeface="Symbol" pitchFamily="18" charset="2"/>
              </a:rPr>
              <a:t>}) </a:t>
            </a:r>
            <a:endParaRPr lang="en-US" altLang="en-US" sz="2400" dirty="0" smtClean="0"/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t(X) </a:t>
            </a:r>
            <a:r>
              <a:rPr lang="en-US" altLang="en-US" sz="2400" dirty="0" smtClean="0">
                <a:sym typeface="Symbol" pitchFamily="18" charset="2"/>
              </a:rPr>
              <a:t> t(Y): transaction having X always has Y (e.g., t(ac)  t(</a:t>
            </a:r>
            <a:r>
              <a:rPr lang="en-US" altLang="en-US" sz="2400" dirty="0" err="1" smtClean="0">
                <a:sym typeface="Symbol" pitchFamily="18" charset="2"/>
              </a:rPr>
              <a:t>ce</a:t>
            </a:r>
            <a:r>
              <a:rPr lang="en-US" altLang="en-US" sz="2400" dirty="0" smtClean="0">
                <a:sym typeface="Symbol" pitchFamily="18" charset="2"/>
              </a:rPr>
              <a:t>))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Deriving frequent patterns based on vertical </a:t>
            </a:r>
            <a:r>
              <a:rPr lang="en-US" altLang="en-US" sz="2400" dirty="0" smtClean="0"/>
              <a:t>intersections</a:t>
            </a:r>
            <a:endParaRPr lang="en-US" altLang="en-US" sz="2400" dirty="0" smtClean="0">
              <a:sym typeface="Symbol" pitchFamily="18" charset="2"/>
            </a:endParaRP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>
                <a:sym typeface="Symbol" pitchFamily="18" charset="2"/>
              </a:rPr>
              <a:t>Using </a:t>
            </a:r>
            <a:r>
              <a:rPr lang="en-US" altLang="en-US" sz="2400" dirty="0" err="1" smtClean="0">
                <a:solidFill>
                  <a:srgbClr val="FF0000"/>
                </a:solidFill>
                <a:sym typeface="Symbol" pitchFamily="18" charset="2"/>
              </a:rPr>
              <a:t>diffset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en-US" sz="2400" dirty="0" smtClean="0">
                <a:sym typeface="Symbol" pitchFamily="18" charset="2"/>
              </a:rPr>
              <a:t>to accelerate mining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sym typeface="Symbol" pitchFamily="18" charset="2"/>
              </a:rPr>
              <a:t>Only keep track of differences of </a:t>
            </a:r>
            <a:r>
              <a:rPr lang="en-US" altLang="en-US" sz="2400" dirty="0" err="1" smtClean="0">
                <a:sym typeface="Symbol" pitchFamily="18" charset="2"/>
              </a:rPr>
              <a:t>tids</a:t>
            </a:r>
            <a:endParaRPr lang="en-US" altLang="en-US" sz="2400" dirty="0" smtClean="0">
              <a:sym typeface="Symbol" pitchFamily="18" charset="2"/>
            </a:endParaRP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>
                <a:sym typeface="Symbol" pitchFamily="18" charset="2"/>
              </a:rPr>
              <a:t>t(e) = {T</a:t>
            </a:r>
            <a:r>
              <a:rPr lang="en-US" altLang="en-US" sz="2400" baseline="-25000" dirty="0" smtClean="0">
                <a:sym typeface="Symbol" pitchFamily="18" charset="2"/>
              </a:rPr>
              <a:t>10</a:t>
            </a:r>
            <a:r>
              <a:rPr lang="en-US" altLang="en-US" sz="2400" dirty="0" smtClean="0">
                <a:sym typeface="Symbol" pitchFamily="18" charset="2"/>
              </a:rPr>
              <a:t>, T</a:t>
            </a:r>
            <a:r>
              <a:rPr lang="en-US" altLang="en-US" sz="2400" baseline="-25000" dirty="0" smtClean="0">
                <a:sym typeface="Symbol" pitchFamily="18" charset="2"/>
              </a:rPr>
              <a:t>20</a:t>
            </a:r>
            <a:r>
              <a:rPr lang="en-US" altLang="en-US" sz="2400" dirty="0" smtClean="0">
                <a:sym typeface="Symbol" pitchFamily="18" charset="2"/>
              </a:rPr>
              <a:t>, T</a:t>
            </a:r>
            <a:r>
              <a:rPr lang="en-US" altLang="en-US" sz="2400" baseline="-25000" dirty="0" smtClean="0">
                <a:sym typeface="Symbol" pitchFamily="18" charset="2"/>
              </a:rPr>
              <a:t>30</a:t>
            </a:r>
            <a:r>
              <a:rPr lang="en-US" altLang="en-US" sz="2400" dirty="0" smtClean="0">
                <a:sym typeface="Symbol" pitchFamily="18" charset="2"/>
              </a:rPr>
              <a:t>}, t(</a:t>
            </a:r>
            <a:r>
              <a:rPr lang="en-US" altLang="en-US" sz="2400" dirty="0" err="1" smtClean="0">
                <a:sym typeface="Symbol" pitchFamily="18" charset="2"/>
              </a:rPr>
              <a:t>ce</a:t>
            </a:r>
            <a:r>
              <a:rPr lang="en-US" altLang="en-US" sz="2400" dirty="0" smtClean="0">
                <a:sym typeface="Symbol" pitchFamily="18" charset="2"/>
              </a:rPr>
              <a:t>) = {T</a:t>
            </a:r>
            <a:r>
              <a:rPr lang="en-US" altLang="en-US" sz="2400" baseline="-25000" dirty="0" smtClean="0">
                <a:sym typeface="Symbol" pitchFamily="18" charset="2"/>
              </a:rPr>
              <a:t>10</a:t>
            </a:r>
            <a:r>
              <a:rPr lang="en-US" altLang="en-US" sz="2400" dirty="0" smtClean="0">
                <a:sym typeface="Symbol" pitchFamily="18" charset="2"/>
              </a:rPr>
              <a:t>, T</a:t>
            </a:r>
            <a:r>
              <a:rPr lang="en-US" altLang="en-US" sz="2400" baseline="-25000" dirty="0" smtClean="0">
                <a:sym typeface="Symbol" pitchFamily="18" charset="2"/>
              </a:rPr>
              <a:t>30</a:t>
            </a:r>
            <a:r>
              <a:rPr lang="en-US" altLang="en-US" sz="2400" dirty="0" smtClean="0">
                <a:sym typeface="Symbol" pitchFamily="18" charset="2"/>
              </a:rPr>
              <a:t>} → </a:t>
            </a:r>
            <a:r>
              <a:rPr lang="en-US" altLang="en-US" sz="2400" dirty="0" err="1" smtClean="0">
                <a:sym typeface="Symbol" pitchFamily="18" charset="2"/>
              </a:rPr>
              <a:t>Diffset</a:t>
            </a:r>
            <a:r>
              <a:rPr lang="en-US" altLang="en-US" sz="2400" dirty="0" smtClean="0">
                <a:sym typeface="Symbol" pitchFamily="18" charset="2"/>
              </a:rPr>
              <a:t> (</a:t>
            </a:r>
            <a:r>
              <a:rPr lang="en-US" altLang="en-US" sz="2400" dirty="0" err="1" smtClean="0">
                <a:sym typeface="Symbol" pitchFamily="18" charset="2"/>
              </a:rPr>
              <a:t>ce</a:t>
            </a:r>
            <a:r>
              <a:rPr lang="en-US" altLang="en-US" sz="2400" dirty="0" smtClean="0">
                <a:sym typeface="Symbol" pitchFamily="18" charset="2"/>
              </a:rPr>
              <a:t>, e) = {T</a:t>
            </a:r>
            <a:r>
              <a:rPr lang="en-US" altLang="en-US" sz="2400" baseline="-25000" dirty="0" smtClean="0">
                <a:sym typeface="Symbol" pitchFamily="18" charset="2"/>
              </a:rPr>
              <a:t>20</a:t>
            </a:r>
            <a:r>
              <a:rPr lang="en-US" altLang="en-US" sz="2400" dirty="0" smtClean="0">
                <a:sym typeface="Symbol" pitchFamily="18" charset="2"/>
              </a:rPr>
              <a:t>}</a:t>
            </a:r>
          </a:p>
        </p:txBody>
      </p:sp>
      <p:sp>
        <p:nvSpPr>
          <p:cNvPr id="25605" name="TextBox 1"/>
          <p:cNvSpPr txBox="1">
            <a:spLocks noChangeArrowheads="1"/>
          </p:cNvSpPr>
          <p:nvPr/>
        </p:nvSpPr>
        <p:spPr bwMode="auto">
          <a:xfrm>
            <a:off x="9245600" y="1168400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A transaction DB in Horizontal Data Format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652000" y="4098925"/>
          <a:ext cx="23368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TidList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a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10, 20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b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20, 30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c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10, 30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d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10, 20, 30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5629" name="TextBox 7"/>
          <p:cNvSpPr txBox="1">
            <a:spLocks noChangeArrowheads="1"/>
          </p:cNvSpPr>
          <p:nvPr/>
        </p:nvSpPr>
        <p:spPr bwMode="auto">
          <a:xfrm>
            <a:off x="9245600" y="3530600"/>
            <a:ext cx="2946400" cy="584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The transaction DB in Vertical Data Format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9550400" y="1808164"/>
          <a:ext cx="2336800" cy="14684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8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78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Itemset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a, c, d, 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83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20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a, b, 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30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b, c, 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 marT="45730" marB="457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96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5" grpId="0" animBg="1"/>
      <p:bldP spid="2562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40852"/>
            <a:ext cx="11684000" cy="736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smtClean="0"/>
              <a:t>Why Mining Frequent Patterns by Pattern Growth?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606413" y="1208382"/>
            <a:ext cx="8619068" cy="5491186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:  A </a:t>
            </a:r>
            <a:r>
              <a:rPr lang="en-US" altLang="en-US" sz="2400" i="1" dirty="0" smtClean="0"/>
              <a:t>breadth-first search </a:t>
            </a:r>
            <a:r>
              <a:rPr lang="en-US" altLang="en-US" sz="2400" dirty="0" smtClean="0"/>
              <a:t>mining algorithm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 smtClean="0"/>
              <a:t>First find the complete set of frequent k-</a:t>
            </a:r>
            <a:r>
              <a:rPr lang="en-US" altLang="en-US" sz="2400" dirty="0" err="1" smtClean="0"/>
              <a:t>itemsets</a:t>
            </a:r>
            <a:endParaRPr lang="en-US" altLang="en-US" sz="2400" dirty="0" smtClean="0"/>
          </a:p>
          <a:p>
            <a:pPr lvl="2">
              <a:spcAft>
                <a:spcPts val="600"/>
              </a:spcAft>
            </a:pPr>
            <a:r>
              <a:rPr lang="en-US" altLang="en-US" sz="2400" dirty="0" smtClean="0"/>
              <a:t>Then derive frequent (k+1)-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candidates</a:t>
            </a:r>
          </a:p>
          <a:p>
            <a:pPr lvl="2">
              <a:spcAft>
                <a:spcPts val="600"/>
              </a:spcAft>
            </a:pPr>
            <a:r>
              <a:rPr lang="en-US" altLang="en-US" sz="2400" dirty="0" smtClean="0"/>
              <a:t>Scan DB again to </a:t>
            </a:r>
            <a:r>
              <a:rPr lang="en-US" altLang="en-US" sz="2400" dirty="0"/>
              <a:t>find </a:t>
            </a:r>
            <a:r>
              <a:rPr lang="en-US" altLang="en-US" sz="2400" dirty="0" smtClean="0"/>
              <a:t>true frequent</a:t>
            </a:r>
            <a:r>
              <a:rPr lang="en-US" altLang="en-US" sz="2400" dirty="0"/>
              <a:t> (k+1)-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Motivation for a different mining methodology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Can we develop a </a:t>
            </a:r>
            <a:r>
              <a:rPr lang="en-US" altLang="en-US" sz="2400" i="1" dirty="0" smtClean="0"/>
              <a:t>depth-first search </a:t>
            </a:r>
            <a:r>
              <a:rPr lang="en-US" altLang="en-US" sz="2400" dirty="0" smtClean="0"/>
              <a:t>mining algorithm?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For a frequent </a:t>
            </a: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</a:t>
            </a:r>
            <a:r>
              <a:rPr lang="el-GR" altLang="en-US" sz="2400" dirty="0" smtClean="0"/>
              <a:t>ρ</a:t>
            </a:r>
            <a:r>
              <a:rPr lang="en-US" altLang="en-US" sz="2400" dirty="0" smtClean="0"/>
              <a:t>, can subsequent search be confined to only those transactions that containing </a:t>
            </a:r>
            <a:r>
              <a:rPr lang="el-GR" altLang="en-US" sz="2400" dirty="0"/>
              <a:t>ρ</a:t>
            </a:r>
            <a:r>
              <a:rPr lang="en-US" altLang="en-US" sz="2400" dirty="0" smtClean="0"/>
              <a:t>?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Such thinking leads to a frequent </a:t>
            </a:r>
            <a:r>
              <a:rPr lang="en-US" altLang="en-US" sz="2400" dirty="0"/>
              <a:t>pattern growth </a:t>
            </a:r>
            <a:r>
              <a:rPr lang="en-US" altLang="en-US" sz="2400" dirty="0" smtClean="0"/>
              <a:t>approach: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err="1" smtClean="0"/>
              <a:t>FPGrowth</a:t>
            </a:r>
            <a:r>
              <a:rPr lang="en-US" altLang="en-US" sz="2400" dirty="0" smtClean="0"/>
              <a:t> (</a:t>
            </a:r>
            <a:r>
              <a:rPr lang="en-US" sz="2400" dirty="0"/>
              <a:t>J. Han, J. Pei, </a:t>
            </a:r>
            <a:r>
              <a:rPr lang="en-US" sz="2400" dirty="0" smtClean="0"/>
              <a:t>Y</a:t>
            </a:r>
            <a:r>
              <a:rPr lang="en-US" sz="2400" dirty="0"/>
              <a:t>. Yin, </a:t>
            </a:r>
            <a:r>
              <a:rPr lang="en-US" sz="2400" dirty="0" smtClean="0"/>
              <a:t>“Mining </a:t>
            </a:r>
            <a:r>
              <a:rPr lang="en-US" sz="2400" dirty="0"/>
              <a:t>Frequent Patterns without Candidate </a:t>
            </a:r>
            <a:r>
              <a:rPr lang="en-US" sz="2400" dirty="0" smtClean="0"/>
              <a:t>Generation,” SIGMOD 2000)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40973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417481" y="3802064"/>
          <a:ext cx="2480668" cy="2743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04800"/>
            <a:ext cx="1168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Example: Construct FP-tree from a Transaction DB</a:t>
            </a:r>
          </a:p>
        </p:txBody>
      </p:sp>
      <p:grpSp>
        <p:nvGrpSpPr>
          <p:cNvPr id="27686" name="Group 6"/>
          <p:cNvGrpSpPr>
            <a:grpSpLocks/>
          </p:cNvGrpSpPr>
          <p:nvPr/>
        </p:nvGrpSpPr>
        <p:grpSpPr bwMode="auto">
          <a:xfrm>
            <a:off x="8374392" y="2877357"/>
            <a:ext cx="1749793" cy="3657813"/>
            <a:chOff x="6172200" y="2898540"/>
            <a:chExt cx="1312122" cy="3657813"/>
          </a:xfrm>
        </p:grpSpPr>
        <p:sp>
          <p:nvSpPr>
            <p:cNvPr id="27723" name="Text Box 4"/>
            <p:cNvSpPr txBox="1">
              <a:spLocks noChangeArrowheads="1"/>
            </p:cNvSpPr>
            <p:nvPr/>
          </p:nvSpPr>
          <p:spPr bwMode="auto">
            <a:xfrm>
              <a:off x="7119587" y="2898540"/>
              <a:ext cx="323591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7724" name="Text Box 5"/>
            <p:cNvSpPr txBox="1">
              <a:spLocks noChangeArrowheads="1"/>
            </p:cNvSpPr>
            <p:nvPr/>
          </p:nvSpPr>
          <p:spPr bwMode="auto">
            <a:xfrm>
              <a:off x="7107797" y="3670345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f:1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27731" name="AutoShape 12"/>
            <p:cNvCxnSpPr>
              <a:cxnSpLocks noChangeShapeType="1"/>
              <a:stCxn id="27723" idx="2"/>
              <a:endCxn id="27724" idx="0"/>
            </p:cNvCxnSpPr>
            <p:nvPr/>
          </p:nvCxnSpPr>
          <p:spPr bwMode="auto">
            <a:xfrm>
              <a:off x="7281382" y="3298650"/>
              <a:ext cx="2034" cy="37169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33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c:1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27734" name="AutoShape 15"/>
            <p:cNvCxnSpPr>
              <a:cxnSpLocks noChangeShapeType="1"/>
              <a:stCxn id="27724" idx="2"/>
              <a:endCxn id="27733" idx="0"/>
            </p:cNvCxnSpPr>
            <p:nvPr/>
          </p:nvCxnSpPr>
          <p:spPr bwMode="auto">
            <a:xfrm flipH="1">
              <a:off x="7270745" y="4070455"/>
              <a:ext cx="12672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36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a:1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738" name="Text Box 19"/>
            <p:cNvSpPr txBox="1">
              <a:spLocks noChangeArrowheads="1"/>
            </p:cNvSpPr>
            <p:nvPr/>
          </p:nvSpPr>
          <p:spPr bwMode="auto">
            <a:xfrm>
              <a:off x="7046536" y="5547838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27739" name="Text Box 20"/>
            <p:cNvSpPr txBox="1">
              <a:spLocks noChangeArrowheads="1"/>
            </p:cNvSpPr>
            <p:nvPr/>
          </p:nvSpPr>
          <p:spPr bwMode="auto">
            <a:xfrm>
              <a:off x="7073487" y="6156243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p:1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27740" name="AutoShape 21"/>
            <p:cNvCxnSpPr>
              <a:cxnSpLocks noChangeShapeType="1"/>
              <a:stCxn id="27733" idx="2"/>
              <a:endCxn id="27736" idx="0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1" name="AutoShape 22"/>
            <p:cNvCxnSpPr>
              <a:cxnSpLocks noChangeShapeType="1"/>
              <a:stCxn id="27736" idx="2"/>
              <a:endCxn id="27738" idx="0"/>
            </p:cNvCxnSpPr>
            <p:nvPr/>
          </p:nvCxnSpPr>
          <p:spPr bwMode="auto">
            <a:xfrm flipH="1">
              <a:off x="7265429" y="5322117"/>
              <a:ext cx="133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743" name="AutoShape 24"/>
            <p:cNvCxnSpPr>
              <a:cxnSpLocks noChangeShapeType="1"/>
              <a:stCxn id="27738" idx="2"/>
              <a:endCxn id="27739" idx="0"/>
            </p:cNvCxnSpPr>
            <p:nvPr/>
          </p:nvCxnSpPr>
          <p:spPr bwMode="auto">
            <a:xfrm>
              <a:off x="7265429" y="5947948"/>
              <a:ext cx="5315" cy="20829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7746" name="Freeform 28"/>
            <p:cNvSpPr>
              <a:spLocks/>
            </p:cNvSpPr>
            <p:nvPr/>
          </p:nvSpPr>
          <p:spPr bwMode="auto">
            <a:xfrm>
              <a:off x="6248400" y="3939846"/>
              <a:ext cx="843171" cy="610466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48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2" name="Freeform 35"/>
            <p:cNvSpPr>
              <a:spLocks/>
            </p:cNvSpPr>
            <p:nvPr/>
          </p:nvSpPr>
          <p:spPr bwMode="auto">
            <a:xfrm flipV="1">
              <a:off x="6199999" y="5814620"/>
              <a:ext cx="873488" cy="203735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7754" name="Freeform 37"/>
            <p:cNvSpPr>
              <a:spLocks/>
            </p:cNvSpPr>
            <p:nvPr/>
          </p:nvSpPr>
          <p:spPr bwMode="auto">
            <a:xfrm flipV="1">
              <a:off x="6172200" y="6328967"/>
              <a:ext cx="874336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448869" y="3272857"/>
            <a:ext cx="6071192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once, find single item frequent pattern: 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 smtClean="0">
                <a:solidFill>
                  <a:srgbClr val="000000"/>
                </a:solidFill>
              </a:rPr>
              <a:t>Sort </a:t>
            </a:r>
            <a:r>
              <a:rPr lang="en-US" altLang="en-US" sz="2200" dirty="0">
                <a:solidFill>
                  <a:srgbClr val="000000"/>
                </a:solidFill>
              </a:rPr>
              <a:t>frequent items in frequency descending order, </a:t>
            </a:r>
            <a:r>
              <a:rPr lang="en-US" altLang="en-US" sz="2200" dirty="0" smtClean="0">
                <a:solidFill>
                  <a:srgbClr val="000000"/>
                </a:solidFill>
              </a:rPr>
              <a:t>f-list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 smtClean="0">
                <a:solidFill>
                  <a:srgbClr val="000000"/>
                </a:solidFill>
              </a:rPr>
              <a:t>Scan </a:t>
            </a:r>
            <a:r>
              <a:rPr lang="en-US" altLang="en-US" sz="2200" dirty="0">
                <a:solidFill>
                  <a:srgbClr val="000000"/>
                </a:solidFill>
              </a:rPr>
              <a:t>DB again, construct </a:t>
            </a:r>
            <a:r>
              <a:rPr lang="en-US" altLang="en-US" sz="2200" dirty="0" smtClean="0">
                <a:solidFill>
                  <a:srgbClr val="000000"/>
                </a:solidFill>
              </a:rPr>
              <a:t>FP-tree</a:t>
            </a:r>
          </a:p>
          <a:p>
            <a:pPr lvl="1" eaLnBrk="1" hangingPunct="1">
              <a:spcBef>
                <a:spcPts val="400"/>
              </a:spcBef>
              <a:buClr>
                <a:srgbClr val="E48312"/>
              </a:buClr>
              <a:buSzTx/>
              <a:buFont typeface="Wingdings" pitchFamily="2" charset="2"/>
              <a:buChar char="q"/>
            </a:pPr>
            <a:r>
              <a:rPr lang="en-US" altLang="en-US" sz="2200" dirty="0" smtClean="0">
                <a:solidFill>
                  <a:srgbClr val="000000"/>
                </a:solidFill>
              </a:rPr>
              <a:t>The frequent 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itemlist</a:t>
            </a:r>
            <a:r>
              <a:rPr lang="en-US" altLang="en-US" sz="2200" dirty="0" smtClean="0">
                <a:solidFill>
                  <a:srgbClr val="000000"/>
                </a:solidFill>
              </a:rPr>
              <a:t> of each transaction is inserted as a branch, with shared sub-branches merged, counts accumulated</a:t>
            </a:r>
            <a:endParaRPr lang="en-US" altLang="en-US" sz="2200" dirty="0">
              <a:solidFill>
                <a:srgbClr val="000000"/>
              </a:solidFill>
            </a:endParaRPr>
          </a:p>
        </p:txBody>
      </p:sp>
      <p:sp>
        <p:nvSpPr>
          <p:cNvPr id="27689" name="Text Box 42"/>
          <p:cNvSpPr txBox="1">
            <a:spLocks noChangeArrowheads="1"/>
          </p:cNvSpPr>
          <p:nvPr/>
        </p:nvSpPr>
        <p:spPr bwMode="auto">
          <a:xfrm>
            <a:off x="2566021" y="4812484"/>
            <a:ext cx="2294282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</a:rPr>
              <a:t>F-list </a:t>
            </a:r>
            <a:r>
              <a:rPr lang="en-US" altLang="en-US" sz="2200" dirty="0">
                <a:solidFill>
                  <a:srgbClr val="000000"/>
                </a:solidFill>
              </a:rPr>
              <a:t>= f-c-a-b-m-p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64633" y="1160464"/>
          <a:ext cx="8128000" cy="2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 in the Transaction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Ordered,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frequent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Times New Roman" pitchFamily="18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	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b, 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b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c, b,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20" name="Text Box 42"/>
          <p:cNvSpPr txBox="1">
            <a:spLocks noChangeArrowheads="1"/>
          </p:cNvSpPr>
          <p:nvPr/>
        </p:nvSpPr>
        <p:spPr bwMode="auto">
          <a:xfrm>
            <a:off x="2189872" y="3955119"/>
            <a:ext cx="3026791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f:4, a:3, c:4, b:3, m:3, p:3</a:t>
            </a:r>
          </a:p>
        </p:txBody>
      </p:sp>
      <p:sp>
        <p:nvSpPr>
          <p:cNvPr id="27721" name="Freeform 31"/>
          <p:cNvSpPr>
            <a:spLocks/>
          </p:cNvSpPr>
          <p:nvPr/>
        </p:nvSpPr>
        <p:spPr bwMode="auto">
          <a:xfrm flipV="1">
            <a:off x="8637275" y="4583176"/>
            <a:ext cx="918070" cy="212735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733114" y="3346011"/>
            <a:ext cx="1853289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2428363" y="3678120"/>
            <a:ext cx="2300270" cy="27699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Let </a:t>
            </a:r>
            <a:r>
              <a:rPr lang="en-US" altLang="en-US" sz="2000" b="1" dirty="0" err="1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>
                <a:solidFill>
                  <a:srgbClr val="000000"/>
                </a:solidFill>
              </a:rPr>
              <a:t> 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0254" y="2073568"/>
            <a:ext cx="3233580" cy="677108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After inserting </a:t>
            </a:r>
            <a:r>
              <a:rPr lang="en-US" dirty="0">
                <a:solidFill>
                  <a:srgbClr val="000000"/>
                </a:solidFill>
              </a:rPr>
              <a:t>the </a:t>
            </a:r>
            <a:r>
              <a:rPr lang="en-US" dirty="0" smtClean="0">
                <a:solidFill>
                  <a:srgbClr val="000000"/>
                </a:solidFill>
              </a:rPr>
              <a:t>1</a:t>
            </a:r>
            <a:r>
              <a:rPr lang="en-US" baseline="30000" dirty="0" smtClean="0">
                <a:solidFill>
                  <a:srgbClr val="000000"/>
                </a:solidFill>
              </a:rPr>
              <a:t>st</a:t>
            </a:r>
            <a:r>
              <a:rPr lang="en-US" dirty="0" smtClean="0">
                <a:solidFill>
                  <a:srgbClr val="000000"/>
                </a:solidFill>
              </a:rPr>
              <a:t>  </a:t>
            </a:r>
            <a:r>
              <a:rPr lang="en-US" dirty="0">
                <a:solidFill>
                  <a:srgbClr val="000000"/>
                </a:solidFill>
              </a:rPr>
              <a:t>frequent 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Itemlist</a:t>
            </a:r>
            <a:r>
              <a:rPr lang="en-US" dirty="0" smtClean="0">
                <a:solidFill>
                  <a:srgbClr val="000000"/>
                </a:solidFill>
              </a:rPr>
              <a:t>: “</a:t>
            </a:r>
            <a:r>
              <a:rPr lang="en-US" i="1" dirty="0" smtClean="0">
                <a:solidFill>
                  <a:srgbClr val="000000"/>
                </a:solidFill>
              </a:rPr>
              <a:t>f, c, a, m, p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5013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89" grpId="0" animBg="1"/>
      <p:bldP spid="27720" grpId="0" animBg="1"/>
      <p:bldP spid="27721" grpId="0" animBg="1"/>
      <p:bldP spid="4" grpId="0" animBg="1"/>
      <p:bldP spid="27687" grpId="0" animBg="1"/>
      <p:bldP spid="1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417481" y="3802064"/>
          <a:ext cx="2480668" cy="2743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04800"/>
            <a:ext cx="1168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Example: Construct FP-tree from a Transaction DB</a:t>
            </a:r>
          </a:p>
        </p:txBody>
      </p:sp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448869" y="3272857"/>
            <a:ext cx="6071192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once, find single item frequent pattern: 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 smtClean="0">
                <a:solidFill>
                  <a:srgbClr val="000000"/>
                </a:solidFill>
              </a:rPr>
              <a:t>Sort </a:t>
            </a:r>
            <a:r>
              <a:rPr lang="en-US" altLang="en-US" sz="2200" dirty="0">
                <a:solidFill>
                  <a:srgbClr val="000000"/>
                </a:solidFill>
              </a:rPr>
              <a:t>frequent items in frequency descending order, </a:t>
            </a:r>
            <a:r>
              <a:rPr lang="en-US" altLang="en-US" sz="2200" dirty="0" smtClean="0">
                <a:solidFill>
                  <a:srgbClr val="000000"/>
                </a:solidFill>
              </a:rPr>
              <a:t>f-list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 smtClean="0">
                <a:solidFill>
                  <a:srgbClr val="000000"/>
                </a:solidFill>
              </a:rPr>
              <a:t>Scan </a:t>
            </a:r>
            <a:r>
              <a:rPr lang="en-US" altLang="en-US" sz="2200" dirty="0">
                <a:solidFill>
                  <a:srgbClr val="000000"/>
                </a:solidFill>
              </a:rPr>
              <a:t>DB again, construct </a:t>
            </a:r>
            <a:r>
              <a:rPr lang="en-US" altLang="en-US" sz="2200" dirty="0" smtClean="0">
                <a:solidFill>
                  <a:srgbClr val="000000"/>
                </a:solidFill>
              </a:rPr>
              <a:t>FP-tree</a:t>
            </a:r>
          </a:p>
          <a:p>
            <a:pPr lvl="1" eaLnBrk="1" hangingPunct="1">
              <a:spcBef>
                <a:spcPts val="400"/>
              </a:spcBef>
              <a:buClr>
                <a:srgbClr val="E48312"/>
              </a:buClr>
              <a:buSzTx/>
              <a:buFont typeface="Wingdings" pitchFamily="2" charset="2"/>
              <a:buChar char="q"/>
            </a:pPr>
            <a:r>
              <a:rPr lang="en-US" altLang="en-US" sz="2200" dirty="0" smtClean="0">
                <a:solidFill>
                  <a:srgbClr val="000000"/>
                </a:solidFill>
              </a:rPr>
              <a:t>The frequent 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itemlist</a:t>
            </a:r>
            <a:r>
              <a:rPr lang="en-US" altLang="en-US" sz="2200" dirty="0" smtClean="0">
                <a:solidFill>
                  <a:srgbClr val="000000"/>
                </a:solidFill>
              </a:rPr>
              <a:t> of each transaction is inserted as a branch, with shared sub-branches merged, counts accumulated</a:t>
            </a:r>
            <a:endParaRPr lang="en-US" altLang="en-US" sz="2200" dirty="0">
              <a:solidFill>
                <a:srgbClr val="000000"/>
              </a:solidFill>
            </a:endParaRPr>
          </a:p>
        </p:txBody>
      </p:sp>
      <p:sp>
        <p:nvSpPr>
          <p:cNvPr id="27689" name="Text Box 42"/>
          <p:cNvSpPr txBox="1">
            <a:spLocks noChangeArrowheads="1"/>
          </p:cNvSpPr>
          <p:nvPr/>
        </p:nvSpPr>
        <p:spPr bwMode="auto">
          <a:xfrm>
            <a:off x="2566021" y="4812484"/>
            <a:ext cx="2294282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</a:rPr>
              <a:t>F-list </a:t>
            </a:r>
            <a:r>
              <a:rPr lang="en-US" altLang="en-US" sz="2200" dirty="0">
                <a:solidFill>
                  <a:srgbClr val="000000"/>
                </a:solidFill>
              </a:rPr>
              <a:t>= f-c-a-b-m-p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64633" y="1160464"/>
          <a:ext cx="8128000" cy="2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 in the Transaction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Ordered,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frequent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Times New Roman" pitchFamily="18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	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b, 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b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c, b,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20" name="Text Box 42"/>
          <p:cNvSpPr txBox="1">
            <a:spLocks noChangeArrowheads="1"/>
          </p:cNvSpPr>
          <p:nvPr/>
        </p:nvSpPr>
        <p:spPr bwMode="auto">
          <a:xfrm>
            <a:off x="2189872" y="3955119"/>
            <a:ext cx="3026791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f:4, a:3, c:4, b:3, m:3, p:3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3114" y="3346011"/>
            <a:ext cx="1853289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2428363" y="3678120"/>
            <a:ext cx="2300270" cy="27699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Let </a:t>
            </a:r>
            <a:r>
              <a:rPr lang="en-US" altLang="en-US" sz="2000" b="1" dirty="0" err="1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>
                <a:solidFill>
                  <a:srgbClr val="000000"/>
                </a:solidFill>
              </a:rPr>
              <a:t> 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792633" y="2166321"/>
            <a:ext cx="3313664" cy="677108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After inserting the 2</a:t>
            </a:r>
            <a:r>
              <a:rPr lang="en-US" baseline="30000" dirty="0" smtClean="0">
                <a:solidFill>
                  <a:srgbClr val="000000"/>
                </a:solidFill>
              </a:rPr>
              <a:t>nd</a:t>
            </a:r>
            <a:r>
              <a:rPr lang="en-US" dirty="0" smtClean="0">
                <a:solidFill>
                  <a:srgbClr val="000000"/>
                </a:solidFill>
              </a:rPr>
              <a:t> frequent </a:t>
            </a:r>
          </a:p>
          <a:p>
            <a:pPr algn="ctr"/>
            <a:r>
              <a:rPr lang="en-US" dirty="0" err="1" smtClean="0">
                <a:solidFill>
                  <a:srgbClr val="000000"/>
                </a:solidFill>
              </a:rPr>
              <a:t>itemlist</a:t>
            </a:r>
            <a:r>
              <a:rPr lang="en-US" dirty="0" smtClean="0">
                <a:solidFill>
                  <a:srgbClr val="000000"/>
                </a:solidFill>
              </a:rPr>
              <a:t> “</a:t>
            </a:r>
            <a:r>
              <a:rPr lang="en-US" i="1" dirty="0" smtClean="0">
                <a:solidFill>
                  <a:srgbClr val="000000"/>
                </a:solidFill>
              </a:rPr>
              <a:t>f, c, a, b, m</a:t>
            </a:r>
            <a:r>
              <a:rPr lang="en-US" dirty="0" smtClean="0">
                <a:solidFill>
                  <a:srgbClr val="000000"/>
                </a:solidFill>
              </a:rPr>
              <a:t>”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8" name="Group 6"/>
          <p:cNvGrpSpPr>
            <a:grpSpLocks/>
          </p:cNvGrpSpPr>
          <p:nvPr/>
        </p:nvGrpSpPr>
        <p:grpSpPr bwMode="auto">
          <a:xfrm>
            <a:off x="8227964" y="2939167"/>
            <a:ext cx="2330157" cy="3632753"/>
            <a:chOff x="6109021" y="2944293"/>
            <a:chExt cx="1747322" cy="3632753"/>
          </a:xfrm>
        </p:grpSpPr>
        <p:sp>
          <p:nvSpPr>
            <p:cNvPr id="29" name="Text Box 4"/>
            <p:cNvSpPr txBox="1">
              <a:spLocks noChangeArrowheads="1"/>
            </p:cNvSpPr>
            <p:nvPr/>
          </p:nvSpPr>
          <p:spPr bwMode="auto">
            <a:xfrm>
              <a:off x="7120536" y="2944293"/>
              <a:ext cx="343482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 smtClean="0">
                  <a:solidFill>
                    <a:srgbClr val="000000"/>
                  </a:solidFill>
                  <a:latin typeface="Times New Roman" pitchFamily="18" charset="0"/>
                </a:rPr>
                <a:t>{} </a:t>
              </a:r>
              <a:endParaRPr lang="en-US" altLang="en-US" sz="2000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30" name="Text Box 5"/>
            <p:cNvSpPr txBox="1">
              <a:spLocks noChangeArrowheads="1"/>
            </p:cNvSpPr>
            <p:nvPr/>
          </p:nvSpPr>
          <p:spPr bwMode="auto">
            <a:xfrm>
              <a:off x="7120536" y="3681012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f:2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37" name="AutoShape 12"/>
            <p:cNvCxnSpPr>
              <a:cxnSpLocks noChangeShapeType="1"/>
              <a:stCxn id="29" idx="2"/>
              <a:endCxn id="30" idx="0"/>
            </p:cNvCxnSpPr>
            <p:nvPr/>
          </p:nvCxnSpPr>
          <p:spPr bwMode="auto">
            <a:xfrm>
              <a:off x="7292277" y="3344403"/>
              <a:ext cx="3878" cy="336609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9" name="Text Box 14"/>
            <p:cNvSpPr txBox="1">
              <a:spLocks noChangeArrowheads="1"/>
            </p:cNvSpPr>
            <p:nvPr/>
          </p:nvSpPr>
          <p:spPr bwMode="auto">
            <a:xfrm>
              <a:off x="7097396" y="4273967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c:2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40" name="AutoShape 15"/>
            <p:cNvCxnSpPr>
              <a:cxnSpLocks noChangeShapeType="1"/>
              <a:stCxn id="30" idx="2"/>
              <a:endCxn id="39" idx="0"/>
            </p:cNvCxnSpPr>
            <p:nvPr/>
          </p:nvCxnSpPr>
          <p:spPr bwMode="auto">
            <a:xfrm flipH="1">
              <a:off x="7289243" y="4081122"/>
              <a:ext cx="6912" cy="192845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17"/>
            <p:cNvSpPr txBox="1">
              <a:spLocks noChangeArrowheads="1"/>
            </p:cNvSpPr>
            <p:nvPr/>
          </p:nvSpPr>
          <p:spPr bwMode="auto">
            <a:xfrm>
              <a:off x="7101029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a:2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3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44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5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 smtClean="0">
                  <a:solidFill>
                    <a:srgbClr val="000000"/>
                  </a:solidFill>
                  <a:latin typeface="Times New Roman" pitchFamily="18" charset="0"/>
                </a:rPr>
                <a:t>p:1</a:t>
              </a:r>
              <a:endParaRPr lang="en-US" altLang="en-US" sz="2000" i="1" dirty="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cxnSp>
          <p:nvCxnSpPr>
            <p:cNvPr id="46" name="AutoShape 21"/>
            <p:cNvCxnSpPr>
              <a:cxnSpLocks noChangeShapeType="1"/>
              <a:stCxn id="39" idx="2"/>
              <a:endCxn id="42" idx="0"/>
            </p:cNvCxnSpPr>
            <p:nvPr/>
          </p:nvCxnSpPr>
          <p:spPr bwMode="auto">
            <a:xfrm>
              <a:off x="7289243" y="4674077"/>
              <a:ext cx="9042" cy="24793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22"/>
            <p:cNvCxnSpPr>
              <a:cxnSpLocks noChangeShapeType="1"/>
              <a:stCxn id="42" idx="2"/>
              <a:endCxn id="44" idx="0"/>
            </p:cNvCxnSpPr>
            <p:nvPr/>
          </p:nvCxnSpPr>
          <p:spPr bwMode="auto">
            <a:xfrm flipH="1">
              <a:off x="6998826" y="5322117"/>
              <a:ext cx="299459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23"/>
            <p:cNvCxnSpPr>
              <a:cxnSpLocks noChangeShapeType="1"/>
              <a:stCxn id="42" idx="2"/>
              <a:endCxn id="43" idx="0"/>
            </p:cNvCxnSpPr>
            <p:nvPr/>
          </p:nvCxnSpPr>
          <p:spPr bwMode="auto">
            <a:xfrm>
              <a:off x="7298285" y="5322117"/>
              <a:ext cx="345703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24"/>
            <p:cNvCxnSpPr>
              <a:cxnSpLocks noChangeShapeType="1"/>
              <a:stCxn id="44" idx="2"/>
              <a:endCxn id="45" idx="0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0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51" name="AutoShape 26"/>
            <p:cNvCxnSpPr>
              <a:cxnSpLocks noChangeShapeType="1"/>
              <a:stCxn id="43" idx="2"/>
              <a:endCxn id="50" idx="0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2" name="Freeform 28"/>
            <p:cNvSpPr>
              <a:spLocks/>
            </p:cNvSpPr>
            <p:nvPr/>
          </p:nvSpPr>
          <p:spPr bwMode="auto">
            <a:xfrm>
              <a:off x="6248399" y="3884743"/>
              <a:ext cx="872136" cy="637154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4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5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8" name="Freeform 35"/>
            <p:cNvSpPr>
              <a:spLocks/>
            </p:cNvSpPr>
            <p:nvPr/>
          </p:nvSpPr>
          <p:spPr bwMode="auto">
            <a:xfrm flipV="1">
              <a:off x="6109021" y="5856558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59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60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68" name="Freeform 28"/>
          <p:cNvSpPr>
            <a:spLocks/>
          </p:cNvSpPr>
          <p:nvPr/>
        </p:nvSpPr>
        <p:spPr bwMode="auto">
          <a:xfrm>
            <a:off x="8413832" y="4499415"/>
            <a:ext cx="1102208" cy="425862"/>
          </a:xfrm>
          <a:custGeom>
            <a:avLst/>
            <a:gdLst>
              <a:gd name="T0" fmla="*/ 0 w 672"/>
              <a:gd name="T1" fmla="*/ 2147483647 h 240"/>
              <a:gd name="T2" fmla="*/ 2147483647 w 672"/>
              <a:gd name="T3" fmla="*/ 2147483647 h 240"/>
              <a:gd name="T4" fmla="*/ 2147483647 w 672"/>
              <a:gd name="T5" fmla="*/ 2147483647 h 240"/>
              <a:gd name="T6" fmla="*/ 2147483647 w 672"/>
              <a:gd name="T7" fmla="*/ 0 h 240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240"/>
              <a:gd name="T14" fmla="*/ 672 w 672"/>
              <a:gd name="T15" fmla="*/ 240 h 24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240">
                <a:moveTo>
                  <a:pt x="0" y="240"/>
                </a:moveTo>
                <a:cubicBezTo>
                  <a:pt x="108" y="232"/>
                  <a:pt x="216" y="224"/>
                  <a:pt x="288" y="192"/>
                </a:cubicBezTo>
                <a:cubicBezTo>
                  <a:pt x="360" y="160"/>
                  <a:pt x="368" y="80"/>
                  <a:pt x="432" y="48"/>
                </a:cubicBezTo>
                <a:cubicBezTo>
                  <a:pt x="496" y="16"/>
                  <a:pt x="584" y="8"/>
                  <a:pt x="672" y="0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729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6417481" y="3802064"/>
          <a:ext cx="2480668" cy="27431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41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810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59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685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04800"/>
            <a:ext cx="11684000" cy="6858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Example: Construct FP-tree from a Transaction DB</a:t>
            </a:r>
          </a:p>
        </p:txBody>
      </p:sp>
      <p:sp>
        <p:nvSpPr>
          <p:cNvPr id="27688" name="Text Box 41"/>
          <p:cNvSpPr txBox="1">
            <a:spLocks noChangeArrowheads="1"/>
          </p:cNvSpPr>
          <p:nvPr/>
        </p:nvSpPr>
        <p:spPr bwMode="auto">
          <a:xfrm>
            <a:off x="448869" y="3272857"/>
            <a:ext cx="6071192" cy="35240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>
                <a:solidFill>
                  <a:srgbClr val="000000"/>
                </a:solidFill>
              </a:rPr>
              <a:t>Scan DB once, find single item frequent pattern: 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endParaRPr lang="en-US" altLang="en-US" sz="2200" dirty="0" smtClean="0">
              <a:solidFill>
                <a:srgbClr val="000000"/>
              </a:solidFill>
            </a:endParaRP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 smtClean="0">
                <a:solidFill>
                  <a:srgbClr val="000000"/>
                </a:solidFill>
              </a:rPr>
              <a:t>Sort </a:t>
            </a:r>
            <a:r>
              <a:rPr lang="en-US" altLang="en-US" sz="2200" dirty="0">
                <a:solidFill>
                  <a:srgbClr val="000000"/>
                </a:solidFill>
              </a:rPr>
              <a:t>frequent items in frequency descending order, </a:t>
            </a:r>
            <a:r>
              <a:rPr lang="en-US" altLang="en-US" sz="2200" dirty="0" smtClean="0">
                <a:solidFill>
                  <a:srgbClr val="000000"/>
                </a:solidFill>
              </a:rPr>
              <a:t>f-list</a:t>
            </a:r>
          </a:p>
          <a:p>
            <a:pPr eaLnBrk="1" hangingPunct="1">
              <a:spcBef>
                <a:spcPts val="400"/>
              </a:spcBef>
              <a:buClrTx/>
              <a:buSzTx/>
              <a:buFontTx/>
              <a:buAutoNum type="arabicPeriod"/>
            </a:pPr>
            <a:r>
              <a:rPr lang="en-US" altLang="en-US" sz="2200" dirty="0" smtClean="0">
                <a:solidFill>
                  <a:srgbClr val="000000"/>
                </a:solidFill>
              </a:rPr>
              <a:t>Scan </a:t>
            </a:r>
            <a:r>
              <a:rPr lang="en-US" altLang="en-US" sz="2200" dirty="0">
                <a:solidFill>
                  <a:srgbClr val="000000"/>
                </a:solidFill>
              </a:rPr>
              <a:t>DB again, construct </a:t>
            </a:r>
            <a:r>
              <a:rPr lang="en-US" altLang="en-US" sz="2200" dirty="0" smtClean="0">
                <a:solidFill>
                  <a:srgbClr val="000000"/>
                </a:solidFill>
              </a:rPr>
              <a:t>FP-tree</a:t>
            </a:r>
          </a:p>
          <a:p>
            <a:pPr lvl="1" eaLnBrk="1" hangingPunct="1">
              <a:spcBef>
                <a:spcPts val="400"/>
              </a:spcBef>
              <a:buClr>
                <a:srgbClr val="E48312"/>
              </a:buClr>
              <a:buSzTx/>
              <a:buFont typeface="Wingdings" pitchFamily="2" charset="2"/>
              <a:buChar char="q"/>
            </a:pPr>
            <a:r>
              <a:rPr lang="en-US" altLang="en-US" sz="2200" dirty="0" smtClean="0">
                <a:solidFill>
                  <a:srgbClr val="000000"/>
                </a:solidFill>
              </a:rPr>
              <a:t>The frequent </a:t>
            </a:r>
            <a:r>
              <a:rPr lang="en-US" altLang="en-US" sz="2200" dirty="0" err="1" smtClean="0">
                <a:solidFill>
                  <a:srgbClr val="000000"/>
                </a:solidFill>
              </a:rPr>
              <a:t>itemlist</a:t>
            </a:r>
            <a:r>
              <a:rPr lang="en-US" altLang="en-US" sz="2200" dirty="0" smtClean="0">
                <a:solidFill>
                  <a:srgbClr val="000000"/>
                </a:solidFill>
              </a:rPr>
              <a:t> of each transaction is inserted as a branch, with shared sub-branches merged, counts accumulated</a:t>
            </a:r>
            <a:endParaRPr lang="en-US" altLang="en-US" sz="2200" dirty="0">
              <a:solidFill>
                <a:srgbClr val="000000"/>
              </a:solidFill>
            </a:endParaRPr>
          </a:p>
        </p:txBody>
      </p:sp>
      <p:sp>
        <p:nvSpPr>
          <p:cNvPr id="27689" name="Text Box 42"/>
          <p:cNvSpPr txBox="1">
            <a:spLocks noChangeArrowheads="1"/>
          </p:cNvSpPr>
          <p:nvPr/>
        </p:nvSpPr>
        <p:spPr bwMode="auto">
          <a:xfrm>
            <a:off x="2566021" y="4812484"/>
            <a:ext cx="2294282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CC"/>
                </a:solidFill>
              </a:rPr>
              <a:t>F-list </a:t>
            </a:r>
            <a:r>
              <a:rPr lang="en-US" altLang="en-US" sz="2200" dirty="0">
                <a:solidFill>
                  <a:srgbClr val="000000"/>
                </a:solidFill>
              </a:rPr>
              <a:t>= f-c-a-b-m-p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/>
          </p:nvPr>
        </p:nvGraphicFramePr>
        <p:xfrm>
          <a:off x="664633" y="1160464"/>
          <a:ext cx="8128000" cy="2070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33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12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091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 in the Transaction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Ordered,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 frequent </a:t>
                      </a:r>
                      <a:r>
                        <a:rPr lang="en-US" sz="2000" baseline="0" dirty="0" err="1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itemlist</a:t>
                      </a:r>
                      <a:endParaRPr lang="en-US" sz="20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100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a, c, d, g, </a:t>
                      </a:r>
                      <a:r>
                        <a:rPr lang="en-US" altLang="en-US" sz="1600" b="1" i="1" dirty="0" err="1" smtClean="0">
                          <a:latin typeface="Times New Roman" pitchFamily="18" charset="0"/>
                        </a:rPr>
                        <a:t>i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, m,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200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a, b, c, f, l, m, o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	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b, m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300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b, f, h, j, o, w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b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9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400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b, c, k, s, p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c, b,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636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500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{</a:t>
                      </a: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a, f, c, e, l, p, m, n</a:t>
                      </a:r>
                      <a:r>
                        <a:rPr lang="en-US" altLang="en-US" sz="1600" b="1" dirty="0" smtClean="0">
                          <a:latin typeface="Times New Roman" pitchFamily="18" charset="0"/>
                        </a:rPr>
                        <a:t>}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 marT="40796" marB="40796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600" b="1" i="1" dirty="0" smtClean="0">
                          <a:latin typeface="Times New Roman" pitchFamily="18" charset="0"/>
                        </a:rPr>
                        <a:t>f, c, a, m, p</a:t>
                      </a:r>
                      <a:endParaRPr lang="en-US" altLang="en-US" sz="1600" b="1" dirty="0" smtClean="0">
                        <a:latin typeface="Times New Roman" pitchFamily="18" charset="0"/>
                      </a:endParaRPr>
                    </a:p>
                  </a:txBody>
                  <a:tcPr marL="121920" marR="121920" marT="40796" marB="40796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7720" name="Text Box 42"/>
          <p:cNvSpPr txBox="1">
            <a:spLocks noChangeArrowheads="1"/>
          </p:cNvSpPr>
          <p:nvPr/>
        </p:nvSpPr>
        <p:spPr bwMode="auto">
          <a:xfrm>
            <a:off x="2189872" y="3955119"/>
            <a:ext cx="3026791" cy="430887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200" dirty="0">
                <a:solidFill>
                  <a:srgbClr val="000000"/>
                </a:solidFill>
              </a:rPr>
              <a:t>f:4, a:3, c:4, b:3, m:3, p:3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33114" y="3346011"/>
            <a:ext cx="1853289" cy="40005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z="2000" b="1" dirty="0">
                <a:solidFill>
                  <a:srgbClr val="000000"/>
                </a:solidFill>
              </a:rPr>
              <a:t>Header Table</a:t>
            </a:r>
          </a:p>
        </p:txBody>
      </p:sp>
      <p:sp>
        <p:nvSpPr>
          <p:cNvPr id="27687" name="Text Box 39"/>
          <p:cNvSpPr txBox="1">
            <a:spLocks noChangeArrowheads="1"/>
          </p:cNvSpPr>
          <p:nvPr/>
        </p:nvSpPr>
        <p:spPr bwMode="auto">
          <a:xfrm>
            <a:off x="2428363" y="3678120"/>
            <a:ext cx="2300270" cy="276999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000000"/>
                </a:solidFill>
              </a:rPr>
              <a:t>Let </a:t>
            </a:r>
            <a:r>
              <a:rPr lang="en-US" altLang="en-US" sz="2000" b="1" dirty="0" err="1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>
                <a:solidFill>
                  <a:srgbClr val="000000"/>
                </a:solidFill>
              </a:rPr>
              <a:t> 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442609" y="2190395"/>
            <a:ext cx="2263339" cy="677108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0000"/>
                </a:solidFill>
              </a:rPr>
              <a:t>After inserting all the frequent </a:t>
            </a:r>
            <a:r>
              <a:rPr lang="en-US" dirty="0" err="1" smtClean="0">
                <a:solidFill>
                  <a:srgbClr val="000000"/>
                </a:solidFill>
              </a:rPr>
              <a:t>itemlists</a:t>
            </a: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34" name="Group 6"/>
          <p:cNvGrpSpPr>
            <a:grpSpLocks/>
          </p:cNvGrpSpPr>
          <p:nvPr/>
        </p:nvGrpSpPr>
        <p:grpSpPr bwMode="auto">
          <a:xfrm>
            <a:off x="8229599" y="2962276"/>
            <a:ext cx="3319548" cy="3614233"/>
            <a:chOff x="6172199" y="2962813"/>
            <a:chExt cx="2489240" cy="3614233"/>
          </a:xfrm>
        </p:grpSpPr>
        <p:sp>
          <p:nvSpPr>
            <p:cNvPr id="35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323591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38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53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56" name="AutoShape 9"/>
            <p:cNvCxnSpPr>
              <a:cxnSpLocks noChangeShapeType="1"/>
              <a:stCxn id="38" idx="2"/>
              <a:endCxn id="41" idx="0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AutoShape 10"/>
            <p:cNvCxnSpPr>
              <a:cxnSpLocks noChangeShapeType="1"/>
              <a:stCxn id="41" idx="2"/>
              <a:endCxn id="53" idx="0"/>
            </p:cNvCxnSpPr>
            <p:nvPr/>
          </p:nvCxnSpPr>
          <p:spPr bwMode="auto">
            <a:xfrm>
              <a:off x="8464183" y="4696286"/>
              <a:ext cx="0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" name="AutoShape 11"/>
            <p:cNvCxnSpPr>
              <a:cxnSpLocks noChangeShapeType="1"/>
              <a:stCxn id="35" idx="2"/>
              <a:endCxn id="38" idx="0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2" name="AutoShape 12"/>
            <p:cNvCxnSpPr>
              <a:cxnSpLocks noChangeShapeType="1"/>
              <a:stCxn id="35" idx="2"/>
              <a:endCxn id="36" idx="0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64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65" name="AutoShape 15"/>
            <p:cNvCxnSpPr>
              <a:cxnSpLocks noChangeShapeType="1"/>
              <a:stCxn id="36" idx="2"/>
              <a:endCxn id="64" idx="0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6" name="AutoShape 16"/>
            <p:cNvCxnSpPr>
              <a:cxnSpLocks noChangeShapeType="1"/>
              <a:stCxn id="36" idx="2"/>
              <a:endCxn id="63" idx="0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69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 dirty="0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70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71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72" name="AutoShape 21"/>
            <p:cNvCxnSpPr>
              <a:cxnSpLocks noChangeShapeType="1"/>
              <a:stCxn id="64" idx="2"/>
              <a:endCxn id="67" idx="0"/>
            </p:cNvCxnSpPr>
            <p:nvPr/>
          </p:nvCxnSpPr>
          <p:spPr bwMode="auto">
            <a:xfrm flipH="1">
              <a:off x="7266761" y="4696286"/>
              <a:ext cx="398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3" name="AutoShape 22"/>
            <p:cNvCxnSpPr>
              <a:cxnSpLocks noChangeShapeType="1"/>
              <a:stCxn id="67" idx="2"/>
              <a:endCxn id="70" idx="0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4" name="AutoShape 23"/>
            <p:cNvCxnSpPr>
              <a:cxnSpLocks noChangeShapeType="1"/>
              <a:stCxn id="67" idx="2"/>
              <a:endCxn id="69" idx="0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5" name="AutoShape 24"/>
            <p:cNvCxnSpPr>
              <a:cxnSpLocks noChangeShapeType="1"/>
              <a:stCxn id="70" idx="2"/>
              <a:endCxn id="71" idx="0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6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77" name="AutoShape 26"/>
            <p:cNvCxnSpPr>
              <a:cxnSpLocks noChangeShapeType="1"/>
              <a:stCxn id="69" idx="2"/>
              <a:endCxn id="76" idx="0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6577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79" name="Freeform 30"/>
            <p:cNvSpPr>
              <a:spLocks/>
            </p:cNvSpPr>
            <p:nvPr/>
          </p:nvSpPr>
          <p:spPr bwMode="auto">
            <a:xfrm>
              <a:off x="7462592" y="3892572"/>
              <a:ext cx="802769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0" name="Freeform 31"/>
            <p:cNvSpPr>
              <a:spLocks/>
            </p:cNvSpPr>
            <p:nvPr/>
          </p:nvSpPr>
          <p:spPr bwMode="auto">
            <a:xfrm flipV="1">
              <a:off x="6248400" y="5165476"/>
              <a:ext cx="814844" cy="78432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1" name="Freeform 32"/>
            <p:cNvSpPr>
              <a:spLocks/>
            </p:cNvSpPr>
            <p:nvPr/>
          </p:nvSpPr>
          <p:spPr bwMode="auto">
            <a:xfrm flipV="1">
              <a:off x="6172199" y="5652413"/>
              <a:ext cx="1299576" cy="45719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2" name="Freeform 33"/>
            <p:cNvSpPr>
              <a:spLocks/>
            </p:cNvSpPr>
            <p:nvPr/>
          </p:nvSpPr>
          <p:spPr bwMode="auto">
            <a:xfrm>
              <a:off x="7869384" y="4694877"/>
              <a:ext cx="122056" cy="105628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3" name="Line 34"/>
            <p:cNvSpPr>
              <a:spLocks noChangeShapeType="1"/>
            </p:cNvSpPr>
            <p:nvPr/>
          </p:nvSpPr>
          <p:spPr bwMode="auto">
            <a:xfrm>
              <a:off x="8066642" y="4496231"/>
              <a:ext cx="198719" cy="23806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4" name="Freeform 35"/>
            <p:cNvSpPr>
              <a:spLocks/>
            </p:cNvSpPr>
            <p:nvPr/>
          </p:nvSpPr>
          <p:spPr bwMode="auto">
            <a:xfrm flipV="1">
              <a:off x="6199999" y="5871373"/>
              <a:ext cx="679735" cy="146983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5" name="Freeform 36"/>
            <p:cNvSpPr>
              <a:spLocks/>
            </p:cNvSpPr>
            <p:nvPr/>
          </p:nvSpPr>
          <p:spPr bwMode="auto">
            <a:xfrm>
              <a:off x="7202620" y="5871373"/>
              <a:ext cx="250373" cy="549033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6" name="Freeform 37"/>
            <p:cNvSpPr>
              <a:spLocks/>
            </p:cNvSpPr>
            <p:nvPr/>
          </p:nvSpPr>
          <p:spPr bwMode="auto">
            <a:xfrm>
              <a:off x="6172200" y="6374686"/>
              <a:ext cx="679735" cy="45719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87" name="Freeform 38"/>
            <p:cNvSpPr>
              <a:spLocks/>
            </p:cNvSpPr>
            <p:nvPr/>
          </p:nvSpPr>
          <p:spPr bwMode="auto">
            <a:xfrm>
              <a:off x="7217719" y="5322342"/>
              <a:ext cx="1287125" cy="107520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88" name="Freeform 31"/>
          <p:cNvSpPr>
            <a:spLocks/>
          </p:cNvSpPr>
          <p:nvPr/>
        </p:nvSpPr>
        <p:spPr bwMode="auto">
          <a:xfrm flipV="1">
            <a:off x="8331218" y="4549775"/>
            <a:ext cx="1126049" cy="371694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3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smtClean="0"/>
              <a:t>Pattern </a:t>
            </a:r>
            <a:r>
              <a:rPr lang="en-US" altLang="en-US" kern="0" dirty="0"/>
              <a:t>Discovery: </a:t>
            </a:r>
            <a:r>
              <a:rPr lang="en-US" altLang="en-US" dirty="0"/>
              <a:t>Basic Concepts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5710" y="1645920"/>
            <a:ext cx="10640290" cy="4012602"/>
          </a:xfrm>
        </p:spPr>
        <p:txBody>
          <a:bodyPr/>
          <a:lstStyle/>
          <a:p>
            <a:pPr>
              <a:lnSpc>
                <a:spcPct val="300000"/>
              </a:lnSpc>
            </a:pPr>
            <a:r>
              <a:rPr lang="en-US" altLang="en-US" dirty="0"/>
              <a:t> </a:t>
            </a:r>
            <a:r>
              <a:rPr lang="en-US" altLang="en-US" dirty="0" smtClean="0">
                <a:latin typeface="Calibri" pitchFamily="34" charset="0"/>
              </a:rPr>
              <a:t>What </a:t>
            </a:r>
            <a:r>
              <a:rPr lang="en-US" altLang="en-US" dirty="0">
                <a:latin typeface="Calibri" pitchFamily="34" charset="0"/>
              </a:rPr>
              <a:t>Is Pattern </a:t>
            </a:r>
            <a:r>
              <a:rPr lang="en-US" altLang="en-US" dirty="0" smtClean="0">
                <a:latin typeface="Calibri" pitchFamily="34" charset="0"/>
              </a:rPr>
              <a:t>Discovery?   Why </a:t>
            </a:r>
            <a:r>
              <a:rPr lang="en-US" altLang="en-US" dirty="0">
                <a:latin typeface="Calibri" pitchFamily="34" charset="0"/>
              </a:rPr>
              <a:t>Is It Important?	</a:t>
            </a:r>
          </a:p>
          <a:p>
            <a:pPr>
              <a:lnSpc>
                <a:spcPct val="3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</a:pPr>
            <a:r>
              <a:rPr lang="en-US" altLang="en-US" dirty="0" smtClean="0">
                <a:latin typeface="Calibri" pitchFamily="34" charset="0"/>
              </a:rPr>
              <a:t> Basic </a:t>
            </a:r>
            <a:r>
              <a:rPr lang="en-US" altLang="en-US" dirty="0">
                <a:latin typeface="Calibri" pitchFamily="34" charset="0"/>
              </a:rPr>
              <a:t>Concepts: Frequent </a:t>
            </a:r>
            <a:r>
              <a:rPr lang="en-US" altLang="en-US" dirty="0" smtClean="0">
                <a:latin typeface="Calibri" pitchFamily="34" charset="0"/>
              </a:rPr>
              <a:t>Patterns and Association Rules</a:t>
            </a:r>
          </a:p>
          <a:p>
            <a:pPr>
              <a:lnSpc>
                <a:spcPct val="300000"/>
              </a:lnSpc>
              <a:spcBef>
                <a:spcPts val="400"/>
              </a:spcBef>
              <a:spcAft>
                <a:spcPts val="400"/>
              </a:spcAft>
              <a:buClr>
                <a:srgbClr val="0000FF"/>
              </a:buClr>
              <a:tabLst>
                <a:tab pos="7658100" algn="l"/>
              </a:tabLst>
            </a:pPr>
            <a:r>
              <a:rPr lang="en-US" altLang="en-US" dirty="0" smtClean="0">
                <a:solidFill>
                  <a:prstClr val="black"/>
                </a:solidFill>
              </a:rPr>
              <a:t> Compressed </a:t>
            </a:r>
            <a:r>
              <a:rPr lang="en-US" altLang="en-US" dirty="0">
                <a:solidFill>
                  <a:prstClr val="black"/>
                </a:solidFill>
              </a:rPr>
              <a:t>Representation: Closed Patterns and Max-Patterns</a:t>
            </a:r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390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366" y="-82602"/>
            <a:ext cx="9949430" cy="1313793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smtClean="0"/>
              <a:t>Mining FP-Tree: Divide and Conquer </a:t>
            </a:r>
            <a:br>
              <a:rPr lang="en-US" altLang="en-US" sz="4000" dirty="0" smtClean="0"/>
            </a:br>
            <a:r>
              <a:rPr lang="en-US" altLang="en-US" sz="4000" dirty="0" smtClean="0"/>
              <a:t>Based on Patterns and Data</a:t>
            </a: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591127" y="1143000"/>
            <a:ext cx="10671384" cy="2258970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en-US" sz="2400" dirty="0" smtClean="0"/>
              <a:t>Pattern mining can be partitioned according to current patterns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/>
              <a:t>Patterns containing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: </a:t>
            </a:r>
            <a:r>
              <a:rPr lang="en-US" altLang="en-US" sz="2400" i="1" dirty="0" smtClean="0"/>
              <a:t>p</a:t>
            </a:r>
            <a:r>
              <a:rPr lang="en-US" altLang="en-US" sz="2400" dirty="0" smtClean="0"/>
              <a:t>’s conditional database: </a:t>
            </a:r>
            <a:r>
              <a:rPr lang="en-US" altLang="en-US" sz="2400" i="1" dirty="0" smtClean="0"/>
              <a:t>fcam:2, cb:1</a:t>
            </a:r>
          </a:p>
          <a:p>
            <a:pPr lvl="2">
              <a:spcBef>
                <a:spcPct val="0"/>
              </a:spcBef>
            </a:pPr>
            <a:r>
              <a:rPr lang="en-US" altLang="en-US" sz="2400" i="1" dirty="0"/>
              <a:t>p’</a:t>
            </a:r>
            <a:r>
              <a:rPr lang="en-US" altLang="ja-JP" sz="2400" dirty="0"/>
              <a:t>s </a:t>
            </a:r>
            <a:r>
              <a:rPr lang="en-US" altLang="en-US" sz="2400" dirty="0"/>
              <a:t>conditional</a:t>
            </a:r>
            <a:r>
              <a:rPr lang="en-US" altLang="ja-JP" sz="2400" dirty="0" smtClean="0"/>
              <a:t> database (i.e., the database under the condition that </a:t>
            </a:r>
            <a:r>
              <a:rPr lang="en-US" altLang="ja-JP" sz="2400" i="1" dirty="0" smtClean="0"/>
              <a:t>p</a:t>
            </a:r>
            <a:r>
              <a:rPr lang="en-US" altLang="ja-JP" sz="2400" dirty="0" smtClean="0"/>
              <a:t> exists): </a:t>
            </a:r>
          </a:p>
          <a:p>
            <a:pPr lvl="3">
              <a:spcBef>
                <a:spcPct val="0"/>
              </a:spcBef>
            </a:pPr>
            <a:r>
              <a:rPr lang="en-US" altLang="ja-JP" sz="2400" i="1" dirty="0" smtClean="0">
                <a:solidFill>
                  <a:srgbClr val="FF0000"/>
                </a:solidFill>
              </a:rPr>
              <a:t>transformed </a:t>
            </a:r>
            <a:r>
              <a:rPr lang="en-US" altLang="ja-JP" sz="2400" i="1" dirty="0">
                <a:solidFill>
                  <a:srgbClr val="FF0000"/>
                </a:solidFill>
              </a:rPr>
              <a:t>prefix paths</a:t>
            </a:r>
            <a:r>
              <a:rPr lang="en-US" altLang="ja-JP" sz="2400" dirty="0">
                <a:solidFill>
                  <a:srgbClr val="FF0000"/>
                </a:solidFill>
              </a:rPr>
              <a:t> </a:t>
            </a:r>
            <a:r>
              <a:rPr lang="en-US" altLang="ja-JP" sz="2400" dirty="0"/>
              <a:t>of item </a:t>
            </a:r>
            <a:r>
              <a:rPr lang="en-US" altLang="ja-JP" sz="2400" i="1" dirty="0" smtClean="0"/>
              <a:t>p</a:t>
            </a:r>
            <a:endParaRPr lang="en-US" altLang="en-US" sz="2400" i="1" dirty="0" smtClean="0"/>
          </a:p>
          <a:p>
            <a:pPr lvl="1">
              <a:spcBef>
                <a:spcPct val="0"/>
              </a:spcBef>
            </a:pPr>
            <a:r>
              <a:rPr lang="en-US" altLang="en-US" sz="2400" dirty="0" smtClean="0"/>
              <a:t>Patterns having m but no p: m’s </a:t>
            </a:r>
            <a:r>
              <a:rPr lang="en-US" altLang="en-US" sz="2400" dirty="0"/>
              <a:t>conditional</a:t>
            </a:r>
            <a:r>
              <a:rPr lang="en-US" altLang="en-US" sz="2400" dirty="0" smtClean="0"/>
              <a:t> database: </a:t>
            </a:r>
            <a:r>
              <a:rPr lang="en-US" altLang="en-US" sz="2400" i="1" dirty="0" smtClean="0"/>
              <a:t>fca:2, fcab:1</a:t>
            </a:r>
          </a:p>
          <a:p>
            <a:pPr lvl="1" eaLnBrk="1" hangingPunct="1">
              <a:spcBef>
                <a:spcPct val="0"/>
              </a:spcBef>
            </a:pPr>
            <a:r>
              <a:rPr lang="en-US" altLang="en-US" sz="2400" dirty="0" smtClean="0"/>
              <a:t>…… ……</a:t>
            </a:r>
          </a:p>
        </p:txBody>
      </p:sp>
      <p:graphicFrame>
        <p:nvGraphicFramePr>
          <p:cNvPr id="79" name="Table 78"/>
          <p:cNvGraphicFramePr>
            <a:graphicFrameLocks noGrp="1"/>
          </p:cNvGraphicFramePr>
          <p:nvPr>
            <p:extLst/>
          </p:nvPr>
        </p:nvGraphicFramePr>
        <p:xfrm>
          <a:off x="591127" y="3928635"/>
          <a:ext cx="2719341" cy="256909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6673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1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055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</a:t>
                      </a:r>
                      <a:endParaRPr lang="en-US" sz="14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Frequency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Header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f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c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a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m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p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 marL="121939" marR="121939"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marL="121939" marR="1219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28711" name="Group 79"/>
          <p:cNvGrpSpPr>
            <a:grpSpLocks/>
          </p:cNvGrpSpPr>
          <p:nvPr/>
        </p:nvGrpSpPr>
        <p:grpSpPr bwMode="auto">
          <a:xfrm>
            <a:off x="2682761" y="3108499"/>
            <a:ext cx="3319547" cy="3614232"/>
            <a:chOff x="6172200" y="2962813"/>
            <a:chExt cx="2489239" cy="3614233"/>
          </a:xfrm>
        </p:grpSpPr>
        <p:sp>
          <p:nvSpPr>
            <p:cNvPr id="28716" name="Text Box 4"/>
            <p:cNvSpPr txBox="1">
              <a:spLocks noChangeArrowheads="1"/>
            </p:cNvSpPr>
            <p:nvPr/>
          </p:nvSpPr>
          <p:spPr bwMode="auto">
            <a:xfrm>
              <a:off x="7822393" y="2962813"/>
              <a:ext cx="323591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8717" name="Text Box 5"/>
            <p:cNvSpPr txBox="1">
              <a:spLocks noChangeArrowheads="1"/>
            </p:cNvSpPr>
            <p:nvPr/>
          </p:nvSpPr>
          <p:spPr bwMode="auto">
            <a:xfrm>
              <a:off x="7371599" y="3670345"/>
              <a:ext cx="351239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f:4</a:t>
              </a:r>
            </a:p>
          </p:txBody>
        </p:sp>
        <p:sp>
          <p:nvSpPr>
            <p:cNvPr id="28718" name="Text Box 6"/>
            <p:cNvSpPr txBox="1">
              <a:spLocks noChangeArrowheads="1"/>
            </p:cNvSpPr>
            <p:nvPr/>
          </p:nvSpPr>
          <p:spPr bwMode="auto">
            <a:xfrm>
              <a:off x="8273187" y="3670345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c:1</a:t>
              </a:r>
            </a:p>
          </p:txBody>
        </p:sp>
        <p:sp>
          <p:nvSpPr>
            <p:cNvPr id="28719" name="Text Box 7"/>
            <p:cNvSpPr txBox="1">
              <a:spLocks noChangeArrowheads="1"/>
            </p:cNvSpPr>
            <p:nvPr/>
          </p:nvSpPr>
          <p:spPr bwMode="auto">
            <a:xfrm>
              <a:off x="8266926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20" name="Text Box 8"/>
            <p:cNvSpPr txBox="1">
              <a:spLocks noChangeArrowheads="1"/>
            </p:cNvSpPr>
            <p:nvPr/>
          </p:nvSpPr>
          <p:spPr bwMode="auto">
            <a:xfrm>
              <a:off x="8266926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p:1</a:t>
              </a:r>
            </a:p>
          </p:txBody>
        </p:sp>
        <p:cxnSp>
          <p:nvCxnSpPr>
            <p:cNvPr id="28721" name="AutoShape 9"/>
            <p:cNvCxnSpPr>
              <a:cxnSpLocks noChangeShapeType="1"/>
              <a:stCxn id="28718" idx="2"/>
              <a:endCxn id="28719" idx="0"/>
            </p:cNvCxnSpPr>
            <p:nvPr/>
          </p:nvCxnSpPr>
          <p:spPr bwMode="auto">
            <a:xfrm flipH="1">
              <a:off x="8464182" y="4070455"/>
              <a:ext cx="853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2" name="AutoShape 10"/>
            <p:cNvCxnSpPr>
              <a:cxnSpLocks noChangeShapeType="1"/>
              <a:stCxn id="28719" idx="2"/>
              <a:endCxn id="28720" idx="0"/>
            </p:cNvCxnSpPr>
            <p:nvPr/>
          </p:nvCxnSpPr>
          <p:spPr bwMode="auto">
            <a:xfrm>
              <a:off x="8464183" y="4696286"/>
              <a:ext cx="0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3" name="AutoShape 11"/>
            <p:cNvCxnSpPr>
              <a:cxnSpLocks noChangeShapeType="1"/>
              <a:stCxn id="28716" idx="2"/>
              <a:endCxn id="28718" idx="0"/>
            </p:cNvCxnSpPr>
            <p:nvPr/>
          </p:nvCxnSpPr>
          <p:spPr bwMode="auto">
            <a:xfrm>
              <a:off x="7984188" y="3362923"/>
              <a:ext cx="480846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4" name="AutoShape 12"/>
            <p:cNvCxnSpPr>
              <a:cxnSpLocks noChangeShapeType="1"/>
              <a:stCxn id="28716" idx="2"/>
              <a:endCxn id="28717" idx="0"/>
            </p:cNvCxnSpPr>
            <p:nvPr/>
          </p:nvCxnSpPr>
          <p:spPr bwMode="auto">
            <a:xfrm flipH="1">
              <a:off x="7547218" y="3362923"/>
              <a:ext cx="436970" cy="307422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5" name="Text Box 13"/>
            <p:cNvSpPr txBox="1">
              <a:spLocks noChangeArrowheads="1"/>
            </p:cNvSpPr>
            <p:nvPr/>
          </p:nvSpPr>
          <p:spPr bwMode="auto">
            <a:xfrm>
              <a:off x="7672128" y="429617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26" name="Text Box 14"/>
            <p:cNvSpPr txBox="1">
              <a:spLocks noChangeArrowheads="1"/>
            </p:cNvSpPr>
            <p:nvPr/>
          </p:nvSpPr>
          <p:spPr bwMode="auto">
            <a:xfrm>
              <a:off x="7078897" y="4296176"/>
              <a:ext cx="383694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28727" name="AutoShape 15"/>
            <p:cNvCxnSpPr>
              <a:cxnSpLocks noChangeShapeType="1"/>
              <a:stCxn id="28717" idx="2"/>
              <a:endCxn id="28726" idx="0"/>
            </p:cNvCxnSpPr>
            <p:nvPr/>
          </p:nvCxnSpPr>
          <p:spPr bwMode="auto">
            <a:xfrm flipH="1">
              <a:off x="7270745" y="4070455"/>
              <a:ext cx="276474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28" name="AutoShape 16"/>
            <p:cNvCxnSpPr>
              <a:cxnSpLocks noChangeShapeType="1"/>
              <a:stCxn id="28717" idx="2"/>
              <a:endCxn id="28725" idx="0"/>
            </p:cNvCxnSpPr>
            <p:nvPr/>
          </p:nvCxnSpPr>
          <p:spPr bwMode="auto">
            <a:xfrm>
              <a:off x="7547218" y="4070455"/>
              <a:ext cx="322166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29" name="Text Box 17"/>
            <p:cNvSpPr txBox="1">
              <a:spLocks noChangeArrowheads="1"/>
            </p:cNvSpPr>
            <p:nvPr/>
          </p:nvSpPr>
          <p:spPr bwMode="auto">
            <a:xfrm>
              <a:off x="7069505" y="4922007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a:3</a:t>
              </a:r>
            </a:p>
          </p:txBody>
        </p:sp>
        <p:sp>
          <p:nvSpPr>
            <p:cNvPr id="28730" name="Text Box 18"/>
            <p:cNvSpPr txBox="1">
              <a:spLocks noChangeArrowheads="1"/>
            </p:cNvSpPr>
            <p:nvPr/>
          </p:nvSpPr>
          <p:spPr bwMode="auto">
            <a:xfrm>
              <a:off x="7446732" y="5551105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b:1</a:t>
              </a:r>
            </a:p>
          </p:txBody>
        </p:sp>
        <p:sp>
          <p:nvSpPr>
            <p:cNvPr id="28731" name="Text Box 19"/>
            <p:cNvSpPr txBox="1">
              <a:spLocks noChangeArrowheads="1"/>
            </p:cNvSpPr>
            <p:nvPr/>
          </p:nvSpPr>
          <p:spPr bwMode="auto">
            <a:xfrm>
              <a:off x="6779933" y="5551105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m:2</a:t>
              </a:r>
            </a:p>
          </p:txBody>
        </p:sp>
        <p:sp>
          <p:nvSpPr>
            <p:cNvPr id="28732" name="Text Box 20"/>
            <p:cNvSpPr txBox="1">
              <a:spLocks noChangeArrowheads="1"/>
            </p:cNvSpPr>
            <p:nvPr/>
          </p:nvSpPr>
          <p:spPr bwMode="auto">
            <a:xfrm>
              <a:off x="6808107" y="6176936"/>
              <a:ext cx="394513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p:2</a:t>
              </a:r>
            </a:p>
          </p:txBody>
        </p:sp>
        <p:cxnSp>
          <p:nvCxnSpPr>
            <p:cNvPr id="28733" name="AutoShape 21"/>
            <p:cNvCxnSpPr>
              <a:cxnSpLocks noChangeShapeType="1"/>
              <a:stCxn id="28726" idx="2"/>
              <a:endCxn id="28729" idx="0"/>
            </p:cNvCxnSpPr>
            <p:nvPr/>
          </p:nvCxnSpPr>
          <p:spPr bwMode="auto">
            <a:xfrm flipH="1">
              <a:off x="7266761" y="4696286"/>
              <a:ext cx="3983" cy="225720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4" name="AutoShape 22"/>
            <p:cNvCxnSpPr>
              <a:cxnSpLocks noChangeShapeType="1"/>
              <a:stCxn id="28729" idx="2"/>
              <a:endCxn id="28731" idx="0"/>
            </p:cNvCxnSpPr>
            <p:nvPr/>
          </p:nvCxnSpPr>
          <p:spPr bwMode="auto">
            <a:xfrm flipH="1">
              <a:off x="6998826" y="5322117"/>
              <a:ext cx="267935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5" name="AutoShape 23"/>
            <p:cNvCxnSpPr>
              <a:cxnSpLocks noChangeShapeType="1"/>
              <a:stCxn id="28729" idx="2"/>
              <a:endCxn id="28730" idx="0"/>
            </p:cNvCxnSpPr>
            <p:nvPr/>
          </p:nvCxnSpPr>
          <p:spPr bwMode="auto">
            <a:xfrm>
              <a:off x="7266761" y="5322117"/>
              <a:ext cx="377227" cy="228988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736" name="AutoShape 24"/>
            <p:cNvCxnSpPr>
              <a:cxnSpLocks noChangeShapeType="1"/>
              <a:stCxn id="28731" idx="2"/>
              <a:endCxn id="28732" idx="0"/>
            </p:cNvCxnSpPr>
            <p:nvPr/>
          </p:nvCxnSpPr>
          <p:spPr bwMode="auto">
            <a:xfrm>
              <a:off x="6998826" y="5951215"/>
              <a:ext cx="6537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7" name="Text Box 25"/>
            <p:cNvSpPr txBox="1">
              <a:spLocks noChangeArrowheads="1"/>
            </p:cNvSpPr>
            <p:nvPr/>
          </p:nvSpPr>
          <p:spPr bwMode="auto">
            <a:xfrm>
              <a:off x="7418557" y="6176936"/>
              <a:ext cx="437786" cy="400110"/>
            </a:xfrm>
            <a:prstGeom prst="rect">
              <a:avLst/>
            </a:prstGeom>
            <a:noFill/>
            <a:ln w="12700">
              <a:solidFill>
                <a:schemeClr val="tx2"/>
              </a:solidFill>
              <a:miter lim="800000"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m:1</a:t>
              </a:r>
            </a:p>
          </p:txBody>
        </p:sp>
        <p:cxnSp>
          <p:nvCxnSpPr>
            <p:cNvPr id="28738" name="AutoShape 26"/>
            <p:cNvCxnSpPr>
              <a:cxnSpLocks noChangeShapeType="1"/>
              <a:stCxn id="28730" idx="2"/>
              <a:endCxn id="28737" idx="0"/>
            </p:cNvCxnSpPr>
            <p:nvPr/>
          </p:nvCxnSpPr>
          <p:spPr bwMode="auto">
            <a:xfrm flipH="1">
              <a:off x="7637451" y="5951215"/>
              <a:ext cx="6538" cy="225721"/>
            </a:xfrm>
            <a:prstGeom prst="straightConnector1">
              <a:avLst/>
            </a:prstGeom>
            <a:noFill/>
            <a:ln w="12700">
              <a:solidFill>
                <a:schemeClr val="tx2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8739" name="Freeform 28"/>
            <p:cNvSpPr>
              <a:spLocks/>
            </p:cNvSpPr>
            <p:nvPr/>
          </p:nvSpPr>
          <p:spPr bwMode="auto">
            <a:xfrm>
              <a:off x="6248400" y="3892572"/>
              <a:ext cx="1190506" cy="410140"/>
            </a:xfrm>
            <a:custGeom>
              <a:avLst/>
              <a:gdLst>
                <a:gd name="T0" fmla="*/ 0 w 672"/>
                <a:gd name="T1" fmla="*/ 2147483647 h 240"/>
                <a:gd name="T2" fmla="*/ 2147483647 w 672"/>
                <a:gd name="T3" fmla="*/ 2147483647 h 240"/>
                <a:gd name="T4" fmla="*/ 2147483647 w 672"/>
                <a:gd name="T5" fmla="*/ 2147483647 h 240"/>
                <a:gd name="T6" fmla="*/ 2147483647 w 672"/>
                <a:gd name="T7" fmla="*/ 0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72"/>
                <a:gd name="T13" fmla="*/ 0 h 240"/>
                <a:gd name="T14" fmla="*/ 672 w 672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72" h="240">
                  <a:moveTo>
                    <a:pt x="0" y="240"/>
                  </a:moveTo>
                  <a:cubicBezTo>
                    <a:pt x="108" y="232"/>
                    <a:pt x="216" y="224"/>
                    <a:pt x="288" y="192"/>
                  </a:cubicBezTo>
                  <a:cubicBezTo>
                    <a:pt x="360" y="160"/>
                    <a:pt x="368" y="80"/>
                    <a:pt x="432" y="48"/>
                  </a:cubicBezTo>
                  <a:cubicBezTo>
                    <a:pt x="496" y="16"/>
                    <a:pt x="584" y="8"/>
                    <a:pt x="672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0" name="Freeform 30"/>
            <p:cNvSpPr>
              <a:spLocks/>
            </p:cNvSpPr>
            <p:nvPr/>
          </p:nvSpPr>
          <p:spPr bwMode="auto">
            <a:xfrm>
              <a:off x="7514038" y="3892572"/>
              <a:ext cx="751323" cy="627465"/>
            </a:xfrm>
            <a:custGeom>
              <a:avLst/>
              <a:gdLst>
                <a:gd name="T0" fmla="*/ 0 w 480"/>
                <a:gd name="T1" fmla="*/ 2147483647 h 384"/>
                <a:gd name="T2" fmla="*/ 2147483647 w 480"/>
                <a:gd name="T3" fmla="*/ 2147483647 h 384"/>
                <a:gd name="T4" fmla="*/ 2147483647 w 480"/>
                <a:gd name="T5" fmla="*/ 2147483647 h 384"/>
                <a:gd name="T6" fmla="*/ 2147483647 w 480"/>
                <a:gd name="T7" fmla="*/ 0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80"/>
                <a:gd name="T13" fmla="*/ 0 h 384"/>
                <a:gd name="T14" fmla="*/ 480 w 48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80" h="384">
                  <a:moveTo>
                    <a:pt x="0" y="384"/>
                  </a:moveTo>
                  <a:cubicBezTo>
                    <a:pt x="4" y="384"/>
                    <a:pt x="8" y="384"/>
                    <a:pt x="48" y="336"/>
                  </a:cubicBezTo>
                  <a:cubicBezTo>
                    <a:pt x="88" y="288"/>
                    <a:pt x="168" y="152"/>
                    <a:pt x="240" y="96"/>
                  </a:cubicBezTo>
                  <a:cubicBezTo>
                    <a:pt x="312" y="40"/>
                    <a:pt x="396" y="20"/>
                    <a:pt x="480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1" name="Freeform 31"/>
            <p:cNvSpPr>
              <a:spLocks/>
            </p:cNvSpPr>
            <p:nvPr/>
          </p:nvSpPr>
          <p:spPr bwMode="auto">
            <a:xfrm>
              <a:off x="6172200" y="5008610"/>
              <a:ext cx="891044" cy="156866"/>
            </a:xfrm>
            <a:custGeom>
              <a:avLst/>
              <a:gdLst>
                <a:gd name="T0" fmla="*/ 0 w 432"/>
                <a:gd name="T1" fmla="*/ 0 h 192"/>
                <a:gd name="T2" fmla="*/ 2147483647 w 432"/>
                <a:gd name="T3" fmla="*/ 2147483647 h 192"/>
                <a:gd name="T4" fmla="*/ 2147483647 w 432"/>
                <a:gd name="T5" fmla="*/ 2147483647 h 192"/>
                <a:gd name="T6" fmla="*/ 2147483647 w 432"/>
                <a:gd name="T7" fmla="*/ 2147483647 h 1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192"/>
                <a:gd name="T14" fmla="*/ 432 w 432"/>
                <a:gd name="T15" fmla="*/ 192 h 1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192">
                  <a:moveTo>
                    <a:pt x="0" y="0"/>
                  </a:moveTo>
                  <a:cubicBezTo>
                    <a:pt x="48" y="12"/>
                    <a:pt x="96" y="24"/>
                    <a:pt x="144" y="48"/>
                  </a:cubicBezTo>
                  <a:cubicBezTo>
                    <a:pt x="192" y="72"/>
                    <a:pt x="240" y="120"/>
                    <a:pt x="288" y="144"/>
                  </a:cubicBezTo>
                  <a:cubicBezTo>
                    <a:pt x="336" y="168"/>
                    <a:pt x="384" y="180"/>
                    <a:pt x="432" y="19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2" name="Freeform 32"/>
            <p:cNvSpPr>
              <a:spLocks/>
            </p:cNvSpPr>
            <p:nvPr/>
          </p:nvSpPr>
          <p:spPr bwMode="auto">
            <a:xfrm>
              <a:off x="6172200" y="5448160"/>
              <a:ext cx="1299575" cy="204253"/>
            </a:xfrm>
            <a:custGeom>
              <a:avLst/>
              <a:gdLst>
                <a:gd name="T0" fmla="*/ 0 w 720"/>
                <a:gd name="T1" fmla="*/ 0 h 384"/>
                <a:gd name="T2" fmla="*/ 2147483647 w 720"/>
                <a:gd name="T3" fmla="*/ 2147483647 h 384"/>
                <a:gd name="T4" fmla="*/ 2147483647 w 720"/>
                <a:gd name="T5" fmla="*/ 2147483647 h 384"/>
                <a:gd name="T6" fmla="*/ 2147483647 w 720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20"/>
                <a:gd name="T13" fmla="*/ 0 h 384"/>
                <a:gd name="T14" fmla="*/ 720 w 720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20" h="384">
                  <a:moveTo>
                    <a:pt x="0" y="0"/>
                  </a:moveTo>
                  <a:cubicBezTo>
                    <a:pt x="76" y="0"/>
                    <a:pt x="152" y="0"/>
                    <a:pt x="240" y="48"/>
                  </a:cubicBezTo>
                  <a:cubicBezTo>
                    <a:pt x="328" y="96"/>
                    <a:pt x="448" y="232"/>
                    <a:pt x="528" y="288"/>
                  </a:cubicBezTo>
                  <a:cubicBezTo>
                    <a:pt x="608" y="344"/>
                    <a:pt x="664" y="364"/>
                    <a:pt x="720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3" name="Freeform 33"/>
            <p:cNvSpPr>
              <a:spLocks/>
            </p:cNvSpPr>
            <p:nvPr/>
          </p:nvSpPr>
          <p:spPr bwMode="auto">
            <a:xfrm>
              <a:off x="7903786" y="4694877"/>
              <a:ext cx="87654" cy="1098063"/>
            </a:xfrm>
            <a:custGeom>
              <a:avLst/>
              <a:gdLst>
                <a:gd name="T0" fmla="*/ 0 w 56"/>
                <a:gd name="T1" fmla="*/ 2147483647 h 672"/>
                <a:gd name="T2" fmla="*/ 2147483647 w 56"/>
                <a:gd name="T3" fmla="*/ 2147483647 h 672"/>
                <a:gd name="T4" fmla="*/ 2147483647 w 56"/>
                <a:gd name="T5" fmla="*/ 0 h 672"/>
                <a:gd name="T6" fmla="*/ 0 60000 65536"/>
                <a:gd name="T7" fmla="*/ 0 60000 65536"/>
                <a:gd name="T8" fmla="*/ 0 60000 65536"/>
                <a:gd name="T9" fmla="*/ 0 w 56"/>
                <a:gd name="T10" fmla="*/ 0 h 672"/>
                <a:gd name="T11" fmla="*/ 56 w 56"/>
                <a:gd name="T12" fmla="*/ 672 h 6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6" h="672">
                  <a:moveTo>
                    <a:pt x="0" y="672"/>
                  </a:moveTo>
                  <a:cubicBezTo>
                    <a:pt x="20" y="608"/>
                    <a:pt x="40" y="544"/>
                    <a:pt x="48" y="432"/>
                  </a:cubicBezTo>
                  <a:cubicBezTo>
                    <a:pt x="56" y="320"/>
                    <a:pt x="52" y="160"/>
                    <a:pt x="4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4" name="Line 34"/>
            <p:cNvSpPr>
              <a:spLocks noChangeShapeType="1"/>
            </p:cNvSpPr>
            <p:nvPr/>
          </p:nvSpPr>
          <p:spPr bwMode="auto">
            <a:xfrm>
              <a:off x="8115096" y="4520037"/>
              <a:ext cx="150265" cy="0"/>
            </a:xfrm>
            <a:prstGeom prst="line">
              <a:avLst/>
            </a:pr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5" name="Freeform 35"/>
            <p:cNvSpPr>
              <a:spLocks/>
            </p:cNvSpPr>
            <p:nvPr/>
          </p:nvSpPr>
          <p:spPr bwMode="auto">
            <a:xfrm>
              <a:off x="6172200" y="5747221"/>
              <a:ext cx="679735" cy="45719"/>
            </a:xfrm>
            <a:custGeom>
              <a:avLst/>
              <a:gdLst>
                <a:gd name="T0" fmla="*/ 0 w 288"/>
                <a:gd name="T1" fmla="*/ 0 h 240"/>
                <a:gd name="T2" fmla="*/ 2147483647 w 288"/>
                <a:gd name="T3" fmla="*/ 2147483647 h 240"/>
                <a:gd name="T4" fmla="*/ 2147483647 w 288"/>
                <a:gd name="T5" fmla="*/ 2147483647 h 240"/>
                <a:gd name="T6" fmla="*/ 2147483647 w 288"/>
                <a:gd name="T7" fmla="*/ 2147483647 h 24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240"/>
                <a:gd name="T14" fmla="*/ 288 w 288"/>
                <a:gd name="T15" fmla="*/ 240 h 24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240">
                  <a:moveTo>
                    <a:pt x="0" y="0"/>
                  </a:moveTo>
                  <a:cubicBezTo>
                    <a:pt x="56" y="8"/>
                    <a:pt x="112" y="16"/>
                    <a:pt x="144" y="48"/>
                  </a:cubicBezTo>
                  <a:cubicBezTo>
                    <a:pt x="176" y="80"/>
                    <a:pt x="168" y="160"/>
                    <a:pt x="192" y="192"/>
                  </a:cubicBezTo>
                  <a:cubicBezTo>
                    <a:pt x="216" y="224"/>
                    <a:pt x="252" y="232"/>
                    <a:pt x="288" y="24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6" name="Freeform 36"/>
            <p:cNvSpPr>
              <a:spLocks/>
            </p:cNvSpPr>
            <p:nvPr/>
          </p:nvSpPr>
          <p:spPr bwMode="auto">
            <a:xfrm>
              <a:off x="7302728" y="5792941"/>
              <a:ext cx="150265" cy="627465"/>
            </a:xfrm>
            <a:custGeom>
              <a:avLst/>
              <a:gdLst>
                <a:gd name="T0" fmla="*/ 0 w 96"/>
                <a:gd name="T1" fmla="*/ 0 h 384"/>
                <a:gd name="T2" fmla="*/ 2147483647 w 96"/>
                <a:gd name="T3" fmla="*/ 2147483647 h 384"/>
                <a:gd name="T4" fmla="*/ 2147483647 w 96"/>
                <a:gd name="T5" fmla="*/ 2147483647 h 384"/>
                <a:gd name="T6" fmla="*/ 2147483647 w 96"/>
                <a:gd name="T7" fmla="*/ 2147483647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6"/>
                <a:gd name="T13" fmla="*/ 0 h 384"/>
                <a:gd name="T14" fmla="*/ 96 w 96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6" h="384">
                  <a:moveTo>
                    <a:pt x="0" y="0"/>
                  </a:moveTo>
                  <a:cubicBezTo>
                    <a:pt x="20" y="24"/>
                    <a:pt x="40" y="48"/>
                    <a:pt x="48" y="96"/>
                  </a:cubicBezTo>
                  <a:cubicBezTo>
                    <a:pt x="56" y="144"/>
                    <a:pt x="40" y="240"/>
                    <a:pt x="48" y="288"/>
                  </a:cubicBezTo>
                  <a:cubicBezTo>
                    <a:pt x="56" y="336"/>
                    <a:pt x="76" y="360"/>
                    <a:pt x="96" y="384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7" name="Freeform 37"/>
            <p:cNvSpPr>
              <a:spLocks/>
            </p:cNvSpPr>
            <p:nvPr/>
          </p:nvSpPr>
          <p:spPr bwMode="auto">
            <a:xfrm>
              <a:off x="6172200" y="6176936"/>
              <a:ext cx="679735" cy="243470"/>
            </a:xfrm>
            <a:custGeom>
              <a:avLst/>
              <a:gdLst>
                <a:gd name="T0" fmla="*/ 0 w 288"/>
                <a:gd name="T1" fmla="*/ 0 h 432"/>
                <a:gd name="T2" fmla="*/ 2147483647 w 288"/>
                <a:gd name="T3" fmla="*/ 2147483647 h 432"/>
                <a:gd name="T4" fmla="*/ 2147483647 w 288"/>
                <a:gd name="T5" fmla="*/ 2147483647 h 432"/>
                <a:gd name="T6" fmla="*/ 2147483647 w 288"/>
                <a:gd name="T7" fmla="*/ 2147483647 h 43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88"/>
                <a:gd name="T13" fmla="*/ 0 h 432"/>
                <a:gd name="T14" fmla="*/ 288 w 288"/>
                <a:gd name="T15" fmla="*/ 432 h 43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88" h="432">
                  <a:moveTo>
                    <a:pt x="0" y="0"/>
                  </a:moveTo>
                  <a:cubicBezTo>
                    <a:pt x="36" y="44"/>
                    <a:pt x="72" y="88"/>
                    <a:pt x="96" y="144"/>
                  </a:cubicBezTo>
                  <a:cubicBezTo>
                    <a:pt x="120" y="200"/>
                    <a:pt x="112" y="288"/>
                    <a:pt x="144" y="336"/>
                  </a:cubicBezTo>
                  <a:cubicBezTo>
                    <a:pt x="176" y="384"/>
                    <a:pt x="232" y="408"/>
                    <a:pt x="288" y="432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8748" name="Freeform 38"/>
            <p:cNvSpPr>
              <a:spLocks/>
            </p:cNvSpPr>
            <p:nvPr/>
          </p:nvSpPr>
          <p:spPr bwMode="auto">
            <a:xfrm>
              <a:off x="7302728" y="5322342"/>
              <a:ext cx="1202116" cy="1098063"/>
            </a:xfrm>
            <a:custGeom>
              <a:avLst/>
              <a:gdLst>
                <a:gd name="T0" fmla="*/ 0 w 768"/>
                <a:gd name="T1" fmla="*/ 2147483647 h 672"/>
                <a:gd name="T2" fmla="*/ 2147483647 w 768"/>
                <a:gd name="T3" fmla="*/ 2147483647 h 672"/>
                <a:gd name="T4" fmla="*/ 2147483647 w 768"/>
                <a:gd name="T5" fmla="*/ 2147483647 h 672"/>
                <a:gd name="T6" fmla="*/ 2147483647 w 768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768"/>
                <a:gd name="T13" fmla="*/ 0 h 672"/>
                <a:gd name="T14" fmla="*/ 768 w 768"/>
                <a:gd name="T15" fmla="*/ 672 h 67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768" h="672">
                  <a:moveTo>
                    <a:pt x="0" y="672"/>
                  </a:moveTo>
                  <a:cubicBezTo>
                    <a:pt x="4" y="624"/>
                    <a:pt x="8" y="576"/>
                    <a:pt x="96" y="528"/>
                  </a:cubicBezTo>
                  <a:cubicBezTo>
                    <a:pt x="184" y="480"/>
                    <a:pt x="416" y="472"/>
                    <a:pt x="528" y="384"/>
                  </a:cubicBezTo>
                  <a:cubicBezTo>
                    <a:pt x="640" y="296"/>
                    <a:pt x="704" y="148"/>
                    <a:pt x="768" y="0"/>
                  </a:cubicBezTo>
                </a:path>
              </a:pathLst>
            </a:custGeom>
            <a:noFill/>
            <a:ln w="12700">
              <a:solidFill>
                <a:schemeClr val="tx2"/>
              </a:solidFill>
              <a:prstDash val="lgDash"/>
              <a:round/>
              <a:headEnd type="none" w="sm" len="sm"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>
                <a:solidFill>
                  <a:srgbClr val="000000"/>
                </a:solidFill>
              </a:endParaRPr>
            </a:p>
          </p:txBody>
        </p:sp>
      </p:grpSp>
      <p:sp>
        <p:nvSpPr>
          <p:cNvPr id="28712" name="Freeform 31"/>
          <p:cNvSpPr>
            <a:spLocks/>
          </p:cNvSpPr>
          <p:nvPr/>
        </p:nvSpPr>
        <p:spPr bwMode="auto">
          <a:xfrm flipV="1">
            <a:off x="2781055" y="4591822"/>
            <a:ext cx="1126067" cy="242887"/>
          </a:xfrm>
          <a:custGeom>
            <a:avLst/>
            <a:gdLst>
              <a:gd name="T0" fmla="*/ 0 w 432"/>
              <a:gd name="T1" fmla="*/ 0 h 192"/>
              <a:gd name="T2" fmla="*/ 2147483647 w 432"/>
              <a:gd name="T3" fmla="*/ 2147483647 h 192"/>
              <a:gd name="T4" fmla="*/ 2147483647 w 432"/>
              <a:gd name="T5" fmla="*/ 2147483647 h 192"/>
              <a:gd name="T6" fmla="*/ 2147483647 w 432"/>
              <a:gd name="T7" fmla="*/ 2147483647 h 19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192"/>
              <a:gd name="T14" fmla="*/ 432 w 432"/>
              <a:gd name="T15" fmla="*/ 192 h 1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192">
                <a:moveTo>
                  <a:pt x="0" y="0"/>
                </a:moveTo>
                <a:cubicBezTo>
                  <a:pt x="48" y="12"/>
                  <a:pt x="96" y="24"/>
                  <a:pt x="144" y="48"/>
                </a:cubicBezTo>
                <a:cubicBezTo>
                  <a:pt x="192" y="72"/>
                  <a:pt x="240" y="120"/>
                  <a:pt x="288" y="144"/>
                </a:cubicBezTo>
                <a:cubicBezTo>
                  <a:pt x="336" y="168"/>
                  <a:pt x="384" y="180"/>
                  <a:pt x="432" y="192"/>
                </a:cubicBezTo>
              </a:path>
            </a:pathLst>
          </a:custGeom>
          <a:noFill/>
          <a:ln w="12700">
            <a:solidFill>
              <a:schemeClr val="tx2"/>
            </a:solidFill>
            <a:prstDash val="lgDash"/>
            <a:round/>
            <a:headEnd type="none" w="sm" len="sm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000000"/>
              </a:solidFill>
            </a:endParaRPr>
          </a:p>
        </p:txBody>
      </p:sp>
      <p:grpSp>
        <p:nvGrpSpPr>
          <p:cNvPr id="28713" name="Group 2"/>
          <p:cNvGrpSpPr>
            <a:grpSpLocks/>
          </p:cNvGrpSpPr>
          <p:nvPr/>
        </p:nvGrpSpPr>
        <p:grpSpPr bwMode="auto">
          <a:xfrm>
            <a:off x="6139937" y="3409233"/>
            <a:ext cx="3891304" cy="2796391"/>
            <a:chOff x="4794950" y="3451978"/>
            <a:chExt cx="2977710" cy="2796579"/>
          </a:xfrm>
        </p:grpSpPr>
        <p:sp>
          <p:nvSpPr>
            <p:cNvPr id="28714" name="Rectangle 4"/>
            <p:cNvSpPr>
              <a:spLocks noChangeArrowheads="1"/>
            </p:cNvSpPr>
            <p:nvPr/>
          </p:nvSpPr>
          <p:spPr bwMode="auto">
            <a:xfrm>
              <a:off x="5049994" y="3909298"/>
              <a:ext cx="2660063" cy="2339259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 typeface="Wingdings" pitchFamily="2" charset="2"/>
                <a:buNone/>
              </a:pPr>
              <a:r>
                <a:rPr lang="en-US" altLang="en-US" sz="2000" b="1" i="1" u="sng" dirty="0" smtClean="0">
                  <a:solidFill>
                    <a:srgbClr val="000000"/>
                  </a:solidFill>
                </a:rPr>
                <a:t>Item 	</a:t>
              </a:r>
              <a:r>
                <a:rPr lang="en-US" altLang="en-US" sz="2000" dirty="0">
                  <a:solidFill>
                    <a:srgbClr val="000000"/>
                  </a:solidFill>
                </a:rPr>
                <a:t> </a:t>
              </a:r>
              <a:r>
                <a:rPr lang="en-US" altLang="en-US" sz="2000" b="1" i="1" u="sng" dirty="0" smtClean="0">
                  <a:solidFill>
                    <a:srgbClr val="000000"/>
                  </a:solidFill>
                </a:rPr>
                <a:t>Conditional database</a:t>
              </a:r>
              <a:endParaRPr lang="en-US" altLang="en-US" sz="2000" b="1" i="1" u="sng" dirty="0">
                <a:solidFill>
                  <a:srgbClr val="000000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c	</a:t>
              </a:r>
              <a:r>
                <a:rPr lang="en-US" altLang="en-US" sz="2000" b="1" i="1" dirty="0" smtClean="0">
                  <a:solidFill>
                    <a:srgbClr val="000000"/>
                  </a:solidFill>
                </a:rPr>
                <a:t>        f:3</a:t>
              </a:r>
              <a:endParaRPr lang="en-US" altLang="en-US" sz="2000" b="1" i="1" dirty="0">
                <a:solidFill>
                  <a:srgbClr val="000000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a	</a:t>
              </a:r>
              <a:r>
                <a:rPr lang="en-US" altLang="en-US" sz="2000" b="1" i="1" dirty="0" smtClean="0">
                  <a:solidFill>
                    <a:srgbClr val="000000"/>
                  </a:solidFill>
                </a:rPr>
                <a:t>        fc:3</a:t>
              </a:r>
              <a:endParaRPr lang="en-US" altLang="en-US" sz="2000" b="1" i="1" dirty="0">
                <a:solidFill>
                  <a:srgbClr val="000000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b	</a:t>
              </a:r>
              <a:r>
                <a:rPr lang="en-US" altLang="en-US" sz="2000" b="1" i="1" dirty="0" smtClean="0">
                  <a:solidFill>
                    <a:srgbClr val="000000"/>
                  </a:solidFill>
                </a:rPr>
                <a:t>        fca:1</a:t>
              </a:r>
              <a:r>
                <a:rPr lang="en-US" altLang="en-US" sz="2000" b="1" i="1" dirty="0">
                  <a:solidFill>
                    <a:srgbClr val="000000"/>
                  </a:solidFill>
                </a:rPr>
                <a:t>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m	</a:t>
              </a:r>
              <a:r>
                <a:rPr lang="en-US" altLang="en-US" sz="2000" b="1" i="1" dirty="0" smtClean="0">
                  <a:solidFill>
                    <a:srgbClr val="000000"/>
                  </a:solidFill>
                </a:rPr>
                <a:t>        fca:2</a:t>
              </a:r>
              <a:r>
                <a:rPr lang="en-US" altLang="en-US" sz="2000" b="1" i="1" dirty="0">
                  <a:solidFill>
                    <a:srgbClr val="000000"/>
                  </a:solidFill>
                </a:rPr>
                <a:t>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p	</a:t>
              </a:r>
              <a:r>
                <a:rPr lang="en-US" altLang="en-US" sz="2000" b="1" i="1" dirty="0" smtClean="0">
                  <a:solidFill>
                    <a:srgbClr val="000000"/>
                  </a:solidFill>
                </a:rPr>
                <a:t>        fcam:2</a:t>
              </a:r>
              <a:r>
                <a:rPr lang="en-US" altLang="en-US" sz="2000" b="1" i="1" dirty="0">
                  <a:solidFill>
                    <a:srgbClr val="000000"/>
                  </a:solidFill>
                </a:rPr>
                <a:t>, cb:1</a:t>
              </a:r>
            </a:p>
          </p:txBody>
        </p:sp>
        <p:sp>
          <p:nvSpPr>
            <p:cNvPr id="28715" name="TextBox 1"/>
            <p:cNvSpPr txBox="1">
              <a:spLocks noChangeArrowheads="1"/>
            </p:cNvSpPr>
            <p:nvPr/>
          </p:nvSpPr>
          <p:spPr bwMode="auto">
            <a:xfrm>
              <a:off x="4794950" y="3451978"/>
              <a:ext cx="2977710" cy="36935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800" b="1" i="1" dirty="0" smtClean="0">
                  <a:solidFill>
                    <a:srgbClr val="000000"/>
                  </a:solidFill>
                </a:rPr>
                <a:t>Conditional database of each pattern</a:t>
              </a:r>
              <a:endParaRPr lang="en-US" altLang="en-US" sz="1800" b="1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43" name="Text Box 39"/>
          <p:cNvSpPr txBox="1">
            <a:spLocks noChangeArrowheads="1"/>
          </p:cNvSpPr>
          <p:nvPr/>
        </p:nvSpPr>
        <p:spPr bwMode="auto">
          <a:xfrm>
            <a:off x="955843" y="3528425"/>
            <a:ext cx="1985022" cy="29854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err="1" smtClean="0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</a:rPr>
              <a:t>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84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12" grpId="0" animBg="1"/>
      <p:bldP spid="4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3"/>
          <p:cNvSpPr txBox="1">
            <a:spLocks noChangeArrowheads="1"/>
          </p:cNvSpPr>
          <p:nvPr/>
        </p:nvSpPr>
        <p:spPr bwMode="auto">
          <a:xfrm>
            <a:off x="5080000" y="5023940"/>
            <a:ext cx="71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pitchFamily="18" charset="0"/>
              </a:rPr>
              <a:t>f:3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33375"/>
            <a:ext cx="12192000" cy="6096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4000" dirty="0" smtClean="0"/>
              <a:t>Mine Each Conditional Database Recursively</a:t>
            </a:r>
            <a:endParaRPr lang="en-US" altLang="en-US" sz="4800" dirty="0" smtClean="0"/>
          </a:p>
        </p:txBody>
      </p:sp>
      <p:sp>
        <p:nvSpPr>
          <p:cNvPr id="29701" name="Rectangle 3"/>
          <p:cNvSpPr>
            <a:spLocks noGrp="1" noChangeArrowheads="1"/>
          </p:cNvSpPr>
          <p:nvPr>
            <p:ph idx="1"/>
          </p:nvPr>
        </p:nvSpPr>
        <p:spPr>
          <a:xfrm>
            <a:off x="4845467" y="1143000"/>
            <a:ext cx="6908800" cy="1347787"/>
          </a:xfrm>
        </p:spPr>
        <p:txBody>
          <a:bodyPr/>
          <a:lstStyle/>
          <a:p>
            <a:pPr eaLnBrk="1" hangingPunct="1"/>
            <a:r>
              <a:rPr lang="en-US" altLang="en-US" sz="2400" dirty="0" smtClean="0"/>
              <a:t>For each conditional database</a:t>
            </a:r>
          </a:p>
          <a:p>
            <a:pPr lvl="1" eaLnBrk="1" hangingPunct="1"/>
            <a:r>
              <a:rPr lang="en-US" altLang="en-US" sz="2400" dirty="0" smtClean="0"/>
              <a:t>Mine single-item patterns</a:t>
            </a:r>
          </a:p>
          <a:p>
            <a:pPr lvl="1" eaLnBrk="1" hangingPunct="1"/>
            <a:r>
              <a:rPr lang="en-US" altLang="en-US" sz="2400" dirty="0" smtClean="0"/>
              <a:t>Construct its FP-tree &amp; mine it</a:t>
            </a:r>
          </a:p>
        </p:txBody>
      </p:sp>
      <p:grpSp>
        <p:nvGrpSpPr>
          <p:cNvPr id="29702" name="Group 5"/>
          <p:cNvGrpSpPr>
            <a:grpSpLocks/>
          </p:cNvGrpSpPr>
          <p:nvPr/>
        </p:nvGrpSpPr>
        <p:grpSpPr bwMode="auto">
          <a:xfrm>
            <a:off x="-424731" y="4398466"/>
            <a:ext cx="1644651" cy="2408238"/>
            <a:chOff x="3264" y="2736"/>
            <a:chExt cx="777" cy="1517"/>
          </a:xfrm>
        </p:grpSpPr>
        <p:grpSp>
          <p:nvGrpSpPr>
            <p:cNvPr id="29730" name="Group 6"/>
            <p:cNvGrpSpPr>
              <a:grpSpLocks/>
            </p:cNvGrpSpPr>
            <p:nvPr/>
          </p:nvGrpSpPr>
          <p:grpSpPr bwMode="auto">
            <a:xfrm>
              <a:off x="3792" y="2736"/>
              <a:ext cx="249" cy="1299"/>
              <a:chOff x="2282" y="2456"/>
              <a:chExt cx="249" cy="1299"/>
            </a:xfrm>
          </p:grpSpPr>
          <p:sp>
            <p:nvSpPr>
              <p:cNvPr id="29732" name="Text Box 7"/>
              <p:cNvSpPr txBox="1">
                <a:spLocks noChangeArrowheads="1"/>
              </p:cNvSpPr>
              <p:nvPr/>
            </p:nvSpPr>
            <p:spPr bwMode="auto">
              <a:xfrm>
                <a:off x="2312" y="2456"/>
                <a:ext cx="204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dirty="0">
                    <a:solidFill>
                      <a:srgbClr val="000000"/>
                    </a:solidFill>
                    <a:latin typeface="Times New Roman" pitchFamily="18" charset="0"/>
                  </a:rPr>
                  <a:t>{}</a:t>
                </a:r>
              </a:p>
            </p:txBody>
          </p:sp>
          <p:sp>
            <p:nvSpPr>
              <p:cNvPr id="29733" name="Text Box 8"/>
              <p:cNvSpPr txBox="1">
                <a:spLocks noChangeArrowheads="1"/>
              </p:cNvSpPr>
              <p:nvPr/>
            </p:nvSpPr>
            <p:spPr bwMode="auto">
              <a:xfrm>
                <a:off x="2300" y="2840"/>
                <a:ext cx="221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f:3</a:t>
                </a:r>
              </a:p>
            </p:txBody>
          </p:sp>
          <p:sp>
            <p:nvSpPr>
              <p:cNvPr id="29734" name="Text Box 9"/>
              <p:cNvSpPr txBox="1">
                <a:spLocks noChangeArrowheads="1"/>
              </p:cNvSpPr>
              <p:nvPr/>
            </p:nvSpPr>
            <p:spPr bwMode="auto">
              <a:xfrm>
                <a:off x="2287" y="3167"/>
                <a:ext cx="242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c:3</a:t>
                </a:r>
              </a:p>
            </p:txBody>
          </p:sp>
          <p:sp>
            <p:nvSpPr>
              <p:cNvPr id="29735" name="Text Box 10"/>
              <p:cNvSpPr txBox="1">
                <a:spLocks noChangeArrowheads="1"/>
              </p:cNvSpPr>
              <p:nvPr/>
            </p:nvSpPr>
            <p:spPr bwMode="auto">
              <a:xfrm>
                <a:off x="2282" y="3503"/>
                <a:ext cx="24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a:3</a:t>
                </a:r>
              </a:p>
            </p:txBody>
          </p:sp>
          <p:cxnSp>
            <p:nvCxnSpPr>
              <p:cNvPr id="29736" name="AutoShape 11"/>
              <p:cNvCxnSpPr>
                <a:cxnSpLocks noChangeShapeType="1"/>
                <a:stCxn id="29732" idx="2"/>
                <a:endCxn id="29733" idx="0"/>
              </p:cNvCxnSpPr>
              <p:nvPr/>
            </p:nvCxnSpPr>
            <p:spPr bwMode="auto">
              <a:xfrm flipH="1">
                <a:off x="2411" y="2708"/>
                <a:ext cx="3" cy="132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7" name="AutoShape 12"/>
              <p:cNvCxnSpPr>
                <a:cxnSpLocks noChangeShapeType="1"/>
                <a:stCxn id="29733" idx="2"/>
                <a:endCxn id="29734" idx="0"/>
              </p:cNvCxnSpPr>
              <p:nvPr/>
            </p:nvCxnSpPr>
            <p:spPr bwMode="auto">
              <a:xfrm flipH="1">
                <a:off x="2408" y="3092"/>
                <a:ext cx="3" cy="75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29738" name="AutoShape 13"/>
              <p:cNvCxnSpPr>
                <a:cxnSpLocks noChangeShapeType="1"/>
                <a:stCxn id="29734" idx="2"/>
                <a:endCxn id="29735" idx="0"/>
              </p:cNvCxnSpPr>
              <p:nvPr/>
            </p:nvCxnSpPr>
            <p:spPr bwMode="auto">
              <a:xfrm flipH="1">
                <a:off x="2407" y="3419"/>
                <a:ext cx="2" cy="84"/>
              </a:xfrm>
              <a:prstGeom prst="straightConnector1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29731" name="Text Box 14"/>
            <p:cNvSpPr txBox="1">
              <a:spLocks noChangeArrowheads="1"/>
            </p:cNvSpPr>
            <p:nvPr/>
          </p:nvSpPr>
          <p:spPr bwMode="auto">
            <a:xfrm>
              <a:off x="3264" y="4020"/>
              <a:ext cx="87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i="1">
                <a:solidFill>
                  <a:srgbClr val="000000"/>
                </a:solidFill>
              </a:endParaRPr>
            </a:p>
          </p:txBody>
        </p:sp>
      </p:grpSp>
      <p:grpSp>
        <p:nvGrpSpPr>
          <p:cNvPr id="29703" name="Group 53"/>
          <p:cNvGrpSpPr>
            <a:grpSpLocks/>
          </p:cNvGrpSpPr>
          <p:nvPr/>
        </p:nvGrpSpPr>
        <p:grpSpPr bwMode="auto">
          <a:xfrm>
            <a:off x="578696" y="1514233"/>
            <a:ext cx="3406776" cy="2768970"/>
            <a:chOff x="5334000" y="3479244"/>
            <a:chExt cx="2555082" cy="2769156"/>
          </a:xfrm>
        </p:grpSpPr>
        <p:sp>
          <p:nvSpPr>
            <p:cNvPr id="29728" name="Rectangle 4"/>
            <p:cNvSpPr>
              <a:spLocks noChangeArrowheads="1"/>
            </p:cNvSpPr>
            <p:nvPr/>
          </p:nvSpPr>
          <p:spPr bwMode="auto">
            <a:xfrm>
              <a:off x="5334000" y="3909298"/>
              <a:ext cx="2555082" cy="2339102"/>
            </a:xfrm>
            <a:prstGeom prst="rect">
              <a:avLst/>
            </a:prstGeom>
            <a:solidFill>
              <a:srgbClr val="FAE2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u="sng" dirty="0">
                  <a:solidFill>
                    <a:srgbClr val="000000"/>
                  </a:solidFill>
                </a:rPr>
                <a:t>item	cond. </a:t>
              </a:r>
              <a:r>
                <a:rPr lang="en-US" altLang="en-US" sz="2000" b="1" i="1" u="sng" dirty="0" smtClean="0">
                  <a:solidFill>
                    <a:srgbClr val="000000"/>
                  </a:solidFill>
                </a:rPr>
                <a:t>data base</a:t>
              </a:r>
              <a:endParaRPr lang="en-US" altLang="en-US" sz="2000" b="1" i="1" u="sng" dirty="0">
                <a:solidFill>
                  <a:srgbClr val="000000"/>
                </a:solidFill>
              </a:endParaRP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c	f:3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a	fc:3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b	fca:1, f:1, c:1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m	fca:2, fcab:1</a:t>
              </a:r>
            </a:p>
            <a:p>
              <a:pPr>
                <a:lnSpc>
                  <a:spcPct val="8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p	fcam:2, cb:1</a:t>
              </a:r>
            </a:p>
          </p:txBody>
        </p:sp>
        <p:sp>
          <p:nvSpPr>
            <p:cNvPr id="29729" name="TextBox 55"/>
            <p:cNvSpPr txBox="1">
              <a:spLocks noChangeArrowheads="1"/>
            </p:cNvSpPr>
            <p:nvPr/>
          </p:nvSpPr>
          <p:spPr bwMode="auto">
            <a:xfrm>
              <a:off x="5621918" y="3479244"/>
              <a:ext cx="2021204" cy="400137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000" b="1" i="1" dirty="0">
                  <a:solidFill>
                    <a:srgbClr val="000000"/>
                  </a:solidFill>
                </a:rPr>
                <a:t>Conditional</a:t>
              </a:r>
              <a:r>
                <a:rPr lang="en-US" altLang="en-US" sz="2000" b="1" i="1" dirty="0" smtClean="0">
                  <a:solidFill>
                    <a:srgbClr val="000000"/>
                  </a:solidFill>
                </a:rPr>
                <a:t> Data Bases</a:t>
              </a:r>
              <a:endParaRPr lang="en-US" altLang="en-US" sz="2000" b="1" i="1" dirty="0">
                <a:solidFill>
                  <a:srgbClr val="000000"/>
                </a:solidFill>
              </a:endParaRPr>
            </a:p>
          </p:txBody>
        </p:sp>
      </p:grpSp>
      <p:sp>
        <p:nvSpPr>
          <p:cNvPr id="29704" name="Rectangle 3"/>
          <p:cNvSpPr txBox="1">
            <a:spLocks noChangeArrowheads="1"/>
          </p:cNvSpPr>
          <p:nvPr/>
        </p:nvSpPr>
        <p:spPr bwMode="auto">
          <a:xfrm>
            <a:off x="5587278" y="2567635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buClr>
                <a:srgbClr val="8C8C8C"/>
              </a:buClr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00"/>
                </a:solidFill>
              </a:rPr>
              <a:t>p</a:t>
            </a:r>
            <a:r>
              <a:rPr lang="en-US" altLang="en-US" dirty="0" smtClean="0">
                <a:solidFill>
                  <a:srgbClr val="000000"/>
                </a:solidFill>
              </a:rPr>
              <a:t>’s conditional DB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  <a:r>
              <a:rPr lang="en-US" altLang="en-US" b="1" i="1" dirty="0">
                <a:solidFill>
                  <a:srgbClr val="000000"/>
                </a:solidFill>
              </a:rPr>
              <a:t>fcam:2, cb:1 </a:t>
            </a:r>
            <a:r>
              <a:rPr lang="en-US" altLang="en-US" b="1" dirty="0">
                <a:solidFill>
                  <a:srgbClr val="000000"/>
                </a:solidFill>
              </a:rPr>
              <a:t>→</a:t>
            </a:r>
            <a:r>
              <a:rPr lang="en-US" altLang="en-US" b="1" i="1" dirty="0">
                <a:solidFill>
                  <a:srgbClr val="000000"/>
                </a:solidFill>
              </a:rPr>
              <a:t> c: 3</a:t>
            </a:r>
          </a:p>
        </p:txBody>
      </p:sp>
      <p:sp>
        <p:nvSpPr>
          <p:cNvPr id="29705" name="Rectangle 3"/>
          <p:cNvSpPr txBox="1">
            <a:spLocks noChangeArrowheads="1"/>
          </p:cNvSpPr>
          <p:nvPr/>
        </p:nvSpPr>
        <p:spPr bwMode="auto">
          <a:xfrm>
            <a:off x="5587277" y="3028407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rgbClr val="8C8C8C"/>
              </a:buClr>
              <a:buSzPct val="60000"/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00"/>
                </a:solidFill>
              </a:rPr>
              <a:t>m</a:t>
            </a:r>
            <a:r>
              <a:rPr lang="en-US" altLang="en-US" dirty="0">
                <a:solidFill>
                  <a:srgbClr val="000000"/>
                </a:solidFill>
              </a:rPr>
              <a:t>’s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conditional </a:t>
            </a:r>
            <a:r>
              <a:rPr lang="en-US" altLang="en-US" dirty="0" smtClean="0">
                <a:solidFill>
                  <a:srgbClr val="000000"/>
                </a:solidFill>
              </a:rPr>
              <a:t>DB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  <a:r>
              <a:rPr lang="en-US" altLang="en-US" b="1" i="1" dirty="0">
                <a:solidFill>
                  <a:srgbClr val="000000"/>
                </a:solidFill>
              </a:rPr>
              <a:t>fca:2, fcab:1 </a:t>
            </a:r>
            <a:r>
              <a:rPr lang="en-US" altLang="en-US" b="1" dirty="0">
                <a:solidFill>
                  <a:srgbClr val="000000"/>
                </a:solidFill>
              </a:rPr>
              <a:t>→</a:t>
            </a:r>
            <a:r>
              <a:rPr lang="en-US" altLang="en-US" b="1" i="1" dirty="0">
                <a:solidFill>
                  <a:srgbClr val="000000"/>
                </a:solidFill>
              </a:rPr>
              <a:t> </a:t>
            </a:r>
            <a:r>
              <a:rPr lang="en-US" altLang="en-US" b="1" i="1" dirty="0" err="1">
                <a:solidFill>
                  <a:srgbClr val="000000"/>
                </a:solidFill>
              </a:rPr>
              <a:t>fca</a:t>
            </a:r>
            <a:r>
              <a:rPr lang="en-US" altLang="en-US" b="1" i="1" dirty="0">
                <a:solidFill>
                  <a:srgbClr val="000000"/>
                </a:solidFill>
              </a:rPr>
              <a:t>: 3</a:t>
            </a:r>
          </a:p>
        </p:txBody>
      </p:sp>
      <p:sp>
        <p:nvSpPr>
          <p:cNvPr id="29706" name="Rectangle 3"/>
          <p:cNvSpPr txBox="1">
            <a:spLocks noChangeArrowheads="1"/>
          </p:cNvSpPr>
          <p:nvPr/>
        </p:nvSpPr>
        <p:spPr bwMode="auto">
          <a:xfrm>
            <a:off x="5650329" y="3542102"/>
            <a:ext cx="5299075" cy="3730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marL="0" lvl="1" eaLnBrk="1" hangingPunct="1">
              <a:buClr>
                <a:srgbClr val="8C8C8C"/>
              </a:buClr>
              <a:buSzPct val="60000"/>
              <a:buFont typeface="Wingdings" pitchFamily="2" charset="2"/>
              <a:buNone/>
            </a:pPr>
            <a:r>
              <a:rPr lang="en-US" altLang="en-US" i="1" dirty="0" smtClean="0">
                <a:solidFill>
                  <a:srgbClr val="000000"/>
                </a:solidFill>
              </a:rPr>
              <a:t>b</a:t>
            </a:r>
            <a:r>
              <a:rPr lang="en-US" altLang="en-US" dirty="0">
                <a:solidFill>
                  <a:srgbClr val="000000"/>
                </a:solidFill>
              </a:rPr>
              <a:t>’s</a:t>
            </a:r>
            <a:r>
              <a:rPr lang="en-US" altLang="en-US" dirty="0" smtClean="0">
                <a:solidFill>
                  <a:srgbClr val="000000"/>
                </a:solidFill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conditional </a:t>
            </a:r>
            <a:r>
              <a:rPr lang="en-US" altLang="en-US" dirty="0" smtClean="0">
                <a:solidFill>
                  <a:srgbClr val="000000"/>
                </a:solidFill>
              </a:rPr>
              <a:t>DB</a:t>
            </a:r>
            <a:r>
              <a:rPr lang="en-US" altLang="en-US" dirty="0">
                <a:solidFill>
                  <a:srgbClr val="000000"/>
                </a:solidFill>
              </a:rPr>
              <a:t>: </a:t>
            </a:r>
            <a:r>
              <a:rPr lang="en-US" altLang="en-US" b="1" i="1" dirty="0">
                <a:solidFill>
                  <a:srgbClr val="000000"/>
                </a:solidFill>
              </a:rPr>
              <a:t>fca:1, f:1, c:1 </a:t>
            </a:r>
            <a:r>
              <a:rPr lang="en-US" altLang="en-US" b="1" dirty="0">
                <a:solidFill>
                  <a:srgbClr val="000000"/>
                </a:solidFill>
              </a:rPr>
              <a:t>→</a:t>
            </a:r>
            <a:r>
              <a:rPr lang="en-US" altLang="en-US" b="1" i="1" dirty="0">
                <a:solidFill>
                  <a:srgbClr val="000000"/>
                </a:solidFill>
              </a:rPr>
              <a:t> ɸ</a:t>
            </a:r>
          </a:p>
        </p:txBody>
      </p:sp>
      <p:grpSp>
        <p:nvGrpSpPr>
          <p:cNvPr id="29707" name="Group 14"/>
          <p:cNvGrpSpPr>
            <a:grpSpLocks/>
          </p:cNvGrpSpPr>
          <p:nvPr/>
        </p:nvGrpSpPr>
        <p:grpSpPr bwMode="auto">
          <a:xfrm>
            <a:off x="1523998" y="4376241"/>
            <a:ext cx="1340599" cy="1870075"/>
            <a:chOff x="4393" y="1248"/>
            <a:chExt cx="744" cy="1178"/>
          </a:xfrm>
        </p:grpSpPr>
        <p:sp>
          <p:nvSpPr>
            <p:cNvPr id="29722" name="Text Box 15"/>
            <p:cNvSpPr txBox="1">
              <a:spLocks noChangeArrowheads="1"/>
            </p:cNvSpPr>
            <p:nvPr/>
          </p:nvSpPr>
          <p:spPr bwMode="auto">
            <a:xfrm>
              <a:off x="4878" y="1248"/>
              <a:ext cx="239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>
                  <a:solidFill>
                    <a:srgbClr val="000000"/>
                  </a:solidFill>
                  <a:latin typeface="Times New Roman" pitchFamily="18" charset="0"/>
                </a:rPr>
                <a:t>{}</a:t>
              </a:r>
            </a:p>
          </p:txBody>
        </p:sp>
        <p:sp>
          <p:nvSpPr>
            <p:cNvPr id="29723" name="Text Box 16"/>
            <p:cNvSpPr txBox="1">
              <a:spLocks noChangeArrowheads="1"/>
            </p:cNvSpPr>
            <p:nvPr/>
          </p:nvSpPr>
          <p:spPr bwMode="auto">
            <a:xfrm>
              <a:off x="4866" y="1632"/>
              <a:ext cx="26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f:3</a:t>
              </a:r>
            </a:p>
          </p:txBody>
        </p:sp>
        <p:sp>
          <p:nvSpPr>
            <p:cNvPr id="29724" name="Text Box 17"/>
            <p:cNvSpPr txBox="1">
              <a:spLocks noChangeArrowheads="1"/>
            </p:cNvSpPr>
            <p:nvPr/>
          </p:nvSpPr>
          <p:spPr bwMode="auto">
            <a:xfrm>
              <a:off x="4853" y="1959"/>
              <a:ext cx="28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imes New Roman" pitchFamily="18" charset="0"/>
                </a:rPr>
                <a:t>c:3</a:t>
              </a:r>
            </a:p>
          </p:txBody>
        </p:sp>
        <p:cxnSp>
          <p:nvCxnSpPr>
            <p:cNvPr id="29725" name="AutoShape 18"/>
            <p:cNvCxnSpPr>
              <a:cxnSpLocks noChangeShapeType="1"/>
              <a:stCxn id="29722" idx="2"/>
              <a:endCxn id="29723" idx="0"/>
            </p:cNvCxnSpPr>
            <p:nvPr/>
          </p:nvCxnSpPr>
          <p:spPr bwMode="auto">
            <a:xfrm flipH="1">
              <a:off x="4996" y="1500"/>
              <a:ext cx="1" cy="132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726" name="AutoShape 19"/>
            <p:cNvCxnSpPr>
              <a:cxnSpLocks noChangeShapeType="1"/>
              <a:stCxn id="29723" idx="2"/>
              <a:endCxn id="29724" idx="0"/>
            </p:cNvCxnSpPr>
            <p:nvPr/>
          </p:nvCxnSpPr>
          <p:spPr bwMode="auto">
            <a:xfrm flipH="1">
              <a:off x="4995" y="1884"/>
              <a:ext cx="1" cy="7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9727" name="Text Box 20"/>
            <p:cNvSpPr txBox="1">
              <a:spLocks noChangeArrowheads="1"/>
            </p:cNvSpPr>
            <p:nvPr/>
          </p:nvSpPr>
          <p:spPr bwMode="auto">
            <a:xfrm>
              <a:off x="4393" y="2193"/>
              <a:ext cx="10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1800" b="1" i="1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08" name="Rectangle 2"/>
          <p:cNvSpPr>
            <a:spLocks noChangeArrowheads="1"/>
          </p:cNvSpPr>
          <p:nvPr/>
        </p:nvSpPr>
        <p:spPr bwMode="auto">
          <a:xfrm>
            <a:off x="1948203" y="5949453"/>
            <a:ext cx="13677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 err="1" smtClean="0">
                <a:solidFill>
                  <a:srgbClr val="000000"/>
                </a:solidFill>
              </a:rPr>
              <a:t>am’s</a:t>
            </a:r>
            <a:r>
              <a:rPr lang="en-US" altLang="en-US" sz="1800" i="1" dirty="0" smtClean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FP-tree</a:t>
            </a:r>
            <a:endParaRPr lang="en-US" altLang="en-US" sz="1800" i="1" dirty="0">
              <a:solidFill>
                <a:srgbClr val="000000"/>
              </a:solidFill>
            </a:endParaRPr>
          </a:p>
        </p:txBody>
      </p:sp>
      <p:sp>
        <p:nvSpPr>
          <p:cNvPr id="29709" name="Rectangle 3"/>
          <p:cNvSpPr>
            <a:spLocks noChangeArrowheads="1"/>
          </p:cNvSpPr>
          <p:nvPr/>
        </p:nvSpPr>
        <p:spPr bwMode="auto">
          <a:xfrm>
            <a:off x="329367" y="6319341"/>
            <a:ext cx="134363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 smtClean="0">
                <a:solidFill>
                  <a:srgbClr val="000000"/>
                </a:solidFill>
              </a:rPr>
              <a:t>m’s FP-tree</a:t>
            </a:r>
            <a:endParaRPr lang="en-US" altLang="en-US" sz="2000" i="1" dirty="0">
              <a:solidFill>
                <a:srgbClr val="000000"/>
              </a:solidFill>
            </a:endParaRPr>
          </a:p>
        </p:txBody>
      </p:sp>
      <p:sp>
        <p:nvSpPr>
          <p:cNvPr id="29710" name="Text Box 22"/>
          <p:cNvSpPr txBox="1">
            <a:spLocks noChangeArrowheads="1"/>
          </p:cNvSpPr>
          <p:nvPr/>
        </p:nvSpPr>
        <p:spPr bwMode="auto">
          <a:xfrm>
            <a:off x="3668185" y="4398466"/>
            <a:ext cx="431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{}</a:t>
            </a:r>
          </a:p>
        </p:txBody>
      </p:sp>
      <p:sp>
        <p:nvSpPr>
          <p:cNvPr id="29711" name="Text Box 23"/>
          <p:cNvSpPr txBox="1">
            <a:spLocks noChangeArrowheads="1"/>
          </p:cNvSpPr>
          <p:nvPr/>
        </p:nvSpPr>
        <p:spPr bwMode="auto">
          <a:xfrm>
            <a:off x="3642785" y="5008066"/>
            <a:ext cx="4683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>
                <a:solidFill>
                  <a:srgbClr val="000000"/>
                </a:solidFill>
                <a:latin typeface="Times New Roman" pitchFamily="18" charset="0"/>
              </a:rPr>
              <a:t>f:3</a:t>
            </a:r>
          </a:p>
        </p:txBody>
      </p:sp>
      <p:cxnSp>
        <p:nvCxnSpPr>
          <p:cNvPr id="29712" name="AutoShape 24"/>
          <p:cNvCxnSpPr>
            <a:cxnSpLocks noChangeShapeType="1"/>
            <a:stCxn id="29710" idx="2"/>
            <a:endCxn id="29711" idx="0"/>
          </p:cNvCxnSpPr>
          <p:nvPr/>
        </p:nvCxnSpPr>
        <p:spPr bwMode="auto">
          <a:xfrm flipH="1">
            <a:off x="3876984" y="4798576"/>
            <a:ext cx="6965" cy="20949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3" name="Text Box 25"/>
          <p:cNvSpPr txBox="1">
            <a:spLocks noChangeArrowheads="1"/>
          </p:cNvSpPr>
          <p:nvPr/>
        </p:nvSpPr>
        <p:spPr bwMode="auto">
          <a:xfrm>
            <a:off x="3148608" y="5477846"/>
            <a:ext cx="153972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</a:rPr>
              <a:t>cm’s</a:t>
            </a:r>
            <a:r>
              <a:rPr lang="en-US" altLang="en-US" sz="1800" i="1" dirty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FP-tree</a:t>
            </a:r>
            <a:endParaRPr lang="en-US" altLang="en-US" sz="1800" i="1" dirty="0">
              <a:solidFill>
                <a:srgbClr val="000000"/>
              </a:solidFill>
            </a:endParaRPr>
          </a:p>
        </p:txBody>
      </p:sp>
      <p:sp>
        <p:nvSpPr>
          <p:cNvPr id="29714" name="Curved Down Arrow 5"/>
          <p:cNvSpPr>
            <a:spLocks noChangeArrowheads="1"/>
          </p:cNvSpPr>
          <p:nvPr/>
        </p:nvSpPr>
        <p:spPr bwMode="auto">
          <a:xfrm rot="-882105">
            <a:off x="1134534" y="4930278"/>
            <a:ext cx="2478617" cy="493712"/>
          </a:xfrm>
          <a:prstGeom prst="curvedDownArrow">
            <a:avLst>
              <a:gd name="adj1" fmla="val 24980"/>
              <a:gd name="adj2" fmla="val 49942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715" name="Curved Up Arrow 6"/>
          <p:cNvSpPr>
            <a:spLocks noChangeArrowheads="1"/>
          </p:cNvSpPr>
          <p:nvPr/>
        </p:nvSpPr>
        <p:spPr bwMode="auto">
          <a:xfrm rot="-929925">
            <a:off x="2969685" y="5571628"/>
            <a:ext cx="2364316" cy="366712"/>
          </a:xfrm>
          <a:prstGeom prst="curvedUpArrow">
            <a:avLst>
              <a:gd name="adj1" fmla="val 24983"/>
              <a:gd name="adj2" fmla="val 50012"/>
              <a:gd name="adj3" fmla="val 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716" name="Curved Down Arrow 78"/>
          <p:cNvSpPr>
            <a:spLocks noChangeArrowheads="1"/>
          </p:cNvSpPr>
          <p:nvPr/>
        </p:nvSpPr>
        <p:spPr bwMode="auto">
          <a:xfrm rot="-1772547">
            <a:off x="1117601" y="5703391"/>
            <a:ext cx="1299633" cy="282575"/>
          </a:xfrm>
          <a:prstGeom prst="curvedDownArrow">
            <a:avLst>
              <a:gd name="adj1" fmla="val 25088"/>
              <a:gd name="adj2" fmla="val 50161"/>
              <a:gd name="adj3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29717" name="Text Box 22"/>
          <p:cNvSpPr txBox="1">
            <a:spLocks noChangeArrowheads="1"/>
          </p:cNvSpPr>
          <p:nvPr/>
        </p:nvSpPr>
        <p:spPr bwMode="auto">
          <a:xfrm>
            <a:off x="5196418" y="4414341"/>
            <a:ext cx="43152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000000"/>
                </a:solidFill>
                <a:latin typeface="Times New Roman" pitchFamily="18" charset="0"/>
              </a:rPr>
              <a:t>{}</a:t>
            </a:r>
          </a:p>
        </p:txBody>
      </p:sp>
      <p:cxnSp>
        <p:nvCxnSpPr>
          <p:cNvPr id="29718" name="AutoShape 24"/>
          <p:cNvCxnSpPr>
            <a:cxnSpLocks noChangeShapeType="1"/>
            <a:stCxn id="29717" idx="2"/>
            <a:endCxn id="29698" idx="0"/>
          </p:cNvCxnSpPr>
          <p:nvPr/>
        </p:nvCxnSpPr>
        <p:spPr bwMode="auto">
          <a:xfrm>
            <a:off x="5412182" y="4814451"/>
            <a:ext cx="23418" cy="209489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9719" name="Text Box 25"/>
          <p:cNvSpPr txBox="1">
            <a:spLocks noChangeArrowheads="1"/>
          </p:cNvSpPr>
          <p:nvPr/>
        </p:nvSpPr>
        <p:spPr bwMode="auto">
          <a:xfrm>
            <a:off x="4735948" y="5432300"/>
            <a:ext cx="157798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i="1" dirty="0" smtClean="0">
                <a:solidFill>
                  <a:srgbClr val="000000"/>
                </a:solidFill>
              </a:rPr>
              <a:t>cam’s</a:t>
            </a:r>
            <a:r>
              <a:rPr lang="en-US" altLang="en-US" sz="1800" i="1" dirty="0">
                <a:solidFill>
                  <a:srgbClr val="000000"/>
                </a:solidFill>
              </a:rPr>
              <a:t> </a:t>
            </a:r>
            <a:r>
              <a:rPr lang="en-US" altLang="en-US" sz="1800" dirty="0" smtClean="0">
                <a:solidFill>
                  <a:srgbClr val="000000"/>
                </a:solidFill>
              </a:rPr>
              <a:t>FP-tree</a:t>
            </a:r>
            <a:endParaRPr lang="en-US" altLang="en-US" sz="1800" i="1" dirty="0">
              <a:solidFill>
                <a:srgbClr val="000000"/>
              </a:solidFill>
            </a:endParaRPr>
          </a:p>
        </p:txBody>
      </p:sp>
      <p:sp>
        <p:nvSpPr>
          <p:cNvPr id="29720" name="Rectangle 15"/>
          <p:cNvSpPr>
            <a:spLocks noChangeArrowheads="1"/>
          </p:cNvSpPr>
          <p:nvPr/>
        </p:nvSpPr>
        <p:spPr bwMode="auto">
          <a:xfrm>
            <a:off x="6807296" y="5205988"/>
            <a:ext cx="2476500" cy="1415772"/>
          </a:xfrm>
          <a:prstGeom prst="rect">
            <a:avLst/>
          </a:prstGeom>
          <a:solidFill>
            <a:srgbClr val="FFC00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>
                <a:solidFill>
                  <a:srgbClr val="000000"/>
                </a:solidFill>
                <a:latin typeface="Times New Roman" pitchFamily="18" charset="0"/>
              </a:rPr>
              <a:t>m: 3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solidFill>
                  <a:srgbClr val="000000"/>
                </a:solidFill>
                <a:latin typeface="Times New Roman" pitchFamily="18" charset="0"/>
              </a:rPr>
              <a:t>fm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itchFamily="18" charset="0"/>
              </a:rPr>
              <a:t>: 3, cm: 3, 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solidFill>
                  <a:srgbClr val="000000"/>
                </a:solidFill>
                <a:latin typeface="Times New Roman" pitchFamily="18" charset="0"/>
              </a:rPr>
              <a:t>fcm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itchFamily="18" charset="0"/>
              </a:rPr>
              <a:t>: 3, fam:3, cam: 3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i="1" dirty="0" err="1">
                <a:solidFill>
                  <a:srgbClr val="000000"/>
                </a:solidFill>
                <a:latin typeface="Times New Roman" pitchFamily="18" charset="0"/>
              </a:rPr>
              <a:t>fcam</a:t>
            </a:r>
            <a:r>
              <a:rPr lang="en-US" altLang="en-US" sz="2000" b="1" i="1" dirty="0">
                <a:solidFill>
                  <a:srgbClr val="000000"/>
                </a:solidFill>
                <a:latin typeface="Times New Roman" pitchFamily="18" charset="0"/>
              </a:rPr>
              <a:t>: 3</a:t>
            </a:r>
          </a:p>
        </p:txBody>
      </p:sp>
      <p:sp>
        <p:nvSpPr>
          <p:cNvPr id="89" name="Rectangle 3"/>
          <p:cNvSpPr txBox="1">
            <a:spLocks noChangeArrowheads="1"/>
          </p:cNvSpPr>
          <p:nvPr/>
        </p:nvSpPr>
        <p:spPr bwMode="auto">
          <a:xfrm>
            <a:off x="5700183" y="4363247"/>
            <a:ext cx="6054084" cy="868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Clr>
                <a:srgbClr val="8C8C8C"/>
              </a:buClr>
              <a:buFont typeface="Wingdings" pitchFamily="2" charset="2"/>
              <a:buNone/>
              <a:defRPr/>
            </a:pPr>
            <a:r>
              <a:rPr lang="en-US" altLang="en-US" kern="0" dirty="0" smtClean="0">
                <a:solidFill>
                  <a:srgbClr val="000000"/>
                </a:solidFill>
              </a:rPr>
              <a:t>Actually, for single branch FP-tree, </a:t>
            </a:r>
            <a:r>
              <a:rPr lang="en-US" altLang="en-US" dirty="0" smtClean="0">
                <a:solidFill>
                  <a:srgbClr val="000000"/>
                </a:solidFill>
              </a:rPr>
              <a:t>all the frequent patterns can be generated in one shot</a:t>
            </a:r>
          </a:p>
        </p:txBody>
      </p:sp>
      <p:sp>
        <p:nvSpPr>
          <p:cNvPr id="42" name="Text Box 39"/>
          <p:cNvSpPr txBox="1">
            <a:spLocks noChangeArrowheads="1"/>
          </p:cNvSpPr>
          <p:nvPr/>
        </p:nvSpPr>
        <p:spPr bwMode="auto">
          <a:xfrm>
            <a:off x="1295883" y="1161410"/>
            <a:ext cx="1985022" cy="298543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>
              <a:lnSpc>
                <a:spcPct val="60000"/>
              </a:lnSpc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2000" b="1" dirty="0" err="1" smtClean="0">
                <a:solidFill>
                  <a:srgbClr val="000000"/>
                </a:solidFill>
              </a:rPr>
              <a:t>min_support</a:t>
            </a:r>
            <a:r>
              <a:rPr lang="en-US" altLang="en-US" sz="2000" b="1" dirty="0" smtClean="0">
                <a:solidFill>
                  <a:srgbClr val="000000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</a:rPr>
              <a:t>= 3</a:t>
            </a:r>
            <a:endParaRPr lang="en-US" altLang="en-US" b="1" u="sng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964362" y="6324590"/>
            <a:ext cx="3259104" cy="38472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00"/>
                </a:solidFill>
              </a:rPr>
              <a:t>Then, mining m’s FP-tree: fca:3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119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/>
      <p:bldP spid="29704" grpId="0" animBg="1"/>
      <p:bldP spid="29705" grpId="0" animBg="1"/>
      <p:bldP spid="29706" grpId="0" animBg="1"/>
      <p:bldP spid="29708" grpId="0"/>
      <p:bldP spid="29709" grpId="0"/>
      <p:bldP spid="29710" grpId="0"/>
      <p:bldP spid="29711" grpId="0"/>
      <p:bldP spid="29713" grpId="0"/>
      <p:bldP spid="29714" grpId="0" animBg="1"/>
      <p:bldP spid="29715" grpId="0" animBg="1"/>
      <p:bldP spid="29716" grpId="0" animBg="1"/>
      <p:bldP spid="29717" grpId="0"/>
      <p:bldP spid="29719" grpId="0"/>
      <p:bldP spid="29720" grpId="0" animBg="1"/>
      <p:bldP spid="42" grpId="0" animBg="1"/>
      <p:bldP spid="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406400" y="304799"/>
            <a:ext cx="11277600" cy="646545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4000" dirty="0" smtClean="0"/>
              <a:t>A Special Case: Single Prefix Path in FP-tree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1625600" y="1143000"/>
            <a:ext cx="9086849" cy="23463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Suppose a (conditional) FP-tree T has a shared single prefix-path P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2400" dirty="0" smtClean="0"/>
              <a:t>Mining can be decomposed into two parts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Reduction of the single prefix path into one node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2400" dirty="0" smtClean="0"/>
              <a:t>Concatenation of the mining results of the two parts</a:t>
            </a:r>
          </a:p>
        </p:txBody>
      </p:sp>
      <p:sp>
        <p:nvSpPr>
          <p:cNvPr id="30725" name="Rectangle 4"/>
          <p:cNvSpPr>
            <a:spLocks noChangeArrowheads="1"/>
          </p:cNvSpPr>
          <p:nvPr/>
        </p:nvSpPr>
        <p:spPr bwMode="auto">
          <a:xfrm>
            <a:off x="2484616" y="4179476"/>
            <a:ext cx="5004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000000"/>
                </a:solidFill>
                <a:latin typeface="Times New Roman" pitchFamily="18" charset="0"/>
                <a:sym typeface="Wingdings 3" pitchFamily="18" charset="2"/>
              </a:rPr>
              <a:t></a:t>
            </a:r>
          </a:p>
        </p:txBody>
      </p:sp>
      <p:grpSp>
        <p:nvGrpSpPr>
          <p:cNvPr id="30726" name="Group 5"/>
          <p:cNvGrpSpPr>
            <a:grpSpLocks/>
          </p:cNvGrpSpPr>
          <p:nvPr/>
        </p:nvGrpSpPr>
        <p:grpSpPr bwMode="auto">
          <a:xfrm>
            <a:off x="406400" y="2224087"/>
            <a:ext cx="2584450" cy="3632200"/>
            <a:chOff x="0" y="1833"/>
            <a:chExt cx="1221" cy="2288"/>
          </a:xfrm>
        </p:grpSpPr>
        <p:grpSp>
          <p:nvGrpSpPr>
            <p:cNvPr id="30751" name="Group 6"/>
            <p:cNvGrpSpPr>
              <a:grpSpLocks/>
            </p:cNvGrpSpPr>
            <p:nvPr/>
          </p:nvGrpSpPr>
          <p:grpSpPr bwMode="auto">
            <a:xfrm>
              <a:off x="240" y="1833"/>
              <a:ext cx="334" cy="1244"/>
              <a:chOff x="144" y="1833"/>
              <a:chExt cx="334" cy="1244"/>
            </a:xfrm>
          </p:grpSpPr>
          <p:sp>
            <p:nvSpPr>
              <p:cNvPr id="30761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0762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763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0764" name="Group 10"/>
              <p:cNvGrpSpPr>
                <a:grpSpLocks/>
              </p:cNvGrpSpPr>
              <p:nvPr/>
            </p:nvGrpSpPr>
            <p:grpSpPr bwMode="auto">
              <a:xfrm>
                <a:off x="212" y="1833"/>
                <a:ext cx="204" cy="991"/>
                <a:chOff x="2372" y="2466"/>
                <a:chExt cx="219" cy="1037"/>
              </a:xfrm>
            </p:grpSpPr>
            <p:sp>
              <p:nvSpPr>
                <p:cNvPr id="30765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72" y="2466"/>
                  <a:ext cx="219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0766" name="AutoShape 12"/>
                <p:cNvCxnSpPr>
                  <a:cxnSpLocks noChangeShapeType="1"/>
                  <a:stCxn id="30765" idx="2"/>
                  <a:endCxn id="30763" idx="0"/>
                </p:cNvCxnSpPr>
                <p:nvPr/>
              </p:nvCxnSpPr>
              <p:spPr bwMode="auto">
                <a:xfrm flipH="1">
                  <a:off x="2476" y="2730"/>
                  <a:ext cx="6" cy="11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67" name="AutoShape 13"/>
                <p:cNvCxnSpPr>
                  <a:cxnSpLocks noChangeShapeType="1"/>
                  <a:stCxn id="30763" idx="2"/>
                  <a:endCxn id="30761" idx="0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68" name="AutoShape 14"/>
                <p:cNvCxnSpPr>
                  <a:cxnSpLocks noChangeShapeType="1"/>
                  <a:stCxn id="30761" idx="2"/>
                  <a:endCxn id="30762" idx="0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30752" name="Group 15"/>
            <p:cNvGrpSpPr>
              <a:grpSpLocks/>
            </p:cNvGrpSpPr>
            <p:nvPr/>
          </p:nvGrpSpPr>
          <p:grpSpPr bwMode="auto">
            <a:xfrm>
              <a:off x="0" y="3120"/>
              <a:ext cx="1221" cy="1001"/>
              <a:chOff x="0" y="3120"/>
              <a:chExt cx="1221" cy="1001"/>
            </a:xfrm>
          </p:grpSpPr>
          <p:sp>
            <p:nvSpPr>
              <p:cNvPr id="30753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4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5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b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:m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6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57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8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59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30760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</a:p>
            </p:txBody>
          </p:sp>
        </p:grpSp>
      </p:grpSp>
      <p:grpSp>
        <p:nvGrpSpPr>
          <p:cNvPr id="30727" name="Group 24"/>
          <p:cNvGrpSpPr>
            <a:grpSpLocks/>
          </p:cNvGrpSpPr>
          <p:nvPr/>
        </p:nvGrpSpPr>
        <p:grpSpPr bwMode="auto">
          <a:xfrm>
            <a:off x="7259815" y="3417476"/>
            <a:ext cx="2584450" cy="2046288"/>
            <a:chOff x="2304" y="2880"/>
            <a:chExt cx="1221" cy="1289"/>
          </a:xfrm>
        </p:grpSpPr>
        <p:grpSp>
          <p:nvGrpSpPr>
            <p:cNvPr id="30741" name="Group 25"/>
            <p:cNvGrpSpPr>
              <a:grpSpLocks/>
            </p:cNvGrpSpPr>
            <p:nvPr/>
          </p:nvGrpSpPr>
          <p:grpSpPr bwMode="auto">
            <a:xfrm>
              <a:off x="2304" y="3168"/>
              <a:ext cx="1221" cy="1001"/>
              <a:chOff x="0" y="3120"/>
              <a:chExt cx="1221" cy="1001"/>
            </a:xfrm>
          </p:grpSpPr>
          <p:sp>
            <p:nvSpPr>
              <p:cNvPr id="30743" name="Line 2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4" name="Line 2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5" name="Text Box 2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b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:m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46" name="Text Box 2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30747" name="Line 3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8" name="Line 3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30749" name="Rectangle 3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30750" name="Rectangle 3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</a:p>
            </p:txBody>
          </p:sp>
        </p:grpSp>
        <p:sp>
          <p:nvSpPr>
            <p:cNvPr id="30742" name="Text Box 34"/>
            <p:cNvSpPr txBox="1">
              <a:spLocks noChangeArrowheads="1"/>
            </p:cNvSpPr>
            <p:nvPr/>
          </p:nvSpPr>
          <p:spPr bwMode="auto">
            <a:xfrm>
              <a:off x="2640" y="2880"/>
              <a:ext cx="16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i="1">
                  <a:solidFill>
                    <a:srgbClr val="000000"/>
                  </a:solidFill>
                  <a:latin typeface="Tahoma" pitchFamily="34" charset="0"/>
                </a:rPr>
                <a:t>r</a:t>
              </a:r>
              <a:r>
                <a:rPr lang="en-US" altLang="en-US" sz="1800" i="1" baseline="-2500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</p:grpSp>
      <p:sp>
        <p:nvSpPr>
          <p:cNvPr id="30728" name="Rectangle 35"/>
          <p:cNvSpPr>
            <a:spLocks noChangeArrowheads="1"/>
          </p:cNvSpPr>
          <p:nvPr/>
        </p:nvSpPr>
        <p:spPr bwMode="auto">
          <a:xfrm>
            <a:off x="6243816" y="4179476"/>
            <a:ext cx="44755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 sz="3600" b="1">
                <a:solidFill>
                  <a:srgbClr val="000000"/>
                </a:solidFill>
                <a:latin typeface="Times New Roman" pitchFamily="18" charset="0"/>
                <a:sym typeface="Wingdings 3" pitchFamily="18" charset="2"/>
              </a:rPr>
              <a:t>+</a:t>
            </a:r>
          </a:p>
        </p:txBody>
      </p:sp>
      <p:grpSp>
        <p:nvGrpSpPr>
          <p:cNvPr id="30729" name="Group 36"/>
          <p:cNvGrpSpPr>
            <a:grpSpLocks/>
          </p:cNvGrpSpPr>
          <p:nvPr/>
        </p:nvGrpSpPr>
        <p:grpSpPr bwMode="auto">
          <a:xfrm>
            <a:off x="3500618" y="3438116"/>
            <a:ext cx="1926167" cy="2044701"/>
            <a:chOff x="2112" y="2893"/>
            <a:chExt cx="910" cy="1288"/>
          </a:xfrm>
        </p:grpSpPr>
        <p:grpSp>
          <p:nvGrpSpPr>
            <p:cNvPr id="30730" name="Group 37"/>
            <p:cNvGrpSpPr>
              <a:grpSpLocks/>
            </p:cNvGrpSpPr>
            <p:nvPr/>
          </p:nvGrpSpPr>
          <p:grpSpPr bwMode="auto">
            <a:xfrm>
              <a:off x="2688" y="2893"/>
              <a:ext cx="334" cy="1288"/>
              <a:chOff x="144" y="1789"/>
              <a:chExt cx="334" cy="1288"/>
            </a:xfrm>
          </p:grpSpPr>
          <p:sp>
            <p:nvSpPr>
              <p:cNvPr id="30733" name="Text Box 38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30734" name="Text Box 39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30735" name="Text Box 40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i="1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0736" name="Group 41"/>
              <p:cNvGrpSpPr>
                <a:grpSpLocks/>
              </p:cNvGrpSpPr>
              <p:nvPr/>
            </p:nvGrpSpPr>
            <p:grpSpPr bwMode="auto">
              <a:xfrm>
                <a:off x="206" y="1789"/>
                <a:ext cx="204" cy="1035"/>
                <a:chOff x="2366" y="2420"/>
                <a:chExt cx="219" cy="1083"/>
              </a:xfrm>
            </p:grpSpPr>
            <p:sp>
              <p:nvSpPr>
                <p:cNvPr id="30737" name="Text Box 42"/>
                <p:cNvSpPr txBox="1">
                  <a:spLocks noChangeArrowheads="1"/>
                </p:cNvSpPr>
                <p:nvPr/>
              </p:nvSpPr>
              <p:spPr bwMode="auto">
                <a:xfrm>
                  <a:off x="2366" y="2420"/>
                  <a:ext cx="219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0738" name="AutoShape 43"/>
                <p:cNvCxnSpPr>
                  <a:cxnSpLocks noChangeShapeType="1"/>
                  <a:stCxn id="30737" idx="2"/>
                  <a:endCxn id="30735" idx="0"/>
                </p:cNvCxnSpPr>
                <p:nvPr/>
              </p:nvCxnSpPr>
              <p:spPr bwMode="auto">
                <a:xfrm>
                  <a:off x="2475" y="2684"/>
                  <a:ext cx="1" cy="157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39" name="AutoShape 44"/>
                <p:cNvCxnSpPr>
                  <a:cxnSpLocks noChangeShapeType="1"/>
                  <a:stCxn id="30735" idx="2"/>
                  <a:endCxn id="30733" idx="0"/>
                </p:cNvCxnSpPr>
                <p:nvPr/>
              </p:nvCxnSpPr>
              <p:spPr bwMode="auto">
                <a:xfrm>
                  <a:off x="2477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0740" name="AutoShape 45"/>
                <p:cNvCxnSpPr>
                  <a:cxnSpLocks noChangeShapeType="1"/>
                  <a:stCxn id="30733" idx="2"/>
                  <a:endCxn id="30734" idx="0"/>
                </p:cNvCxnSpPr>
                <p:nvPr/>
              </p:nvCxnSpPr>
              <p:spPr bwMode="auto">
                <a:xfrm flipH="1">
                  <a:off x="2477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sp>
          <p:nvSpPr>
            <p:cNvPr id="30731" name="Text Box 46"/>
            <p:cNvSpPr txBox="1">
              <a:spLocks noChangeArrowheads="1"/>
            </p:cNvSpPr>
            <p:nvPr/>
          </p:nvSpPr>
          <p:spPr bwMode="auto">
            <a:xfrm>
              <a:off x="2112" y="3408"/>
              <a:ext cx="17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i="1">
                  <a:solidFill>
                    <a:srgbClr val="000000"/>
                  </a:solidFill>
                  <a:latin typeface="Tahoma" pitchFamily="34" charset="0"/>
                </a:rPr>
                <a:t>r</a:t>
              </a:r>
              <a:r>
                <a:rPr lang="en-US" altLang="en-US" sz="2000" i="1" baseline="-25000">
                  <a:solidFill>
                    <a:srgbClr val="000000"/>
                  </a:solidFill>
                  <a:latin typeface="Tahoma" pitchFamily="34" charset="0"/>
                </a:rPr>
                <a:t>1</a:t>
              </a:r>
            </a:p>
          </p:txBody>
        </p:sp>
        <p:sp>
          <p:nvSpPr>
            <p:cNvPr id="30732" name="Rectangle 47"/>
            <p:cNvSpPr>
              <a:spLocks noChangeArrowheads="1"/>
            </p:cNvSpPr>
            <p:nvPr/>
          </p:nvSpPr>
          <p:spPr bwMode="auto">
            <a:xfrm>
              <a:off x="2352" y="3408"/>
              <a:ext cx="184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  <a:ea typeface="MS PGothic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2800" b="1">
                  <a:solidFill>
                    <a:srgbClr val="000000"/>
                  </a:solidFill>
                  <a:latin typeface="Times New Roman" pitchFamily="18" charset="0"/>
                  <a:sym typeface="Wingdings 3" pitchFamily="18" charset="2"/>
                </a:rPr>
                <a:t>=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16808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140852"/>
            <a:ext cx="11684000" cy="736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dirty="0" err="1" smtClean="0"/>
              <a:t>FPGrowth</a:t>
            </a:r>
            <a:r>
              <a:rPr lang="en-US" altLang="en-US" sz="3600" dirty="0" smtClean="0"/>
              <a:t>: Mining Frequent Patterns by Pattern Growth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480288" y="1219200"/>
            <a:ext cx="9949587" cy="5412828"/>
          </a:xfrm>
        </p:spPr>
        <p:txBody>
          <a:bodyPr/>
          <a:lstStyle/>
          <a:p>
            <a:pPr eaLnBrk="1" hangingPunct="1">
              <a:spcAft>
                <a:spcPts val="600"/>
              </a:spcAft>
            </a:pPr>
            <a:r>
              <a:rPr lang="en-US" altLang="en-US" sz="2400" dirty="0" smtClean="0"/>
              <a:t>Essence of frequent pattern growth (</a:t>
            </a:r>
            <a:r>
              <a:rPr lang="en-US" altLang="en-US" sz="2400" dirty="0" err="1" smtClean="0"/>
              <a:t>FPGrowth</a:t>
            </a:r>
            <a:r>
              <a:rPr lang="en-US" altLang="en-US" sz="2400" dirty="0" smtClean="0"/>
              <a:t>) methodology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Find frequent single items and partition the database based on each such </a:t>
            </a:r>
            <a:r>
              <a:rPr lang="en-US" altLang="en-US" sz="2400" dirty="0"/>
              <a:t>single </a:t>
            </a:r>
            <a:r>
              <a:rPr lang="en-US" altLang="en-US" sz="2400" dirty="0" smtClean="0"/>
              <a:t>item pattern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Recursively grow frequent patterns by doing the above for each </a:t>
            </a:r>
            <a:r>
              <a:rPr lang="en-US" altLang="en-US" sz="2400" i="1" dirty="0"/>
              <a:t>partitioned database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(also called the pattern’s </a:t>
            </a:r>
            <a:r>
              <a:rPr lang="en-US" altLang="en-US" sz="2400" i="1" dirty="0" smtClean="0"/>
              <a:t>conditional </a:t>
            </a:r>
            <a:r>
              <a:rPr lang="en-US" altLang="en-US" sz="2400" i="1" dirty="0"/>
              <a:t>database</a:t>
            </a:r>
            <a:r>
              <a:rPr lang="en-US" altLang="en-US" sz="2400" dirty="0" smtClean="0"/>
              <a:t>) </a:t>
            </a:r>
          </a:p>
          <a:p>
            <a:pPr lvl="1" eaLnBrk="1" hangingPunct="1">
              <a:spcAft>
                <a:spcPts val="600"/>
              </a:spcAft>
            </a:pPr>
            <a:r>
              <a:rPr lang="en-US" altLang="en-US" sz="2400" dirty="0" smtClean="0"/>
              <a:t>To facilitate efficient processing, an efficient data structure, FP-tree, can be constructed</a:t>
            </a:r>
          </a:p>
          <a:p>
            <a:pPr>
              <a:spcAft>
                <a:spcPts val="600"/>
              </a:spcAft>
            </a:pPr>
            <a:r>
              <a:rPr lang="en-US" altLang="en-US" sz="2400" dirty="0" smtClean="0"/>
              <a:t>Mining becomes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Recursively construct and mine (conditional) FP-trees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U</a:t>
            </a:r>
            <a:r>
              <a:rPr lang="en-US" altLang="en-US" sz="2400" dirty="0" smtClean="0"/>
              <a:t>ntil the resulting FP-tree is empty, or until it contains only one path—single path will generate all the combinations of its sub-paths, each of which is a frequent pattern</a:t>
            </a:r>
          </a:p>
        </p:txBody>
      </p:sp>
    </p:spTree>
    <p:extLst>
      <p:ext uri="{BB962C8B-B14F-4D97-AF65-F5344CB8AC3E}">
        <p14:creationId xmlns:p14="http://schemas.microsoft.com/office/powerpoint/2010/main" val="306636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extBox 16"/>
          <p:cNvSpPr txBox="1">
            <a:spLocks noChangeArrowheads="1"/>
          </p:cNvSpPr>
          <p:nvPr/>
        </p:nvSpPr>
        <p:spPr bwMode="auto">
          <a:xfrm>
            <a:off x="2182283" y="5281804"/>
            <a:ext cx="2137834" cy="1200329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Assume only f’s are </a:t>
            </a:r>
            <a:r>
              <a:rPr lang="en-US" altLang="en-US" sz="1800" dirty="0" smtClean="0">
                <a:solidFill>
                  <a:srgbClr val="000000"/>
                </a:solidFill>
              </a:rPr>
              <a:t>frequent </a:t>
            </a:r>
            <a:r>
              <a:rPr lang="en-US" altLang="en-US" sz="1800" dirty="0">
                <a:solidFill>
                  <a:srgbClr val="000000"/>
                </a:solidFill>
              </a:rPr>
              <a:t>&amp; the </a:t>
            </a:r>
            <a:r>
              <a:rPr lang="en-US" altLang="en-US" sz="1800" dirty="0" smtClean="0">
                <a:solidFill>
                  <a:srgbClr val="000000"/>
                </a:solidFill>
              </a:rPr>
              <a:t>frequent </a:t>
            </a:r>
            <a:r>
              <a:rPr lang="en-US" altLang="en-US" sz="1800" dirty="0">
                <a:solidFill>
                  <a:srgbClr val="000000"/>
                </a:solidFill>
              </a:rPr>
              <a:t>item ordering is: f</a:t>
            </a:r>
            <a:r>
              <a:rPr lang="en-US" altLang="en-US" sz="1800" baseline="-25000" dirty="0">
                <a:solidFill>
                  <a:srgbClr val="000000"/>
                </a:solidFill>
              </a:rPr>
              <a:t>1</a:t>
            </a:r>
            <a:r>
              <a:rPr lang="en-US" altLang="en-US" sz="1800" dirty="0" smtClean="0">
                <a:solidFill>
                  <a:srgbClr val="000000"/>
                </a:solidFill>
              </a:rPr>
              <a:t>-f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2</a:t>
            </a:r>
            <a:r>
              <a:rPr lang="en-US" altLang="en-US" sz="1800" dirty="0" smtClean="0">
                <a:solidFill>
                  <a:srgbClr val="000000"/>
                </a:solidFill>
              </a:rPr>
              <a:t>-f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3</a:t>
            </a:r>
            <a:r>
              <a:rPr lang="en-US" altLang="en-US" sz="1800" dirty="0" smtClean="0">
                <a:solidFill>
                  <a:srgbClr val="000000"/>
                </a:solidFill>
              </a:rPr>
              <a:t>-f</a:t>
            </a:r>
            <a:r>
              <a:rPr lang="en-US" altLang="en-US" sz="1800" baseline="-25000" dirty="0" smtClean="0">
                <a:solidFill>
                  <a:srgbClr val="000000"/>
                </a:solidFill>
              </a:rPr>
              <a:t>4</a:t>
            </a:r>
            <a:endParaRPr lang="en-US" altLang="en-US" sz="1800" baseline="-25000" dirty="0">
              <a:solidFill>
                <a:srgbClr val="000000"/>
              </a:solidFill>
            </a:endParaRP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1"/>
            <a:ext cx="12192000" cy="601663"/>
          </a:xfrm>
        </p:spPr>
        <p:txBody>
          <a:bodyPr lIns="92075" tIns="46038" rIns="92075" bIns="46038" anchor="ctr">
            <a:normAutofit fontScale="90000"/>
          </a:bodyPr>
          <a:lstStyle/>
          <a:p>
            <a:pPr eaLnBrk="1" hangingPunct="1"/>
            <a:r>
              <a:rPr lang="en-US" altLang="en-US" dirty="0" smtClean="0"/>
              <a:t>Scaling FP-growth by Item-Based Data Projection</a:t>
            </a:r>
            <a:endParaRPr lang="en-US" altLang="en-US" b="1" dirty="0" smtClean="0"/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143000"/>
            <a:ext cx="11480800" cy="3276600"/>
          </a:xfrm>
          <a:noFill/>
        </p:spPr>
        <p:txBody>
          <a:bodyPr lIns="92075" tIns="46038" rIns="92075" bIns="46038"/>
          <a:lstStyle/>
          <a:p>
            <a:pPr eaLnBrk="1" hangingPunct="1">
              <a:spcBef>
                <a:spcPts val="300"/>
              </a:spcBef>
            </a:pPr>
            <a:r>
              <a:rPr lang="en-US" altLang="en-US" sz="2400" dirty="0" smtClean="0"/>
              <a:t>What if FP-tree cannot fit in memory?—Do not construct FP-tree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smtClean="0"/>
              <a:t>“Project” </a:t>
            </a:r>
            <a:r>
              <a:rPr lang="en-US" altLang="en-US" sz="2400" dirty="0"/>
              <a:t>the database based on </a:t>
            </a:r>
            <a:r>
              <a:rPr lang="en-US" altLang="en-US" sz="2400" dirty="0" smtClean="0"/>
              <a:t>frequent single items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smtClean="0"/>
              <a:t>Construct &amp; mine FP-tree for each projected DB</a:t>
            </a:r>
          </a:p>
          <a:p>
            <a:pPr eaLnBrk="1" hangingPunct="1">
              <a:spcBef>
                <a:spcPts val="300"/>
              </a:spcBef>
            </a:pPr>
            <a:r>
              <a:rPr lang="en-US" altLang="en-US" sz="2400" dirty="0" smtClean="0">
                <a:solidFill>
                  <a:srgbClr val="FF0000"/>
                </a:solidFill>
              </a:rPr>
              <a:t>Parallel projection </a:t>
            </a:r>
            <a:r>
              <a:rPr lang="en-US" altLang="en-US" sz="2400" dirty="0" smtClean="0"/>
              <a:t>vs. </a:t>
            </a:r>
            <a:r>
              <a:rPr lang="en-US" altLang="en-US" sz="2400" dirty="0" smtClean="0">
                <a:solidFill>
                  <a:srgbClr val="FF0000"/>
                </a:solidFill>
              </a:rPr>
              <a:t>partition projection 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smtClean="0"/>
              <a:t>Parallel projection: Project the DB on each frequent item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 smtClean="0"/>
              <a:t>Space costly, all partitions can be processed in parallel</a:t>
            </a:r>
          </a:p>
          <a:p>
            <a:pPr lvl="1" eaLnBrk="1" hangingPunct="1">
              <a:spcBef>
                <a:spcPts val="300"/>
              </a:spcBef>
            </a:pPr>
            <a:r>
              <a:rPr lang="en-US" altLang="en-US" sz="2400" dirty="0" smtClean="0"/>
              <a:t>Partition projection: Partition the DB in order</a:t>
            </a:r>
          </a:p>
          <a:p>
            <a:pPr lvl="2" eaLnBrk="1" hangingPunct="1">
              <a:spcBef>
                <a:spcPts val="300"/>
              </a:spcBef>
            </a:pPr>
            <a:r>
              <a:rPr lang="en-US" altLang="en-US" sz="2400" dirty="0" smtClean="0"/>
              <a:t>Passing the unprocessed parts to subsequent partitions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508000" y="4876800"/>
          <a:ext cx="1625600" cy="1828800"/>
        </p:xfrm>
        <a:graphic>
          <a:graphicData uri="http://schemas.openxmlformats.org/drawingml/2006/table">
            <a:tbl>
              <a:tblPr/>
              <a:tblGrid>
                <a:gridCol w="162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g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i j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4</a:t>
                      </a:r>
                      <a:r>
                        <a:rPr kumimoji="0" lang="en-US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k 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h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4325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1759" name="TextBox 2"/>
          <p:cNvSpPr txBox="1">
            <a:spLocks noChangeArrowheads="1"/>
          </p:cNvSpPr>
          <p:nvPr/>
        </p:nvSpPr>
        <p:spPr bwMode="auto">
          <a:xfrm>
            <a:off x="508000" y="4419600"/>
            <a:ext cx="1524000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Trans. DB</a:t>
            </a:r>
          </a:p>
        </p:txBody>
      </p:sp>
      <p:sp>
        <p:nvSpPr>
          <p:cNvPr id="31760" name="TextBox 6"/>
          <p:cNvSpPr txBox="1">
            <a:spLocks noChangeArrowheads="1"/>
          </p:cNvSpPr>
          <p:nvPr/>
        </p:nvSpPr>
        <p:spPr bwMode="auto">
          <a:xfrm>
            <a:off x="4267200" y="4419600"/>
            <a:ext cx="2641600" cy="369888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Parallel projection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0" y="5241925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1769" name="TextBox 3"/>
          <p:cNvSpPr txBox="1">
            <a:spLocks noChangeArrowheads="1"/>
          </p:cNvSpPr>
          <p:nvPr/>
        </p:nvSpPr>
        <p:spPr bwMode="auto">
          <a:xfrm>
            <a:off x="4373034" y="4843464"/>
            <a:ext cx="1214966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000000"/>
                </a:solidFill>
              </a:rPr>
              <a:t>f</a:t>
            </a:r>
            <a:r>
              <a:rPr lang="en-US" altLang="en-US" sz="1600" b="1" baseline="-25000" dirty="0">
                <a:solidFill>
                  <a:srgbClr val="000000"/>
                </a:solidFill>
              </a:rPr>
              <a:t>4</a:t>
            </a:r>
            <a:r>
              <a:rPr lang="en-US" altLang="en-US" sz="1600" b="1" dirty="0">
                <a:solidFill>
                  <a:srgbClr val="000000"/>
                </a:solidFill>
              </a:rPr>
              <a:t>-proj. DB</a:t>
            </a:r>
          </a:p>
        </p:txBody>
      </p:sp>
      <p:sp>
        <p:nvSpPr>
          <p:cNvPr id="31770" name="TextBox 9"/>
          <p:cNvSpPr txBox="1">
            <a:spLocks noChangeArrowheads="1"/>
          </p:cNvSpPr>
          <p:nvPr/>
        </p:nvSpPr>
        <p:spPr bwMode="auto">
          <a:xfrm>
            <a:off x="5888566" y="4843464"/>
            <a:ext cx="1223434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f</a:t>
            </a:r>
            <a:r>
              <a:rPr lang="en-US" altLang="en-US" sz="1600" b="1" baseline="-25000">
                <a:solidFill>
                  <a:srgbClr val="000000"/>
                </a:solidFill>
              </a:rPr>
              <a:t>3</a:t>
            </a:r>
            <a:r>
              <a:rPr lang="en-US" altLang="en-US" sz="1600" b="1">
                <a:solidFill>
                  <a:srgbClr val="000000"/>
                </a:solidFill>
              </a:rPr>
              <a:t>-proj. DB</a:t>
            </a:r>
          </a:p>
        </p:txBody>
      </p:sp>
      <p:sp>
        <p:nvSpPr>
          <p:cNvPr id="31771" name="TextBox 10"/>
          <p:cNvSpPr txBox="1">
            <a:spLocks noChangeArrowheads="1"/>
          </p:cNvSpPr>
          <p:nvPr/>
        </p:nvSpPr>
        <p:spPr bwMode="auto">
          <a:xfrm>
            <a:off x="7721601" y="4843464"/>
            <a:ext cx="1528233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f</a:t>
            </a:r>
            <a:r>
              <a:rPr lang="en-US" altLang="en-US" sz="1600" b="1" baseline="-25000">
                <a:solidFill>
                  <a:srgbClr val="000000"/>
                </a:solidFill>
              </a:rPr>
              <a:t>4</a:t>
            </a:r>
            <a:r>
              <a:rPr lang="en-US" altLang="en-US" sz="1600" b="1">
                <a:solidFill>
                  <a:srgbClr val="000000"/>
                </a:solidFill>
              </a:rPr>
              <a:t>-proj. DB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994400" y="5257800"/>
          <a:ext cx="812800" cy="1097040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680" marB="4568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79" name="TextBox 12"/>
          <p:cNvSpPr txBox="1">
            <a:spLocks noChangeArrowheads="1"/>
          </p:cNvSpPr>
          <p:nvPr/>
        </p:nvSpPr>
        <p:spPr bwMode="auto">
          <a:xfrm>
            <a:off x="8026401" y="4432300"/>
            <a:ext cx="2791884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solidFill>
                  <a:srgbClr val="000000"/>
                </a:solidFill>
              </a:rPr>
              <a:t>Partition projection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/>
        </p:nvGraphicFramePr>
        <p:xfrm>
          <a:off x="8128000" y="5181600"/>
          <a:ext cx="812800" cy="1466852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 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3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2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9855200" y="5181600"/>
          <a:ext cx="812800" cy="733426"/>
        </p:xfrm>
        <a:graphic>
          <a:graphicData uri="http://schemas.openxmlformats.org/drawingml/2006/table">
            <a:tbl>
              <a:tblPr/>
              <a:tblGrid>
                <a:gridCol w="81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f</a:t>
                      </a:r>
                      <a:r>
                        <a:rPr kumimoji="0" lang="en-US" altLang="en-US" sz="1800" b="0" i="0" u="none" strike="noStrike" cap="none" normalizeH="0" baseline="-2500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1</a:t>
                      </a:r>
                      <a:endParaRPr kumimoji="0" lang="en-US" altLang="en-US" sz="18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  <a:ea typeface="MS PGothic" pitchFamily="34" charset="-128"/>
                      </a:endParaRP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671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itchFamily="2" charset="2"/>
                        <a:defRPr sz="2000">
                          <a:solidFill>
                            <a:schemeClr val="tx1"/>
                          </a:solidFill>
                          <a:latin typeface="Calibri" pitchFamily="34" charset="0"/>
                          <a:ea typeface="MS PGothic" pitchFamily="34" charset="-128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  <a:ea typeface="MS PGothic" pitchFamily="34" charset="-128"/>
                        </a:rPr>
                        <a:t>…</a:t>
                      </a:r>
                    </a:p>
                  </a:txBody>
                  <a:tcPr marL="121920" marR="121920" marT="45740" marB="45740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1794" name="TextBox 15"/>
          <p:cNvSpPr txBox="1">
            <a:spLocks noChangeArrowheads="1"/>
          </p:cNvSpPr>
          <p:nvPr/>
        </p:nvSpPr>
        <p:spPr bwMode="auto">
          <a:xfrm>
            <a:off x="9550400" y="4840289"/>
            <a:ext cx="1422400" cy="33813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000000"/>
                </a:solidFill>
              </a:rPr>
              <a:t>f</a:t>
            </a:r>
            <a:r>
              <a:rPr lang="en-US" altLang="en-US" sz="1600" b="1" baseline="-25000">
                <a:solidFill>
                  <a:srgbClr val="000000"/>
                </a:solidFill>
              </a:rPr>
              <a:t>3</a:t>
            </a:r>
            <a:r>
              <a:rPr lang="en-US" altLang="en-US" sz="1600" b="1">
                <a:solidFill>
                  <a:srgbClr val="000000"/>
                </a:solidFill>
              </a:rPr>
              <a:t>-proj. DB</a:t>
            </a:r>
          </a:p>
        </p:txBody>
      </p:sp>
      <p:sp>
        <p:nvSpPr>
          <p:cNvPr id="31795" name="Oval 4"/>
          <p:cNvSpPr>
            <a:spLocks noChangeArrowheads="1"/>
          </p:cNvSpPr>
          <p:nvPr/>
        </p:nvSpPr>
        <p:spPr bwMode="auto">
          <a:xfrm>
            <a:off x="8128000" y="5257800"/>
            <a:ext cx="406400" cy="304800"/>
          </a:xfrm>
          <a:prstGeom prst="ellipse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96" name="TextBox 8"/>
          <p:cNvSpPr txBox="1">
            <a:spLocks noChangeArrowheads="1"/>
          </p:cNvSpPr>
          <p:nvPr/>
        </p:nvSpPr>
        <p:spPr bwMode="auto">
          <a:xfrm>
            <a:off x="8839200" y="5943601"/>
            <a:ext cx="2641600" cy="830263"/>
          </a:xfrm>
          <a:prstGeom prst="rect">
            <a:avLst/>
          </a:prstGeom>
          <a:solidFill>
            <a:srgbClr val="F6E6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f</a:t>
            </a:r>
            <a:r>
              <a:rPr lang="en-US" altLang="en-US" sz="1600" baseline="-25000" dirty="0">
                <a:solidFill>
                  <a:srgbClr val="000000"/>
                </a:solidFill>
              </a:rPr>
              <a:t>2</a:t>
            </a:r>
            <a:r>
              <a:rPr lang="en-US" altLang="en-US" sz="1600" dirty="0">
                <a:solidFill>
                  <a:srgbClr val="000000"/>
                </a:solidFill>
              </a:rPr>
              <a:t> will be projected to f</a:t>
            </a:r>
            <a:r>
              <a:rPr lang="en-US" altLang="en-US" sz="1600" baseline="-25000" dirty="0">
                <a:solidFill>
                  <a:srgbClr val="000000"/>
                </a:solidFill>
              </a:rPr>
              <a:t>3</a:t>
            </a:r>
            <a:r>
              <a:rPr lang="en-US" altLang="en-US" sz="1600" dirty="0">
                <a:solidFill>
                  <a:srgbClr val="000000"/>
                </a:solidFill>
              </a:rPr>
              <a:t>-proj. DB only when processing f</a:t>
            </a:r>
            <a:r>
              <a:rPr lang="en-US" altLang="en-US" sz="1600" baseline="-25000" dirty="0">
                <a:solidFill>
                  <a:srgbClr val="000000"/>
                </a:solidFill>
              </a:rPr>
              <a:t>4</a:t>
            </a:r>
            <a:r>
              <a:rPr lang="en-US" altLang="en-US" sz="1600" dirty="0">
                <a:solidFill>
                  <a:srgbClr val="000000"/>
                </a:solidFill>
              </a:rPr>
              <a:t>-proj. DB </a:t>
            </a:r>
          </a:p>
        </p:txBody>
      </p:sp>
      <p:sp>
        <p:nvSpPr>
          <p:cNvPr id="31797" name="Curved Up Arrow 2"/>
          <p:cNvSpPr>
            <a:spLocks noChangeArrowheads="1"/>
          </p:cNvSpPr>
          <p:nvPr/>
        </p:nvSpPr>
        <p:spPr bwMode="auto">
          <a:xfrm rot="687619">
            <a:off x="8244418" y="5662614"/>
            <a:ext cx="1627716" cy="238125"/>
          </a:xfrm>
          <a:prstGeom prst="curvedUpArrow">
            <a:avLst>
              <a:gd name="adj1" fmla="val 24921"/>
              <a:gd name="adj2" fmla="val 49843"/>
              <a:gd name="adj3" fmla="val 2500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98" name="Curved Up Arrow 21"/>
          <p:cNvSpPr>
            <a:spLocks noChangeArrowheads="1"/>
          </p:cNvSpPr>
          <p:nvPr/>
        </p:nvSpPr>
        <p:spPr bwMode="auto">
          <a:xfrm rot="151062" flipV="1">
            <a:off x="1943792" y="4993891"/>
            <a:ext cx="2527300" cy="232515"/>
          </a:xfrm>
          <a:prstGeom prst="curvedUpArrow">
            <a:avLst>
              <a:gd name="adj1" fmla="val 24960"/>
              <a:gd name="adj2" fmla="val 49920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31799" name="Curved Up Arrow 22"/>
          <p:cNvSpPr>
            <a:spLocks noChangeArrowheads="1"/>
          </p:cNvSpPr>
          <p:nvPr/>
        </p:nvSpPr>
        <p:spPr bwMode="auto">
          <a:xfrm rot="151062" flipV="1">
            <a:off x="1825412" y="4683521"/>
            <a:ext cx="4238972" cy="576459"/>
          </a:xfrm>
          <a:prstGeom prst="curvedUpArrow">
            <a:avLst>
              <a:gd name="adj1" fmla="val 24997"/>
              <a:gd name="adj2" fmla="val 49944"/>
              <a:gd name="adj3" fmla="val 25000"/>
            </a:avLst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18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animBg="1"/>
      <p:bldP spid="31759" grpId="0" animBg="1"/>
      <p:bldP spid="31760" grpId="0" animBg="1"/>
      <p:bldP spid="31769" grpId="0" animBg="1"/>
      <p:bldP spid="31770" grpId="0" animBg="1"/>
      <p:bldP spid="31771" grpId="0" animBg="1"/>
      <p:bldP spid="31779" grpId="0" animBg="1"/>
      <p:bldP spid="31794" grpId="0" animBg="1"/>
      <p:bldP spid="31795" grpId="0" animBg="1"/>
      <p:bldP spid="31796" grpId="0" animBg="1"/>
      <p:bldP spid="31797" grpId="0" animBg="1"/>
      <p:bldP spid="31798" grpId="0" animBg="1"/>
      <p:bldP spid="31799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533400"/>
          </a:xfrm>
        </p:spPr>
        <p:txBody>
          <a:bodyPr>
            <a:noAutofit/>
          </a:bodyPr>
          <a:lstStyle/>
          <a:p>
            <a:r>
              <a:rPr lang="en-US" altLang="en-US" sz="4000" dirty="0" smtClean="0">
                <a:solidFill>
                  <a:schemeClr val="bg1">
                    <a:lumMod val="75000"/>
                  </a:schemeClr>
                </a:solidFill>
              </a:rPr>
              <a:t>CLOSET+: Mining Closed </a:t>
            </a:r>
            <a:r>
              <a:rPr lang="en-US" altLang="en-US" sz="4000" dirty="0" err="1" smtClean="0">
                <a:solidFill>
                  <a:schemeClr val="bg1">
                    <a:lumMod val="75000"/>
                  </a:schemeClr>
                </a:solidFill>
              </a:rPr>
              <a:t>Itemsets</a:t>
            </a:r>
            <a:r>
              <a:rPr lang="en-US" altLang="en-US" sz="4000" dirty="0" smtClean="0">
                <a:solidFill>
                  <a:schemeClr val="bg1">
                    <a:lumMod val="75000"/>
                  </a:schemeClr>
                </a:solidFill>
              </a:rPr>
              <a:t> by Pattern-Growth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1432" y="1143000"/>
            <a:ext cx="6546106" cy="5486400"/>
          </a:xfrm>
        </p:spPr>
        <p:txBody>
          <a:bodyPr/>
          <a:lstStyle/>
          <a:p>
            <a:r>
              <a:rPr lang="en-US" altLang="en-US" sz="2400" dirty="0" smtClean="0"/>
              <a:t>Efficient, </a:t>
            </a:r>
            <a:r>
              <a:rPr lang="en-US" altLang="en-US" sz="2400" i="1" dirty="0" smtClean="0"/>
              <a:t>direct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mining of closed </a:t>
            </a:r>
            <a:r>
              <a:rPr lang="en-US" altLang="en-US" sz="2400" dirty="0" err="1" smtClean="0"/>
              <a:t>itemsets</a:t>
            </a:r>
            <a:r>
              <a:rPr lang="en-US" altLang="en-US" sz="2400" dirty="0" smtClean="0"/>
              <a:t>  </a:t>
            </a:r>
          </a:p>
          <a:p>
            <a:r>
              <a:rPr lang="en-US" altLang="en-US" sz="2400" dirty="0" smtClean="0"/>
              <a:t>Intuition:</a:t>
            </a:r>
          </a:p>
          <a:p>
            <a:pPr lvl="1"/>
            <a:r>
              <a:rPr lang="en-US" altLang="en-US" sz="2400" dirty="0" smtClean="0"/>
              <a:t>If an FP-tree contains a single branch as shown left</a:t>
            </a:r>
            <a:endParaRPr lang="en-US" altLang="en-US" sz="2400" dirty="0"/>
          </a:p>
          <a:p>
            <a:pPr lvl="1"/>
            <a:r>
              <a:rPr lang="en-US" altLang="en-US" sz="2400" dirty="0" smtClean="0"/>
              <a:t>“a</a:t>
            </a:r>
            <a:r>
              <a:rPr lang="en-US" altLang="en-US" sz="2400" baseline="-25000" dirty="0" smtClean="0"/>
              <a:t>1</a:t>
            </a:r>
            <a:r>
              <a:rPr lang="en-US" altLang="en-US" sz="2400" dirty="0" smtClean="0"/>
              <a:t>,a</a:t>
            </a:r>
            <a:r>
              <a:rPr lang="en-US" altLang="en-US" sz="2400" baseline="-25000" dirty="0" smtClean="0"/>
              <a:t>2</a:t>
            </a:r>
            <a:r>
              <a:rPr lang="en-US" altLang="en-US" sz="2400" dirty="0" smtClean="0"/>
              <a:t>, a</a:t>
            </a:r>
            <a:r>
              <a:rPr lang="en-US" altLang="en-US" sz="2400" baseline="-25000" dirty="0" smtClean="0"/>
              <a:t>3</a:t>
            </a:r>
            <a:r>
              <a:rPr lang="en-US" altLang="en-US" sz="2400" dirty="0" smtClean="0"/>
              <a:t>” should be merged</a:t>
            </a:r>
          </a:p>
          <a:p>
            <a:pPr>
              <a:spcBef>
                <a:spcPts val="600"/>
              </a:spcBef>
            </a:pPr>
            <a:r>
              <a:rPr lang="en-US" altLang="en-US" sz="2400" dirty="0" err="1" smtClean="0"/>
              <a:t>Itemset</a:t>
            </a:r>
            <a:r>
              <a:rPr lang="en-US" altLang="en-US" sz="2400" dirty="0" smtClean="0"/>
              <a:t> merging:  If Y appears in every occurrence of X, then Y is merged with X</a:t>
            </a:r>
          </a:p>
          <a:p>
            <a:pPr lvl="1">
              <a:spcBef>
                <a:spcPts val="600"/>
              </a:spcBef>
            </a:pPr>
            <a:r>
              <a:rPr lang="en-US" altLang="en-US" sz="2400" i="1" dirty="0" smtClean="0"/>
              <a:t>d</a:t>
            </a:r>
            <a:r>
              <a:rPr lang="en-US" altLang="en-US" sz="2400" dirty="0" smtClean="0"/>
              <a:t>-</a:t>
            </a:r>
            <a:r>
              <a:rPr lang="en-US" altLang="en-US" sz="2400" dirty="0" err="1" smtClean="0"/>
              <a:t>proj</a:t>
            </a:r>
            <a:r>
              <a:rPr lang="en-US" altLang="en-US" sz="2400" dirty="0" smtClean="0"/>
              <a:t>. </a:t>
            </a:r>
            <a:r>
              <a:rPr lang="en-US" altLang="en-US" sz="2400" dirty="0" err="1" smtClean="0"/>
              <a:t>db</a:t>
            </a:r>
            <a:r>
              <a:rPr lang="en-US" altLang="en-US" sz="2400" dirty="0" smtClean="0"/>
              <a:t>: {</a:t>
            </a:r>
            <a:r>
              <a:rPr lang="en-US" altLang="en-US" sz="2400" u="sng" dirty="0" err="1" smtClean="0"/>
              <a:t>ac</a:t>
            </a:r>
            <a:r>
              <a:rPr lang="en-US" altLang="en-US" sz="2400" dirty="0" err="1" smtClean="0"/>
              <a:t>e</a:t>
            </a:r>
            <a:r>
              <a:rPr lang="en-US" altLang="en-US" sz="2400" u="sng" dirty="0" err="1" smtClean="0"/>
              <a:t>f</a:t>
            </a:r>
            <a:r>
              <a:rPr lang="en-US" altLang="en-US" sz="2400" dirty="0" smtClean="0"/>
              <a:t>, </a:t>
            </a:r>
            <a:r>
              <a:rPr lang="en-US" altLang="en-US" sz="2400" u="sng" dirty="0" err="1" smtClean="0"/>
              <a:t>acf</a:t>
            </a:r>
            <a:r>
              <a:rPr lang="en-US" altLang="en-US" sz="2400" dirty="0" smtClean="0"/>
              <a:t>} → </a:t>
            </a:r>
            <a:r>
              <a:rPr lang="en-US" altLang="en-US" sz="2400" i="1" dirty="0" err="1" smtClean="0">
                <a:sym typeface="Wingdings 3" pitchFamily="18" charset="2"/>
              </a:rPr>
              <a:t>acfd</a:t>
            </a:r>
            <a:r>
              <a:rPr lang="en-US" altLang="en-US" sz="2400" dirty="0" err="1" smtClean="0">
                <a:sym typeface="Wingdings 3" pitchFamily="18" charset="2"/>
              </a:rPr>
              <a:t>-proj</a:t>
            </a:r>
            <a:r>
              <a:rPr lang="en-US" altLang="en-US" sz="2400" dirty="0" smtClean="0">
                <a:sym typeface="Wingdings 3" pitchFamily="18" charset="2"/>
              </a:rPr>
              <a:t>. </a:t>
            </a:r>
            <a:r>
              <a:rPr lang="en-US" altLang="en-US" sz="2400" dirty="0" err="1" smtClean="0">
                <a:sym typeface="Wingdings 3" pitchFamily="18" charset="2"/>
              </a:rPr>
              <a:t>db</a:t>
            </a:r>
            <a:r>
              <a:rPr lang="en-US" altLang="en-US" sz="2400" dirty="0" smtClean="0">
                <a:sym typeface="Wingdings 3" pitchFamily="18" charset="2"/>
              </a:rPr>
              <a:t>: {e}</a:t>
            </a:r>
          </a:p>
          <a:p>
            <a:pPr lvl="1">
              <a:spcBef>
                <a:spcPts val="600"/>
              </a:spcBef>
            </a:pPr>
            <a:r>
              <a:rPr lang="en-US" altLang="en-US" sz="2400" dirty="0" smtClean="0">
                <a:sym typeface="Wingdings 3" pitchFamily="18" charset="2"/>
              </a:rPr>
              <a:t>Final closed </a:t>
            </a:r>
            <a:r>
              <a:rPr lang="en-US" altLang="en-US" sz="2400" dirty="0" err="1" smtClean="0">
                <a:sym typeface="Wingdings 3" pitchFamily="18" charset="2"/>
              </a:rPr>
              <a:t>itemset</a:t>
            </a:r>
            <a:r>
              <a:rPr lang="en-US" altLang="en-US" sz="2400" dirty="0" smtClean="0">
                <a:sym typeface="Wingdings 3" pitchFamily="18" charset="2"/>
              </a:rPr>
              <a:t>: acfd:2</a:t>
            </a:r>
            <a:endParaRPr lang="en-US" altLang="en-US" sz="2400" dirty="0" smtClean="0"/>
          </a:p>
          <a:p>
            <a:pPr>
              <a:spcBef>
                <a:spcPts val="600"/>
              </a:spcBef>
            </a:pPr>
            <a:r>
              <a:rPr lang="en-US" altLang="en-US" sz="2400" dirty="0" smtClean="0"/>
              <a:t>There are many other tricks developed</a:t>
            </a:r>
          </a:p>
          <a:p>
            <a:pPr lvl="1"/>
            <a:r>
              <a:rPr lang="en-US" altLang="en-US" sz="2400" dirty="0" smtClean="0"/>
              <a:t>For details, see J. Wang, et al,, “CLOSET+: </a:t>
            </a:r>
            <a:r>
              <a:rPr lang="en-US" sz="2400" dirty="0"/>
              <a:t>Searching for the Best Strategies for </a:t>
            </a:r>
            <a:r>
              <a:rPr lang="en-US" sz="2400" dirty="0" smtClean="0"/>
              <a:t>Mining Frequent </a:t>
            </a:r>
            <a:r>
              <a:rPr lang="en-US" sz="2400" dirty="0"/>
              <a:t>Closed </a:t>
            </a:r>
            <a:r>
              <a:rPr lang="en-US" sz="2400" dirty="0" err="1"/>
              <a:t>Itemsets</a:t>
            </a:r>
            <a:r>
              <a:rPr lang="en-US" altLang="en-US" sz="2400" dirty="0" smtClean="0"/>
              <a:t>”, KDD'03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9550889" y="1247775"/>
          <a:ext cx="19304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1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90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TID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chemeClr val="tx1"/>
                          </a:solidFill>
                          <a:latin typeface="Calibri" panose="020F0502020204030204" pitchFamily="34" charset="0"/>
                        </a:rPr>
                        <a:t>Items</a:t>
                      </a:r>
                      <a:endParaRPr lang="en-US" sz="1800" dirty="0">
                        <a:solidFill>
                          <a:schemeClr val="tx1"/>
                        </a:solidFill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1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</a:rPr>
                        <a:t>acdef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08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2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</a:rPr>
                        <a:t>abe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3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</a:rPr>
                        <a:t>cefg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345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alibri" panose="020F0502020204030204" pitchFamily="34" charset="0"/>
                        </a:rPr>
                        <a:t>4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err="1" smtClean="0">
                          <a:latin typeface="Calibri" panose="020F0502020204030204" pitchFamily="34" charset="0"/>
                        </a:rPr>
                        <a:t>acdf</a:t>
                      </a:r>
                      <a:endParaRPr lang="en-US" sz="1800" dirty="0">
                        <a:latin typeface="Calibri" panose="020F0502020204030204" pitchFamily="34" charset="0"/>
                      </a:endParaRP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2793" name="TextBox 3"/>
          <p:cNvSpPr txBox="1">
            <a:spLocks noChangeArrowheads="1"/>
          </p:cNvSpPr>
          <p:nvPr/>
        </p:nvSpPr>
        <p:spPr bwMode="auto">
          <a:xfrm>
            <a:off x="9571544" y="3165531"/>
            <a:ext cx="1827657" cy="338138"/>
          </a:xfrm>
          <a:prstGeom prst="rect">
            <a:avLst/>
          </a:prstGeom>
          <a:solidFill>
            <a:srgbClr val="FFC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45717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Let </a:t>
            </a:r>
            <a:r>
              <a:rPr lang="en-US" altLang="en-US" sz="1600" dirty="0" err="1">
                <a:solidFill>
                  <a:srgbClr val="000000"/>
                </a:solidFill>
              </a:rPr>
              <a:t>minsupport</a:t>
            </a:r>
            <a:r>
              <a:rPr lang="en-US" altLang="en-US" sz="1600" dirty="0">
                <a:solidFill>
                  <a:srgbClr val="000000"/>
                </a:solidFill>
              </a:rPr>
              <a:t> = 2</a:t>
            </a:r>
          </a:p>
        </p:txBody>
      </p:sp>
      <p:sp>
        <p:nvSpPr>
          <p:cNvPr id="32794" name="TextBox 5"/>
          <p:cNvSpPr txBox="1">
            <a:spLocks noChangeArrowheads="1"/>
          </p:cNvSpPr>
          <p:nvPr/>
        </p:nvSpPr>
        <p:spPr bwMode="auto">
          <a:xfrm>
            <a:off x="9307667" y="3525839"/>
            <a:ext cx="2429146" cy="369887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17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000000"/>
                </a:solidFill>
              </a:rPr>
              <a:t>a:3, c:3, d:2, e:3, f:3</a:t>
            </a:r>
          </a:p>
        </p:txBody>
      </p:sp>
      <p:sp>
        <p:nvSpPr>
          <p:cNvPr id="32795" name="TextBox 10"/>
          <p:cNvSpPr txBox="1">
            <a:spLocks noChangeArrowheads="1"/>
          </p:cNvSpPr>
          <p:nvPr/>
        </p:nvSpPr>
        <p:spPr bwMode="auto">
          <a:xfrm>
            <a:off x="9621711" y="3971925"/>
            <a:ext cx="1736419" cy="3698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45717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0000"/>
                </a:solidFill>
              </a:rPr>
              <a:t>F-List: a-c-e-f-d</a:t>
            </a:r>
          </a:p>
        </p:txBody>
      </p:sp>
      <p:grpSp>
        <p:nvGrpSpPr>
          <p:cNvPr id="18" name="Group 5"/>
          <p:cNvGrpSpPr>
            <a:grpSpLocks/>
          </p:cNvGrpSpPr>
          <p:nvPr/>
        </p:nvGrpSpPr>
        <p:grpSpPr bwMode="auto">
          <a:xfrm>
            <a:off x="227716" y="1267618"/>
            <a:ext cx="2584450" cy="3632200"/>
            <a:chOff x="0" y="1833"/>
            <a:chExt cx="1221" cy="2288"/>
          </a:xfrm>
        </p:grpSpPr>
        <p:grpSp>
          <p:nvGrpSpPr>
            <p:cNvPr id="19" name="Group 6"/>
            <p:cNvGrpSpPr>
              <a:grpSpLocks/>
            </p:cNvGrpSpPr>
            <p:nvPr/>
          </p:nvGrpSpPr>
          <p:grpSpPr bwMode="auto">
            <a:xfrm>
              <a:off x="240" y="1833"/>
              <a:ext cx="334" cy="1244"/>
              <a:chOff x="144" y="1833"/>
              <a:chExt cx="334" cy="1244"/>
            </a:xfrm>
          </p:grpSpPr>
          <p:sp>
            <p:nvSpPr>
              <p:cNvPr id="29" name="Text Box 7"/>
              <p:cNvSpPr txBox="1">
                <a:spLocks noChangeArrowheads="1"/>
              </p:cNvSpPr>
              <p:nvPr/>
            </p:nvSpPr>
            <p:spPr bwMode="auto">
              <a:xfrm>
                <a:off x="149" y="2504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2</a:t>
                </a:r>
                <a:r>
                  <a:rPr lang="en-US" altLang="en-US" sz="20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0" name="Text Box 8"/>
              <p:cNvSpPr txBox="1">
                <a:spLocks noChangeArrowheads="1"/>
              </p:cNvSpPr>
              <p:nvPr/>
            </p:nvSpPr>
            <p:spPr bwMode="auto">
              <a:xfrm>
                <a:off x="144" y="2825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3</a:t>
                </a:r>
                <a:r>
                  <a:rPr lang="en-US" altLang="en-US" sz="2000" i="1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 dirty="0" smtClean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endParaRPr lang="en-US" altLang="en-US" sz="2000" i="1" baseline="-25000" dirty="0">
                  <a:solidFill>
                    <a:srgbClr val="00000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1" name="Text Box 9"/>
              <p:cNvSpPr txBox="1">
                <a:spLocks noChangeArrowheads="1"/>
              </p:cNvSpPr>
              <p:nvPr/>
            </p:nvSpPr>
            <p:spPr bwMode="auto">
              <a:xfrm>
                <a:off x="144" y="2191"/>
                <a:ext cx="329" cy="25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a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  <a:r>
                  <a:rPr lang="en-US" altLang="en-US" sz="2000" i="1" dirty="0">
                    <a:solidFill>
                      <a:srgbClr val="000000"/>
                    </a:solidFill>
                    <a:latin typeface="Times New Roman" pitchFamily="18" charset="0"/>
                  </a:rPr>
                  <a:t>:n</a:t>
                </a:r>
                <a:r>
                  <a:rPr lang="en-US" altLang="en-US" sz="2000" i="1" baseline="-25000" dirty="0">
                    <a:solidFill>
                      <a:srgbClr val="00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grpSp>
            <p:nvGrpSpPr>
              <p:cNvPr id="32" name="Group 10"/>
              <p:cNvGrpSpPr>
                <a:grpSpLocks/>
              </p:cNvGrpSpPr>
              <p:nvPr/>
            </p:nvGrpSpPr>
            <p:grpSpPr bwMode="auto">
              <a:xfrm>
                <a:off x="206" y="1833"/>
                <a:ext cx="204" cy="991"/>
                <a:chOff x="2366" y="2466"/>
                <a:chExt cx="219" cy="1037"/>
              </a:xfrm>
            </p:grpSpPr>
            <p:sp>
              <p:nvSpPr>
                <p:cNvPr id="33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366" y="2466"/>
                  <a:ext cx="219" cy="264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rgbClr val="000000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  <a:ea typeface="MS PGothic" pitchFamily="34" charset="-128"/>
                    </a:defRPr>
                  </a:lvl9pPr>
                </a:lstStyle>
                <a:p>
                  <a:pPr defTabSz="457178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en-US" sz="2000" dirty="0">
                      <a:solidFill>
                        <a:srgbClr val="000000"/>
                      </a:solidFill>
                      <a:latin typeface="Times New Roman" pitchFamily="18" charset="0"/>
                    </a:rPr>
                    <a:t>{}</a:t>
                  </a:r>
                </a:p>
              </p:txBody>
            </p:sp>
            <p:cxnSp>
              <p:nvCxnSpPr>
                <p:cNvPr id="34" name="AutoShape 12"/>
                <p:cNvCxnSpPr>
                  <a:cxnSpLocks noChangeShapeType="1"/>
                  <a:stCxn id="33" idx="2"/>
                  <a:endCxn id="31" idx="0"/>
                </p:cNvCxnSpPr>
                <p:nvPr/>
              </p:nvCxnSpPr>
              <p:spPr bwMode="auto">
                <a:xfrm>
                  <a:off x="2475" y="2730"/>
                  <a:ext cx="1" cy="111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5" name="AutoShape 13"/>
                <p:cNvCxnSpPr>
                  <a:cxnSpLocks noChangeShapeType="1"/>
                  <a:stCxn id="31" idx="2"/>
                  <a:endCxn id="29" idx="0"/>
                </p:cNvCxnSpPr>
                <p:nvPr/>
              </p:nvCxnSpPr>
              <p:spPr bwMode="auto">
                <a:xfrm>
                  <a:off x="2476" y="3103"/>
                  <a:ext cx="5" cy="64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36" name="AutoShape 14"/>
                <p:cNvCxnSpPr>
                  <a:cxnSpLocks noChangeShapeType="1"/>
                  <a:stCxn id="29" idx="2"/>
                  <a:endCxn id="30" idx="0"/>
                </p:cNvCxnSpPr>
                <p:nvPr/>
              </p:nvCxnSpPr>
              <p:spPr bwMode="auto">
                <a:xfrm flipH="1">
                  <a:off x="2476" y="3431"/>
                  <a:ext cx="5" cy="72"/>
                </a:xfrm>
                <a:prstGeom prst="straightConnector1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" name="Group 15"/>
            <p:cNvGrpSpPr>
              <a:grpSpLocks/>
            </p:cNvGrpSpPr>
            <p:nvPr/>
          </p:nvGrpSpPr>
          <p:grpSpPr bwMode="auto">
            <a:xfrm>
              <a:off x="0" y="3120"/>
              <a:ext cx="1221" cy="1001"/>
              <a:chOff x="0" y="3120"/>
              <a:chExt cx="1221" cy="1001"/>
            </a:xfrm>
          </p:grpSpPr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H="1">
                <a:off x="144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>
                <a:off x="432" y="3120"/>
                <a:ext cx="24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Text Box 18"/>
              <p:cNvSpPr txBox="1">
                <a:spLocks noChangeArrowheads="1"/>
              </p:cNvSpPr>
              <p:nvPr/>
            </p:nvSpPr>
            <p:spPr bwMode="auto">
              <a:xfrm>
                <a:off x="0" y="3424"/>
                <a:ext cx="35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b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:m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4" name="Text Box 19"/>
              <p:cNvSpPr txBox="1">
                <a:spLocks noChangeArrowheads="1"/>
              </p:cNvSpPr>
              <p:nvPr/>
            </p:nvSpPr>
            <p:spPr bwMode="auto">
              <a:xfrm>
                <a:off x="662" y="3380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1</a:t>
                </a:r>
              </a:p>
            </p:txBody>
          </p:sp>
          <p:sp>
            <p:nvSpPr>
              <p:cNvPr id="25" name="Line 20"/>
              <p:cNvSpPr>
                <a:spLocks noChangeShapeType="1"/>
              </p:cNvSpPr>
              <p:nvPr/>
            </p:nvSpPr>
            <p:spPr bwMode="auto">
              <a:xfrm flipH="1">
                <a:off x="528" y="3648"/>
                <a:ext cx="24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Line 21"/>
              <p:cNvSpPr>
                <a:spLocks noChangeShapeType="1"/>
              </p:cNvSpPr>
              <p:nvPr/>
            </p:nvSpPr>
            <p:spPr bwMode="auto">
              <a:xfrm>
                <a:off x="864" y="3648"/>
                <a:ext cx="144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22"/>
              <p:cNvSpPr>
                <a:spLocks noChangeArrowheads="1"/>
              </p:cNvSpPr>
              <p:nvPr/>
            </p:nvSpPr>
            <p:spPr bwMode="auto">
              <a:xfrm>
                <a:off x="288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2</a:t>
                </a:r>
              </a:p>
            </p:txBody>
          </p:sp>
          <p:sp>
            <p:nvSpPr>
              <p:cNvPr id="28" name="Rectangle 23"/>
              <p:cNvSpPr>
                <a:spLocks noChangeArrowheads="1"/>
              </p:cNvSpPr>
              <p:nvPr/>
            </p:nvSpPr>
            <p:spPr bwMode="auto">
              <a:xfrm>
                <a:off x="912" y="3888"/>
                <a:ext cx="309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  <a:ea typeface="MS PGothic" pitchFamily="34" charset="-128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c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  <a:r>
                  <a:rPr lang="en-US" altLang="en-US" sz="1800" i="1">
                    <a:solidFill>
                      <a:srgbClr val="000000"/>
                    </a:solidFill>
                    <a:latin typeface="Tahoma" pitchFamily="34" charset="0"/>
                  </a:rPr>
                  <a:t>:k</a:t>
                </a:r>
                <a:r>
                  <a:rPr lang="en-US" altLang="en-US" sz="1800" i="1" baseline="-25000">
                    <a:solidFill>
                      <a:srgbClr val="000000"/>
                    </a:solidFill>
                    <a:latin typeface="Tahoma" pitchFamily="34" charset="0"/>
                  </a:rPr>
                  <a:t>3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72380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93" grpId="0" animBg="1"/>
      <p:bldP spid="32794" grpId="0" animBg="1"/>
      <p:bldP spid="3279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kern="0" dirty="0"/>
              <a:t>Efficient Pattern Mining </a:t>
            </a:r>
            <a:r>
              <a:rPr lang="en-US" altLang="en-US" sz="2800" kern="0" dirty="0" smtClean="0"/>
              <a:t>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Pattern Evaluation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4247787" y="3443319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78"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446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 smtClean="0"/>
              <a:t>Pattern 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9863" y="1542473"/>
            <a:ext cx="11048028" cy="4572000"/>
          </a:xfrm>
        </p:spPr>
        <p:txBody>
          <a:bodyPr/>
          <a:lstStyle/>
          <a:p>
            <a:pPr defTabSz="1219110">
              <a:lnSpc>
                <a:spcPct val="200000"/>
              </a:lnSpc>
            </a:pPr>
            <a:r>
              <a:rPr lang="en-US" altLang="en-US" dirty="0"/>
              <a:t>Limitation of the Support-Confidence Framework</a:t>
            </a:r>
            <a:endParaRPr lang="en-US" dirty="0">
              <a:solidFill>
                <a:prstClr val="black"/>
              </a:solidFill>
            </a:endParaRP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dirty="0" smtClean="0"/>
              <a:t>Interestingness Measures: Lift and</a:t>
            </a:r>
            <a:r>
              <a:rPr lang="en-US" altLang="en-US" dirty="0"/>
              <a:t> </a:t>
            </a:r>
            <a:r>
              <a:rPr lang="el-GR" altLang="en-US" dirty="0" smtClean="0">
                <a:ea typeface="MingLiU" pitchFamily="49" charset="-120"/>
              </a:rPr>
              <a:t>χ</a:t>
            </a:r>
            <a:r>
              <a:rPr lang="en-US" altLang="en-US" baseline="30000" dirty="0"/>
              <a:t>2</a:t>
            </a:r>
            <a:r>
              <a:rPr lang="en-US" altLang="en-US" dirty="0"/>
              <a:t> 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Null-Invariant Measures</a:t>
            </a:r>
          </a:p>
          <a:p>
            <a:pPr>
              <a:lnSpc>
                <a:spcPct val="200000"/>
              </a:lnSpc>
              <a:spcBef>
                <a:spcPts val="1200"/>
              </a:spcBef>
              <a:spcAft>
                <a:spcPts val="600"/>
              </a:spcAft>
            </a:pPr>
            <a:r>
              <a:rPr lang="en-US" altLang="en-US" dirty="0"/>
              <a:t>Comparison of Interestingness </a:t>
            </a:r>
            <a:r>
              <a:rPr lang="en-US" altLang="en-US" dirty="0" smtClean="0"/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3425478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7856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How to Judge if a Rule/Pattern Is Interesting?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95400"/>
            <a:ext cx="9335247" cy="5257800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300"/>
              </a:spcAft>
            </a:pP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Pattern-mining will generate a large set of patterns/rules</a:t>
            </a: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Not all the generated patterns/rules are interesting</a:t>
            </a:r>
          </a:p>
          <a:p>
            <a:pPr>
              <a:spcAft>
                <a:spcPts val="300"/>
              </a:spcAft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Interestingness measures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: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Objective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vs. </a:t>
            </a: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subjective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</a:t>
            </a:r>
            <a:endParaRPr lang="en-US" altLang="en-US" sz="2400" dirty="0" smtClean="0">
              <a:latin typeface="Calibri" pitchFamily="34" charset="0"/>
              <a:sym typeface="Symbol" pitchFamily="18" charset="2"/>
            </a:endParaRPr>
          </a:p>
          <a:p>
            <a:pPr lvl="1">
              <a:spcAft>
                <a:spcPts val="3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Objective</a:t>
            </a: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 interestingness measures</a:t>
            </a:r>
          </a:p>
          <a:p>
            <a:pPr lvl="2">
              <a:spcAft>
                <a:spcPts val="300"/>
              </a:spcAft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Support, confidence, correlation, …</a:t>
            </a:r>
          </a:p>
          <a:p>
            <a:pPr lvl="1">
              <a:spcAft>
                <a:spcPts val="300"/>
              </a:spcAft>
            </a:pPr>
            <a:r>
              <a:rPr lang="en-US" altLang="en-US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Subjective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 interestingness measures: </a:t>
            </a:r>
          </a:p>
          <a:p>
            <a:pPr lvl="4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Different users may judge interestingness differently</a:t>
            </a:r>
          </a:p>
          <a:p>
            <a:pPr lvl="2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Let </a:t>
            </a: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a user </a:t>
            </a:r>
            <a:r>
              <a:rPr lang="en-US" altLang="en-US" dirty="0">
                <a:latin typeface="Calibri" pitchFamily="34" charset="0"/>
                <a:sym typeface="Symbol" pitchFamily="18" charset="2"/>
              </a:rPr>
              <a:t>specify</a:t>
            </a:r>
          </a:p>
          <a:p>
            <a:pPr lvl="3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Query-based:  Relevant to a user’s particular request</a:t>
            </a:r>
          </a:p>
          <a:p>
            <a:pPr lvl="2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Judge against one’s knowledge-base</a:t>
            </a:r>
          </a:p>
          <a:p>
            <a:pPr lvl="3">
              <a:spcAft>
                <a:spcPts val="300"/>
              </a:spcAft>
            </a:pPr>
            <a:r>
              <a:rPr lang="en-US" altLang="en-US" dirty="0">
                <a:latin typeface="Calibri" pitchFamily="34" charset="0"/>
                <a:sym typeface="Symbol" pitchFamily="18" charset="2"/>
              </a:rPr>
              <a:t>unexpected, freshness, timeliness</a:t>
            </a:r>
          </a:p>
        </p:txBody>
      </p:sp>
    </p:spTree>
    <p:extLst>
      <p:ext uri="{BB962C8B-B14F-4D97-AF65-F5344CB8AC3E}">
        <p14:creationId xmlns:p14="http://schemas.microsoft.com/office/powerpoint/2010/main" val="4137364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203200" y="381000"/>
            <a:ext cx="12598400" cy="6096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000" dirty="0" smtClean="0"/>
              <a:t>Limitation of the Support-Confidence Framework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295400"/>
            <a:ext cx="9147175" cy="5105400"/>
          </a:xfrm>
        </p:spPr>
        <p:txBody>
          <a:bodyPr/>
          <a:lstStyle/>
          <a:p>
            <a:pPr>
              <a:spcAft>
                <a:spcPts val="300"/>
              </a:spcAft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Are 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s</a:t>
            </a:r>
            <a:r>
              <a:rPr lang="en-US" altLang="en-US" sz="2400" dirty="0" smtClean="0">
                <a:latin typeface="Calibri" panose="020F0502020204030204" pitchFamily="34" charset="0"/>
              </a:rPr>
              <a:t> and 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c</a:t>
            </a:r>
            <a:r>
              <a:rPr lang="en-US" altLang="en-US" sz="2400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interesting </a:t>
            </a:r>
            <a:r>
              <a:rPr lang="en-US" altLang="en-US" dirty="0">
                <a:latin typeface="Calibri" panose="020F0502020204030204" pitchFamily="34" charset="0"/>
              </a:rPr>
              <a:t>in association rules: “A 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  B” [</a:t>
            </a:r>
            <a:r>
              <a:rPr lang="en-US" altLang="en-US" i="1" dirty="0">
                <a:latin typeface="Calibri" panose="020F0502020204030204" pitchFamily="34" charset="0"/>
                <a:sym typeface="Symbol" pitchFamily="18" charset="2"/>
              </a:rPr>
              <a:t>s</a:t>
            </a:r>
            <a:r>
              <a:rPr lang="en-US" altLang="en-US" dirty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i="1" dirty="0">
                <a:latin typeface="Calibri" panose="020F0502020204030204" pitchFamily="34" charset="0"/>
                <a:sym typeface="Symbol" pitchFamily="18" charset="2"/>
              </a:rPr>
              <a:t>c</a:t>
            </a:r>
            <a:r>
              <a:rPr lang="en-US" altLang="en-US" dirty="0" smtClean="0">
                <a:latin typeface="Calibri" panose="020F0502020204030204" pitchFamily="34" charset="0"/>
                <a:sym typeface="Symbol" pitchFamily="18" charset="2"/>
              </a:rPr>
              <a:t>]? </a:t>
            </a:r>
            <a:endParaRPr lang="en-US" altLang="en-US" sz="2400" dirty="0" smtClean="0">
              <a:solidFill>
                <a:srgbClr val="FF0000"/>
              </a:solidFill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Example:  Suppose one school may have the following statistics on # of students who may play basketball and/or eat cereal: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endParaRPr lang="en-US" altLang="en-US" sz="2400" dirty="0" smtClean="0">
              <a:latin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endParaRPr lang="en-US" altLang="en-US" sz="2400" i="1" dirty="0" smtClean="0">
              <a:latin typeface="Calibri" panose="020F0502020204030204" pitchFamily="34" charset="0"/>
            </a:endParaRPr>
          </a:p>
          <a:p>
            <a:pPr marL="457200" lvl="1" indent="0" eaLnBrk="1" hangingPunct="1">
              <a:spcBef>
                <a:spcPts val="600"/>
              </a:spcBef>
              <a:spcAft>
                <a:spcPts val="300"/>
              </a:spcAft>
              <a:buFont typeface="Wingdings" pitchFamily="2" charset="2"/>
              <a:buNone/>
              <a:defRPr/>
            </a:pPr>
            <a:endParaRPr lang="en-US" altLang="en-US" sz="2400" i="1" dirty="0" smtClean="0">
              <a:latin typeface="Calibri" panose="020F0502020204030204" pitchFamily="34" charset="0"/>
            </a:endParaRP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Association rule mining may generate the following: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i="1" dirty="0" smtClean="0">
                <a:latin typeface="Calibri" panose="020F0502020204030204" pitchFamily="34" charset="0"/>
              </a:rPr>
              <a:t>play-basketball</a:t>
            </a:r>
            <a:r>
              <a:rPr lang="en-US" altLang="en-US" sz="2400" dirty="0" smtClean="0">
                <a:latin typeface="Calibri" panose="020F0502020204030204" pitchFamily="34" charset="0"/>
              </a:rPr>
              <a:t> 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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eat-cereal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 [40%, 66.7%]  (higher s &amp; c)</a:t>
            </a:r>
          </a:p>
          <a:p>
            <a:pPr eaLnBrk="1" hangingPunct="1">
              <a:spcBef>
                <a:spcPts val="600"/>
              </a:spcBef>
              <a:spcAft>
                <a:spcPts val="300"/>
              </a:spcAft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But </a:t>
            </a:r>
            <a:r>
              <a:rPr lang="en-US" altLang="en-US" sz="2400" dirty="0" smtClean="0">
                <a:latin typeface="Calibri" panose="020F0502020204030204" pitchFamily="34" charset="0"/>
              </a:rPr>
              <a:t>this strong association rule is misleading: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The overall % of students eating cereal is 75% &gt; 66.7%, a more telling rule:</a:t>
            </a:r>
          </a:p>
          <a:p>
            <a:pPr marL="742950" lvl="2" indent="-342900" eaLnBrk="1" hangingPunct="1">
              <a:spcBef>
                <a:spcPts val="600"/>
              </a:spcBef>
              <a:spcAft>
                <a:spcPts val="300"/>
              </a:spcAft>
              <a:buSzPct val="60000"/>
              <a:defRPr/>
            </a:pPr>
            <a:r>
              <a:rPr lang="en-US" altLang="en-US" i="1" dirty="0" smtClean="0">
                <a:latin typeface="Calibri" panose="020F0502020204030204" pitchFamily="34" charset="0"/>
                <a:sym typeface="Symbol" pitchFamily="18" charset="2"/>
              </a:rPr>
              <a:t>¬ </a:t>
            </a:r>
            <a:r>
              <a:rPr lang="en-US" altLang="en-US" i="1" dirty="0" smtClean="0">
                <a:latin typeface="Calibri" panose="020F0502020204030204" pitchFamily="34" charset="0"/>
              </a:rPr>
              <a:t>play-basketball</a:t>
            </a:r>
            <a:r>
              <a:rPr lang="en-US" altLang="en-US" dirty="0" smtClean="0">
                <a:latin typeface="Calibri" panose="020F0502020204030204" pitchFamily="34" charset="0"/>
              </a:rPr>
              <a:t> </a:t>
            </a:r>
            <a:r>
              <a:rPr lang="en-US" altLang="en-US" dirty="0" smtClean="0">
                <a:latin typeface="Calibri" panose="020F0502020204030204" pitchFamily="34" charset="0"/>
                <a:sym typeface="Symbol" pitchFamily="18" charset="2"/>
              </a:rPr>
              <a:t> </a:t>
            </a:r>
            <a:r>
              <a:rPr lang="en-US" altLang="en-US" i="1" dirty="0" smtClean="0">
                <a:latin typeface="Calibri" panose="020F0502020204030204" pitchFamily="34" charset="0"/>
                <a:sym typeface="Symbol" pitchFamily="18" charset="2"/>
              </a:rPr>
              <a:t>eat-cereal</a:t>
            </a:r>
            <a:r>
              <a:rPr lang="en-US" altLang="en-US" dirty="0" smtClean="0">
                <a:latin typeface="Calibri" panose="020F0502020204030204" pitchFamily="34" charset="0"/>
                <a:sym typeface="Symbol" pitchFamily="18" charset="2"/>
              </a:rPr>
              <a:t> [35%, 87.5%] (high s &amp; c)</a:t>
            </a:r>
          </a:p>
        </p:txBody>
      </p:sp>
      <p:graphicFrame>
        <p:nvGraphicFramePr>
          <p:cNvPr id="1408050" name="Group 50"/>
          <p:cNvGraphicFramePr>
            <a:graphicFrameLocks noGrp="1"/>
          </p:cNvGraphicFramePr>
          <p:nvPr>
            <p:extLst/>
          </p:nvPr>
        </p:nvGraphicFramePr>
        <p:xfrm>
          <a:off x="1222375" y="2676865"/>
          <a:ext cx="7213600" cy="1262063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14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3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17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play-basketball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 (row)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not eat-cereal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sum(col.)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>
            <a:spLocks noChangeArrowheads="1"/>
          </p:cNvSpPr>
          <p:nvPr/>
        </p:nvSpPr>
        <p:spPr bwMode="auto">
          <a:xfrm rot="766528">
            <a:off x="8034038" y="3141115"/>
            <a:ext cx="2792861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2-way contingency table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143539" y="1253722"/>
            <a:ext cx="1581373" cy="461665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</a:rPr>
              <a:t>Be careful!</a:t>
            </a:r>
            <a:endParaRPr 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602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8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>
          <a:xfrm>
            <a:off x="711200" y="228600"/>
            <a:ext cx="10668000" cy="762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What Is Pattern Discovery?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>
          <a:xfrm>
            <a:off x="406401" y="1179088"/>
            <a:ext cx="10749279" cy="5450312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What are patterns?</a:t>
            </a:r>
            <a:r>
              <a:rPr lang="en-US" altLang="en-US" dirty="0" smtClean="0">
                <a:latin typeface="Calibri" pitchFamily="34" charset="0"/>
              </a:rPr>
              <a:t>  </a:t>
            </a:r>
          </a:p>
          <a:p>
            <a:pPr lvl="1">
              <a:spcAft>
                <a:spcPts val="2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Patterns</a:t>
            </a:r>
            <a:r>
              <a:rPr lang="en-US" altLang="en-US" dirty="0" smtClean="0">
                <a:latin typeface="Calibri" pitchFamily="34" charset="0"/>
              </a:rPr>
              <a:t>: A set of items, subsequences, or substructures that occur frequently together (or strongly correlated) in a data set</a:t>
            </a:r>
          </a:p>
          <a:p>
            <a:pPr lvl="1"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Patterns represent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intrinsic</a:t>
            </a:r>
            <a:r>
              <a:rPr lang="en-US" altLang="en-US" dirty="0" smtClean="0">
                <a:latin typeface="Calibri" pitchFamily="34" charset="0"/>
              </a:rPr>
              <a:t> and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important properties </a:t>
            </a:r>
            <a:r>
              <a:rPr lang="en-US" altLang="en-US" dirty="0" smtClean="0">
                <a:latin typeface="Calibri" pitchFamily="34" charset="0"/>
              </a:rPr>
              <a:t>of datasets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Pattern discovery</a:t>
            </a:r>
            <a:r>
              <a:rPr lang="en-US" altLang="en-US" dirty="0" smtClean="0">
                <a:latin typeface="Calibri" pitchFamily="34" charset="0"/>
              </a:rPr>
              <a:t>: Uncovering patterns from massive data sets</a:t>
            </a:r>
          </a:p>
          <a:p>
            <a:pPr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Motivation examples: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What products were often purchased together?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What are the subsequent purchases after buying an iPad?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What code segments likely contain copy-and-paste bugs?</a:t>
            </a:r>
          </a:p>
          <a:p>
            <a:pPr lvl="1" eaLnBrk="1" hangingPunct="1">
              <a:spcBef>
                <a:spcPts val="600"/>
              </a:spcBef>
              <a:spcAft>
                <a:spcPts val="200"/>
              </a:spcAft>
            </a:pPr>
            <a:r>
              <a:rPr lang="en-US" altLang="en-US" dirty="0" smtClean="0">
                <a:latin typeface="Calibri" pitchFamily="34" charset="0"/>
              </a:rPr>
              <a:t>What word sequences likely form phrases in this corpus?</a:t>
            </a:r>
          </a:p>
        </p:txBody>
      </p:sp>
    </p:spTree>
    <p:extLst>
      <p:ext uri="{BB962C8B-B14F-4D97-AF65-F5344CB8AC3E}">
        <p14:creationId xmlns:p14="http://schemas.microsoft.com/office/powerpoint/2010/main" val="3710900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Interestingness Measure: Lift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7236" y="1254124"/>
            <a:ext cx="7213600" cy="53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Measure of dependent/correlated events: </a:t>
            </a:r>
            <a:r>
              <a:rPr lang="en-US" altLang="en-US" b="1" dirty="0" smtClean="0">
                <a:latin typeface="Calibri" pitchFamily="34" charset="0"/>
                <a:sym typeface="Symbol" pitchFamily="18" charset="2"/>
              </a:rPr>
              <a:t>lift</a:t>
            </a:r>
          </a:p>
        </p:txBody>
      </p:sp>
      <p:graphicFrame>
        <p:nvGraphicFramePr>
          <p:cNvPr id="8199" name="Object 39"/>
          <p:cNvGraphicFramePr>
            <a:graphicFrameLocks noGrp="1" noChangeAspect="1"/>
          </p:cNvGraphicFramePr>
          <p:nvPr>
            <p:ph sz="quarter" idx="2"/>
            <p:extLst/>
          </p:nvPr>
        </p:nvGraphicFramePr>
        <p:xfrm>
          <a:off x="3778250" y="5056188"/>
          <a:ext cx="4176713" cy="628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2" name="Equation" r:id="rId4" imgW="2616200" imgH="393700" progId="Equation.3">
                  <p:embed/>
                </p:oleObj>
              </mc:Choice>
              <mc:Fallback>
                <p:oleObj name="Equation" r:id="rId4" imgW="26162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5056188"/>
                        <a:ext cx="4176713" cy="628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36"/>
          <p:cNvGraphicFramePr>
            <a:graphicFrameLocks noGrp="1" noChangeAspect="1"/>
          </p:cNvGraphicFramePr>
          <p:nvPr>
            <p:ph sz="quarter" idx="3"/>
            <p:extLst/>
          </p:nvPr>
        </p:nvGraphicFramePr>
        <p:xfrm>
          <a:off x="4030663" y="4462463"/>
          <a:ext cx="3963987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3" name="Equation" r:id="rId6" imgW="2514600" imgH="393700" progId="Equation.3">
                  <p:embed/>
                </p:oleObj>
              </mc:Choice>
              <mc:Fallback>
                <p:oleObj name="Equation" r:id="rId6" imgW="25146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0663" y="4462463"/>
                        <a:ext cx="3963987" cy="620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31"/>
          <p:cNvGraphicFramePr>
            <a:graphicFrameLocks noChangeAspect="1"/>
          </p:cNvGraphicFramePr>
          <p:nvPr>
            <p:extLst/>
          </p:nvPr>
        </p:nvGraphicFramePr>
        <p:xfrm>
          <a:off x="1136526" y="1720849"/>
          <a:ext cx="5401733" cy="823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4" name="Equation" r:id="rId8" imgW="2184400" imgH="419100" progId="Equation.3">
                  <p:embed/>
                </p:oleObj>
              </mc:Choice>
              <mc:Fallback>
                <p:oleObj name="Equation" r:id="rId8" imgW="21844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6526" y="1720849"/>
                        <a:ext cx="5401733" cy="823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Group 50"/>
          <p:cNvGraphicFramePr>
            <a:graphicFrameLocks noGrp="1"/>
          </p:cNvGraphicFramePr>
          <p:nvPr>
            <p:extLst/>
          </p:nvPr>
        </p:nvGraphicFramePr>
        <p:xfrm>
          <a:off x="7823201" y="1785939"/>
          <a:ext cx="4063999" cy="1350327"/>
        </p:xfrm>
        <a:graphic>
          <a:graphicData uri="http://schemas.openxmlformats.org/drawingml/2006/table">
            <a:tbl>
              <a:tblPr/>
              <a:tblGrid>
                <a:gridCol w="1219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09600" y="3733800"/>
            <a:ext cx="7019636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lnSpc>
                <a:spcPct val="130000"/>
              </a:lnSpc>
              <a:buClr>
                <a:srgbClr val="8C8C8C"/>
              </a:buClr>
              <a:defRPr/>
            </a:pPr>
            <a:endParaRPr lang="en-US" altLang="en-US" sz="2000" kern="0" dirty="0" smtClean="0">
              <a:solidFill>
                <a:srgbClr val="000000"/>
              </a:solidFill>
              <a:sym typeface="Symbol" pitchFamily="18" charset="2"/>
            </a:endParaRPr>
          </a:p>
        </p:txBody>
      </p:sp>
      <p:sp>
        <p:nvSpPr>
          <p:cNvPr id="8228" name="TextBox 1"/>
          <p:cNvSpPr txBox="1">
            <a:spLocks noChangeArrowheads="1"/>
          </p:cNvSpPr>
          <p:nvPr/>
        </p:nvSpPr>
        <p:spPr bwMode="auto">
          <a:xfrm>
            <a:off x="8275782" y="1320799"/>
            <a:ext cx="3260436" cy="40005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>
                <a:solidFill>
                  <a:srgbClr val="000000"/>
                </a:solidFill>
                <a:latin typeface="Calibri" pitchFamily="34" charset="0"/>
              </a:rPr>
              <a:t>Lift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 is more telling than s &amp; c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531095" y="2730526"/>
            <a:ext cx="7644717" cy="386391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Lift(B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, C) may tell how B and C are correlated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sym typeface="Symbol" pitchFamily="18" charset="2"/>
              </a:rPr>
              <a:t>Lift(B, C) = 1: B and C are independent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sym typeface="Symbol" pitchFamily="18" charset="2"/>
              </a:rPr>
              <a:t>&gt; 1:  positively correlated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FF0000"/>
                </a:solidFill>
                <a:sym typeface="Symbol" pitchFamily="18" charset="2"/>
              </a:rPr>
              <a:t>&lt; 1: negatively </a:t>
            </a:r>
            <a:r>
              <a:rPr lang="en-US" altLang="en-US" kern="0" dirty="0" smtClean="0">
                <a:solidFill>
                  <a:srgbClr val="FF0000"/>
                </a:solidFill>
                <a:sym typeface="Symbol" pitchFamily="18" charset="2"/>
              </a:rPr>
              <a:t>correlated</a:t>
            </a:r>
            <a:endParaRPr lang="en-US" altLang="en-US" kern="0" dirty="0">
              <a:solidFill>
                <a:srgbClr val="FF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For our example,</a:t>
            </a:r>
          </a:p>
          <a:p>
            <a:pPr>
              <a:defRPr/>
            </a:pPr>
            <a:endParaRPr lang="en-US" altLang="en-US" kern="0" dirty="0">
              <a:solidFill>
                <a:srgbClr val="000000"/>
              </a:solidFill>
              <a:sym typeface="Symbol" pitchFamily="18" charset="2"/>
            </a:endParaRPr>
          </a:p>
          <a:p>
            <a:pPr>
              <a:defRPr/>
            </a:pPr>
            <a:endParaRPr lang="en-US" altLang="en-US" kern="0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Thus, B and C are negatively correlated since lift(B, C) &lt; 1; </a:t>
            </a:r>
          </a:p>
          <a:p>
            <a:pPr lvl="1">
              <a:defRPr/>
            </a:pP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B 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and </a:t>
            </a: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¬C 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are </a:t>
            </a: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positively 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correlated </a:t>
            </a: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since 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lift(B, </a:t>
            </a: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¬C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) </a:t>
            </a: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&gt; 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79261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>
          <a:xfrm>
            <a:off x="512619" y="316454"/>
            <a:ext cx="110744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Interestingness Measure: </a:t>
            </a:r>
            <a:r>
              <a:rPr lang="el-GR" altLang="en-US" b="1" dirty="0" smtClean="0">
                <a:latin typeface="MingLiU" pitchFamily="49" charset="-120"/>
                <a:ea typeface="MingLiU" pitchFamily="49" charset="-120"/>
              </a:rPr>
              <a:t>χ</a:t>
            </a:r>
            <a:r>
              <a:rPr lang="en-US" altLang="en-US" b="1" baseline="30000" dirty="0" smtClean="0"/>
              <a:t>2</a:t>
            </a:r>
            <a:r>
              <a:rPr lang="en-US" altLang="en-US" dirty="0" smtClean="0"/>
              <a:t> 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236245"/>
            <a:ext cx="7213600" cy="5334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>
                <a:sym typeface="Symbol" pitchFamily="18" charset="2"/>
              </a:rPr>
              <a:t>Another measure to test correlated events: </a:t>
            </a:r>
            <a:r>
              <a:rPr lang="el-GR" altLang="en-US" b="1" dirty="0" smtClean="0">
                <a:ea typeface="MingLiU" pitchFamily="49" charset="-120"/>
              </a:rPr>
              <a:t>χ</a:t>
            </a:r>
            <a:r>
              <a:rPr lang="en-US" altLang="en-US" b="1" baseline="30000" dirty="0" smtClean="0"/>
              <a:t>2</a:t>
            </a:r>
            <a:endParaRPr lang="en-US" altLang="en-US" dirty="0" smtClean="0">
              <a:sym typeface="Symbol" pitchFamily="18" charset="2"/>
            </a:endParaRPr>
          </a:p>
        </p:txBody>
      </p:sp>
      <p:graphicFrame>
        <p:nvGraphicFramePr>
          <p:cNvPr id="9" name="Group 50"/>
          <p:cNvGraphicFramePr>
            <a:graphicFrameLocks noGrp="1"/>
          </p:cNvGraphicFramePr>
          <p:nvPr>
            <p:extLst/>
          </p:nvPr>
        </p:nvGraphicFramePr>
        <p:xfrm>
          <a:off x="7823201" y="1402426"/>
          <a:ext cx="4063999" cy="1385499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27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471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7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 (450)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350 (300)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750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30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200 (150)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50 (100)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250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8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</a:t>
                      </a:r>
                    </a:p>
                  </a:txBody>
                  <a:tcPr marL="121920" marR="121920" marT="45680" marB="456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600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400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marT="45680" marB="456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9279" name="Object 2"/>
          <p:cNvGraphicFramePr>
            <a:graphicFrameLocks noChangeAspect="1"/>
          </p:cNvGraphicFramePr>
          <p:nvPr>
            <p:extLst/>
          </p:nvPr>
        </p:nvGraphicFramePr>
        <p:xfrm>
          <a:off x="2336800" y="1780309"/>
          <a:ext cx="4470400" cy="74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Equation" r:id="rId4" imgW="2057400" imgH="444240" progId="Equation.3">
                  <p:embed/>
                </p:oleObj>
              </mc:Choice>
              <mc:Fallback>
                <p:oleObj name="Equation" r:id="rId4" imgW="2057400" imgH="444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36800" y="1780309"/>
                        <a:ext cx="4470400" cy="746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3"/>
          <p:cNvSpPr txBox="1">
            <a:spLocks noChangeArrowheads="1"/>
          </p:cNvSpPr>
          <p:nvPr/>
        </p:nvSpPr>
        <p:spPr>
          <a:xfrm>
            <a:off x="426558" y="2449577"/>
            <a:ext cx="8989046" cy="4140409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  <a:ea typeface="MingLiU"/>
              </a:rPr>
              <a:t>For the table on the right,</a:t>
            </a:r>
          </a:p>
          <a:p>
            <a:pPr>
              <a:spcAft>
                <a:spcPts val="600"/>
              </a:spcAft>
              <a:defRPr/>
            </a:pPr>
            <a:endParaRPr lang="en-US" altLang="en-US" b="1" dirty="0" smtClean="0">
              <a:solidFill>
                <a:srgbClr val="000000"/>
              </a:solidFill>
              <a:ea typeface="MingLiU"/>
            </a:endParaRPr>
          </a:p>
          <a:p>
            <a:pPr>
              <a:spcAft>
                <a:spcPts val="600"/>
              </a:spcAft>
              <a:defRPr/>
            </a:pPr>
            <a:endParaRPr lang="en-US" altLang="en-US" b="1" dirty="0">
              <a:solidFill>
                <a:srgbClr val="000000"/>
              </a:solidFill>
              <a:ea typeface="MingLiU"/>
            </a:endParaRP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  <a:ea typeface="MingLiU"/>
              </a:rPr>
              <a:t>By </a:t>
            </a:r>
            <a:r>
              <a:rPr lang="en-US" dirty="0" smtClean="0">
                <a:solidFill>
                  <a:srgbClr val="000000"/>
                </a:solidFill>
              </a:rPr>
              <a:t>consulting </a:t>
            </a:r>
            <a:r>
              <a:rPr lang="en-US" dirty="0">
                <a:solidFill>
                  <a:srgbClr val="000000"/>
                </a:solidFill>
              </a:rPr>
              <a:t>a table of critical values of the </a:t>
            </a:r>
            <a:r>
              <a:rPr lang="el-GR" altLang="en-US" b="1" dirty="0">
                <a:solidFill>
                  <a:srgbClr val="000000"/>
                </a:solidFill>
                <a:ea typeface="MingLiU" pitchFamily="49" charset="-120"/>
              </a:rPr>
              <a:t>χ</a:t>
            </a:r>
            <a:r>
              <a:rPr lang="en-US" altLang="en-US" b="1" baseline="30000" smtClean="0">
                <a:solidFill>
                  <a:srgbClr val="000000"/>
                </a:solidFill>
              </a:rPr>
              <a:t>2</a:t>
            </a:r>
            <a:r>
              <a:rPr lang="en-US" smtClean="0">
                <a:solidFill>
                  <a:srgbClr val="000000"/>
                </a:solidFill>
              </a:rPr>
              <a:t> </a:t>
            </a:r>
            <a:r>
              <a:rPr lang="en-US" dirty="0" smtClean="0">
                <a:solidFill>
                  <a:srgbClr val="000000"/>
                </a:solidFill>
              </a:rPr>
              <a:t>distribution, one can conclude that the chance for B and C  to be independent is very low (&lt; 0.01)</a:t>
            </a:r>
            <a:endParaRPr lang="en-US" altLang="en-US" dirty="0" smtClean="0">
              <a:solidFill>
                <a:srgbClr val="000000"/>
              </a:solidFill>
              <a:ea typeface="MingLiU"/>
            </a:endParaRPr>
          </a:p>
          <a:p>
            <a:pPr>
              <a:spcAft>
                <a:spcPts val="600"/>
              </a:spcAft>
              <a:defRPr/>
            </a:pPr>
            <a:r>
              <a:rPr lang="el-GR" altLang="en-US" b="1" dirty="0">
                <a:solidFill>
                  <a:srgbClr val="000000"/>
                </a:solidFill>
                <a:ea typeface="MingLiU" pitchFamily="49" charset="-120"/>
              </a:rPr>
              <a:t>χ</a:t>
            </a:r>
            <a:r>
              <a:rPr lang="en-US" altLang="en-US" b="1" baseline="30000" dirty="0" smtClean="0">
                <a:solidFill>
                  <a:srgbClr val="000000"/>
                </a:solidFill>
              </a:rPr>
              <a:t>2</a:t>
            </a:r>
            <a:r>
              <a:rPr lang="en-US" altLang="en-US" dirty="0" smtClean="0">
                <a:solidFill>
                  <a:srgbClr val="000000"/>
                </a:solidFill>
              </a:rPr>
              <a:t>-test</a:t>
            </a:r>
            <a:r>
              <a:rPr lang="en-US" altLang="en-US" b="1" dirty="0" smtClean="0">
                <a:solidFill>
                  <a:srgbClr val="000000"/>
                </a:solidFill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shows 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B and C are </a:t>
            </a: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negatively correlated</a:t>
            </a:r>
            <a:r>
              <a:rPr lang="en-US" altLang="en-US" kern="0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kern="0" dirty="0" smtClean="0">
                <a:solidFill>
                  <a:srgbClr val="000000"/>
                </a:solidFill>
                <a:sym typeface="Symbol" pitchFamily="18" charset="2"/>
              </a:rPr>
              <a:t>since the expected value is 450 but the observed is only 400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dirty="0" smtClean="0">
                <a:solidFill>
                  <a:srgbClr val="000000"/>
                </a:solidFill>
                <a:ea typeface="MingLiU" pitchFamily="49" charset="-120"/>
              </a:rPr>
              <a:t>Thus, </a:t>
            </a:r>
            <a:r>
              <a:rPr lang="el-GR" altLang="en-US" b="1" dirty="0" smtClean="0">
                <a:solidFill>
                  <a:srgbClr val="000000"/>
                </a:solidFill>
                <a:ea typeface="MingLiU" pitchFamily="49" charset="-120"/>
              </a:rPr>
              <a:t>χ</a:t>
            </a:r>
            <a:r>
              <a:rPr lang="en-US" altLang="en-US" b="1" baseline="30000" dirty="0">
                <a:solidFill>
                  <a:srgbClr val="000000"/>
                </a:solidFill>
              </a:rPr>
              <a:t>2</a:t>
            </a:r>
            <a:r>
              <a:rPr lang="en-US" altLang="en-US" dirty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dirty="0">
                <a:solidFill>
                  <a:srgbClr val="000000"/>
                </a:solidFill>
              </a:rPr>
              <a:t> </a:t>
            </a:r>
            <a:r>
              <a:rPr lang="en-US" altLang="en-US" dirty="0" smtClean="0">
                <a:solidFill>
                  <a:srgbClr val="000000"/>
                </a:solidFill>
              </a:rPr>
              <a:t>is also more telling than the support-confidence framework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9570097" y="2988756"/>
            <a:ext cx="2065470" cy="461665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Expected value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115205" y="3644090"/>
            <a:ext cx="2142186" cy="461665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00"/>
                </a:solidFill>
              </a:rPr>
              <a:t>Observed value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4" name="Curved Left Arrow 3"/>
          <p:cNvSpPr/>
          <p:nvPr/>
        </p:nvSpPr>
        <p:spPr>
          <a:xfrm rot="9641858">
            <a:off x="8817023" y="1862440"/>
            <a:ext cx="607481" cy="1768105"/>
          </a:xfrm>
          <a:prstGeom prst="curvedLeftArrow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6" name="Curved Left Arrow 15"/>
          <p:cNvSpPr/>
          <p:nvPr/>
        </p:nvSpPr>
        <p:spPr>
          <a:xfrm rot="9843011">
            <a:off x="8436211" y="1836710"/>
            <a:ext cx="473759" cy="2084117"/>
          </a:xfrm>
          <a:prstGeom prst="curvedLeftArrow">
            <a:avLst/>
          </a:prstGeom>
          <a:solidFill>
            <a:srgbClr val="F0CDB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>
            <p:extLst/>
          </p:nvPr>
        </p:nvGraphicFramePr>
        <p:xfrm>
          <a:off x="1010745" y="3024262"/>
          <a:ext cx="8294687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Equation" r:id="rId6" imgW="4241800" imgH="406400" progId="Equation.3">
                  <p:embed/>
                </p:oleObj>
              </mc:Choice>
              <mc:Fallback>
                <p:oleObj name="Equation" r:id="rId6" imgW="4241800" imgH="40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0745" y="3024262"/>
                        <a:ext cx="8294687" cy="614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19526186"/>
      </p:ext>
    </p:extLst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 build="p"/>
      <p:bldP spid="2" grpId="0" animBg="1"/>
      <p:bldP spid="14" grpId="0" animBg="1"/>
      <p:bldP spid="4" grpId="0" animBg="1"/>
      <p:bldP spid="1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508000" y="314040"/>
            <a:ext cx="11074400" cy="667323"/>
          </a:xfrm>
        </p:spPr>
        <p:txBody>
          <a:bodyPr>
            <a:normAutofit fontScale="90000"/>
          </a:bodyPr>
          <a:lstStyle/>
          <a:p>
            <a:r>
              <a:rPr lang="en-US" altLang="en-US" b="1" dirty="0" smtClean="0"/>
              <a:t>Lift and </a:t>
            </a:r>
            <a:r>
              <a:rPr lang="el-GR" altLang="en-US" b="1" dirty="0">
                <a:latin typeface="MingLiU" pitchFamily="49" charset="-120"/>
                <a:ea typeface="MingLiU" pitchFamily="49" charset="-120"/>
              </a:rPr>
              <a:t>χ</a:t>
            </a:r>
            <a:r>
              <a:rPr lang="en-US" altLang="en-US" b="1" baseline="30000" dirty="0" smtClean="0"/>
              <a:t>2</a:t>
            </a:r>
            <a:r>
              <a:rPr lang="en-US" altLang="en-US" b="1" dirty="0" smtClean="0"/>
              <a:t> : Are They Always Good Measures?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4877" y="1227128"/>
            <a:ext cx="6862619" cy="5312932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en-US" dirty="0" smtClean="0">
                <a:solidFill>
                  <a:srgbClr val="0000CC"/>
                </a:solidFill>
                <a:latin typeface="Calibri" pitchFamily="34" charset="0"/>
                <a:sym typeface="Symbol" pitchFamily="18" charset="2"/>
              </a:rPr>
              <a:t>Null transactions</a:t>
            </a: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:  Transactions that contain neither B nor C</a:t>
            </a:r>
          </a:p>
          <a:p>
            <a:pPr marL="341313" lvl="1" indent="-341313">
              <a:lnSpc>
                <a:spcPct val="130000"/>
              </a:lnSpc>
              <a:buClr>
                <a:srgbClr val="0000CC"/>
              </a:buClr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Let’s examine the new dataset D</a:t>
            </a:r>
          </a:p>
          <a:p>
            <a:pPr lvl="1">
              <a:lnSpc>
                <a:spcPct val="130000"/>
              </a:lnSpc>
            </a:pPr>
            <a:r>
              <a:rPr lang="en-US" altLang="en-US" dirty="0" smtClean="0">
                <a:latin typeface="Calibri" pitchFamily="34" charset="0"/>
                <a:sym typeface="Symbol" pitchFamily="18" charset="2"/>
              </a:rPr>
              <a:t>BC (100) is much rarer than </a:t>
            </a:r>
            <a:r>
              <a:rPr lang="en-US" dirty="0" smtClean="0">
                <a:latin typeface="Calibri" panose="020F0502020204030204" pitchFamily="34" charset="0"/>
              </a:rPr>
              <a:t>B¬C (1000) and ¬BC (1000), but there are many ¬B¬C (100000)</a:t>
            </a:r>
          </a:p>
          <a:p>
            <a:pPr lvl="1">
              <a:lnSpc>
                <a:spcPct val="130000"/>
              </a:lnSpc>
            </a:pP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Unlikely B &amp; C will happen together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!</a:t>
            </a:r>
            <a:endParaRPr lang="en-US" dirty="0" smtClean="0">
              <a:latin typeface="Calibri" panose="020F0502020204030204" pitchFamily="34" charset="0"/>
            </a:endParaRPr>
          </a:p>
          <a:p>
            <a:pPr>
              <a:lnSpc>
                <a:spcPct val="130000"/>
              </a:lnSpc>
            </a:pP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But, Lift(B</a:t>
            </a:r>
            <a:r>
              <a:rPr lang="en-US" altLang="en-US" kern="0" dirty="0">
                <a:latin typeface="Calibri" pitchFamily="34" charset="0"/>
                <a:sym typeface="Symbol" pitchFamily="18" charset="2"/>
              </a:rPr>
              <a:t>, C) = 8.44 &gt;&gt; 1 </a:t>
            </a:r>
            <a:r>
              <a:rPr lang="en-US" altLang="en-US" kern="0" dirty="0" smtClean="0">
                <a:latin typeface="Calibri" pitchFamily="34" charset="0"/>
                <a:sym typeface="Symbol" pitchFamily="18" charset="2"/>
              </a:rPr>
              <a:t>(Lift shows B and C are strongly positively correlated!)</a:t>
            </a:r>
          </a:p>
          <a:p>
            <a:pPr marL="341313" lvl="1" indent="-341313">
              <a:lnSpc>
                <a:spcPct val="130000"/>
              </a:lnSpc>
              <a:buClr>
                <a:srgbClr val="0000CC"/>
              </a:buClr>
            </a:pPr>
            <a:r>
              <a:rPr lang="el-GR" altLang="en-US" b="1" dirty="0">
                <a:ea typeface="MingLiU"/>
              </a:rPr>
              <a:t>χ</a:t>
            </a:r>
            <a:r>
              <a:rPr lang="en-US" altLang="en-US" b="1" baseline="30000" dirty="0"/>
              <a:t>2 </a:t>
            </a:r>
            <a:r>
              <a:rPr lang="en-US" altLang="en-US" kern="0" dirty="0">
                <a:sym typeface="Symbol" pitchFamily="18" charset="2"/>
              </a:rPr>
              <a:t>= </a:t>
            </a:r>
            <a:r>
              <a:rPr lang="en-US" altLang="en-US" kern="0" dirty="0" smtClean="0">
                <a:sym typeface="Symbol" pitchFamily="18" charset="2"/>
              </a:rPr>
              <a:t>670: Observed(BC) &gt;&gt; expected value (11.85)</a:t>
            </a:r>
            <a:endParaRPr lang="en-US" altLang="en-US" kern="0" dirty="0">
              <a:sym typeface="Symbol" pitchFamily="18" charset="2"/>
            </a:endParaRPr>
          </a:p>
          <a:p>
            <a:pPr>
              <a:lnSpc>
                <a:spcPct val="130000"/>
              </a:lnSpc>
            </a:pPr>
            <a:r>
              <a:rPr lang="en-US" altLang="en-US" i="1" dirty="0">
                <a:latin typeface="Calibri" pitchFamily="34" charset="0"/>
              </a:rPr>
              <a:t>Too many null transactions may </a:t>
            </a:r>
            <a:r>
              <a:rPr lang="en-US" altLang="en-US" i="1" dirty="0" smtClean="0">
                <a:latin typeface="Calibri" pitchFamily="34" charset="0"/>
              </a:rPr>
              <a:t>“spoil </a:t>
            </a:r>
            <a:r>
              <a:rPr lang="en-US" altLang="en-US" i="1" dirty="0">
                <a:latin typeface="Calibri" pitchFamily="34" charset="0"/>
              </a:rPr>
              <a:t>the </a:t>
            </a:r>
            <a:r>
              <a:rPr lang="en-US" altLang="en-US" i="1" dirty="0" smtClean="0">
                <a:latin typeface="Calibri" pitchFamily="34" charset="0"/>
              </a:rPr>
              <a:t>soup”!</a:t>
            </a:r>
            <a:endParaRPr lang="en-US" altLang="en-US" kern="0" dirty="0">
              <a:latin typeface="Calibri" pitchFamily="34" charset="0"/>
              <a:sym typeface="Symbol" pitchFamily="18" charset="2"/>
            </a:endParaRPr>
          </a:p>
        </p:txBody>
      </p:sp>
      <p:graphicFrame>
        <p:nvGraphicFramePr>
          <p:cNvPr id="12" name="Group 50"/>
          <p:cNvGraphicFramePr>
            <a:graphicFrameLocks noGrp="1"/>
          </p:cNvGraphicFramePr>
          <p:nvPr>
            <p:extLst/>
          </p:nvPr>
        </p:nvGraphicFramePr>
        <p:xfrm>
          <a:off x="7398328" y="1230835"/>
          <a:ext cx="4063999" cy="1350327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1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" name="Group 50"/>
          <p:cNvGraphicFramePr>
            <a:graphicFrameLocks noGrp="1"/>
          </p:cNvGraphicFramePr>
          <p:nvPr>
            <p:extLst/>
          </p:nvPr>
        </p:nvGraphicFramePr>
        <p:xfrm>
          <a:off x="7329056" y="3936991"/>
          <a:ext cx="4368799" cy="1350327"/>
        </p:xfrm>
        <a:graphic>
          <a:graphicData uri="http://schemas.openxmlformats.org/drawingml/2006/table">
            <a:tbl>
              <a:tblPr/>
              <a:tblGrid>
                <a:gridCol w="764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22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59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6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itchFamily="34" charset="0"/>
                      </a:endParaRP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¬B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row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 (11.85)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4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¬C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 (988.15)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100000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79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∑</a:t>
                      </a:r>
                      <a:r>
                        <a:rPr kumimoji="0" lang="en-US" sz="1600" b="0" i="0" u="none" strike="noStrike" cap="none" normalizeH="0" baseline="-2500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col.</a:t>
                      </a:r>
                    </a:p>
                  </a:txBody>
                  <a:tcPr marL="121920" marR="12192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101000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ahoma" pitchFamily="34" charset="0"/>
                        </a:rPr>
                        <a:t>102100</a:t>
                      </a:r>
                    </a:p>
                  </a:txBody>
                  <a:tcPr marL="121920" marR="12192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" name="TextBox 12"/>
          <p:cNvSpPr txBox="1">
            <a:spLocks noChangeArrowheads="1"/>
          </p:cNvSpPr>
          <p:nvPr/>
        </p:nvSpPr>
        <p:spPr bwMode="auto">
          <a:xfrm>
            <a:off x="9492673" y="2614580"/>
            <a:ext cx="1936377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i="1" dirty="0" smtClean="0">
                <a:solidFill>
                  <a:srgbClr val="000000"/>
                </a:solidFill>
                <a:latin typeface="Calibri" pitchFamily="34" charset="0"/>
              </a:rPr>
              <a:t>null transactions</a:t>
            </a:r>
            <a:endParaRPr lang="en-US" altLang="en-US" sz="2000" dirty="0">
              <a:solidFill>
                <a:srgbClr val="000000"/>
              </a:solidFill>
              <a:latin typeface="Calibri" pitchFamily="34" charset="0"/>
            </a:endParaRPr>
          </a:p>
        </p:txBody>
      </p:sp>
      <p:sp>
        <p:nvSpPr>
          <p:cNvPr id="18" name="TextBox 12"/>
          <p:cNvSpPr txBox="1">
            <a:spLocks noChangeArrowheads="1"/>
          </p:cNvSpPr>
          <p:nvPr/>
        </p:nvSpPr>
        <p:spPr bwMode="auto">
          <a:xfrm>
            <a:off x="7303491" y="3509556"/>
            <a:ext cx="4378363" cy="338554"/>
          </a:xfrm>
          <a:prstGeom prst="rect">
            <a:avLst/>
          </a:prstGeom>
          <a:solidFill>
            <a:srgbClr val="92D050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smtClean="0">
                <a:solidFill>
                  <a:srgbClr val="000000"/>
                </a:solidFill>
                <a:latin typeface="Calibri"/>
                <a:ea typeface="MingLiU"/>
              </a:rPr>
              <a:t>Contingency table with expected values added</a:t>
            </a:r>
            <a:endParaRPr lang="en-US" altLang="en-US" sz="1600" b="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Curved Left Arrow 1"/>
          <p:cNvSpPr/>
          <p:nvPr/>
        </p:nvSpPr>
        <p:spPr>
          <a:xfrm rot="10272491">
            <a:off x="9069399" y="2153572"/>
            <a:ext cx="368027" cy="751197"/>
          </a:xfrm>
          <a:prstGeom prst="curvedLef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 rot="20927834">
            <a:off x="5635296" y="2158243"/>
            <a:ext cx="819807" cy="270773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864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" grpId="0" animBg="1"/>
      <p:bldP spid="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39" y="2348253"/>
            <a:ext cx="9483126" cy="4139597"/>
          </a:xfrm>
          <a:prstGeom prst="rect">
            <a:avLst/>
          </a:prstGeom>
        </p:spPr>
      </p:pic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048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Interestingness Measures &amp; Null-Invariance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45391" y="1320800"/>
            <a:ext cx="9843315" cy="9144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Null invariance</a:t>
            </a:r>
            <a:r>
              <a:rPr lang="en-US" altLang="en-US" sz="2400" i="1" dirty="0" smtClean="0">
                <a:latin typeface="Calibri" pitchFamily="34" charset="0"/>
                <a:sym typeface="Symbol" pitchFamily="18" charset="2"/>
              </a:rPr>
              <a:t>: 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Value does not change with the # of null-transactions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A few interestingness measures:  Some are null invariant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660367" y="2829261"/>
            <a:ext cx="2377440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l-GR" altLang="en-US" sz="2400" b="1" dirty="0" smtClean="0">
                <a:solidFill>
                  <a:srgbClr val="000000"/>
                </a:solidFill>
                <a:ea typeface="MingLiU"/>
              </a:rPr>
              <a:t>Χ</a:t>
            </a:r>
            <a:r>
              <a:rPr lang="en-US" altLang="en-US" sz="2400" b="1" baseline="30000" dirty="0" smtClean="0">
                <a:solidFill>
                  <a:srgbClr val="000000"/>
                </a:solidFill>
              </a:rPr>
              <a:t>2 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and lift are not null-invariant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660367" y="4077465"/>
            <a:ext cx="2377440" cy="193899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en-US" sz="2400" i="1" dirty="0" err="1" smtClean="0">
                <a:solidFill>
                  <a:srgbClr val="000000"/>
                </a:solidFill>
                <a:ea typeface="MingLiU"/>
              </a:rPr>
              <a:t>Jaccard</a:t>
            </a:r>
            <a:r>
              <a:rPr lang="en-US" altLang="en-US" sz="2400" i="1" dirty="0" smtClean="0">
                <a:solidFill>
                  <a:srgbClr val="000000"/>
                </a:solidFill>
                <a:ea typeface="MingLiU"/>
              </a:rPr>
              <a:t>, cosine, </a:t>
            </a:r>
            <a:r>
              <a:rPr lang="en-US" altLang="en-US" sz="2400" i="1" dirty="0" err="1" smtClean="0">
                <a:solidFill>
                  <a:srgbClr val="000000"/>
                </a:solidFill>
                <a:ea typeface="MingLiU"/>
              </a:rPr>
              <a:t>AllConf</a:t>
            </a:r>
            <a:r>
              <a:rPr lang="en-US" altLang="en-US" sz="2400" i="1" dirty="0" smtClean="0">
                <a:solidFill>
                  <a:srgbClr val="000000"/>
                </a:solidFill>
                <a:ea typeface="MingLiU"/>
              </a:rPr>
              <a:t>, </a:t>
            </a:r>
            <a:r>
              <a:rPr lang="en-US" altLang="en-US" sz="2400" i="1" dirty="0" err="1" smtClean="0">
                <a:solidFill>
                  <a:srgbClr val="000000"/>
                </a:solidFill>
                <a:ea typeface="MingLiU"/>
              </a:rPr>
              <a:t>MaxConf</a:t>
            </a:r>
            <a:r>
              <a:rPr lang="en-US" altLang="en-US" sz="2400" i="1" dirty="0" smtClean="0">
                <a:solidFill>
                  <a:srgbClr val="000000"/>
                </a:solidFill>
                <a:ea typeface="MingLiU"/>
              </a:rPr>
              <a:t>, </a:t>
            </a:r>
            <a:r>
              <a:rPr lang="en-US" altLang="en-US" sz="2400" dirty="0" smtClean="0">
                <a:solidFill>
                  <a:srgbClr val="000000"/>
                </a:solidFill>
                <a:ea typeface="MingLiU"/>
              </a:rPr>
              <a:t>and </a:t>
            </a:r>
            <a:r>
              <a:rPr lang="en-US" altLang="en-US" sz="2400" i="1" dirty="0" err="1" smtClean="0">
                <a:solidFill>
                  <a:srgbClr val="000000"/>
                </a:solidFill>
                <a:ea typeface="MingLiU"/>
              </a:rPr>
              <a:t>Kulczynski</a:t>
            </a:r>
            <a:r>
              <a:rPr lang="en-US" altLang="en-US" sz="2400" dirty="0" smtClean="0">
                <a:solidFill>
                  <a:srgbClr val="000000"/>
                </a:solidFill>
                <a:ea typeface="MingLiU"/>
              </a:rPr>
              <a:t> are 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null-invariant measures</a:t>
            </a:r>
            <a:endParaRPr lang="en-US" sz="2400" dirty="0">
              <a:solidFill>
                <a:srgbClr val="000000"/>
              </a:solidFill>
            </a:endParaRPr>
          </a:p>
        </p:txBody>
      </p:sp>
      <p:sp>
        <p:nvSpPr>
          <p:cNvPr id="5" name="Right Arrow 4"/>
          <p:cNvSpPr/>
          <p:nvPr/>
        </p:nvSpPr>
        <p:spPr>
          <a:xfrm rot="10800000">
            <a:off x="9251573" y="2829260"/>
            <a:ext cx="408790" cy="830997"/>
          </a:xfrm>
          <a:prstGeom prst="right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10" name="Right Arrow 9"/>
          <p:cNvSpPr/>
          <p:nvPr/>
        </p:nvSpPr>
        <p:spPr>
          <a:xfrm rot="10800000">
            <a:off x="9251574" y="3843138"/>
            <a:ext cx="408791" cy="2485599"/>
          </a:xfrm>
          <a:prstGeom prst="rightArrow">
            <a:avLst>
              <a:gd name="adj1" fmla="val 50000"/>
              <a:gd name="adj2" fmla="val 47368"/>
            </a:avLst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9788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5" grpId="0" animBg="1"/>
      <p:bldP spid="10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785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Null Invariance: An Important Property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23818"/>
            <a:ext cx="10233891" cy="919018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Why is null invariance crucial for the analysis of massive transaction data? </a:t>
            </a:r>
          </a:p>
          <a:p>
            <a:pPr lvl="1"/>
            <a:r>
              <a:rPr lang="en-US" altLang="en-US" dirty="0" smtClean="0">
                <a:latin typeface="Calibri" pitchFamily="34" charset="0"/>
              </a:rPr>
              <a:t>Many transactions may contain neither milk nor coffee!</a:t>
            </a:r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795735"/>
            <a:ext cx="3731491" cy="1461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1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20436" y="4378326"/>
            <a:ext cx="10594110" cy="221297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</p:pic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936357" y="2152364"/>
            <a:ext cx="6101097" cy="1495279"/>
          </a:xfrm>
          <a:prstGeom prst="rect">
            <a:avLst/>
          </a:prstGeom>
          <a:solidFill>
            <a:srgbClr val="F6E6EA"/>
          </a:solidFill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Lift and </a:t>
            </a:r>
            <a:r>
              <a:rPr lang="en-US" altLang="en-US" sz="2400" b="1" kern="0" dirty="0" smtClean="0">
                <a:solidFill>
                  <a:srgbClr val="000000"/>
                </a:solidFill>
                <a:sym typeface="Symbol" pitchFamily="18" charset="2"/>
              </a:rPr>
              <a:t></a:t>
            </a:r>
            <a:r>
              <a:rPr lang="en-US" altLang="en-US" sz="2400" b="1" kern="0" baseline="30000" dirty="0" smtClean="0">
                <a:solidFill>
                  <a:srgbClr val="000000"/>
                </a:solidFill>
                <a:sym typeface="Symbol" pitchFamily="18" charset="2"/>
              </a:rPr>
              <a:t>2</a:t>
            </a:r>
            <a:r>
              <a:rPr lang="en-US" altLang="en-US" sz="2400" b="1" kern="0" dirty="0" smtClean="0">
                <a:solidFill>
                  <a:srgbClr val="000000"/>
                </a:solidFill>
                <a:sym typeface="Symbol" pitchFamily="18" charset="2"/>
              </a:rPr>
              <a:t> </a:t>
            </a:r>
            <a:r>
              <a:rPr lang="en-US" altLang="en-US" sz="2400" kern="0" dirty="0" smtClean="0">
                <a:solidFill>
                  <a:srgbClr val="000000"/>
                </a:solidFill>
                <a:sym typeface="Symbol" pitchFamily="18" charset="2"/>
              </a:rPr>
              <a:t>are not 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null-invariant: not good to evaluate data </a:t>
            </a:r>
            <a:r>
              <a:rPr lang="en-US" altLang="en-US" sz="2400" kern="0" smtClean="0">
                <a:solidFill>
                  <a:srgbClr val="000000"/>
                </a:solidFill>
              </a:rPr>
              <a:t>that contain </a:t>
            </a:r>
            <a:r>
              <a:rPr lang="en-US" altLang="en-US" sz="2400" kern="0" dirty="0" smtClean="0">
                <a:solidFill>
                  <a:srgbClr val="000000"/>
                </a:solidFill>
              </a:rPr>
              <a:t>too many or too few null transactions!</a:t>
            </a:r>
          </a:p>
          <a:p>
            <a:pPr eaLnBrk="1" hangingPunct="1">
              <a:spcBef>
                <a:spcPts val="300"/>
              </a:spcBef>
              <a:buClr>
                <a:srgbClr val="0000CC"/>
              </a:buClr>
              <a:buSzPct val="80000"/>
              <a:buFont typeface="Wingdings" pitchFamily="2" charset="2"/>
              <a:buChar char="q"/>
              <a:defRPr/>
            </a:pPr>
            <a:r>
              <a:rPr lang="en-US" altLang="en-US" sz="2400" kern="0" dirty="0" smtClean="0">
                <a:solidFill>
                  <a:srgbClr val="000000"/>
                </a:solidFill>
              </a:rPr>
              <a:t>Many measures are not null-invariant! </a:t>
            </a:r>
          </a:p>
        </p:txBody>
      </p:sp>
      <p:sp>
        <p:nvSpPr>
          <p:cNvPr id="9" name="AutoShape 108"/>
          <p:cNvSpPr>
            <a:spLocks noChangeArrowheads="1"/>
          </p:cNvSpPr>
          <p:nvPr/>
        </p:nvSpPr>
        <p:spPr bwMode="auto">
          <a:xfrm>
            <a:off x="5115984" y="3730626"/>
            <a:ext cx="2707216" cy="638175"/>
          </a:xfrm>
          <a:prstGeom prst="wedgeRoundRectCallout">
            <a:avLst>
              <a:gd name="adj1" fmla="val 45823"/>
              <a:gd name="adj2" fmla="val 108808"/>
              <a:gd name="adj3" fmla="val 16667"/>
            </a:avLst>
          </a:prstGeom>
          <a:solidFill>
            <a:schemeClr val="accent2">
              <a:lumMod val="40000"/>
              <a:lumOff val="60000"/>
            </a:schemeClr>
          </a:solidFill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Null-transactions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n-US" altLang="en-US" sz="1600" dirty="0" smtClean="0">
                <a:solidFill>
                  <a:srgbClr val="000000"/>
                </a:solidFill>
                <a:latin typeface="Verdana" pitchFamily="34" charset="0"/>
                <a:cs typeface="Arial" charset="0"/>
              </a:rPr>
              <a:t>w.r.t. m and c</a:t>
            </a:r>
          </a:p>
        </p:txBody>
      </p:sp>
      <p:sp>
        <p:nvSpPr>
          <p:cNvPr id="11273" name="Oval 107"/>
          <p:cNvSpPr>
            <a:spLocks noChangeArrowheads="1"/>
          </p:cNvSpPr>
          <p:nvPr/>
        </p:nvSpPr>
        <p:spPr bwMode="auto">
          <a:xfrm>
            <a:off x="7010400" y="4724399"/>
            <a:ext cx="1625600" cy="1041699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341746" y="2306362"/>
            <a:ext cx="4202546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alibri" pitchFamily="34" charset="0"/>
              </a:rPr>
              <a:t>milk vs. coffee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4246762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273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962400"/>
            <a:ext cx="11933381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>
          <a:xfrm>
            <a:off x="234951" y="381000"/>
            <a:ext cx="117856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Comparison of Null-Invariant Measures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08000" y="1220354"/>
            <a:ext cx="7407275" cy="2150919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Not all null-invariant measures are created equal</a:t>
            </a:r>
          </a:p>
          <a:p>
            <a:pPr eaLnBrk="1" hangingPunct="1"/>
            <a:r>
              <a:rPr lang="en-US" altLang="en-US" sz="2400" dirty="0" smtClean="0">
                <a:latin typeface="Calibri" pitchFamily="34" charset="0"/>
              </a:rPr>
              <a:t>Which one is better?</a:t>
            </a:r>
          </a:p>
          <a:p>
            <a:pPr lvl="1" eaLnBrk="1" hangingPunct="1"/>
            <a:r>
              <a:rPr lang="en-US" altLang="en-US" sz="2400" dirty="0" smtClean="0">
                <a:latin typeface="Calibri" pitchFamily="34" charset="0"/>
              </a:rPr>
              <a:t>D</a:t>
            </a:r>
            <a:r>
              <a:rPr lang="en-US" altLang="en-US" sz="2400" baseline="-25000" dirty="0" smtClean="0">
                <a:latin typeface="Calibri" pitchFamily="34" charset="0"/>
              </a:rPr>
              <a:t>4</a:t>
            </a:r>
            <a:r>
              <a:rPr lang="en-US" altLang="en-US" sz="2400" dirty="0" smtClean="0">
                <a:latin typeface="Calibri" pitchFamily="34" charset="0"/>
              </a:rPr>
              <a:t>—D</a:t>
            </a:r>
            <a:r>
              <a:rPr lang="en-US" altLang="en-US" sz="2400" baseline="-25000" dirty="0" smtClean="0">
                <a:latin typeface="Calibri" pitchFamily="34" charset="0"/>
              </a:rPr>
              <a:t>6</a:t>
            </a:r>
            <a:r>
              <a:rPr lang="en-US" altLang="en-US" sz="2400" dirty="0" smtClean="0">
                <a:latin typeface="Calibri" pitchFamily="34" charset="0"/>
              </a:rPr>
              <a:t> differentiate the null-invariant measures</a:t>
            </a:r>
          </a:p>
          <a:p>
            <a:pPr lvl="1" eaLnBrk="1" hangingPunct="1"/>
            <a:r>
              <a:rPr lang="en-US" altLang="en-US" sz="2400" dirty="0" err="1" smtClean="0">
                <a:latin typeface="Calibri" pitchFamily="34" charset="0"/>
              </a:rPr>
              <a:t>Kulc</a:t>
            </a:r>
            <a:r>
              <a:rPr lang="en-US" altLang="en-US" sz="2400" dirty="0" smtClean="0">
                <a:latin typeface="Calibri" pitchFamily="34" charset="0"/>
              </a:rPr>
              <a:t> (</a:t>
            </a:r>
            <a:r>
              <a:rPr lang="en-US" altLang="en-US" sz="2400" dirty="0" err="1" smtClean="0">
                <a:latin typeface="Calibri" pitchFamily="34" charset="0"/>
              </a:rPr>
              <a:t>Kulczynski</a:t>
            </a:r>
            <a:r>
              <a:rPr lang="en-US" altLang="en-US" sz="2400" dirty="0" smtClean="0">
                <a:latin typeface="Calibri" pitchFamily="34" charset="0"/>
              </a:rPr>
              <a:t> 1927) holds firm and is in balance of both directional implications</a:t>
            </a:r>
          </a:p>
        </p:txBody>
      </p:sp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31200" y="2133600"/>
            <a:ext cx="3602182" cy="1562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Oval 115"/>
          <p:cNvSpPr>
            <a:spLocks noChangeArrowheads="1"/>
          </p:cNvSpPr>
          <p:nvPr/>
        </p:nvSpPr>
        <p:spPr bwMode="auto">
          <a:xfrm>
            <a:off x="812800" y="4800600"/>
            <a:ext cx="5054600" cy="11430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296" name="AutoShape 109"/>
          <p:cNvSpPr>
            <a:spLocks noChangeArrowheads="1"/>
          </p:cNvSpPr>
          <p:nvPr/>
        </p:nvSpPr>
        <p:spPr bwMode="auto">
          <a:xfrm>
            <a:off x="4064001" y="3505200"/>
            <a:ext cx="3416300" cy="381000"/>
          </a:xfrm>
          <a:prstGeom prst="wedgeRoundRectCallout">
            <a:avLst>
              <a:gd name="adj1" fmla="val 59056"/>
              <a:gd name="adj2" fmla="val 152083"/>
              <a:gd name="adj3" fmla="val 16667"/>
            </a:avLst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000000"/>
                </a:solidFill>
                <a:latin typeface="Verdana" pitchFamily="34" charset="0"/>
                <a:cs typeface="Arial" pitchFamily="34" charset="0"/>
              </a:rPr>
              <a:t>All 5 are null-invariant</a:t>
            </a:r>
          </a:p>
        </p:txBody>
      </p:sp>
      <p:sp>
        <p:nvSpPr>
          <p:cNvPr id="12297" name="Oval 110"/>
          <p:cNvSpPr>
            <a:spLocks noChangeArrowheads="1"/>
          </p:cNvSpPr>
          <p:nvPr/>
        </p:nvSpPr>
        <p:spPr bwMode="auto">
          <a:xfrm>
            <a:off x="6096000" y="4267200"/>
            <a:ext cx="82867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298" name="Oval 110"/>
          <p:cNvSpPr>
            <a:spLocks noChangeArrowheads="1"/>
          </p:cNvSpPr>
          <p:nvPr/>
        </p:nvSpPr>
        <p:spPr bwMode="auto">
          <a:xfrm>
            <a:off x="7296150" y="4295775"/>
            <a:ext cx="93345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299" name="Oval 110"/>
          <p:cNvSpPr>
            <a:spLocks noChangeArrowheads="1"/>
          </p:cNvSpPr>
          <p:nvPr/>
        </p:nvSpPr>
        <p:spPr bwMode="auto">
          <a:xfrm>
            <a:off x="8401050" y="4267200"/>
            <a:ext cx="105727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0" name="Oval 110"/>
          <p:cNvSpPr>
            <a:spLocks noChangeArrowheads="1"/>
          </p:cNvSpPr>
          <p:nvPr/>
        </p:nvSpPr>
        <p:spPr bwMode="auto">
          <a:xfrm>
            <a:off x="9575800" y="4295775"/>
            <a:ext cx="873125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1" name="Oval 110"/>
          <p:cNvSpPr>
            <a:spLocks noChangeArrowheads="1"/>
          </p:cNvSpPr>
          <p:nvPr/>
        </p:nvSpPr>
        <p:spPr bwMode="auto">
          <a:xfrm>
            <a:off x="10524837" y="4295775"/>
            <a:ext cx="1320800" cy="5334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2" name="Oval 116"/>
          <p:cNvSpPr>
            <a:spLocks noChangeArrowheads="1"/>
          </p:cNvSpPr>
          <p:nvPr/>
        </p:nvSpPr>
        <p:spPr bwMode="auto">
          <a:xfrm>
            <a:off x="5966691" y="4838700"/>
            <a:ext cx="6225309" cy="1104900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2303" name="AutoShape 117"/>
          <p:cNvSpPr>
            <a:spLocks noChangeArrowheads="1"/>
          </p:cNvSpPr>
          <p:nvPr/>
        </p:nvSpPr>
        <p:spPr bwMode="auto">
          <a:xfrm>
            <a:off x="3302001" y="6086475"/>
            <a:ext cx="7023100" cy="304800"/>
          </a:xfrm>
          <a:prstGeom prst="wedgeRoundRectCallout">
            <a:avLst>
              <a:gd name="adj1" fmla="val 30634"/>
              <a:gd name="adj2" fmla="val -93750"/>
              <a:gd name="adj3" fmla="val 16667"/>
            </a:avLst>
          </a:prstGeom>
          <a:solidFill>
            <a:srgbClr val="FFFF00"/>
          </a:solidFill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FF"/>
                </a:solidFill>
                <a:latin typeface="Verdana" pitchFamily="34" charset="0"/>
                <a:cs typeface="Arial" pitchFamily="34" charset="0"/>
              </a:rPr>
              <a:t>Subtle: They disagree on those cases</a:t>
            </a:r>
          </a:p>
        </p:txBody>
      </p:sp>
      <p:sp>
        <p:nvSpPr>
          <p:cNvPr id="12304" name="Oval 110"/>
          <p:cNvSpPr>
            <a:spLocks noChangeArrowheads="1"/>
          </p:cNvSpPr>
          <p:nvPr/>
        </p:nvSpPr>
        <p:spPr bwMode="auto">
          <a:xfrm>
            <a:off x="4673600" y="4267200"/>
            <a:ext cx="1098551" cy="561975"/>
          </a:xfrm>
          <a:prstGeom prst="ellipse">
            <a:avLst/>
          </a:prstGeom>
          <a:noFill/>
          <a:ln w="19050">
            <a:solidFill>
              <a:srgbClr val="00B05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8331200" y="1671935"/>
            <a:ext cx="3759200" cy="46166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400" dirty="0">
                <a:solidFill>
                  <a:srgbClr val="000000"/>
                </a:solidFill>
                <a:latin typeface="Calibri" pitchFamily="34" charset="0"/>
              </a:rPr>
              <a:t>2-variable contingency table</a:t>
            </a:r>
          </a:p>
        </p:txBody>
      </p:sp>
    </p:spTree>
    <p:extLst>
      <p:ext uri="{BB962C8B-B14F-4D97-AF65-F5344CB8AC3E}">
        <p14:creationId xmlns:p14="http://schemas.microsoft.com/office/powerpoint/2010/main" val="389036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 animBg="1"/>
      <p:bldP spid="12296" grpId="0" animBg="1"/>
      <p:bldP spid="12297" grpId="0" animBg="1"/>
      <p:bldP spid="12298" grpId="0" animBg="1"/>
      <p:bldP spid="12299" grpId="0" animBg="1"/>
      <p:bldP spid="12300" grpId="0" animBg="1"/>
      <p:bldP spid="12301" grpId="0" animBg="1"/>
      <p:bldP spid="12302" grpId="0" animBg="1"/>
      <p:bldP spid="12303" grpId="0" animBg="1"/>
      <p:bldP spid="12304" grpId="0" animBg="1"/>
      <p:bldP spid="17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mtClean="0"/>
              <a:t>Analysis of DBLP Coauthor Relationships</a:t>
            </a:r>
          </a:p>
        </p:txBody>
      </p:sp>
      <p:sp>
        <p:nvSpPr>
          <p:cNvPr id="13325" name="Content Placeholder 1"/>
          <p:cNvSpPr>
            <a:spLocks noGrp="1"/>
          </p:cNvSpPr>
          <p:nvPr>
            <p:ph idx="1"/>
          </p:nvPr>
        </p:nvSpPr>
        <p:spPr>
          <a:xfrm>
            <a:off x="682865" y="5573977"/>
            <a:ext cx="11176000" cy="990600"/>
          </a:xfrm>
        </p:spPr>
        <p:txBody>
          <a:bodyPr/>
          <a:lstStyle/>
          <a:p>
            <a:r>
              <a:rPr lang="en-US" altLang="en-US" sz="2400" dirty="0" smtClean="0"/>
              <a:t>Which pairs of authors are strongly related?</a:t>
            </a:r>
          </a:p>
          <a:p>
            <a:pPr lvl="1"/>
            <a:r>
              <a:rPr lang="en-US" altLang="en-US" sz="2400" dirty="0" smtClean="0"/>
              <a:t>Use </a:t>
            </a:r>
            <a:r>
              <a:rPr lang="en-US" altLang="en-US" sz="2400" dirty="0" err="1" smtClean="0"/>
              <a:t>Kulc</a:t>
            </a:r>
            <a:r>
              <a:rPr lang="en-US" altLang="en-US" sz="2400" dirty="0" smtClean="0"/>
              <a:t> to find Advisor-advisee, close collaborators</a:t>
            </a:r>
          </a:p>
        </p:txBody>
      </p:sp>
      <p:sp>
        <p:nvSpPr>
          <p:cNvPr id="13318" name="Oval 5"/>
          <p:cNvSpPr>
            <a:spLocks noChangeArrowheads="1"/>
          </p:cNvSpPr>
          <p:nvPr/>
        </p:nvSpPr>
        <p:spPr bwMode="auto">
          <a:xfrm>
            <a:off x="8207974" y="3660354"/>
            <a:ext cx="4064000" cy="3048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solidFill>
                <a:srgbClr val="000000"/>
              </a:solidFill>
            </a:endParaRPr>
          </a:p>
        </p:txBody>
      </p:sp>
      <p:sp>
        <p:nvSpPr>
          <p:cNvPr id="14" name="Content Placeholder 1"/>
          <p:cNvSpPr txBox="1">
            <a:spLocks/>
          </p:cNvSpPr>
          <p:nvPr/>
        </p:nvSpPr>
        <p:spPr>
          <a:xfrm>
            <a:off x="587974" y="1120236"/>
            <a:ext cx="11176000" cy="734443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</a:pP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DBLP</a:t>
            </a: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</a:rPr>
              <a:t>: Computer 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science research publication </a:t>
            </a:r>
            <a:r>
              <a:rPr lang="en-US" altLang="en-US" sz="2400" dirty="0">
                <a:solidFill>
                  <a:srgbClr val="000000"/>
                </a:solidFill>
                <a:cs typeface="Arial" pitchFamily="34" charset="0"/>
              </a:rPr>
              <a:t>bibliographic </a:t>
            </a: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database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smtClean="0">
                <a:solidFill>
                  <a:srgbClr val="000000"/>
                </a:solidFill>
                <a:cs typeface="Arial" pitchFamily="34" charset="0"/>
              </a:rPr>
              <a:t>&gt; 3.8 million entries on authors, paper, venue, year, and other information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9974" y="1956756"/>
            <a:ext cx="12058651" cy="3532398"/>
            <a:chOff x="79974" y="1956756"/>
            <a:chExt cx="12058651" cy="3532398"/>
          </a:xfrm>
        </p:grpSpPr>
        <p:pic>
          <p:nvPicPr>
            <p:cNvPr id="13314" name="Picture 1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9974" y="1956756"/>
              <a:ext cx="12058651" cy="27876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317" name="Oval 4"/>
            <p:cNvSpPr>
              <a:spLocks noChangeArrowheads="1"/>
            </p:cNvSpPr>
            <p:nvPr/>
          </p:nvSpPr>
          <p:spPr bwMode="auto">
            <a:xfrm>
              <a:off x="8106374" y="3203154"/>
              <a:ext cx="39624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19" name="Oval 6"/>
            <p:cNvSpPr>
              <a:spLocks noChangeArrowheads="1"/>
            </p:cNvSpPr>
            <p:nvPr/>
          </p:nvSpPr>
          <p:spPr bwMode="auto">
            <a:xfrm>
              <a:off x="8207974" y="4117554"/>
              <a:ext cx="38608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0" name="AutoShape 7"/>
            <p:cNvSpPr>
              <a:spLocks noChangeArrowheads="1"/>
            </p:cNvSpPr>
            <p:nvPr/>
          </p:nvSpPr>
          <p:spPr bwMode="auto">
            <a:xfrm>
              <a:off x="5566374" y="4879554"/>
              <a:ext cx="6502400" cy="609600"/>
            </a:xfrm>
            <a:prstGeom prst="wedgeRoundRectCallout">
              <a:avLst>
                <a:gd name="adj1" fmla="val 28978"/>
                <a:gd name="adj2" fmla="val -49186"/>
                <a:gd name="adj3" fmla="val 16667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Advisor-advisee relation: </a:t>
              </a:r>
              <a:r>
                <a:rPr lang="en-US" altLang="en-US" sz="1800" dirty="0" err="1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Kulc</a:t>
              </a:r>
              <a:r>
                <a:rPr lang="en-US" altLang="en-US" sz="1800" dirty="0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: high, </a:t>
              </a:r>
              <a:r>
                <a:rPr lang="en-US" altLang="en-US" sz="1800" dirty="0" err="1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Jaccard</a:t>
              </a:r>
              <a:r>
                <a:rPr lang="en-US" altLang="en-US" sz="1800" dirty="0">
                  <a:solidFill>
                    <a:srgbClr val="000000"/>
                  </a:solidFill>
                  <a:latin typeface="Verdana" pitchFamily="34" charset="0"/>
                  <a:cs typeface="Arial" pitchFamily="34" charset="0"/>
                </a:rPr>
                <a:t>: low, cosine: middle</a:t>
              </a:r>
            </a:p>
          </p:txBody>
        </p:sp>
        <p:sp>
          <p:nvSpPr>
            <p:cNvPr id="13321" name="Oval 8"/>
            <p:cNvSpPr>
              <a:spLocks noChangeArrowheads="1"/>
            </p:cNvSpPr>
            <p:nvPr/>
          </p:nvSpPr>
          <p:spPr bwMode="auto">
            <a:xfrm>
              <a:off x="5769574" y="4193754"/>
              <a:ext cx="2438400" cy="2286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2" name="Oval 9"/>
            <p:cNvSpPr>
              <a:spLocks noChangeArrowheads="1"/>
            </p:cNvSpPr>
            <p:nvPr/>
          </p:nvSpPr>
          <p:spPr bwMode="auto">
            <a:xfrm>
              <a:off x="5871174" y="3660354"/>
              <a:ext cx="23368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13323" name="Oval 10"/>
            <p:cNvSpPr>
              <a:spLocks noChangeArrowheads="1"/>
            </p:cNvSpPr>
            <p:nvPr/>
          </p:nvSpPr>
          <p:spPr bwMode="auto">
            <a:xfrm>
              <a:off x="5871174" y="3203154"/>
              <a:ext cx="2133600" cy="30480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rgbClr val="000000"/>
                </a:solidFill>
              </a:endParaRPr>
            </a:p>
          </p:txBody>
        </p:sp>
        <p:sp>
          <p:nvSpPr>
            <p:cNvPr id="3" name="Right Arrow 2"/>
            <p:cNvSpPr/>
            <p:nvPr/>
          </p:nvSpPr>
          <p:spPr>
            <a:xfrm rot="17985244">
              <a:off x="10640938" y="4463819"/>
              <a:ext cx="365089" cy="457200"/>
            </a:xfrm>
            <a:prstGeom prst="rightArrow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9116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/>
          </a:bodyPr>
          <a:lstStyle/>
          <a:p>
            <a:r>
              <a:rPr lang="en-US" altLang="en-US" sz="4000" dirty="0" smtClean="0"/>
              <a:t>Imbalance Ratio with </a:t>
            </a:r>
            <a:r>
              <a:rPr lang="en-US" altLang="en-US" sz="4000" dirty="0" err="1" smtClean="0"/>
              <a:t>Kulczynski</a:t>
            </a:r>
            <a:r>
              <a:rPr lang="en-US" altLang="en-US" sz="4000" dirty="0" smtClean="0"/>
              <a:t> Measure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438151" y="1220094"/>
            <a:ext cx="11379200" cy="3581400"/>
          </a:xfrm>
        </p:spPr>
        <p:txBody>
          <a:bodyPr/>
          <a:lstStyle/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dirty="0" smtClean="0"/>
              <a:t>IR (Imbalance Ratio): measure the imbalance of two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A and B in rule implications:</a:t>
            </a:r>
          </a:p>
          <a:p>
            <a:pPr marL="200025" lvl="1" indent="0">
              <a:spcBef>
                <a:spcPts val="600"/>
              </a:spcBef>
              <a:spcAft>
                <a:spcPts val="300"/>
              </a:spcAft>
              <a:buNone/>
            </a:pPr>
            <a:r>
              <a:rPr lang="en-US" altLang="en-US" dirty="0" smtClean="0"/>
              <a:t> </a:t>
            </a:r>
          </a:p>
          <a:p>
            <a:pPr>
              <a:spcBef>
                <a:spcPts val="600"/>
              </a:spcBef>
              <a:spcAft>
                <a:spcPts val="300"/>
              </a:spcAft>
            </a:pPr>
            <a:r>
              <a:rPr lang="en-US" altLang="en-US" dirty="0" err="1" smtClean="0"/>
              <a:t>Kulczynski</a:t>
            </a:r>
            <a:r>
              <a:rPr lang="en-US" altLang="en-US" dirty="0" smtClean="0"/>
              <a:t> and Imbalance Ratio (IR) together present a clear picture for all the three datasets D</a:t>
            </a:r>
            <a:r>
              <a:rPr lang="en-US" altLang="en-US" baseline="-25000" dirty="0" smtClean="0"/>
              <a:t>4</a:t>
            </a:r>
            <a:r>
              <a:rPr lang="en-US" altLang="en-US" dirty="0" smtClean="0"/>
              <a:t> through D</a:t>
            </a:r>
            <a:r>
              <a:rPr lang="en-US" altLang="en-US" baseline="-25000" dirty="0" smtClean="0"/>
              <a:t>6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D</a:t>
            </a:r>
            <a:r>
              <a:rPr lang="en-US" altLang="en-US" baseline="-25000" dirty="0" smtClean="0"/>
              <a:t>4  </a:t>
            </a:r>
            <a:r>
              <a:rPr lang="en-US" altLang="en-US" dirty="0" smtClean="0"/>
              <a:t>is neutral &amp; balanced;  D</a:t>
            </a:r>
            <a:r>
              <a:rPr lang="en-US" altLang="en-US" baseline="-25000" dirty="0" smtClean="0"/>
              <a:t>5  </a:t>
            </a:r>
            <a:r>
              <a:rPr lang="en-US" altLang="en-US" dirty="0" smtClean="0"/>
              <a:t>is neutral but imbalanced </a:t>
            </a:r>
          </a:p>
          <a:p>
            <a:pPr lvl="1">
              <a:spcBef>
                <a:spcPts val="600"/>
              </a:spcBef>
            </a:pPr>
            <a:r>
              <a:rPr lang="en-US" altLang="en-US" dirty="0" smtClean="0"/>
              <a:t>D</a:t>
            </a:r>
            <a:r>
              <a:rPr lang="en-US" altLang="en-US" baseline="-25000" dirty="0" smtClean="0"/>
              <a:t>6  </a:t>
            </a:r>
            <a:r>
              <a:rPr lang="en-US" altLang="en-US" dirty="0" smtClean="0"/>
              <a:t>is neutral but very imbalanced </a:t>
            </a:r>
          </a:p>
        </p:txBody>
      </p:sp>
      <p:pic>
        <p:nvPicPr>
          <p:cNvPr id="1434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759" y="1887478"/>
            <a:ext cx="5772727" cy="7735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8"/>
          <p:cNvGrpSpPr/>
          <p:nvPr/>
        </p:nvGrpSpPr>
        <p:grpSpPr>
          <a:xfrm>
            <a:off x="584493" y="4721213"/>
            <a:ext cx="11023014" cy="1966129"/>
            <a:chOff x="438151" y="4413540"/>
            <a:chExt cx="11023014" cy="1966129"/>
          </a:xfrm>
        </p:grpSpPr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8151" y="4413540"/>
              <a:ext cx="11018982" cy="1966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/>
            <p:cNvSpPr/>
            <p:nvPr/>
          </p:nvSpPr>
          <p:spPr>
            <a:xfrm>
              <a:off x="9514935" y="5787615"/>
              <a:ext cx="1934135" cy="27969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527029" y="6067314"/>
              <a:ext cx="1934136" cy="27969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9514934" y="5507916"/>
              <a:ext cx="1934136" cy="279699"/>
            </a:xfrm>
            <a:prstGeom prst="ellipse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72192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21718" y="254252"/>
            <a:ext cx="11925426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dirty="0" smtClean="0"/>
              <a:t>What Measures to Choose for Effective Pattern Evaluation?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98946" y="1148609"/>
            <a:ext cx="11170969" cy="5549020"/>
          </a:xfrm>
        </p:spPr>
        <p:txBody>
          <a:bodyPr/>
          <a:lstStyle/>
          <a:p>
            <a:r>
              <a:rPr lang="en-US" altLang="en-US" dirty="0" smtClean="0">
                <a:latin typeface="Calibri" pitchFamily="34" charset="0"/>
              </a:rPr>
              <a:t>Null value cases are predominant in many large datasets </a:t>
            </a:r>
          </a:p>
          <a:p>
            <a:pPr lvl="1"/>
            <a:r>
              <a:rPr lang="en-US" altLang="en-US" dirty="0" smtClean="0">
                <a:latin typeface="Calibri" pitchFamily="34" charset="0"/>
              </a:rPr>
              <a:t>Neither milk nor coffee is in most of the baskets;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dirty="0" smtClean="0">
                <a:latin typeface="Calibri" pitchFamily="34" charset="0"/>
              </a:rPr>
              <a:t>neither Mike nor Jim is an author in most of the papers; ……</a:t>
            </a:r>
          </a:p>
          <a:p>
            <a:r>
              <a:rPr lang="en-US" altLang="en-US" i="1" dirty="0" smtClean="0">
                <a:latin typeface="Calibri" pitchFamily="34" charset="0"/>
              </a:rPr>
              <a:t>Null-invariance</a:t>
            </a:r>
            <a:r>
              <a:rPr lang="en-US" altLang="en-US" dirty="0" smtClean="0">
                <a:latin typeface="Calibri" pitchFamily="34" charset="0"/>
              </a:rPr>
              <a:t> is an important property</a:t>
            </a:r>
          </a:p>
          <a:p>
            <a:r>
              <a:rPr lang="en-US" altLang="en-US" dirty="0" smtClean="0">
                <a:latin typeface="Calibri" pitchFamily="34" charset="0"/>
              </a:rPr>
              <a:t>Lift, </a:t>
            </a:r>
            <a:r>
              <a:rPr lang="el-GR" altLang="en-US" b="1" dirty="0">
                <a:ea typeface="MingLiU"/>
              </a:rPr>
              <a:t>χ</a:t>
            </a:r>
            <a:r>
              <a:rPr lang="en-US" altLang="en-US" b="1" baseline="30000" dirty="0" smtClean="0"/>
              <a:t>2</a:t>
            </a:r>
            <a:r>
              <a:rPr lang="en-US" altLang="en-US" dirty="0" smtClean="0">
                <a:latin typeface="Calibri" pitchFamily="34" charset="0"/>
              </a:rPr>
              <a:t> and cosine are good measures if null transactions are not predominant</a:t>
            </a:r>
          </a:p>
          <a:p>
            <a:pPr lvl="1"/>
            <a:r>
              <a:rPr lang="en-US" altLang="en-US" dirty="0" smtClean="0">
                <a:latin typeface="Calibri" pitchFamily="34" charset="0"/>
              </a:rPr>
              <a:t>Otherwise,</a:t>
            </a:r>
            <a:r>
              <a:rPr lang="en-US" altLang="en-US" dirty="0">
                <a:latin typeface="Calibri" pitchFamily="34" charset="0"/>
              </a:rPr>
              <a:t> </a:t>
            </a:r>
            <a:r>
              <a:rPr lang="en-US" altLang="en-US" i="1" dirty="0" err="1" smtClean="0">
                <a:solidFill>
                  <a:srgbClr val="0000CC"/>
                </a:solidFill>
                <a:latin typeface="Calibri" pitchFamily="34" charset="0"/>
              </a:rPr>
              <a:t>Kulczynski</a:t>
            </a:r>
            <a:r>
              <a:rPr lang="en-US" altLang="en-US" i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altLang="en-US" dirty="0" smtClean="0">
                <a:solidFill>
                  <a:srgbClr val="0000CC"/>
                </a:solidFill>
                <a:latin typeface="Calibri" pitchFamily="34" charset="0"/>
              </a:rPr>
              <a:t>+</a:t>
            </a:r>
            <a:r>
              <a:rPr lang="en-US" altLang="en-US" i="1" dirty="0" smtClean="0">
                <a:solidFill>
                  <a:srgbClr val="0000CC"/>
                </a:solidFill>
                <a:latin typeface="Calibri" pitchFamily="34" charset="0"/>
              </a:rPr>
              <a:t> </a:t>
            </a:r>
            <a:r>
              <a:rPr lang="en-US" altLang="en-US" i="1" dirty="0" smtClean="0">
                <a:solidFill>
                  <a:srgbClr val="0000CC"/>
                </a:solidFill>
              </a:rPr>
              <a:t>Imbalance Ratio </a:t>
            </a:r>
            <a:r>
              <a:rPr lang="en-US" altLang="en-US" dirty="0" smtClean="0"/>
              <a:t>should be used to judge </a:t>
            </a:r>
            <a:r>
              <a:rPr lang="en-US" altLang="en-US" dirty="0"/>
              <a:t>the interestingness of a pattern </a:t>
            </a:r>
            <a:endParaRPr lang="en-US" altLang="en-US" dirty="0" smtClean="0"/>
          </a:p>
          <a:p>
            <a:r>
              <a:rPr lang="en-US" altLang="en-US" dirty="0" smtClean="0">
                <a:latin typeface="Calibri" pitchFamily="34" charset="0"/>
              </a:rPr>
              <a:t>Exercise: </a:t>
            </a:r>
            <a:r>
              <a:rPr lang="en-US" altLang="en-US" dirty="0" smtClean="0">
                <a:ea typeface="MS PGothic" pitchFamily="34" charset="-128"/>
              </a:rPr>
              <a:t>Mining research collaborations from </a:t>
            </a:r>
            <a:r>
              <a:rPr lang="en-US" altLang="en-US" dirty="0">
                <a:latin typeface="Calibri" pitchFamily="34" charset="0"/>
                <a:ea typeface="MS PGothic" pitchFamily="34" charset="-128"/>
              </a:rPr>
              <a:t>research bibliographic data </a:t>
            </a:r>
            <a:endParaRPr lang="en-US" altLang="en-US" dirty="0" smtClean="0">
              <a:ea typeface="MS PGothic" pitchFamily="34" charset="-128"/>
            </a:endParaRPr>
          </a:p>
          <a:p>
            <a:pPr lvl="1"/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Find a group of frequent collaborators from research bibliographic data (e.g., DBLP)</a:t>
            </a:r>
          </a:p>
          <a:p>
            <a:pPr lvl="1"/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Can you find the likely advisor-advisee relationship and during which </a:t>
            </a:r>
            <a:r>
              <a:rPr lang="en-US" altLang="en-US" dirty="0">
                <a:latin typeface="Calibri" pitchFamily="34" charset="0"/>
                <a:ea typeface="MS PGothic" pitchFamily="34" charset="-128"/>
              </a:rPr>
              <a:t>years </a:t>
            </a:r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such a relationship happened?</a:t>
            </a:r>
          </a:p>
          <a:p>
            <a:pPr lvl="1"/>
            <a:r>
              <a:rPr lang="en-US" altLang="en-US" dirty="0" smtClean="0">
                <a:latin typeface="Calibri" pitchFamily="34" charset="0"/>
                <a:ea typeface="MS PGothic" pitchFamily="34" charset="-128"/>
              </a:rPr>
              <a:t>Ref.: </a:t>
            </a:r>
            <a:r>
              <a:rPr lang="en-US" dirty="0" smtClean="0"/>
              <a:t>C. </a:t>
            </a:r>
            <a:r>
              <a:rPr lang="en-US" dirty="0"/>
              <a:t>Wang, </a:t>
            </a:r>
            <a:r>
              <a:rPr lang="en-US" dirty="0" smtClean="0"/>
              <a:t>J. </a:t>
            </a:r>
            <a:r>
              <a:rPr lang="en-US" dirty="0"/>
              <a:t>Han, </a:t>
            </a:r>
            <a:r>
              <a:rPr lang="en-US" dirty="0" smtClean="0"/>
              <a:t>Y. </a:t>
            </a:r>
            <a:r>
              <a:rPr lang="en-US" dirty="0" err="1" smtClean="0"/>
              <a:t>Jia</a:t>
            </a:r>
            <a:r>
              <a:rPr lang="en-US" dirty="0"/>
              <a:t>, </a:t>
            </a:r>
            <a:r>
              <a:rPr lang="en-US" dirty="0" smtClean="0"/>
              <a:t>J. </a:t>
            </a:r>
            <a:r>
              <a:rPr lang="en-US" dirty="0"/>
              <a:t>Tang, </a:t>
            </a:r>
            <a:r>
              <a:rPr lang="en-US" dirty="0" smtClean="0"/>
              <a:t>D. </a:t>
            </a:r>
            <a:r>
              <a:rPr lang="en-US" dirty="0"/>
              <a:t>Zhang, </a:t>
            </a:r>
            <a:r>
              <a:rPr lang="en-US" dirty="0" smtClean="0"/>
              <a:t>Y. </a:t>
            </a:r>
            <a:r>
              <a:rPr lang="en-US" dirty="0"/>
              <a:t>Yu, and </a:t>
            </a:r>
            <a:r>
              <a:rPr lang="en-US" dirty="0" smtClean="0"/>
              <a:t>J. </a:t>
            </a:r>
            <a:r>
              <a:rPr lang="en-US" dirty="0" err="1"/>
              <a:t>Guo</a:t>
            </a:r>
            <a:r>
              <a:rPr lang="en-US" dirty="0"/>
              <a:t>, "Mining Advisor-Advisee Relationships from Research Publication Networks", </a:t>
            </a:r>
            <a:r>
              <a:rPr lang="en-US" dirty="0" smtClean="0"/>
              <a:t> KDD'10</a:t>
            </a:r>
            <a:endParaRPr lang="en-US" altLang="en-US" dirty="0" smtClean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7538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1066800"/>
          </a:xfrm>
          <a:noFill/>
        </p:spPr>
        <p:txBody>
          <a:bodyPr vert="horz" lIns="92075" tIns="46038" rIns="92075" bIns="46038" rtlCol="0" anchor="ctr">
            <a:noAutofit/>
          </a:bodyPr>
          <a:lstStyle/>
          <a:p>
            <a:pPr eaLnBrk="1" hangingPunct="1"/>
            <a:r>
              <a:rPr lang="en-US" altLang="en-US" sz="4000" dirty="0"/>
              <a:t>Chapter 6: Mining Frequent Patterns, Association and Correlations: Basic Concepts and Methods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91978" y="1371600"/>
            <a:ext cx="9747422" cy="5105400"/>
          </a:xfrm>
          <a:noFill/>
        </p:spPr>
        <p:txBody>
          <a:bodyPr vert="horz" lIns="92075" tIns="46038" rIns="92075" bIns="46038" rtlCol="0">
            <a:noAutofit/>
          </a:bodyPr>
          <a:lstStyle/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Basic Concepts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kern="0" dirty="0"/>
              <a:t>Efficient Pattern Mining </a:t>
            </a:r>
            <a:r>
              <a:rPr lang="en-US" altLang="en-US" sz="2800" kern="0" dirty="0" smtClean="0"/>
              <a:t>Methods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Pattern Evaluation </a:t>
            </a:r>
          </a:p>
          <a:p>
            <a:pPr marL="457200" indent="-457200">
              <a:lnSpc>
                <a:spcPct val="200000"/>
              </a:lnSpc>
              <a:buSzTx/>
            </a:pPr>
            <a:r>
              <a:rPr lang="en-US" altLang="en-US" sz="2800" dirty="0" smtClean="0"/>
              <a:t>Summary</a:t>
            </a: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auto">
          <a:xfrm rot="9430553">
            <a:off x="2917750" y="4320773"/>
            <a:ext cx="522288" cy="485775"/>
          </a:xfrm>
          <a:prstGeom prst="notchedRightArrow">
            <a:avLst>
              <a:gd name="adj1" fmla="val 50000"/>
              <a:gd name="adj2" fmla="val 26879"/>
            </a:avLst>
          </a:prstGeom>
          <a:solidFill>
            <a:srgbClr val="E4831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defTabSz="457178" eaLnBrk="1" hangingPunct="1"/>
            <a:endParaRPr lang="en-US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01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Pattern Discovery: Why Is It Important?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186880"/>
            <a:ext cx="10243127" cy="5407884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Finding </a:t>
            </a: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inherent regularities </a:t>
            </a:r>
            <a:r>
              <a:rPr lang="en-US" altLang="en-US" dirty="0" smtClean="0">
                <a:latin typeface="Calibri" pitchFamily="34" charset="0"/>
              </a:rPr>
              <a:t>in a data set 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>
                <a:solidFill>
                  <a:srgbClr val="FF0000"/>
                </a:solidFill>
                <a:latin typeface="Calibri" pitchFamily="34" charset="0"/>
              </a:rPr>
              <a:t>Foundation</a:t>
            </a:r>
            <a:r>
              <a:rPr lang="en-US" altLang="en-US" dirty="0" smtClean="0">
                <a:latin typeface="Calibri" pitchFamily="34" charset="0"/>
              </a:rPr>
              <a:t> for many essential data mining tasks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Association, correlation, and causality analysis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Mining sequential, structural (e.g., sub-graph) patterns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Pattern analysis in spatiotemporal, multimedia, time-series, and stream data 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Classification: Discriminative pattern-based analysis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Cluster analysis: Pattern-based subspace clustering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Broad applications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en-US" dirty="0" smtClean="0">
                <a:latin typeface="Calibri" pitchFamily="34" charset="0"/>
              </a:rPr>
              <a:t>Market basket analysis, cross-marketing, catalog design, sale campaign analysis, Web log analysis, biological sequence analysis</a:t>
            </a:r>
          </a:p>
        </p:txBody>
      </p:sp>
    </p:spTree>
    <p:extLst>
      <p:ext uri="{BB962C8B-B14F-4D97-AF65-F5344CB8AC3E}">
        <p14:creationId xmlns:p14="http://schemas.microsoft.com/office/powerpoint/2010/main" val="521327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kern="0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383" y="1200363"/>
            <a:ext cx="9304001" cy="5472042"/>
          </a:xfrm>
        </p:spPr>
        <p:txBody>
          <a:bodyPr/>
          <a:lstStyle/>
          <a:p>
            <a:pPr marL="457200" indent="-457200">
              <a:spcBef>
                <a:spcPts val="300"/>
              </a:spcBef>
              <a:buSzTx/>
            </a:pPr>
            <a:r>
              <a:rPr lang="en-US" altLang="en-US" sz="2000" dirty="0"/>
              <a:t>Basic </a:t>
            </a:r>
            <a:r>
              <a:rPr lang="en-US" altLang="en-US" sz="2000" dirty="0" smtClean="0"/>
              <a:t>Concepts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What Is Pattern Discovery?   Why Is It Important?	</a:t>
            </a:r>
            <a:endParaRPr lang="en-US" altLang="en-US" sz="2000" dirty="0" smtClean="0"/>
          </a:p>
          <a:p>
            <a:pPr lvl="2">
              <a:spcBef>
                <a:spcPts val="300"/>
              </a:spcBef>
            </a:pPr>
            <a:r>
              <a:rPr lang="en-US" altLang="en-US" sz="2000" dirty="0" smtClean="0"/>
              <a:t>Basic </a:t>
            </a:r>
            <a:r>
              <a:rPr lang="en-US" altLang="en-US" sz="2000" dirty="0"/>
              <a:t>Concepts: Frequent Patterns and Association </a:t>
            </a:r>
            <a:r>
              <a:rPr lang="en-US" altLang="en-US" sz="2000" dirty="0" smtClean="0"/>
              <a:t>Rules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 smtClean="0">
                <a:solidFill>
                  <a:prstClr val="black"/>
                </a:solidFill>
              </a:rPr>
              <a:t>Compressed </a:t>
            </a:r>
            <a:r>
              <a:rPr lang="en-US" altLang="en-US" sz="2000" dirty="0">
                <a:solidFill>
                  <a:prstClr val="black"/>
                </a:solidFill>
              </a:rPr>
              <a:t>Representation: Closed Patterns and </a:t>
            </a:r>
            <a:r>
              <a:rPr lang="en-US" altLang="en-US" sz="2000" dirty="0" smtClean="0">
                <a:solidFill>
                  <a:prstClr val="black"/>
                </a:solidFill>
              </a:rPr>
              <a:t>Max-Patterns</a:t>
            </a:r>
            <a:endParaRPr lang="en-US" altLang="en-US" sz="2000" dirty="0"/>
          </a:p>
          <a:p>
            <a:pPr marL="457200" indent="-457200">
              <a:spcBef>
                <a:spcPts val="300"/>
              </a:spcBef>
              <a:buSzTx/>
            </a:pPr>
            <a:r>
              <a:rPr lang="en-US" altLang="en-US" sz="2000" kern="0" dirty="0"/>
              <a:t>Efficient Pattern Mining </a:t>
            </a:r>
            <a:r>
              <a:rPr lang="en-US" altLang="en-US" sz="2000" kern="0" dirty="0" smtClean="0"/>
              <a:t>Methods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The Downward Closure Property of Frequent Patterns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The </a:t>
            </a:r>
            <a:r>
              <a:rPr lang="en-US" altLang="en-US" sz="2000" dirty="0" err="1"/>
              <a:t>Apriori</a:t>
            </a:r>
            <a:r>
              <a:rPr lang="en-US" altLang="en-US" sz="2000" dirty="0"/>
              <a:t> Algorithm</a:t>
            </a:r>
          </a:p>
          <a:p>
            <a:pPr lvl="2" defTabSz="1219110">
              <a:spcBef>
                <a:spcPts val="300"/>
              </a:spcBef>
            </a:pPr>
            <a:r>
              <a:rPr lang="en-US" altLang="en-US" sz="2000" dirty="0">
                <a:solidFill>
                  <a:prstClr val="black"/>
                </a:solidFill>
              </a:rPr>
              <a:t>Extensions or Improvements of </a:t>
            </a:r>
            <a:r>
              <a:rPr lang="en-US" altLang="en-US" sz="2000" dirty="0" err="1">
                <a:solidFill>
                  <a:prstClr val="black"/>
                </a:solidFill>
              </a:rPr>
              <a:t>Apriori</a:t>
            </a:r>
            <a:endParaRPr lang="en-US" sz="2000" dirty="0">
              <a:solidFill>
                <a:prstClr val="black"/>
              </a:solidFill>
            </a:endParaRPr>
          </a:p>
          <a:p>
            <a:pPr lvl="2">
              <a:spcBef>
                <a:spcPts val="300"/>
              </a:spcBef>
            </a:pPr>
            <a:r>
              <a:rPr lang="en-US" altLang="en-US" sz="2000" dirty="0">
                <a:solidFill>
                  <a:prstClr val="black"/>
                </a:solidFill>
              </a:rPr>
              <a:t>Mining Frequent Patterns by Exploring Vertical Data Format</a:t>
            </a:r>
            <a:endParaRPr lang="en-US" altLang="en-US" sz="2000" dirty="0"/>
          </a:p>
          <a:p>
            <a:pPr lvl="2">
              <a:spcBef>
                <a:spcPts val="300"/>
              </a:spcBef>
            </a:pPr>
            <a:r>
              <a:rPr lang="en-US" altLang="en-US" sz="2000" dirty="0" err="1"/>
              <a:t>FPGrowth</a:t>
            </a:r>
            <a:r>
              <a:rPr lang="en-US" altLang="en-US" sz="2000" dirty="0"/>
              <a:t>:  A Frequent Pattern-Growth Approach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Mining Closed Patterns </a:t>
            </a:r>
            <a:endParaRPr lang="en-US" altLang="en-US" sz="2000" kern="0" dirty="0" smtClean="0"/>
          </a:p>
          <a:p>
            <a:pPr>
              <a:spcBef>
                <a:spcPts val="300"/>
              </a:spcBef>
            </a:pPr>
            <a:r>
              <a:rPr lang="en-US" altLang="en-US" sz="2000" kern="0" dirty="0" smtClean="0"/>
              <a:t>Pattern Evaluation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 smtClean="0"/>
              <a:t>Interestingness Measures in Pattern Mining </a:t>
            </a:r>
            <a:endParaRPr lang="en-US" altLang="en-US" sz="2000" dirty="0"/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Interestingness </a:t>
            </a:r>
            <a:r>
              <a:rPr lang="en-US" altLang="en-US" sz="2000" dirty="0" smtClean="0"/>
              <a:t>Measures: Lift and</a:t>
            </a:r>
            <a:r>
              <a:rPr lang="en-US" altLang="en-US" sz="2000" dirty="0"/>
              <a:t> </a:t>
            </a:r>
            <a:r>
              <a:rPr lang="el-GR" altLang="en-US" sz="2000" dirty="0" smtClean="0">
                <a:ea typeface="MingLiU" pitchFamily="49" charset="-120"/>
              </a:rPr>
              <a:t>χ</a:t>
            </a:r>
            <a:r>
              <a:rPr lang="en-US" altLang="en-US" sz="2000" baseline="30000" dirty="0"/>
              <a:t>2</a:t>
            </a:r>
            <a:r>
              <a:rPr lang="en-US" altLang="en-US" sz="2000" dirty="0"/>
              <a:t> 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Null-Invariant Measures</a:t>
            </a:r>
          </a:p>
          <a:p>
            <a:pPr lvl="2">
              <a:spcBef>
                <a:spcPts val="300"/>
              </a:spcBef>
            </a:pPr>
            <a:r>
              <a:rPr lang="en-US" altLang="en-US" sz="2000" dirty="0"/>
              <a:t>Comparison of Interestingness </a:t>
            </a:r>
            <a:r>
              <a:rPr lang="en-US" altLang="en-US" sz="2000" dirty="0" smtClean="0"/>
              <a:t>Measures</a:t>
            </a:r>
          </a:p>
        </p:txBody>
      </p:sp>
    </p:spTree>
    <p:extLst>
      <p:ext uri="{BB962C8B-B14F-4D97-AF65-F5344CB8AC3E}">
        <p14:creationId xmlns:p14="http://schemas.microsoft.com/office/powerpoint/2010/main" val="422641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81000"/>
            <a:ext cx="12192000" cy="6096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dirty="0" smtClean="0"/>
              <a:t>Recommended Readings (Basic Concepts)</a:t>
            </a: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447800"/>
            <a:ext cx="11111345" cy="4602018"/>
          </a:xfrm>
        </p:spPr>
        <p:txBody>
          <a:bodyPr/>
          <a:lstStyle/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latin typeface="Calibri" pitchFamily="34" charset="0"/>
              </a:rPr>
              <a:t>R. Agrawal, T. </a:t>
            </a:r>
            <a:r>
              <a:rPr lang="en-US" altLang="en-US" sz="2400" dirty="0" err="1" smtClean="0">
                <a:latin typeface="Calibri" pitchFamily="34" charset="0"/>
              </a:rPr>
              <a:t>Imielinski</a:t>
            </a:r>
            <a:r>
              <a:rPr lang="en-US" altLang="en-US" sz="2400" dirty="0" smtClean="0">
                <a:latin typeface="Calibri" pitchFamily="34" charset="0"/>
              </a:rPr>
              <a:t>, and A. Swami, “Mining association rules between sets of items in large databases”,  in Proc. of SIGMOD'93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latin typeface="Calibri" pitchFamily="34" charset="0"/>
              </a:rPr>
              <a:t>R. J. </a:t>
            </a:r>
            <a:r>
              <a:rPr lang="en-US" altLang="en-US" sz="2400" dirty="0" err="1" smtClean="0">
                <a:latin typeface="Calibri" pitchFamily="34" charset="0"/>
              </a:rPr>
              <a:t>Bayardo</a:t>
            </a:r>
            <a:r>
              <a:rPr lang="en-US" altLang="en-US" sz="2400" dirty="0" smtClean="0">
                <a:latin typeface="Calibri" pitchFamily="34" charset="0"/>
              </a:rPr>
              <a:t>, “Efficiently mining long patterns from databases”, in Proc. of SIGMOD'98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latin typeface="Calibri" pitchFamily="34" charset="0"/>
              </a:rPr>
              <a:t>N. </a:t>
            </a:r>
            <a:r>
              <a:rPr lang="en-US" altLang="en-US" sz="2400" dirty="0" err="1" smtClean="0">
                <a:latin typeface="Calibri" pitchFamily="34" charset="0"/>
              </a:rPr>
              <a:t>Pasquier</a:t>
            </a:r>
            <a:r>
              <a:rPr lang="en-US" altLang="en-US" sz="2400" dirty="0" smtClean="0">
                <a:latin typeface="Calibri" pitchFamily="34" charset="0"/>
              </a:rPr>
              <a:t>, Y. </a:t>
            </a:r>
            <a:r>
              <a:rPr lang="en-US" altLang="en-US" sz="2400" dirty="0" err="1" smtClean="0">
                <a:latin typeface="Calibri" pitchFamily="34" charset="0"/>
              </a:rPr>
              <a:t>Bastide</a:t>
            </a:r>
            <a:r>
              <a:rPr lang="en-US" altLang="en-US" sz="2400" dirty="0" smtClean="0">
                <a:latin typeface="Calibri" pitchFamily="34" charset="0"/>
              </a:rPr>
              <a:t>, R. </a:t>
            </a:r>
            <a:r>
              <a:rPr lang="en-US" altLang="en-US" sz="2400" dirty="0" err="1" smtClean="0">
                <a:latin typeface="Calibri" pitchFamily="34" charset="0"/>
              </a:rPr>
              <a:t>Taouil</a:t>
            </a:r>
            <a:r>
              <a:rPr lang="en-US" altLang="en-US" sz="2400" dirty="0" smtClean="0">
                <a:latin typeface="Calibri" pitchFamily="34" charset="0"/>
              </a:rPr>
              <a:t>, and L. </a:t>
            </a:r>
            <a:r>
              <a:rPr lang="en-US" altLang="en-US" sz="2400" dirty="0" err="1" smtClean="0">
                <a:latin typeface="Calibri" pitchFamily="34" charset="0"/>
              </a:rPr>
              <a:t>Lakhal</a:t>
            </a:r>
            <a:r>
              <a:rPr lang="en-US" altLang="en-US" sz="2400" dirty="0" smtClean="0">
                <a:latin typeface="Calibri" pitchFamily="34" charset="0"/>
              </a:rPr>
              <a:t>, “Discovering frequent closed </a:t>
            </a:r>
            <a:r>
              <a:rPr lang="en-US" altLang="en-US" sz="2400" dirty="0" err="1" smtClean="0">
                <a:latin typeface="Calibri" pitchFamily="34" charset="0"/>
              </a:rPr>
              <a:t>itemsets</a:t>
            </a:r>
            <a:r>
              <a:rPr lang="en-US" altLang="en-US" sz="2400" dirty="0" smtClean="0">
                <a:latin typeface="Calibri" pitchFamily="34" charset="0"/>
              </a:rPr>
              <a:t> for association rules”, in Proc. of ICDT'99</a:t>
            </a:r>
          </a:p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 smtClean="0">
                <a:latin typeface="Calibri" pitchFamily="34" charset="0"/>
              </a:rPr>
              <a:t>J. Han, H. Cheng, D. Xin, and X. Yan, “Frequent Pattern Mining: Current Status and Future Directions”, Data Mining and Knowledge Discovery, 15(1): 55-86, 2007</a:t>
            </a:r>
          </a:p>
        </p:txBody>
      </p:sp>
    </p:spTree>
    <p:extLst>
      <p:ext uri="{BB962C8B-B14F-4D97-AF65-F5344CB8AC3E}">
        <p14:creationId xmlns:p14="http://schemas.microsoft.com/office/powerpoint/2010/main" val="1055174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28600"/>
            <a:ext cx="12192000" cy="741218"/>
          </a:xfrm>
        </p:spPr>
        <p:txBody>
          <a:bodyPr>
            <a:normAutofit fontScale="90000"/>
          </a:bodyPr>
          <a:lstStyle/>
          <a:p>
            <a:r>
              <a:rPr lang="en-US" altLang="en-US" sz="4000" dirty="0" smtClean="0"/>
              <a:t>Recommended Readings (</a:t>
            </a:r>
            <a:r>
              <a:rPr lang="en-US" altLang="en-US" sz="4000" kern="0" dirty="0"/>
              <a:t>Efficient Pattern Mining </a:t>
            </a:r>
            <a:r>
              <a:rPr lang="en-US" altLang="en-US" sz="4000" kern="0" dirty="0" smtClean="0"/>
              <a:t>Methods)</a:t>
            </a:r>
            <a:endParaRPr lang="en-US" altLang="en-US" sz="4000" dirty="0" smtClean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508000" y="1219200"/>
            <a:ext cx="11176000" cy="54102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R. Agrawal and R. </a:t>
            </a:r>
            <a:r>
              <a:rPr lang="en-US" altLang="en-US" sz="2000" dirty="0" err="1" smtClean="0"/>
              <a:t>Srikant</a:t>
            </a:r>
            <a:r>
              <a:rPr lang="en-US" altLang="en-US" sz="2000" dirty="0" smtClean="0"/>
              <a:t>, “Fast algorithms for mining association rules”, VLDB'94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A. </a:t>
            </a:r>
            <a:r>
              <a:rPr lang="en-US" altLang="en-US" sz="2000" dirty="0" err="1" smtClean="0"/>
              <a:t>Savasere</a:t>
            </a:r>
            <a:r>
              <a:rPr lang="en-US" altLang="en-US" sz="2000" dirty="0" smtClean="0"/>
              <a:t>, E. </a:t>
            </a:r>
            <a:r>
              <a:rPr lang="en-US" altLang="en-US" sz="2000" dirty="0" err="1" smtClean="0"/>
              <a:t>Omiecinski</a:t>
            </a:r>
            <a:r>
              <a:rPr lang="en-US" altLang="en-US" sz="2000" dirty="0" smtClean="0"/>
              <a:t>, and S. </a:t>
            </a:r>
            <a:r>
              <a:rPr lang="en-US" altLang="en-US" sz="2000" dirty="0" err="1" smtClean="0"/>
              <a:t>Navathe</a:t>
            </a:r>
            <a:r>
              <a:rPr lang="en-US" altLang="en-US" sz="2000" dirty="0" smtClean="0"/>
              <a:t>, “An efficient algorithm for mining association rules in large databases”, VLDB'95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J. S. Park, M. S. Chen, and P. S. Yu, “An effective hash-based algorithm for mining association rules”, SIGMOD'95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S. </a:t>
            </a:r>
            <a:r>
              <a:rPr lang="en-US" altLang="en-US" sz="2000" dirty="0" err="1" smtClean="0"/>
              <a:t>Sarawagi</a:t>
            </a:r>
            <a:r>
              <a:rPr lang="en-US" altLang="en-US" sz="2000" dirty="0" smtClean="0"/>
              <a:t>, S. Thomas, and R. Agrawal, “Integrating association rule mining with relational database systems: Alternatives and implications”, SIGMOD'98</a:t>
            </a:r>
          </a:p>
          <a:p>
            <a:r>
              <a:rPr lang="en-US" altLang="en-US" sz="2000" dirty="0"/>
              <a:t>M. J. 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, S. </a:t>
            </a:r>
            <a:r>
              <a:rPr lang="en-US" altLang="en-US" sz="2000" dirty="0" err="1"/>
              <a:t>Parthasarathy</a:t>
            </a:r>
            <a:r>
              <a:rPr lang="en-US" altLang="en-US" sz="2000" dirty="0"/>
              <a:t>, M. </a:t>
            </a:r>
            <a:r>
              <a:rPr lang="en-US" altLang="en-US" sz="2000" dirty="0" err="1"/>
              <a:t>Ogihara</a:t>
            </a:r>
            <a:r>
              <a:rPr lang="en-US" altLang="en-US" sz="2000" dirty="0"/>
              <a:t>, and W. Li, “Parallel algorithm for discovery of association rules”, Data Mining and Knowledge Discovery, 1997</a:t>
            </a:r>
          </a:p>
          <a:p>
            <a:r>
              <a:rPr lang="en-US" altLang="en-US" sz="2000" dirty="0" smtClean="0"/>
              <a:t>J</a:t>
            </a:r>
            <a:r>
              <a:rPr lang="en-US" altLang="en-US" sz="2000" dirty="0"/>
              <a:t>. Han, J. Pei, and Y. Yin, “Mining frequent patterns without candidate generation”, SIGMOD’00</a:t>
            </a:r>
          </a:p>
          <a:p>
            <a:r>
              <a:rPr lang="en-US" altLang="en-US" sz="2000" dirty="0"/>
              <a:t>M. J. </a:t>
            </a:r>
            <a:r>
              <a:rPr lang="en-US" altLang="en-US" sz="2000" dirty="0" err="1"/>
              <a:t>Zaki</a:t>
            </a:r>
            <a:r>
              <a:rPr lang="en-US" altLang="en-US" sz="2000" dirty="0"/>
              <a:t> and Hsiao, “CHARM: An Efficient Algorithm for Closed </a:t>
            </a:r>
            <a:r>
              <a:rPr lang="en-US" altLang="en-US" sz="2000" dirty="0" err="1"/>
              <a:t>Itemset</a:t>
            </a:r>
            <a:r>
              <a:rPr lang="en-US" altLang="en-US" sz="2000" dirty="0"/>
              <a:t> Mining”, SDM'02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000" dirty="0" smtClean="0"/>
              <a:t>J. Wang, J. Han, and J. Pei, “CLOSET+: Searching for the Best Strategies for Mining Frequent Closed </a:t>
            </a:r>
            <a:r>
              <a:rPr lang="en-US" altLang="en-US" sz="2000" dirty="0" err="1" smtClean="0"/>
              <a:t>Itemsets</a:t>
            </a:r>
            <a:r>
              <a:rPr lang="en-US" altLang="en-US" sz="2000" dirty="0" smtClean="0"/>
              <a:t>”, KDD'03</a:t>
            </a:r>
          </a:p>
          <a:p>
            <a:r>
              <a:rPr lang="en-US" altLang="en-US" sz="2000" dirty="0"/>
              <a:t>C. C. Aggarwal, M.A., </a:t>
            </a:r>
            <a:r>
              <a:rPr lang="en-US" altLang="en-US" sz="2000" dirty="0" err="1"/>
              <a:t>Bhuiyan</a:t>
            </a:r>
            <a:r>
              <a:rPr lang="en-US" altLang="en-US" sz="2000" dirty="0"/>
              <a:t>, M. A. Hasan, “Frequent Pattern Mining Algorithms: A Survey”, in Aggarwal and Han (eds.): Frequent Pattern Mining, Springer, 2014 </a:t>
            </a:r>
          </a:p>
        </p:txBody>
      </p:sp>
    </p:spTree>
    <p:extLst>
      <p:ext uri="{BB962C8B-B14F-4D97-AF65-F5344CB8AC3E}">
        <p14:creationId xmlns:p14="http://schemas.microsoft.com/office/powerpoint/2010/main" val="422725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>
          <a:xfrm>
            <a:off x="203200" y="381000"/>
            <a:ext cx="11684000" cy="6096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Recommended </a:t>
            </a:r>
            <a:r>
              <a:rPr lang="en-US" altLang="en-US" dirty="0"/>
              <a:t>Readings </a:t>
            </a:r>
            <a:r>
              <a:rPr lang="en-US" altLang="en-US" dirty="0" smtClean="0"/>
              <a:t>(Pattern Evaluation)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6400" y="1371600"/>
            <a:ext cx="11277600" cy="5105400"/>
          </a:xfrm>
        </p:spPr>
        <p:txBody>
          <a:bodyPr/>
          <a:lstStyle/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C. C. Aggarwal and P. S. Yu.  A New Framework for </a:t>
            </a:r>
            <a:r>
              <a:rPr lang="en-US" altLang="en-US" dirty="0" err="1" smtClean="0">
                <a:latin typeface="Calibri" pitchFamily="34" charset="0"/>
              </a:rPr>
              <a:t>Itemset</a:t>
            </a:r>
            <a:r>
              <a:rPr lang="en-US" altLang="en-US" dirty="0" smtClean="0">
                <a:latin typeface="Calibri" pitchFamily="34" charset="0"/>
              </a:rPr>
              <a:t> Generation. PODS’98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S. </a:t>
            </a:r>
            <a:r>
              <a:rPr lang="en-US" altLang="en-US" dirty="0" err="1" smtClean="0">
                <a:latin typeface="Calibri" pitchFamily="34" charset="0"/>
              </a:rPr>
              <a:t>Brin</a:t>
            </a:r>
            <a:r>
              <a:rPr lang="en-US" altLang="en-US" dirty="0" smtClean="0">
                <a:latin typeface="Calibri" pitchFamily="34" charset="0"/>
              </a:rPr>
              <a:t>, R. </a:t>
            </a:r>
            <a:r>
              <a:rPr lang="en-US" altLang="en-US" dirty="0" err="1" smtClean="0">
                <a:latin typeface="Calibri" pitchFamily="34" charset="0"/>
              </a:rPr>
              <a:t>Motwani</a:t>
            </a:r>
            <a:r>
              <a:rPr lang="en-US" altLang="en-US" dirty="0" smtClean="0">
                <a:latin typeface="Calibri" pitchFamily="34" charset="0"/>
              </a:rPr>
              <a:t>, and C. Silverstein.   Beyond market basket: Generalizing association rules to correlations.  SIGMOD'97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M. </a:t>
            </a:r>
            <a:r>
              <a:rPr lang="en-US" altLang="en-US" dirty="0" err="1" smtClean="0">
                <a:latin typeface="Calibri" pitchFamily="34" charset="0"/>
              </a:rPr>
              <a:t>Klemettinen</a:t>
            </a:r>
            <a:r>
              <a:rPr lang="en-US" altLang="en-US" dirty="0" smtClean="0">
                <a:latin typeface="Calibri" pitchFamily="34" charset="0"/>
              </a:rPr>
              <a:t>, H. </a:t>
            </a:r>
            <a:r>
              <a:rPr lang="en-US" altLang="en-US" dirty="0" err="1" smtClean="0">
                <a:latin typeface="Calibri" pitchFamily="34" charset="0"/>
              </a:rPr>
              <a:t>Mannila</a:t>
            </a:r>
            <a:r>
              <a:rPr lang="en-US" altLang="en-US" dirty="0" smtClean="0">
                <a:latin typeface="Calibri" pitchFamily="34" charset="0"/>
              </a:rPr>
              <a:t>, P. </a:t>
            </a:r>
            <a:r>
              <a:rPr lang="en-US" altLang="en-US" dirty="0" err="1" smtClean="0">
                <a:latin typeface="Calibri" pitchFamily="34" charset="0"/>
              </a:rPr>
              <a:t>Ronkainen</a:t>
            </a:r>
            <a:r>
              <a:rPr lang="en-US" altLang="en-US" dirty="0" smtClean="0">
                <a:latin typeface="Calibri" pitchFamily="34" charset="0"/>
              </a:rPr>
              <a:t>, H. </a:t>
            </a:r>
            <a:r>
              <a:rPr lang="en-US" altLang="en-US" dirty="0" err="1" smtClean="0">
                <a:latin typeface="Calibri" pitchFamily="34" charset="0"/>
              </a:rPr>
              <a:t>Toivonen</a:t>
            </a:r>
            <a:r>
              <a:rPr lang="en-US" altLang="en-US" dirty="0" smtClean="0">
                <a:latin typeface="Calibri" pitchFamily="34" charset="0"/>
              </a:rPr>
              <a:t>, and A. I. </a:t>
            </a:r>
            <a:r>
              <a:rPr lang="en-US" altLang="en-US" dirty="0" err="1" smtClean="0">
                <a:latin typeface="Calibri" pitchFamily="34" charset="0"/>
              </a:rPr>
              <a:t>Verkamo</a:t>
            </a:r>
            <a:r>
              <a:rPr lang="en-US" altLang="en-US" dirty="0" smtClean="0">
                <a:latin typeface="Calibri" pitchFamily="34" charset="0"/>
              </a:rPr>
              <a:t>.   Finding interesting rules from large sets of discovered association rules.  CIKM'94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E. </a:t>
            </a:r>
            <a:r>
              <a:rPr lang="en-US" altLang="en-US" dirty="0" err="1" smtClean="0">
                <a:latin typeface="Calibri" pitchFamily="34" charset="0"/>
              </a:rPr>
              <a:t>Omiecinski</a:t>
            </a:r>
            <a:r>
              <a:rPr lang="en-US" altLang="en-US" dirty="0" smtClean="0">
                <a:latin typeface="Calibri" pitchFamily="34" charset="0"/>
              </a:rPr>
              <a:t>.   Alternative Interest Measures for Mining Associations.  TKDE’03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P.-N. Tan, V. Kumar, and J. Srivastava.   Selecting the Right Interestingness Measure for Association Patterns.  KDD'02</a:t>
            </a:r>
          </a:p>
          <a:p>
            <a:pPr marL="457200" indent="-457200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en-US" dirty="0" smtClean="0">
                <a:latin typeface="Calibri" pitchFamily="34" charset="0"/>
              </a:rPr>
              <a:t>T. Wu, Y. Chen and J. Han, Re-Examination of Interestingness Measures in Pattern Mining: A Unified Framework, Data Mining and Knowledge Discovery, 21(3):371-397, 2010</a:t>
            </a:r>
          </a:p>
        </p:txBody>
      </p:sp>
    </p:spTree>
    <p:extLst>
      <p:ext uri="{BB962C8B-B14F-4D97-AF65-F5344CB8AC3E}">
        <p14:creationId xmlns:p14="http://schemas.microsoft.com/office/powerpoint/2010/main" val="328294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109" y="228600"/>
            <a:ext cx="11148291" cy="762000"/>
          </a:xfrm>
        </p:spPr>
        <p:txBody>
          <a:bodyPr>
            <a:normAutofit fontScale="90000"/>
          </a:bodyPr>
          <a:lstStyle/>
          <a:p>
            <a:r>
              <a:rPr lang="en-US" altLang="en-US" dirty="0" smtClean="0"/>
              <a:t>Basic Concepts: k-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and Their Supports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514299" y="1180000"/>
            <a:ext cx="5524551" cy="4268299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altLang="en-US" sz="2400" dirty="0" err="1" smtClean="0">
                <a:solidFill>
                  <a:srgbClr val="FF0000"/>
                </a:solidFill>
                <a:latin typeface="Calibri" pitchFamily="34" charset="0"/>
              </a:rPr>
              <a:t>Itemset</a:t>
            </a:r>
            <a:r>
              <a:rPr lang="en-US" altLang="en-US" sz="2400" dirty="0" smtClean="0">
                <a:latin typeface="Calibri" pitchFamily="34" charset="0"/>
              </a:rPr>
              <a:t>: A set of one or more items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k-</a:t>
            </a:r>
            <a:r>
              <a:rPr lang="en-US" altLang="en-US" sz="2400" dirty="0" err="1" smtClean="0">
                <a:solidFill>
                  <a:srgbClr val="FF0000"/>
                </a:solidFill>
                <a:latin typeface="Calibri" pitchFamily="34" charset="0"/>
              </a:rPr>
              <a:t>itemset</a:t>
            </a:r>
            <a:r>
              <a:rPr lang="en-US" altLang="en-US" sz="2400" dirty="0">
                <a:latin typeface="Calibri" pitchFamily="34" charset="0"/>
              </a:rPr>
              <a:t>:</a:t>
            </a:r>
            <a:r>
              <a:rPr lang="en-US" altLang="en-US" sz="2400" dirty="0" smtClean="0">
                <a:latin typeface="Calibri" pitchFamily="34" charset="0"/>
              </a:rPr>
              <a:t>  X = {x</a:t>
            </a:r>
            <a:r>
              <a:rPr lang="en-US" altLang="en-US" sz="2400" baseline="-25000" dirty="0" smtClean="0">
                <a:latin typeface="Calibri" pitchFamily="34" charset="0"/>
              </a:rPr>
              <a:t>1</a:t>
            </a:r>
            <a:r>
              <a:rPr lang="en-US" altLang="en-US" sz="2400" dirty="0" smtClean="0">
                <a:latin typeface="Calibri" pitchFamily="34" charset="0"/>
              </a:rPr>
              <a:t>, …, </a:t>
            </a:r>
            <a:r>
              <a:rPr lang="en-US" altLang="en-US" sz="2400" dirty="0" err="1" smtClean="0">
                <a:latin typeface="Calibri" pitchFamily="34" charset="0"/>
              </a:rPr>
              <a:t>x</a:t>
            </a:r>
            <a:r>
              <a:rPr lang="en-US" altLang="en-US" sz="2400" baseline="-25000" dirty="0" err="1" smtClean="0">
                <a:latin typeface="Calibri" pitchFamily="34" charset="0"/>
              </a:rPr>
              <a:t>k</a:t>
            </a:r>
            <a:r>
              <a:rPr lang="en-US" altLang="en-US" sz="2400" dirty="0" smtClean="0">
                <a:latin typeface="Calibri" pitchFamily="34" charset="0"/>
              </a:rPr>
              <a:t>}</a:t>
            </a:r>
          </a:p>
          <a:p>
            <a:pPr lvl="1"/>
            <a:r>
              <a:rPr lang="en-US" altLang="en-US" sz="2400" dirty="0" smtClean="0">
                <a:latin typeface="Calibri" pitchFamily="34" charset="0"/>
              </a:rPr>
              <a:t>Ex. {Beer, Nuts, Diaper} is a 3-itemset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(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</a:rPr>
              <a:t>absolute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)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</a:rPr>
              <a:t> support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 (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itchFamily="34" charset="0"/>
              </a:rPr>
              <a:t>count</a:t>
            </a:r>
            <a:r>
              <a:rPr lang="en-US" altLang="en-US" sz="2400" dirty="0" smtClean="0">
                <a:solidFill>
                  <a:srgbClr val="FF0000"/>
                </a:solidFill>
                <a:latin typeface="Calibri" pitchFamily="34" charset="0"/>
              </a:rPr>
              <a:t>) </a:t>
            </a:r>
            <a:r>
              <a:rPr lang="en-US" altLang="en-US" sz="2400" dirty="0" smtClean="0">
                <a:latin typeface="Calibri" pitchFamily="34" charset="0"/>
              </a:rPr>
              <a:t>of X, sup{X}: Frequency or the number of occurrences of an </a:t>
            </a:r>
            <a:r>
              <a:rPr lang="en-US" altLang="en-US" sz="2400" dirty="0" err="1" smtClean="0">
                <a:latin typeface="Calibri" pitchFamily="34" charset="0"/>
              </a:rPr>
              <a:t>itemset</a:t>
            </a:r>
            <a:r>
              <a:rPr lang="en-US" altLang="en-US" sz="2400" dirty="0" smtClean="0">
                <a:latin typeface="Calibri" pitchFamily="34" charset="0"/>
              </a:rPr>
              <a:t> X</a:t>
            </a:r>
          </a:p>
          <a:p>
            <a:pPr lvl="1"/>
            <a:r>
              <a:rPr lang="en-US" altLang="en-US" sz="2400" dirty="0" smtClean="0">
                <a:latin typeface="Calibri" pitchFamily="34" charset="0"/>
              </a:rPr>
              <a:t>Ex.  sup{Beer} = 3</a:t>
            </a:r>
            <a:endParaRPr lang="en-US" altLang="en-US" sz="2400" dirty="0">
              <a:latin typeface="Calibri" pitchFamily="34" charset="0"/>
            </a:endParaRPr>
          </a:p>
          <a:p>
            <a:pPr lvl="1"/>
            <a:r>
              <a:rPr lang="en-US" altLang="en-US" sz="2400" dirty="0" smtClean="0">
                <a:latin typeface="Calibri" pitchFamily="34" charset="0"/>
              </a:rPr>
              <a:t>Ex.  sup{Diaper} = 4</a:t>
            </a:r>
          </a:p>
          <a:p>
            <a:pPr lvl="1"/>
            <a:r>
              <a:rPr lang="en-US" altLang="en-US" sz="2400" dirty="0">
                <a:latin typeface="Calibri" pitchFamily="34" charset="0"/>
              </a:rPr>
              <a:t>Ex.  </a:t>
            </a:r>
            <a:r>
              <a:rPr lang="en-US" altLang="en-US" sz="2400" dirty="0" smtClean="0">
                <a:latin typeface="Calibri" pitchFamily="34" charset="0"/>
              </a:rPr>
              <a:t>sup{Beer, </a:t>
            </a:r>
            <a:r>
              <a:rPr lang="en-US" altLang="en-US" sz="2400" dirty="0">
                <a:latin typeface="Calibri" pitchFamily="34" charset="0"/>
              </a:rPr>
              <a:t>Diaper</a:t>
            </a:r>
            <a:r>
              <a:rPr lang="en-US" altLang="en-US" sz="2400" dirty="0" smtClean="0">
                <a:latin typeface="Calibri" pitchFamily="34" charset="0"/>
              </a:rPr>
              <a:t>} </a:t>
            </a:r>
            <a:r>
              <a:rPr lang="en-US" altLang="en-US" sz="2400" dirty="0">
                <a:latin typeface="Calibri" pitchFamily="34" charset="0"/>
              </a:rPr>
              <a:t>= 3</a:t>
            </a:r>
          </a:p>
          <a:p>
            <a:pPr lvl="1"/>
            <a:r>
              <a:rPr lang="en-US" altLang="en-US" sz="2400" dirty="0" smtClean="0">
                <a:latin typeface="Calibri" pitchFamily="34" charset="0"/>
              </a:rPr>
              <a:t>Ex.  sup{Beer, Eggs} = 1</a:t>
            </a: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>
            <p:extLst/>
          </p:nvPr>
        </p:nvGraphicFramePr>
        <p:xfrm>
          <a:off x="6270519" y="1177062"/>
          <a:ext cx="5181600" cy="2193996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5559827" y="3557520"/>
            <a:ext cx="5679673" cy="2466933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FF0000"/>
                </a:solidFill>
              </a:rPr>
              <a:t>(</a:t>
            </a:r>
            <a:r>
              <a:rPr lang="en-US" altLang="en-US" sz="2400" i="1" dirty="0" smtClean="0">
                <a:solidFill>
                  <a:srgbClr val="FF0000"/>
                </a:solidFill>
              </a:rPr>
              <a:t>relative</a:t>
            </a:r>
            <a:r>
              <a:rPr lang="en-US" altLang="en-US" sz="2400" dirty="0" smtClean="0">
                <a:solidFill>
                  <a:srgbClr val="FF0000"/>
                </a:solidFill>
              </a:rPr>
              <a:t>) </a:t>
            </a:r>
            <a:r>
              <a:rPr lang="en-US" altLang="en-US" sz="2400" i="1" dirty="0" smtClean="0">
                <a:solidFill>
                  <a:srgbClr val="FF0000"/>
                </a:solidFill>
                <a:sym typeface="Symbol" pitchFamily="18" charset="2"/>
              </a:rPr>
              <a:t>support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, 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s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{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X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}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:  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The fraction of transactions that contains X (i.e., the </a:t>
            </a:r>
            <a:r>
              <a:rPr lang="en-US" altLang="en-US" sz="2400" dirty="0" smtClean="0">
                <a:solidFill>
                  <a:srgbClr val="FF0000"/>
                </a:solidFill>
                <a:sym typeface="Symbol" pitchFamily="18" charset="2"/>
              </a:rPr>
              <a:t>probability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 that a transaction contains X)</a:t>
            </a: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Ex.  s{Beer} = 3/5 = 60%</a:t>
            </a: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Ex.  s{Diaper} = 4/5 = 80%</a:t>
            </a:r>
          </a:p>
          <a:p>
            <a:pPr lvl="1"/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Ex.  s{Beer, Eggs} = 1/5 = 20%</a:t>
            </a:r>
          </a:p>
        </p:txBody>
      </p:sp>
    </p:spTree>
    <p:extLst>
      <p:ext uri="{BB962C8B-B14F-4D97-AF65-F5344CB8AC3E}">
        <p14:creationId xmlns:p14="http://schemas.microsoft.com/office/powerpoint/2010/main" val="1049753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>
          <a:xfrm>
            <a:off x="434109" y="228600"/>
            <a:ext cx="11148291" cy="762000"/>
          </a:xfrm>
        </p:spPr>
        <p:txBody>
          <a:bodyPr>
            <a:normAutofit/>
          </a:bodyPr>
          <a:lstStyle/>
          <a:p>
            <a:r>
              <a:rPr lang="en-US" altLang="en-US" dirty="0" smtClean="0"/>
              <a:t>Basic Concepts: Frequent </a:t>
            </a:r>
            <a:r>
              <a:rPr lang="en-US" altLang="en-US" dirty="0" err="1"/>
              <a:t>Itemsets</a:t>
            </a:r>
            <a:r>
              <a:rPr lang="en-US" altLang="en-US" dirty="0"/>
              <a:t> </a:t>
            </a:r>
            <a:r>
              <a:rPr lang="en-US" altLang="en-US" dirty="0" smtClean="0"/>
              <a:t>(</a:t>
            </a:r>
            <a:r>
              <a:rPr lang="en-US" altLang="en-US" dirty="0"/>
              <a:t>Patterns</a:t>
            </a:r>
            <a:r>
              <a:rPr lang="en-US" altLang="en-US" dirty="0" smtClean="0"/>
              <a:t>)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>
          <a:xfrm>
            <a:off x="659549" y="1177062"/>
            <a:ext cx="5457876" cy="4875351"/>
          </a:xfrm>
        </p:spPr>
        <p:txBody>
          <a:bodyPr/>
          <a:lstStyle/>
          <a:p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An </a:t>
            </a:r>
            <a:r>
              <a:rPr lang="en-US" altLang="en-US" sz="2400" dirty="0" err="1">
                <a:latin typeface="Calibri" pitchFamily="34" charset="0"/>
                <a:sym typeface="Symbol" pitchFamily="18" charset="2"/>
              </a:rPr>
              <a:t>itemset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(or a pattern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) X </a:t>
            </a:r>
            <a:r>
              <a:rPr lang="en-US" altLang="en-US" sz="2400" dirty="0" smtClean="0">
                <a:latin typeface="Calibri" pitchFamily="34" charset="0"/>
                <a:sym typeface="Symbol" pitchFamily="18" charset="2"/>
              </a:rPr>
              <a:t>is </a:t>
            </a:r>
            <a:r>
              <a:rPr lang="en-US" altLang="en-US" sz="2400" i="1" dirty="0">
                <a:solidFill>
                  <a:srgbClr val="FF0000"/>
                </a:solidFill>
                <a:latin typeface="Calibri" pitchFamily="34" charset="0"/>
                <a:sym typeface="Symbol" pitchFamily="18" charset="2"/>
              </a:rPr>
              <a:t>frequent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 if the support of X is no less than a </a:t>
            </a:r>
            <a:r>
              <a:rPr lang="en-US" altLang="en-US" sz="2400" i="1" dirty="0" err="1">
                <a:latin typeface="Calibri" pitchFamily="34" charset="0"/>
                <a:sym typeface="Symbol" pitchFamily="18" charset="2"/>
              </a:rPr>
              <a:t>minsup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 threshold </a:t>
            </a:r>
            <a:r>
              <a:rPr lang="el-GR" altLang="en-US" sz="2400" dirty="0">
                <a:latin typeface="Calibri" pitchFamily="34" charset="0"/>
                <a:sym typeface="Symbol" pitchFamily="18" charset="2"/>
              </a:rPr>
              <a:t>σ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 </a:t>
            </a:r>
          </a:p>
          <a:p>
            <a:pPr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Let</a:t>
            </a:r>
            <a:r>
              <a:rPr lang="en-US" altLang="en-US" sz="2400" i="1" dirty="0">
                <a:latin typeface="Calibri" panose="020F0502020204030204" pitchFamily="34" charset="0"/>
              </a:rPr>
              <a:t> </a:t>
            </a:r>
            <a:r>
              <a:rPr lang="el-GR" altLang="en-US" sz="2400" dirty="0">
                <a:latin typeface="Calibri" pitchFamily="34" charset="0"/>
                <a:sym typeface="Symbol" pitchFamily="18" charset="2"/>
              </a:rPr>
              <a:t>σ</a:t>
            </a:r>
            <a:r>
              <a:rPr lang="en-US" altLang="en-US" sz="2400" i="1" dirty="0">
                <a:latin typeface="Calibri" panose="020F0502020204030204" pitchFamily="34" charset="0"/>
              </a:rPr>
              <a:t> = 50%  </a:t>
            </a:r>
            <a:r>
              <a:rPr lang="en-US" altLang="en-US" sz="2400" dirty="0">
                <a:latin typeface="Calibri" panose="020F0502020204030204" pitchFamily="34" charset="0"/>
              </a:rPr>
              <a:t>(</a:t>
            </a:r>
            <a:r>
              <a:rPr lang="el-GR" altLang="en-US" sz="2400" dirty="0">
                <a:latin typeface="Calibri" pitchFamily="34" charset="0"/>
                <a:sym typeface="Symbol" pitchFamily="18" charset="2"/>
              </a:rPr>
              <a:t>σ</a:t>
            </a:r>
            <a:r>
              <a:rPr lang="en-US" altLang="en-US" sz="2400" dirty="0">
                <a:latin typeface="Calibri" pitchFamily="34" charset="0"/>
                <a:sym typeface="Symbol" pitchFamily="18" charset="2"/>
              </a:rPr>
              <a:t>: </a:t>
            </a:r>
            <a:r>
              <a:rPr lang="en-US" altLang="en-US" sz="2400" i="1" dirty="0" err="1">
                <a:latin typeface="Calibri" panose="020F0502020204030204" pitchFamily="34" charset="0"/>
              </a:rPr>
              <a:t>minsup</a:t>
            </a:r>
            <a:r>
              <a:rPr lang="en-US" altLang="en-US" sz="2400" dirty="0">
                <a:latin typeface="Calibri" panose="020F0502020204030204" pitchFamily="34" charset="0"/>
              </a:rPr>
              <a:t> threshold</a:t>
            </a:r>
            <a:r>
              <a:rPr lang="en-US" altLang="en-US" sz="2400" dirty="0" smtClean="0">
                <a:latin typeface="Calibri" panose="020F0502020204030204" pitchFamily="34" charset="0"/>
              </a:rPr>
              <a:t>)</a:t>
            </a:r>
          </a:p>
          <a:p>
            <a:pPr marL="287344" lvl="1" indent="0">
              <a:spcBef>
                <a:spcPts val="200"/>
              </a:spcBef>
              <a:buNone/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For the given 5-transaction dataset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All the </a:t>
            </a:r>
            <a:r>
              <a:rPr lang="en-US" altLang="en-US" sz="2400" dirty="0" smtClean="0">
                <a:latin typeface="Calibri" panose="020F0502020204030204" pitchFamily="34" charset="0"/>
              </a:rPr>
              <a:t>frequent </a:t>
            </a:r>
            <a:r>
              <a:rPr lang="en-US" altLang="en-US" sz="2400" dirty="0">
                <a:latin typeface="Calibri" panose="020F0502020204030204" pitchFamily="34" charset="0"/>
              </a:rPr>
              <a:t>1-itemsets:  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Beer: </a:t>
            </a:r>
            <a:r>
              <a:rPr lang="en-US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3/5 (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60%); Nuts: </a:t>
            </a:r>
            <a:r>
              <a:rPr lang="en-US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3/5 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(60%)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Diaper: </a:t>
            </a:r>
            <a:r>
              <a:rPr lang="en-US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4/5 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(80%); Eggs: </a:t>
            </a:r>
            <a:r>
              <a:rPr lang="en-US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3/5 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(60%)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All the </a:t>
            </a:r>
            <a:r>
              <a:rPr lang="en-US" altLang="en-US" sz="2400" dirty="0" smtClean="0">
                <a:latin typeface="Calibri" panose="020F0502020204030204" pitchFamily="34" charset="0"/>
              </a:rPr>
              <a:t>frequent </a:t>
            </a:r>
            <a:r>
              <a:rPr lang="en-US" altLang="en-US" sz="2400" dirty="0">
                <a:latin typeface="Calibri" panose="020F0502020204030204" pitchFamily="34" charset="0"/>
              </a:rPr>
              <a:t>2-itemsets:  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{Beer, Diaper}: </a:t>
            </a:r>
            <a:r>
              <a:rPr lang="en-US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3/5 </a:t>
            </a:r>
            <a:r>
              <a:rPr lang="en-US" altLang="en-US" sz="2400" dirty="0">
                <a:solidFill>
                  <a:srgbClr val="7030A0"/>
                </a:solidFill>
                <a:latin typeface="Calibri" panose="020F0502020204030204" pitchFamily="34" charset="0"/>
              </a:rPr>
              <a:t>(60</a:t>
            </a:r>
            <a:r>
              <a:rPr lang="en-US" altLang="en-US" sz="2400" dirty="0" smtClean="0">
                <a:solidFill>
                  <a:srgbClr val="7030A0"/>
                </a:solidFill>
                <a:latin typeface="Calibri" panose="020F0502020204030204" pitchFamily="34" charset="0"/>
              </a:rPr>
              <a:t>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>
                <a:latin typeface="Calibri" panose="020F0502020204030204" pitchFamily="34" charset="0"/>
              </a:rPr>
              <a:t>All the frequent </a:t>
            </a:r>
            <a:r>
              <a:rPr lang="en-US" altLang="en-US" sz="2400" dirty="0" smtClean="0">
                <a:latin typeface="Calibri" panose="020F0502020204030204" pitchFamily="34" charset="0"/>
              </a:rPr>
              <a:t>3-itemsets?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None </a:t>
            </a:r>
            <a:endParaRPr lang="en-US" altLang="en-US" sz="2400" dirty="0">
              <a:latin typeface="Calibri" panose="020F0502020204030204" pitchFamily="34" charset="0"/>
            </a:endParaRPr>
          </a:p>
          <a:p>
            <a:pPr lvl="2">
              <a:spcBef>
                <a:spcPts val="200"/>
              </a:spcBef>
              <a:defRPr/>
            </a:pPr>
            <a:endParaRPr lang="en-US" altLang="en-US" sz="2400" dirty="0">
              <a:latin typeface="Calibri" panose="020F0502020204030204" pitchFamily="34" charset="0"/>
            </a:endParaRPr>
          </a:p>
        </p:txBody>
      </p:sp>
      <p:graphicFrame>
        <p:nvGraphicFramePr>
          <p:cNvPr id="1767468" name="Group 44"/>
          <p:cNvGraphicFramePr>
            <a:graphicFrameLocks noGrp="1"/>
          </p:cNvGraphicFramePr>
          <p:nvPr>
            <p:extLst/>
          </p:nvPr>
        </p:nvGraphicFramePr>
        <p:xfrm>
          <a:off x="6270519" y="1177062"/>
          <a:ext cx="5181600" cy="2193996"/>
        </p:xfrm>
        <a:graphic>
          <a:graphicData uri="http://schemas.openxmlformats.org/drawingml/2006/table">
            <a:tbl>
              <a:tblPr/>
              <a:tblGrid>
                <a:gridCol w="71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65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6193972" y="3443750"/>
            <a:ext cx="5529942" cy="2471276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285744" indent="-285744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defRPr/>
            </a:pP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8451822">
            <a:off x="5601443" y="3041551"/>
            <a:ext cx="469447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en-US">
              <a:solidFill>
                <a:prstClr val="white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6193972" y="3468767"/>
            <a:ext cx="5457876" cy="2446258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Why do these </a:t>
            </a:r>
            <a:r>
              <a:rPr lang="en-US" altLang="en-US" sz="2400" dirty="0" err="1" smtClean="0">
                <a:solidFill>
                  <a:srgbClr val="000000"/>
                </a:solidFill>
                <a:sym typeface="Symbol" pitchFamily="18" charset="2"/>
              </a:rPr>
              <a:t>itemsets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 (</a:t>
            </a:r>
            <a:r>
              <a:rPr lang="en-US" altLang="en-US" sz="2400" dirty="0" smtClean="0">
                <a:solidFill>
                  <a:srgbClr val="7030A0"/>
                </a:solidFill>
                <a:sym typeface="Symbol" pitchFamily="18" charset="2"/>
              </a:rPr>
              <a:t>shown on the left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) form the complete set of frequent 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-</a:t>
            </a:r>
            <a:r>
              <a:rPr lang="en-US" altLang="en-US" sz="2400" dirty="0" err="1" smtClean="0">
                <a:solidFill>
                  <a:srgbClr val="000000"/>
                </a:solidFill>
                <a:sym typeface="Symbol" pitchFamily="18" charset="2"/>
              </a:rPr>
              <a:t>itemsets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 (patterns) for any 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k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?</a:t>
            </a:r>
          </a:p>
          <a:p>
            <a:r>
              <a:rPr lang="en-US" altLang="en-US" sz="2400" b="1" dirty="0" smtClean="0">
                <a:solidFill>
                  <a:srgbClr val="000000"/>
                </a:solidFill>
                <a:sym typeface="Symbol" pitchFamily="18" charset="2"/>
              </a:rPr>
              <a:t>Observation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:  We may need an efficient method to mine a complete set of frequent patterns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6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7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600" y="152400"/>
            <a:ext cx="12395200" cy="762000"/>
          </a:xfrm>
        </p:spPr>
        <p:txBody>
          <a:bodyPr/>
          <a:lstStyle/>
          <a:p>
            <a:pPr eaLnBrk="1" hangingPunct="1"/>
            <a:r>
              <a:rPr lang="en-US" altLang="en-US" smtClean="0"/>
              <a:t>From Frequent Itemsets to Association Rules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389278" y="1149615"/>
            <a:ext cx="7253914" cy="5587315"/>
          </a:xfrm>
        </p:spPr>
        <p:txBody>
          <a:bodyPr/>
          <a:lstStyle/>
          <a:p>
            <a:pPr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Comparing with </a:t>
            </a:r>
            <a:r>
              <a:rPr lang="en-US" altLang="en-US" sz="2400" dirty="0" err="1" smtClean="0">
                <a:latin typeface="Calibri" panose="020F0502020204030204" pitchFamily="34" charset="0"/>
              </a:rPr>
              <a:t>itemsets</a:t>
            </a:r>
            <a:r>
              <a:rPr lang="en-US" altLang="en-US" sz="2400" dirty="0" smtClean="0">
                <a:latin typeface="Calibri" panose="020F0502020204030204" pitchFamily="34" charset="0"/>
              </a:rPr>
              <a:t>, rules can be more telling</a:t>
            </a:r>
          </a:p>
          <a:p>
            <a:pPr lvl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Ex. 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Diaper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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Beer  </a:t>
            </a:r>
            <a:endParaRPr lang="en-US" altLang="en-US" sz="2400" dirty="0" smtClean="0">
              <a:latin typeface="Calibri" panose="020F0502020204030204" pitchFamily="34" charset="0"/>
              <a:sym typeface="Symbol" pitchFamily="18" charset="2"/>
            </a:endParaRPr>
          </a:p>
          <a:p>
            <a:pPr lvl="2">
              <a:defRPr/>
            </a:pP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Buying diapers may likely lead to buying beers  </a:t>
            </a:r>
            <a:endParaRPr lang="en-US" altLang="en-US" sz="2400" dirty="0" smtClean="0">
              <a:latin typeface="Calibri" panose="020F0502020204030204" pitchFamily="34" charset="0"/>
              <a:sym typeface="Symbol" pitchFamily="18" charset="2"/>
            </a:endParaRPr>
          </a:p>
          <a:p>
            <a:pPr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How strong is this rule?  (support, confidence)</a:t>
            </a:r>
            <a:endParaRPr lang="en-US" altLang="en-US" sz="2400" dirty="0" smtClean="0">
              <a:latin typeface="Calibri" panose="020F0502020204030204" pitchFamily="34" charset="0"/>
            </a:endParaRPr>
          </a:p>
          <a:p>
            <a:pPr lvl="1"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Measuring </a:t>
            </a:r>
            <a:r>
              <a:rPr lang="en-US" altLang="en-US" sz="2400" dirty="0">
                <a:latin typeface="Calibri" panose="020F0502020204030204" pitchFamily="34" charset="0"/>
              </a:rPr>
              <a:t>a</a:t>
            </a:r>
            <a:r>
              <a:rPr lang="en-US" altLang="en-US" sz="2400" dirty="0" smtClean="0">
                <a:latin typeface="Calibri" panose="020F0502020204030204" pitchFamily="34" charset="0"/>
              </a:rPr>
              <a:t>ssociation rules:  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X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sz="2400" i="1" dirty="0">
                <a:latin typeface="Calibri" panose="020F0502020204030204" pitchFamily="34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(s, c)</a:t>
            </a:r>
          </a:p>
          <a:p>
            <a:pPr lvl="2"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Both </a:t>
            </a:r>
            <a:r>
              <a:rPr lang="en-US" altLang="en-US" sz="2400" i="1" dirty="0">
                <a:latin typeface="Calibri" panose="020F0502020204030204" pitchFamily="34" charset="0"/>
              </a:rPr>
              <a:t>X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and </a:t>
            </a:r>
            <a:r>
              <a:rPr lang="en-US" altLang="en-US" sz="2400" i="1" dirty="0">
                <a:latin typeface="Calibri" panose="020F0502020204030204" pitchFamily="34" charset="0"/>
                <a:sym typeface="Wingdings" pitchFamily="2" charset="2"/>
              </a:rPr>
              <a:t>Y</a:t>
            </a:r>
            <a:r>
              <a:rPr lang="en-US" altLang="en-US" sz="2400" i="1" dirty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are </a:t>
            </a:r>
            <a:r>
              <a:rPr lang="en-US" altLang="en-US" sz="2400" dirty="0" err="1" smtClean="0">
                <a:latin typeface="Calibri" panose="020F0502020204030204" pitchFamily="34" charset="0"/>
                <a:sym typeface="Symbol" pitchFamily="18" charset="2"/>
              </a:rPr>
              <a:t>itemsets</a:t>
            </a:r>
            <a:endParaRPr lang="en-US" altLang="en-US" sz="2400" dirty="0" smtClean="0">
              <a:latin typeface="Calibri" panose="020F0502020204030204" pitchFamily="34" charset="0"/>
              <a:sym typeface="Symbol" pitchFamily="18" charset="2"/>
            </a:endParaRPr>
          </a:p>
          <a:p>
            <a:pPr lvl="1">
              <a:defRPr/>
            </a:pPr>
            <a:r>
              <a:rPr lang="en-US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Support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s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: The probability that a transaction contains X  Y</a:t>
            </a:r>
          </a:p>
          <a:p>
            <a:pPr lvl="2"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Ex. s{Diaper, Beer} = 3/5 = 0.6 (i.e., 60%)</a:t>
            </a:r>
          </a:p>
          <a:p>
            <a:pPr lvl="1">
              <a:defRPr/>
            </a:pPr>
            <a:r>
              <a:rPr lang="en-US" altLang="en-US" sz="2400" dirty="0" smtClean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Confidence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,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c: The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 </a:t>
            </a:r>
            <a:r>
              <a:rPr lang="en-US" altLang="en-US" sz="2400" i="1" dirty="0" smtClean="0">
                <a:solidFill>
                  <a:srgbClr val="FF0000"/>
                </a:solidFill>
                <a:latin typeface="Calibri" panose="020F0502020204030204" pitchFamily="34" charset="0"/>
                <a:sym typeface="Symbol" pitchFamily="18" charset="2"/>
              </a:rPr>
              <a:t>conditional probability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that a transaction containing X also contains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Y</a:t>
            </a:r>
          </a:p>
          <a:p>
            <a:pPr lvl="2"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Calculation: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c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 = </a:t>
            </a:r>
            <a:r>
              <a:rPr lang="en-US" altLang="en-US" sz="2400" dirty="0">
                <a:latin typeface="Calibri" panose="020F0502020204030204" pitchFamily="34" charset="0"/>
                <a:sym typeface="Symbol" pitchFamily="18" charset="2"/>
              </a:rPr>
              <a:t>sup(X  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Y) / sup(X)</a:t>
            </a:r>
          </a:p>
          <a:p>
            <a:pPr lvl="2">
              <a:defRPr/>
            </a:pP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Ex. </a:t>
            </a:r>
            <a:r>
              <a:rPr lang="en-US" altLang="en-US" sz="2400" i="1" dirty="0" smtClean="0">
                <a:latin typeface="Calibri" panose="020F0502020204030204" pitchFamily="34" charset="0"/>
                <a:sym typeface="Symbol" pitchFamily="18" charset="2"/>
              </a:rPr>
              <a:t>c</a:t>
            </a:r>
            <a:r>
              <a:rPr lang="en-US" altLang="en-US" sz="2400" dirty="0" smtClean="0">
                <a:latin typeface="Calibri" panose="020F0502020204030204" pitchFamily="34" charset="0"/>
                <a:sym typeface="Symbol" pitchFamily="18" charset="2"/>
              </a:rPr>
              <a:t> = sup{Diaper, Beer}/sup{Diaper} = ¾ = 0.75</a:t>
            </a:r>
          </a:p>
        </p:txBody>
      </p:sp>
      <p:sp>
        <p:nvSpPr>
          <p:cNvPr id="7174" name="Rectangle 38"/>
          <p:cNvSpPr>
            <a:spLocks noChangeArrowheads="1"/>
          </p:cNvSpPr>
          <p:nvPr/>
        </p:nvSpPr>
        <p:spPr bwMode="auto">
          <a:xfrm>
            <a:off x="4978400" y="5410200"/>
            <a:ext cx="71120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57200" indent="-4572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marL="914400" indent="-45720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defTabSz="457178" eaLnBrk="1" hangingPunct="1">
              <a:lnSpc>
                <a:spcPct val="80000"/>
              </a:lnSpc>
              <a:buClr>
                <a:srgbClr val="8C8C8C"/>
              </a:buClr>
            </a:pPr>
            <a:endParaRPr lang="en-US" altLang="en-US" sz="2400">
              <a:solidFill>
                <a:srgbClr val="000000"/>
              </a:solidFill>
              <a:latin typeface="Calibri" pitchFamily="34" charset="0"/>
              <a:sym typeface="Symbol" pitchFamily="18" charset="2"/>
            </a:endParaRPr>
          </a:p>
        </p:txBody>
      </p:sp>
      <p:sp>
        <p:nvSpPr>
          <p:cNvPr id="7176" name="TextBox 2"/>
          <p:cNvSpPr txBox="1">
            <a:spLocks noChangeArrowheads="1"/>
          </p:cNvSpPr>
          <p:nvPr/>
        </p:nvSpPr>
        <p:spPr bwMode="auto">
          <a:xfrm>
            <a:off x="7501701" y="5835825"/>
            <a:ext cx="4319057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1pPr>
            <a:lvl2pPr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marL="0" lvl="1" defTabSz="457178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</a:rPr>
              <a:t>Note: </a:t>
            </a:r>
            <a:r>
              <a:rPr lang="en-US" altLang="en-US" sz="2000" dirty="0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X </a:t>
            </a:r>
            <a:r>
              <a:rPr lang="en-US" altLang="en-US" sz="2000" dirty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 </a:t>
            </a:r>
            <a:r>
              <a:rPr lang="en-US" altLang="en-US" sz="2000" dirty="0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Y: the union of two </a:t>
            </a:r>
            <a:r>
              <a:rPr lang="en-US" altLang="en-US" sz="2000" dirty="0" err="1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itemsets</a:t>
            </a:r>
            <a:endParaRPr lang="en-US" altLang="en-US" sz="2000" dirty="0" smtClean="0">
              <a:solidFill>
                <a:srgbClr val="000000"/>
              </a:solidFill>
              <a:latin typeface="Calibri" pitchFamily="34" charset="0"/>
              <a:sym typeface="Symbol" pitchFamily="18" charset="2"/>
            </a:endParaRPr>
          </a:p>
          <a:p>
            <a:pPr marL="342900" lvl="1" indent="-342900" defTabSz="457178" eaLnBrk="1" hangingPunct="1">
              <a:spcBef>
                <a:spcPct val="0"/>
              </a:spcBef>
              <a:buClrTx/>
              <a:buSzTx/>
            </a:pPr>
            <a:r>
              <a:rPr lang="en-US" altLang="en-US" sz="2000" dirty="0" smtClean="0">
                <a:solidFill>
                  <a:srgbClr val="000000"/>
                </a:solidFill>
                <a:latin typeface="Calibri" pitchFamily="34" charset="0"/>
                <a:sym typeface="Symbol" pitchFamily="18" charset="2"/>
              </a:rPr>
              <a:t>The set contains both X and Y</a:t>
            </a:r>
          </a:p>
        </p:txBody>
      </p:sp>
      <p:graphicFrame>
        <p:nvGraphicFramePr>
          <p:cNvPr id="41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6420814"/>
              </p:ext>
            </p:extLst>
          </p:nvPr>
        </p:nvGraphicFramePr>
        <p:xfrm>
          <a:off x="7447270" y="1163180"/>
          <a:ext cx="4023457" cy="2193996"/>
        </p:xfrm>
        <a:graphic>
          <a:graphicData uri="http://schemas.openxmlformats.org/drawingml/2006/table">
            <a:tbl>
              <a:tblPr/>
              <a:tblGrid>
                <a:gridCol w="55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8" name="Group 7"/>
          <p:cNvGrpSpPr/>
          <p:nvPr/>
        </p:nvGrpSpPr>
        <p:grpSpPr>
          <a:xfrm>
            <a:off x="7447270" y="3371649"/>
            <a:ext cx="4410074" cy="2430433"/>
            <a:chOff x="390526" y="3448050"/>
            <a:chExt cx="4410074" cy="2430433"/>
          </a:xfrm>
        </p:grpSpPr>
        <p:grpSp>
          <p:nvGrpSpPr>
            <p:cNvPr id="7175" name="Group 37"/>
            <p:cNvGrpSpPr>
              <a:grpSpLocks/>
            </p:cNvGrpSpPr>
            <p:nvPr/>
          </p:nvGrpSpPr>
          <p:grpSpPr bwMode="auto">
            <a:xfrm>
              <a:off x="390526" y="3448050"/>
              <a:ext cx="4410074" cy="2401888"/>
              <a:chOff x="152400" y="3810000"/>
              <a:chExt cx="4049726" cy="2630488"/>
            </a:xfrm>
          </p:grpSpPr>
          <p:sp>
            <p:nvSpPr>
              <p:cNvPr id="7177" name="Oval 6"/>
              <p:cNvSpPr>
                <a:spLocks noChangeArrowheads="1"/>
              </p:cNvSpPr>
              <p:nvPr/>
            </p:nvSpPr>
            <p:spPr bwMode="auto">
              <a:xfrm>
                <a:off x="457200" y="4343400"/>
                <a:ext cx="1905000" cy="1371600"/>
              </a:xfrm>
              <a:prstGeom prst="ellipse">
                <a:avLst/>
              </a:prstGeom>
              <a:solidFill>
                <a:srgbClr val="FFFF00"/>
              </a:solidFill>
              <a:ln w="25400">
                <a:solidFill>
                  <a:schemeClr val="tx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8" name="Oval 7"/>
              <p:cNvSpPr>
                <a:spLocks noChangeArrowheads="1"/>
              </p:cNvSpPr>
              <p:nvPr/>
            </p:nvSpPr>
            <p:spPr bwMode="auto">
              <a:xfrm>
                <a:off x="1447800" y="4343400"/>
                <a:ext cx="1905000" cy="1524000"/>
              </a:xfrm>
              <a:prstGeom prst="ellipse">
                <a:avLst/>
              </a:prstGeom>
              <a:solidFill>
                <a:srgbClr val="99CCFF">
                  <a:alpha val="50195"/>
                </a:srgbClr>
              </a:solidFill>
              <a:ln w="25400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  <p:sp>
            <p:nvSpPr>
              <p:cNvPr id="7179" name="Line 8"/>
              <p:cNvSpPr>
                <a:spLocks noChangeShapeType="1"/>
              </p:cNvSpPr>
              <p:nvPr/>
            </p:nvSpPr>
            <p:spPr bwMode="auto">
              <a:xfrm flipH="1">
                <a:off x="762000" y="5029200"/>
                <a:ext cx="228600" cy="762000"/>
              </a:xfrm>
              <a:prstGeom prst="line">
                <a:avLst/>
              </a:prstGeom>
              <a:noFill/>
              <a:ln w="9525">
                <a:solidFill>
                  <a:schemeClr val="tx2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0" name="Line 9"/>
              <p:cNvSpPr>
                <a:spLocks noChangeShapeType="1"/>
              </p:cNvSpPr>
              <p:nvPr/>
            </p:nvSpPr>
            <p:spPr bwMode="auto">
              <a:xfrm flipV="1">
                <a:off x="3048000" y="4495800"/>
                <a:ext cx="228600" cy="68580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1" name="Line 10"/>
              <p:cNvSpPr>
                <a:spLocks noChangeShapeType="1"/>
              </p:cNvSpPr>
              <p:nvPr/>
            </p:nvSpPr>
            <p:spPr bwMode="auto">
              <a:xfrm flipH="1" flipV="1">
                <a:off x="1981200" y="4191000"/>
                <a:ext cx="152400" cy="838200"/>
              </a:xfrm>
              <a:prstGeom prst="line">
                <a:avLst/>
              </a:prstGeom>
              <a:noFill/>
              <a:ln w="9525">
                <a:solidFill>
                  <a:srgbClr val="008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78"/>
                <a:endParaRPr lang="en-US">
                  <a:solidFill>
                    <a:srgbClr val="000000"/>
                  </a:solidFill>
                </a:endParaRPr>
              </a:p>
            </p:txBody>
          </p:sp>
          <p:sp>
            <p:nvSpPr>
              <p:cNvPr id="7182" name="Text Box 11"/>
              <p:cNvSpPr txBox="1">
                <a:spLocks noChangeArrowheads="1"/>
              </p:cNvSpPr>
              <p:nvPr/>
            </p:nvSpPr>
            <p:spPr bwMode="auto">
              <a:xfrm>
                <a:off x="2743200" y="3810000"/>
                <a:ext cx="1458926" cy="76851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defTabSz="457178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>
                    <a:solidFill>
                      <a:srgbClr val="2998E3"/>
                    </a:solidFill>
                    <a:latin typeface="Calibri" pitchFamily="34" charset="0"/>
                  </a:rPr>
                  <a:t>Containing diaper</a:t>
                </a:r>
                <a:endParaRPr lang="en-US" altLang="en-US" sz="2000" b="1" u="sng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183" name="Text Box 12"/>
              <p:cNvSpPr txBox="1">
                <a:spLocks noChangeArrowheads="1"/>
              </p:cNvSpPr>
              <p:nvPr/>
            </p:nvSpPr>
            <p:spPr bwMode="auto">
              <a:xfrm>
                <a:off x="1347788" y="3810000"/>
                <a:ext cx="1395413" cy="70784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algn="ctr" defTabSz="457178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rgbClr val="000000"/>
                    </a:solidFill>
                    <a:latin typeface="Calibri" pitchFamily="34" charset="0"/>
                  </a:rPr>
                  <a:t>Containing both</a:t>
                </a:r>
                <a:endParaRPr lang="en-US" altLang="en-US" sz="2000" b="1" u="sng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184" name="Text Box 13"/>
              <p:cNvSpPr txBox="1">
                <a:spLocks noChangeArrowheads="1"/>
              </p:cNvSpPr>
              <p:nvPr/>
            </p:nvSpPr>
            <p:spPr bwMode="auto">
              <a:xfrm>
                <a:off x="228600" y="5715000"/>
                <a:ext cx="1461117" cy="4348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defTabSz="457178">
                  <a:lnSpc>
                    <a:spcPct val="11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800" b="1" dirty="0">
                    <a:solidFill>
                      <a:srgbClr val="637052"/>
                    </a:solidFill>
                    <a:latin typeface="Calibri" pitchFamily="34" charset="0"/>
                  </a:rPr>
                  <a:t>Containing beer</a:t>
                </a:r>
                <a:endParaRPr lang="en-US" altLang="en-US" sz="2000" b="1" u="sng" dirty="0">
                  <a:solidFill>
                    <a:srgbClr val="000000"/>
                  </a:solidFill>
                  <a:latin typeface="Calibri" pitchFamily="34" charset="0"/>
                </a:endParaRPr>
              </a:p>
            </p:txBody>
          </p:sp>
          <p:sp>
            <p:nvSpPr>
              <p:cNvPr id="7185" name="Rectangle 14"/>
              <p:cNvSpPr>
                <a:spLocks noChangeArrowheads="1"/>
              </p:cNvSpPr>
              <p:nvPr/>
            </p:nvSpPr>
            <p:spPr bwMode="auto">
              <a:xfrm>
                <a:off x="152400" y="3810000"/>
                <a:ext cx="3886200" cy="263048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defTabSz="457178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400">
                  <a:solidFill>
                    <a:srgbClr val="000000"/>
                  </a:solidFill>
                </a:endParaRPr>
              </a:p>
            </p:txBody>
          </p:sp>
        </p:grpSp>
        <p:sp>
          <p:nvSpPr>
            <p:cNvPr id="2" name="TextBox 1"/>
            <p:cNvSpPr txBox="1"/>
            <p:nvPr/>
          </p:nvSpPr>
          <p:spPr>
            <a:xfrm>
              <a:off x="1104981" y="4348151"/>
              <a:ext cx="7928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8C8C8C"/>
                </a:buClr>
                <a:buSzPct val="60000"/>
              </a:pPr>
              <a:r>
                <a:rPr lang="en-US" sz="1800" b="1" dirty="0" smtClean="0">
                  <a:solidFill>
                    <a:srgbClr val="FF0000"/>
                  </a:solidFill>
                </a:rPr>
                <a:t>Beer</a:t>
              </a:r>
              <a:endParaRPr lang="en-US" sz="1800" b="1" dirty="0">
                <a:solidFill>
                  <a:srgbClr val="0000CC"/>
                </a:solidFill>
              </a:endParaRPr>
            </a:p>
          </p:txBody>
        </p:sp>
        <p:sp>
          <p:nvSpPr>
            <p:cNvPr id="4" name="Rectangle 3"/>
            <p:cNvSpPr/>
            <p:nvPr/>
          </p:nvSpPr>
          <p:spPr>
            <a:xfrm>
              <a:off x="2868728" y="4392020"/>
              <a:ext cx="75212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8C8C8C"/>
                </a:buClr>
                <a:buSzPct val="60000"/>
              </a:pPr>
              <a:r>
                <a:rPr lang="en-US" sz="1600" b="1" dirty="0" smtClean="0">
                  <a:solidFill>
                    <a:srgbClr val="0000CC"/>
                  </a:solidFill>
                </a:rPr>
                <a:t>Diaper</a:t>
              </a:r>
              <a:endParaRPr lang="en-US" sz="1600" b="1" dirty="0">
                <a:solidFill>
                  <a:srgbClr val="0000CC"/>
                </a:solidFill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703445" y="4252061"/>
              <a:ext cx="11812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8C8C8C"/>
                </a:buClr>
                <a:buSzPct val="60000"/>
              </a:pPr>
              <a:r>
                <a:rPr lang="en-US" sz="1800" b="1" dirty="0" smtClean="0">
                  <a:solidFill>
                    <a:srgbClr val="FF0000"/>
                  </a:solidFill>
                </a:rPr>
                <a:t>{Beer} </a:t>
              </a:r>
              <a:r>
                <a:rPr lang="en-US" altLang="en-US" sz="1800" b="1" dirty="0">
                  <a:solidFill>
                    <a:srgbClr val="000000"/>
                  </a:solidFill>
                  <a:sym typeface="Symbol" pitchFamily="18" charset="2"/>
                </a:rPr>
                <a:t></a:t>
              </a:r>
              <a:r>
                <a:rPr lang="en-US" altLang="en-US" sz="1800" b="1" dirty="0" smtClean="0">
                  <a:solidFill>
                    <a:srgbClr val="000000"/>
                  </a:solidFill>
                  <a:sym typeface="Symbol" pitchFamily="18" charset="2"/>
                </a:rPr>
                <a:t> </a:t>
              </a:r>
              <a:r>
                <a:rPr lang="en-US" altLang="en-US" sz="1800" b="1" dirty="0" smtClean="0">
                  <a:solidFill>
                    <a:srgbClr val="0000CC"/>
                  </a:solidFill>
                  <a:sym typeface="Symbol" pitchFamily="18" charset="2"/>
                </a:rPr>
                <a:t>{</a:t>
              </a:r>
              <a:r>
                <a:rPr lang="en-US" sz="1800" b="1" dirty="0" smtClean="0">
                  <a:solidFill>
                    <a:srgbClr val="0000CC"/>
                  </a:solidFill>
                </a:rPr>
                <a:t>Diaper}</a:t>
              </a:r>
              <a:endParaRPr lang="en-US" sz="1800" b="1" dirty="0">
                <a:solidFill>
                  <a:srgbClr val="0000CC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565245" y="5478373"/>
              <a:ext cx="384316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 defTabSz="914400" fontAlgn="base">
                <a:spcBef>
                  <a:spcPct val="20000"/>
                </a:spcBef>
                <a:spcAft>
                  <a:spcPct val="0"/>
                </a:spcAft>
                <a:buClr>
                  <a:srgbClr val="8C8C8C"/>
                </a:buClr>
                <a:buSzPct val="60000"/>
              </a:pPr>
              <a:r>
                <a:rPr lang="en-US" sz="2000" dirty="0">
                  <a:solidFill>
                    <a:srgbClr val="FF0000"/>
                  </a:solidFill>
                </a:rPr>
                <a:t>{Beer} </a:t>
              </a:r>
              <a:r>
                <a:rPr lang="en-US" altLang="en-US" sz="2000" dirty="0">
                  <a:solidFill>
                    <a:srgbClr val="000000"/>
                  </a:solidFill>
                  <a:sym typeface="Symbol" pitchFamily="18" charset="2"/>
                </a:rPr>
                <a:t> </a:t>
              </a:r>
              <a:r>
                <a:rPr lang="en-US" altLang="en-US" sz="2000" dirty="0">
                  <a:solidFill>
                    <a:srgbClr val="0000CC"/>
                  </a:solidFill>
                  <a:sym typeface="Symbol" pitchFamily="18" charset="2"/>
                </a:rPr>
                <a:t>{</a:t>
              </a:r>
              <a:r>
                <a:rPr lang="en-US" sz="2000" dirty="0">
                  <a:solidFill>
                    <a:srgbClr val="0000CC"/>
                  </a:solidFill>
                </a:rPr>
                <a:t>Diaper</a:t>
              </a:r>
              <a:r>
                <a:rPr lang="en-US" sz="2000" dirty="0" smtClean="0">
                  <a:solidFill>
                    <a:srgbClr val="0000CC"/>
                  </a:solidFill>
                </a:rPr>
                <a:t>} = </a:t>
              </a:r>
              <a:r>
                <a:rPr lang="en-US" sz="2000" dirty="0">
                  <a:solidFill>
                    <a:srgbClr val="FF0000"/>
                  </a:solidFill>
                </a:rPr>
                <a:t>{</a:t>
              </a:r>
              <a:r>
                <a:rPr lang="en-US" sz="2000" dirty="0" smtClean="0">
                  <a:solidFill>
                    <a:srgbClr val="FF0000"/>
                  </a:solidFill>
                </a:rPr>
                <a:t>Beer, </a:t>
              </a:r>
              <a:r>
                <a:rPr lang="en-US" sz="2000" dirty="0" smtClean="0">
                  <a:solidFill>
                    <a:srgbClr val="0000CC"/>
                  </a:solidFill>
                </a:rPr>
                <a:t>Diaper</a:t>
              </a:r>
              <a:r>
                <a:rPr lang="en-US" sz="2000" dirty="0">
                  <a:solidFill>
                    <a:srgbClr val="0000CC"/>
                  </a:solidFill>
                </a:rPr>
                <a:t>}</a:t>
              </a:r>
              <a:r>
                <a:rPr lang="en-US" sz="2000" dirty="0" smtClean="0">
                  <a:solidFill>
                    <a:srgbClr val="0000CC"/>
                  </a:solidFill>
                </a:rPr>
                <a:t> </a:t>
              </a:r>
              <a:endParaRPr lang="en-US" sz="2000" dirty="0">
                <a:solidFill>
                  <a:srgbClr val="0000CC"/>
                </a:solidFill>
              </a:endParaRPr>
            </a:p>
          </p:txBody>
        </p:sp>
      </p:grpSp>
      <p:sp>
        <p:nvSpPr>
          <p:cNvPr id="22" name="Right Arrow 21"/>
          <p:cNvSpPr/>
          <p:nvPr/>
        </p:nvSpPr>
        <p:spPr>
          <a:xfrm rot="7889056">
            <a:off x="6768264" y="3484539"/>
            <a:ext cx="469447" cy="3143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78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94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6" grpId="0"/>
      <p:bldP spid="2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-101600" y="152400"/>
            <a:ext cx="12395200" cy="762000"/>
          </a:xfrm>
        </p:spPr>
        <p:txBody>
          <a:bodyPr/>
          <a:lstStyle/>
          <a:p>
            <a:r>
              <a:rPr lang="en-US" altLang="en-US" dirty="0" smtClean="0"/>
              <a:t>Mining Frequent </a:t>
            </a:r>
            <a:r>
              <a:rPr lang="en-US" altLang="en-US" dirty="0" err="1" smtClean="0"/>
              <a:t>Itemsets</a:t>
            </a:r>
            <a:r>
              <a:rPr lang="en-US" altLang="en-US" dirty="0" smtClean="0"/>
              <a:t> and Association Rules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>
          <a:xfrm>
            <a:off x="547106" y="1225325"/>
            <a:ext cx="7213600" cy="1848951"/>
          </a:xfrm>
        </p:spPr>
        <p:txBody>
          <a:bodyPr/>
          <a:lstStyle/>
          <a:p>
            <a:pPr>
              <a:spcBef>
                <a:spcPts val="200"/>
              </a:spcBef>
              <a:defRPr/>
            </a:pPr>
            <a:r>
              <a:rPr lang="en-US" altLang="en-US" sz="2400" b="1" dirty="0" smtClean="0">
                <a:latin typeface="Calibri" panose="020F0502020204030204" pitchFamily="34" charset="0"/>
              </a:rPr>
              <a:t>Association rule mining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Given two </a:t>
            </a:r>
            <a:r>
              <a:rPr lang="en-US" altLang="en-US" sz="2400" dirty="0">
                <a:latin typeface="Calibri" panose="020F0502020204030204" pitchFamily="34" charset="0"/>
              </a:rPr>
              <a:t>thresholds: </a:t>
            </a:r>
            <a:r>
              <a:rPr lang="en-US" altLang="en-US" sz="2400" i="1" dirty="0" err="1">
                <a:latin typeface="Calibri" panose="020F0502020204030204" pitchFamily="34" charset="0"/>
              </a:rPr>
              <a:t>minsup</a:t>
            </a:r>
            <a:r>
              <a:rPr lang="en-US" altLang="en-US" sz="2400" i="1" dirty="0">
                <a:latin typeface="Calibri" panose="020F0502020204030204" pitchFamily="34" charset="0"/>
              </a:rPr>
              <a:t>, </a:t>
            </a:r>
            <a:r>
              <a:rPr lang="en-US" altLang="en-US" sz="2400" i="1" dirty="0" err="1" smtClean="0">
                <a:latin typeface="Calibri" panose="020F0502020204030204" pitchFamily="34" charset="0"/>
              </a:rPr>
              <a:t>minconf</a:t>
            </a:r>
            <a:endParaRPr lang="en-US" altLang="en-US" sz="2400" dirty="0" smtClean="0">
              <a:latin typeface="Calibri" panose="020F0502020204030204" pitchFamily="34" charset="0"/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Find </a:t>
            </a:r>
            <a:r>
              <a:rPr lang="en-US" alt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all</a:t>
            </a:r>
            <a:r>
              <a:rPr lang="en-US" altLang="en-US" sz="2400" dirty="0">
                <a:latin typeface="Calibri" panose="020F0502020204030204" pitchFamily="34" charset="0"/>
              </a:rPr>
              <a:t> of the </a:t>
            </a:r>
            <a:r>
              <a:rPr lang="en-US" altLang="en-US" sz="2400" dirty="0" smtClean="0">
                <a:latin typeface="Calibri" panose="020F0502020204030204" pitchFamily="34" charset="0"/>
              </a:rPr>
              <a:t>rules, </a:t>
            </a:r>
            <a:r>
              <a:rPr lang="en-US" altLang="en-US" sz="2400" i="1" dirty="0">
                <a:latin typeface="Calibri" panose="020F0502020204030204" pitchFamily="34" charset="0"/>
              </a:rPr>
              <a:t>X </a:t>
            </a:r>
            <a:r>
              <a:rPr lang="en-US" altLang="en-US" sz="2400" dirty="0">
                <a:latin typeface="Calibri" panose="020F0502020204030204" pitchFamily="34" charset="0"/>
                <a:sym typeface="Wingdings" pitchFamily="2" charset="2"/>
              </a:rPr>
              <a:t> </a:t>
            </a:r>
            <a:r>
              <a:rPr lang="en-US" altLang="en-US" sz="2400" i="1" dirty="0" smtClean="0">
                <a:latin typeface="Calibri" panose="020F0502020204030204" pitchFamily="34" charset="0"/>
                <a:sym typeface="Wingdings" pitchFamily="2" charset="2"/>
              </a:rPr>
              <a:t>Y </a:t>
            </a:r>
            <a:r>
              <a:rPr lang="en-US" altLang="en-US" sz="2400" dirty="0" smtClean="0">
                <a:latin typeface="Calibri" panose="020F0502020204030204" pitchFamily="34" charset="0"/>
                <a:sym typeface="Wingdings" pitchFamily="2" charset="2"/>
              </a:rPr>
              <a:t>(s, c)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 smtClean="0">
                <a:latin typeface="Calibri" panose="020F0502020204030204" pitchFamily="34" charset="0"/>
              </a:rPr>
              <a:t>such that, s ≥ </a:t>
            </a:r>
            <a:r>
              <a:rPr lang="en-US" altLang="en-US" sz="2400" i="1" dirty="0" err="1" smtClean="0">
                <a:latin typeface="Calibri" panose="020F0502020204030204" pitchFamily="34" charset="0"/>
              </a:rPr>
              <a:t>minsup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 </a:t>
            </a:r>
            <a:r>
              <a:rPr lang="en-US" altLang="en-US" sz="2400" dirty="0" smtClean="0">
                <a:latin typeface="Calibri" panose="020F0502020204030204" pitchFamily="34" charset="0"/>
              </a:rPr>
              <a:t>and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  c </a:t>
            </a:r>
            <a:r>
              <a:rPr lang="en-US" altLang="en-US" sz="2400" dirty="0" smtClean="0">
                <a:latin typeface="Calibri" panose="020F0502020204030204" pitchFamily="34" charset="0"/>
              </a:rPr>
              <a:t>≥ </a:t>
            </a:r>
            <a:r>
              <a:rPr lang="en-US" altLang="en-US" sz="2400" i="1" dirty="0" err="1" smtClean="0">
                <a:latin typeface="Calibri" panose="020F0502020204030204" pitchFamily="34" charset="0"/>
              </a:rPr>
              <a:t>minconf</a:t>
            </a:r>
            <a:r>
              <a:rPr lang="en-US" altLang="en-US" sz="2400" i="1" dirty="0" smtClean="0">
                <a:latin typeface="Calibri" panose="020F0502020204030204" pitchFamily="34" charset="0"/>
              </a:rPr>
              <a:t> </a:t>
            </a:r>
            <a:endParaRPr lang="en-US" altLang="en-US" sz="2400" dirty="0" smtClean="0">
              <a:latin typeface="Calibri" panose="020F0502020204030204" pitchFamily="34" charset="0"/>
            </a:endParaRPr>
          </a:p>
        </p:txBody>
      </p:sp>
      <p:graphicFrame>
        <p:nvGraphicFramePr>
          <p:cNvPr id="41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309029"/>
              </p:ext>
            </p:extLst>
          </p:nvPr>
        </p:nvGraphicFramePr>
        <p:xfrm>
          <a:off x="7026859" y="1259417"/>
          <a:ext cx="4023457" cy="2193996"/>
        </p:xfrm>
        <a:graphic>
          <a:graphicData uri="http://schemas.openxmlformats.org/drawingml/2006/table">
            <a:tbl>
              <a:tblPr/>
              <a:tblGrid>
                <a:gridCol w="552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7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Tid</a:t>
                      </a:r>
                      <a:endParaRPr kumimoji="0" lang="en-US" sz="1800" b="1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Items bought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30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Beer,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2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40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2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50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BD582C"/>
                          </a:solidFill>
                          <a:effectLst/>
                          <a:latin typeface="Calibri" panose="020F0502020204030204" pitchFamily="34" charset="0"/>
                        </a:rPr>
                        <a:t>Nuts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Coffee,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Calibri" panose="020F0502020204030204" pitchFamily="34" charset="0"/>
                        </a:rPr>
                        <a:t>Diaper,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Eggs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</a:rPr>
                        <a:t>, Milk</a:t>
                      </a:r>
                    </a:p>
                  </a:txBody>
                  <a:tcPr marL="121920" marR="121920" marT="45673" marB="4567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" name="Rectangle 3"/>
          <p:cNvSpPr txBox="1">
            <a:spLocks noChangeArrowheads="1"/>
          </p:cNvSpPr>
          <p:nvPr/>
        </p:nvSpPr>
        <p:spPr>
          <a:xfrm>
            <a:off x="547106" y="3019491"/>
            <a:ext cx="5401749" cy="2897714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Let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  </a:t>
            </a:r>
            <a:r>
              <a:rPr lang="en-US" altLang="en-US" sz="2400" i="1" dirty="0" err="1" smtClean="0">
                <a:solidFill>
                  <a:srgbClr val="000000"/>
                </a:solidFill>
              </a:rPr>
              <a:t>minsup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 = 50% 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Freq. 1-itemsets: Beer: 3, Nuts: 3, Diaper: 4, Eggs: 3</a:t>
            </a:r>
          </a:p>
          <a:p>
            <a:pPr lvl="2">
              <a:spcBef>
                <a:spcPts val="2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Freq. 2-itemsets:  {Beer, Diaper}: 3</a:t>
            </a:r>
            <a:endParaRPr lang="en-US" altLang="en-US" sz="2400" i="1" dirty="0" smtClean="0">
              <a:solidFill>
                <a:srgbClr val="000000"/>
              </a:solidFill>
              <a:sym typeface="Symbol" pitchFamily="18" charset="2"/>
            </a:endParaRPr>
          </a:p>
          <a:p>
            <a:pPr>
              <a:spcBef>
                <a:spcPts val="200"/>
              </a:spcBef>
              <a:defRPr/>
            </a:pPr>
            <a:endParaRPr lang="en-US" altLang="en-US" sz="2400" dirty="0" smtClean="0">
              <a:solidFill>
                <a:srgbClr val="000000"/>
              </a:solidFill>
            </a:endParaRPr>
          </a:p>
          <a:p>
            <a:pPr>
              <a:spcBef>
                <a:spcPts val="2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Let </a:t>
            </a:r>
            <a:r>
              <a:rPr lang="en-US" altLang="en-US" sz="2400" i="1" dirty="0" err="1" smtClean="0">
                <a:solidFill>
                  <a:srgbClr val="000000"/>
                </a:solidFill>
              </a:rPr>
              <a:t>minconf</a:t>
            </a:r>
            <a:r>
              <a:rPr lang="en-US" altLang="en-US" sz="2400" i="1" dirty="0" smtClean="0">
                <a:solidFill>
                  <a:srgbClr val="000000"/>
                </a:solidFill>
              </a:rPr>
              <a:t> = 50%</a:t>
            </a:r>
            <a:endParaRPr lang="en-US" altLang="en-US" sz="2400" dirty="0" smtClean="0">
              <a:solidFill>
                <a:srgbClr val="000000"/>
              </a:solidFill>
            </a:endParaRP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 smtClean="0">
                <a:solidFill>
                  <a:srgbClr val="000000"/>
                </a:solidFill>
              </a:rPr>
              <a:t>Beer </a:t>
            </a:r>
            <a:r>
              <a:rPr lang="en-US" altLang="en-US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 Diaper  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(60%, 100%)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i="1" dirty="0" smtClean="0">
                <a:solidFill>
                  <a:srgbClr val="000000"/>
                </a:solidFill>
              </a:rPr>
              <a:t>Diaper </a:t>
            </a:r>
            <a:r>
              <a:rPr lang="en-US" altLang="en-US" sz="2400" dirty="0" smtClean="0">
                <a:solidFill>
                  <a:srgbClr val="000000"/>
                </a:solidFill>
                <a:sym typeface="Wingdings" pitchFamily="2" charset="2"/>
              </a:rPr>
              <a:t></a:t>
            </a:r>
            <a:r>
              <a:rPr lang="en-US" altLang="en-US" sz="2400" i="1" dirty="0" smtClean="0">
                <a:solidFill>
                  <a:srgbClr val="000000"/>
                </a:solidFill>
                <a:sym typeface="Symbol" pitchFamily="18" charset="2"/>
              </a:rPr>
              <a:t> Beer  </a:t>
            </a:r>
            <a:r>
              <a:rPr lang="en-US" altLang="en-US" sz="2400" dirty="0" smtClean="0">
                <a:solidFill>
                  <a:srgbClr val="000000"/>
                </a:solidFill>
                <a:sym typeface="Symbol" pitchFamily="18" charset="2"/>
              </a:rPr>
              <a:t>(60%, 75%)</a:t>
            </a:r>
          </a:p>
        </p:txBody>
      </p:sp>
      <p:sp>
        <p:nvSpPr>
          <p:cNvPr id="24" name="Rectangle 3"/>
          <p:cNvSpPr txBox="1">
            <a:spLocks noChangeArrowheads="1"/>
          </p:cNvSpPr>
          <p:nvPr/>
        </p:nvSpPr>
        <p:spPr>
          <a:xfrm>
            <a:off x="6590427" y="3602630"/>
            <a:ext cx="4586013" cy="2314575"/>
          </a:xfrm>
          <a:prstGeom prst="rect">
            <a:avLst/>
          </a:prstGeom>
        </p:spPr>
        <p:txBody>
          <a:bodyPr vert="horz" lIns="91436" tIns="45718" rIns="91436" bIns="45718" rtlCol="0">
            <a:noAutofit/>
          </a:bodyPr>
          <a:lstStyle>
            <a:lvl1pPr marL="461951" indent="-4619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38170" indent="-538149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8817" indent="-474651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4559" indent="-522275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6328" indent="-507987" algn="l" defTabSz="914354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4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3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25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16" indent="-228589" algn="l" defTabSz="914354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200"/>
              </a:spcBef>
              <a:defRPr/>
            </a:pPr>
            <a:r>
              <a:rPr lang="en-US" altLang="en-US" sz="2400" b="1" dirty="0" smtClean="0">
                <a:solidFill>
                  <a:srgbClr val="000000"/>
                </a:solidFill>
              </a:rPr>
              <a:t>Observations: 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Mining association rules and mining frequent patterns are very close problems</a:t>
            </a:r>
          </a:p>
          <a:p>
            <a:pPr lvl="1">
              <a:spcBef>
                <a:spcPts val="200"/>
              </a:spcBef>
              <a:defRPr/>
            </a:pPr>
            <a:r>
              <a:rPr lang="en-US" altLang="en-US" sz="2400" dirty="0" smtClean="0">
                <a:solidFill>
                  <a:srgbClr val="000000"/>
                </a:solidFill>
              </a:rPr>
              <a:t>Scalable methods are needed for mining large datasets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665632" y="6306087"/>
            <a:ext cx="3164695" cy="46166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78">
              <a:spcBef>
                <a:spcPts val="200"/>
              </a:spcBef>
              <a:defRPr/>
            </a:pPr>
            <a:r>
              <a:rPr lang="en-US" altLang="en-US" sz="2400" dirty="0">
                <a:solidFill>
                  <a:srgbClr val="0033CC"/>
                </a:solidFill>
              </a:rPr>
              <a:t>(Q: Are these all rules</a:t>
            </a:r>
            <a:r>
              <a:rPr lang="en-US" altLang="en-US" sz="2400" dirty="0" smtClean="0">
                <a:solidFill>
                  <a:srgbClr val="0033CC"/>
                </a:solidFill>
              </a:rPr>
              <a:t>?)</a:t>
            </a:r>
            <a:endParaRPr lang="en-US" altLang="en-US" sz="2400" dirty="0">
              <a:solidFill>
                <a:srgbClr val="0033CC"/>
              </a:solidFill>
            </a:endParaRPr>
          </a:p>
        </p:txBody>
      </p:sp>
      <p:sp>
        <p:nvSpPr>
          <p:cNvPr id="2" name="Right Arrow 1"/>
          <p:cNvSpPr/>
          <p:nvPr/>
        </p:nvSpPr>
        <p:spPr>
          <a:xfrm rot="8697408">
            <a:off x="5948855" y="2945874"/>
            <a:ext cx="641572" cy="5255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585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" grpId="0" animBg="1"/>
    </p:bldLst>
  </p:timing>
</p:sld>
</file>

<file path=ppt/theme/theme1.xml><?xml version="1.0" encoding="utf-8"?>
<a:theme xmlns:a="http://schemas.openxmlformats.org/drawingml/2006/main" name="2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16405</TotalTime>
  <Words>5730</Words>
  <Application>Microsoft Office PowerPoint</Application>
  <PresentationFormat>寬螢幕</PresentationFormat>
  <Paragraphs>1070</Paragraphs>
  <Slides>53</Slides>
  <Notes>48</Notes>
  <HiddenSlides>0</HiddenSlides>
  <MMClips>0</MMClips>
  <ScaleCrop>false</ScaleCrop>
  <HeadingPairs>
    <vt:vector size="8" baseType="variant">
      <vt:variant>
        <vt:lpstr>使用字型</vt:lpstr>
      </vt:variant>
      <vt:variant>
        <vt:i4>13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53</vt:i4>
      </vt:variant>
    </vt:vector>
  </HeadingPairs>
  <TitlesOfParts>
    <vt:vector size="68" baseType="lpstr">
      <vt:lpstr>MS PGothic</vt:lpstr>
      <vt:lpstr>MS PGothic</vt:lpstr>
      <vt:lpstr>MingLiU</vt:lpstr>
      <vt:lpstr>新細明體</vt:lpstr>
      <vt:lpstr>Arial</vt:lpstr>
      <vt:lpstr>Berlin Sans FB Demi</vt:lpstr>
      <vt:lpstr>Calibri</vt:lpstr>
      <vt:lpstr>Symbol</vt:lpstr>
      <vt:lpstr>Tahoma</vt:lpstr>
      <vt:lpstr>Times New Roman</vt:lpstr>
      <vt:lpstr>Verdana</vt:lpstr>
      <vt:lpstr>Wingdings</vt:lpstr>
      <vt:lpstr>Wingdings 3</vt:lpstr>
      <vt:lpstr>2_Retrospect</vt:lpstr>
      <vt:lpstr>Equation</vt:lpstr>
      <vt:lpstr>Data Mining: Concepts and Principles Ch.6 Mining Frequent Patterns</vt:lpstr>
      <vt:lpstr>Chapter 6: Mining Frequent Patterns, Association and Correlations: Basic Concepts and Methods</vt:lpstr>
      <vt:lpstr>Pattern Discovery: Basic Concepts </vt:lpstr>
      <vt:lpstr>What Is Pattern Discovery?</vt:lpstr>
      <vt:lpstr>Pattern Discovery: Why Is It Important?</vt:lpstr>
      <vt:lpstr>Basic Concepts: k-Itemsets and Their Supports</vt:lpstr>
      <vt:lpstr>Basic Concepts: Frequent Itemsets (Patterns)</vt:lpstr>
      <vt:lpstr>From Frequent Itemsets to Association Rules</vt:lpstr>
      <vt:lpstr>Mining Frequent Itemsets and Association Rules</vt:lpstr>
      <vt:lpstr>Challenge: There Are Too Many Frequent Patterns!</vt:lpstr>
      <vt:lpstr>Expressing Patterns in Compressed Form: Closed Patterns</vt:lpstr>
      <vt:lpstr>Expressing Patterns in Compressed Form: Max-Patterns</vt:lpstr>
      <vt:lpstr>Chapter 6: Mining Frequent Patterns, Association and Correlations: Basic Concepts and Methods</vt:lpstr>
      <vt:lpstr>Efficient Pattern Mining Methods</vt:lpstr>
      <vt:lpstr>The Downward Closure Property of Frequent Patterns</vt:lpstr>
      <vt:lpstr>Apriori Pruning and Scalable Mining Methods</vt:lpstr>
      <vt:lpstr>Apriori: A Candidate Generation &amp; Test Approach</vt:lpstr>
      <vt:lpstr>The Apriori Algorithm (Pseudo-Code)</vt:lpstr>
      <vt:lpstr>The Apriori Algorithm—An Example </vt:lpstr>
      <vt:lpstr>Apriori: Implementation Tricks</vt:lpstr>
      <vt:lpstr>Candidate Generation: An SQL Implementation</vt:lpstr>
      <vt:lpstr>Apriori: Improvements and Alternatives</vt:lpstr>
      <vt:lpstr>Partitioning: Scan Database Only Twice</vt:lpstr>
      <vt:lpstr>Direct Hashing and Pruning (DHP)</vt:lpstr>
      <vt:lpstr>Exploring Vertical Data Format: ECLAT</vt:lpstr>
      <vt:lpstr>Why Mining Frequent Patterns by Pattern Growth?</vt:lpstr>
      <vt:lpstr>Example: Construct FP-tree from a Transaction DB</vt:lpstr>
      <vt:lpstr>Example: Construct FP-tree from a Transaction DB</vt:lpstr>
      <vt:lpstr>Example: Construct FP-tree from a Transaction DB</vt:lpstr>
      <vt:lpstr>Mining FP-Tree: Divide and Conquer  Based on Patterns and Data</vt:lpstr>
      <vt:lpstr>Mine Each Conditional Database Recursively</vt:lpstr>
      <vt:lpstr>A Special Case: Single Prefix Path in FP-tree</vt:lpstr>
      <vt:lpstr>FPGrowth: Mining Frequent Patterns by Pattern Growth</vt:lpstr>
      <vt:lpstr>Scaling FP-growth by Item-Based Data Projection</vt:lpstr>
      <vt:lpstr>CLOSET+: Mining Closed Itemsets by Pattern-Growth</vt:lpstr>
      <vt:lpstr>Chapter 6: Mining Frequent Patterns, Association and Correlations: Basic Concepts and Methods</vt:lpstr>
      <vt:lpstr>Pattern Evaluation</vt:lpstr>
      <vt:lpstr>How to Judge if a Rule/Pattern Is Interesting?</vt:lpstr>
      <vt:lpstr>Limitation of the Support-Confidence Framework</vt:lpstr>
      <vt:lpstr>Interestingness Measure: Lift</vt:lpstr>
      <vt:lpstr>Interestingness Measure: χ2 </vt:lpstr>
      <vt:lpstr>Lift and χ2 : Are They Always Good Measures?</vt:lpstr>
      <vt:lpstr>Interestingness Measures &amp; Null-Invariance</vt:lpstr>
      <vt:lpstr>Null Invariance: An Important Property</vt:lpstr>
      <vt:lpstr>Comparison of Null-Invariant Measures</vt:lpstr>
      <vt:lpstr>Analysis of DBLP Coauthor Relationships</vt:lpstr>
      <vt:lpstr>Imbalance Ratio with Kulczynski Measure</vt:lpstr>
      <vt:lpstr>What Measures to Choose for Effective Pattern Evaluation?</vt:lpstr>
      <vt:lpstr>Chapter 6: Mining Frequent Patterns, Association and Correlations: Basic Concepts and Methods</vt:lpstr>
      <vt:lpstr>Summary</vt:lpstr>
      <vt:lpstr>Recommended Readings (Basic Concepts)</vt:lpstr>
      <vt:lpstr>Recommended Readings (Efficient Pattern Mining Methods)</vt:lpstr>
      <vt:lpstr>Recommended Readings (Pattern Evaluation)</vt:lpstr>
    </vt:vector>
  </TitlesOfParts>
  <Company>UIUC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Mining Latent Entity Structures</dc:title>
  <dc:creator>Wang, Chi</dc:creator>
  <cp:lastModifiedBy>Windows 使用者</cp:lastModifiedBy>
  <cp:revision>575</cp:revision>
  <cp:lastPrinted>2015-01-30T02:48:22Z</cp:lastPrinted>
  <dcterms:created xsi:type="dcterms:W3CDTF">2014-06-02T15:06:14Z</dcterms:created>
  <dcterms:modified xsi:type="dcterms:W3CDTF">2023-10-04T23:49:54Z</dcterms:modified>
</cp:coreProperties>
</file>