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0" r:id="rId6"/>
    <p:sldId id="271" r:id="rId7"/>
    <p:sldId id="265" r:id="rId8"/>
    <p:sldId id="266" r:id="rId9"/>
    <p:sldId id="272" r:id="rId10"/>
    <p:sldId id="274" r:id="rId11"/>
    <p:sldId id="275" r:id="rId12"/>
    <p:sldId id="263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2023/10/11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Big Data Analytics: HW#2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Oct. 12, 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8.12: The data tuples of Fig. 8.25 are sorted by decreasing probability value, as returned by a classifier. For each tuple, compute the values for the number of true positives (TP), false positives (FP), true negatives (TN), and false negatives (FN). </a:t>
            </a:r>
            <a:br>
              <a:rPr lang="en-US" altLang="zh-TW" dirty="0" smtClean="0"/>
            </a:br>
            <a:r>
              <a:rPr lang="en-US" altLang="zh-TW" dirty="0" smtClean="0"/>
              <a:t>Compute the true positive rate (TPR), and false positive rate (FPR). Plot the ROC curve for the data.  </a:t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[Hint: You should set a number of thresholds t for classifying the probability values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 into positive (when p&gt;=t) or negative classes (when p&lt;t) to plot the ROC curve.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(for example, t=0, 0.1, 0.2, …, 0.9)]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[… </a:t>
            </a:r>
            <a:r>
              <a:rPr lang="en-US" altLang="zh-TW" dirty="0"/>
              <a:t>to be continued]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3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Figure 8.25 </a:t>
            </a:r>
            <a:r>
              <a:rPr lang="en-US" altLang="zh-TW" dirty="0"/>
              <a:t>Tuples sorted by decreasing score, where the score is the value returned by a</a:t>
            </a:r>
            <a:br>
              <a:rPr lang="en-US" altLang="zh-TW" dirty="0"/>
            </a:br>
            <a:r>
              <a:rPr lang="en-US" altLang="zh-TW" dirty="0"/>
              <a:t>probabilistic </a:t>
            </a:r>
            <a:r>
              <a:rPr lang="en-US" altLang="zh-TW" dirty="0" smtClean="0"/>
              <a:t>classifier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Tuple 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Probability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0.95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hand-written exercises, please hand in your homework in class (paper version)</a:t>
            </a:r>
          </a:p>
          <a:p>
            <a:pPr lvl="1"/>
            <a:r>
              <a:rPr lang="en-US" altLang="zh-TW" dirty="0" smtClean="0"/>
              <a:t>Remember to write your student ID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#2: Frequent Pattern </a:t>
            </a:r>
            <a:r>
              <a:rPr lang="en-US" altLang="zh-TW" dirty="0" smtClean="0"/>
              <a:t>Mining &amp;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Chap.6:</a:t>
            </a:r>
          </a:p>
          <a:p>
            <a:pPr lvl="1"/>
            <a:r>
              <a:rPr lang="en-US" altLang="zh-TW" dirty="0" smtClean="0"/>
              <a:t>6.6</a:t>
            </a:r>
          </a:p>
          <a:p>
            <a:pPr lvl="1"/>
            <a:r>
              <a:rPr lang="en-US" altLang="zh-TW" dirty="0" smtClean="0"/>
              <a:t>6.8</a:t>
            </a:r>
          </a:p>
          <a:p>
            <a:pPr lvl="1"/>
            <a:r>
              <a:rPr lang="en-US" altLang="zh-TW" dirty="0" smtClean="0"/>
              <a:t>6.14</a:t>
            </a:r>
          </a:p>
          <a:p>
            <a:r>
              <a:rPr lang="en-US" altLang="zh-TW" dirty="0"/>
              <a:t>Chap. 8:</a:t>
            </a:r>
          </a:p>
          <a:p>
            <a:pPr lvl="1"/>
            <a:r>
              <a:rPr lang="en-US" altLang="zh-TW" dirty="0"/>
              <a:t>8.6</a:t>
            </a:r>
          </a:p>
          <a:p>
            <a:pPr lvl="1"/>
            <a:r>
              <a:rPr lang="en-US" altLang="zh-TW" dirty="0"/>
              <a:t>8.11</a:t>
            </a:r>
          </a:p>
          <a:p>
            <a:pPr lvl="1"/>
            <a:r>
              <a:rPr lang="en-US" altLang="zh-TW" dirty="0" smtClean="0"/>
              <a:t>8.12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Due: 2 weeks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Oct. 26, 2023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Exercises for Chap.6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6.6: A database has five transactions. Let </a:t>
            </a:r>
            <a:r>
              <a:rPr lang="en-US" altLang="zh-TW" dirty="0" err="1" smtClean="0"/>
              <a:t>min_sup</a:t>
            </a:r>
            <a:r>
              <a:rPr lang="en-US" altLang="zh-TW" dirty="0" smtClean="0"/>
              <a:t>=60% and </a:t>
            </a:r>
            <a:r>
              <a:rPr lang="en-US" altLang="zh-TW" dirty="0" err="1" smtClean="0"/>
              <a:t>min_conf</a:t>
            </a:r>
            <a:r>
              <a:rPr lang="en-US" altLang="zh-TW" dirty="0" smtClean="0"/>
              <a:t>=80%.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70605"/>
              </p:ext>
            </p:extLst>
          </p:nvPr>
        </p:nvGraphicFramePr>
        <p:xfrm>
          <a:off x="1378857" y="325961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1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Items bought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{M,</a:t>
                      </a:r>
                      <a:r>
                        <a:rPr lang="en-US" altLang="zh-TW" baseline="0" dirty="0" smtClean="0"/>
                        <a:t> O, N, K, E, Y}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{D, O, N, K, E, Y}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{M, A,</a:t>
                      </a:r>
                      <a:r>
                        <a:rPr lang="en-US" altLang="zh-TW" baseline="0" dirty="0" smtClean="0"/>
                        <a:t> K, E}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{M, U, C, K,</a:t>
                      </a:r>
                      <a:r>
                        <a:rPr lang="en-US" altLang="zh-TW" baseline="0" dirty="0" smtClean="0"/>
                        <a:t> Y}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{C, O, O, K, I, E}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7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/>
              <a:t>(a) Find all frequent </a:t>
            </a:r>
            <a:r>
              <a:rPr lang="en-US" altLang="zh-TW" dirty="0" err="1"/>
              <a:t>itemsets</a:t>
            </a:r>
            <a:r>
              <a:rPr lang="en-US" altLang="zh-TW" dirty="0"/>
              <a:t> using </a:t>
            </a:r>
            <a:r>
              <a:rPr lang="en-US" altLang="zh-TW" dirty="0" err="1"/>
              <a:t>Apriori</a:t>
            </a:r>
            <a:r>
              <a:rPr lang="en-US" altLang="zh-TW" dirty="0"/>
              <a:t> and FP-growth, respectively. </a:t>
            </a:r>
            <a:r>
              <a:rPr lang="en-US" altLang="zh-TW" dirty="0" smtClean="0"/>
              <a:t>Compare the </a:t>
            </a:r>
            <a:r>
              <a:rPr lang="en-US" altLang="zh-TW" dirty="0"/>
              <a:t>efficiency of the two mining processes</a:t>
            </a:r>
            <a:r>
              <a:rPr lang="en-US" altLang="zh-TW" dirty="0" smtClean="0"/>
              <a:t>.</a:t>
            </a:r>
            <a:endParaRPr lang="en-US" altLang="zh-TW" dirty="0" smtClean="0">
              <a:sym typeface="Symbol" panose="05050102010706020507" pitchFamily="18" charset="2"/>
            </a:endParaRPr>
          </a:p>
          <a:p>
            <a:pPr lvl="1"/>
            <a:r>
              <a:rPr lang="en-US" altLang="zh-TW" dirty="0" smtClean="0"/>
              <a:t>(b</a:t>
            </a:r>
            <a:r>
              <a:rPr lang="en-US" altLang="zh-TW" dirty="0"/>
              <a:t>) List all the strong association rules (with support s and confidence c) matching the following </a:t>
            </a:r>
            <a:r>
              <a:rPr lang="en-US" altLang="zh-TW" dirty="0" err="1"/>
              <a:t>metarule</a:t>
            </a:r>
            <a:r>
              <a:rPr lang="en-US" altLang="zh-TW" dirty="0"/>
              <a:t>, where X is a variable representing customers, and </a:t>
            </a:r>
            <a:r>
              <a:rPr lang="en-US" altLang="zh-TW" dirty="0" err="1"/>
              <a:t>item</a:t>
            </a:r>
            <a:r>
              <a:rPr lang="en-US" altLang="zh-TW" baseline="-25000" dirty="0" err="1"/>
              <a:t>i</a:t>
            </a:r>
            <a:r>
              <a:rPr lang="en-US" altLang="zh-TW" dirty="0"/>
              <a:t>  denotes variables representing items (e.g., “A,” “B</a:t>
            </a:r>
            <a:r>
              <a:rPr lang="en-US" altLang="zh-TW" dirty="0" smtClean="0"/>
              <a:t>,”):</a:t>
            </a:r>
            <a:br>
              <a:rPr lang="en-US" altLang="zh-TW" dirty="0" smtClean="0"/>
            </a:br>
            <a:r>
              <a:rPr lang="en-US" altLang="zh-TW" dirty="0" smtClean="0"/>
              <a:t> 	</a:t>
            </a:r>
            <a:r>
              <a:rPr lang="en-US" altLang="zh-TW" dirty="0" smtClean="0">
                <a:sym typeface="Symbol" panose="05050102010706020507" pitchFamily="18" charset="2"/>
              </a:rPr>
              <a:t> </a:t>
            </a:r>
            <a:r>
              <a:rPr lang="en-US" altLang="zh-TW" dirty="0" err="1" smtClean="0">
                <a:sym typeface="Symbol" panose="05050102010706020507" pitchFamily="18" charset="2"/>
              </a:rPr>
              <a:t>Xtransaction</a:t>
            </a:r>
            <a:r>
              <a:rPr lang="en-US" altLang="zh-TW" dirty="0" smtClean="0">
                <a:sym typeface="Symbol" panose="05050102010706020507" pitchFamily="18" charset="2"/>
              </a:rPr>
              <a:t>, buys(X,item1)buys(X,item2)=&gt; buys(X,item3)  	[</a:t>
            </a:r>
            <a:r>
              <a:rPr lang="en-US" altLang="zh-TW" dirty="0" err="1" smtClean="0">
                <a:sym typeface="Symbol" panose="05050102010706020507" pitchFamily="18" charset="2"/>
              </a:rPr>
              <a:t>s,c</a:t>
            </a:r>
            <a:r>
              <a:rPr lang="en-US" altLang="zh-TW" dirty="0" smtClean="0">
                <a:sym typeface="Symbol" panose="05050102010706020507" pitchFamily="18" charset="2"/>
              </a:rPr>
              <a:t>]</a:t>
            </a:r>
            <a:br>
              <a:rPr lang="en-US" altLang="zh-TW" dirty="0" smtClean="0">
                <a:sym typeface="Symbol" panose="05050102010706020507" pitchFamily="18" charset="2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6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6.8: A database has four transactions. Let </a:t>
            </a:r>
            <a:r>
              <a:rPr lang="en-US" altLang="zh-TW" dirty="0" err="1" smtClean="0"/>
              <a:t>min_sup</a:t>
            </a:r>
            <a:r>
              <a:rPr lang="en-US" altLang="zh-TW" dirty="0" smtClean="0"/>
              <a:t>=60% and </a:t>
            </a:r>
            <a:r>
              <a:rPr lang="en-US" altLang="zh-TW" dirty="0" err="1" smtClean="0"/>
              <a:t>min_conf</a:t>
            </a:r>
            <a:r>
              <a:rPr lang="en-US" altLang="zh-TW" dirty="0" smtClean="0"/>
              <a:t>=80%.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96287" y="2784145"/>
          <a:ext cx="8911988" cy="215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9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564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Cust_ID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Items_bought</a:t>
                      </a:r>
                      <a:r>
                        <a:rPr lang="en-US" altLang="zh-TW" dirty="0" smtClean="0"/>
                        <a:t> (in the</a:t>
                      </a:r>
                      <a:r>
                        <a:rPr lang="en-US" altLang="zh-TW" baseline="0" dirty="0" smtClean="0"/>
                        <a:t> form of brand-</a:t>
                      </a:r>
                      <a:r>
                        <a:rPr lang="en-US" altLang="zh-TW" baseline="0" dirty="0" err="1" smtClean="0"/>
                        <a:t>item_category</a:t>
                      </a:r>
                      <a:r>
                        <a:rPr lang="en-US" altLang="zh-TW" baseline="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{King’s-Crab, Sunset-Milk, </a:t>
                      </a:r>
                      <a:r>
                        <a:rPr lang="en-US" altLang="zh-TW" dirty="0" err="1" smtClean="0"/>
                        <a:t>Dairyland</a:t>
                      </a:r>
                      <a:r>
                        <a:rPr lang="en-US" altLang="zh-TW" dirty="0" smtClean="0"/>
                        <a:t>-Cheese,</a:t>
                      </a:r>
                      <a:r>
                        <a:rPr lang="en-US" altLang="zh-TW" baseline="0" dirty="0" smtClean="0"/>
                        <a:t> Best-Bread}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{Best-Cheese, </a:t>
                      </a:r>
                      <a:r>
                        <a:rPr lang="en-US" altLang="zh-TW" dirty="0" err="1" smtClean="0"/>
                        <a:t>Dairyland</a:t>
                      </a:r>
                      <a:r>
                        <a:rPr lang="en-US" altLang="zh-TW" dirty="0" smtClean="0"/>
                        <a:t>-Milk,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Goldenfarm</a:t>
                      </a:r>
                      <a:r>
                        <a:rPr lang="en-US" altLang="zh-TW" baseline="0" dirty="0" smtClean="0"/>
                        <a:t>-Apple, Tasty-Pie, Wonder-Bread}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{Westcoast-Apple, </a:t>
                      </a:r>
                      <a:r>
                        <a:rPr lang="en-US" altLang="zh-TW" dirty="0" err="1" smtClean="0"/>
                        <a:t>Dairyland</a:t>
                      </a:r>
                      <a:r>
                        <a:rPr lang="en-US" altLang="zh-TW" dirty="0" smtClean="0"/>
                        <a:t>-Milk,</a:t>
                      </a:r>
                      <a:r>
                        <a:rPr lang="en-US" altLang="zh-TW" baseline="0" dirty="0" smtClean="0"/>
                        <a:t> Wonder-Bread, Tasty-Pie}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T400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{Wonder-Bread, Sunset-Milk, </a:t>
                      </a:r>
                      <a:r>
                        <a:rPr lang="en-US" altLang="zh-TW" dirty="0" err="1" smtClean="0"/>
                        <a:t>Dairyland</a:t>
                      </a:r>
                      <a:r>
                        <a:rPr lang="en-US" altLang="zh-TW" dirty="0" smtClean="0"/>
                        <a:t>-Cheese}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2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/>
              <a:t>(a) At the granularity of </a:t>
            </a:r>
            <a:r>
              <a:rPr lang="en-US" altLang="zh-TW" dirty="0" err="1"/>
              <a:t>item_category</a:t>
            </a:r>
            <a:r>
              <a:rPr lang="en-US" altLang="zh-TW" dirty="0"/>
              <a:t>, (e.g. </a:t>
            </a:r>
            <a:r>
              <a:rPr lang="en-US" altLang="zh-TW" dirty="0" err="1"/>
              <a:t>item_i</a:t>
            </a:r>
            <a:r>
              <a:rPr lang="en-US" altLang="zh-TW" dirty="0"/>
              <a:t> could </a:t>
            </a:r>
            <a:r>
              <a:rPr lang="en-US" altLang="zh-TW" dirty="0" smtClean="0"/>
              <a:t>be ”</a:t>
            </a:r>
            <a:r>
              <a:rPr lang="en-US" altLang="zh-TW" dirty="0"/>
              <a:t>Milk”), for the rule template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en-US" altLang="zh-TW" dirty="0" smtClean="0"/>
              <a:t>	 </a:t>
            </a:r>
            <a:r>
              <a:rPr lang="en-US" altLang="zh-TW" dirty="0" smtClean="0">
                <a:sym typeface="Symbol" panose="05050102010706020507" pitchFamily="18" charset="2"/>
              </a:rPr>
              <a:t> </a:t>
            </a:r>
            <a:r>
              <a:rPr lang="en-US" altLang="zh-TW" dirty="0" err="1">
                <a:sym typeface="Symbol" panose="05050102010706020507" pitchFamily="18" charset="2"/>
              </a:rPr>
              <a:t>X</a:t>
            </a:r>
            <a:r>
              <a:rPr lang="en-US" altLang="zh-TW" dirty="0" err="1" smtClean="0">
                <a:sym typeface="Symbol" panose="05050102010706020507" pitchFamily="18" charset="2"/>
              </a:rPr>
              <a:t>transaction</a:t>
            </a:r>
            <a:r>
              <a:rPr lang="en-US" altLang="zh-TW" dirty="0" smtClean="0">
                <a:sym typeface="Symbol" panose="05050102010706020507" pitchFamily="18" charset="2"/>
              </a:rPr>
              <a:t>, buys(X,item1)buys(X,item2)=&gt; buys(X,item3)  [</a:t>
            </a:r>
            <a:r>
              <a:rPr lang="en-US" altLang="zh-TW" dirty="0" err="1" smtClean="0">
                <a:sym typeface="Symbol" panose="05050102010706020507" pitchFamily="18" charset="2"/>
              </a:rPr>
              <a:t>s,c</a:t>
            </a:r>
            <a:r>
              <a:rPr lang="en-US" altLang="zh-TW" dirty="0" smtClean="0">
                <a:sym typeface="Symbol" panose="05050102010706020507" pitchFamily="18" charset="2"/>
              </a:rPr>
              <a:t>]</a:t>
            </a:r>
            <a:br>
              <a:rPr lang="en-US" altLang="zh-TW" dirty="0" smtClean="0">
                <a:sym typeface="Symbol" panose="05050102010706020507" pitchFamily="18" charset="2"/>
              </a:rPr>
            </a:br>
            <a:r>
              <a:rPr lang="en-US" altLang="zh-TW" dirty="0" smtClean="0">
                <a:sym typeface="Symbol" panose="05050102010706020507" pitchFamily="18" charset="2"/>
              </a:rPr>
              <a:t>list the frequent k-</a:t>
            </a:r>
            <a:r>
              <a:rPr lang="en-US" altLang="zh-TW" dirty="0" err="1" smtClean="0">
                <a:sym typeface="Symbol" panose="05050102010706020507" pitchFamily="18" charset="2"/>
              </a:rPr>
              <a:t>itemset</a:t>
            </a:r>
            <a:r>
              <a:rPr lang="en-US" altLang="zh-TW" dirty="0" smtClean="0">
                <a:sym typeface="Symbol" panose="05050102010706020507" pitchFamily="18" charset="2"/>
              </a:rPr>
              <a:t> for the largest k, and all the strong association rules (with their support s and confidence c) containing the frequent k-</a:t>
            </a:r>
            <a:r>
              <a:rPr lang="en-US" altLang="zh-TW" dirty="0" err="1" smtClean="0">
                <a:sym typeface="Symbol" panose="05050102010706020507" pitchFamily="18" charset="2"/>
              </a:rPr>
              <a:t>itemset</a:t>
            </a:r>
            <a:r>
              <a:rPr lang="en-US" altLang="zh-TW" dirty="0" smtClean="0">
                <a:sym typeface="Symbol" panose="05050102010706020507" pitchFamily="18" charset="2"/>
              </a:rPr>
              <a:t> for the largest k.</a:t>
            </a:r>
          </a:p>
          <a:p>
            <a:pPr lvl="1"/>
            <a:r>
              <a:rPr lang="en-US" altLang="zh-TW" dirty="0" smtClean="0"/>
              <a:t>(b) </a:t>
            </a:r>
            <a:r>
              <a:rPr lang="en-US" altLang="zh-TW" dirty="0"/>
              <a:t>At the granularity of </a:t>
            </a:r>
            <a:r>
              <a:rPr lang="en-US" altLang="zh-TW" dirty="0" smtClean="0"/>
              <a:t>brand-</a:t>
            </a:r>
            <a:r>
              <a:rPr lang="en-US" altLang="zh-TW" dirty="0" err="1" smtClean="0"/>
              <a:t>item_category</a:t>
            </a:r>
            <a:r>
              <a:rPr lang="en-US" altLang="zh-TW" dirty="0"/>
              <a:t>, (e.g. </a:t>
            </a:r>
            <a:r>
              <a:rPr lang="en-US" altLang="zh-TW" dirty="0" err="1"/>
              <a:t>item_i</a:t>
            </a:r>
            <a:r>
              <a:rPr lang="en-US" altLang="zh-TW" dirty="0"/>
              <a:t> could </a:t>
            </a:r>
            <a:r>
              <a:rPr lang="en-US" altLang="zh-TW" dirty="0" smtClean="0"/>
              <a:t>be ”Sunset-Milk</a:t>
            </a:r>
            <a:r>
              <a:rPr lang="en-US" altLang="zh-TW" dirty="0"/>
              <a:t>”), for the rule template,</a:t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dirty="0" smtClean="0"/>
              <a:t>	</a:t>
            </a:r>
            <a:r>
              <a:rPr lang="en-US" altLang="zh-TW" dirty="0" smtClean="0">
                <a:sym typeface="Symbol" panose="05050102010706020507" pitchFamily="18" charset="2"/>
              </a:rPr>
              <a:t> </a:t>
            </a:r>
            <a:r>
              <a:rPr lang="en-US" altLang="zh-TW" dirty="0" err="1">
                <a:sym typeface="Symbol" panose="05050102010706020507" pitchFamily="18" charset="2"/>
              </a:rPr>
              <a:t>X</a:t>
            </a:r>
            <a:r>
              <a:rPr lang="en-US" altLang="zh-TW" dirty="0" err="1" smtClean="0">
                <a:sym typeface="Symbol" panose="05050102010706020507" pitchFamily="18" charset="2"/>
              </a:rPr>
              <a:t>customer</a:t>
            </a:r>
            <a:r>
              <a:rPr lang="en-US" altLang="zh-TW" dirty="0" smtClean="0">
                <a:sym typeface="Symbol" panose="05050102010706020507" pitchFamily="18" charset="2"/>
              </a:rPr>
              <a:t>, </a:t>
            </a:r>
            <a:r>
              <a:rPr lang="en-US" altLang="zh-TW" dirty="0">
                <a:sym typeface="Symbol" panose="05050102010706020507" pitchFamily="18" charset="2"/>
              </a:rPr>
              <a:t>buys(X,item1)buys(X,item2)=&gt; buys(X,item3) 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list the frequent k-</a:t>
            </a:r>
            <a:r>
              <a:rPr lang="en-US" altLang="zh-TW" dirty="0" err="1">
                <a:sym typeface="Symbol" panose="05050102010706020507" pitchFamily="18" charset="2"/>
              </a:rPr>
              <a:t>itemset</a:t>
            </a:r>
            <a:r>
              <a:rPr lang="en-US" altLang="zh-TW" dirty="0">
                <a:sym typeface="Symbol" panose="05050102010706020507" pitchFamily="18" charset="2"/>
              </a:rPr>
              <a:t> for the largest </a:t>
            </a:r>
            <a:r>
              <a:rPr lang="en-US" altLang="zh-TW" dirty="0" smtClean="0">
                <a:sym typeface="Symbol" panose="05050102010706020507" pitchFamily="18" charset="2"/>
              </a:rPr>
              <a:t>k (but do not print any rules).</a:t>
            </a:r>
            <a:endParaRPr lang="en-US" altLang="zh-TW" dirty="0">
              <a:sym typeface="Symbol" panose="05050102010706020507" pitchFamily="18" charset="2"/>
            </a:endParaRPr>
          </a:p>
          <a:p>
            <a:pPr lvl="1"/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563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6.14: The following contingency table summarizes supermarket transaction data, where hot dogs refers to the transactions containing hot dogs, !(hot dogs) refers </a:t>
            </a:r>
            <a:r>
              <a:rPr lang="en-US" altLang="zh-TW" dirty="0"/>
              <a:t>to the transactions </a:t>
            </a:r>
            <a:r>
              <a:rPr lang="en-US" altLang="zh-TW" dirty="0" smtClean="0"/>
              <a:t>that do not contain </a:t>
            </a:r>
            <a:r>
              <a:rPr lang="en-US" altLang="zh-TW" dirty="0"/>
              <a:t>hot </a:t>
            </a:r>
            <a:r>
              <a:rPr lang="en-US" altLang="zh-TW" dirty="0" smtClean="0"/>
              <a:t>dogs, hamburgers refers to </a:t>
            </a:r>
            <a:r>
              <a:rPr lang="en-US" altLang="zh-TW" dirty="0"/>
              <a:t>the transactions containing </a:t>
            </a:r>
            <a:r>
              <a:rPr lang="en-US" altLang="zh-TW" dirty="0" smtClean="0"/>
              <a:t>hamburgers, !(hamburgers) </a:t>
            </a:r>
            <a:r>
              <a:rPr lang="en-US" altLang="zh-TW" dirty="0"/>
              <a:t>refers to the transactions that do </a:t>
            </a:r>
            <a:r>
              <a:rPr lang="en-US" altLang="zh-TW" dirty="0" smtClean="0"/>
              <a:t>not </a:t>
            </a:r>
            <a:r>
              <a:rPr lang="en-US" altLang="zh-TW" dirty="0"/>
              <a:t>contain </a:t>
            </a:r>
            <a:r>
              <a:rPr lang="en-US" altLang="zh-TW" dirty="0" smtClean="0"/>
              <a:t>hamburgers.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37875"/>
              </p:ext>
            </p:extLst>
          </p:nvPr>
        </p:nvGraphicFramePr>
        <p:xfrm>
          <a:off x="1323833" y="4339990"/>
          <a:ext cx="7096836" cy="1779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0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hot dogs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!(hot dogs)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hamburgers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2000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!(hamburgers)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3000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3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(a) suppose that the association rule “hot dogs =&gt; hamburgers” is mined. Given a minimum support threshold of 25% and a minimum confidence threshold of 50%, is this association rule strong?</a:t>
            </a:r>
          </a:p>
          <a:p>
            <a:pPr lvl="1"/>
            <a:r>
              <a:rPr lang="en-US" altLang="zh-TW" dirty="0" smtClean="0"/>
              <a:t>(b) Based on the given data, is the purchase of hot dogs independent of the purchase of hamburgers? If not, what kind of correlation relationship exists between the two?</a:t>
            </a:r>
          </a:p>
          <a:p>
            <a:pPr lvl="1"/>
            <a:r>
              <a:rPr lang="en-US" altLang="zh-TW" dirty="0" smtClean="0"/>
              <a:t>(c) Compare the use of </a:t>
            </a:r>
            <a:r>
              <a:rPr lang="en-US" altLang="zh-TW" i="1" dirty="0" smtClean="0"/>
              <a:t>cosine</a:t>
            </a:r>
            <a:r>
              <a:rPr lang="en-US" altLang="zh-TW" dirty="0" smtClean="0"/>
              <a:t> measures with </a:t>
            </a:r>
            <a:r>
              <a:rPr lang="en-US" altLang="zh-TW" i="1" dirty="0" smtClean="0"/>
              <a:t>lift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correlation</a:t>
            </a:r>
            <a:r>
              <a:rPr lang="en-US" altLang="zh-TW" dirty="0" smtClean="0"/>
              <a:t> on the given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30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 for Chap.8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 smtClean="0"/>
                  <a:t>8.6: Why </a:t>
                </a:r>
                <a:r>
                  <a:rPr lang="en-US" altLang="zh-TW" dirty="0"/>
                  <a:t>is </a:t>
                </a:r>
                <a:r>
                  <a:rPr lang="en-US" altLang="zh-TW" i="1" dirty="0" smtClean="0"/>
                  <a:t>naïve Bayesian </a:t>
                </a:r>
                <a:r>
                  <a:rPr lang="en-US" altLang="zh-TW" i="1" dirty="0"/>
                  <a:t>classification </a:t>
                </a:r>
                <a:r>
                  <a:rPr lang="en-US" altLang="zh-TW" dirty="0"/>
                  <a:t>called “</a:t>
                </a:r>
                <a:r>
                  <a:rPr lang="en-US" altLang="zh-TW" dirty="0" smtClean="0"/>
                  <a:t>naïve”? </a:t>
                </a:r>
                <a:r>
                  <a:rPr lang="en-US" altLang="zh-TW" dirty="0"/>
                  <a:t>Briefly outline the major ideas </a:t>
                </a:r>
                <a:r>
                  <a:rPr lang="en-US" altLang="zh-TW" dirty="0" smtClean="0"/>
                  <a:t>of naïve Bayesian </a:t>
                </a:r>
                <a:r>
                  <a:rPr lang="en-US" altLang="zh-TW" dirty="0"/>
                  <a:t>classification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/>
                  <a:t>8.11: The harmonic mean is one of several kinds of averages. The harmonic mean, H, of the positive real numbers, x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, …, </a:t>
                </a:r>
                <a:r>
                  <a:rPr lang="en-US" altLang="zh-TW" dirty="0" err="1"/>
                  <a:t>x</a:t>
                </a:r>
                <a:r>
                  <a:rPr lang="en-US" altLang="zh-TW" baseline="-25000" dirty="0" err="1"/>
                  <a:t>n</a:t>
                </a:r>
                <a:r>
                  <a:rPr lang="en-US" altLang="zh-TW" dirty="0"/>
                  <a:t>, is defined as:</a:t>
                </a:r>
                <a:br>
                  <a:rPr lang="en-US" altLang="zh-TW" dirty="0"/>
                </a:b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/>
                  <a:t/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den>
                    </m:f>
                  </m:oMath>
                </a14:m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/>
                  <a:t>The F measure is the harmonic mean of precision and recall. Use this fact to derive Eq. (8.28) for F. In addition, write F</a:t>
                </a:r>
                <a:r>
                  <a:rPr lang="en-US" altLang="zh-TW" baseline="-25000" dirty="0">
                    <a:sym typeface="Symbol" panose="05050102010706020507" pitchFamily="18" charset="2"/>
                  </a:rPr>
                  <a:t></a:t>
                </a:r>
                <a:r>
                  <a:rPr lang="en-US" altLang="zh-TW" dirty="0"/>
                  <a:t> as a function of true positives, false negatives, and false positives. </a:t>
                </a:r>
                <a:br>
                  <a:rPr lang="en-US" altLang="zh-TW" dirty="0"/>
                </a:br>
                <a:r>
                  <a:rPr lang="en-US" altLang="zh-TW" dirty="0"/>
                  <a:t/>
                </a:r>
                <a:br>
                  <a:rPr lang="en-US" altLang="zh-TW" dirty="0"/>
                </a:br>
                <a:r>
                  <a:rPr lang="en-US" altLang="zh-TW" dirty="0"/>
                  <a:t>[Eq.(8.28):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r>
                  <a:rPr lang="en-US" altLang="zh-TW" dirty="0"/>
                  <a:t>]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r="-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57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655</Words>
  <Application>Microsoft Office PowerPoint</Application>
  <PresentationFormat>寬螢幕</PresentationFormat>
  <Paragraphs>118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Cambria Math</vt:lpstr>
      <vt:lpstr>Symbol</vt:lpstr>
      <vt:lpstr>Office 佈景主題</vt:lpstr>
      <vt:lpstr>Big Data Analytics: HW#2</vt:lpstr>
      <vt:lpstr>Homework #2: Frequent Pattern Mining &amp; Classification</vt:lpstr>
      <vt:lpstr>Exercises for Chap.6</vt:lpstr>
      <vt:lpstr>PowerPoint 簡報</vt:lpstr>
      <vt:lpstr>PowerPoint 簡報</vt:lpstr>
      <vt:lpstr>PowerPoint 簡報</vt:lpstr>
      <vt:lpstr>PowerPoint 簡報</vt:lpstr>
      <vt:lpstr>PowerPoint 簡報</vt:lpstr>
      <vt:lpstr>Exercises for Chap.8</vt:lpstr>
      <vt:lpstr>PowerPoint 簡報</vt:lpstr>
      <vt:lpstr>Figure 8.25 Tuples sorted by decreasing score, where the score is the value returned by a probabilistic classifier</vt:lpstr>
      <vt:lpstr>Homework Submission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Windows 使用者</cp:lastModifiedBy>
  <cp:revision>28</cp:revision>
  <dcterms:created xsi:type="dcterms:W3CDTF">2017-03-16T10:08:31Z</dcterms:created>
  <dcterms:modified xsi:type="dcterms:W3CDTF">2023-10-11T09:29:38Z</dcterms:modified>
</cp:coreProperties>
</file>