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1" r:id="rId6"/>
    <p:sldId id="265" r:id="rId7"/>
    <p:sldId id="266" r:id="rId8"/>
    <p:sldId id="267" r:id="rId9"/>
    <p:sldId id="268" r:id="rId10"/>
    <p:sldId id="269" r:id="rId11"/>
    <p:sldId id="263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2023/11/7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k.uni-trier.de/~ley/d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Educational </a:t>
            </a:r>
            <a:r>
              <a:rPr lang="en-US" altLang="zh-TW" dirty="0" smtClean="0"/>
              <a:t>Data </a:t>
            </a:r>
            <a:r>
              <a:rPr lang="en-US" altLang="zh-TW" dirty="0" smtClean="0"/>
              <a:t>Mining and </a:t>
            </a:r>
            <a:r>
              <a:rPr lang="en-US" altLang="zh-TW" smtClean="0"/>
              <a:t>Applciations: </a:t>
            </a:r>
            <a:r>
              <a:rPr lang="en-US" altLang="zh-TW" dirty="0" smtClean="0"/>
              <a:t>HW#2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Oct. 24, 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 on Programming Exercises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Implementation can be done as a team (&lt;= </a:t>
            </a:r>
            <a:r>
              <a:rPr lang="en-US" altLang="zh-TW" dirty="0">
                <a:solidFill>
                  <a:srgbClr val="FF0000"/>
                </a:solidFill>
              </a:rPr>
              <a:t>four</a:t>
            </a:r>
            <a:r>
              <a:rPr lang="en-US" altLang="zh-TW" dirty="0"/>
              <a:t> </a:t>
            </a:r>
            <a:r>
              <a:rPr lang="en-US" altLang="zh-TW" dirty="0" smtClean="0"/>
              <a:t>persons </a:t>
            </a:r>
            <a:r>
              <a:rPr lang="en-US" altLang="zh-TW" dirty="0"/>
              <a:t>per team)</a:t>
            </a:r>
          </a:p>
          <a:p>
            <a:pPr lvl="1"/>
            <a:r>
              <a:rPr lang="en-US" altLang="zh-TW" dirty="0" smtClean="0"/>
              <a:t>Please remember to register your team members to the TA *as soon as possible*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Each team has to complete </a:t>
            </a:r>
            <a:r>
              <a:rPr lang="en-US" altLang="zh-TW" dirty="0" smtClean="0">
                <a:solidFill>
                  <a:srgbClr val="0000FF"/>
                </a:solidFill>
              </a:rPr>
              <a:t>at least one </a:t>
            </a:r>
            <a:r>
              <a:rPr lang="en-US" altLang="zh-TW" dirty="0" smtClean="0"/>
              <a:t>programming exercise</a:t>
            </a:r>
          </a:p>
          <a:p>
            <a:pPr lvl="1"/>
            <a:r>
              <a:rPr lang="en-US" altLang="zh-TW" dirty="0" smtClean="0"/>
              <a:t>If you complete more programming projects, you will get extra bonus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can use </a:t>
            </a:r>
            <a:r>
              <a:rPr lang="en-US" altLang="zh-TW" dirty="0" smtClean="0">
                <a:solidFill>
                  <a:srgbClr val="0000FF"/>
                </a:solidFill>
              </a:rPr>
              <a:t>any </a:t>
            </a:r>
            <a:r>
              <a:rPr lang="en-US" altLang="zh-TW" dirty="0" smtClean="0"/>
              <a:t>programming language to implement</a:t>
            </a:r>
            <a:endParaRPr lang="en-US" altLang="zh-TW" dirty="0"/>
          </a:p>
          <a:p>
            <a:pPr lvl="1"/>
            <a:r>
              <a:rPr lang="en-US" altLang="zh-TW" dirty="0" smtClean="0"/>
              <a:t>You </a:t>
            </a:r>
            <a:r>
              <a:rPr lang="en-US" altLang="zh-TW" dirty="0" smtClean="0">
                <a:solidFill>
                  <a:srgbClr val="FF0000"/>
                </a:solidFill>
              </a:rPr>
              <a:t>must</a:t>
            </a:r>
            <a:r>
              <a:rPr lang="en-US" altLang="zh-TW" dirty="0" smtClean="0"/>
              <a:t> provide detailed documentation on the necessary packages or libraries you used, where to download, how to install and configure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5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hand-written exercises, please hand in your homework in class (paper version)</a:t>
            </a:r>
          </a:p>
          <a:p>
            <a:pPr lvl="1"/>
            <a:r>
              <a:rPr lang="en-US" altLang="zh-TW" dirty="0" smtClean="0"/>
              <a:t>Remember to write your student ID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For programming projects, please submit a compressed file containing your </a:t>
            </a:r>
            <a:r>
              <a:rPr lang="en-US" altLang="zh-TW" dirty="0" smtClean="0">
                <a:solidFill>
                  <a:srgbClr val="FF0000"/>
                </a:solidFill>
              </a:rPr>
              <a:t>source codes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sample input and generated output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how to compile, install, or configure the environment.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#2: Frequent </a:t>
            </a:r>
            <a:r>
              <a:rPr lang="en-US" altLang="zh-TW" smtClean="0"/>
              <a:t>Pattern Mining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Chap.6:</a:t>
            </a:r>
          </a:p>
          <a:p>
            <a:pPr lvl="1"/>
            <a:r>
              <a:rPr lang="en-US" altLang="zh-TW" dirty="0" smtClean="0"/>
              <a:t>6.3</a:t>
            </a:r>
          </a:p>
          <a:p>
            <a:pPr lvl="1"/>
            <a:r>
              <a:rPr lang="en-US" altLang="zh-TW" dirty="0" smtClean="0"/>
              <a:t>6.6</a:t>
            </a:r>
          </a:p>
          <a:p>
            <a:pPr lvl="1"/>
            <a:r>
              <a:rPr lang="en-US" altLang="zh-TW" dirty="0" smtClean="0"/>
              <a:t>6.14</a:t>
            </a:r>
          </a:p>
          <a:p>
            <a:r>
              <a:rPr lang="en-US" altLang="zh-TW" dirty="0" smtClean="0"/>
              <a:t>Programming exercises: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*</a:t>
            </a:r>
            <a:r>
              <a:rPr lang="en-US" altLang="zh-TW" dirty="0" smtClean="0"/>
              <a:t>6.7(a)(b)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*</a:t>
            </a:r>
            <a:r>
              <a:rPr lang="en-US" altLang="zh-TW" dirty="0" smtClean="0"/>
              <a:t>6.15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*</a:t>
            </a:r>
            <a:r>
              <a:rPr lang="en-US" altLang="zh-TW" dirty="0" smtClean="0"/>
              <a:t> denotes the two programming exercises where each team must </a:t>
            </a:r>
            <a:r>
              <a:rPr lang="en-US" altLang="zh-TW" dirty="0"/>
              <a:t>implement </a:t>
            </a:r>
            <a:r>
              <a:rPr lang="en-US" altLang="zh-TW" dirty="0" smtClean="0">
                <a:solidFill>
                  <a:srgbClr val="0000FF"/>
                </a:solidFill>
              </a:rPr>
              <a:t>at least one among the two exercises</a:t>
            </a:r>
          </a:p>
          <a:p>
            <a:r>
              <a:rPr lang="en-US" altLang="zh-TW" dirty="0" smtClean="0"/>
              <a:t>Due: 2 weeks (</a:t>
            </a:r>
            <a:r>
              <a:rPr lang="en-US" altLang="zh-TW" dirty="0" smtClean="0">
                <a:solidFill>
                  <a:srgbClr val="FF0000"/>
                </a:solidFill>
              </a:rPr>
              <a:t>Nov. 7, 2023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 for Chap.6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6.3: (</a:t>
            </a:r>
            <a:r>
              <a:rPr lang="en-US" altLang="zh-TW" b="1" dirty="0" smtClean="0"/>
              <a:t>30pt</a:t>
            </a:r>
            <a:r>
              <a:rPr lang="en-US" altLang="zh-TW" dirty="0" smtClean="0"/>
              <a:t>)</a:t>
            </a:r>
            <a:r>
              <a:rPr lang="en-US" altLang="zh-TW" b="1" dirty="0" smtClean="0"/>
              <a:t> </a:t>
            </a:r>
            <a:r>
              <a:rPr lang="en-US" altLang="zh-TW" dirty="0"/>
              <a:t>The </a:t>
            </a:r>
            <a:r>
              <a:rPr lang="en-US" altLang="zh-TW" dirty="0" err="1"/>
              <a:t>Apriori</a:t>
            </a:r>
            <a:r>
              <a:rPr lang="en-US" altLang="zh-TW" dirty="0"/>
              <a:t> algorithm makes use of </a:t>
            </a:r>
            <a:r>
              <a:rPr lang="en-US" altLang="zh-TW" i="1" dirty="0"/>
              <a:t>prior knowledge </a:t>
            </a:r>
            <a:r>
              <a:rPr lang="en-US" altLang="zh-TW" dirty="0"/>
              <a:t>of subset support properties.</a:t>
            </a:r>
          </a:p>
          <a:p>
            <a:r>
              <a:rPr lang="en-US" altLang="zh-TW" dirty="0"/>
              <a:t>(a) </a:t>
            </a:r>
            <a:r>
              <a:rPr lang="en-US" altLang="zh-TW" dirty="0" smtClean="0"/>
              <a:t>(5pt</a:t>
            </a:r>
            <a:r>
              <a:rPr lang="en-US" altLang="zh-TW" dirty="0"/>
              <a:t>) </a:t>
            </a:r>
            <a:r>
              <a:rPr lang="en-US" altLang="zh-TW" dirty="0" smtClean="0"/>
              <a:t>Prove </a:t>
            </a:r>
            <a:r>
              <a:rPr lang="en-US" altLang="zh-TW" dirty="0"/>
              <a:t>that all nonempty subsets of a frequent </a:t>
            </a:r>
            <a:r>
              <a:rPr lang="en-US" altLang="zh-TW" dirty="0" err="1"/>
              <a:t>itemset</a:t>
            </a:r>
            <a:r>
              <a:rPr lang="en-US" altLang="zh-TW" dirty="0"/>
              <a:t> must also be frequent.</a:t>
            </a:r>
          </a:p>
          <a:p>
            <a:r>
              <a:rPr lang="en-US" altLang="zh-TW" dirty="0"/>
              <a:t>(b) </a:t>
            </a:r>
            <a:r>
              <a:rPr lang="en-US" altLang="zh-TW" dirty="0" smtClean="0"/>
              <a:t>(5pt</a:t>
            </a:r>
            <a:r>
              <a:rPr lang="en-US" altLang="zh-TW" dirty="0"/>
              <a:t>) </a:t>
            </a:r>
            <a:r>
              <a:rPr lang="en-US" altLang="zh-TW" dirty="0" smtClean="0"/>
              <a:t>Prove </a:t>
            </a:r>
            <a:r>
              <a:rPr lang="en-US" altLang="zh-TW" dirty="0"/>
              <a:t>that the support of any nonempty subset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’ </a:t>
            </a:r>
            <a:r>
              <a:rPr lang="en-US" altLang="zh-TW" dirty="0"/>
              <a:t>of </a:t>
            </a:r>
            <a:r>
              <a:rPr lang="en-US" altLang="zh-TW" dirty="0" err="1"/>
              <a:t>itemset</a:t>
            </a:r>
            <a:r>
              <a:rPr lang="en-US" altLang="zh-TW" dirty="0"/>
              <a:t> </a:t>
            </a:r>
            <a:r>
              <a:rPr lang="en-US" altLang="zh-TW" i="1" dirty="0"/>
              <a:t>s </a:t>
            </a:r>
            <a:r>
              <a:rPr lang="en-US" altLang="zh-TW" dirty="0"/>
              <a:t>must be at </a:t>
            </a:r>
            <a:r>
              <a:rPr lang="en-US" altLang="zh-TW" dirty="0" smtClean="0"/>
              <a:t>least as </a:t>
            </a:r>
            <a:r>
              <a:rPr lang="en-US" altLang="zh-TW" dirty="0"/>
              <a:t>great as the support of </a:t>
            </a:r>
            <a:r>
              <a:rPr lang="en-US" altLang="zh-TW" i="1" dirty="0"/>
              <a:t>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(c) (10pt) </a:t>
            </a:r>
            <a:r>
              <a:rPr lang="en-US" altLang="zh-TW" dirty="0" smtClean="0"/>
              <a:t>Given </a:t>
            </a:r>
            <a:r>
              <a:rPr lang="en-US" altLang="zh-TW" dirty="0"/>
              <a:t>frequent </a:t>
            </a:r>
            <a:r>
              <a:rPr lang="en-US" altLang="zh-TW" dirty="0" err="1"/>
              <a:t>itemset</a:t>
            </a:r>
            <a:r>
              <a:rPr lang="en-US" altLang="zh-TW" dirty="0"/>
              <a:t> </a:t>
            </a:r>
            <a:r>
              <a:rPr lang="en-US" altLang="zh-TW" i="1" dirty="0" smtClean="0"/>
              <a:t>l </a:t>
            </a:r>
            <a:r>
              <a:rPr lang="en-US" altLang="zh-TW" dirty="0"/>
              <a:t>and subset </a:t>
            </a:r>
            <a:r>
              <a:rPr lang="en-US" altLang="zh-TW" i="1" dirty="0"/>
              <a:t>s </a:t>
            </a:r>
            <a:r>
              <a:rPr lang="en-US" altLang="zh-TW" dirty="0"/>
              <a:t>of </a:t>
            </a:r>
            <a:r>
              <a:rPr lang="en-US" altLang="zh-TW" i="1" dirty="0" smtClean="0"/>
              <a:t>l</a:t>
            </a:r>
            <a:r>
              <a:rPr lang="en-US" altLang="zh-TW" dirty="0" smtClean="0"/>
              <a:t>, </a:t>
            </a:r>
            <a:r>
              <a:rPr lang="en-US" altLang="zh-TW" dirty="0"/>
              <a:t>prove that the confidence of the </a:t>
            </a:r>
            <a:r>
              <a:rPr lang="en-US" altLang="zh-TW" dirty="0" smtClean="0"/>
              <a:t>rule “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’ =&gt; (</a:t>
            </a:r>
            <a:r>
              <a:rPr lang="en-US" altLang="zh-TW" i="1" dirty="0" smtClean="0"/>
              <a:t>l </a:t>
            </a:r>
            <a:r>
              <a:rPr lang="en-US" altLang="zh-TW" dirty="0" smtClean="0"/>
              <a:t>-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’)” </a:t>
            </a:r>
            <a:r>
              <a:rPr lang="en-US" altLang="zh-TW" dirty="0"/>
              <a:t>cannot be more than the confidence of “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=&gt;(</a:t>
            </a:r>
            <a:r>
              <a:rPr lang="en-US" altLang="zh-TW" i="1" dirty="0" smtClean="0"/>
              <a:t>l </a:t>
            </a:r>
            <a:r>
              <a:rPr lang="en-US" altLang="zh-TW" dirty="0" smtClean="0"/>
              <a:t>–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)”, </a:t>
            </a:r>
            <a:r>
              <a:rPr lang="en-US" altLang="zh-TW" dirty="0"/>
              <a:t>where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’ is a </a:t>
            </a:r>
            <a:r>
              <a:rPr lang="en-US" altLang="zh-TW" dirty="0"/>
              <a:t>subset of </a:t>
            </a:r>
            <a:r>
              <a:rPr lang="en-US" altLang="zh-TW" i="1" dirty="0"/>
              <a:t>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(d) (</a:t>
            </a:r>
            <a:r>
              <a:rPr lang="en-US" altLang="zh-TW" dirty="0" smtClean="0"/>
              <a:t>10pt</a:t>
            </a:r>
            <a:r>
              <a:rPr lang="en-US" altLang="zh-TW" dirty="0"/>
              <a:t>) </a:t>
            </a:r>
            <a:r>
              <a:rPr lang="en-US" altLang="zh-TW" dirty="0" smtClean="0"/>
              <a:t>A </a:t>
            </a:r>
            <a:r>
              <a:rPr lang="en-US" altLang="zh-TW" i="1" dirty="0"/>
              <a:t>partitioning </a:t>
            </a:r>
            <a:r>
              <a:rPr lang="en-US" altLang="zh-TW" dirty="0"/>
              <a:t>variation of </a:t>
            </a:r>
            <a:r>
              <a:rPr lang="en-US" altLang="zh-TW" dirty="0" err="1"/>
              <a:t>Apriori</a:t>
            </a:r>
            <a:r>
              <a:rPr lang="en-US" altLang="zh-TW" dirty="0"/>
              <a:t> subdivides the transactions of a database </a:t>
            </a:r>
            <a:r>
              <a:rPr lang="en-US" altLang="zh-TW" i="1" dirty="0" smtClean="0"/>
              <a:t>D </a:t>
            </a:r>
            <a:r>
              <a:rPr lang="en-US" altLang="zh-TW" dirty="0" smtClean="0"/>
              <a:t>into </a:t>
            </a:r>
            <a:r>
              <a:rPr lang="en-US" altLang="zh-TW" i="1" dirty="0"/>
              <a:t>n </a:t>
            </a:r>
            <a:r>
              <a:rPr lang="en-US" altLang="zh-TW" dirty="0" err="1"/>
              <a:t>nonoverlapping</a:t>
            </a:r>
            <a:r>
              <a:rPr lang="en-US" altLang="zh-TW" dirty="0"/>
              <a:t> partitions. Prove that any </a:t>
            </a:r>
            <a:r>
              <a:rPr lang="en-US" altLang="zh-TW" dirty="0" err="1"/>
              <a:t>itemset</a:t>
            </a:r>
            <a:r>
              <a:rPr lang="en-US" altLang="zh-TW" dirty="0"/>
              <a:t> that is frequent in </a:t>
            </a:r>
            <a:r>
              <a:rPr lang="en-US" altLang="zh-TW" i="1" dirty="0" smtClean="0"/>
              <a:t>D </a:t>
            </a:r>
            <a:r>
              <a:rPr lang="en-US" altLang="zh-TW" dirty="0" smtClean="0"/>
              <a:t>must </a:t>
            </a:r>
            <a:r>
              <a:rPr lang="en-US" altLang="zh-TW" dirty="0"/>
              <a:t>be frequent in at least one partition of </a:t>
            </a:r>
            <a:r>
              <a:rPr lang="en-US" altLang="zh-TW" i="1" dirty="0"/>
              <a:t>D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20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6.6: (</a:t>
            </a:r>
            <a:r>
              <a:rPr lang="en-US" altLang="zh-TW" b="1" dirty="0" smtClean="0"/>
              <a:t>30 </a:t>
            </a:r>
            <a:r>
              <a:rPr lang="en-US" altLang="zh-TW" b="1" dirty="0" err="1"/>
              <a:t>pt</a:t>
            </a:r>
            <a:r>
              <a:rPr lang="en-US" altLang="zh-TW" dirty="0"/>
              <a:t>) A database has six transactions. Let </a:t>
            </a:r>
            <a:r>
              <a:rPr lang="en-US" altLang="zh-TW" dirty="0" err="1"/>
              <a:t>min_sup</a:t>
            </a:r>
            <a:r>
              <a:rPr lang="en-US" altLang="zh-TW" dirty="0"/>
              <a:t>=60% and </a:t>
            </a:r>
            <a:r>
              <a:rPr lang="en-US" altLang="zh-TW" dirty="0" err="1"/>
              <a:t>min_conf</a:t>
            </a:r>
            <a:r>
              <a:rPr lang="en-US" altLang="zh-TW" dirty="0"/>
              <a:t>=80</a:t>
            </a:r>
            <a:r>
              <a:rPr lang="en-US" altLang="zh-TW" dirty="0" smtClean="0"/>
              <a:t>%.</a:t>
            </a:r>
          </a:p>
          <a:p>
            <a:pPr lvl="0"/>
            <a:endParaRPr lang="zh-TW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91179"/>
              </p:ext>
            </p:extLst>
          </p:nvPr>
        </p:nvGraphicFramePr>
        <p:xfrm>
          <a:off x="3087150" y="2676090"/>
          <a:ext cx="6017700" cy="2650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8255">
                  <a:extLst>
                    <a:ext uri="{9D8B030D-6E8A-4147-A177-3AD203B41FA5}">
                      <a16:colId xmlns:a16="http://schemas.microsoft.com/office/drawing/2014/main" val="749136729"/>
                    </a:ext>
                  </a:extLst>
                </a:gridCol>
                <a:gridCol w="3829445">
                  <a:extLst>
                    <a:ext uri="{9D8B030D-6E8A-4147-A177-3AD203B41FA5}">
                      <a16:colId xmlns:a16="http://schemas.microsoft.com/office/drawing/2014/main" val="1593156259"/>
                    </a:ext>
                  </a:extLst>
                </a:gridCol>
              </a:tblGrid>
              <a:tr h="4417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TID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Items bought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3603622"/>
                  </a:ext>
                </a:extLst>
              </a:tr>
              <a:tr h="4417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T100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{M, O, N, K, E, Y}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179941"/>
                  </a:ext>
                </a:extLst>
              </a:tr>
              <a:tr h="4417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T200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{D, O, N, K, E, Y}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729379"/>
                  </a:ext>
                </a:extLst>
              </a:tr>
              <a:tr h="4417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T300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{M, A, K, E}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575496"/>
                  </a:ext>
                </a:extLst>
              </a:tr>
              <a:tr h="4417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T400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{M, U, C, K, Y}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1902585"/>
                  </a:ext>
                </a:extLst>
              </a:tr>
              <a:tr h="4417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T500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{C, O, O, K, I, E}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610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30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(a</a:t>
            </a:r>
            <a:r>
              <a:rPr lang="en-US" altLang="zh-TW" dirty="0"/>
              <a:t>) (15pt) </a:t>
            </a:r>
            <a:r>
              <a:rPr lang="en-US" altLang="zh-TW" dirty="0" smtClean="0"/>
              <a:t>Find </a:t>
            </a:r>
            <a:r>
              <a:rPr lang="en-US" altLang="zh-TW" dirty="0"/>
              <a:t>all frequent </a:t>
            </a:r>
            <a:r>
              <a:rPr lang="en-US" altLang="zh-TW" dirty="0" err="1"/>
              <a:t>itemsets</a:t>
            </a:r>
            <a:r>
              <a:rPr lang="en-US" altLang="zh-TW" dirty="0"/>
              <a:t> using </a:t>
            </a:r>
            <a:r>
              <a:rPr lang="en-US" altLang="zh-TW" dirty="0" err="1"/>
              <a:t>Apriori</a:t>
            </a:r>
            <a:r>
              <a:rPr lang="en-US" altLang="zh-TW" dirty="0"/>
              <a:t> and FP-growth, respectively. </a:t>
            </a:r>
            <a:r>
              <a:rPr lang="en-US" altLang="zh-TW" dirty="0" smtClean="0"/>
              <a:t>Compare the </a:t>
            </a:r>
            <a:r>
              <a:rPr lang="en-US" altLang="zh-TW" dirty="0"/>
              <a:t>efficiency of the two mining processes</a:t>
            </a:r>
            <a:r>
              <a:rPr lang="en-US" altLang="zh-TW" dirty="0" smtClean="0"/>
              <a:t>.</a:t>
            </a:r>
            <a:endParaRPr lang="en-US" altLang="zh-TW" dirty="0" smtClean="0">
              <a:sym typeface="Symbol" panose="05050102010706020507" pitchFamily="18" charset="2"/>
            </a:endParaRPr>
          </a:p>
          <a:p>
            <a:r>
              <a:rPr lang="en-US" altLang="zh-TW" dirty="0" smtClean="0"/>
              <a:t>(b) </a:t>
            </a:r>
            <a:r>
              <a:rPr lang="en-US" altLang="zh-TW" dirty="0"/>
              <a:t>(15pt) List all the </a:t>
            </a:r>
            <a:r>
              <a:rPr lang="en-US" altLang="zh-TW" i="1" dirty="0"/>
              <a:t>strong </a:t>
            </a:r>
            <a:r>
              <a:rPr lang="en-US" altLang="zh-TW" dirty="0"/>
              <a:t>association rules (with support </a:t>
            </a:r>
            <a:r>
              <a:rPr lang="en-US" altLang="zh-TW" i="1" dirty="0"/>
              <a:t>s </a:t>
            </a:r>
            <a:r>
              <a:rPr lang="en-US" altLang="zh-TW" dirty="0"/>
              <a:t>and confidence </a:t>
            </a:r>
            <a:r>
              <a:rPr lang="en-US" altLang="zh-TW" i="1" dirty="0"/>
              <a:t>c</a:t>
            </a:r>
            <a:r>
              <a:rPr lang="en-US" altLang="zh-TW" dirty="0"/>
              <a:t>) </a:t>
            </a:r>
            <a:r>
              <a:rPr lang="en-US" altLang="zh-TW" dirty="0" smtClean="0"/>
              <a:t>matching the </a:t>
            </a:r>
            <a:r>
              <a:rPr lang="en-US" altLang="zh-TW" dirty="0"/>
              <a:t>following </a:t>
            </a:r>
            <a:r>
              <a:rPr lang="en-US" altLang="zh-TW" dirty="0" err="1"/>
              <a:t>metarule</a:t>
            </a:r>
            <a:r>
              <a:rPr lang="en-US" altLang="zh-TW" dirty="0"/>
              <a:t>, where </a:t>
            </a:r>
            <a:r>
              <a:rPr lang="en-US" altLang="zh-TW" i="1" dirty="0"/>
              <a:t>X </a:t>
            </a:r>
            <a:r>
              <a:rPr lang="en-US" altLang="zh-TW" dirty="0"/>
              <a:t>is a variable representing </a:t>
            </a:r>
            <a:r>
              <a:rPr lang="en-US" altLang="zh-TW" dirty="0" smtClean="0"/>
              <a:t>customers </a:t>
            </a:r>
            <a:r>
              <a:rPr lang="en-US" altLang="zh-TW" dirty="0"/>
              <a:t>and </a:t>
            </a:r>
            <a:r>
              <a:rPr lang="en-US" altLang="zh-TW" i="1" dirty="0" err="1" smtClean="0"/>
              <a:t>item</a:t>
            </a:r>
            <a:r>
              <a:rPr lang="en-US" altLang="zh-TW" i="1" baseline="-25000" dirty="0" err="1" smtClean="0"/>
              <a:t>i</a:t>
            </a:r>
            <a:r>
              <a:rPr lang="en-US" altLang="zh-TW" i="1" dirty="0" smtClean="0"/>
              <a:t> </a:t>
            </a:r>
            <a:r>
              <a:rPr lang="en-US" altLang="zh-TW" dirty="0"/>
              <a:t>denotes variables representing items (e.g., </a:t>
            </a:r>
            <a:r>
              <a:rPr lang="en-US" altLang="zh-TW" i="1" dirty="0"/>
              <a:t>“A,” “B,”</a:t>
            </a:r>
            <a:r>
              <a:rPr lang="en-US" altLang="zh-TW" dirty="0"/>
              <a:t>):</a:t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 </a:t>
            </a:r>
            <a:r>
              <a:rPr lang="en-US" altLang="zh-TW" dirty="0" err="1">
                <a:sym typeface="Symbol" panose="05050102010706020507" pitchFamily="18" charset="2"/>
              </a:rPr>
              <a:t>X</a:t>
            </a:r>
            <a:r>
              <a:rPr lang="en-US" altLang="zh-TW" dirty="0" err="1" smtClean="0">
                <a:sym typeface="Symbol" panose="05050102010706020507" pitchFamily="18" charset="2"/>
              </a:rPr>
              <a:t>transactions</a:t>
            </a:r>
            <a:r>
              <a:rPr lang="en-US" altLang="zh-TW" dirty="0" smtClean="0">
                <a:sym typeface="Symbol" panose="05050102010706020507" pitchFamily="18" charset="2"/>
              </a:rPr>
              <a:t>, </a:t>
            </a:r>
            <a:r>
              <a:rPr lang="en-US" altLang="zh-TW" dirty="0">
                <a:sym typeface="Symbol" panose="05050102010706020507" pitchFamily="18" charset="2"/>
              </a:rPr>
              <a:t>buys(X,item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)buys(X,item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)=&gt; buys(X,item</a:t>
            </a:r>
            <a:r>
              <a:rPr lang="en-US" altLang="zh-TW" baseline="-25000" dirty="0">
                <a:sym typeface="Symbol" panose="05050102010706020507" pitchFamily="18" charset="2"/>
              </a:rPr>
              <a:t>3</a:t>
            </a:r>
            <a:r>
              <a:rPr lang="en-US" altLang="zh-TW" dirty="0" smtClean="0">
                <a:sym typeface="Symbol" panose="05050102010706020507" pitchFamily="18" charset="2"/>
              </a:rPr>
              <a:t>) [</a:t>
            </a:r>
            <a:r>
              <a:rPr lang="en-US" altLang="zh-TW" i="1" dirty="0" smtClean="0">
                <a:sym typeface="Symbol" panose="05050102010706020507" pitchFamily="18" charset="2"/>
              </a:rPr>
              <a:t>s, c</a:t>
            </a:r>
            <a:r>
              <a:rPr lang="en-US" altLang="zh-TW" dirty="0" smtClean="0">
                <a:sym typeface="Symbol" panose="05050102010706020507" pitchFamily="18" charset="2"/>
              </a:rPr>
              <a:t>]  </a:t>
            </a:r>
            <a:r>
              <a:rPr lang="en-US" altLang="zh-TW" dirty="0">
                <a:sym typeface="Symbol" panose="05050102010706020507" pitchFamily="18" charset="2"/>
              </a:rPr>
              <a:t/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7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6.14: (</a:t>
            </a:r>
            <a:r>
              <a:rPr lang="en-US" altLang="zh-TW" b="1" dirty="0" smtClean="0"/>
              <a:t>40pt</a:t>
            </a:r>
            <a:r>
              <a:rPr lang="en-US" altLang="zh-TW" dirty="0"/>
              <a:t>) The </a:t>
            </a:r>
            <a:r>
              <a:rPr lang="en-US" altLang="zh-TW" dirty="0" smtClean="0"/>
              <a:t>following contingency table summarizes supermarket transaction data, where hot dogs refers to the transactions containing hot dogs, !(hot dogs) refers </a:t>
            </a:r>
            <a:r>
              <a:rPr lang="en-US" altLang="zh-TW" dirty="0"/>
              <a:t>to the transactions </a:t>
            </a:r>
            <a:r>
              <a:rPr lang="en-US" altLang="zh-TW" dirty="0" smtClean="0"/>
              <a:t>that do not contain </a:t>
            </a:r>
            <a:r>
              <a:rPr lang="en-US" altLang="zh-TW" dirty="0"/>
              <a:t>hot </a:t>
            </a:r>
            <a:r>
              <a:rPr lang="en-US" altLang="zh-TW" dirty="0" smtClean="0"/>
              <a:t>dogs, hamburgers refers to </a:t>
            </a:r>
            <a:r>
              <a:rPr lang="en-US" altLang="zh-TW" dirty="0"/>
              <a:t>the transactions containing </a:t>
            </a:r>
            <a:r>
              <a:rPr lang="en-US" altLang="zh-TW" dirty="0" smtClean="0"/>
              <a:t>hamburgers, !(hamburgers) </a:t>
            </a:r>
            <a:r>
              <a:rPr lang="en-US" altLang="zh-TW" dirty="0"/>
              <a:t>refers to the transactions that do </a:t>
            </a:r>
            <a:r>
              <a:rPr lang="en-US" altLang="zh-TW" dirty="0" smtClean="0"/>
              <a:t>not </a:t>
            </a:r>
            <a:r>
              <a:rPr lang="en-US" altLang="zh-TW" dirty="0"/>
              <a:t>contain </a:t>
            </a:r>
            <a:r>
              <a:rPr lang="en-US" altLang="zh-TW" dirty="0" smtClean="0"/>
              <a:t>hamburgers.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37875"/>
              </p:ext>
            </p:extLst>
          </p:nvPr>
        </p:nvGraphicFramePr>
        <p:xfrm>
          <a:off x="1323833" y="4339990"/>
          <a:ext cx="7096836" cy="1779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0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hot dogs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!(hot dogs)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hamburgers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!(hamburgers)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3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(a) </a:t>
            </a:r>
            <a:r>
              <a:rPr lang="en-US" altLang="zh-TW" dirty="0"/>
              <a:t>(10pt) suppose </a:t>
            </a:r>
            <a:r>
              <a:rPr lang="en-US" altLang="zh-TW" dirty="0" smtClean="0"/>
              <a:t>that the association rule “hot dogs =&gt; hamburgers” is mined. Given a minimum support threshold of 25% and a minimum confidence threshold of 50%, is this association rule strong?</a:t>
            </a:r>
          </a:p>
          <a:p>
            <a:pPr lvl="1"/>
            <a:r>
              <a:rPr lang="en-US" altLang="zh-TW" dirty="0" smtClean="0"/>
              <a:t>(b) </a:t>
            </a:r>
            <a:r>
              <a:rPr lang="en-US" altLang="zh-TW" dirty="0"/>
              <a:t>(10pt) Based </a:t>
            </a:r>
            <a:r>
              <a:rPr lang="en-US" altLang="zh-TW" dirty="0" smtClean="0"/>
              <a:t>on the given data, is the purchase of hot dogs independent of the purchase of hamburgers? If not, what kind of correlation relationship exists between the two?</a:t>
            </a:r>
          </a:p>
          <a:p>
            <a:pPr lvl="1"/>
            <a:r>
              <a:rPr lang="en-US" altLang="zh-TW" dirty="0" smtClean="0"/>
              <a:t>(c) (20pt</a:t>
            </a:r>
            <a:r>
              <a:rPr lang="en-US" altLang="zh-TW" dirty="0"/>
              <a:t>) Compare </a:t>
            </a:r>
            <a:r>
              <a:rPr lang="en-US" altLang="zh-TW" dirty="0" smtClean="0"/>
              <a:t>the use of the </a:t>
            </a:r>
            <a:r>
              <a:rPr lang="en-US" altLang="zh-TW" dirty="0" err="1" smtClean="0"/>
              <a:t>all_confidence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max_confidence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Kulczynski</a:t>
            </a:r>
            <a:r>
              <a:rPr lang="en-US" altLang="zh-TW" dirty="0" smtClean="0"/>
              <a:t>, and cosine measures with lift and correlation on the given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0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Projects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*</a:t>
            </a:r>
            <a:r>
              <a:rPr lang="en-US" altLang="zh-TW" dirty="0" smtClean="0"/>
              <a:t>6.7</a:t>
            </a:r>
            <a:r>
              <a:rPr lang="en-US" altLang="zh-TW" dirty="0"/>
              <a:t>: 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50pt</a:t>
            </a:r>
            <a:r>
              <a:rPr lang="en-US" altLang="zh-TW" dirty="0"/>
              <a:t>) Using </a:t>
            </a:r>
            <a:r>
              <a:rPr lang="en-US" altLang="zh-TW" dirty="0" smtClean="0"/>
              <a:t>a programming language that you are familiar with, such as C++ or Java, implement the following frequent </a:t>
            </a:r>
            <a:r>
              <a:rPr lang="en-US" altLang="zh-TW" dirty="0" err="1" smtClean="0"/>
              <a:t>itemset</a:t>
            </a:r>
            <a:r>
              <a:rPr lang="en-US" altLang="zh-TW" dirty="0" smtClean="0"/>
              <a:t> mining algorithms introduced in this chapter: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(a) (20pt) </a:t>
            </a:r>
            <a:r>
              <a:rPr lang="en-US" altLang="zh-TW" dirty="0" err="1" smtClean="0">
                <a:solidFill>
                  <a:srgbClr val="0000FF"/>
                </a:solidFill>
              </a:rPr>
              <a:t>Apriori</a:t>
            </a:r>
            <a:r>
              <a:rPr lang="en-US" altLang="zh-TW" dirty="0" smtClean="0"/>
              <a:t>, </a:t>
            </a:r>
          </a:p>
          <a:p>
            <a:pPr marL="0" indent="0">
              <a:buNone/>
            </a:pPr>
            <a:r>
              <a:rPr lang="en-US" altLang="zh-TW" dirty="0" smtClean="0"/>
              <a:t>(b) (30pt) </a:t>
            </a:r>
            <a:r>
              <a:rPr lang="en-US" altLang="zh-TW" dirty="0" smtClean="0">
                <a:solidFill>
                  <a:srgbClr val="0000FF"/>
                </a:solidFill>
              </a:rPr>
              <a:t>FP-Growth</a:t>
            </a:r>
            <a:r>
              <a:rPr lang="en-US" altLang="zh-TW" dirty="0" smtClean="0"/>
              <a:t>. 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Compare the performance of each algorithm with various kinds of large data sets. </a:t>
            </a:r>
            <a:br>
              <a:rPr lang="en-US" altLang="zh-TW" dirty="0" smtClean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5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*</a:t>
            </a:r>
            <a:r>
              <a:rPr lang="en-US" altLang="zh-TW" dirty="0" smtClean="0"/>
              <a:t>6.15: (</a:t>
            </a:r>
            <a:r>
              <a:rPr lang="en-US" altLang="zh-TW" b="1" dirty="0" smtClean="0"/>
              <a:t>50pt</a:t>
            </a:r>
            <a:r>
              <a:rPr lang="en-US" altLang="zh-TW" dirty="0" smtClean="0"/>
              <a:t>) The DBLP data set (</a:t>
            </a:r>
            <a:r>
              <a:rPr lang="en-US" altLang="zh-TW" i="1" dirty="0" smtClean="0">
                <a:hlinkClick r:id="rId2"/>
              </a:rPr>
              <a:t>www.informatik.uni-trier.de/~ley/db/</a:t>
            </a:r>
            <a:r>
              <a:rPr lang="en-US" altLang="zh-TW" dirty="0" smtClean="0"/>
              <a:t>) consists of over one million entries of research papers published in computer science conferences and journals. Among these entries, there are a good number of authors that have coauthor relationships.</a:t>
            </a:r>
            <a:br>
              <a:rPr lang="en-US" altLang="zh-TW" dirty="0" smtClean="0"/>
            </a:br>
            <a:r>
              <a:rPr lang="en-US" altLang="zh-TW" dirty="0" smtClean="0"/>
              <a:t>(a) (30pt) Propose a method to efficiently mine a set of </a:t>
            </a:r>
            <a:r>
              <a:rPr lang="en-US" altLang="zh-TW" dirty="0" smtClean="0">
                <a:solidFill>
                  <a:srgbClr val="0000FF"/>
                </a:solidFill>
              </a:rPr>
              <a:t>coauthor</a:t>
            </a:r>
            <a:r>
              <a:rPr lang="en-US" altLang="zh-TW" dirty="0" smtClean="0"/>
              <a:t> relationships that are closely correlated (e.g. often coauthoring papers together).</a:t>
            </a:r>
            <a:br>
              <a:rPr lang="en-US" altLang="zh-TW" dirty="0" smtClean="0"/>
            </a:br>
            <a:r>
              <a:rPr lang="en-US" altLang="zh-TW" dirty="0" smtClean="0"/>
              <a:t>(b) (20pt) Based </a:t>
            </a:r>
            <a:r>
              <a:rPr lang="en-US" altLang="zh-TW" dirty="0"/>
              <a:t>on the mining results and the pattern evaluation measures discussed </a:t>
            </a:r>
            <a:r>
              <a:rPr lang="en-US" altLang="zh-TW" dirty="0" smtClean="0"/>
              <a:t>in this </a:t>
            </a:r>
            <a:r>
              <a:rPr lang="en-US" altLang="zh-TW" dirty="0"/>
              <a:t>chapter, discuss which measure may convincingly uncover close </a:t>
            </a:r>
            <a:r>
              <a:rPr lang="en-US" altLang="zh-TW" dirty="0" smtClean="0"/>
              <a:t>collaboration patterns </a:t>
            </a:r>
            <a:r>
              <a:rPr lang="en-US" altLang="zh-TW" dirty="0"/>
              <a:t>better than others.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8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837</Words>
  <Application>Microsoft Office PowerPoint</Application>
  <PresentationFormat>寬螢幕</PresentationFormat>
  <Paragraphs>75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Symbol</vt:lpstr>
      <vt:lpstr>Times New Roman</vt:lpstr>
      <vt:lpstr>Office 佈景主題</vt:lpstr>
      <vt:lpstr>Educational Data Mining and Applciations: HW#2</vt:lpstr>
      <vt:lpstr>Homework #2: Frequent Pattern Mining</vt:lpstr>
      <vt:lpstr>Exercises for Chap.6</vt:lpstr>
      <vt:lpstr>PowerPoint 簡報</vt:lpstr>
      <vt:lpstr>PowerPoint 簡報</vt:lpstr>
      <vt:lpstr>PowerPoint 簡報</vt:lpstr>
      <vt:lpstr>PowerPoint 簡報</vt:lpstr>
      <vt:lpstr>Programming Projects</vt:lpstr>
      <vt:lpstr>PowerPoint 簡報</vt:lpstr>
      <vt:lpstr>Note on Programming Exercises</vt:lpstr>
      <vt:lpstr>Homework Submission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Windows 使用者</cp:lastModifiedBy>
  <cp:revision>43</cp:revision>
  <dcterms:created xsi:type="dcterms:W3CDTF">2017-03-16T10:08:31Z</dcterms:created>
  <dcterms:modified xsi:type="dcterms:W3CDTF">2023-11-07T08:12:01Z</dcterms:modified>
</cp:coreProperties>
</file>