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69" r:id="rId4"/>
    <p:sldId id="265" r:id="rId5"/>
    <p:sldId id="266" r:id="rId6"/>
    <p:sldId id="268" r:id="rId7"/>
    <p:sldId id="267" r:id="rId8"/>
    <p:sldId id="263" r:id="rId9"/>
    <p:sldId id="262"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27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F1E0E4-0167-4032-AC6F-196421B3EC55}" type="datetimeFigureOut">
              <a:rPr lang="zh-TW" altLang="en-US" smtClean="0"/>
              <a:t>2023/11/7</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076267-6BC8-49D0-9C6B-EE396BFEBED2}" type="slidenum">
              <a:rPr lang="zh-TW" altLang="en-US" smtClean="0"/>
              <a:t>‹#›</a:t>
            </a:fld>
            <a:endParaRPr lang="zh-TW" altLang="en-US"/>
          </a:p>
        </p:txBody>
      </p:sp>
    </p:spTree>
    <p:extLst>
      <p:ext uri="{BB962C8B-B14F-4D97-AF65-F5344CB8AC3E}">
        <p14:creationId xmlns:p14="http://schemas.microsoft.com/office/powerpoint/2010/main" val="2497200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838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6172200" y="1825625"/>
            <a:ext cx="5181600" cy="435133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2023/11/7</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2023/11/7</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Educational </a:t>
            </a:r>
            <a:r>
              <a:rPr lang="en-US" altLang="zh-TW" dirty="0" smtClean="0"/>
              <a:t>Data </a:t>
            </a:r>
            <a:r>
              <a:rPr lang="en-US" altLang="zh-TW" dirty="0" smtClean="0"/>
              <a:t>Mining and </a:t>
            </a:r>
            <a:r>
              <a:rPr lang="en-US" altLang="zh-TW" smtClean="0"/>
              <a:t>Applciations: </a:t>
            </a:r>
            <a:r>
              <a:rPr lang="en-US" altLang="zh-TW" dirty="0" smtClean="0"/>
              <a:t>HW#3</a:t>
            </a:r>
            <a:endParaRPr lang="zh-TW" altLang="en-US" dirty="0"/>
          </a:p>
        </p:txBody>
      </p:sp>
      <p:sp>
        <p:nvSpPr>
          <p:cNvPr id="3" name="副標題 2"/>
          <p:cNvSpPr>
            <a:spLocks noGrp="1"/>
          </p:cNvSpPr>
          <p:nvPr>
            <p:ph type="subTitle" idx="1"/>
          </p:nvPr>
        </p:nvSpPr>
        <p:spPr/>
        <p:txBody>
          <a:bodyPr/>
          <a:lstStyle/>
          <a:p>
            <a:r>
              <a:rPr lang="en-US" altLang="zh-TW" dirty="0" smtClean="0"/>
              <a:t>By J. H. Wang</a:t>
            </a:r>
          </a:p>
          <a:p>
            <a:r>
              <a:rPr lang="en-US" altLang="zh-TW" dirty="0" smtClean="0"/>
              <a:t>Nov. 7, 2023</a:t>
            </a:r>
            <a:endParaRPr lang="zh-TW" altLang="en-US" dirty="0"/>
          </a:p>
        </p:txBody>
      </p:sp>
    </p:spTree>
    <p:extLst>
      <p:ext uri="{BB962C8B-B14F-4D97-AF65-F5344CB8AC3E}">
        <p14:creationId xmlns:p14="http://schemas.microsoft.com/office/powerpoint/2010/main" val="12118685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 #3: Classification</a:t>
            </a:r>
            <a:endParaRPr lang="zh-TW" altLang="en-US" dirty="0"/>
          </a:p>
        </p:txBody>
      </p:sp>
      <p:sp>
        <p:nvSpPr>
          <p:cNvPr id="3" name="內容版面配置區 2"/>
          <p:cNvSpPr>
            <a:spLocks noGrp="1"/>
          </p:cNvSpPr>
          <p:nvPr>
            <p:ph idx="1"/>
          </p:nvPr>
        </p:nvSpPr>
        <p:spPr/>
        <p:txBody>
          <a:bodyPr/>
          <a:lstStyle/>
          <a:p>
            <a:r>
              <a:rPr lang="en-US" altLang="zh-TW" dirty="0" smtClean="0"/>
              <a:t>Chap.8:</a:t>
            </a:r>
          </a:p>
          <a:p>
            <a:pPr lvl="1"/>
            <a:r>
              <a:rPr lang="en-US" altLang="zh-TW" dirty="0" smtClean="0"/>
              <a:t>8.11</a:t>
            </a:r>
          </a:p>
          <a:p>
            <a:pPr lvl="1"/>
            <a:r>
              <a:rPr lang="en-US" altLang="zh-TW" dirty="0" smtClean="0"/>
              <a:t>8.12</a:t>
            </a:r>
          </a:p>
          <a:p>
            <a:pPr lvl="1"/>
            <a:r>
              <a:rPr lang="en-US" altLang="zh-TW" dirty="0" smtClean="0"/>
              <a:t>8.16</a:t>
            </a:r>
          </a:p>
          <a:p>
            <a:r>
              <a:rPr lang="en-US" altLang="zh-TW" dirty="0" smtClean="0"/>
              <a:t>Chap.9:</a:t>
            </a:r>
          </a:p>
          <a:p>
            <a:pPr lvl="1"/>
            <a:r>
              <a:rPr lang="en-US" altLang="zh-TW" dirty="0" smtClean="0"/>
              <a:t>9.4</a:t>
            </a:r>
          </a:p>
          <a:p>
            <a:pPr lvl="1"/>
            <a:r>
              <a:rPr lang="en-US" altLang="zh-TW" dirty="0" smtClean="0"/>
              <a:t>9.5</a:t>
            </a:r>
          </a:p>
          <a:p>
            <a:r>
              <a:rPr lang="en-US" altLang="zh-TW" dirty="0" smtClean="0"/>
              <a:t>Due: 2 weeks (</a:t>
            </a:r>
            <a:r>
              <a:rPr lang="en-US" altLang="zh-TW" dirty="0" smtClean="0">
                <a:solidFill>
                  <a:srgbClr val="FF0000"/>
                </a:solidFill>
              </a:rPr>
              <a:t>Nov. 21, 2023</a:t>
            </a:r>
            <a:r>
              <a:rPr lang="en-US" altLang="zh-TW" dirty="0" smtClean="0"/>
              <a:t>)</a:t>
            </a:r>
            <a:endParaRPr lang="zh-TW" altLang="en-US" dirty="0"/>
          </a:p>
        </p:txBody>
      </p:sp>
    </p:spTree>
    <p:extLst>
      <p:ext uri="{BB962C8B-B14F-4D97-AF65-F5344CB8AC3E}">
        <p14:creationId xmlns:p14="http://schemas.microsoft.com/office/powerpoint/2010/main" val="2360964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mc:AlternateContent xmlns:mc="http://schemas.openxmlformats.org/markup-compatibility/2006" xmlns:a14="http://schemas.microsoft.com/office/drawing/2010/main">
        <mc:Choice Requires="a14">
          <p:sp>
            <p:nvSpPr>
              <p:cNvPr id="3" name="內容版面配置區 2"/>
              <p:cNvSpPr>
                <a:spLocks noGrp="1"/>
              </p:cNvSpPr>
              <p:nvPr>
                <p:ph idx="1"/>
              </p:nvPr>
            </p:nvSpPr>
            <p:spPr/>
            <p:txBody>
              <a:bodyPr>
                <a:normAutofit fontScale="92500" lnSpcReduction="10000"/>
              </a:bodyPr>
              <a:lstStyle/>
              <a:p>
                <a:r>
                  <a:rPr lang="en-US" altLang="zh-TW" dirty="0" smtClean="0"/>
                  <a:t>8.11 The harmonic mean is one of several kinds of averages. Chapter 2 discussed how to compute the arithmetic mean, which is what most people typically think of when they compute an average. The harmonic mean, H, of the positive real numbers, x1,x2, …,</a:t>
                </a:r>
                <a:r>
                  <a:rPr lang="en-US" altLang="zh-TW" dirty="0" err="1" smtClean="0"/>
                  <a:t>xn</a:t>
                </a:r>
                <a:r>
                  <a:rPr lang="en-US" altLang="zh-TW" dirty="0" smtClean="0"/>
                  <a:t>, </a:t>
                </a:r>
                <a:r>
                  <a:rPr lang="en-US" altLang="zh-TW" dirty="0"/>
                  <a:t>is defined </a:t>
                </a:r>
                <a:r>
                  <a:rPr lang="en-US" altLang="zh-TW" dirty="0" smtClean="0"/>
                  <a:t>as:</a:t>
                </a:r>
              </a:p>
              <a:p>
                <a:pPr marL="0" indent="0">
                  <a:buNone/>
                </a:pPr>
                <a:endParaRPr lang="en-US" altLang="zh-TW" b="0"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𝐻</m:t>
                      </m:r>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1</m:t>
                                  </m:r>
                                </m:sub>
                              </m:sSub>
                            </m:den>
                          </m:f>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2</m:t>
                                  </m:r>
                                </m:sub>
                              </m:sSub>
                            </m:den>
                          </m:f>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𝑛</m:t>
                                  </m:r>
                                </m:sub>
                              </m:sSub>
                            </m:den>
                          </m:f>
                        </m:den>
                      </m:f>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𝑛</m:t>
                          </m:r>
                        </m:num>
                        <m:den>
                          <m:nary>
                            <m:naryPr>
                              <m:chr m:val="∑"/>
                              <m:limLoc m:val="subSup"/>
                              <m:ctrlPr>
                                <a:rPr lang="en-US" altLang="zh-TW" b="0" i="1" smtClean="0">
                                  <a:latin typeface="Cambria Math" panose="02040503050406030204" pitchFamily="18" charset="0"/>
                                </a:rPr>
                              </m:ctrlPr>
                            </m:naryPr>
                            <m:sub>
                              <m:r>
                                <m:rPr>
                                  <m:brk m:alnAt="25"/>
                                </m:rPr>
                                <a:rPr lang="en-US" altLang="zh-TW" b="0" i="1" smtClean="0">
                                  <a:latin typeface="Cambria Math" panose="02040503050406030204" pitchFamily="18" charset="0"/>
                                </a:rPr>
                                <m:t>𝑖</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𝑥</m:t>
                                      </m:r>
                                    </m:e>
                                    <m:sub>
                                      <m:r>
                                        <a:rPr lang="en-US" altLang="zh-TW" b="0" i="1" smtClean="0">
                                          <a:latin typeface="Cambria Math" panose="02040503050406030204" pitchFamily="18" charset="0"/>
                                        </a:rPr>
                                        <m:t>𝑖</m:t>
                                      </m:r>
                                    </m:sub>
                                  </m:sSub>
                                </m:den>
                              </m:f>
                            </m:e>
                          </m:nary>
                        </m:den>
                      </m:f>
                    </m:oMath>
                  </m:oMathPara>
                </a14:m>
                <a:endParaRPr lang="en-US" altLang="zh-TW" dirty="0" smtClean="0"/>
              </a:p>
              <a:p>
                <a:endParaRPr lang="en-US" altLang="zh-TW" dirty="0" smtClean="0"/>
              </a:p>
              <a:p>
                <a:r>
                  <a:rPr lang="en-US" altLang="zh-TW" dirty="0"/>
                  <a:t>The </a:t>
                </a:r>
                <a:r>
                  <a:rPr lang="en-US" altLang="zh-TW" i="1" dirty="0"/>
                  <a:t>F </a:t>
                </a:r>
                <a:r>
                  <a:rPr lang="en-US" altLang="zh-TW" dirty="0"/>
                  <a:t>measure is the harmonic mean of precision and recall. Use this fact to </a:t>
                </a:r>
                <a:r>
                  <a:rPr lang="en-US" altLang="zh-TW" dirty="0" smtClean="0"/>
                  <a:t>derive Eq</a:t>
                </a:r>
                <a:r>
                  <a:rPr lang="en-US" altLang="zh-TW" dirty="0"/>
                  <a:t>. (8.28) for </a:t>
                </a:r>
                <a:r>
                  <a:rPr lang="en-US" altLang="zh-TW" i="1" dirty="0"/>
                  <a:t>F</a:t>
                </a:r>
                <a:r>
                  <a:rPr lang="en-US" altLang="zh-TW" dirty="0"/>
                  <a:t>. In addition, write </a:t>
                </a:r>
                <a:r>
                  <a:rPr lang="en-US" altLang="zh-TW" i="1" dirty="0"/>
                  <a:t>F</a:t>
                </a:r>
                <a:r>
                  <a:rPr lang="en-US" altLang="zh-TW" dirty="0"/>
                  <a:t> as a function of true positives, false negatives, </a:t>
                </a:r>
                <a:r>
                  <a:rPr lang="en-US" altLang="zh-TW" dirty="0" smtClean="0"/>
                  <a:t>and false </a:t>
                </a:r>
                <a:r>
                  <a:rPr lang="en-US" altLang="zh-TW" dirty="0"/>
                  <a:t>positives.</a:t>
                </a:r>
                <a:endParaRPr lang="zh-TW" altLang="en-US" dirty="0"/>
              </a:p>
            </p:txBody>
          </p:sp>
        </mc:Choice>
        <mc:Fallback xmlns="">
          <p:sp>
            <p:nvSpPr>
              <p:cNvPr id="3" name="內容版面配置區 2"/>
              <p:cNvSpPr>
                <a:spLocks noGrp="1" noRot="1" noChangeAspect="1" noMove="1" noResize="1" noEditPoints="1" noAdjustHandles="1" noChangeArrowheads="1" noChangeShapeType="1" noTextEdit="1"/>
              </p:cNvSpPr>
              <p:nvPr>
                <p:ph idx="1"/>
              </p:nvPr>
            </p:nvSpPr>
            <p:spPr>
              <a:blipFill>
                <a:blip r:embed="rId2"/>
                <a:stretch>
                  <a:fillRect l="-928" t="-2801" r="-1043" b="-2381"/>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6921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Chap.8</a:t>
            </a:r>
            <a:endParaRPr lang="zh-TW" altLang="en-US" dirty="0"/>
          </a:p>
        </p:txBody>
      </p:sp>
      <p:sp>
        <p:nvSpPr>
          <p:cNvPr id="3" name="內容版面配置區 2"/>
          <p:cNvSpPr>
            <a:spLocks noGrp="1"/>
          </p:cNvSpPr>
          <p:nvPr>
            <p:ph idx="1"/>
          </p:nvPr>
        </p:nvSpPr>
        <p:spPr/>
        <p:txBody>
          <a:bodyPr>
            <a:normAutofit lnSpcReduction="10000"/>
          </a:bodyPr>
          <a:lstStyle/>
          <a:p>
            <a:r>
              <a:rPr lang="en-US" altLang="zh-TW" dirty="0" smtClean="0"/>
              <a:t>8.12: The data tuples of Fig. 8.25 are sorted by decreasing probability value, as returned by a classifier. For each tuple, compute the values for the number of true positives (TP), false positives (FP), true negatives (TN), and false negatives (FN). </a:t>
            </a:r>
            <a:br>
              <a:rPr lang="en-US" altLang="zh-TW" dirty="0" smtClean="0"/>
            </a:br>
            <a:r>
              <a:rPr lang="en-US" altLang="zh-TW" dirty="0" smtClean="0"/>
              <a:t>Compute the true positive rate (TPR), and false positive rate (FPR). Plot the ROC curve for the data.  </a:t>
            </a:r>
            <a:br>
              <a:rPr lang="en-US" altLang="zh-TW" dirty="0" smtClean="0"/>
            </a:br>
            <a:endParaRPr lang="en-US" altLang="zh-TW" dirty="0" smtClean="0"/>
          </a:p>
          <a:p>
            <a:pPr marL="0" indent="0">
              <a:buNone/>
            </a:pPr>
            <a:r>
              <a:rPr lang="en-US" altLang="zh-TW" dirty="0" smtClean="0">
                <a:solidFill>
                  <a:schemeClr val="bg1">
                    <a:lumMod val="65000"/>
                  </a:schemeClr>
                </a:solidFill>
              </a:rPr>
              <a:t>[Hint: You should set a number of thresholds t for classifying the probability values</a:t>
            </a:r>
            <a:r>
              <a:rPr lang="zh-TW" altLang="en-US" dirty="0" smtClean="0">
                <a:solidFill>
                  <a:schemeClr val="bg1">
                    <a:lumMod val="65000"/>
                  </a:schemeClr>
                </a:solidFill>
              </a:rPr>
              <a:t> </a:t>
            </a:r>
            <a:r>
              <a:rPr lang="en-US" altLang="zh-TW" dirty="0" smtClean="0">
                <a:solidFill>
                  <a:schemeClr val="bg1">
                    <a:lumMod val="65000"/>
                  </a:schemeClr>
                </a:solidFill>
              </a:rPr>
              <a:t>p into positive (when p&gt;=t) or negative classes (when p&lt;t) to plot the ROC curve. </a:t>
            </a:r>
            <a:r>
              <a:rPr lang="en-US" altLang="zh-TW" dirty="0">
                <a:solidFill>
                  <a:schemeClr val="bg1">
                    <a:lumMod val="65000"/>
                  </a:schemeClr>
                </a:solidFill>
              </a:rPr>
              <a:t>(for example, t=0, 0.1, 0.2, …, 0.9)]</a:t>
            </a:r>
            <a:endParaRPr lang="en-US" altLang="zh-TW" dirty="0" smtClean="0">
              <a:solidFill>
                <a:schemeClr val="bg1">
                  <a:lumMod val="65000"/>
                </a:schemeClr>
              </a:solidFill>
            </a:endParaRPr>
          </a:p>
          <a:p>
            <a:pPr marL="457200" lvl="1" indent="0">
              <a:buNone/>
            </a:pPr>
            <a:r>
              <a:rPr lang="en-US" altLang="zh-TW" dirty="0"/>
              <a:t/>
            </a:r>
            <a:br>
              <a:rPr lang="en-US" altLang="zh-TW" dirty="0"/>
            </a:br>
            <a:r>
              <a:rPr lang="en-US" altLang="zh-TW" dirty="0" smtClean="0"/>
              <a:t>[… </a:t>
            </a:r>
            <a:r>
              <a:rPr lang="en-US" altLang="zh-TW" dirty="0"/>
              <a:t>to be continued]</a:t>
            </a:r>
            <a:endParaRPr lang="zh-TW" altLang="en-US" dirty="0"/>
          </a:p>
        </p:txBody>
      </p:sp>
    </p:spTree>
    <p:extLst>
      <p:ext uri="{BB962C8B-B14F-4D97-AF65-F5344CB8AC3E}">
        <p14:creationId xmlns:p14="http://schemas.microsoft.com/office/powerpoint/2010/main" val="4593174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b="1" dirty="0"/>
              <a:t>Figure 8.25 </a:t>
            </a:r>
            <a:r>
              <a:rPr lang="en-US" altLang="zh-TW" dirty="0"/>
              <a:t>Tuples sorted by decreasing score, where the score is the value returned by a</a:t>
            </a:r>
            <a:br>
              <a:rPr lang="en-US" altLang="zh-TW" dirty="0"/>
            </a:br>
            <a:r>
              <a:rPr lang="en-US" altLang="zh-TW" dirty="0"/>
              <a:t>probabilistic </a:t>
            </a:r>
            <a:r>
              <a:rPr lang="en-US" altLang="zh-TW" dirty="0" smtClean="0"/>
              <a:t>classifier</a:t>
            </a:r>
            <a:endParaRPr lang="zh-TW" altLang="en-US" dirty="0"/>
          </a:p>
        </p:txBody>
      </p:sp>
      <p:graphicFrame>
        <p:nvGraphicFramePr>
          <p:cNvPr id="4" name="內容版面配置區 3"/>
          <p:cNvGraphicFramePr>
            <a:graphicFrameLocks noGrp="1"/>
          </p:cNvGraphicFramePr>
          <p:nvPr>
            <p:ph idx="1"/>
            <p:extLst>
              <p:ext uri="{D42A27DB-BD31-4B8C-83A1-F6EECF244321}">
                <p14:modId xmlns:p14="http://schemas.microsoft.com/office/powerpoint/2010/main" val="3941031169"/>
              </p:ext>
            </p:extLst>
          </p:nvPr>
        </p:nvGraphicFramePr>
        <p:xfrm>
          <a:off x="838200" y="1825625"/>
          <a:ext cx="10515600" cy="4079240"/>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20000"/>
                    </a:ext>
                  </a:extLst>
                </a:gridCol>
                <a:gridCol w="3505200">
                  <a:extLst>
                    <a:ext uri="{9D8B030D-6E8A-4147-A177-3AD203B41FA5}">
                      <a16:colId xmlns:a16="http://schemas.microsoft.com/office/drawing/2014/main" val="20001"/>
                    </a:ext>
                  </a:extLst>
                </a:gridCol>
                <a:gridCol w="3505200">
                  <a:extLst>
                    <a:ext uri="{9D8B030D-6E8A-4147-A177-3AD203B41FA5}">
                      <a16:colId xmlns:a16="http://schemas.microsoft.com/office/drawing/2014/main" val="20002"/>
                    </a:ext>
                  </a:extLst>
                </a:gridCol>
              </a:tblGrid>
              <a:tr h="370840">
                <a:tc>
                  <a:txBody>
                    <a:bodyPr/>
                    <a:lstStyle/>
                    <a:p>
                      <a:r>
                        <a:rPr lang="en-US" altLang="zh-TW" dirty="0" smtClean="0"/>
                        <a:t>Tuple #</a:t>
                      </a:r>
                      <a:endParaRPr lang="zh-TW" altLang="en-US" dirty="0"/>
                    </a:p>
                  </a:txBody>
                  <a:tcPr/>
                </a:tc>
                <a:tc>
                  <a:txBody>
                    <a:bodyPr/>
                    <a:lstStyle/>
                    <a:p>
                      <a:r>
                        <a:rPr lang="en-US" altLang="zh-TW" dirty="0" smtClean="0"/>
                        <a:t>Class</a:t>
                      </a:r>
                      <a:endParaRPr lang="zh-TW" altLang="en-US" dirty="0"/>
                    </a:p>
                  </a:txBody>
                  <a:tcPr/>
                </a:tc>
                <a:tc>
                  <a:txBody>
                    <a:bodyPr/>
                    <a:lstStyle/>
                    <a:p>
                      <a:r>
                        <a:rPr lang="en-US" altLang="zh-TW" dirty="0" smtClean="0"/>
                        <a:t>Probability</a:t>
                      </a:r>
                      <a:endParaRPr lang="zh-TW" altLang="en-US" dirty="0"/>
                    </a:p>
                  </a:txBody>
                  <a:tcPr/>
                </a:tc>
                <a:extLst>
                  <a:ext uri="{0D108BD9-81ED-4DB2-BD59-A6C34878D82A}">
                    <a16:rowId xmlns:a16="http://schemas.microsoft.com/office/drawing/2014/main" val="10000"/>
                  </a:ext>
                </a:extLst>
              </a:tr>
              <a:tr h="370840">
                <a:tc>
                  <a:txBody>
                    <a:bodyPr/>
                    <a:lstStyle/>
                    <a:p>
                      <a:r>
                        <a:rPr lang="en-US" altLang="zh-TW" dirty="0" smtClean="0"/>
                        <a:t>1</a:t>
                      </a:r>
                      <a:endParaRPr lang="zh-TW" altLang="en-US" dirty="0"/>
                    </a:p>
                  </a:txBody>
                  <a:tcPr/>
                </a:tc>
                <a:tc>
                  <a:txBody>
                    <a:bodyPr/>
                    <a:lstStyle/>
                    <a:p>
                      <a:r>
                        <a:rPr lang="en-US" altLang="zh-TW" dirty="0" smtClean="0"/>
                        <a:t>P</a:t>
                      </a:r>
                      <a:endParaRPr lang="zh-TW" altLang="en-US" dirty="0"/>
                    </a:p>
                  </a:txBody>
                  <a:tcPr/>
                </a:tc>
                <a:tc>
                  <a:txBody>
                    <a:bodyPr/>
                    <a:lstStyle/>
                    <a:p>
                      <a:r>
                        <a:rPr lang="en-US" altLang="zh-TW" dirty="0" smtClean="0"/>
                        <a:t>0.95</a:t>
                      </a:r>
                      <a:endParaRPr lang="zh-TW" altLang="en-US" dirty="0"/>
                    </a:p>
                  </a:txBody>
                  <a:tcPr/>
                </a:tc>
                <a:extLst>
                  <a:ext uri="{0D108BD9-81ED-4DB2-BD59-A6C34878D82A}">
                    <a16:rowId xmlns:a16="http://schemas.microsoft.com/office/drawing/2014/main" val="10001"/>
                  </a:ext>
                </a:extLst>
              </a:tr>
              <a:tr h="370840">
                <a:tc>
                  <a:txBody>
                    <a:bodyPr/>
                    <a:lstStyle/>
                    <a:p>
                      <a:r>
                        <a:rPr lang="en-US" altLang="zh-TW" dirty="0" smtClean="0"/>
                        <a:t>2</a:t>
                      </a:r>
                      <a:endParaRPr lang="zh-TW" altLang="en-US" dirty="0"/>
                    </a:p>
                  </a:txBody>
                  <a:tcPr/>
                </a:tc>
                <a:tc>
                  <a:txBody>
                    <a:bodyPr/>
                    <a:lstStyle/>
                    <a:p>
                      <a:r>
                        <a:rPr lang="en-US" altLang="zh-TW" dirty="0" smtClean="0"/>
                        <a:t>N</a:t>
                      </a:r>
                      <a:endParaRPr lang="zh-TW" altLang="en-US" dirty="0"/>
                    </a:p>
                  </a:txBody>
                  <a:tcPr/>
                </a:tc>
                <a:tc>
                  <a:txBody>
                    <a:bodyPr/>
                    <a:lstStyle/>
                    <a:p>
                      <a:r>
                        <a:rPr lang="en-US" altLang="zh-TW" dirty="0" smtClean="0"/>
                        <a:t>0.85</a:t>
                      </a:r>
                      <a:endParaRPr lang="zh-TW" altLang="en-US" dirty="0"/>
                    </a:p>
                  </a:txBody>
                  <a:tcPr/>
                </a:tc>
                <a:extLst>
                  <a:ext uri="{0D108BD9-81ED-4DB2-BD59-A6C34878D82A}">
                    <a16:rowId xmlns:a16="http://schemas.microsoft.com/office/drawing/2014/main" val="10002"/>
                  </a:ext>
                </a:extLst>
              </a:tr>
              <a:tr h="370840">
                <a:tc>
                  <a:txBody>
                    <a:bodyPr/>
                    <a:lstStyle/>
                    <a:p>
                      <a:r>
                        <a:rPr lang="en-US" altLang="zh-TW" dirty="0" smtClean="0"/>
                        <a:t>3</a:t>
                      </a:r>
                      <a:endParaRPr lang="zh-TW" altLang="en-US" dirty="0"/>
                    </a:p>
                  </a:txBody>
                  <a:tcPr/>
                </a:tc>
                <a:tc>
                  <a:txBody>
                    <a:bodyPr/>
                    <a:lstStyle/>
                    <a:p>
                      <a:r>
                        <a:rPr lang="en-US" altLang="zh-TW" dirty="0" smtClean="0"/>
                        <a:t>P</a:t>
                      </a:r>
                      <a:endParaRPr lang="zh-TW" altLang="en-US" dirty="0"/>
                    </a:p>
                  </a:txBody>
                  <a:tcPr/>
                </a:tc>
                <a:tc>
                  <a:txBody>
                    <a:bodyPr/>
                    <a:lstStyle/>
                    <a:p>
                      <a:r>
                        <a:rPr lang="en-US" altLang="zh-TW" dirty="0" smtClean="0"/>
                        <a:t>0.78</a:t>
                      </a:r>
                      <a:endParaRPr lang="zh-TW" altLang="en-US" dirty="0"/>
                    </a:p>
                  </a:txBody>
                  <a:tcPr/>
                </a:tc>
                <a:extLst>
                  <a:ext uri="{0D108BD9-81ED-4DB2-BD59-A6C34878D82A}">
                    <a16:rowId xmlns:a16="http://schemas.microsoft.com/office/drawing/2014/main" val="10003"/>
                  </a:ext>
                </a:extLst>
              </a:tr>
              <a:tr h="370840">
                <a:tc>
                  <a:txBody>
                    <a:bodyPr/>
                    <a:lstStyle/>
                    <a:p>
                      <a:r>
                        <a:rPr lang="en-US" altLang="zh-TW" dirty="0" smtClean="0"/>
                        <a:t>4</a:t>
                      </a:r>
                      <a:endParaRPr lang="zh-TW" altLang="en-US" dirty="0"/>
                    </a:p>
                  </a:txBody>
                  <a:tcPr/>
                </a:tc>
                <a:tc>
                  <a:txBody>
                    <a:bodyPr/>
                    <a:lstStyle/>
                    <a:p>
                      <a:r>
                        <a:rPr lang="en-US" altLang="zh-TW" dirty="0" smtClean="0"/>
                        <a:t>P</a:t>
                      </a:r>
                      <a:endParaRPr lang="zh-TW" altLang="en-US" dirty="0"/>
                    </a:p>
                  </a:txBody>
                  <a:tcPr/>
                </a:tc>
                <a:tc>
                  <a:txBody>
                    <a:bodyPr/>
                    <a:lstStyle/>
                    <a:p>
                      <a:r>
                        <a:rPr lang="en-US" altLang="zh-TW" dirty="0" smtClean="0"/>
                        <a:t>0.66</a:t>
                      </a:r>
                      <a:endParaRPr lang="zh-TW" altLang="en-US" dirty="0"/>
                    </a:p>
                  </a:txBody>
                  <a:tcPr/>
                </a:tc>
                <a:extLst>
                  <a:ext uri="{0D108BD9-81ED-4DB2-BD59-A6C34878D82A}">
                    <a16:rowId xmlns:a16="http://schemas.microsoft.com/office/drawing/2014/main" val="10004"/>
                  </a:ext>
                </a:extLst>
              </a:tr>
              <a:tr h="370840">
                <a:tc>
                  <a:txBody>
                    <a:bodyPr/>
                    <a:lstStyle/>
                    <a:p>
                      <a:r>
                        <a:rPr lang="en-US" altLang="zh-TW" dirty="0" smtClean="0"/>
                        <a:t>5</a:t>
                      </a:r>
                      <a:endParaRPr lang="zh-TW" altLang="en-US" dirty="0"/>
                    </a:p>
                  </a:txBody>
                  <a:tcPr/>
                </a:tc>
                <a:tc>
                  <a:txBody>
                    <a:bodyPr/>
                    <a:lstStyle/>
                    <a:p>
                      <a:r>
                        <a:rPr lang="en-US" altLang="zh-TW" dirty="0" smtClean="0"/>
                        <a:t>N</a:t>
                      </a:r>
                      <a:endParaRPr lang="zh-TW" altLang="en-US" dirty="0"/>
                    </a:p>
                  </a:txBody>
                  <a:tcPr/>
                </a:tc>
                <a:tc>
                  <a:txBody>
                    <a:bodyPr/>
                    <a:lstStyle/>
                    <a:p>
                      <a:r>
                        <a:rPr lang="en-US" altLang="zh-TW" dirty="0" smtClean="0"/>
                        <a:t>0.60</a:t>
                      </a:r>
                      <a:endParaRPr lang="zh-TW" altLang="en-US" dirty="0"/>
                    </a:p>
                  </a:txBody>
                  <a:tcPr/>
                </a:tc>
                <a:extLst>
                  <a:ext uri="{0D108BD9-81ED-4DB2-BD59-A6C34878D82A}">
                    <a16:rowId xmlns:a16="http://schemas.microsoft.com/office/drawing/2014/main" val="10005"/>
                  </a:ext>
                </a:extLst>
              </a:tr>
              <a:tr h="370840">
                <a:tc>
                  <a:txBody>
                    <a:bodyPr/>
                    <a:lstStyle/>
                    <a:p>
                      <a:r>
                        <a:rPr lang="en-US" altLang="zh-TW" dirty="0" smtClean="0"/>
                        <a:t>6</a:t>
                      </a:r>
                      <a:endParaRPr lang="zh-TW" altLang="en-US" dirty="0"/>
                    </a:p>
                  </a:txBody>
                  <a:tcPr/>
                </a:tc>
                <a:tc>
                  <a:txBody>
                    <a:bodyPr/>
                    <a:lstStyle/>
                    <a:p>
                      <a:r>
                        <a:rPr lang="en-US" altLang="zh-TW" dirty="0" smtClean="0"/>
                        <a:t>P</a:t>
                      </a:r>
                      <a:endParaRPr lang="zh-TW" altLang="en-US" dirty="0"/>
                    </a:p>
                  </a:txBody>
                  <a:tcPr/>
                </a:tc>
                <a:tc>
                  <a:txBody>
                    <a:bodyPr/>
                    <a:lstStyle/>
                    <a:p>
                      <a:r>
                        <a:rPr lang="en-US" altLang="zh-TW" dirty="0" smtClean="0"/>
                        <a:t>0.55</a:t>
                      </a:r>
                      <a:endParaRPr lang="zh-TW" altLang="en-US" dirty="0"/>
                    </a:p>
                  </a:txBody>
                  <a:tcPr/>
                </a:tc>
                <a:extLst>
                  <a:ext uri="{0D108BD9-81ED-4DB2-BD59-A6C34878D82A}">
                    <a16:rowId xmlns:a16="http://schemas.microsoft.com/office/drawing/2014/main" val="10006"/>
                  </a:ext>
                </a:extLst>
              </a:tr>
              <a:tr h="370840">
                <a:tc>
                  <a:txBody>
                    <a:bodyPr/>
                    <a:lstStyle/>
                    <a:p>
                      <a:r>
                        <a:rPr lang="en-US" altLang="zh-TW" dirty="0" smtClean="0"/>
                        <a:t>7</a:t>
                      </a:r>
                      <a:endParaRPr lang="zh-TW" altLang="en-US" dirty="0"/>
                    </a:p>
                  </a:txBody>
                  <a:tcPr/>
                </a:tc>
                <a:tc>
                  <a:txBody>
                    <a:bodyPr/>
                    <a:lstStyle/>
                    <a:p>
                      <a:r>
                        <a:rPr lang="en-US" altLang="zh-TW" dirty="0" smtClean="0"/>
                        <a:t>N</a:t>
                      </a:r>
                      <a:endParaRPr lang="zh-TW" altLang="en-US" dirty="0"/>
                    </a:p>
                  </a:txBody>
                  <a:tcPr/>
                </a:tc>
                <a:tc>
                  <a:txBody>
                    <a:bodyPr/>
                    <a:lstStyle/>
                    <a:p>
                      <a:r>
                        <a:rPr lang="en-US" altLang="zh-TW" dirty="0" smtClean="0"/>
                        <a:t>0.53</a:t>
                      </a:r>
                      <a:endParaRPr lang="zh-TW" altLang="en-US" dirty="0"/>
                    </a:p>
                  </a:txBody>
                  <a:tcPr/>
                </a:tc>
                <a:extLst>
                  <a:ext uri="{0D108BD9-81ED-4DB2-BD59-A6C34878D82A}">
                    <a16:rowId xmlns:a16="http://schemas.microsoft.com/office/drawing/2014/main" val="10007"/>
                  </a:ext>
                </a:extLst>
              </a:tr>
              <a:tr h="370840">
                <a:tc>
                  <a:txBody>
                    <a:bodyPr/>
                    <a:lstStyle/>
                    <a:p>
                      <a:r>
                        <a:rPr lang="en-US" altLang="zh-TW" dirty="0" smtClean="0"/>
                        <a:t>8</a:t>
                      </a:r>
                      <a:endParaRPr lang="zh-TW" altLang="en-US" dirty="0"/>
                    </a:p>
                  </a:txBody>
                  <a:tcPr/>
                </a:tc>
                <a:tc>
                  <a:txBody>
                    <a:bodyPr/>
                    <a:lstStyle/>
                    <a:p>
                      <a:r>
                        <a:rPr lang="en-US" altLang="zh-TW" dirty="0" smtClean="0"/>
                        <a:t>N</a:t>
                      </a:r>
                      <a:endParaRPr lang="zh-TW" altLang="en-US" dirty="0"/>
                    </a:p>
                  </a:txBody>
                  <a:tcPr/>
                </a:tc>
                <a:tc>
                  <a:txBody>
                    <a:bodyPr/>
                    <a:lstStyle/>
                    <a:p>
                      <a:r>
                        <a:rPr lang="en-US" altLang="zh-TW" dirty="0" smtClean="0"/>
                        <a:t>0.52</a:t>
                      </a:r>
                      <a:endParaRPr lang="zh-TW" altLang="en-US" dirty="0"/>
                    </a:p>
                  </a:txBody>
                  <a:tcPr/>
                </a:tc>
                <a:extLst>
                  <a:ext uri="{0D108BD9-81ED-4DB2-BD59-A6C34878D82A}">
                    <a16:rowId xmlns:a16="http://schemas.microsoft.com/office/drawing/2014/main" val="10008"/>
                  </a:ext>
                </a:extLst>
              </a:tr>
              <a:tr h="370840">
                <a:tc>
                  <a:txBody>
                    <a:bodyPr/>
                    <a:lstStyle/>
                    <a:p>
                      <a:r>
                        <a:rPr lang="en-US" altLang="zh-TW" dirty="0" smtClean="0"/>
                        <a:t>9</a:t>
                      </a:r>
                      <a:endParaRPr lang="zh-TW" altLang="en-US" dirty="0"/>
                    </a:p>
                  </a:txBody>
                  <a:tcPr/>
                </a:tc>
                <a:tc>
                  <a:txBody>
                    <a:bodyPr/>
                    <a:lstStyle/>
                    <a:p>
                      <a:r>
                        <a:rPr lang="en-US" altLang="zh-TW" dirty="0" smtClean="0"/>
                        <a:t>N</a:t>
                      </a:r>
                      <a:endParaRPr lang="zh-TW" altLang="en-US" dirty="0"/>
                    </a:p>
                  </a:txBody>
                  <a:tcPr/>
                </a:tc>
                <a:tc>
                  <a:txBody>
                    <a:bodyPr/>
                    <a:lstStyle/>
                    <a:p>
                      <a:r>
                        <a:rPr lang="en-US" altLang="zh-TW" dirty="0" smtClean="0"/>
                        <a:t>0.51</a:t>
                      </a:r>
                      <a:endParaRPr lang="zh-TW" altLang="en-US" dirty="0"/>
                    </a:p>
                  </a:txBody>
                  <a:tcPr/>
                </a:tc>
                <a:extLst>
                  <a:ext uri="{0D108BD9-81ED-4DB2-BD59-A6C34878D82A}">
                    <a16:rowId xmlns:a16="http://schemas.microsoft.com/office/drawing/2014/main" val="10009"/>
                  </a:ext>
                </a:extLst>
              </a:tr>
              <a:tr h="370840">
                <a:tc>
                  <a:txBody>
                    <a:bodyPr/>
                    <a:lstStyle/>
                    <a:p>
                      <a:r>
                        <a:rPr lang="en-US" altLang="zh-TW" dirty="0" smtClean="0"/>
                        <a:t>10</a:t>
                      </a:r>
                      <a:endParaRPr lang="zh-TW" altLang="en-US" dirty="0"/>
                    </a:p>
                  </a:txBody>
                  <a:tcPr/>
                </a:tc>
                <a:tc>
                  <a:txBody>
                    <a:bodyPr/>
                    <a:lstStyle/>
                    <a:p>
                      <a:r>
                        <a:rPr lang="en-US" altLang="zh-TW" dirty="0" smtClean="0"/>
                        <a:t>P</a:t>
                      </a:r>
                      <a:endParaRPr lang="zh-TW" altLang="en-US" dirty="0"/>
                    </a:p>
                  </a:txBody>
                  <a:tcPr/>
                </a:tc>
                <a:tc>
                  <a:txBody>
                    <a:bodyPr/>
                    <a:lstStyle/>
                    <a:p>
                      <a:r>
                        <a:rPr lang="en-US" altLang="zh-TW" dirty="0" smtClean="0"/>
                        <a:t>0.40</a:t>
                      </a:r>
                      <a:endParaRPr lang="zh-TW" altLang="en-US" dirty="0"/>
                    </a:p>
                  </a:txBody>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85303238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a:bodyPr>
          <a:lstStyle/>
          <a:p>
            <a:r>
              <a:rPr lang="en-US" altLang="zh-TW" dirty="0" smtClean="0"/>
              <a:t>8.16: </a:t>
            </a:r>
            <a:r>
              <a:rPr lang="en-US" altLang="zh-TW" dirty="0"/>
              <a:t>Outline methods for addressing the </a:t>
            </a:r>
            <a:r>
              <a:rPr lang="en-US" altLang="zh-TW" i="1" dirty="0"/>
              <a:t>class imbalance problem</a:t>
            </a:r>
            <a:r>
              <a:rPr lang="en-US" altLang="zh-TW" dirty="0"/>
              <a:t>. Suppose a bank wants </a:t>
            </a:r>
            <a:r>
              <a:rPr lang="en-US" altLang="zh-TW" dirty="0" smtClean="0"/>
              <a:t>to develop </a:t>
            </a:r>
            <a:r>
              <a:rPr lang="en-US" altLang="zh-TW" dirty="0"/>
              <a:t>a classifier that guards against fraudulent credit card transactions. Illustrate </a:t>
            </a:r>
            <a:r>
              <a:rPr lang="en-US" altLang="zh-TW" dirty="0" smtClean="0"/>
              <a:t>how you </a:t>
            </a:r>
            <a:r>
              <a:rPr lang="en-US" altLang="zh-TW" dirty="0"/>
              <a:t>can induce a quality classifier based on a large set of </a:t>
            </a:r>
            <a:r>
              <a:rPr lang="en-US" altLang="zh-TW" dirty="0" err="1"/>
              <a:t>nonfraudulent</a:t>
            </a:r>
            <a:r>
              <a:rPr lang="en-US" altLang="zh-TW" dirty="0"/>
              <a:t> examples and </a:t>
            </a:r>
            <a:r>
              <a:rPr lang="en-US" altLang="zh-TW" dirty="0" smtClean="0"/>
              <a:t>a very </a:t>
            </a:r>
            <a:r>
              <a:rPr lang="en-US" altLang="zh-TW" dirty="0"/>
              <a:t>small set of fraudulent cases</a:t>
            </a:r>
            <a:r>
              <a:rPr lang="en-US" altLang="zh-TW" dirty="0" smtClean="0"/>
              <a:t>. </a:t>
            </a:r>
          </a:p>
        </p:txBody>
      </p:sp>
    </p:spTree>
    <p:extLst>
      <p:ext uri="{BB962C8B-B14F-4D97-AF65-F5344CB8AC3E}">
        <p14:creationId xmlns:p14="http://schemas.microsoft.com/office/powerpoint/2010/main" val="943999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Exercises for Chap.9</a:t>
            </a:r>
            <a:endParaRPr lang="zh-TW" altLang="en-US" dirty="0"/>
          </a:p>
        </p:txBody>
      </p:sp>
      <p:sp>
        <p:nvSpPr>
          <p:cNvPr id="3" name="內容版面配置區 2"/>
          <p:cNvSpPr>
            <a:spLocks noGrp="1"/>
          </p:cNvSpPr>
          <p:nvPr>
            <p:ph idx="1"/>
          </p:nvPr>
        </p:nvSpPr>
        <p:spPr/>
        <p:txBody>
          <a:bodyPr/>
          <a:lstStyle/>
          <a:p>
            <a:r>
              <a:rPr lang="en-US" altLang="zh-TW" dirty="0" smtClean="0"/>
              <a:t>9.4: </a:t>
            </a:r>
            <a:r>
              <a:rPr lang="en-US" altLang="zh-TW" dirty="0"/>
              <a:t>Compare the advantages and disadvantages of </a:t>
            </a:r>
            <a:r>
              <a:rPr lang="en-US" altLang="zh-TW" i="1" dirty="0"/>
              <a:t>eager classification </a:t>
            </a:r>
            <a:r>
              <a:rPr lang="en-US" altLang="zh-TW" dirty="0"/>
              <a:t>(e.g., decision </a:t>
            </a:r>
            <a:r>
              <a:rPr lang="en-US" altLang="zh-TW" dirty="0" smtClean="0"/>
              <a:t>tree, Bayesian</a:t>
            </a:r>
            <a:r>
              <a:rPr lang="en-US" altLang="zh-TW" dirty="0"/>
              <a:t>, neural network) versus </a:t>
            </a:r>
            <a:r>
              <a:rPr lang="en-US" altLang="zh-TW" i="1" dirty="0"/>
              <a:t>lazy classification </a:t>
            </a:r>
            <a:r>
              <a:rPr lang="en-US" altLang="zh-TW" dirty="0"/>
              <a:t>(e.g., </a:t>
            </a:r>
            <a:r>
              <a:rPr lang="en-US" altLang="zh-TW" i="1" dirty="0"/>
              <a:t>k</a:t>
            </a:r>
            <a:r>
              <a:rPr lang="en-US" altLang="zh-TW" dirty="0"/>
              <a:t>-nearest </a:t>
            </a:r>
            <a:r>
              <a:rPr lang="en-US" altLang="zh-TW" dirty="0" smtClean="0"/>
              <a:t>neighbor).</a:t>
            </a:r>
            <a:endParaRPr lang="en-US" altLang="zh-TW" dirty="0"/>
          </a:p>
          <a:p>
            <a:r>
              <a:rPr lang="en-US" altLang="zh-TW" dirty="0" smtClean="0"/>
              <a:t>9.5: Write an algorithm for </a:t>
            </a:r>
            <a:r>
              <a:rPr lang="en-US" altLang="zh-TW" i="1" dirty="0" smtClean="0"/>
              <a:t>k-nearest-neighbor classification </a:t>
            </a:r>
            <a:r>
              <a:rPr lang="en-US" altLang="zh-TW" dirty="0" smtClean="0"/>
              <a:t>given k, the nearest number of neighbors, and n, the number of attributes describing each tuple.</a:t>
            </a:r>
          </a:p>
          <a:p>
            <a:endParaRPr lang="zh-TW" altLang="en-US" dirty="0"/>
          </a:p>
        </p:txBody>
      </p:sp>
    </p:spTree>
    <p:extLst>
      <p:ext uri="{BB962C8B-B14F-4D97-AF65-F5344CB8AC3E}">
        <p14:creationId xmlns:p14="http://schemas.microsoft.com/office/powerpoint/2010/main" val="2755842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Homework Submission</a:t>
            </a:r>
            <a:endParaRPr lang="zh-TW" altLang="en-US" dirty="0"/>
          </a:p>
        </p:txBody>
      </p:sp>
      <p:sp>
        <p:nvSpPr>
          <p:cNvPr id="3" name="內容版面配置區 2"/>
          <p:cNvSpPr>
            <a:spLocks noGrp="1"/>
          </p:cNvSpPr>
          <p:nvPr>
            <p:ph idx="1"/>
          </p:nvPr>
        </p:nvSpPr>
        <p:spPr/>
        <p:txBody>
          <a:bodyPr/>
          <a:lstStyle/>
          <a:p>
            <a:r>
              <a:rPr lang="en-US" altLang="zh-TW" dirty="0" smtClean="0"/>
              <a:t>For hand-written exercises, please hand in your homework in class (paper version)</a:t>
            </a:r>
          </a:p>
          <a:p>
            <a:pPr lvl="1"/>
            <a:r>
              <a:rPr lang="en-US" altLang="zh-TW" dirty="0" smtClean="0"/>
              <a:t>Remember to write your student ID</a:t>
            </a:r>
          </a:p>
          <a:p>
            <a:pPr lvl="1"/>
            <a:endParaRPr lang="en-US" altLang="zh-TW" dirty="0"/>
          </a:p>
          <a:p>
            <a:r>
              <a:rPr lang="en-US" altLang="zh-TW" dirty="0" smtClean="0"/>
              <a:t>For programming projects, please submit a compressed file to </a:t>
            </a:r>
            <a:r>
              <a:rPr lang="en-US" altLang="zh-TW" dirty="0" err="1" smtClean="0"/>
              <a:t>iSchool</a:t>
            </a:r>
            <a:r>
              <a:rPr lang="en-US" altLang="zh-TW" dirty="0" smtClean="0"/>
              <a:t>+</a:t>
            </a:r>
          </a:p>
          <a:p>
            <a:pPr lvl="1"/>
            <a:r>
              <a:rPr lang="en-US" altLang="zh-TW" dirty="0" smtClean="0"/>
              <a:t>It should contain your </a:t>
            </a:r>
            <a:r>
              <a:rPr lang="en-US" altLang="zh-TW" dirty="0" smtClean="0">
                <a:solidFill>
                  <a:srgbClr val="FF0000"/>
                </a:solidFill>
              </a:rPr>
              <a:t>source codes</a:t>
            </a:r>
            <a:r>
              <a:rPr lang="en-US" altLang="zh-TW" dirty="0" smtClean="0"/>
              <a:t>, </a:t>
            </a:r>
            <a:r>
              <a:rPr lang="en-US" altLang="zh-TW" dirty="0" smtClean="0">
                <a:solidFill>
                  <a:srgbClr val="FF0000"/>
                </a:solidFill>
              </a:rPr>
              <a:t>sample input and generated output</a:t>
            </a:r>
            <a:r>
              <a:rPr lang="en-US" altLang="zh-TW" dirty="0" smtClean="0"/>
              <a:t>, and </a:t>
            </a:r>
            <a:r>
              <a:rPr lang="en-US" altLang="zh-TW" dirty="0" smtClean="0">
                <a:solidFill>
                  <a:srgbClr val="FF0000"/>
                </a:solidFill>
              </a:rPr>
              <a:t>documentation</a:t>
            </a:r>
            <a:r>
              <a:rPr lang="en-US" altLang="zh-TW" dirty="0" smtClean="0"/>
              <a:t> on how to compile, install, or configure the environment</a:t>
            </a:r>
          </a:p>
          <a:p>
            <a:pPr lvl="1"/>
            <a:endParaRPr lang="zh-TW" altLang="en-US" dirty="0"/>
          </a:p>
        </p:txBody>
      </p:sp>
    </p:spTree>
    <p:extLst>
      <p:ext uri="{BB962C8B-B14F-4D97-AF65-F5344CB8AC3E}">
        <p14:creationId xmlns:p14="http://schemas.microsoft.com/office/powerpoint/2010/main" val="22116935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Thanks for Your Attention!</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789</TotalTime>
  <Words>391</Words>
  <Application>Microsoft Office PowerPoint</Application>
  <PresentationFormat>寬螢幕</PresentationFormat>
  <Paragraphs>66</Paragraphs>
  <Slides>9</Slides>
  <Notes>0</Notes>
  <HiddenSlides>0</HiddenSlides>
  <MMClips>0</MMClips>
  <ScaleCrop>false</ScaleCrop>
  <HeadingPairs>
    <vt:vector size="6" baseType="variant">
      <vt:variant>
        <vt:lpstr>使用字型</vt:lpstr>
      </vt:variant>
      <vt:variant>
        <vt:i4>5</vt:i4>
      </vt:variant>
      <vt:variant>
        <vt:lpstr>佈景主題</vt:lpstr>
      </vt:variant>
      <vt:variant>
        <vt:i4>1</vt:i4>
      </vt:variant>
      <vt:variant>
        <vt:lpstr>投影片標題</vt:lpstr>
      </vt:variant>
      <vt:variant>
        <vt:i4>9</vt:i4>
      </vt:variant>
    </vt:vector>
  </HeadingPairs>
  <TitlesOfParts>
    <vt:vector size="15" baseType="lpstr">
      <vt:lpstr>新細明體</vt:lpstr>
      <vt:lpstr>Arial</vt:lpstr>
      <vt:lpstr>Calibri</vt:lpstr>
      <vt:lpstr>Calibri Light</vt:lpstr>
      <vt:lpstr>Cambria Math</vt:lpstr>
      <vt:lpstr>Office 佈景主題</vt:lpstr>
      <vt:lpstr>Educational Data Mining and Applciations: HW#3</vt:lpstr>
      <vt:lpstr>Homework #3: Classification</vt:lpstr>
      <vt:lpstr>PowerPoint 簡報</vt:lpstr>
      <vt:lpstr>Exercises for Chap.8</vt:lpstr>
      <vt:lpstr>Figure 8.25 Tuples sorted by decreasing score, where the score is the value returned by a probabilistic classifier</vt:lpstr>
      <vt:lpstr>PowerPoint 簡報</vt:lpstr>
      <vt:lpstr>Exercises for Chap.9</vt:lpstr>
      <vt:lpstr>Homework Submission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Windows 使用者</cp:lastModifiedBy>
  <cp:revision>40</cp:revision>
  <dcterms:created xsi:type="dcterms:W3CDTF">2017-03-16T10:08:31Z</dcterms:created>
  <dcterms:modified xsi:type="dcterms:W3CDTF">2023-11-07T08:11:43Z</dcterms:modified>
</cp:coreProperties>
</file>