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structure of a reader </a:t>
            </a:r>
            <a:r>
              <a:rPr lang="en-US" altLang="en-US" sz="2000" dirty="0" smtClean="0"/>
              <a:t>process: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while (true){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++;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	     wait(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smtClean="0">
                <a:latin typeface="Courier New" panose="02070309020205020404" pitchFamily="49" charset="0"/>
              </a:rPr>
              <a:t>signal(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read_count</a:t>
            </a:r>
            <a:r>
              <a:rPr lang="en-US" altLang="en-US" b="1" dirty="0" smtClean="0">
                <a:latin typeface="Courier New" panose="02070309020205020404" pitchFamily="49" charset="0"/>
              </a:rPr>
              <a:t>-</a:t>
            </a:r>
            <a:r>
              <a:rPr lang="en-US" altLang="en-US" b="1" dirty="0">
                <a:latin typeface="Courier New" panose="02070309020205020404" pitchFamily="49" charset="0"/>
              </a:rPr>
              <a:t>-;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	signal(</a:t>
            </a:r>
            <a:r>
              <a:rPr lang="en-US" altLang="en-US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</a:t>
            </a:r>
            <a:r>
              <a:rPr lang="en-US" altLang="en-US" dirty="0" smtClean="0">
                <a:latin typeface="Courier New" panose="02070309020205020404" pitchFamily="49" charset="0"/>
              </a:rPr>
              <a:t>}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7558200" cy="4418437"/>
          </a:xfrm>
        </p:spPr>
        <p:txBody>
          <a:bodyPr/>
          <a:lstStyle/>
          <a:p>
            <a:r>
              <a:rPr lang="en-US" altLang="en-US" sz="2400" dirty="0"/>
              <a:t>The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solution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in previous slide can result in a situation where a writer </a:t>
            </a:r>
            <a:r>
              <a:rPr lang="en-US" altLang="en-US" sz="2400" dirty="0" smtClean="0"/>
              <a:t>process </a:t>
            </a:r>
            <a:r>
              <a:rPr lang="en-US" altLang="en-US" sz="2400" dirty="0"/>
              <a:t>never </a:t>
            </a:r>
            <a:r>
              <a:rPr lang="en-US" altLang="en-US" sz="2400" dirty="0" smtClean="0"/>
              <a:t>writes</a:t>
            </a:r>
          </a:p>
          <a:p>
            <a:pPr lvl="1"/>
            <a:r>
              <a:rPr lang="en-US" altLang="en-US" sz="2400" dirty="0" smtClean="0"/>
              <a:t>“</a:t>
            </a:r>
            <a:r>
              <a:rPr lang="en-US" altLang="en-US" sz="2400" dirty="0"/>
              <a:t>First reader-writer”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r>
              <a:rPr lang="en-US" altLang="en-US" sz="2400" dirty="0"/>
              <a:t>The “Second reader-writer” problem is </a:t>
            </a:r>
            <a:r>
              <a:rPr lang="en-US" altLang="en-US" sz="2400" dirty="0" smtClean="0"/>
              <a:t>a </a:t>
            </a:r>
            <a:r>
              <a:rPr lang="en-US" altLang="en-US" sz="2400" dirty="0"/>
              <a:t>variation the first reader-writer problem that state:</a:t>
            </a:r>
          </a:p>
          <a:p>
            <a:pPr lvl="1"/>
            <a:r>
              <a:rPr lang="en-US" altLang="en-US" sz="2400" dirty="0"/>
              <a:t>Once a writer is ready to write, no “newly arrived reader” is allowed </a:t>
            </a:r>
            <a:r>
              <a:rPr lang="en-US" altLang="en-US" sz="2400" dirty="0" smtClean="0"/>
              <a:t>to read</a:t>
            </a:r>
            <a:endParaRPr lang="en-US" altLang="en-US" sz="2400" dirty="0"/>
          </a:p>
          <a:p>
            <a:r>
              <a:rPr lang="en-US" altLang="en-US" sz="2400" dirty="0"/>
              <a:t>Both the first and second may result in </a:t>
            </a:r>
            <a:r>
              <a:rPr lang="en-US" altLang="en-US" sz="2400" dirty="0" smtClean="0"/>
              <a:t>starvation, leading </a:t>
            </a:r>
            <a:r>
              <a:rPr lang="en-US" altLang="en-US" sz="2400" dirty="0"/>
              <a:t>to even more variations</a:t>
            </a:r>
          </a:p>
          <a:p>
            <a:r>
              <a:rPr lang="en-US" altLang="en-US" sz="2400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 </a:t>
            </a:r>
            <a:r>
              <a:rPr lang="en-US" altLang="en-US" sz="2000" dirty="0" smtClean="0"/>
              <a:t>philosophers </a:t>
            </a:r>
            <a:r>
              <a:rPr lang="en-US" altLang="en-US" sz="2000" dirty="0"/>
              <a:t>sit at a round table with a bowel of rice in the </a:t>
            </a:r>
            <a:r>
              <a:rPr lang="en-US" altLang="en-US" sz="2000" dirty="0" smtClean="0"/>
              <a:t>middle</a:t>
            </a: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 smtClean="0"/>
              <a:t>They </a:t>
            </a:r>
            <a:r>
              <a:rPr lang="en-US" altLang="en-US" sz="2000" dirty="0"/>
              <a:t>spend their lives alternating thinking and </a:t>
            </a:r>
            <a:r>
              <a:rPr lang="en-US" altLang="en-US" sz="2000" dirty="0" smtClean="0"/>
              <a:t>eating</a:t>
            </a: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They do not </a:t>
            </a:r>
            <a:r>
              <a:rPr lang="en-US" altLang="ja-JP" sz="2000" dirty="0" smtClean="0"/>
              <a:t>interact </a:t>
            </a:r>
            <a:r>
              <a:rPr lang="en-US" altLang="ja-JP" sz="2000" dirty="0"/>
              <a:t>with their </a:t>
            </a:r>
            <a:r>
              <a:rPr lang="en-US" altLang="ja-JP" sz="2000" dirty="0" smtClean="0"/>
              <a:t>neighbors</a:t>
            </a:r>
            <a:endParaRPr lang="en-US" altLang="ja-JP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sz="2000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Semaphore </a:t>
            </a:r>
            <a:r>
              <a:rPr lang="en-US" altLang="en-US" sz="2000" dirty="0" smtClean="0"/>
              <a:t>solution</a:t>
            </a:r>
            <a:endParaRPr lang="en-US" altLang="en-US" sz="2000" dirty="0"/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The structure of Philosopher</a:t>
            </a:r>
            <a:r>
              <a:rPr lang="en-US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sz="2000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2000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wait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 (chopstick[(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 + 1) % 5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/* eat for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[(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i + 1) % 5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while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{THINKING,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HUNGRY,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EATING} state[5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self[5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self[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wait();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   //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void test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  {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EATING;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self[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signal();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state[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Each philosopher “</a:t>
            </a:r>
            <a:r>
              <a:rPr lang="en-US" altLang="en-US" sz="2000" dirty="0" err="1"/>
              <a:t>i</a:t>
            </a:r>
            <a:r>
              <a:rPr lang="en-US" altLang="en-US" sz="2000" i="1" dirty="0"/>
              <a:t>” </a:t>
            </a:r>
            <a:r>
              <a:rPr lang="en-US" altLang="en-US" sz="2000" dirty="0"/>
              <a:t>invokes the</a:t>
            </a:r>
            <a:r>
              <a:rPr lang="en-US" altLang="en-US" sz="2000" i="1" dirty="0"/>
              <a:t> </a:t>
            </a:r>
            <a:r>
              <a:rPr lang="en-US" altLang="en-US" sz="2000" dirty="0"/>
              <a:t>operations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4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400" dirty="0"/>
              <a:t> </a:t>
            </a:r>
            <a:r>
              <a:rPr lang="en-US" altLang="en-US" sz="2000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/**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5057982"/>
          </a:xfrm>
        </p:spPr>
        <p:txBody>
          <a:bodyPr/>
          <a:lstStyle/>
          <a:p>
            <a:r>
              <a:rPr lang="en-US" altLang="en-US" sz="2000" dirty="0"/>
              <a:t>Uses interrupt masks to protect access to global resources on uniprocessor systems</a:t>
            </a:r>
          </a:p>
          <a:p>
            <a:r>
              <a:rPr lang="en-US" altLang="en-US" sz="2000" dirty="0"/>
              <a:t>Uses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on multiprocessor systems</a:t>
            </a:r>
          </a:p>
          <a:p>
            <a:pPr lvl="1"/>
            <a:r>
              <a:rPr lang="en-US" altLang="en-US" sz="2000" dirty="0"/>
              <a:t>Spinlocking-thread will never be preempted</a:t>
            </a:r>
          </a:p>
          <a:p>
            <a:r>
              <a:rPr lang="en-US" altLang="en-US" sz="2000" dirty="0"/>
              <a:t>Also provides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sz="2000" dirty="0" smtClean="0">
                <a:solidFill>
                  <a:srgbClr val="000000"/>
                </a:solidFill>
              </a:rPr>
              <a:t>including </a:t>
            </a:r>
            <a:r>
              <a:rPr lang="en-US" altLang="en-US" sz="2000" dirty="0" err="1" smtClean="0"/>
              <a:t>mutexes</a:t>
            </a:r>
            <a:r>
              <a:rPr lang="en-US" altLang="en-US" sz="2000" dirty="0"/>
              <a:t>, semaphores, events, and timers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sz="2000" dirty="0"/>
              <a:t>An event acts much like a condition variable</a:t>
            </a:r>
          </a:p>
          <a:p>
            <a:pPr lvl="1"/>
            <a:r>
              <a:rPr lang="en-US" altLang="en-US" sz="2000" dirty="0"/>
              <a:t>Timers notify one or more </a:t>
            </a:r>
            <a:r>
              <a:rPr lang="en-US" altLang="en-US" sz="2000" dirty="0" smtClean="0"/>
              <a:t>threads </a:t>
            </a:r>
            <a:r>
              <a:rPr lang="en-US" altLang="en-US" sz="2000" dirty="0"/>
              <a:t>when time expired</a:t>
            </a:r>
          </a:p>
          <a:p>
            <a:pPr lvl="1"/>
            <a:r>
              <a:rPr lang="en-US" altLang="en-US" sz="2000" dirty="0"/>
              <a:t>Dispatcher objects either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sz="2000" dirty="0"/>
              <a:t>(object available)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sz="2000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 sz="2400" dirty="0" err="1"/>
              <a:t>Mutex</a:t>
            </a:r>
            <a:r>
              <a:rPr lang="en-US" altLang="en-US" sz="2400" dirty="0"/>
              <a:t>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6" y="2236305"/>
            <a:ext cx="6901000" cy="217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0" y="1117600"/>
            <a:ext cx="7903029" cy="4436035"/>
          </a:xfrm>
        </p:spPr>
        <p:txBody>
          <a:bodyPr/>
          <a:lstStyle/>
          <a:p>
            <a:r>
              <a:rPr lang="en-US" altLang="en-US" sz="2400" dirty="0"/>
              <a:t>Linux:</a:t>
            </a:r>
          </a:p>
          <a:p>
            <a:pPr lvl="1"/>
            <a:r>
              <a:rPr lang="en-US" altLang="en-US" sz="2400" dirty="0"/>
              <a:t>Prior to kernel Version 2.6, disables interrupts to implement short critical sections</a:t>
            </a:r>
          </a:p>
          <a:p>
            <a:pPr lvl="1"/>
            <a:r>
              <a:rPr lang="en-US" altLang="en-US" sz="2400" dirty="0"/>
              <a:t>Version 2.6 and later, fully preemptive</a:t>
            </a:r>
          </a:p>
          <a:p>
            <a:r>
              <a:rPr lang="en-US" altLang="en-US" sz="2400" dirty="0"/>
              <a:t>Linux provides:</a:t>
            </a:r>
          </a:p>
          <a:p>
            <a:pPr lvl="1"/>
            <a:r>
              <a:rPr lang="en-US" altLang="en-US" sz="2400" dirty="0" smtClean="0"/>
              <a:t>Atomic </a:t>
            </a:r>
            <a:r>
              <a:rPr lang="en-US" altLang="en-US" sz="2400" dirty="0"/>
              <a:t>integers</a:t>
            </a:r>
          </a:p>
          <a:p>
            <a:pPr lvl="1"/>
            <a:r>
              <a:rPr lang="en-US" altLang="en-US" sz="2400" dirty="0" err="1" smtClean="0"/>
              <a:t>Mutex</a:t>
            </a:r>
            <a:r>
              <a:rPr lang="en-US" altLang="en-US" sz="2400" dirty="0" smtClean="0"/>
              <a:t> locks</a:t>
            </a:r>
          </a:p>
          <a:p>
            <a:pPr lvl="1"/>
            <a:r>
              <a:rPr lang="en-US" altLang="en-US" sz="2400" dirty="0" smtClean="0"/>
              <a:t>Spinlocks, Semaphores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Reader-writer </a:t>
            </a:r>
            <a:r>
              <a:rPr lang="en-US" altLang="en-US" sz="2400" dirty="0"/>
              <a:t>versions of both</a:t>
            </a:r>
          </a:p>
          <a:p>
            <a:r>
              <a:rPr lang="en-US" altLang="en-US" sz="2400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sz="2400" dirty="0"/>
              <a:t>Explain the </a:t>
            </a:r>
            <a:r>
              <a:rPr lang="en-US" altLang="en-US" sz="2400" dirty="0" smtClean="0"/>
              <a:t>classical synchronization problems</a:t>
            </a:r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bounded-buffer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readers-writers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problem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</a:t>
            </a:r>
            <a:r>
              <a:rPr lang="en-US" altLang="en-US" sz="2400">
                <a:solidFill>
                  <a:srgbClr val="0000FF"/>
                </a:solidFill>
              </a:rPr>
              <a:t>dining-philosophers</a:t>
            </a:r>
            <a:r>
              <a:rPr lang="en-US" altLang="en-US" sz="2400"/>
              <a:t> </a:t>
            </a:r>
            <a:r>
              <a:rPr lang="en-US" altLang="en-US" sz="2400" smtClean="0"/>
              <a:t>problem</a:t>
            </a:r>
            <a:endParaRPr lang="en-US" altLang="en-US" sz="2400" dirty="0"/>
          </a:p>
          <a:p>
            <a:r>
              <a:rPr lang="en-US" altLang="en-US" sz="2400" dirty="0"/>
              <a:t>Describe the tools used by Linux and Windows to solve synchronization </a:t>
            </a:r>
            <a:r>
              <a:rPr lang="en-US" altLang="en-US" sz="2400" dirty="0" smtClean="0"/>
              <a:t>problems</a:t>
            </a:r>
            <a:endParaRPr lang="en-US" altLang="en-US" sz="2400" dirty="0"/>
          </a:p>
          <a:p>
            <a:r>
              <a:rPr lang="en-US" altLang="en-US" sz="2400" dirty="0"/>
              <a:t>Illustrate how POSIX and Java can be used to solve process synchronization problems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sz="2400" dirty="0"/>
              <a:t>Atomic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dirty="0"/>
              <a:t> is the type for atomic integer</a:t>
            </a:r>
          </a:p>
          <a:p>
            <a:r>
              <a:rPr lang="en-US" altLang="en-US" sz="2400" dirty="0"/>
              <a:t>Consider the variables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0" y="4084982"/>
            <a:ext cx="7966510" cy="20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sz="2400" dirty="0"/>
              <a:t>POSIX API provides</a:t>
            </a:r>
          </a:p>
          <a:p>
            <a:pPr lvl="1"/>
            <a:r>
              <a:rPr lang="en-US" altLang="en-US" sz="2400" dirty="0"/>
              <a:t>mutex locks</a:t>
            </a:r>
          </a:p>
          <a:p>
            <a:pPr lvl="1"/>
            <a:r>
              <a:rPr lang="en-US" altLang="en-US" sz="2400" dirty="0"/>
              <a:t>semaphores</a:t>
            </a:r>
          </a:p>
          <a:p>
            <a:pPr lvl="1"/>
            <a:r>
              <a:rPr lang="en-US" altLang="en-US" sz="2400" dirty="0"/>
              <a:t>condition </a:t>
            </a:r>
            <a:r>
              <a:rPr lang="en-US" altLang="en-US" sz="2400" dirty="0" smtClean="0"/>
              <a:t>variables</a:t>
            </a:r>
            <a:endParaRPr lang="en-US" altLang="en-US" sz="2400" dirty="0"/>
          </a:p>
          <a:p>
            <a:r>
              <a:rPr lang="en-US" altLang="en-US" sz="2400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and initializing the lock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01" y="1683240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8" y="39989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POSIX provides two </a:t>
            </a:r>
            <a:r>
              <a:rPr lang="en-US" altLang="en-US" sz="2400" dirty="0" smtClean="0"/>
              <a:t>versions of semaphores </a:t>
            </a:r>
            <a:r>
              <a:rPr lang="en-US" altLang="en-US" sz="2400" dirty="0"/>
              <a:t>– </a:t>
            </a:r>
            <a:r>
              <a:rPr lang="en-US" altLang="en-US" sz="2400" b="1" dirty="0"/>
              <a:t>named</a:t>
            </a:r>
            <a:r>
              <a:rPr lang="en-US" altLang="en-US" sz="2400" dirty="0"/>
              <a:t> and </a:t>
            </a:r>
            <a:r>
              <a:rPr lang="en-US" altLang="en-US" sz="2400" b="1" dirty="0" smtClean="0"/>
              <a:t>unnamed</a:t>
            </a:r>
            <a:endParaRPr lang="en-US" altLang="en-US" sz="2400" dirty="0"/>
          </a:p>
          <a:p>
            <a:r>
              <a:rPr lang="en-US" altLang="en-US" sz="2400" dirty="0"/>
              <a:t>Named semaphores can be used by unrelated </a:t>
            </a:r>
            <a:r>
              <a:rPr lang="en-US" altLang="en-US" sz="2400" dirty="0" smtClean="0"/>
              <a:t>processes</a:t>
            </a:r>
          </a:p>
          <a:p>
            <a:r>
              <a:rPr lang="en-US" altLang="en-US" sz="2400" dirty="0" smtClean="0"/>
              <a:t>Unnamed semaphores can be used only by threads in the same process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 sz="2000" dirty="0"/>
              <a:t>Creating </a:t>
            </a:r>
            <a:r>
              <a:rPr lang="en-US" altLang="en-US" sz="2000" dirty="0" smtClean="0"/>
              <a:t>and </a:t>
            </a:r>
            <a:r>
              <a:rPr lang="en-US" altLang="en-US" sz="2000" dirty="0"/>
              <a:t>initializing the </a:t>
            </a:r>
            <a:r>
              <a:rPr lang="en-US" altLang="en-US" sz="2000" dirty="0" smtClean="0"/>
              <a:t>named semaphore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Another process can access the semaphore by referring to its name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endParaRPr lang="en-US" altLang="en-US" sz="2000" dirty="0"/>
          </a:p>
          <a:p>
            <a:r>
              <a:rPr lang="en-US" altLang="en-US" sz="2000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89" y="1696416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23" y="4419600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</a:t>
            </a:r>
            <a:r>
              <a:rPr lang="en-US" altLang="en-US" sz="2000" dirty="0" smtClean="0"/>
              <a:t>and </a:t>
            </a:r>
            <a:r>
              <a:rPr lang="en-US" altLang="en-US" sz="2000" dirty="0"/>
              <a:t>initializing the </a:t>
            </a:r>
            <a:r>
              <a:rPr lang="en-US" altLang="en-US" sz="2000" dirty="0" smtClean="0"/>
              <a:t>unnamed semaphore</a:t>
            </a:r>
            <a:r>
              <a:rPr lang="en-US" altLang="en-US" sz="2000" dirty="0"/>
              <a:t>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semaphore</a:t>
            </a:r>
            <a:r>
              <a:rPr lang="en-US" altLang="en-US" dirty="0"/>
              <a:t>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56265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72" y="3983587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Since POSIX is typically used in C/C++ and these languages do not provide a monitor, POSIX condition variables are associated with a POSIX mutex lock to provide mutual </a:t>
            </a:r>
            <a:r>
              <a:rPr lang="en-US" altLang="en-US" sz="2400" dirty="0" smtClean="0"/>
              <a:t>exclusion </a:t>
            </a:r>
          </a:p>
          <a:p>
            <a:r>
              <a:rPr lang="en-US" altLang="en-US" sz="2400" dirty="0" smtClean="0"/>
              <a:t>Creating </a:t>
            </a:r>
            <a:r>
              <a:rPr lang="en-US" altLang="en-US" sz="2400" dirty="0"/>
              <a:t>and initializing the condition variable: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0" y="3339548"/>
            <a:ext cx="5130148" cy="18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waiting for the condition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 sz="2000" dirty="0"/>
              <a:t>to become true: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Thread signaling another thread waiting on the condition variable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1" y="1778631"/>
            <a:ext cx="6115328" cy="16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7" y="4216081"/>
            <a:ext cx="4534036" cy="13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Every Java object has associated with it a single lock.</a:t>
            </a:r>
          </a:p>
          <a:p>
            <a:r>
              <a:rPr lang="en-US" altLang="en-US" sz="2400" dirty="0"/>
              <a:t>If a method is declared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, a calling thread must own the lock for the object.</a:t>
            </a:r>
          </a:p>
          <a:p>
            <a:r>
              <a:rPr lang="en-US" altLang="en-US" sz="2400" dirty="0"/>
              <a:t>If the lock is owned by another thread, the calling thread must wait for the lock until it is released.</a:t>
            </a:r>
          </a:p>
          <a:p>
            <a:r>
              <a:rPr lang="en-US" altLang="en-US" sz="2400" dirty="0"/>
              <a:t>Locks are released when the owning thread exits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 method.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7413212" cy="4441596"/>
          </a:xfrm>
        </p:spPr>
        <p:txBody>
          <a:bodyPr/>
          <a:lstStyle/>
          <a:p>
            <a:r>
              <a:rPr lang="en-US" altLang="en-US" sz="2400" dirty="0"/>
              <a:t>Classical problems used to test </a:t>
            </a:r>
            <a:r>
              <a:rPr lang="en-US" altLang="en-US" sz="2400" dirty="0" smtClean="0"/>
              <a:t>newly-proposed </a:t>
            </a:r>
            <a:r>
              <a:rPr lang="en-US" altLang="en-US" sz="2400" dirty="0"/>
              <a:t>synchronization schemes</a:t>
            </a:r>
          </a:p>
          <a:p>
            <a:pPr lvl="1"/>
            <a:r>
              <a:rPr lang="en-US" altLang="en-US" sz="2400" dirty="0"/>
              <a:t>Bounded-Buffer Problem</a:t>
            </a:r>
          </a:p>
          <a:p>
            <a:pPr lvl="1"/>
            <a:r>
              <a:rPr lang="en-US" altLang="en-US" sz="2400" dirty="0"/>
              <a:t>Readers and Writers Problem</a:t>
            </a:r>
          </a:p>
          <a:p>
            <a:pPr lvl="1"/>
            <a:r>
              <a:rPr lang="en-US" altLang="en-US" sz="2400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/>
              <a:t>Bounded Buffer – </a:t>
            </a:r>
            <a:r>
              <a:rPr kumimoji="1" lang="en-US" altLang="en-US" dirty="0"/>
              <a:t>Java</a:t>
            </a:r>
            <a:r>
              <a:rPr lang="en-US" altLang="en-US" sz="3000" dirty="0"/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thread that tries to acquire an unavailable lock is placed in the object’s </a:t>
            </a:r>
            <a:r>
              <a:rPr lang="en-US" altLang="en-US" sz="2400" b="1" dirty="0"/>
              <a:t>entry set</a:t>
            </a:r>
            <a:r>
              <a:rPr lang="en-US" altLang="en-US" sz="2400" dirty="0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Similarly, each object also has a </a:t>
            </a:r>
            <a:r>
              <a:rPr lang="en-US" sz="2400" b="1" dirty="0"/>
              <a:t>wait set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000776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 thread typically calls wait() when it is waiting for a condition </a:t>
            </a:r>
            <a:r>
              <a:rPr lang="en-US" sz="2400" dirty="0" smtClean="0"/>
              <a:t>to </a:t>
            </a:r>
            <a:r>
              <a:rPr lang="en-US" sz="2400" dirty="0"/>
              <a:t>become true.</a:t>
            </a:r>
          </a:p>
          <a:p>
            <a:pPr>
              <a:defRPr/>
            </a:pPr>
            <a:r>
              <a:rPr lang="en-US" sz="2400" dirty="0"/>
              <a:t>How does a thread get notified?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Set the state of T from blocked to runnable.</a:t>
            </a:r>
          </a:p>
          <a:p>
            <a:pPr>
              <a:defRPr/>
            </a:pPr>
            <a:r>
              <a:rPr lang="en-US" sz="2400" dirty="0"/>
              <a:t>T can now compete for the lock to check if the condition it was waiting for is now true.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3" y="1550504"/>
            <a:ext cx="6101978" cy="433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1179207"/>
            <a:ext cx="5466522" cy="507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/>
              <a:t>Bounded Buffer – Java </a:t>
            </a:r>
            <a:r>
              <a:rPr lang="en-US" altLang="en-US" sz="3000" dirty="0"/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 locks</a:t>
            </a:r>
          </a:p>
          <a:p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dirty="0"/>
              <a:t> clause ensures the lock will be released in case an exception occurs in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 block.</a:t>
            </a:r>
          </a:p>
          <a:p>
            <a:endParaRPr lang="en-US" altLang="en-US" dirty="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04" y="2792896"/>
            <a:ext cx="4818356" cy="28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Constructor: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Usage:</a:t>
            </a:r>
          </a:p>
          <a:p>
            <a:endParaRPr lang="en-US" altLang="en-US" dirty="0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1881871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11" y="2936654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Condition variables are associated with an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Creating a condition variable using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method of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r>
              <a:rPr lang="en-US" altLang="en-US" sz="2400" dirty="0"/>
              <a:t/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 thread waits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sz="2400" dirty="0"/>
              <a:t> method, and signals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sz="2400" dirty="0"/>
              <a:t> method.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50" y="3225800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 sz="2000" dirty="0"/>
              <a:t>Example:</a:t>
            </a:r>
          </a:p>
          <a:p>
            <a:r>
              <a:rPr lang="en-US" altLang="en-US" sz="2000" dirty="0"/>
              <a:t>Five threads numbered 0 .. 4</a:t>
            </a:r>
          </a:p>
          <a:p>
            <a:r>
              <a:rPr lang="en-US" altLang="en-US" sz="2000" dirty="0"/>
              <a:t>Shared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sz="2000" dirty="0"/>
              <a:t> indicating which thread’s turn it is.</a:t>
            </a:r>
          </a:p>
          <a:p>
            <a:r>
              <a:rPr lang="en-US" altLang="en-US" sz="2000" dirty="0"/>
              <a:t>Thread calls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when it wishes to do some work. (But it may only do work if it is their turn.</a:t>
            </a:r>
          </a:p>
          <a:p>
            <a:r>
              <a:rPr lang="en-US" altLang="en-US" sz="2000" dirty="0"/>
              <a:t>If not their turn, wait</a:t>
            </a:r>
          </a:p>
          <a:p>
            <a:r>
              <a:rPr lang="en-US" altLang="en-US" sz="2000" dirty="0"/>
              <a:t>If their turn, do some work for awhile </a:t>
            </a:r>
            <a:r>
              <a:rPr lang="is-IS" altLang="en-US" sz="2000" dirty="0"/>
              <a:t>…...</a:t>
            </a:r>
          </a:p>
          <a:p>
            <a:r>
              <a:rPr lang="is-IS" altLang="en-US" sz="2000" dirty="0"/>
              <a:t>When completed, notify the thread whose turn is next.</a:t>
            </a:r>
          </a:p>
          <a:p>
            <a:r>
              <a:rPr lang="is-IS" altLang="en-US" sz="2000" dirty="0"/>
              <a:t>Necessary data structures:</a:t>
            </a:r>
            <a:r>
              <a:rPr lang="is-IS" altLang="en-US" dirty="0"/>
              <a:t/>
            </a:r>
            <a:br>
              <a:rPr lang="is-IS" altLang="en-US" dirty="0"/>
            </a:br>
            <a:r>
              <a:rPr lang="is-IS" altLang="en-US" dirty="0"/>
              <a:t/>
            </a:r>
            <a:br>
              <a:rPr lang="is-I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3" y="48514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800" b="1" i="1" dirty="0"/>
              <a:t>n</a:t>
            </a:r>
            <a:r>
              <a:rPr lang="en-US" altLang="en-US" sz="2400" dirty="0"/>
              <a:t> buffers, each can hold one item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dirty="0">
                <a:solidFill>
                  <a:srgbClr val="000000"/>
                </a:solidFill>
              </a:rPr>
              <a:t> i</a:t>
            </a:r>
            <a:r>
              <a:rPr lang="en-US" altLang="en-US" sz="2400" dirty="0"/>
              <a:t>nitialized to the value 1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sz="2400" dirty="0">
                <a:solidFill>
                  <a:srgbClr val="000000"/>
                </a:solidFill>
              </a:rPr>
              <a:t> initialized </a:t>
            </a:r>
            <a:r>
              <a:rPr lang="en-US" altLang="en-US" sz="2400" dirty="0"/>
              <a:t>to the value 0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initialized </a:t>
            </a:r>
            <a:r>
              <a:rPr lang="en-US" altLang="en-US" sz="2400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sz="2400" dirty="0"/>
              <a:t>Transactional Memory</a:t>
            </a:r>
          </a:p>
          <a:p>
            <a:r>
              <a:rPr lang="en-US" altLang="en-US" sz="2400" dirty="0"/>
              <a:t>OpenMP</a:t>
            </a:r>
          </a:p>
          <a:p>
            <a:r>
              <a:rPr lang="en-US" altLang="en-US" sz="2400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7" y="771525"/>
            <a:ext cx="7594527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r>
              <a:rPr lang="en-US" altLang="en-US" sz="2000" dirty="0"/>
              <a:t>Consider a function update() that must be called atomically. One option is to use mutex locks: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1050" dirty="0"/>
          </a:p>
          <a:p>
            <a:endParaRPr lang="en-US" altLang="en-US" sz="1050" dirty="0"/>
          </a:p>
          <a:p>
            <a:endParaRPr lang="en-US" altLang="en-US" sz="1050" dirty="0"/>
          </a:p>
          <a:p>
            <a:r>
              <a:rPr lang="en-US" altLang="en-US" sz="2000" dirty="0" smtClean="0"/>
              <a:t>A </a:t>
            </a:r>
            <a:r>
              <a:rPr lang="en-US" altLang="en-US" sz="2000" b="1" dirty="0"/>
              <a:t>memory transaction </a:t>
            </a:r>
            <a:r>
              <a:rPr lang="en-US" altLang="en-US" sz="2000" dirty="0"/>
              <a:t>is a sequence of read-write operations to memory that are performed atomically. A transaction can be completed by adding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sz="2000" dirty="0"/>
              <a:t> which ensure statements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51" y="1739847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19" y="4989527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sz="2000" dirty="0"/>
              <a:t>OpenMP is a set of compiler directives and API that support parallel </a:t>
            </a:r>
            <a:r>
              <a:rPr lang="en-US" altLang="en-US" sz="2000" dirty="0" smtClean="0"/>
              <a:t>programming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update(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 </a:t>
            </a:r>
            <a:r>
              <a:rPr lang="en-US" altLang="en-US" sz="2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code contained within the </a:t>
            </a:r>
            <a:r>
              <a:rPr lang="en-US" altLang="en-US" sz="2000" b="1" dirty="0">
                <a:latin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</a:rPr>
              <a:t> critical </a:t>
            </a:r>
            <a:r>
              <a:rPr lang="en-US" altLang="en-US" sz="2000" dirty="0"/>
              <a:t>directive is treated as a critical section and performed </a:t>
            </a:r>
            <a:r>
              <a:rPr lang="en-US" altLang="en-US" sz="2000" dirty="0" smtClean="0"/>
              <a:t>atomically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572317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r>
              <a:rPr lang="en-US" altLang="en-US" sz="2400" dirty="0"/>
              <a:t>Functional programming languages offer a different paradigm than procedural languages in that they do </a:t>
            </a:r>
            <a:r>
              <a:rPr lang="en-US" altLang="en-US" sz="2400" dirty="0">
                <a:solidFill>
                  <a:srgbClr val="0000FF"/>
                </a:solidFill>
              </a:rPr>
              <a:t>not</a:t>
            </a:r>
            <a:r>
              <a:rPr lang="en-US" altLang="en-US" sz="2400" dirty="0"/>
              <a:t> maintain </a:t>
            </a:r>
            <a:r>
              <a:rPr lang="en-US" altLang="en-US" sz="2400" dirty="0" smtClean="0"/>
              <a:t>state </a:t>
            </a:r>
            <a:endParaRPr lang="en-US" altLang="en-US" sz="2400" dirty="0"/>
          </a:p>
          <a:p>
            <a:r>
              <a:rPr lang="en-US" altLang="en-US" sz="2400" dirty="0"/>
              <a:t>Variables are treated as </a:t>
            </a:r>
            <a:r>
              <a:rPr lang="en-US" altLang="en-US" sz="2400" dirty="0">
                <a:solidFill>
                  <a:srgbClr val="0000FF"/>
                </a:solidFill>
              </a:rPr>
              <a:t>immutable</a:t>
            </a:r>
            <a:r>
              <a:rPr lang="en-US" altLang="en-US" sz="2400" dirty="0"/>
              <a:t> and cannot change state once they have been assigned a </a:t>
            </a:r>
            <a:r>
              <a:rPr lang="en-US" altLang="en-US" sz="2400" dirty="0" smtClean="0"/>
              <a:t>value</a:t>
            </a:r>
            <a:endParaRPr lang="en-US" altLang="en-US" sz="2400" dirty="0"/>
          </a:p>
          <a:p>
            <a:r>
              <a:rPr lang="en-US" altLang="en-US" sz="2400" dirty="0" smtClean="0"/>
              <a:t>Most of the synchronization problems do not exist in functional languages</a:t>
            </a:r>
          </a:p>
          <a:p>
            <a:r>
              <a:rPr lang="en-US" altLang="en-US" sz="2400" dirty="0" smtClean="0"/>
              <a:t>There </a:t>
            </a:r>
            <a:r>
              <a:rPr lang="en-US" altLang="en-US" sz="2400" dirty="0"/>
              <a:t>is increasing interest in functional languages such as Erlang and Scala for their approach in handling data </a:t>
            </a:r>
            <a:r>
              <a:rPr lang="en-US" altLang="en-US" sz="2400" dirty="0" smtClean="0"/>
              <a:t>races</a:t>
            </a:r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sz="20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sz="20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add </a:t>
            </a:r>
            <a:r>
              <a:rPr lang="en-US" altLang="en-US" sz="2000" dirty="0" err="1" smtClean="0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</a:rPr>
              <a:t>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}</a:t>
            </a:r>
            <a:r>
              <a:rPr lang="en-US" altLang="en-US" b="1" dirty="0">
                <a:latin typeface="Courier New" panose="02070309020205020404" pitchFamily="49" charset="0"/>
              </a:rPr>
              <a:t/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sz="2000" dirty="0"/>
              <a:t>The structure of the consumer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 </a:t>
            </a:r>
            <a:r>
              <a:rPr lang="en-US" alt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A data set is shared among a number of concurrent processes</a:t>
            </a:r>
          </a:p>
          <a:p>
            <a:pPr lvl="1"/>
            <a:r>
              <a:rPr lang="en-US" altLang="en-US" sz="2400" b="1" dirty="0"/>
              <a:t>Readers</a:t>
            </a:r>
            <a:r>
              <a:rPr lang="en-US" altLang="en-US" sz="2400" dirty="0"/>
              <a:t> – only read the data set; they do </a:t>
            </a:r>
            <a:r>
              <a:rPr lang="en-US" altLang="en-US" sz="2400" b="1" i="1" dirty="0"/>
              <a:t>not</a:t>
            </a:r>
            <a:r>
              <a:rPr lang="en-US" altLang="en-US" sz="2400" b="1" dirty="0"/>
              <a:t> </a:t>
            </a:r>
            <a:r>
              <a:rPr lang="en-US" altLang="en-US" sz="2400" dirty="0"/>
              <a:t>perform any updates</a:t>
            </a:r>
          </a:p>
          <a:p>
            <a:pPr lvl="1"/>
            <a:r>
              <a:rPr lang="en-US" altLang="en-US" sz="2400" b="1" dirty="0"/>
              <a:t>Writers</a:t>
            </a:r>
            <a:r>
              <a:rPr lang="en-US" altLang="en-US" sz="2400" dirty="0"/>
              <a:t>   – can both read and write</a:t>
            </a:r>
          </a:p>
          <a:p>
            <a:r>
              <a:rPr lang="en-US" altLang="en-US" sz="2400" dirty="0"/>
              <a:t>Problem – allow multiple readers to read at the same time</a:t>
            </a:r>
          </a:p>
          <a:p>
            <a:pPr lvl="1"/>
            <a:r>
              <a:rPr lang="en-US" altLang="en-US" sz="2400" dirty="0"/>
              <a:t>Only one single writer can access the shared data at the same time</a:t>
            </a:r>
          </a:p>
          <a:p>
            <a:r>
              <a:rPr lang="en-US" altLang="en-US" sz="2400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Shared Data</a:t>
            </a:r>
          </a:p>
          <a:p>
            <a:pPr lvl="1"/>
            <a:r>
              <a:rPr lang="en-US" altLang="en-US" sz="2400" dirty="0"/>
              <a:t>Data set</a:t>
            </a:r>
          </a:p>
          <a:p>
            <a:pPr lvl="1"/>
            <a:r>
              <a:rPr lang="en-US" altLang="en-US" sz="2400" dirty="0"/>
              <a:t>Semaphore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Integer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24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</a:t>
            </a:r>
            <a:r>
              <a:rPr lang="en-US" altLang="en-US" sz="2400" dirty="0" smtClean="0">
                <a:latin typeface="Courier New" panose="02070309020205020404" pitchFamily="49" charset="0"/>
              </a:rPr>
              <a:t>while </a:t>
            </a:r>
            <a:r>
              <a:rPr lang="en-US" altLang="en-US" sz="2400" dirty="0">
                <a:latin typeface="Courier New" panose="02070309020205020404" pitchFamily="49" charset="0"/>
              </a:rPr>
              <a:t>(true) 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		wait(</a:t>
            </a:r>
            <a:r>
              <a:rPr lang="en-US" altLang="en-US" sz="2400" b="1" dirty="0" err="1" smtClean="0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signal(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13133</TotalTime>
  <Words>1312</Words>
  <Application>Microsoft Office PowerPoint</Application>
  <PresentationFormat>如螢幕大小 (4:3)</PresentationFormat>
  <Paragraphs>318</Paragraphs>
  <Slides>45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6" baseType="lpstr">
      <vt:lpstr>Monotype Sorts</vt:lpstr>
      <vt:lpstr>MS PGothic</vt:lpstr>
      <vt:lpstr>MS PGothic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簡報</vt:lpstr>
      <vt:lpstr>PowerPoint 簡報</vt:lpstr>
      <vt:lpstr>PowerPoint 簡報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290</cp:revision>
  <cp:lastPrinted>2013-09-18T17:45:18Z</cp:lastPrinted>
  <dcterms:created xsi:type="dcterms:W3CDTF">2011-01-13T23:43:38Z</dcterms:created>
  <dcterms:modified xsi:type="dcterms:W3CDTF">2023-03-22T03:20:21Z</dcterms:modified>
</cp:coreProperties>
</file>