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5"/>
  </p:notesMasterIdLst>
  <p:handoutMasterIdLst>
    <p:handoutMasterId r:id="rId46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64" d="100"/>
          <a:sy n="64" d="100"/>
        </p:scale>
        <p:origin x="1392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411" y="195812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sz="2400" dirty="0"/>
              <a:t>If graph contains no cycles </a:t>
            </a:r>
            <a:r>
              <a:rPr lang="en-US" altLang="en-US" sz="2400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if several instances per resource type,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possibility</a:t>
            </a:r>
            <a:r>
              <a:rPr lang="en-US" altLang="en-US" sz="2400" dirty="0">
                <a:sym typeface="Symbol" panose="05050102010706020507" pitchFamily="18" charset="2"/>
              </a:rPr>
              <a:t>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sz="2400" dirty="0"/>
              <a:t>Ensure that the system will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sz="2400" dirty="0"/>
              <a:t> enter a deadlock state:</a:t>
            </a:r>
          </a:p>
          <a:p>
            <a:pPr lvl="1"/>
            <a:r>
              <a:rPr lang="en-US" altLang="en-US" sz="2400" dirty="0"/>
              <a:t>Deadlock prevention</a:t>
            </a:r>
          </a:p>
          <a:p>
            <a:pPr lvl="1"/>
            <a:r>
              <a:rPr lang="en-US" altLang="en-US" sz="2400" dirty="0"/>
              <a:t>Deadlock avoidance</a:t>
            </a:r>
          </a:p>
          <a:p>
            <a:r>
              <a:rPr lang="en-US" altLang="en-US" sz="2400" dirty="0"/>
              <a:t>Allow the system to enter a deadlock state and then recover</a:t>
            </a:r>
          </a:p>
          <a:p>
            <a:r>
              <a:rPr lang="en-US" altLang="en-US" sz="2400" dirty="0"/>
              <a:t>Ignore the problem and pretend that deadlocks never occur in the </a:t>
            </a:r>
            <a:r>
              <a:rPr lang="en-US" altLang="en-US" sz="2400" dirty="0" smtClean="0"/>
              <a:t>system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sz="2400" b="1" dirty="0"/>
              <a:t>Mutual Exclusion</a:t>
            </a:r>
            <a:r>
              <a:rPr lang="en-US" altLang="en-US" sz="2400" dirty="0"/>
              <a:t> – not required for sharable resources (e.g., read-only files); must hold for non-sharable resources</a:t>
            </a:r>
          </a:p>
          <a:p>
            <a:r>
              <a:rPr lang="en-US" altLang="en-US" sz="2400" b="1" dirty="0"/>
              <a:t>Hold and Wait</a:t>
            </a:r>
            <a:r>
              <a:rPr lang="en-US" altLang="en-US" sz="2400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sz="2400" dirty="0"/>
              <a:t>Require process to request and be allocated all its resources before it begins execution, or allow process to request resources only when the process has none allocated to </a:t>
            </a:r>
            <a:r>
              <a:rPr lang="en-US" altLang="en-US" sz="2400" dirty="0" smtClean="0"/>
              <a:t>it</a:t>
            </a:r>
            <a:endParaRPr lang="en-US" altLang="en-US" sz="2400" dirty="0"/>
          </a:p>
          <a:p>
            <a:pPr lvl="1"/>
            <a:r>
              <a:rPr lang="en-US" altLang="en-US" sz="2400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965902"/>
            <a:ext cx="796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 smtClean="0">
                <a:solidFill>
                  <a:srgbClr val="0000FF"/>
                </a:solidFill>
              </a:rPr>
              <a:t>To invalidate</a:t>
            </a:r>
            <a:r>
              <a:rPr kumimoji="0" lang="en-US" altLang="en-US" sz="2400" dirty="0" smtClean="0"/>
              <a:t> </a:t>
            </a:r>
            <a:r>
              <a:rPr kumimoji="0" lang="en-US" altLang="en-US" sz="2400" dirty="0"/>
              <a:t>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sz="2000" b="1" dirty="0"/>
              <a:t>No Preemption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sz="2000" dirty="0"/>
              <a:t>Preempted resources are added to the list of resources for which the process is waiting</a:t>
            </a:r>
          </a:p>
          <a:p>
            <a:pPr lvl="1"/>
            <a:r>
              <a:rPr lang="en-US" altLang="en-US" sz="2000" dirty="0"/>
              <a:t>Process will be restarted only when it can regain its old resources, as well as the new ones that it is requesting</a:t>
            </a:r>
          </a:p>
          <a:p>
            <a:r>
              <a:rPr lang="en-US" altLang="en-US" sz="2000" b="1" dirty="0"/>
              <a:t>Circular Wait:</a:t>
            </a:r>
          </a:p>
          <a:p>
            <a:pPr lvl="1"/>
            <a:r>
              <a:rPr lang="en-US" altLang="en-US" sz="2000" dirty="0"/>
              <a:t>Impose a </a:t>
            </a:r>
            <a:r>
              <a:rPr lang="en-US" altLang="en-US" sz="2000" dirty="0">
                <a:solidFill>
                  <a:srgbClr val="0000FF"/>
                </a:solidFill>
              </a:rPr>
              <a:t>total ordering </a:t>
            </a:r>
            <a:r>
              <a:rPr lang="en-US" altLang="en-US" sz="2000" dirty="0"/>
              <a:t>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sz="2000" dirty="0"/>
              <a:t>Invalidating the circular wait condition is most </a:t>
            </a:r>
            <a:r>
              <a:rPr lang="en-US" altLang="en-US" sz="2000" dirty="0" smtClean="0"/>
              <a:t>common</a:t>
            </a:r>
            <a:endParaRPr lang="en-US" altLang="en-US" sz="2000" dirty="0"/>
          </a:p>
          <a:p>
            <a:r>
              <a:rPr lang="en-US" altLang="en-US" sz="2000" dirty="0"/>
              <a:t>Simply assign each resource (i.e., mutex locks) a unique </a:t>
            </a:r>
            <a:r>
              <a:rPr lang="en-US" altLang="en-US" sz="2000" dirty="0" smtClean="0"/>
              <a:t>number</a:t>
            </a:r>
            <a:endParaRPr lang="en-US" altLang="en-US" sz="2000" dirty="0"/>
          </a:p>
          <a:p>
            <a:r>
              <a:rPr lang="en-US" altLang="en-US" sz="2000" dirty="0">
                <a:solidFill>
                  <a:srgbClr val="0000FF"/>
                </a:solidFill>
              </a:rPr>
              <a:t>Resources must be acquired in </a:t>
            </a:r>
            <a:r>
              <a:rPr lang="en-US" altLang="en-US" sz="2000" dirty="0" smtClean="0">
                <a:solidFill>
                  <a:srgbClr val="0000FF"/>
                </a:solidFill>
              </a:rPr>
              <a:t>order</a:t>
            </a:r>
            <a:endParaRPr lang="en-US" altLang="en-US" sz="2000" dirty="0"/>
          </a:p>
          <a:p>
            <a:r>
              <a:rPr lang="en-US" altLang="en-US" sz="2000" dirty="0"/>
              <a:t>If: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code for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sz="2000" dirty="0"/>
              <a:t> could not be </a:t>
            </a:r>
            <a:br>
              <a:rPr lang="en-US" altLang="en-US" sz="2000" dirty="0"/>
            </a:br>
            <a:r>
              <a:rPr lang="en-US" altLang="en-US" sz="2000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85" y="2269781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03036" y="4508707"/>
            <a:ext cx="2213181" cy="3714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sz="2400" dirty="0"/>
              <a:t>Simplest and most useful model requires that each process </a:t>
            </a:r>
            <a:r>
              <a:rPr lang="en-US" altLang="en-US" sz="2400" dirty="0" smtClean="0"/>
              <a:t>declares </a:t>
            </a:r>
            <a:r>
              <a:rPr lang="en-US" altLang="en-US" sz="2400" dirty="0"/>
              <a:t>the </a:t>
            </a:r>
            <a:r>
              <a:rPr lang="en-US" altLang="en-US" sz="2400" b="1" i="1" dirty="0"/>
              <a:t>maximum number</a:t>
            </a:r>
            <a:r>
              <a:rPr lang="en-US" altLang="en-US" sz="2400" b="1" dirty="0"/>
              <a:t> </a:t>
            </a:r>
            <a:r>
              <a:rPr lang="en-US" altLang="en-US" sz="2400" dirty="0"/>
              <a:t>of resources of each type that it may need</a:t>
            </a:r>
          </a:p>
          <a:p>
            <a:r>
              <a:rPr lang="en-US" altLang="en-US" sz="2400" dirty="0"/>
              <a:t>The deadlock-avoidance algorithm </a:t>
            </a:r>
            <a:r>
              <a:rPr lang="en-US" altLang="en-US" sz="2400" dirty="0">
                <a:solidFill>
                  <a:srgbClr val="0000FF"/>
                </a:solidFill>
              </a:rPr>
              <a:t>dynamically</a:t>
            </a:r>
            <a:r>
              <a:rPr lang="en-US" altLang="en-US" sz="2400" dirty="0"/>
              <a:t> examines the </a:t>
            </a:r>
            <a:r>
              <a:rPr lang="en-US" altLang="en-US" sz="2400" dirty="0">
                <a:solidFill>
                  <a:srgbClr val="0000FF"/>
                </a:solidFill>
              </a:rPr>
              <a:t>resource-allocation state </a:t>
            </a:r>
            <a:r>
              <a:rPr lang="en-US" altLang="en-US" sz="2400" dirty="0"/>
              <a:t>to ensure that there can never be a circular-wait condition</a:t>
            </a:r>
          </a:p>
          <a:p>
            <a:r>
              <a:rPr lang="en-US" altLang="en-US" sz="2400" dirty="0"/>
              <a:t>Resource-allocation </a:t>
            </a:r>
            <a:r>
              <a:rPr lang="en-US" altLang="en-US" sz="2400" i="1" dirty="0"/>
              <a:t>state</a:t>
            </a:r>
            <a:r>
              <a:rPr lang="en-US" altLang="en-US" sz="2400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03727"/>
            <a:ext cx="76790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Requires that the system has some additional </a:t>
            </a:r>
            <a:r>
              <a:rPr kumimoji="0" lang="en-US" altLang="en-US" sz="2400" b="1" i="1" dirty="0"/>
              <a:t>a priori </a:t>
            </a:r>
            <a:r>
              <a:rPr kumimoji="0" lang="en-US" altLang="en-US" sz="2400" dirty="0"/>
              <a:t>information </a:t>
            </a:r>
            <a:r>
              <a:rPr kumimoji="0" lang="en-US" altLang="en-US" sz="2400" dirty="0" smtClean="0"/>
              <a:t>available</a:t>
            </a:r>
            <a:endParaRPr kumimoji="0" lang="en-US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2" y="1165225"/>
            <a:ext cx="7608611" cy="4914562"/>
          </a:xfrm>
        </p:spPr>
        <p:txBody>
          <a:bodyPr/>
          <a:lstStyle/>
          <a:p>
            <a:r>
              <a:rPr lang="en-US" altLang="en-US" sz="2000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sz="2000" dirty="0"/>
              <a:t>System is in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sz="2000" dirty="0"/>
              <a:t>if there exists a sequence &lt;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P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 …,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n</a:t>
            </a:r>
            <a:r>
              <a:rPr lang="en-US" altLang="en-US" sz="2000" dirty="0"/>
              <a:t>&gt; of ALL </a:t>
            </a:r>
            <a:r>
              <a:rPr lang="en-US" altLang="en-US" sz="2000" dirty="0" smtClean="0"/>
              <a:t>the </a:t>
            </a:r>
            <a:r>
              <a:rPr lang="en-US" altLang="en-US" sz="2000" dirty="0"/>
              <a:t>processes </a:t>
            </a:r>
            <a:r>
              <a:rPr lang="en-US" altLang="en-US" sz="2000" dirty="0" smtClean="0"/>
              <a:t>in </a:t>
            </a:r>
            <a:r>
              <a:rPr lang="en-US" altLang="en-US" sz="2000" dirty="0"/>
              <a:t>the </a:t>
            </a:r>
            <a:r>
              <a:rPr lang="en-US" altLang="en-US" sz="2000" dirty="0" smtClean="0"/>
              <a:t>system </a:t>
            </a:r>
            <a:r>
              <a:rPr lang="en-US" altLang="en-US" sz="2000" dirty="0"/>
              <a:t>such that </a:t>
            </a:r>
            <a:r>
              <a:rPr lang="en-US" altLang="en-US" sz="2000" dirty="0" smtClean="0"/>
              <a:t>for </a:t>
            </a:r>
            <a:r>
              <a:rPr lang="en-US" altLang="en-US" sz="2000" dirty="0"/>
              <a:t>each 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, the resources that P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can still request can be satisfied by currently available resources + resources held by all the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, with</a:t>
            </a:r>
            <a:r>
              <a:rPr lang="en-US" altLang="en-US" sz="2000" i="1" dirty="0"/>
              <a:t> j </a:t>
            </a:r>
            <a:r>
              <a:rPr lang="en-US" altLang="en-US" sz="2000" dirty="0"/>
              <a:t>&lt; </a:t>
            </a:r>
            <a:r>
              <a:rPr lang="en-US" altLang="en-US" sz="2000" i="1" dirty="0" err="1" smtClean="0"/>
              <a:t>i</a:t>
            </a:r>
            <a:endParaRPr lang="en-US" altLang="en-US" sz="2000" dirty="0"/>
          </a:p>
          <a:p>
            <a:r>
              <a:rPr lang="en-US" altLang="en-US" sz="2000" dirty="0"/>
              <a:t>That is:</a:t>
            </a:r>
          </a:p>
          <a:p>
            <a:pPr lvl="1"/>
            <a:r>
              <a:rPr lang="en-US" altLang="en-US" sz="2000" dirty="0"/>
              <a:t>If 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resource needs are not immediately available, then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can wait until all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</a:t>
            </a:r>
            <a:r>
              <a:rPr lang="en-US" altLang="en-US" sz="2000" dirty="0"/>
              <a:t>have finished</a:t>
            </a:r>
          </a:p>
          <a:p>
            <a:pPr lvl="1"/>
            <a:r>
              <a:rPr lang="en-US" altLang="en-US" sz="2000" dirty="0"/>
              <a:t>When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finishes,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can obtain needed resources, execute, return allocated resources, and terminate</a:t>
            </a:r>
          </a:p>
          <a:p>
            <a:pPr lvl="1"/>
            <a:r>
              <a:rPr lang="en-US" altLang="en-US" sz="2000" dirty="0"/>
              <a:t>When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terminates,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 </a:t>
            </a:r>
            <a:r>
              <a:rPr lang="en-US" altLang="en-US" sz="2000" baseline="-25000" dirty="0"/>
              <a:t>+1</a:t>
            </a:r>
            <a:r>
              <a:rPr lang="en-US" altLang="en-US" sz="2000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sz="2400" dirty="0"/>
              <a:t>If a system is in safe state </a:t>
            </a:r>
            <a:r>
              <a:rPr lang="en-US" altLang="en-US" sz="2400" dirty="0">
                <a:sym typeface="Symbol" panose="05050102010706020507" pitchFamily="18" charset="2"/>
              </a:rPr>
              <a:t> no deadlocks</a:t>
            </a:r>
            <a:br>
              <a:rPr lang="en-US" altLang="en-US" sz="2400" dirty="0">
                <a:sym typeface="Symbol" panose="05050102010706020507" pitchFamily="18" charset="2"/>
              </a:rPr>
            </a:b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If a system is in unsafe state 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possibility</a:t>
            </a:r>
            <a:r>
              <a:rPr lang="en-US" altLang="en-US" sz="2400" dirty="0">
                <a:sym typeface="Symbol" panose="05050102010706020507" pitchFamily="18" charset="2"/>
              </a:rPr>
              <a:t> of deadlock</a:t>
            </a:r>
            <a:br>
              <a:rPr lang="en-US" altLang="en-US" sz="2400" dirty="0">
                <a:sym typeface="Symbol" panose="05050102010706020507" pitchFamily="18" charset="2"/>
              </a:rPr>
            </a:b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Avoidance  ensure that a system will never enter an unsafe </a:t>
            </a:r>
            <a:r>
              <a:rPr lang="en-US" altLang="en-US" sz="2400" dirty="0" smtClean="0">
                <a:sym typeface="Symbol" panose="05050102010706020507" pitchFamily="18" charset="2"/>
              </a:rPr>
              <a:t>state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sz="2400" dirty="0"/>
              <a:t>System Model</a:t>
            </a:r>
          </a:p>
          <a:p>
            <a:r>
              <a:rPr lang="en-US" altLang="en-US" sz="2400" dirty="0"/>
              <a:t>Deadlock Characterization</a:t>
            </a:r>
          </a:p>
          <a:p>
            <a:r>
              <a:rPr lang="en-US" altLang="en-US" sz="2400" dirty="0"/>
              <a:t>Methods for Handling Deadlocks</a:t>
            </a:r>
          </a:p>
          <a:p>
            <a:pPr lvl="1"/>
            <a:r>
              <a:rPr lang="en-US" altLang="en-US" sz="2400" dirty="0"/>
              <a:t>Deadlock </a:t>
            </a:r>
            <a:r>
              <a:rPr lang="en-US" altLang="en-US" sz="2400" dirty="0">
                <a:solidFill>
                  <a:srgbClr val="0000FF"/>
                </a:solidFill>
              </a:rPr>
              <a:t>Prevention</a:t>
            </a:r>
          </a:p>
          <a:p>
            <a:pPr lvl="1"/>
            <a:r>
              <a:rPr lang="en-US" altLang="en-US" sz="2400" dirty="0"/>
              <a:t>Deadlock </a:t>
            </a:r>
            <a:r>
              <a:rPr lang="en-US" altLang="en-US" sz="2400" dirty="0">
                <a:solidFill>
                  <a:srgbClr val="0000FF"/>
                </a:solidFill>
              </a:rPr>
              <a:t>Avoidance</a:t>
            </a:r>
          </a:p>
          <a:p>
            <a:pPr lvl="1"/>
            <a:r>
              <a:rPr lang="en-US" altLang="en-US" sz="2400" dirty="0"/>
              <a:t>Deadlock </a:t>
            </a:r>
            <a:r>
              <a:rPr lang="en-US" altLang="en-US" sz="2400" dirty="0">
                <a:solidFill>
                  <a:srgbClr val="0000FF"/>
                </a:solidFill>
              </a:rPr>
              <a:t>Detection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sz="2400" dirty="0"/>
              <a:t>Single instance of a resource type</a:t>
            </a:r>
          </a:p>
          <a:p>
            <a:pPr lvl="1"/>
            <a:r>
              <a:rPr lang="en-US" altLang="en-US" sz="2400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Multiple instances of a resource type</a:t>
            </a:r>
          </a:p>
          <a:p>
            <a:pPr lvl="1"/>
            <a:r>
              <a:rPr lang="en-US" altLang="en-US" sz="2400" dirty="0"/>
              <a:t> Use the Banker</a:t>
            </a:r>
            <a:r>
              <a:rPr lang="ja-JP" altLang="en-US" sz="2400" dirty="0"/>
              <a:t>’</a:t>
            </a:r>
            <a:r>
              <a:rPr lang="en-US" altLang="ja-JP" sz="2400" dirty="0"/>
              <a:t>s Algorithm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697333" cy="448310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indicates </a:t>
            </a:r>
            <a:r>
              <a:rPr lang="en-US" altLang="en-US" sz="2400" dirty="0">
                <a:sym typeface="Symbol" panose="05050102010706020507" pitchFamily="18" charset="2"/>
              </a:rPr>
              <a:t>that process </a:t>
            </a:r>
            <a:r>
              <a:rPr lang="en-US" altLang="en-US" sz="2400" i="1" dirty="0" smtClean="0"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 smtClean="0">
                <a:sym typeface="Symbol" panose="05050102010706020507" pitchFamily="18" charset="2"/>
              </a:rPr>
              <a:t>i</a:t>
            </a:r>
            <a:r>
              <a:rPr lang="en-US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may request resource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Request </a:t>
            </a:r>
            <a:r>
              <a:rPr lang="en-US" altLang="en-US" sz="2400" dirty="0" smtClean="0">
                <a:sym typeface="Symbol" panose="05050102010706020507" pitchFamily="18" charset="2"/>
              </a:rPr>
              <a:t>edge is </a:t>
            </a:r>
            <a:r>
              <a:rPr lang="en-US" altLang="en-US" sz="2400" dirty="0">
                <a:sym typeface="Symbol" panose="05050102010706020507" pitchFamily="18" charset="2"/>
              </a:rPr>
              <a:t>converted to an assignment edge when the </a:t>
            </a:r>
            <a:r>
              <a:rPr lang="en-US" altLang="en-US" sz="2400" dirty="0" smtClean="0">
                <a:sym typeface="Symbol" panose="05050102010706020507" pitchFamily="18" charset="2"/>
              </a:rPr>
              <a:t>resource </a:t>
            </a:r>
            <a:r>
              <a:rPr lang="en-US" altLang="en-US" sz="2400" dirty="0">
                <a:sym typeface="Symbol" panose="05050102010706020507" pitchFamily="18" charset="2"/>
              </a:rPr>
              <a:t>is allocated to the process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Resources must be claimed </a:t>
            </a:r>
            <a:r>
              <a:rPr lang="en-US" altLang="en-US" sz="2400" i="1" dirty="0">
                <a:sym typeface="Symbol" panose="05050102010706020507" pitchFamily="18" charset="2"/>
              </a:rPr>
              <a:t>a priori</a:t>
            </a:r>
            <a:r>
              <a:rPr lang="en-US" altLang="en-US" sz="2400" dirty="0">
                <a:sym typeface="Symbol" panose="05050102010706020507" pitchFamily="18" charset="2"/>
              </a:rPr>
              <a:t> in the system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</a:t>
            </a:r>
            <a:r>
              <a:rPr lang="en-US" altLang="en-US" sz="2800" dirty="0" smtClean="0"/>
              <a:t>in </a:t>
            </a:r>
            <a:r>
              <a:rPr lang="en-US" altLang="en-US" sz="2800" dirty="0"/>
              <a:t>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sz="2400" dirty="0"/>
              <a:t>Suppose that process</a:t>
            </a:r>
            <a:r>
              <a:rPr lang="en-US" altLang="en-US" sz="2400" i="1" dirty="0"/>
              <a:t> 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requests a resource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endParaRPr lang="en-US" altLang="en-US" sz="2400" i="1" baseline="-250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The request can be granted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only if </a:t>
            </a:r>
            <a:r>
              <a:rPr lang="en-US" altLang="en-US" sz="2400" dirty="0">
                <a:sym typeface="Symbol" panose="05050102010706020507" pitchFamily="18" charset="2"/>
              </a:rPr>
              <a:t>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sz="2400" dirty="0"/>
              <a:t>Multiple instances of resources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Each process must a priori claim maximum use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When a process requests a </a:t>
            </a:r>
            <a:r>
              <a:rPr lang="en-US" altLang="en-US" sz="2400" dirty="0" smtClean="0"/>
              <a:t>resource, </a:t>
            </a:r>
            <a:r>
              <a:rPr lang="en-US" altLang="en-US" sz="2400" dirty="0"/>
              <a:t>it may have to wait 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When a process gets all its </a:t>
            </a:r>
            <a:r>
              <a:rPr lang="en-US" altLang="en-US" sz="2400" dirty="0" smtClean="0"/>
              <a:t>resources, </a:t>
            </a:r>
            <a:r>
              <a:rPr lang="en-US" altLang="en-US" sz="2400" dirty="0"/>
              <a:t>it must return them in a finite amount of time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sz="2000" b="1" dirty="0"/>
              <a:t>Available</a:t>
            </a:r>
            <a:r>
              <a:rPr lang="en-US" altLang="en-US" sz="2000" i="1" dirty="0"/>
              <a:t>:</a:t>
            </a:r>
            <a:r>
              <a:rPr lang="en-US" altLang="en-US" sz="2000" dirty="0"/>
              <a:t>  Vector of length </a:t>
            </a:r>
            <a:r>
              <a:rPr lang="en-US" altLang="en-US" sz="2000" i="1" dirty="0"/>
              <a:t>m</a:t>
            </a:r>
            <a:r>
              <a:rPr lang="en-US" altLang="en-US" sz="2000" dirty="0"/>
              <a:t>. If available [</a:t>
            </a:r>
            <a:r>
              <a:rPr lang="en-US" altLang="en-US" sz="2000" i="1" dirty="0"/>
              <a:t>j</a:t>
            </a:r>
            <a:r>
              <a:rPr lang="en-US" altLang="en-US" sz="2000" dirty="0"/>
              <a:t>] = </a:t>
            </a:r>
            <a:r>
              <a:rPr lang="en-US" altLang="en-US" sz="2000" i="1" dirty="0"/>
              <a:t>k</a:t>
            </a:r>
            <a:r>
              <a:rPr lang="en-US" altLang="en-US" sz="2000" dirty="0"/>
              <a:t>, there are</a:t>
            </a:r>
            <a:r>
              <a:rPr lang="en-US" altLang="en-US" sz="2000" i="1" dirty="0"/>
              <a:t> k</a:t>
            </a:r>
            <a:r>
              <a:rPr lang="en-US" altLang="en-US" sz="2000" dirty="0"/>
              <a:t> instances of resource type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r>
              <a:rPr lang="en-US" altLang="en-US" sz="2000" baseline="-25000" dirty="0"/>
              <a:t>  </a:t>
            </a:r>
            <a:r>
              <a:rPr lang="en-US" altLang="en-US" sz="2000" dirty="0"/>
              <a:t>available</a:t>
            </a:r>
          </a:p>
          <a:p>
            <a:endParaRPr lang="en-US" altLang="en-US" sz="900" dirty="0"/>
          </a:p>
          <a:p>
            <a:r>
              <a:rPr lang="en-US" altLang="en-US" sz="2000" b="1" dirty="0">
                <a:solidFill>
                  <a:srgbClr val="000000"/>
                </a:solidFill>
              </a:rPr>
              <a:t>Max</a:t>
            </a:r>
            <a:r>
              <a:rPr lang="en-US" altLang="en-US" sz="2000" i="1" dirty="0"/>
              <a:t>: n x m</a:t>
            </a:r>
            <a:r>
              <a:rPr lang="en-US" altLang="en-US" sz="2000" dirty="0"/>
              <a:t> matrix.  If </a:t>
            </a:r>
            <a:r>
              <a:rPr lang="en-US" altLang="en-US" sz="2000" i="1" dirty="0"/>
              <a:t>Max 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= </a:t>
            </a:r>
            <a:r>
              <a:rPr lang="en-US" altLang="en-US" sz="2000" i="1" dirty="0"/>
              <a:t>k</a:t>
            </a:r>
            <a:r>
              <a:rPr lang="en-US" altLang="en-US" sz="2000" dirty="0"/>
              <a:t>, then process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may request at most</a:t>
            </a:r>
            <a:r>
              <a:rPr lang="en-US" altLang="en-US" sz="2000" i="1" dirty="0"/>
              <a:t> k </a:t>
            </a:r>
            <a:r>
              <a:rPr lang="en-US" altLang="en-US" sz="2000" dirty="0"/>
              <a:t>instances of resource type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endParaRPr lang="en-US" altLang="en-US" sz="2000" i="1" baseline="-25000" dirty="0"/>
          </a:p>
          <a:p>
            <a:endParaRPr lang="en-US" altLang="en-US" sz="900" i="1" baseline="-25000" dirty="0"/>
          </a:p>
          <a:p>
            <a:r>
              <a:rPr lang="en-US" altLang="en-US" sz="2000" b="1" dirty="0">
                <a:solidFill>
                  <a:srgbClr val="000000"/>
                </a:solidFill>
              </a:rPr>
              <a:t>Allocation</a:t>
            </a:r>
            <a:r>
              <a:rPr lang="en-US" altLang="en-US" sz="2000" i="1" dirty="0"/>
              <a:t>:  n </a:t>
            </a:r>
            <a:r>
              <a:rPr lang="en-US" altLang="en-US" sz="2000" dirty="0"/>
              <a:t>x</a:t>
            </a:r>
            <a:r>
              <a:rPr lang="en-US" altLang="en-US" sz="2000" i="1" dirty="0"/>
              <a:t> m</a:t>
            </a:r>
            <a:r>
              <a:rPr lang="en-US" altLang="en-US" sz="2000" dirty="0"/>
              <a:t> matrix.  If Allocation[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= </a:t>
            </a:r>
            <a:r>
              <a:rPr lang="en-US" altLang="en-US" sz="2000" i="1" dirty="0"/>
              <a:t>k</a:t>
            </a:r>
            <a:r>
              <a:rPr lang="en-US" altLang="en-US" sz="2000" dirty="0"/>
              <a:t> then</a:t>
            </a:r>
            <a:r>
              <a:rPr lang="en-US" altLang="en-US" sz="2000" i="1" dirty="0"/>
              <a:t> 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</a:t>
            </a:r>
            <a:r>
              <a:rPr lang="en-US" altLang="en-US" sz="2000" dirty="0">
                <a:solidFill>
                  <a:srgbClr val="0000FF"/>
                </a:solidFill>
              </a:rPr>
              <a:t>currently allocated </a:t>
            </a:r>
            <a:r>
              <a:rPr lang="en-US" altLang="en-US" sz="2000" i="1" dirty="0"/>
              <a:t>k</a:t>
            </a:r>
            <a:r>
              <a:rPr lang="en-US" altLang="en-US" sz="2000" dirty="0"/>
              <a:t> instances of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endParaRPr lang="en-US" altLang="en-US" sz="2000" i="1" baseline="-25000" dirty="0"/>
          </a:p>
          <a:p>
            <a:endParaRPr lang="en-US" altLang="en-US" sz="900" i="1" baseline="-25000" dirty="0"/>
          </a:p>
          <a:p>
            <a:r>
              <a:rPr lang="en-US" altLang="en-US" sz="2000" b="1" dirty="0">
                <a:solidFill>
                  <a:srgbClr val="000000"/>
                </a:solidFill>
              </a:rPr>
              <a:t>Need</a:t>
            </a:r>
            <a:r>
              <a:rPr lang="en-US" altLang="en-US" sz="2000" i="1" dirty="0"/>
              <a:t>:  n </a:t>
            </a:r>
            <a:r>
              <a:rPr lang="en-US" altLang="en-US" sz="2000" dirty="0"/>
              <a:t>x</a:t>
            </a:r>
            <a:r>
              <a:rPr lang="en-US" altLang="en-US" sz="2000" i="1" dirty="0"/>
              <a:t> m</a:t>
            </a:r>
            <a:r>
              <a:rPr lang="en-US" altLang="en-US" sz="2000" dirty="0"/>
              <a:t> matrix. If </a:t>
            </a:r>
            <a:r>
              <a:rPr lang="en-US" altLang="en-US" sz="2000" i="1" dirty="0"/>
              <a:t>Need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=</a:t>
            </a:r>
            <a:r>
              <a:rPr lang="en-US" altLang="en-US" sz="2000" i="1" dirty="0"/>
              <a:t> k</a:t>
            </a:r>
            <a:r>
              <a:rPr lang="en-US" altLang="en-US" sz="2000" dirty="0"/>
              <a:t>, then</a:t>
            </a:r>
            <a:r>
              <a:rPr lang="en-US" altLang="en-US" sz="2000" i="1" dirty="0"/>
              <a:t> 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may need </a:t>
            </a:r>
            <a:r>
              <a:rPr lang="en-US" altLang="en-US" sz="2000" i="1" dirty="0"/>
              <a:t>k</a:t>
            </a:r>
            <a:r>
              <a:rPr lang="en-US" altLang="en-US" sz="2000" dirty="0"/>
              <a:t> more instances of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r>
              <a:rPr lang="en-US" altLang="en-US" sz="2000" baseline="-25000" dirty="0"/>
              <a:t> </a:t>
            </a:r>
            <a:r>
              <a:rPr lang="en-US" altLang="en-US" sz="2000" baseline="-25000" dirty="0" smtClean="0"/>
              <a:t> </a:t>
            </a:r>
            <a:r>
              <a:rPr lang="en-US" altLang="en-US" sz="2000" dirty="0" smtClean="0"/>
              <a:t>to </a:t>
            </a:r>
            <a:r>
              <a:rPr lang="en-US" altLang="en-US" sz="2000" dirty="0"/>
              <a:t>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i="1" dirty="0"/>
              <a:t>Need</a:t>
            </a:r>
            <a:r>
              <a:rPr lang="en-US" altLang="en-US" sz="2000" dirty="0"/>
              <a:t> [</a:t>
            </a:r>
            <a:r>
              <a:rPr lang="en-US" altLang="en-US" sz="2000" i="1" dirty="0" err="1"/>
              <a:t>i,j</a:t>
            </a:r>
            <a:r>
              <a:rPr lang="en-US" altLang="en-US" sz="2000" i="1" dirty="0"/>
              <a:t>]</a:t>
            </a:r>
            <a:r>
              <a:rPr lang="en-US" altLang="en-US" sz="2000" dirty="0"/>
              <a:t> = </a:t>
            </a:r>
            <a:r>
              <a:rPr lang="en-US" altLang="en-US" sz="2000" i="1" dirty="0"/>
              <a:t>Max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– </a:t>
            </a:r>
            <a:r>
              <a:rPr lang="en-US" altLang="en-US" sz="2000" i="1" dirty="0"/>
              <a:t>Allocation</a:t>
            </a:r>
            <a:r>
              <a:rPr lang="en-US" altLang="en-US" sz="2000" dirty="0"/>
              <a:t> 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091377"/>
            <a:ext cx="77508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Let </a:t>
            </a:r>
            <a:r>
              <a:rPr kumimoji="0" lang="en-US" altLang="en-US" sz="2000" i="1" dirty="0"/>
              <a:t>n</a:t>
            </a:r>
            <a:r>
              <a:rPr kumimoji="0" lang="en-US" altLang="en-US" sz="2000" dirty="0"/>
              <a:t> = number of processes, and </a:t>
            </a:r>
            <a:r>
              <a:rPr kumimoji="0" lang="en-US" altLang="en-US" sz="2000" i="1" dirty="0"/>
              <a:t>m </a:t>
            </a:r>
            <a:r>
              <a:rPr kumimoji="0" lang="en-US" altLang="en-US" sz="2000" dirty="0"/>
              <a:t>= number of resources </a:t>
            </a:r>
            <a:r>
              <a:rPr kumimoji="0" lang="en-US" altLang="en-US" sz="2000" dirty="0" smtClean="0"/>
              <a:t>types </a:t>
            </a:r>
            <a:endParaRPr kumimoji="0" lang="en-US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sz="2000" dirty="0"/>
              <a:t>Let </a:t>
            </a:r>
            <a:r>
              <a:rPr lang="en-US" altLang="en-US" sz="2000" b="1" i="1" dirty="0">
                <a:solidFill>
                  <a:srgbClr val="000000"/>
                </a:solidFill>
              </a:rPr>
              <a:t>Work</a:t>
            </a:r>
            <a:r>
              <a:rPr lang="en-US" altLang="en-US" sz="2000" i="1" dirty="0">
                <a:solidFill>
                  <a:srgbClr val="000000"/>
                </a:solidFill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solidFill>
                  <a:srgbClr val="000000"/>
                </a:solidFill>
              </a:rPr>
              <a:t>Finish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/>
              <a:t>be vectors of length</a:t>
            </a:r>
            <a:r>
              <a:rPr lang="en-US" altLang="en-US" sz="2000" i="1" dirty="0"/>
              <a:t> m</a:t>
            </a:r>
            <a:r>
              <a:rPr lang="en-US" altLang="en-US" sz="2000" dirty="0"/>
              <a:t> and</a:t>
            </a:r>
            <a:r>
              <a:rPr lang="en-US" altLang="en-US" sz="2000" i="1" dirty="0"/>
              <a:t> n</a:t>
            </a:r>
            <a:r>
              <a:rPr lang="en-US" altLang="en-US" sz="2000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2000" b="1" i="1" dirty="0"/>
              <a:t>Work </a:t>
            </a:r>
            <a:r>
              <a:rPr lang="en-US" altLang="en-US" sz="2000" b="1" dirty="0"/>
              <a:t>= </a:t>
            </a:r>
            <a:r>
              <a:rPr lang="en-US" altLang="en-US" sz="2000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2000" b="1" i="1" dirty="0"/>
              <a:t>Finish 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</a:t>
            </a:r>
            <a:r>
              <a:rPr lang="en-US" altLang="en-US" sz="2000" b="1" i="1" dirty="0"/>
              <a:t> </a:t>
            </a:r>
            <a:r>
              <a:rPr lang="en-US" altLang="en-US" sz="2000" b="1" i="1" dirty="0" smtClean="0"/>
              <a:t>false, </a:t>
            </a:r>
            <a:r>
              <a:rPr lang="en-US" altLang="en-US" sz="2000" b="1" dirty="0"/>
              <a:t>for</a:t>
            </a:r>
            <a:r>
              <a:rPr lang="en-US" altLang="en-US" sz="2000" b="1" i="1" dirty="0"/>
              <a:t> i</a:t>
            </a:r>
            <a:r>
              <a:rPr lang="en-US" altLang="en-US" sz="2000" b="1" dirty="0"/>
              <a:t> = 0, 1, …, </a:t>
            </a:r>
            <a:r>
              <a:rPr lang="en-US" altLang="en-US" sz="2000" b="1" i="1" dirty="0" smtClean="0"/>
              <a:t>n-</a:t>
            </a:r>
            <a:r>
              <a:rPr lang="en-US" altLang="en-US" sz="2000" b="1" dirty="0" smtClean="0"/>
              <a:t>1</a:t>
            </a:r>
            <a:endParaRPr lang="en-US" altLang="en-US" sz="2000" b="1" dirty="0"/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9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Find an </a:t>
            </a:r>
            <a:r>
              <a:rPr lang="en-US" altLang="en-US" sz="2000" b="1" i="1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/>
              <a:t>  (a) </a:t>
            </a:r>
            <a:r>
              <a:rPr lang="en-US" altLang="en-US" sz="2000" b="1" i="1" dirty="0"/>
              <a:t>Finish</a:t>
            </a:r>
            <a:r>
              <a:rPr lang="en-US" altLang="en-US" sz="2000" b="1" dirty="0"/>
              <a:t> 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 </a:t>
            </a:r>
            <a:r>
              <a:rPr lang="en-US" altLang="en-US" sz="2000" b="1" i="1" dirty="0"/>
              <a:t>false</a:t>
            </a:r>
            <a:endParaRPr lang="en-US" altLang="en-US" sz="2000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/>
              <a:t>  (b) </a:t>
            </a:r>
            <a:r>
              <a:rPr lang="en-US" altLang="en-US" sz="2000" b="1" i="1" dirty="0" err="1"/>
              <a:t>Need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 </a:t>
            </a:r>
            <a:r>
              <a:rPr lang="en-US" altLang="en-US" sz="2000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If no such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ym typeface="Symbol" panose="05050102010706020507" pitchFamily="18" charset="2"/>
              </a:rPr>
              <a:t>i </a:t>
            </a:r>
            <a:r>
              <a:rPr lang="en-US" altLang="en-US" sz="2000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2000" dirty="0"/>
              <a:t> </a:t>
            </a:r>
            <a:r>
              <a:rPr lang="en-US" altLang="en-US" sz="2000" b="1" i="1" dirty="0"/>
              <a:t>Work</a:t>
            </a:r>
            <a:r>
              <a:rPr lang="en-US" altLang="en-US" sz="2000" b="1" dirty="0"/>
              <a:t> = </a:t>
            </a:r>
            <a:r>
              <a:rPr lang="en-US" altLang="en-US" sz="2000" b="1" i="1" dirty="0"/>
              <a:t>Work </a:t>
            </a:r>
            <a:r>
              <a:rPr lang="en-US" altLang="en-US" sz="2000" b="1" dirty="0"/>
              <a:t>+ </a:t>
            </a:r>
            <a:r>
              <a:rPr lang="en-US" altLang="en-US" sz="2000" b="1" i="1" dirty="0" err="1"/>
              <a:t>Allocation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dirty="0"/>
              <a:t/>
            </a:r>
            <a:br>
              <a:rPr lang="en-US" altLang="en-US" sz="2000" b="1" dirty="0"/>
            </a:br>
            <a:r>
              <a:rPr lang="en-US" altLang="en-US" sz="2000" b="1" dirty="0"/>
              <a:t> </a:t>
            </a:r>
            <a:r>
              <a:rPr lang="en-US" altLang="en-US" sz="2000" b="1" i="1" dirty="0"/>
              <a:t>Finish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</a:t>
            </a:r>
            <a:r>
              <a:rPr lang="en-US" altLang="en-US" sz="2000" b="1" i="1" dirty="0"/>
              <a:t> true</a:t>
            </a:r>
            <a:r>
              <a:rPr lang="en-US" altLang="en-US" sz="2000" b="1" dirty="0"/>
              <a:t/>
            </a:r>
            <a:br>
              <a:rPr lang="en-US" altLang="en-US" sz="2000" b="1" dirty="0"/>
            </a:br>
            <a:r>
              <a:rPr lang="en-US" altLang="en-US" sz="2000" b="1" dirty="0"/>
              <a:t>  </a:t>
            </a:r>
            <a:r>
              <a:rPr lang="en-US" altLang="en-US" sz="2000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If </a:t>
            </a:r>
            <a:r>
              <a:rPr lang="en-US" altLang="en-US" sz="2000" b="1" i="1" dirty="0"/>
              <a:t>Finish</a:t>
            </a:r>
            <a:r>
              <a:rPr lang="en-US" altLang="en-US" sz="2000" b="1" dirty="0"/>
              <a:t> 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== </a:t>
            </a:r>
            <a:r>
              <a:rPr lang="en-US" altLang="en-US" sz="2000" b="1" i="1" dirty="0"/>
              <a:t>true</a:t>
            </a:r>
            <a:r>
              <a:rPr lang="en-US" altLang="en-US" sz="2000" b="1" dirty="0"/>
              <a:t> </a:t>
            </a:r>
            <a:r>
              <a:rPr lang="en-US" altLang="en-US" sz="2000" dirty="0"/>
              <a:t>for all </a:t>
            </a:r>
            <a:r>
              <a:rPr lang="en-US" altLang="en-US" sz="2000" b="1" i="1" dirty="0"/>
              <a:t>i</a:t>
            </a:r>
            <a:r>
              <a:rPr lang="en-US" altLang="en-US" sz="2000" dirty="0"/>
              <a:t>, then the system is in a safe state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z="2000" b="1" i="1" dirty="0"/>
              <a:t>    </a:t>
            </a:r>
            <a:r>
              <a:rPr lang="en-US" altLang="en-US" sz="2000" b="1" i="1" dirty="0" err="1" smtClean="0"/>
              <a:t>Request</a:t>
            </a:r>
            <a:r>
              <a:rPr lang="en-US" altLang="en-US" sz="2000" b="1" i="1" baseline="-25000" dirty="0" err="1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request vector for process </a:t>
            </a:r>
            <a:r>
              <a:rPr lang="en-US" altLang="en-US" sz="2000" b="1" i="1" dirty="0"/>
              <a:t>P</a:t>
            </a:r>
            <a:r>
              <a:rPr lang="en-US" altLang="en-US" sz="2000" b="1" i="1" baseline="-25000" dirty="0"/>
              <a:t>i</a:t>
            </a:r>
            <a:r>
              <a:rPr lang="en-US" altLang="en-US" sz="2000" dirty="0"/>
              <a:t>.  If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baseline="-25000" dirty="0"/>
              <a:t> 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j</a:t>
            </a:r>
            <a:r>
              <a:rPr lang="en-US" altLang="en-US" sz="2000" b="1" dirty="0"/>
              <a:t>] = </a:t>
            </a:r>
            <a:r>
              <a:rPr lang="en-US" altLang="en-US" sz="2000" b="1" i="1" dirty="0"/>
              <a:t>k</a:t>
            </a:r>
            <a:r>
              <a:rPr lang="en-US" altLang="en-US" sz="2000" b="1" dirty="0"/>
              <a:t> </a:t>
            </a:r>
            <a:r>
              <a:rPr lang="en-US" altLang="en-US" sz="2000" dirty="0"/>
              <a:t>then process </a:t>
            </a:r>
            <a:r>
              <a:rPr lang="en-US" altLang="en-US" sz="2000" b="1" i="1" dirty="0"/>
              <a:t>P</a:t>
            </a:r>
            <a:r>
              <a:rPr lang="en-US" altLang="en-US" sz="2000" b="1" i="1" baseline="-25000" dirty="0"/>
              <a:t>i</a:t>
            </a:r>
            <a:r>
              <a:rPr lang="en-US" altLang="en-US" sz="2000" dirty="0"/>
              <a:t> wants </a:t>
            </a:r>
            <a:r>
              <a:rPr lang="en-US" altLang="en-US" sz="2000" b="1" i="1" dirty="0"/>
              <a:t>k</a:t>
            </a:r>
            <a:r>
              <a:rPr lang="en-US" altLang="en-US" sz="2000" dirty="0"/>
              <a:t> instances of resource type </a:t>
            </a:r>
            <a:r>
              <a:rPr lang="en-US" altLang="en-US" sz="2000" b="1" i="1" dirty="0" err="1"/>
              <a:t>R</a:t>
            </a:r>
            <a:r>
              <a:rPr lang="en-US" altLang="en-US" sz="2000" b="1" i="1" baseline="-25000" dirty="0" err="1"/>
              <a:t>j</a:t>
            </a:r>
            <a:endParaRPr lang="en-US" altLang="en-US" sz="2000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/>
              <a:t>If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i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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 </a:t>
            </a:r>
            <a:r>
              <a:rPr lang="en-US" altLang="en-US" sz="2000" b="1" i="1" dirty="0">
                <a:sym typeface="Symbol" panose="05050102010706020507" pitchFamily="18" charset="2"/>
              </a:rPr>
              <a:t>Available</a:t>
            </a:r>
            <a:r>
              <a:rPr lang="en-US" altLang="en-US" sz="2000" dirty="0">
                <a:sym typeface="Symbol" panose="05050102010706020507" pitchFamily="18" charset="2"/>
              </a:rPr>
              <a:t>, go to step 3.  Otherwise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Pretend</a:t>
            </a:r>
            <a:r>
              <a:rPr lang="en-US" altLang="en-US" sz="2000" dirty="0">
                <a:sym typeface="Symbol" panose="05050102010706020507" pitchFamily="18" charset="2"/>
              </a:rPr>
              <a:t> to allocate requested resources to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b="1" i="1" dirty="0">
                <a:sym typeface="Symbol" panose="05050102010706020507" pitchFamily="18" charset="2"/>
              </a:rPr>
              <a:t>Available</a:t>
            </a:r>
            <a:r>
              <a:rPr lang="en-US" altLang="en-US" sz="2000" b="1" dirty="0">
                <a:sym typeface="Symbol" panose="05050102010706020507" pitchFamily="18" charset="2"/>
              </a:rPr>
              <a:t> = </a:t>
            </a:r>
            <a:r>
              <a:rPr lang="en-US" altLang="en-US" sz="2000" b="1" i="1" dirty="0">
                <a:sym typeface="Symbol" panose="05050102010706020507" pitchFamily="18" charset="2"/>
              </a:rPr>
              <a:t>Available  </a:t>
            </a:r>
            <a:r>
              <a:rPr lang="en-US" altLang="en-US" sz="2000" b="1" dirty="0">
                <a:sym typeface="Symbol" panose="05050102010706020507" pitchFamily="18" charset="2"/>
              </a:rPr>
              <a:t>–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		</a:t>
            </a:r>
            <a:r>
              <a:rPr lang="en-US" altLang="en-US" sz="20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=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ym typeface="Symbol" panose="05050102010706020507" pitchFamily="18" charset="2"/>
              </a:rPr>
              <a:t> +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		</a:t>
            </a:r>
            <a:r>
              <a:rPr lang="en-US" altLang="en-US" sz="20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=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ym typeface="Symbol" panose="05050102010706020507" pitchFamily="18" charset="2"/>
              </a:rPr>
              <a:t> –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If unsafe 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5 </a:t>
            </a:r>
            <a:r>
              <a:rPr lang="en-US" altLang="en-US" sz="2000" dirty="0" smtClean="0"/>
              <a:t>processes: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  </a:t>
            </a:r>
            <a:r>
              <a:rPr lang="en-US" altLang="en-US" sz="2000" dirty="0"/>
              <a:t>through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4</a:t>
            </a:r>
            <a:endParaRPr lang="en-US" altLang="en-US" sz="2000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    </a:t>
            </a:r>
            <a:r>
              <a:rPr lang="en-US" altLang="en-US" sz="2000" dirty="0" smtClean="0"/>
              <a:t>3 </a:t>
            </a:r>
            <a:r>
              <a:rPr lang="en-US" altLang="en-US" sz="2000" dirty="0"/>
              <a:t>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              </a:t>
            </a:r>
            <a:r>
              <a:rPr lang="en-US" altLang="en-US" sz="2000" i="1" dirty="0"/>
              <a:t>A</a:t>
            </a:r>
            <a:r>
              <a:rPr lang="en-US" altLang="en-US" sz="2000" dirty="0"/>
              <a:t> (10 instances),  </a:t>
            </a:r>
            <a:r>
              <a:rPr lang="en-US" altLang="en-US" sz="2000" i="1" dirty="0"/>
              <a:t>B</a:t>
            </a:r>
            <a:r>
              <a:rPr lang="en-US" altLang="en-US" sz="2000" dirty="0"/>
              <a:t> (</a:t>
            </a:r>
            <a:r>
              <a:rPr lang="en-US" altLang="en-US" sz="2000" dirty="0" smtClean="0"/>
              <a:t>5 instances</a:t>
            </a:r>
            <a:r>
              <a:rPr lang="en-US" altLang="en-US" sz="2000" dirty="0"/>
              <a:t>), and </a:t>
            </a:r>
            <a:r>
              <a:rPr lang="en-US" altLang="en-US" sz="2000" i="1" dirty="0"/>
              <a:t>C</a:t>
            </a:r>
            <a:r>
              <a:rPr lang="en-US" altLang="en-US" sz="2000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Snapshot at time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u="sng" dirty="0"/>
              <a:t>Allocation</a:t>
            </a:r>
            <a:r>
              <a:rPr lang="en-US" altLang="en-US" sz="2000" i="1" dirty="0"/>
              <a:t>	 </a:t>
            </a:r>
            <a:r>
              <a:rPr lang="en-US" altLang="en-US" sz="2000" i="1" dirty="0" smtClean="0"/>
              <a:t>      </a:t>
            </a:r>
            <a:r>
              <a:rPr lang="en-US" altLang="en-US" sz="2000" i="1" u="sng" dirty="0"/>
              <a:t>Max</a:t>
            </a:r>
            <a:r>
              <a:rPr lang="en-US" altLang="en-US" sz="2000" i="1" dirty="0"/>
              <a:t>	</a:t>
            </a:r>
            <a:r>
              <a:rPr lang="en-US" altLang="en-US" sz="2000" i="1" dirty="0" smtClean="0"/>
              <a:t>         </a:t>
            </a:r>
            <a:r>
              <a:rPr lang="en-US" altLang="en-US" sz="2000" i="1" u="sng" dirty="0" smtClean="0"/>
              <a:t>Available</a:t>
            </a:r>
            <a:endParaRPr lang="en-US" altLang="en-US" sz="2000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i="1" dirty="0"/>
              <a:t>			A B C	       </a:t>
            </a:r>
            <a:r>
              <a:rPr lang="en-US" altLang="en-US" sz="2000" i="1" dirty="0" smtClean="0"/>
              <a:t> A </a:t>
            </a:r>
            <a:r>
              <a:rPr lang="en-US" altLang="en-US" sz="2000" i="1" dirty="0"/>
              <a:t>B C 	</a:t>
            </a:r>
            <a:r>
              <a:rPr lang="en-US" altLang="en-US" sz="2000" i="1" dirty="0" smtClean="0"/>
              <a:t>        A </a:t>
            </a:r>
            <a:r>
              <a:rPr lang="en-US" altLang="en-US" sz="2000" i="1" dirty="0"/>
              <a:t>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</a:t>
            </a:r>
            <a:r>
              <a:rPr lang="en-US" altLang="en-US" sz="2000" baseline="-25000" dirty="0"/>
              <a:t>	</a:t>
            </a:r>
            <a:r>
              <a:rPr lang="en-US" altLang="en-US" sz="2000" dirty="0"/>
              <a:t>0 1 0	        </a:t>
            </a:r>
            <a:r>
              <a:rPr lang="en-US" altLang="en-US" sz="2000" dirty="0" smtClean="0"/>
              <a:t>7 </a:t>
            </a:r>
            <a:r>
              <a:rPr lang="en-US" altLang="en-US" sz="2000" dirty="0"/>
              <a:t>5 3 	</a:t>
            </a:r>
            <a:r>
              <a:rPr lang="en-US" altLang="en-US" sz="2000" dirty="0" smtClean="0"/>
              <a:t>         3 </a:t>
            </a:r>
            <a:r>
              <a:rPr lang="en-US" altLang="en-US" sz="2000" dirty="0"/>
              <a:t>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	</a:t>
            </a:r>
            <a:r>
              <a:rPr lang="en-US" altLang="en-US" sz="2000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0 0 2	         4 3 3  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sz="2400" dirty="0"/>
              <a:t>Illustrate how deadlock can occur when mutex locks are used</a:t>
            </a:r>
          </a:p>
          <a:p>
            <a:r>
              <a:rPr lang="en-US" altLang="en-US" sz="2400" dirty="0"/>
              <a:t>Define the </a:t>
            </a:r>
            <a:r>
              <a:rPr lang="en-US" altLang="en-US" sz="2400" dirty="0">
                <a:solidFill>
                  <a:srgbClr val="0000FF"/>
                </a:solidFill>
              </a:rPr>
              <a:t>four necessary conditions </a:t>
            </a:r>
            <a:r>
              <a:rPr lang="en-US" altLang="en-US" sz="2400" dirty="0"/>
              <a:t>that characterize deadlock</a:t>
            </a:r>
          </a:p>
          <a:p>
            <a:r>
              <a:rPr lang="en-US" altLang="en-US" sz="2400" dirty="0"/>
              <a:t>Identify a deadlock situation in a resource allocation graph</a:t>
            </a:r>
          </a:p>
          <a:p>
            <a:r>
              <a:rPr lang="en-US" altLang="en-US" sz="2400" dirty="0"/>
              <a:t>Evaluate the four different approaches for preventing deadlocks</a:t>
            </a:r>
          </a:p>
          <a:p>
            <a:r>
              <a:rPr lang="en-US" altLang="en-US" sz="2400" dirty="0"/>
              <a:t>Apply the </a:t>
            </a:r>
            <a:r>
              <a:rPr lang="en-US" altLang="en-US" sz="2400" dirty="0">
                <a:solidFill>
                  <a:srgbClr val="0000FF"/>
                </a:solidFill>
              </a:rPr>
              <a:t>banker’s algorithm </a:t>
            </a:r>
            <a:r>
              <a:rPr lang="en-US" altLang="en-US" sz="2400" dirty="0"/>
              <a:t>for deadlock avoidance</a:t>
            </a:r>
          </a:p>
          <a:p>
            <a:r>
              <a:rPr lang="en-US" altLang="en-US" sz="2400" dirty="0"/>
              <a:t>Apply the deadlock detection algorithm</a:t>
            </a:r>
          </a:p>
          <a:p>
            <a:r>
              <a:rPr lang="en-US" altLang="en-US" sz="2400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The content of the matrix </a:t>
            </a:r>
            <a:r>
              <a:rPr lang="en-US" altLang="en-US" sz="2000" b="1" i="1" dirty="0"/>
              <a:t>Need</a:t>
            </a:r>
            <a:r>
              <a:rPr lang="en-US" altLang="en-US" sz="2000" dirty="0"/>
              <a:t> is defined to be </a:t>
            </a:r>
            <a:r>
              <a:rPr lang="en-US" altLang="en-US" sz="2000" b="1" i="1" dirty="0"/>
              <a:t>Max</a:t>
            </a:r>
            <a:r>
              <a:rPr lang="en-US" altLang="en-US" sz="2000" b="1" dirty="0"/>
              <a:t> – </a:t>
            </a:r>
            <a:r>
              <a:rPr lang="en-US" altLang="en-US" sz="2000" b="1" i="1" dirty="0"/>
              <a:t>Allocation</a:t>
            </a:r>
            <a:endParaRPr lang="en-US" altLang="en-US" sz="2000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sz="2000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u="sng" dirty="0"/>
              <a:t>Need</a:t>
            </a:r>
            <a:endParaRPr lang="en-US" altLang="en-US" sz="2000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	</a:t>
            </a:r>
            <a:r>
              <a:rPr lang="en-US" altLang="en-US" sz="2000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	</a:t>
            </a:r>
            <a:r>
              <a:rPr lang="en-US" altLang="en-US" sz="2000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4 3 1 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The system is in a safe state since the sequence &lt;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&gt; satisfies safety criteria</a:t>
            </a:r>
            <a:endParaRPr lang="en-US" altLang="en-US" sz="2000" baseline="-25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Check that Request </a:t>
            </a:r>
            <a:r>
              <a:rPr lang="en-US" altLang="en-US" sz="2000" dirty="0">
                <a:sym typeface="Symbol" panose="05050102010706020507" pitchFamily="18" charset="2"/>
              </a:rPr>
              <a:t> </a:t>
            </a:r>
            <a:r>
              <a:rPr lang="en-US" altLang="en-US" sz="2000" dirty="0" smtClean="0">
                <a:sym typeface="Symbol" panose="05050102010706020507" pitchFamily="18" charset="2"/>
              </a:rPr>
              <a:t>Available: </a:t>
            </a:r>
            <a:r>
              <a:rPr lang="en-US" altLang="en-US" sz="2000" dirty="0">
                <a:sym typeface="Symbol" panose="05050102010706020507" pitchFamily="18" charset="2"/>
              </a:rPr>
              <a:t>(that is, (1,0,2)  (3,3,2)  </a:t>
            </a:r>
            <a:r>
              <a:rPr lang="en-US" altLang="en-US" sz="2000" dirty="0" smtClean="0">
                <a:sym typeface="Symbol" panose="05050102010706020507" pitchFamily="18" charset="2"/>
              </a:rPr>
              <a:t>true)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/>
              <a:t>			</a:t>
            </a:r>
            <a:r>
              <a:rPr lang="en-US" altLang="en-US" sz="2000" i="1" u="sng" dirty="0"/>
              <a:t>Allocation</a:t>
            </a:r>
            <a:r>
              <a:rPr lang="en-US" altLang="en-US" sz="2000" i="1" dirty="0"/>
              <a:t>	</a:t>
            </a:r>
            <a:r>
              <a:rPr lang="en-US" altLang="en-US" sz="2000" i="1" u="sng" dirty="0"/>
              <a:t>Need</a:t>
            </a:r>
            <a:r>
              <a:rPr lang="en-US" altLang="en-US" sz="2000" i="1" dirty="0"/>
              <a:t>	   </a:t>
            </a:r>
            <a:r>
              <a:rPr lang="en-US" altLang="en-US" sz="2000" i="1" u="sng" dirty="0"/>
              <a:t>Available</a:t>
            </a:r>
            <a:endParaRPr lang="en-US" altLang="en-US" sz="2000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/>
              <a:t>			A B C	A B C	</a:t>
            </a:r>
            <a:r>
              <a:rPr lang="en-US" altLang="en-US" sz="2000" i="1" dirty="0" smtClean="0"/>
              <a:t>A </a:t>
            </a:r>
            <a:r>
              <a:rPr lang="en-US" altLang="en-US" sz="2000" i="1" dirty="0"/>
              <a:t>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     </a:t>
            </a:r>
            <a:r>
              <a:rPr lang="en-US" altLang="en-US" sz="2000" dirty="0" smtClean="0"/>
              <a:t>3 </a:t>
            </a:r>
            <a:r>
              <a:rPr lang="en-US" altLang="en-US" sz="2000" dirty="0"/>
              <a:t>0 2          </a:t>
            </a:r>
            <a:r>
              <a:rPr lang="en-US" altLang="en-US" sz="2000" dirty="0" smtClean="0"/>
              <a:t> 0 </a:t>
            </a:r>
            <a:r>
              <a:rPr lang="en-US" altLang="en-US" sz="2000" dirty="0"/>
              <a:t>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2 1 1 	</a:t>
            </a:r>
            <a:r>
              <a:rPr lang="en-US" altLang="en-US" sz="2000" dirty="0" smtClean="0"/>
              <a:t> 0 </a:t>
            </a:r>
            <a:r>
              <a:rPr lang="en-US" altLang="en-US" sz="2000" dirty="0"/>
              <a:t>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9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Executing safety algorithm shows that sequence &lt;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3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2</a:t>
            </a:r>
            <a:r>
              <a:rPr lang="en-US" altLang="en-US" sz="2000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9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Can request for (3,3,0) by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r>
              <a:rPr lang="en-US" altLang="en-US" sz="2000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9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Can request for (0,2,0) by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sz="2400" dirty="0"/>
              <a:t>Allow system to enter deadlock state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Detection algorithm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Recovery scheme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sz="2400" dirty="0"/>
              <a:t>Maintain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graph</a:t>
            </a:r>
          </a:p>
          <a:p>
            <a:pPr lvl="1"/>
            <a:r>
              <a:rPr lang="en-US" altLang="en-US" sz="2400" dirty="0"/>
              <a:t>Nodes are processes</a:t>
            </a:r>
          </a:p>
          <a:p>
            <a:pPr lvl="1"/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b="1" i="1" dirty="0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is waiting for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b="1" i="1" dirty="0">
                <a:sym typeface="Symbol" panose="05050102010706020507" pitchFamily="18" charset="2"/>
              </a:rPr>
              <a:t/>
            </a:r>
            <a:br>
              <a:rPr lang="en-US" altLang="en-US" sz="2400" b="1" i="1" dirty="0">
                <a:sym typeface="Symbol" panose="05050102010706020507" pitchFamily="18" charset="2"/>
              </a:rPr>
            </a:br>
            <a:endParaRPr lang="en-US" altLang="en-US" sz="2400" b="1" i="1" dirty="0">
              <a:sym typeface="Symbol" panose="05050102010706020507" pitchFamily="18" charset="2"/>
            </a:endParaRPr>
          </a:p>
          <a:p>
            <a:r>
              <a:rPr lang="en-US" altLang="en-US" sz="2400" dirty="0"/>
              <a:t>Periodically invoke an algorithm that searches for a </a:t>
            </a:r>
            <a:r>
              <a:rPr lang="en-US" altLang="en-US" sz="2400" dirty="0">
                <a:solidFill>
                  <a:srgbClr val="0000FF"/>
                </a:solidFill>
              </a:rPr>
              <a:t>cycle</a:t>
            </a:r>
            <a:r>
              <a:rPr lang="en-US" altLang="en-US" sz="2400" dirty="0"/>
              <a:t>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An algorithm to detect a cycle in a graph requires an order of</a:t>
            </a:r>
            <a:r>
              <a:rPr lang="en-US" altLang="en-US" sz="2400" i="1" dirty="0"/>
              <a:t> </a:t>
            </a:r>
            <a:r>
              <a:rPr lang="en-US" altLang="en-US" sz="2400" i="1" dirty="0" smtClean="0"/>
              <a:t>O(</a:t>
            </a:r>
            <a:r>
              <a:rPr lang="en-US" altLang="en-US" sz="2400" b="1" i="1" dirty="0" smtClean="0">
                <a:solidFill>
                  <a:srgbClr val="0000FF"/>
                </a:solidFill>
              </a:rPr>
              <a:t>n</a:t>
            </a:r>
            <a:r>
              <a:rPr lang="en-US" altLang="en-US" sz="2400" b="1" baseline="30000" dirty="0" smtClean="0">
                <a:solidFill>
                  <a:srgbClr val="0000FF"/>
                </a:solidFill>
              </a:rPr>
              <a:t>2</a:t>
            </a:r>
            <a:r>
              <a:rPr lang="en-US" altLang="en-US" sz="2400" dirty="0" smtClean="0"/>
              <a:t>)</a:t>
            </a:r>
            <a:r>
              <a:rPr lang="en-US" altLang="en-US" sz="2400" b="1" dirty="0" smtClean="0"/>
              <a:t> </a:t>
            </a:r>
            <a:r>
              <a:rPr lang="en-US" altLang="en-US" sz="2400" dirty="0"/>
              <a:t>operations, where 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</a:t>
            </a:r>
            <a:r>
              <a:rPr lang="en-US" altLang="en-US" sz="2400" dirty="0" smtClean="0"/>
              <a:t>Wait-for </a:t>
            </a:r>
            <a:r>
              <a:rPr lang="en-US" altLang="en-US" sz="2400" dirty="0"/>
              <a:t>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553" y="5277550"/>
            <a:ext cx="3264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478" y="5277550"/>
            <a:ext cx="35044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0000"/>
                </a:solidFill>
              </a:rPr>
              <a:t>Available</a:t>
            </a:r>
            <a:r>
              <a:rPr lang="en-US" altLang="en-US" sz="2400" i="1" dirty="0"/>
              <a:t>:</a:t>
            </a:r>
            <a:r>
              <a:rPr lang="en-US" altLang="en-US" sz="2400" dirty="0"/>
              <a:t>  A vector of length </a:t>
            </a:r>
            <a:r>
              <a:rPr lang="en-US" altLang="en-US" sz="2400" b="1" i="1" dirty="0"/>
              <a:t>m</a:t>
            </a:r>
            <a:r>
              <a:rPr lang="en-US" altLang="en-US" sz="2400" dirty="0"/>
              <a:t> indicates the number of available resources of each type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>Allocation</a:t>
            </a:r>
            <a:r>
              <a:rPr lang="en-US" altLang="en-US" sz="2400" i="1" dirty="0"/>
              <a:t>: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An </a:t>
            </a:r>
            <a:r>
              <a:rPr lang="en-US" altLang="en-US" sz="2400" b="1" i="1" dirty="0"/>
              <a:t>n </a:t>
            </a:r>
            <a:r>
              <a:rPr lang="en-US" altLang="en-US" sz="2400" b="1" dirty="0"/>
              <a:t>x</a:t>
            </a:r>
            <a:r>
              <a:rPr lang="en-US" altLang="en-US" sz="2400" b="1" i="1" dirty="0"/>
              <a:t> m</a:t>
            </a:r>
            <a:r>
              <a:rPr lang="en-US" altLang="en-US" sz="2400" b="1" dirty="0"/>
              <a:t> </a:t>
            </a:r>
            <a:r>
              <a:rPr lang="en-US" altLang="en-US" sz="2400" dirty="0"/>
              <a:t>matrix defines the number of resources of each type currently allocated to each process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>Request</a:t>
            </a:r>
            <a:r>
              <a:rPr lang="en-US" altLang="en-US" sz="2400" i="1" dirty="0"/>
              <a:t>:</a:t>
            </a:r>
            <a:r>
              <a:rPr lang="en-US" altLang="en-US" sz="2400" dirty="0"/>
              <a:t>  An </a:t>
            </a:r>
            <a:r>
              <a:rPr lang="en-US" altLang="en-US" sz="2400" b="1" i="1" dirty="0"/>
              <a:t>n </a:t>
            </a:r>
            <a:r>
              <a:rPr lang="en-US" altLang="en-US" sz="2400" b="1" dirty="0"/>
              <a:t>x</a:t>
            </a:r>
            <a:r>
              <a:rPr lang="en-US" altLang="en-US" sz="2400" b="1" i="1" dirty="0"/>
              <a:t> m</a:t>
            </a:r>
            <a:r>
              <a:rPr lang="en-US" altLang="en-US" sz="2400" b="1" dirty="0"/>
              <a:t> </a:t>
            </a:r>
            <a:r>
              <a:rPr lang="en-US" altLang="en-US" sz="2400" dirty="0"/>
              <a:t>matrix indicates the current request </a:t>
            </a:r>
            <a:r>
              <a:rPr lang="en-US" altLang="en-US" sz="2400" dirty="0" smtClean="0"/>
              <a:t>of </a:t>
            </a:r>
            <a:r>
              <a:rPr lang="en-US" altLang="en-US" sz="2400" dirty="0"/>
              <a:t>each process.  If </a:t>
            </a:r>
            <a:r>
              <a:rPr lang="en-US" altLang="en-US" sz="2400" b="1" i="1" dirty="0"/>
              <a:t>Request </a:t>
            </a:r>
            <a:r>
              <a:rPr lang="en-US" altLang="en-US" sz="2400" b="1" dirty="0"/>
              <a:t>[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][</a:t>
            </a:r>
            <a:r>
              <a:rPr lang="en-US" altLang="en-US" sz="2400" b="1" i="1" dirty="0"/>
              <a:t>j</a:t>
            </a:r>
            <a:r>
              <a:rPr lang="en-US" altLang="en-US" sz="2400" b="1" dirty="0"/>
              <a:t>] =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, then process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dirty="0"/>
              <a:t> is requesting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more instances of resource type </a:t>
            </a:r>
            <a:r>
              <a:rPr lang="en-US" altLang="en-US" sz="2400" b="1" i="1" dirty="0" err="1" smtClean="0"/>
              <a:t>R</a:t>
            </a:r>
            <a:r>
              <a:rPr lang="en-US" altLang="en-US" sz="2400" b="1" i="1" baseline="-25000" dirty="0" err="1" smtClean="0"/>
              <a:t>j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sz="2400" dirty="0"/>
              <a:t>Let </a:t>
            </a:r>
            <a:r>
              <a:rPr lang="en-US" altLang="en-US" sz="2400" b="1" i="1" dirty="0"/>
              <a:t>Work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Finish</a:t>
            </a:r>
            <a:r>
              <a:rPr lang="en-US" altLang="en-US" sz="2400" dirty="0"/>
              <a:t> be vectors of length </a:t>
            </a:r>
            <a:r>
              <a:rPr lang="en-US" altLang="en-US" sz="2400" b="1" i="1" dirty="0"/>
              <a:t>m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respectively. </a:t>
            </a:r>
            <a:r>
              <a:rPr lang="en-US" altLang="en-US" sz="2400" dirty="0"/>
              <a:t>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/>
              <a:t> </a:t>
            </a:r>
            <a:r>
              <a:rPr lang="en-US" altLang="en-US" sz="2400" b="1" i="1" dirty="0"/>
              <a:t>Work</a:t>
            </a:r>
            <a:r>
              <a:rPr lang="en-US" altLang="en-US" sz="2400" b="1" dirty="0"/>
              <a:t> = </a:t>
            </a:r>
            <a:r>
              <a:rPr lang="en-US" altLang="en-US" sz="2400" b="1" i="1" dirty="0"/>
              <a:t>Available</a:t>
            </a:r>
            <a:endParaRPr lang="en-US" altLang="en-US" sz="2400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dirty="0"/>
              <a:t> For 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 = 1,2, …,</a:t>
            </a:r>
            <a:r>
              <a:rPr lang="en-US" altLang="en-US" sz="2400" b="1" i="1" dirty="0"/>
              <a:t> n</a:t>
            </a:r>
            <a:r>
              <a:rPr lang="en-US" altLang="en-US" sz="2400" dirty="0"/>
              <a:t>, if </a:t>
            </a:r>
            <a:r>
              <a:rPr lang="en-US" altLang="en-US" sz="2400" b="1" i="1" dirty="0" err="1"/>
              <a:t>Allocation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 0</a:t>
            </a:r>
            <a:r>
              <a:rPr lang="en-US" altLang="en-US" sz="2400" dirty="0">
                <a:sym typeface="Symbol" panose="05050102010706020507" pitchFamily="18" charset="2"/>
              </a:rPr>
              <a:t>, then 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sym typeface="Symbol" panose="05050102010706020507" pitchFamily="18" charset="2"/>
              </a:rPr>
              <a:t>[i] </a:t>
            </a:r>
            <a:r>
              <a:rPr lang="en-US" altLang="en-US" sz="2400" b="1" i="1" dirty="0">
                <a:sym typeface="Symbol" panose="05050102010706020507" pitchFamily="18" charset="2"/>
              </a:rPr>
              <a:t>= false</a:t>
            </a:r>
            <a:r>
              <a:rPr lang="en-US" altLang="en-US" sz="2400" dirty="0">
                <a:sym typeface="Symbol" panose="05050102010706020507" pitchFamily="18" charset="2"/>
              </a:rPr>
              <a:t>; otherwise, </a:t>
            </a:r>
            <a:r>
              <a:rPr lang="en-US" altLang="en-US" sz="2400" b="1" i="1" dirty="0"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sym typeface="Symbol" panose="05050102010706020507" pitchFamily="18" charset="2"/>
              </a:rPr>
              <a:t>[i] = </a:t>
            </a:r>
            <a:r>
              <a:rPr lang="en-US" altLang="en-US" sz="2400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2400" dirty="0"/>
              <a:t>Find an index </a:t>
            </a:r>
            <a:r>
              <a:rPr lang="en-US" altLang="en-US" sz="2400" b="1" i="1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/>
              <a:t> </a:t>
            </a:r>
            <a:r>
              <a:rPr lang="en-US" altLang="en-US" sz="2400" b="1" i="1" dirty="0"/>
              <a:t>Finish</a:t>
            </a:r>
            <a:r>
              <a:rPr lang="en-US" altLang="en-US" sz="2400" b="1" dirty="0"/>
              <a:t>[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] == </a:t>
            </a:r>
            <a:r>
              <a:rPr lang="en-US" altLang="en-US" sz="2400" b="1" i="1" dirty="0"/>
              <a:t>false</a:t>
            </a:r>
            <a:endParaRPr lang="en-US" altLang="en-US" sz="2400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/>
              <a:t> </a:t>
            </a:r>
            <a:r>
              <a:rPr lang="en-US" altLang="en-US" sz="2400" b="1" i="1" dirty="0" err="1"/>
              <a:t>Request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 </a:t>
            </a:r>
            <a:r>
              <a:rPr lang="en-US" altLang="en-US" sz="2400" b="1" i="1" dirty="0">
                <a:sym typeface="Symbol" panose="05050102010706020507" pitchFamily="18" charset="2"/>
              </a:rPr>
              <a:t>Work</a:t>
            </a:r>
            <a:br>
              <a:rPr lang="en-US" altLang="en-US" sz="2400" b="1" i="1" dirty="0">
                <a:sym typeface="Symbol" panose="05050102010706020507" pitchFamily="18" charset="2"/>
              </a:rPr>
            </a:br>
            <a:endParaRPr lang="en-US" altLang="en-US" sz="2400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If no such </a:t>
            </a:r>
            <a:r>
              <a:rPr lang="en-US" altLang="en-US" sz="2400" b="1" i="1" dirty="0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exists, go to step 4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980975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sz="2400" i="1" dirty="0"/>
              <a:t> </a:t>
            </a:r>
            <a:r>
              <a:rPr lang="en-US" altLang="en-US" sz="2400" b="1" i="1" dirty="0"/>
              <a:t>Work</a:t>
            </a:r>
            <a:r>
              <a:rPr lang="en-US" altLang="en-US" sz="2400" b="1" dirty="0"/>
              <a:t> = </a:t>
            </a:r>
            <a:r>
              <a:rPr lang="en-US" altLang="en-US" sz="2400" b="1" i="1" dirty="0"/>
              <a:t>Work</a:t>
            </a:r>
            <a:r>
              <a:rPr lang="en-US" altLang="en-US" sz="2400" b="1" dirty="0"/>
              <a:t> + </a:t>
            </a:r>
            <a:r>
              <a:rPr lang="en-US" altLang="en-US" sz="2400" b="1" i="1" dirty="0" err="1"/>
              <a:t>Allocation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 </a:t>
            </a:r>
            <a:r>
              <a:rPr lang="en-US" altLang="en-US" sz="2400" b="1" i="1" dirty="0" smtClean="0"/>
              <a:t>Finish</a:t>
            </a:r>
            <a:r>
              <a:rPr lang="en-US" altLang="en-US" sz="2400" b="1" dirty="0" smtClean="0"/>
              <a:t>[</a:t>
            </a:r>
            <a:r>
              <a:rPr lang="en-US" altLang="en-US" sz="2400" b="1" i="1" dirty="0" err="1" smtClean="0"/>
              <a:t>i</a:t>
            </a:r>
            <a:r>
              <a:rPr lang="en-US" altLang="en-US" sz="2400" b="1" dirty="0"/>
              <a:t>] = </a:t>
            </a:r>
            <a:r>
              <a:rPr lang="en-US" altLang="en-US" sz="2400" b="1" i="1" dirty="0"/>
              <a:t>true</a:t>
            </a: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 </a:t>
            </a:r>
            <a:r>
              <a:rPr lang="en-US" altLang="en-US" sz="2400" dirty="0" smtClean="0"/>
              <a:t>go </a:t>
            </a:r>
            <a:r>
              <a:rPr lang="en-US" altLang="en-US" sz="2400" dirty="0"/>
              <a:t>to step 2</a:t>
            </a:r>
            <a:br>
              <a:rPr lang="en-US" altLang="en-US" sz="2400" dirty="0"/>
            </a:br>
            <a:r>
              <a:rPr lang="en-US" altLang="en-US" sz="2400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sz="2400" dirty="0" smtClean="0"/>
              <a:t>If </a:t>
            </a:r>
            <a:r>
              <a:rPr lang="en-US" altLang="en-US" sz="2400" b="1" i="1" dirty="0"/>
              <a:t>Finish[i] == false</a:t>
            </a:r>
            <a:r>
              <a:rPr lang="en-US" altLang="en-US" sz="2400" dirty="0"/>
              <a:t>, for some </a:t>
            </a:r>
            <a:r>
              <a:rPr lang="en-US" altLang="en-US" sz="2400" b="1" i="1" dirty="0"/>
              <a:t>i</a:t>
            </a:r>
            <a:r>
              <a:rPr lang="en-US" altLang="en-US" sz="2400" dirty="0"/>
              <a:t>, 1 </a:t>
            </a:r>
            <a:r>
              <a:rPr lang="en-US" altLang="en-US" sz="2400" dirty="0">
                <a:sym typeface="Symbol" panose="05050102010706020507" pitchFamily="18" charset="2"/>
              </a:rPr>
              <a:t> </a:t>
            </a:r>
            <a:r>
              <a:rPr lang="en-US" altLang="en-US" sz="2400" b="1" i="1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  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, then </a:t>
            </a:r>
            <a:r>
              <a:rPr lang="en-US" altLang="en-US" sz="2400" dirty="0" smtClean="0">
                <a:sym typeface="Symbol" panose="05050102010706020507" pitchFamily="18" charset="2"/>
              </a:rPr>
              <a:t>the </a:t>
            </a:r>
            <a:r>
              <a:rPr lang="en-US" altLang="en-US" sz="2400" dirty="0">
                <a:sym typeface="Symbol" panose="05050102010706020507" pitchFamily="18" charset="2"/>
              </a:rPr>
              <a:t>system is </a:t>
            </a:r>
            <a:r>
              <a:rPr lang="en-US" altLang="en-US" sz="2400" dirty="0" smtClean="0">
                <a:sym typeface="Symbol" panose="05050102010706020507" pitchFamily="18" charset="2"/>
              </a:rPr>
              <a:t>in </a:t>
            </a:r>
            <a:r>
              <a:rPr lang="en-US" altLang="en-US" sz="2400" dirty="0">
                <a:sym typeface="Symbol" panose="05050102010706020507" pitchFamily="18" charset="2"/>
              </a:rPr>
              <a:t>deadlock state. Moreover, if </a:t>
            </a:r>
            <a:r>
              <a:rPr lang="en-US" altLang="en-US" sz="2400" b="1" i="1" dirty="0"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sym typeface="Symbol" panose="05050102010706020507" pitchFamily="18" charset="2"/>
              </a:rPr>
              <a:t>[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] == </a:t>
            </a:r>
            <a:r>
              <a:rPr lang="en-US" altLang="en-US" sz="2400" b="1" i="1" dirty="0">
                <a:sym typeface="Symbol" panose="05050102010706020507" pitchFamily="18" charset="2"/>
              </a:rPr>
              <a:t>false</a:t>
            </a:r>
            <a:r>
              <a:rPr lang="en-US" altLang="en-US" sz="2400" dirty="0">
                <a:sym typeface="Symbol" panose="05050102010706020507" pitchFamily="18" charset="2"/>
              </a:rPr>
              <a:t>, then 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4566153"/>
            <a:ext cx="769461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sz="2400" b="1" i="1" dirty="0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sz="2400" b="1" dirty="0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sz="2400" b="1" i="1" dirty="0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sz="2400" b="1" baseline="30000" dirty="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 sz="2400" dirty="0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Five processes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 through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r>
              <a:rPr lang="en-US" altLang="en-US" sz="2000" dirty="0"/>
              <a:t>;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three resource types </a:t>
            </a:r>
            <a:br>
              <a:rPr lang="en-US" altLang="en-US" sz="2000" dirty="0"/>
            </a:br>
            <a:r>
              <a:rPr lang="en-US" altLang="en-US" sz="2000" dirty="0"/>
              <a:t>A (7 instances), </a:t>
            </a:r>
            <a:r>
              <a:rPr lang="en-US" altLang="en-US" sz="2000" i="1" dirty="0"/>
              <a:t>B </a:t>
            </a:r>
            <a:r>
              <a:rPr lang="en-US" altLang="en-US" sz="2000" dirty="0"/>
              <a:t>(2 instances), and </a:t>
            </a:r>
            <a:r>
              <a:rPr lang="en-US" altLang="en-US" sz="2000" i="1" dirty="0"/>
              <a:t>C</a:t>
            </a:r>
            <a:r>
              <a:rPr lang="en-US" altLang="en-US" sz="2000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Snapshot at time </a:t>
            </a:r>
            <a:r>
              <a:rPr lang="en-US" altLang="en-US" sz="2000" b="1" i="1" dirty="0"/>
              <a:t>T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		 </a:t>
            </a:r>
            <a:r>
              <a:rPr lang="en-US" altLang="en-US" sz="2000" i="1" u="sng" dirty="0"/>
              <a:t>Allocation</a:t>
            </a:r>
            <a:r>
              <a:rPr lang="en-US" altLang="en-US" sz="2000" i="1" dirty="0"/>
              <a:t>	</a:t>
            </a:r>
            <a:r>
              <a:rPr lang="en-US" altLang="en-US" sz="2000" i="1" u="sng" dirty="0"/>
              <a:t>Request</a:t>
            </a:r>
            <a:r>
              <a:rPr lang="en-US" altLang="en-US" sz="2000" i="1" dirty="0"/>
              <a:t>	</a:t>
            </a:r>
            <a:r>
              <a:rPr lang="en-US" altLang="en-US" sz="2000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        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/>
              <a:t>	        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0 1 0          </a:t>
            </a:r>
            <a:r>
              <a:rPr lang="en-US" altLang="en-US" sz="2000" dirty="0" smtClean="0"/>
              <a:t> 0 </a:t>
            </a:r>
            <a:r>
              <a:rPr lang="en-US" altLang="en-US" sz="2000" dirty="0"/>
              <a:t>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i="1" dirty="0"/>
              <a:t>             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        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i="1" dirty="0"/>
              <a:t>             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	        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3 0 3          </a:t>
            </a:r>
            <a:r>
              <a:rPr lang="en-US" altLang="en-US" sz="2000" dirty="0" smtClean="0"/>
              <a:t> 0 </a:t>
            </a:r>
            <a:r>
              <a:rPr lang="en-US" altLang="en-US" sz="2000" dirty="0"/>
              <a:t>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i="1" dirty="0"/>
              <a:t>             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       </a:t>
            </a:r>
            <a:r>
              <a:rPr lang="en-US" altLang="en-US" sz="2000" dirty="0" smtClean="0"/>
              <a:t> 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4</a:t>
            </a:r>
            <a:r>
              <a:rPr lang="en-US" altLang="en-US" sz="2000" baseline="-25000" dirty="0"/>
              <a:t>	</a:t>
            </a:r>
            <a:r>
              <a:rPr lang="en-US" altLang="en-US" sz="2000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Sequence &lt;</a:t>
            </a:r>
            <a:r>
              <a:rPr lang="en-US" altLang="en-US" sz="2000" b="1" i="1" dirty="0"/>
              <a:t>P</a:t>
            </a:r>
            <a:r>
              <a:rPr lang="en-US" altLang="en-US" sz="2000" b="1" i="1" baseline="-25000" dirty="0"/>
              <a:t>0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2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3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1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4</a:t>
            </a:r>
            <a:r>
              <a:rPr lang="en-US" altLang="en-US" sz="2000" dirty="0"/>
              <a:t>&gt; will result in </a:t>
            </a:r>
            <a:r>
              <a:rPr lang="en-US" altLang="en-US" sz="2000" b="1" i="1" dirty="0"/>
              <a:t>Finish[i] = true </a:t>
            </a:r>
            <a:r>
              <a:rPr lang="en-US" altLang="en-US" sz="2000" dirty="0"/>
              <a:t>for all </a:t>
            </a:r>
            <a:r>
              <a:rPr lang="en-US" altLang="en-US" sz="2000" b="1" i="1" dirty="0"/>
              <a:t>i</a:t>
            </a:r>
            <a:endParaRPr lang="en-US" altLang="en-US" sz="2000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2</a:t>
            </a:r>
            <a:r>
              <a:rPr lang="en-US" altLang="en-US" sz="2000" dirty="0"/>
              <a:t> requests an additional instance of type</a:t>
            </a:r>
            <a:r>
              <a:rPr lang="en-US" altLang="en-US" sz="2000" i="1" dirty="0"/>
              <a:t> </a:t>
            </a:r>
            <a:r>
              <a:rPr lang="en-US" altLang="en-US" sz="2000" b="1" i="1" dirty="0"/>
              <a:t>C</a:t>
            </a:r>
            <a:endParaRPr lang="en-US" altLang="en-US" sz="2000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u="sng" dirty="0"/>
              <a:t>Request</a:t>
            </a:r>
            <a:endParaRPr lang="en-US" altLang="en-US" sz="2000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0 0 2</a:t>
            </a:r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000" dirty="0" smtClean="0"/>
              <a:t>State </a:t>
            </a:r>
            <a:r>
              <a:rPr lang="en-US" altLang="en-US" sz="2000" dirty="0"/>
              <a:t>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Can reclaim resources held by process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, but insufficient resources to fulfill other </a:t>
            </a:r>
            <a:r>
              <a:rPr lang="en-US" altLang="en-US" sz="2000" dirty="0" smtClean="0"/>
              <a:t>processes’ </a:t>
            </a:r>
            <a:r>
              <a:rPr lang="en-US" altLang="en-US" sz="2000" dirty="0"/>
              <a:t>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Deadlock exists, consisting of processes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, </a:t>
            </a:r>
            <a:r>
              <a:rPr lang="en-US" altLang="en-US" sz="2000" b="1" baseline="-25000" dirty="0"/>
              <a:t>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3</a:t>
            </a:r>
            <a:r>
              <a:rPr lang="en-US" altLang="en-US" sz="2000" dirty="0"/>
              <a:t>, and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endParaRPr lang="en-US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sz="2400" dirty="0"/>
              <a:t>System consists of resources</a:t>
            </a:r>
          </a:p>
          <a:p>
            <a:pPr lvl="1"/>
            <a:r>
              <a:rPr lang="en-US" altLang="en-US" sz="2400" dirty="0"/>
              <a:t>Resource types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 . .,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m</a:t>
            </a:r>
          </a:p>
          <a:p>
            <a:pPr lvl="2"/>
            <a:r>
              <a:rPr lang="en-US" altLang="en-US" sz="2400" i="1" dirty="0"/>
              <a:t>CPU cycles, memory space, I/O devices</a:t>
            </a:r>
          </a:p>
          <a:p>
            <a:pPr lvl="1"/>
            <a:r>
              <a:rPr lang="en-US" altLang="en-US" sz="2400" dirty="0"/>
              <a:t>Each resource type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has </a:t>
            </a:r>
            <a:r>
              <a:rPr lang="en-US" altLang="en-US" sz="2400" i="1" dirty="0"/>
              <a:t>W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instances</a:t>
            </a:r>
            <a:endParaRPr lang="en-US" altLang="en-US" sz="2400" dirty="0"/>
          </a:p>
          <a:p>
            <a:r>
              <a:rPr lang="en-US" altLang="en-US" sz="2400" dirty="0"/>
              <a:t>Each process utilizes a resource as follows:</a:t>
            </a:r>
          </a:p>
          <a:p>
            <a:pPr lvl="1"/>
            <a:r>
              <a:rPr lang="en-US" altLang="en-US" sz="2400" b="1" dirty="0"/>
              <a:t>request </a:t>
            </a:r>
          </a:p>
          <a:p>
            <a:pPr lvl="1"/>
            <a:r>
              <a:rPr lang="en-US" altLang="en-US" sz="2400" b="1" dirty="0"/>
              <a:t>use </a:t>
            </a:r>
          </a:p>
          <a:p>
            <a:pPr lvl="1"/>
            <a:r>
              <a:rPr lang="en-US" altLang="en-US" sz="2400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sz="2400" dirty="0"/>
              <a:t>When, and how often, to invoke depends on:</a:t>
            </a:r>
          </a:p>
          <a:p>
            <a:pPr lvl="1"/>
            <a:r>
              <a:rPr lang="en-US" altLang="en-US" sz="2400" dirty="0"/>
              <a:t>How often a deadlock is likely to occur?</a:t>
            </a:r>
          </a:p>
          <a:p>
            <a:pPr lvl="1"/>
            <a:r>
              <a:rPr lang="en-US" altLang="en-US" sz="2400" dirty="0"/>
              <a:t>How many processes will need to be rolled back?</a:t>
            </a:r>
          </a:p>
          <a:p>
            <a:pPr lvl="2"/>
            <a:r>
              <a:rPr lang="en-US" altLang="en-US" sz="2400" dirty="0"/>
              <a:t>one for each disjoint cycle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sz="2400" dirty="0"/>
              <a:t>“</a:t>
            </a:r>
            <a:r>
              <a:rPr lang="en-US" altLang="ja-JP" sz="2400" dirty="0"/>
              <a:t>caused</a:t>
            </a:r>
            <a:r>
              <a:rPr lang="ja-JP" altLang="en-US" sz="2400" dirty="0"/>
              <a:t>”</a:t>
            </a:r>
            <a:r>
              <a:rPr lang="en-US" altLang="ja-JP" sz="2400" dirty="0"/>
              <a:t> the </a:t>
            </a:r>
            <a:r>
              <a:rPr lang="en-US" altLang="ja-JP" sz="2400" dirty="0" smtClean="0"/>
              <a:t>deadlock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sz="2400" dirty="0"/>
              <a:t>Abort all deadlocked </a:t>
            </a:r>
            <a:r>
              <a:rPr lang="en-US" altLang="en-US" sz="2400" dirty="0" smtClean="0"/>
              <a:t>processes</a:t>
            </a:r>
            <a:endParaRPr lang="en-US" altLang="en-US" sz="2400" dirty="0"/>
          </a:p>
          <a:p>
            <a:r>
              <a:rPr lang="en-US" altLang="en-US" sz="2400" dirty="0" smtClean="0"/>
              <a:t>Abort </a:t>
            </a:r>
            <a:r>
              <a:rPr lang="en-US" altLang="en-US" sz="2400" dirty="0"/>
              <a:t>one process at a time until the deadlock cycle is </a:t>
            </a:r>
            <a:r>
              <a:rPr lang="en-US" altLang="en-US" sz="2400" dirty="0" smtClean="0"/>
              <a:t>eliminated</a:t>
            </a:r>
            <a:endParaRPr lang="en-US" altLang="en-US" sz="2400" dirty="0"/>
          </a:p>
          <a:p>
            <a:r>
              <a:rPr lang="en-US" altLang="en-US" sz="2400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Is process interactive or batch?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sz="2400" b="1" dirty="0"/>
              <a:t>Selecting a victim </a:t>
            </a:r>
            <a:r>
              <a:rPr lang="en-US" altLang="en-US" sz="2400" dirty="0"/>
              <a:t>– minimize cost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b="1" dirty="0"/>
              <a:t>Rollback</a:t>
            </a:r>
            <a:r>
              <a:rPr lang="en-US" altLang="en-US" sz="2400" dirty="0"/>
              <a:t> – return to some safe state, restart process for that state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b="1" dirty="0"/>
              <a:t>Starvation</a:t>
            </a:r>
            <a:r>
              <a:rPr lang="en-US" altLang="en-US" sz="2400" dirty="0"/>
              <a:t> –  same process may always be picked as victim, </a:t>
            </a:r>
            <a:r>
              <a:rPr lang="en-US" altLang="en-US" sz="2400" dirty="0" smtClean="0"/>
              <a:t>so we should include </a:t>
            </a:r>
            <a:r>
              <a:rPr lang="en-US" altLang="en-US" sz="2400" dirty="0"/>
              <a:t>number of </a:t>
            </a:r>
            <a:r>
              <a:rPr lang="en-US" altLang="en-US" sz="2400" dirty="0" smtClean="0"/>
              <a:t>rollbacks </a:t>
            </a:r>
            <a:r>
              <a:rPr lang="en-US" altLang="en-US" sz="2400" dirty="0"/>
              <a:t>in cost factor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sz="2400" dirty="0"/>
              <a:t>Data:</a:t>
            </a:r>
          </a:p>
          <a:p>
            <a:pPr lvl="1"/>
            <a:r>
              <a:rPr lang="en-US" altLang="en-US" sz="2400" dirty="0"/>
              <a:t>A semaphore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400" dirty="0"/>
              <a:t>initialized to 1</a:t>
            </a:r>
          </a:p>
          <a:p>
            <a:pPr lvl="1"/>
            <a:r>
              <a:rPr lang="en-US" altLang="en-US" sz="2400" dirty="0"/>
              <a:t>A semaphore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sz="2400" dirty="0"/>
              <a:t>initialized to 1</a:t>
            </a:r>
          </a:p>
          <a:p>
            <a:r>
              <a:rPr lang="en-US" altLang="en-US" sz="2400" dirty="0"/>
              <a:t>Two processes P1 and P2</a:t>
            </a:r>
          </a:p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P1:  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P2:  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sz="2000" b="1" dirty="0"/>
              <a:t>:</a:t>
            </a:r>
            <a:r>
              <a:rPr lang="en-US" altLang="en-US" sz="2000" dirty="0"/>
              <a:t>  only one process at a time can use a resource</a:t>
            </a:r>
            <a:endParaRPr lang="en-US" altLang="en-US" sz="900" dirty="0"/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sz="2000" b="1" dirty="0"/>
              <a:t>:</a:t>
            </a:r>
            <a:r>
              <a:rPr lang="en-US" altLang="en-US" sz="2000" dirty="0"/>
              <a:t>  a process holding at least one resource is waiting to acquire additional resources held by other processes</a:t>
            </a:r>
            <a:endParaRPr lang="en-US" altLang="en-US" sz="900" dirty="0"/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sz="2000" b="1" dirty="0"/>
              <a:t>:</a:t>
            </a:r>
            <a:r>
              <a:rPr lang="en-US" altLang="en-US" sz="2000" dirty="0"/>
              <a:t>  a resource can be released </a:t>
            </a:r>
            <a:r>
              <a:rPr lang="en-US" altLang="en-US" sz="2000" dirty="0">
                <a:solidFill>
                  <a:srgbClr val="0000FF"/>
                </a:solidFill>
              </a:rPr>
              <a:t>only</a:t>
            </a:r>
            <a:r>
              <a:rPr lang="en-US" altLang="en-US" sz="2000" dirty="0"/>
              <a:t> voluntarily by the process holding it, after that process has completed its task</a:t>
            </a:r>
            <a:endParaRPr lang="en-US" altLang="en-US" sz="900" dirty="0"/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sz="2000" b="1" dirty="0"/>
              <a:t>:</a:t>
            </a:r>
            <a:r>
              <a:rPr lang="en-US" altLang="en-US" sz="2000" dirty="0"/>
              <a:t>  there exists a set {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} of waiting processes such </a:t>
            </a:r>
            <a:r>
              <a:rPr lang="en-US" altLang="en-US" sz="2000" dirty="0" smtClean="0"/>
              <a:t>that: </a:t>
            </a:r>
          </a:p>
          <a:p>
            <a:pPr lvl="1"/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 </a:t>
            </a:r>
            <a:r>
              <a:rPr lang="en-US" altLang="en-US" sz="2000" dirty="0"/>
              <a:t>is waiting for a resource that is held by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i="1" dirty="0" err="1" smtClean="0"/>
              <a:t>P</a:t>
            </a:r>
            <a:r>
              <a:rPr lang="en-US" altLang="en-US" sz="2000" baseline="-25000" dirty="0" err="1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waiting for a resource that is held by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n</a:t>
            </a:r>
            <a:r>
              <a:rPr lang="en-US" altLang="en-US" sz="2000" baseline="-25000" dirty="0"/>
              <a:t>–1</a:t>
            </a:r>
            <a:r>
              <a:rPr lang="en-US" altLang="en-US" sz="2000" dirty="0"/>
              <a:t> is waiting for a resource that is held by </a:t>
            </a:r>
            <a:r>
              <a:rPr lang="en-US" altLang="en-US" sz="2000" i="1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and </a:t>
            </a:r>
            <a:r>
              <a:rPr lang="en-US" altLang="en-US" sz="2000" i="1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is waiting for a resource that is held by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</a:t>
            </a:r>
            <a:endParaRPr lang="en-US" altLang="en-US" sz="2000" dirty="0"/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09921"/>
            <a:ext cx="74405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Deadlock can arise if four conditions hold </a:t>
            </a:r>
            <a:r>
              <a:rPr kumimoji="0" lang="en-US" altLang="en-US" sz="2000" dirty="0" smtClean="0"/>
              <a:t>simultaneously</a:t>
            </a:r>
            <a:endParaRPr kumimoji="0"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sz="2400" dirty="0"/>
              <a:t>V is partitioned into two types:</a:t>
            </a:r>
          </a:p>
          <a:p>
            <a:pPr lvl="1"/>
            <a:r>
              <a:rPr lang="en-US" altLang="en-US" sz="2400" i="1" dirty="0"/>
              <a:t>P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}, the set consisting of all the processes in the system</a:t>
            </a:r>
            <a:br>
              <a:rPr lang="en-US" altLang="en-US" sz="2400" dirty="0"/>
            </a:br>
            <a:endParaRPr lang="en-US" altLang="en-US" sz="2400" dirty="0"/>
          </a:p>
          <a:p>
            <a:pPr lvl="1"/>
            <a:r>
              <a:rPr lang="en-US" altLang="en-US" sz="2400" i="1" dirty="0"/>
              <a:t>R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m</a:t>
            </a:r>
            <a:r>
              <a:rPr lang="en-US" altLang="en-US" sz="2400" dirty="0"/>
              <a:t>}, the set consisting of all resource types in the system</a:t>
            </a:r>
          </a:p>
          <a:p>
            <a:pPr lvl="1"/>
            <a:endParaRPr lang="en-US" altLang="en-US" sz="1050" dirty="0"/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sz="2400" dirty="0"/>
              <a:t>– directed edge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endParaRPr lang="en-US" altLang="en-US" sz="2400" i="1" baseline="-25000" dirty="0">
              <a:sym typeface="Symbol" panose="05050102010706020507" pitchFamily="18" charset="2"/>
            </a:endParaRPr>
          </a:p>
          <a:p>
            <a:endParaRPr lang="en-US" altLang="en-US" sz="1000" i="1" baseline="-25000" dirty="0">
              <a:sym typeface="Symbol" panose="05050102010706020507" pitchFamily="18" charset="2"/>
            </a:endParaRP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sz="2400" dirty="0"/>
              <a:t>– directed edge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j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09" y="1310280"/>
            <a:ext cx="5638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A set of vertices </a:t>
            </a:r>
            <a:r>
              <a:rPr kumimoji="0" lang="en-US" altLang="en-US" sz="2400" i="1" dirty="0"/>
              <a:t>V</a:t>
            </a:r>
            <a:r>
              <a:rPr kumimoji="0" lang="en-US" altLang="en-US" sz="2400" dirty="0"/>
              <a:t> and a set of edges </a:t>
            </a:r>
            <a:r>
              <a:rPr kumimoji="0" lang="en-US" altLang="en-US" sz="2400" i="1" dirty="0" smtClean="0"/>
              <a:t>E</a:t>
            </a:r>
            <a:endParaRPr kumimoji="0" lang="en-US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 smtClean="0"/>
              <a:t>Resources</a:t>
            </a:r>
          </a:p>
          <a:p>
            <a:pPr lvl="1"/>
            <a:r>
              <a:rPr lang="en-US" altLang="en-US" sz="2400" dirty="0" smtClean="0"/>
              <a:t>One </a:t>
            </a:r>
            <a:r>
              <a:rPr lang="en-US" altLang="en-US" sz="2400" dirty="0"/>
              <a:t>instance of R1</a:t>
            </a:r>
          </a:p>
          <a:p>
            <a:pPr lvl="1"/>
            <a:r>
              <a:rPr lang="en-US" altLang="en-US" sz="2400" dirty="0"/>
              <a:t>Two instances of R2</a:t>
            </a:r>
          </a:p>
          <a:p>
            <a:pPr lvl="1"/>
            <a:r>
              <a:rPr lang="en-US" altLang="en-US" sz="2400" dirty="0"/>
              <a:t>One instance of R3</a:t>
            </a:r>
          </a:p>
          <a:p>
            <a:pPr lvl="1"/>
            <a:r>
              <a:rPr lang="en-US" altLang="en-US" sz="2400" dirty="0"/>
              <a:t>Three </a:t>
            </a:r>
            <a:r>
              <a:rPr lang="en-US" altLang="en-US" sz="2400" dirty="0" smtClean="0"/>
              <a:t>instances </a:t>
            </a:r>
            <a:r>
              <a:rPr lang="en-US" altLang="en-US" sz="2400" dirty="0"/>
              <a:t>of R4</a:t>
            </a:r>
          </a:p>
          <a:p>
            <a:r>
              <a:rPr lang="en-US" altLang="en-US" sz="2400" dirty="0"/>
              <a:t>T1 holds one instance of R2 and is waiting for an instance of R1</a:t>
            </a:r>
          </a:p>
          <a:p>
            <a:r>
              <a:rPr lang="en-US" altLang="en-US" sz="2400" dirty="0"/>
              <a:t>T2 holds one instance of R1, one instance of R2, and is waiting for an instance of R3</a:t>
            </a:r>
          </a:p>
          <a:p>
            <a:r>
              <a:rPr lang="en-US" altLang="en-US" sz="2400" dirty="0"/>
              <a:t>T3 </a:t>
            </a:r>
            <a:r>
              <a:rPr lang="en-US" altLang="en-US" sz="2400" dirty="0" smtClean="0"/>
              <a:t>holds </a:t>
            </a:r>
            <a:r>
              <a:rPr lang="en-US" altLang="en-US" sz="2400" dirty="0"/>
              <a:t>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8074" y="2216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11727</TotalTime>
  <Words>1786</Words>
  <Application>Microsoft Office PowerPoint</Application>
  <PresentationFormat>如螢幕大小 (4:3)</PresentationFormat>
  <Paragraphs>322</Paragraphs>
  <Slides>43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5" baseType="lpstr">
      <vt:lpstr>Monotype Sorts</vt:lpstr>
      <vt:lpstr>MS PGothic</vt:lpstr>
      <vt:lpstr>MS PGothic</vt:lpstr>
      <vt:lpstr>Arial</vt:lpstr>
      <vt:lpstr>Courier New</vt:lpstr>
      <vt:lpstr>Helvetica</vt:lpstr>
      <vt:lpstr>Symbol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使用者</cp:lastModifiedBy>
  <cp:revision>262</cp:revision>
  <cp:lastPrinted>2013-09-10T17:57:57Z</cp:lastPrinted>
  <dcterms:created xsi:type="dcterms:W3CDTF">2011-01-13T23:43:38Z</dcterms:created>
  <dcterms:modified xsi:type="dcterms:W3CDTF">2023-04-10T02:44:58Z</dcterms:modified>
</cp:coreProperties>
</file>