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483" r:id="rId6"/>
    <p:sldId id="274" r:id="rId7"/>
    <p:sldId id="494" r:id="rId8"/>
    <p:sldId id="495" r:id="rId9"/>
    <p:sldId id="485" r:id="rId10"/>
    <p:sldId id="486" r:id="rId11"/>
    <p:sldId id="496" r:id="rId12"/>
    <p:sldId id="497" r:id="rId13"/>
    <p:sldId id="498" r:id="rId14"/>
    <p:sldId id="499" r:id="rId15"/>
    <p:sldId id="500" r:id="rId16"/>
    <p:sldId id="501" r:id="rId17"/>
    <p:sldId id="490" r:id="rId18"/>
    <p:sldId id="491" r:id="rId19"/>
    <p:sldId id="492" r:id="rId20"/>
    <p:sldId id="488" r:id="rId21"/>
    <p:sldId id="283" r:id="rId22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884CF-B05B-4704-A863-9A50F7E2476B}" v="24" dt="2023-10-26T06:40:46.449"/>
    <p1510:client id="{31C75E6F-2AD5-431D-9804-2600BC54A2D3}" v="7" dt="2023-10-19T07:46:51.529"/>
    <p1510:client id="{9839181E-A5FD-4084-92AF-7486788F5F8D}" v="2" dt="2023-10-25T13:26:37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盧永合" userId="S::111998413@cc.ntut.edu.tw::51dde39c-1691-458c-b840-9dbc3dd1ae57" providerId="AD" clId="Web-{31C75E6F-2AD5-431D-9804-2600BC54A2D3}"/>
    <pc:docChg chg="modSld">
      <pc:chgData name="盧永合" userId="S::111998413@cc.ntut.edu.tw::51dde39c-1691-458c-b840-9dbc3dd1ae57" providerId="AD" clId="Web-{31C75E6F-2AD5-431D-9804-2600BC54A2D3}" dt="2023-10-19T07:46:49.013" v="5" actId="20577"/>
      <pc:docMkLst>
        <pc:docMk/>
      </pc:docMkLst>
      <pc:sldChg chg="modSp">
        <pc:chgData name="盧永合" userId="S::111998413@cc.ntut.edu.tw::51dde39c-1691-458c-b840-9dbc3dd1ae57" providerId="AD" clId="Web-{31C75E6F-2AD5-431D-9804-2600BC54A2D3}" dt="2023-10-19T07:46:49.013" v="5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31C75E6F-2AD5-431D-9804-2600BC54A2D3}" dt="2023-10-19T07:46:49.013" v="5" actId="20577"/>
          <ac:spMkLst>
            <pc:docMk/>
            <pc:sldMk cId="633942577" sldId="485"/>
            <ac:spMk id="9219" creationId="{00000000-0000-0000-0000-000000000000}"/>
          </ac:spMkLst>
        </pc:spChg>
      </pc:sldChg>
    </pc:docChg>
  </pc:docChgLst>
  <pc:docChgLst>
    <pc:chgData name="盧永合" userId="S::111998413@cc.ntut.edu.tw::51dde39c-1691-458c-b840-9dbc3dd1ae57" providerId="AD" clId="Web-{2E7884CF-B05B-4704-A863-9A50F7E2476B}"/>
    <pc:docChg chg="modSld">
      <pc:chgData name="盧永合" userId="S::111998413@cc.ntut.edu.tw::51dde39c-1691-458c-b840-9dbc3dd1ae57" providerId="AD" clId="Web-{2E7884CF-B05B-4704-A863-9A50F7E2476B}" dt="2023-10-26T06:40:46.449" v="23" actId="20577"/>
      <pc:docMkLst>
        <pc:docMk/>
      </pc:docMkLst>
      <pc:sldChg chg="modSp">
        <pc:chgData name="盧永合" userId="S::111998413@cc.ntut.edu.tw::51dde39c-1691-458c-b840-9dbc3dd1ae57" providerId="AD" clId="Web-{2E7884CF-B05B-4704-A863-9A50F7E2476B}" dt="2023-10-26T06:39:57.415" v="16" actId="20577"/>
        <pc:sldMkLst>
          <pc:docMk/>
          <pc:sldMk cId="633942577" sldId="485"/>
        </pc:sldMkLst>
        <pc:spChg chg="mod">
          <ac:chgData name="盧永合" userId="S::111998413@cc.ntut.edu.tw::51dde39c-1691-458c-b840-9dbc3dd1ae57" providerId="AD" clId="Web-{2E7884CF-B05B-4704-A863-9A50F7E2476B}" dt="2023-10-26T06:39:57.415" v="16" actId="20577"/>
          <ac:spMkLst>
            <pc:docMk/>
            <pc:sldMk cId="633942577" sldId="485"/>
            <ac:spMk id="9219" creationId="{00000000-0000-0000-0000-000000000000}"/>
          </ac:spMkLst>
        </pc:spChg>
      </pc:sldChg>
      <pc:sldChg chg="modSp">
        <pc:chgData name="盧永合" userId="S::111998413@cc.ntut.edu.tw::51dde39c-1691-458c-b840-9dbc3dd1ae57" providerId="AD" clId="Web-{2E7884CF-B05B-4704-A863-9A50F7E2476B}" dt="2023-10-26T06:40:46.449" v="23" actId="20577"/>
        <pc:sldMkLst>
          <pc:docMk/>
          <pc:sldMk cId="3564677727" sldId="486"/>
        </pc:sldMkLst>
        <pc:spChg chg="mod">
          <ac:chgData name="盧永合" userId="S::111998413@cc.ntut.edu.tw::51dde39c-1691-458c-b840-9dbc3dd1ae57" providerId="AD" clId="Web-{2E7884CF-B05B-4704-A863-9A50F7E2476B}" dt="2023-10-26T06:40:46.449" v="23" actId="20577"/>
          <ac:spMkLst>
            <pc:docMk/>
            <pc:sldMk cId="3564677727" sldId="486"/>
            <ac:spMk id="9219" creationId="{00000000-0000-0000-0000-000000000000}"/>
          </ac:spMkLst>
        </pc:spChg>
      </pc:sldChg>
    </pc:docChg>
  </pc:docChgLst>
  <pc:docChgLst>
    <pc:chgData name="楊淨雯" userId="S::112598017@cc.ntut.edu.tw::7f2610d6-a863-4d1e-b960-0612953df963" providerId="AD" clId="Web-{9839181E-A5FD-4084-92AF-7486788F5F8D}"/>
    <pc:docChg chg="sldOrd">
      <pc:chgData name="楊淨雯" userId="S::112598017@cc.ntut.edu.tw::7f2610d6-a863-4d1e-b960-0612953df963" providerId="AD" clId="Web-{9839181E-A5FD-4084-92AF-7486788F5F8D}" dt="2023-10-25T13:26:37.169" v="1"/>
      <pc:docMkLst>
        <pc:docMk/>
      </pc:docMkLst>
      <pc:sldChg chg="ord">
        <pc:chgData name="楊淨雯" userId="S::112598017@cc.ntut.edu.tw::7f2610d6-a863-4d1e-b960-0612953df963" providerId="AD" clId="Web-{9839181E-A5FD-4084-92AF-7486788F5F8D}" dt="2023-10-25T13:26:37.169" v="1"/>
        <pc:sldMkLst>
          <pc:docMk/>
          <pc:sldMk cId="0" sldId="274"/>
        </pc:sldMkLst>
      </pc:sldChg>
      <pc:sldChg chg="ord">
        <pc:chgData name="楊淨雯" userId="S::112598017@cc.ntut.edu.tw::7f2610d6-a863-4d1e-b960-0612953df963" providerId="AD" clId="Web-{9839181E-A5FD-4084-92AF-7486788F5F8D}" dt="2023-10-25T13:16:57.796" v="0"/>
        <pc:sldMkLst>
          <pc:docMk/>
          <pc:sldMk cId="1113098904" sldId="4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00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05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18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5555/188490.188497" TargetMode="External"/><Relationship Id="rId2" Type="http://schemas.openxmlformats.org/officeDocument/2006/relationships/hyperlink" Target="https://dl.acm.org/doi/10.1145/183422.1834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l.acm.org/doi/10.5555/645450.653070" TargetMode="External"/><Relationship Id="rId4" Type="http://schemas.openxmlformats.org/officeDocument/2006/relationships/hyperlink" Target="https://ieeexplore.ieee.org/document/89206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137/reuters+21578+text+categorization+collec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/>
              <a:t>Big Data Mining: HW#3</a:t>
            </a:r>
            <a:r>
              <a:rPr lang="en-US" altLang="zh-TW" sz="4000"/>
              <a:t/>
            </a: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J. H. Wang</a:t>
            </a:r>
          </a:p>
          <a:p>
            <a:pPr eaLnBrk="1" hangingPunct="1"/>
            <a:r>
              <a:rPr lang="en-US" altLang="zh-TW"/>
              <a:t>Nov. 23,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Predefined Categories in Reuters-21578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5 category sets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Exchanges: 39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Orgs: 56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People: 267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ea typeface="新細明體" charset="-120"/>
              </a:rPr>
              <a:t>Places: 175 categories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sz="2400">
                <a:solidFill>
                  <a:srgbClr val="FF0000"/>
                </a:solidFill>
                <a:ea typeface="新細明體" charset="-120"/>
              </a:rPr>
              <a:t>Topics: 135 categories</a:t>
            </a:r>
          </a:p>
          <a:p>
            <a:pPr marL="0" indent="0">
              <a:buNone/>
              <a:defRPr/>
            </a:pPr>
            <a:r>
              <a:rPr lang="en-US" altLang="zh-TW" sz="2400">
                <a:ea typeface="新細明體" charset="-120"/>
                <a:sym typeface="Wingdings" pitchFamily="2" charset="2"/>
              </a:rPr>
              <a:t> In this homework, we </a:t>
            </a:r>
            <a:r>
              <a:rPr lang="en-US" altLang="zh-TW" sz="2400" b="1">
                <a:ea typeface="新細明體" charset="-120"/>
                <a:sym typeface="Wingdings" pitchFamily="2" charset="2"/>
              </a:rPr>
              <a:t>ONLY</a:t>
            </a:r>
            <a:r>
              <a:rPr lang="en-US" altLang="zh-TW" sz="2400">
                <a:ea typeface="新細明體" charset="-120"/>
                <a:sym typeface="Wingdings" pitchFamily="2" charset="2"/>
              </a:rPr>
              <a:t> consider classification in the </a:t>
            </a:r>
            <a:r>
              <a:rPr lang="en-US" altLang="zh-TW" sz="2400">
                <a:solidFill>
                  <a:srgbClr val="FF0000"/>
                </a:solidFill>
                <a:ea typeface="新細明體" charset="-120"/>
                <a:sym typeface="Wingdings" pitchFamily="2" charset="2"/>
              </a:rPr>
              <a:t>135 topical categories</a:t>
            </a:r>
            <a:endParaRPr lang="en-US" altLang="zh-TW" sz="2400" dirty="0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2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Training and Test Sets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Using Reuters-21578 for text classification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Modified Lewis (ModLewis) Split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Training: 13,625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Test: 6,188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solidFill>
                  <a:srgbClr val="FF0000"/>
                </a:solidFill>
                <a:ea typeface="新細明體" panose="02020500000000000000" pitchFamily="18" charset="-120"/>
              </a:rPr>
              <a:t>Modified Apte (ModApte) Split: used in this homework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Training: 9,603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Test: 3,299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Modified Hayes (ModHayes) Split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Training: 20,856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Test: 722</a:t>
            </a:r>
          </a:p>
          <a:p>
            <a:pPr>
              <a:lnSpc>
                <a:spcPct val="90000"/>
              </a:lnSpc>
            </a:pPr>
            <a:endParaRPr lang="zh-TW" altLang="en-US" sz="2400">
              <a:ea typeface="新細明體" panose="02020500000000000000" pitchFamily="18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04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>
                <a:ea typeface="新細明體" panose="02020500000000000000" pitchFamily="18" charset="-120"/>
              </a:rPr>
              <a:t>An Example Reuters Article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&lt;REUTERS </a:t>
            </a: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TOPICS="YES" LEWISSPLIT="TRAIN" </a:t>
            </a:r>
            <a:r>
              <a:rPr lang="en-US" altLang="zh-TW" sz="1600">
                <a:ea typeface="新細明體" panose="02020500000000000000" pitchFamily="18" charset="-120"/>
              </a:rPr>
              <a:t>CGISPLIT="TRAINING-SET" OLDID="5544" </a:t>
            </a:r>
            <a:r>
              <a:rPr lang="en-US" altLang="zh-TW" sz="1600">
                <a:solidFill>
                  <a:srgbClr val="0000FF"/>
                </a:solidFill>
                <a:ea typeface="新細明體" panose="02020500000000000000" pitchFamily="18" charset="-120"/>
              </a:rPr>
              <a:t>NEWID="1"</a:t>
            </a:r>
            <a:r>
              <a:rPr lang="en-US" altLang="zh-TW" sz="1600">
                <a:ea typeface="新細明體" panose="02020500000000000000" pitchFamily="18" charset="-120"/>
              </a:rPr>
              <a:t>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&lt;DATE&gt;26-FEB-1987 15:01:01.79&lt;/DATE&gt;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&lt;TOPICS&gt;&lt;D&gt;cocoa&lt;/D&gt;&lt;/TOPICS&gt;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&lt;PLACES&gt;&lt;D&gt;el-salvador&lt;/D&gt;&lt;D&gt;usa&lt;/D&gt;&lt;D&gt;uruguay&lt;/D&gt;&lt;/PLACES&gt;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&lt;PEOPLE&gt;&lt;/PEOPLE&gt;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&lt;TEXT&gt;&amp;#2;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&lt;TITLE&gt;BAHIA COCOA REVIEW&lt;/TITLE&gt;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&lt;DATELINE&gt;    SALVADOR, Feb 26 - &lt;/DATELINE&gt;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&lt;BODY&gt;Showers continued throughout the week 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&amp;#3;&lt;/BODY&gt;</a:t>
            </a:r>
            <a:r>
              <a:rPr lang="en-US" altLang="zh-TW" sz="1600">
                <a:ea typeface="新細明體" panose="02020500000000000000" pitchFamily="18" charset="-120"/>
              </a:rPr>
              <a:t>&lt;/TEXT&gt;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&lt;/REUTERS&gt;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" name="圓角矩形圖說文字 3">
            <a:extLst>
              <a:ext uri="{FF2B5EF4-FFF2-40B4-BE49-F238E27FC236}">
                <a16:creationId xmlns:a16="http://schemas.microsoft.com/office/drawing/2014/main" id="{8D0FE429-0C6E-4BBB-82F9-A75669DB7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1258380"/>
            <a:ext cx="1914144" cy="680400"/>
          </a:xfrm>
          <a:prstGeom prst="wedgeRoundRectCallout">
            <a:avLst>
              <a:gd name="adj1" fmla="val -89389"/>
              <a:gd name="adj2" fmla="val 7206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Training set in ModApte split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圓角矩形圖說文字 4">
            <a:extLst>
              <a:ext uri="{FF2B5EF4-FFF2-40B4-BE49-F238E27FC236}">
                <a16:creationId xmlns:a16="http://schemas.microsoft.com/office/drawing/2014/main" id="{1972A298-60DE-4E18-BA0F-79FD4CC1B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2519742"/>
            <a:ext cx="1914144" cy="402780"/>
          </a:xfrm>
          <a:prstGeom prst="wedgeRoundRectCallout">
            <a:avLst>
              <a:gd name="adj1" fmla="val -116554"/>
              <a:gd name="adj2" fmla="val 450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Topical category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圓角矩形圖說文字 5">
            <a:extLst>
              <a:ext uri="{FF2B5EF4-FFF2-40B4-BE49-F238E27FC236}">
                <a16:creationId xmlns:a16="http://schemas.microsoft.com/office/drawing/2014/main" id="{5A87EEB4-5514-40AB-BBD3-BED1E450F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632" y="4646676"/>
            <a:ext cx="1914144" cy="685800"/>
          </a:xfrm>
          <a:prstGeom prst="wedgeRoundRectCallout">
            <a:avLst>
              <a:gd name="adj1" fmla="val -142642"/>
              <a:gd name="adj2" fmla="val -924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  <a:ea typeface="新細明體" panose="02020500000000000000" pitchFamily="18" charset="-120"/>
              </a:rPr>
              <a:t>Text content</a:t>
            </a:r>
            <a:endParaRPr lang="zh-TW" altLang="en-US" sz="18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9514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Performance Evaluation Metrics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Automatically classifying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all</a:t>
            </a:r>
            <a:r>
              <a:rPr lang="en-US" altLang="zh-TW" sz="2400" dirty="0">
                <a:ea typeface="新細明體" charset="-120"/>
              </a:rPr>
              <a:t> test documents in </a:t>
            </a:r>
            <a:r>
              <a:rPr lang="en-US" altLang="zh-TW" sz="2400" dirty="0" err="1" smtClean="0">
                <a:ea typeface="新細明體" charset="-120"/>
              </a:rPr>
              <a:t>ModApte</a:t>
            </a:r>
            <a:r>
              <a:rPr lang="en-US" altLang="zh-TW" sz="2400" dirty="0" smtClean="0">
                <a:ea typeface="新細明體" charset="-120"/>
              </a:rPr>
              <a:t> split</a:t>
            </a:r>
            <a:endParaRPr lang="en-US" altLang="zh-TW" sz="2400" dirty="0">
              <a:ea typeface="新細明體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You have to show the evaluation results for classification effectiveness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>
                <a:ea typeface="新細明體" charset="-120"/>
              </a:rPr>
              <a:t>TP, TN, FP, FN</a:t>
            </a:r>
          </a:p>
          <a:p>
            <a:pPr marL="685800" lvl="2">
              <a:spcBef>
                <a:spcPts val="1000"/>
              </a:spcBef>
            </a:pPr>
            <a:r>
              <a:rPr lang="en-US" altLang="zh-TW" dirty="0">
                <a:ea typeface="新細明體" charset="-120"/>
              </a:rPr>
              <a:t>precision, recall, F1-score, accuracy</a:t>
            </a:r>
          </a:p>
          <a:p>
            <a:pPr marL="228600" lvl="1">
              <a:spcBef>
                <a:spcPts val="1000"/>
              </a:spcBef>
            </a:pPr>
            <a:r>
              <a:rPr lang="en-US" altLang="zh-TW" sz="2400" dirty="0">
                <a:ea typeface="新細明體" charset="-120"/>
              </a:rPr>
              <a:t>Also show the efficiency for the system running time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7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A document showing your environment setup</a:t>
            </a:r>
          </a:p>
          <a:p>
            <a:pPr lvl="2"/>
            <a:r>
              <a:rPr lang="en-US" altLang="zh-TW" sz="160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Your </a:t>
            </a:r>
            <a:r>
              <a:rPr lang="en-US" altLang="zh-TW" sz="160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The generated output</a:t>
            </a:r>
            <a:r>
              <a:rPr lang="en-US" altLang="zh-TW" sz="160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Documentation</a:t>
            </a:r>
            <a:r>
              <a:rPr lang="en-US" altLang="zh-TW" sz="160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Remember to specify </a:t>
            </a:r>
            <a:r>
              <a:rPr lang="en-US" altLang="zh-TW" sz="1600" b="1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160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>
                <a:solidFill>
                  <a:srgbClr val="FF0000"/>
                </a:solidFill>
              </a:rPr>
              <a:t>Team members list</a:t>
            </a:r>
            <a:r>
              <a:rPr lang="en-US" altLang="zh-TW" sz="1600"/>
              <a:t>: The names and the responsible parts of each individual member *should* be clearly identified.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/>
          </a:p>
          <a:p>
            <a:r>
              <a:rPr lang="en-US" altLang="zh-TW" sz="2400"/>
              <a:t>Due: 2 weeks (</a:t>
            </a:r>
            <a:r>
              <a:rPr lang="en-US" altLang="zh-TW" sz="2400">
                <a:solidFill>
                  <a:srgbClr val="FF0000"/>
                </a:solidFill>
              </a:rPr>
              <a:t>Dec. 7, 2023</a:t>
            </a:r>
            <a:r>
              <a:rPr lang="en-US" altLang="zh-TW" sz="2400"/>
              <a:t>)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In completion of each of the tasks, you get part of the scores</a:t>
            </a:r>
          </a:p>
          <a:p>
            <a:endParaRPr lang="en-US" altLang="zh-TW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</a:rPr>
              <a:t>Correctness</a:t>
            </a:r>
            <a:r>
              <a:rPr lang="en-US" altLang="zh-TW" sz="2000" dirty="0"/>
              <a:t> of </a:t>
            </a:r>
            <a:r>
              <a:rPr lang="en-US" altLang="zh-TW" sz="2000" dirty="0" smtClean="0"/>
              <a:t>output </a:t>
            </a:r>
            <a:endParaRPr lang="en-US" altLang="zh-TW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Efficiency </a:t>
            </a:r>
            <a:r>
              <a:rPr lang="en-US" altLang="zh-TW" sz="2000" dirty="0"/>
              <a:t>in processing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en-US" altLang="zh-TW" sz="2000" dirty="0"/>
              <a:t>(Please output / screenshot your processing time)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In completion of each of the subtasks, you get part of the scores</a:t>
            </a:r>
          </a:p>
          <a:p>
            <a:pPr marL="0" indent="0">
              <a:buNone/>
            </a:pPr>
            <a:endParaRPr lang="en-US" altLang="zh-TW" sz="2000" dirty="0"/>
          </a:p>
          <a:p>
            <a:r>
              <a:rPr lang="en-US" altLang="zh-TW" sz="2000" dirty="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194816"/>
            <a:ext cx="8229600" cy="4977383"/>
          </a:xfrm>
        </p:spPr>
        <p:txBody>
          <a:bodyPr>
            <a:noAutofit/>
          </a:bodyPr>
          <a:lstStyle/>
          <a:p>
            <a:r>
              <a:rPr lang="en-US" altLang="zh-TW" sz="1600"/>
              <a:t>Related Paper on the dataset:</a:t>
            </a:r>
          </a:p>
          <a:p>
            <a:pPr lvl="1"/>
            <a:r>
              <a:rPr lang="en-US" altLang="zh-TW" sz="1600"/>
              <a:t>Chidanand Apt, Fred Damerau, Sholom M. Weiss. "Automated Learning of Decision Rules for Text Categorization." ACM Transactions on Information Systems, 1994. </a:t>
            </a:r>
            <a:br>
              <a:rPr lang="en-US" altLang="zh-TW" sz="1600"/>
            </a:br>
            <a:r>
              <a:rPr lang="en-US" altLang="zh-TW" sz="1600">
                <a:hlinkClick r:id="rId2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Chidanand Apt, Fred Damerau, Sholom M. Weiss, "Toward Language Independent Automated Learning of Text Categorization Models." SIGIR 1994. </a:t>
            </a:r>
            <a:br>
              <a:rPr lang="en-US" altLang="zh-TW" sz="1600"/>
            </a:br>
            <a:r>
              <a:rPr lang="en-US" altLang="zh-TW" sz="1600">
                <a:hlinkClick r:id="rId3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Philip J. Hayes, Peggy M. Anderson, rene B. Nirenburg, Linda M. Schmandt. "TCS: A Shell for Content-Based Text Categorization." IEEE Conference on Artificial Intelligence Applications, 1990. </a:t>
            </a:r>
            <a:br>
              <a:rPr lang="en-US" altLang="zh-TW" sz="1600"/>
            </a:br>
            <a:r>
              <a:rPr lang="en-US" altLang="zh-TW" sz="1600">
                <a:hlinkClick r:id="rId4"/>
              </a:rPr>
              <a:t>[Web Link]</a:t>
            </a:r>
            <a:r>
              <a:rPr lang="en-US" altLang="zh-TW" sz="1600"/>
              <a:t> </a:t>
            </a:r>
          </a:p>
          <a:p>
            <a:pPr lvl="1"/>
            <a:r>
              <a:rPr lang="en-US" altLang="zh-TW" sz="1600"/>
              <a:t>Philip J. Hayes and Steven P. Weinstein. "CONSTRUE/TIS: A System for Content-Based Indexing of a Database of News Stories." Second Annual Conference on Innovative Applications of Artificial Intelligence, 1990. </a:t>
            </a:r>
            <a:br>
              <a:rPr lang="en-US" altLang="zh-TW" sz="1600"/>
            </a:br>
            <a:r>
              <a:rPr lang="en-US" altLang="zh-TW" sz="1600">
                <a:hlinkClick r:id="rId5"/>
              </a:rPr>
              <a:t>[Web Link] </a:t>
            </a:r>
            <a:endParaRPr lang="en-US" altLang="zh-TW" sz="1600"/>
          </a:p>
          <a:p>
            <a:r>
              <a:rPr lang="en-US" altLang="zh-TW" sz="1600" b="1"/>
              <a:t>Source:</a:t>
            </a:r>
            <a:r>
              <a:rPr lang="en-US" altLang="zh-TW" sz="1600"/>
              <a:t> David D. Lewis, AT&amp;T Labs – Research, </a:t>
            </a:r>
            <a:r>
              <a:rPr lang="en-US" altLang="zh-TW" sz="1600" u="sng"/>
              <a:t>lewis </a:t>
            </a:r>
            <a:r>
              <a:rPr lang="en-US" altLang="zh-TW" sz="1600" b="1" u="sng"/>
              <a:t>'@'</a:t>
            </a:r>
            <a:r>
              <a:rPr lang="en-US" altLang="zh-TW" sz="1600" u="sng"/>
              <a:t> research.att.com</a:t>
            </a:r>
            <a:r>
              <a:rPr lang="en-US" altLang="zh-TW" sz="1600"/>
              <a:t> </a:t>
            </a:r>
          </a:p>
          <a:p>
            <a:r>
              <a:rPr lang="en-US" altLang="zh-TW" sz="1600"/>
              <a:t>The dataset "Reuters-21578, Distribution 1.0” is available for research purpose only, and it must be cited for any results produced and published.</a:t>
            </a:r>
            <a:endParaRPr lang="zh-TW" altLang="en-US" sz="16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Finding Similar Documents using LSH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To find similar documents using 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Either MapReduce on </a:t>
            </a:r>
            <a:r>
              <a:rPr lang="en-US" altLang="zh-TW" sz="2000">
                <a:solidFill>
                  <a:srgbClr val="0000FF"/>
                </a:solidFill>
              </a:rPr>
              <a:t>multi-node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Text data represented as vectors (to be detailed later)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Candidate pairs for similar documents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en-US" altLang="zh-TW" sz="200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[</a:t>
            </a:r>
            <a:r>
              <a:rPr lang="en-US" altLang="zh-TW" sz="1800" b="1"/>
              <a:t>Reuters-21578 Text Categorization Collection Dataset</a:t>
            </a:r>
            <a:r>
              <a:rPr lang="en-US" altLang="zh-TW" sz="1800"/>
              <a:t>] from UCI Machine Learning Repository (7MB (compressed) in size)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It contains 21,578 news articles from Reuters in 1987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Available at:</a:t>
            </a:r>
            <a:r>
              <a:rPr lang="zh-TW" altLang="en-US" sz="1800"/>
              <a:t> </a:t>
            </a:r>
            <a:r>
              <a:rPr lang="en-SG" altLang="zh-TW" sz="1800">
                <a:hlinkClick r:id="rId3"/>
              </a:rPr>
              <a:t>https://archive.ics.uci.edu/dataset/137/reuters+21578+text+categorization+collection</a:t>
            </a:r>
            <a:endParaRPr lang="en-SG" altLang="zh-TW" sz="1800"/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800"/>
          </a:p>
          <a:p>
            <a:r>
              <a:rPr lang="en-US" altLang="zh-TW" sz="2000"/>
              <a:t>Format: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News: 21 SGML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TW" sz="1400"/>
              <a:t>We only deal with news contents inside &lt;body&gt; &lt;/body&gt;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The other files will not be needed in this homework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/>
              <a:t>3 Essential Steps for Similar Docs</a:t>
            </a:r>
            <a:endParaRPr lang="en-US" altLang="zh-TW" sz="320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>
                <a:solidFill>
                  <a:srgbClr val="FF0066"/>
                </a:solidFill>
              </a:rPr>
              <a:t>Shingling:</a:t>
            </a:r>
            <a:r>
              <a:rPr lang="en-US" sz="2000"/>
              <a:t> Converts a document into a set representation (Boolean vector)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/>
          </a:p>
          <a:p>
            <a:pPr marL="514350" indent="-51435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>
                <a:solidFill>
                  <a:srgbClr val="FF0066"/>
                </a:solidFill>
              </a:rPr>
              <a:t>Min-Hashing:</a:t>
            </a:r>
            <a:r>
              <a:rPr lang="en-US" sz="2000"/>
              <a:t> Convert large sets to short signatures, while preserving similarity</a:t>
            </a:r>
          </a:p>
          <a:p>
            <a:pPr marL="2401824" lvl="8" indent="-609600">
              <a:buClr>
                <a:srgbClr val="0000FF"/>
              </a:buClr>
              <a:buFont typeface="+mj-lt"/>
              <a:buAutoNum type="arabicPeriod"/>
            </a:pPr>
            <a:endParaRPr lang="en-US"/>
          </a:p>
          <a:p>
            <a:pPr marL="609600" indent="-609600">
              <a:buClr>
                <a:srgbClr val="0000FF"/>
              </a:buClr>
              <a:buFont typeface="+mj-lt"/>
              <a:buAutoNum type="arabicPeriod"/>
            </a:pPr>
            <a:r>
              <a:rPr lang="en-US" sz="2000" b="1" i="1">
                <a:solidFill>
                  <a:srgbClr val="FF0066"/>
                </a:solidFill>
              </a:rPr>
              <a:t>Locality-Sensitive Hashing:</a:t>
            </a:r>
            <a:r>
              <a:rPr lang="en-US" sz="2000"/>
              <a:t> Focus on </a:t>
            </a:r>
            <a:br>
              <a:rPr lang="en-US" sz="2000"/>
            </a:br>
            <a:r>
              <a:rPr lang="en-US" sz="2000"/>
              <a:t>pairs of signatures likely to be from </a:t>
            </a:r>
            <a:br>
              <a:rPr lang="en-US" sz="2000"/>
            </a:br>
            <a:r>
              <a:rPr lang="en-US" sz="2000"/>
              <a:t>similar documents</a:t>
            </a:r>
          </a:p>
          <a:p>
            <a:pPr marL="978408" lvl="2" indent="-285750">
              <a:buClr>
                <a:srgbClr val="0000FF"/>
              </a:buClr>
            </a:pPr>
            <a:r>
              <a:rPr lang="en-US" sz="1600" b="1">
                <a:solidFill>
                  <a:srgbClr val="0000FF"/>
                </a:solidFill>
              </a:rPr>
              <a:t>Candidate pairs!</a:t>
            </a:r>
            <a:endParaRPr 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57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/>
              <a:t>The Big Picture</a:t>
            </a:r>
            <a:endParaRPr lang="en-US" altLang="zh-TW" sz="320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9743BA0-99DC-4D0F-8DA0-AD726A1C8E5B}"/>
              </a:ext>
            </a:extLst>
          </p:cNvPr>
          <p:cNvSpPr>
            <a:spLocks noChangeArrowheads="1"/>
          </p:cNvSpPr>
          <p:nvPr/>
        </p:nvSpPr>
        <p:spPr bwMode="auto">
          <a:xfrm rot="-5394873">
            <a:off x="1576317" y="2436090"/>
            <a:ext cx="1371600" cy="990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latin typeface="Arial" pitchFamily="34" charset="0"/>
                <a:cs typeface="Arial" pitchFamily="34" charset="0"/>
              </a:rPr>
              <a:t>Shingling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3318088-FCCC-43B3-AFEF-5C4020854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78" y="2777500"/>
            <a:ext cx="99264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latin typeface="Arial" pitchFamily="34" charset="0"/>
                <a:cs typeface="Arial" pitchFamily="34" charset="0"/>
              </a:rPr>
              <a:t>Document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81D68E00-9F7F-44E8-9935-C6B8EB9FF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9617" y="293139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D9DFBE04-B2BA-48D3-B223-C2B70024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844" y="2933032"/>
            <a:ext cx="1143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31FB89E-B1FD-42BF-9190-D61E44538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358" y="3759174"/>
            <a:ext cx="118038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set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of strings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of length </a:t>
            </a:r>
            <a:r>
              <a:rPr lang="en-US" sz="1400" b="1" i="1" dirty="0">
                <a:latin typeface="Arial" pitchFamily="34" charset="0"/>
                <a:cs typeface="Arial" pitchFamily="34" charset="0"/>
              </a:rPr>
              <a:t>k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that appear</a:t>
            </a:r>
          </a:p>
          <a:p>
            <a:r>
              <a:rPr lang="en-US" sz="1400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400">
                <a:latin typeface="Arial" pitchFamily="34" charset="0"/>
                <a:cs typeface="Arial" pitchFamily="34" charset="0"/>
              </a:rPr>
              <a:t>the document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B75AB-65AB-4986-9B74-18CB09AA4CF9}"/>
              </a:ext>
            </a:extLst>
          </p:cNvPr>
          <p:cNvGrpSpPr>
            <a:grpSpLocks/>
          </p:cNvGrpSpPr>
          <p:nvPr/>
        </p:nvGrpSpPr>
        <p:grpSpPr bwMode="auto">
          <a:xfrm>
            <a:off x="3949184" y="2245590"/>
            <a:ext cx="2133600" cy="3048000"/>
            <a:chOff x="2256" y="1488"/>
            <a:chExt cx="1344" cy="1920"/>
          </a:xfrm>
        </p:grpSpPr>
        <p:sp>
          <p:nvSpPr>
            <p:cNvPr id="16" name="AutoShape 4">
              <a:extLst>
                <a:ext uri="{FF2B5EF4-FFF2-40B4-BE49-F238E27FC236}">
                  <a16:creationId xmlns:a16="http://schemas.microsoft.com/office/drawing/2014/main" id="{BBE011A7-5B37-427C-862E-911FCFA302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94873">
              <a:off x="2136" y="1608"/>
              <a:ext cx="864" cy="624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Min </a:t>
              </a:r>
              <a:br>
                <a:rPr lang="en-US" sz="1400" dirty="0">
                  <a:latin typeface="Arial" pitchFamily="34" charset="0"/>
                  <a:cs typeface="Arial" pitchFamily="34" charset="0"/>
                </a:rPr>
              </a:br>
              <a:r>
                <a:rPr lang="en-US" sz="14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4443593A-663F-46FD-A5D7-29F8E9C78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920"/>
              <a:ext cx="5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DE7493B5-F0BC-4281-8599-61ECB6A43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0" y="2400"/>
              <a:ext cx="780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Signatures</a:t>
              </a:r>
              <a:r>
                <a:rPr lang="en-US" sz="1400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short integer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vectors that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represent the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sets, and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reflect their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A596FE7-79C6-4D93-9368-13EFC0C71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3" y="192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875EE8-E475-4B70-A31C-E33390B47FC8}"/>
              </a:ext>
            </a:extLst>
          </p:cNvPr>
          <p:cNvGrpSpPr>
            <a:grpSpLocks/>
          </p:cNvGrpSpPr>
          <p:nvPr/>
        </p:nvGrpSpPr>
        <p:grpSpPr bwMode="auto">
          <a:xfrm>
            <a:off x="5836723" y="2196045"/>
            <a:ext cx="2947988" cy="1600200"/>
            <a:chOff x="3600" y="1447"/>
            <a:chExt cx="1857" cy="10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12F3E23-E040-4F04-96F0-227474D4B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536"/>
              <a:ext cx="816" cy="768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Locality-</a:t>
              </a:r>
            </a:p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Sensitive</a:t>
              </a:r>
            </a:p>
            <a:p>
              <a:pPr algn="ctr"/>
              <a:r>
                <a:rPr lang="en-US" sz="1400" dirty="0">
                  <a:latin typeface="Arial" pitchFamily="34" charset="0"/>
                  <a:cs typeface="Arial" pitchFamily="34" charset="0"/>
                </a:rPr>
                <a:t>Hashing</a:t>
              </a: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CCE2E72C-8BE1-4AEB-8E83-5EBC898E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D8DB82AC-6F2F-458B-A14A-2C87AECE7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5" y="1447"/>
              <a:ext cx="762" cy="1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Candidate</a:t>
              </a:r>
            </a:p>
            <a:p>
              <a:r>
                <a:rPr lang="en-US" sz="1400" b="1" i="1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</a:rPr>
                <a:t>pairs</a:t>
              </a:r>
              <a:r>
                <a:rPr lang="en-US" sz="1400" b="1" dirty="0">
                  <a:latin typeface="Arial" pitchFamily="34" charset="0"/>
                  <a:cs typeface="Arial" pitchFamily="34" charset="0"/>
                </a:rPr>
                <a:t>: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those pairs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of signatures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that we need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to test for</a:t>
              </a:r>
            </a:p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similarity</a:t>
              </a:r>
            </a:p>
          </p:txBody>
        </p:sp>
      </p:grpSp>
      <p:sp>
        <p:nvSpPr>
          <p:cNvPr id="39" name="Line 16">
            <a:extLst>
              <a:ext uri="{FF2B5EF4-FFF2-40B4-BE49-F238E27FC236}">
                <a16:creationId xmlns:a16="http://schemas.microsoft.com/office/drawing/2014/main" id="{0179CC73-3B4C-4A8E-8321-A3193D124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5952" y="29313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65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 Description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3 Subtasks + 2 Optional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6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(1) Given the Reuters-21578 dataset, please calculate </a:t>
            </a:r>
            <a:r>
              <a:rPr lang="en-US" altLang="zh-TW" sz="1800">
                <a:solidFill>
                  <a:srgbClr val="FF0000"/>
                </a:solidFill>
              </a:rPr>
              <a:t>all k-shingles</a:t>
            </a:r>
            <a:r>
              <a:rPr lang="en-US" altLang="zh-TW" sz="1800"/>
              <a:t> and output the set representation of the text dataset as a matrix.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30pt</a:t>
            </a:r>
            <a:r>
              <a:rPr lang="en-US" altLang="zh-TW" sz="1800"/>
              <a:t>) (2) Given the set representation, compute the </a:t>
            </a:r>
            <a:r>
              <a:rPr lang="en-US" altLang="zh-TW" sz="1800">
                <a:solidFill>
                  <a:srgbClr val="FF0000"/>
                </a:solidFill>
              </a:rPr>
              <a:t>minhash signatures </a:t>
            </a:r>
            <a:r>
              <a:rPr lang="en-US" altLang="zh-TW" sz="1800"/>
              <a:t>of all documents.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(</a:t>
            </a:r>
            <a:r>
              <a:rPr lang="en-US" altLang="zh-TW" sz="1800" b="1"/>
              <a:t>40pt</a:t>
            </a:r>
            <a:r>
              <a:rPr lang="en-US" altLang="zh-TW" sz="1800"/>
              <a:t>) (3) Implement the LSH algorithm and output the resulting </a:t>
            </a:r>
            <a:r>
              <a:rPr lang="en-US" altLang="zh-TW" sz="1800">
                <a:solidFill>
                  <a:srgbClr val="FF0000"/>
                </a:solidFill>
              </a:rPr>
              <a:t>candidate pairs</a:t>
            </a:r>
            <a:r>
              <a:rPr lang="en-US" altLang="zh-TW" sz="1800">
                <a:solidFill>
                  <a:srgbClr val="0000FF"/>
                </a:solidFill>
              </a:rPr>
              <a:t> </a:t>
            </a:r>
            <a:r>
              <a:rPr lang="en-US" altLang="zh-TW" sz="1800"/>
              <a:t>of similar documents.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>
                <a:solidFill>
                  <a:srgbClr val="0000FF"/>
                </a:solidFill>
              </a:rPr>
              <a:t>[Optional</a:t>
            </a:r>
            <a:r>
              <a:rPr lang="en-US" altLang="zh-TW" sz="1800"/>
              <a:t>] (</a:t>
            </a:r>
            <a:r>
              <a:rPr lang="en-US" altLang="zh-TW" sz="1800" b="1"/>
              <a:t>20pt</a:t>
            </a:r>
            <a:r>
              <a:rPr lang="en-US" altLang="zh-TW" sz="1800"/>
              <a:t>) (4) Evaluate the performance (effectiveness, efficiency) of LSH by calculating metrics using ground truth of class labels in the test 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>
                <a:solidFill>
                  <a:srgbClr val="0000FF"/>
                </a:solidFill>
              </a:rPr>
              <a:t>[Optional</a:t>
            </a:r>
            <a:r>
              <a:rPr lang="en-US" altLang="zh-TW" sz="1800"/>
              <a:t>] (</a:t>
            </a:r>
            <a:r>
              <a:rPr lang="en-US" altLang="zh-TW" sz="1800" b="1"/>
              <a:t>20pt</a:t>
            </a:r>
            <a:r>
              <a:rPr lang="en-US" altLang="zh-TW" sz="1800"/>
              <a:t>) (5) Implement k-nearest neighbor (kNN) search using LSH and compare its performance with linear search.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1800"/>
          </a:p>
          <a:p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/>
              <a:t>(1) set representation: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A MxN matrix: with rows as shingles and columns as documents (N=21,578) </a:t>
            </a:r>
          </a:p>
          <a:p>
            <a:r>
              <a:rPr lang="en-US" altLang="zh-TW" sz="1800"/>
              <a:t>(2) minhash signatures: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The HxN signature matrix: with H as the number of hash functions, and N=21,578</a:t>
            </a:r>
            <a:endParaRPr lang="en-US" altLang="zh-TW" sz="1800">
              <a:solidFill>
                <a:srgbClr val="FF0000"/>
              </a:solidFill>
            </a:endParaRPr>
          </a:p>
          <a:p>
            <a:r>
              <a:rPr lang="en-US" altLang="zh-TW" sz="1800"/>
              <a:t>(3) candidate pairs: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Documents whose signature as columns in signature matrix are </a:t>
            </a:r>
            <a:r>
              <a:rPr lang="en-US" altLang="zh-TW" sz="1800">
                <a:solidFill>
                  <a:srgbClr val="0000FF"/>
                </a:solidFill>
              </a:rPr>
              <a:t>hashed to the same bucket in more than one bands</a:t>
            </a:r>
          </a:p>
          <a:p>
            <a:r>
              <a:rPr lang="en-US" altLang="zh-TW" sz="1800"/>
              <a:t>(4) Evaluation of LSH: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Metrics for effectiveness: TP, FP, TN, FN, accuracy, precision, recall, F1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Metrics for efficiency: time</a:t>
            </a:r>
          </a:p>
          <a:p>
            <a:r>
              <a:rPr lang="en-US" altLang="zh-TW" sz="1800"/>
              <a:t>(5) comparison of kNN search and linear search</a:t>
            </a:r>
          </a:p>
          <a:p>
            <a:pPr lvl="1"/>
            <a:endParaRPr lang="en-US" altLang="zh-TW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Notes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800"/>
              <a:t>Note the differences in rows and columns for the input data and the output matrices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Input: </a:t>
            </a:r>
            <a:r>
              <a:rPr lang="en-US" altLang="zh-TW" sz="1800">
                <a:solidFill>
                  <a:srgbClr val="0000FF"/>
                </a:solidFill>
              </a:rPr>
              <a:t>rows</a:t>
            </a:r>
            <a:r>
              <a:rPr lang="en-US" altLang="zh-TW" sz="1800"/>
              <a:t> as documents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Output: </a:t>
            </a:r>
            <a:r>
              <a:rPr lang="en-US" altLang="zh-TW" sz="1800">
                <a:solidFill>
                  <a:srgbClr val="FF0000"/>
                </a:solidFill>
              </a:rPr>
              <a:t>columns</a:t>
            </a:r>
            <a:r>
              <a:rPr lang="en-US" altLang="zh-TW" sz="1800"/>
              <a:t> as documents</a:t>
            </a:r>
          </a:p>
          <a:p>
            <a:pPr lvl="1"/>
            <a:endParaRPr lang="en-US" altLang="zh-TW" sz="1800"/>
          </a:p>
          <a:p>
            <a:r>
              <a:rPr lang="en-US" altLang="zh-TW" sz="1800"/>
              <a:t>Your program should be able to accept some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k in k-shingles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Number of min-hash functions H, which are divided into b bands, each with r rows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1800"/>
              <a:t>number of hash functions for hashing the band</a:t>
            </a:r>
            <a:endParaRPr lang="zh-TW" altLang="en-US" sz="1800"/>
          </a:p>
          <a:p>
            <a:pPr lvl="2"/>
            <a:r>
              <a:rPr lang="en-US" altLang="zh-TW" sz="1800"/>
              <a:t>a different hash function for each band</a:t>
            </a:r>
            <a:endParaRPr lang="zh-TW" altLang="en-US" sz="18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27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More on Performance Evaluation for LSH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We view it as a classification problem</a:t>
            </a:r>
          </a:p>
          <a:p>
            <a:r>
              <a:rPr lang="en-US" altLang="zh-TW" sz="2400"/>
              <a:t>Reuters-21578 dataset contains pre-defined classes </a:t>
            </a:r>
          </a:p>
          <a:p>
            <a:r>
              <a:rPr lang="en-US" altLang="zh-TW" sz="2400"/>
              <a:t>Ground truth</a:t>
            </a:r>
          </a:p>
          <a:p>
            <a:pPr lvl="1"/>
            <a:r>
              <a:rPr lang="en-US" altLang="zh-TW" sz="2400"/>
              <a:t>Class labels in the test set</a:t>
            </a:r>
          </a:p>
          <a:p>
            <a:r>
              <a:rPr lang="en-US" altLang="zh-TW" sz="2400"/>
              <a:t>Check all candidate pairs in the test set and their relations </a:t>
            </a:r>
          </a:p>
          <a:p>
            <a:pPr lvl="1"/>
            <a:r>
              <a:rPr lang="en-US" altLang="zh-TW" sz="2400"/>
              <a:t>For each candidate pair (di, dj), check if they are the same class or not</a:t>
            </a:r>
          </a:p>
          <a:p>
            <a:pPr lvl="1"/>
            <a:endParaRPr lang="en-US" altLang="zh-TW" sz="2400"/>
          </a:p>
          <a:p>
            <a:pPr lvl="1"/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2EE7E555-C947-4A76-B184-062A2FB53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884102"/>
            <a:ext cx="8127999" cy="11125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95314589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3C8F21-5442-4811-AD37-E39D2F83CAEB}">
  <ds:schemaRefs>
    <ds:schemaRef ds:uri="5ec4d5cc-f3e4-4cb6-9660-c3ee0f8ba627"/>
    <ds:schemaRef ds:uri="87d63e5e-dbb1-48d6-b55e-f31be5250ad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56FD376-3A59-466C-9035-95669A142593}">
  <ds:schemaRefs>
    <ds:schemaRef ds:uri="5ec4d5cc-f3e4-4cb6-9660-c3ee0f8ba627"/>
    <ds:schemaRef ds:uri="87d63e5e-dbb1-48d6-b55e-f31be5250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1295</Words>
  <Application>Microsoft Office PowerPoint</Application>
  <PresentationFormat>如螢幕大小 (4:3)</PresentationFormat>
  <Paragraphs>223</Paragraphs>
  <Slides>18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Book Antiqua</vt:lpstr>
      <vt:lpstr>Wingdings</vt:lpstr>
      <vt:lpstr>預設簡報設計</vt:lpstr>
      <vt:lpstr>Big Data Mining: HW#3 </vt:lpstr>
      <vt:lpstr>Programming Exercise: Finding Similar Documents using LSH</vt:lpstr>
      <vt:lpstr>Input Data</vt:lpstr>
      <vt:lpstr>3 Essential Steps for Similar Docs</vt:lpstr>
      <vt:lpstr>The Big Picture</vt:lpstr>
      <vt:lpstr>Task Description</vt:lpstr>
      <vt:lpstr>Output Format</vt:lpstr>
      <vt:lpstr>Implementation Notes</vt:lpstr>
      <vt:lpstr>More on Performance Evaluation for LSH</vt:lpstr>
      <vt:lpstr>Predefined Categories in Reuters-21578</vt:lpstr>
      <vt:lpstr>Training and Test Sets</vt:lpstr>
      <vt:lpstr>An Example Reuters Article</vt:lpstr>
      <vt:lpstr>Performance Evaluation Metrics</vt:lpstr>
      <vt:lpstr>Homework Submission</vt:lpstr>
      <vt:lpstr>Homework Submission Site</vt:lpstr>
      <vt:lpstr>Evaluation of Results</vt:lpstr>
      <vt:lpstr>References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29</cp:revision>
  <cp:lastPrinted>1601-01-01T00:00:00Z</cp:lastPrinted>
  <dcterms:created xsi:type="dcterms:W3CDTF">1601-01-01T00:00:00Z</dcterms:created>
  <dcterms:modified xsi:type="dcterms:W3CDTF">2023-11-22T07:51:36Z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