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9" r:id="rId5"/>
    <p:sldId id="259" r:id="rId6"/>
    <p:sldId id="264" r:id="rId7"/>
    <p:sldId id="267" r:id="rId8"/>
    <p:sldId id="260" r:id="rId9"/>
    <p:sldId id="265" r:id="rId10"/>
    <p:sldId id="261" r:id="rId11"/>
    <p:sldId id="268" r:id="rId12"/>
    <p:sldId id="263" r:id="rId13"/>
    <p:sldId id="26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2025/9/25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2025/9/25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Educational Data Mining and Applications: HW#1</a:t>
            </a:r>
            <a:endParaRPr lang="zh-TW" altLang="en-US" dirty="0"/>
          </a:p>
        </p:txBody>
      </p:sp>
      <p:sp>
        <p:nvSpPr>
          <p:cNvPr id="3" name="副標題 2"/>
          <p:cNvSpPr>
            <a:spLocks noGrp="1"/>
          </p:cNvSpPr>
          <p:nvPr>
            <p:ph type="subTitle" idx="1"/>
          </p:nvPr>
        </p:nvSpPr>
        <p:spPr/>
        <p:txBody>
          <a:bodyPr/>
          <a:lstStyle/>
          <a:p>
            <a:endParaRPr lang="en-US" altLang="zh-TW" dirty="0"/>
          </a:p>
          <a:p>
            <a:r>
              <a:rPr lang="en-US" altLang="zh-TW" dirty="0"/>
              <a:t>By J. H. Wang</a:t>
            </a:r>
          </a:p>
          <a:p>
            <a:r>
              <a:rPr lang="en-US" altLang="zh-TW" dirty="0"/>
              <a:t>Sep. 30, 2025</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2.19: Using the data for </a:t>
            </a:r>
            <a:r>
              <a:rPr lang="en-US" altLang="zh-TW" i="1" dirty="0"/>
              <a:t>age </a:t>
            </a:r>
            <a:r>
              <a:rPr lang="en-US" altLang="zh-TW" dirty="0"/>
              <a:t>and </a:t>
            </a:r>
            <a:r>
              <a:rPr lang="en-US" altLang="zh-TW" i="1" dirty="0"/>
              <a:t>body fat </a:t>
            </a:r>
            <a:r>
              <a:rPr lang="en-US" altLang="zh-TW" dirty="0"/>
              <a:t>given in Exercise 2.7, answer the following:</a:t>
            </a:r>
            <a:br>
              <a:rPr lang="en-US" altLang="zh-TW" dirty="0"/>
            </a:br>
            <a:br>
              <a:rPr lang="en-US" altLang="zh-TW" dirty="0"/>
            </a:br>
            <a:br>
              <a:rPr lang="en-US" altLang="zh-TW" dirty="0"/>
            </a:br>
            <a:endParaRPr lang="en-US" altLang="zh-TW" dirty="0"/>
          </a:p>
          <a:p>
            <a:pPr lvl="1"/>
            <a:endParaRPr lang="en-US" altLang="zh-TW" dirty="0"/>
          </a:p>
          <a:p>
            <a:pPr lvl="1"/>
            <a:endParaRPr lang="en-US" altLang="zh-TW" dirty="0"/>
          </a:p>
          <a:p>
            <a:pPr lvl="1"/>
            <a:r>
              <a:rPr lang="en-US" altLang="zh-TW" dirty="0"/>
              <a:t>(b) Calculate the </a:t>
            </a:r>
            <a:r>
              <a:rPr lang="en-US" altLang="zh-TW" i="1" dirty="0"/>
              <a:t>correlation coefficient </a:t>
            </a:r>
            <a:r>
              <a:rPr lang="en-US" altLang="zh-TW" dirty="0"/>
              <a:t>(Pearson’s product moment coefficient). Are these two attributes positively or negatively correlated? Compute their covariance.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5" y="2639529"/>
            <a:ext cx="9607550" cy="1936750"/>
          </a:xfrm>
          <a:prstGeom prst="rect">
            <a:avLst/>
          </a:prstGeom>
        </p:spPr>
      </p:pic>
    </p:spTree>
    <p:extLst>
      <p:ext uri="{BB962C8B-B14F-4D97-AF65-F5344CB8AC3E}">
        <p14:creationId xmlns:p14="http://schemas.microsoft.com/office/powerpoint/2010/main" val="272759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2.22: Using the data for </a:t>
            </a:r>
            <a:r>
              <a:rPr lang="en-US" altLang="zh-TW" i="1" dirty="0"/>
              <a:t>age </a:t>
            </a:r>
            <a:r>
              <a:rPr lang="en-US" altLang="zh-TW" dirty="0"/>
              <a:t>given in Exercise 2.14,</a:t>
            </a:r>
          </a:p>
          <a:p>
            <a:pPr lvl="1"/>
            <a:r>
              <a:rPr lang="en-US" altLang="zh-TW" dirty="0"/>
              <a:t>(a) Plot an equal-width histogram of width 10.</a:t>
            </a:r>
          </a:p>
        </p:txBody>
      </p:sp>
    </p:spTree>
    <p:extLst>
      <p:ext uri="{BB962C8B-B14F-4D97-AF65-F5344CB8AC3E}">
        <p14:creationId xmlns:p14="http://schemas.microsoft.com/office/powerpoint/2010/main" val="2410532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a:t>
            </a:r>
          </a:p>
          <a:p>
            <a:pPr lvl="1"/>
            <a:r>
              <a:rPr lang="en-US" altLang="zh-TW" dirty="0"/>
              <a:t>You can hand in your homework in class (paper version), </a:t>
            </a:r>
          </a:p>
          <a:p>
            <a:pPr lvl="1"/>
            <a:r>
              <a:rPr lang="en-US" altLang="zh-TW" dirty="0"/>
              <a:t>Or submit the electronic file online to </a:t>
            </a:r>
            <a:r>
              <a:rPr lang="en-US" altLang="zh-TW" dirty="0" err="1"/>
              <a:t>iSchool</a:t>
            </a:r>
            <a:r>
              <a:rPr lang="en-US" altLang="zh-TW" dirty="0"/>
              <a:t>+ under the item </a:t>
            </a:r>
            <a:r>
              <a:rPr lang="en-US" altLang="zh-TW" dirty="0">
                <a:solidFill>
                  <a:srgbClr val="0000FF"/>
                </a:solidFill>
              </a:rPr>
              <a:t>[Assignments]\[HW#1]</a:t>
            </a:r>
          </a:p>
          <a:p>
            <a:pPr lvl="1"/>
            <a:endParaRPr lang="en-US" altLang="zh-TW" dirty="0"/>
          </a:p>
          <a:p>
            <a:r>
              <a:rPr lang="en-US" altLang="zh-TW" dirty="0"/>
              <a:t>The steps of answering each question has to be included</a:t>
            </a:r>
          </a:p>
          <a:p>
            <a:pPr lvl="1"/>
            <a:r>
              <a:rPr lang="en-US" altLang="zh-TW" dirty="0"/>
              <a:t>Please remember to write your name and student ID</a:t>
            </a:r>
          </a:p>
          <a:p>
            <a:pPr lvl="1"/>
            <a:r>
              <a:rPr lang="en-US" altLang="zh-TW" dirty="0"/>
              <a:t>Either typing or photos or scanning of your hand writing for the steps</a:t>
            </a:r>
          </a:p>
          <a:p>
            <a:pPr lvl="1"/>
            <a:endParaRPr lang="en-US" altLang="zh-TW" dirty="0"/>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#1</a:t>
            </a:r>
            <a:endParaRPr lang="zh-TW" altLang="en-US" dirty="0"/>
          </a:p>
        </p:txBody>
      </p:sp>
      <p:sp>
        <p:nvSpPr>
          <p:cNvPr id="3" name="內容版面配置區 2"/>
          <p:cNvSpPr>
            <a:spLocks noGrp="1"/>
          </p:cNvSpPr>
          <p:nvPr>
            <p:ph idx="1"/>
          </p:nvPr>
        </p:nvSpPr>
        <p:spPr/>
        <p:txBody>
          <a:bodyPr/>
          <a:lstStyle/>
          <a:p>
            <a:r>
              <a:rPr lang="en-US" altLang="zh-TW" dirty="0"/>
              <a:t>Chap.2:</a:t>
            </a:r>
          </a:p>
          <a:p>
            <a:pPr lvl="1"/>
            <a:r>
              <a:rPr lang="en-US" altLang="zh-TW" dirty="0"/>
              <a:t>2.3</a:t>
            </a:r>
          </a:p>
          <a:p>
            <a:pPr lvl="1"/>
            <a:r>
              <a:rPr lang="en-US" altLang="zh-TW" dirty="0"/>
              <a:t>2.7(a)</a:t>
            </a:r>
          </a:p>
          <a:p>
            <a:pPr lvl="1"/>
            <a:r>
              <a:rPr lang="en-US" altLang="zh-TW" dirty="0"/>
              <a:t>2.11(a)(b)</a:t>
            </a:r>
          </a:p>
          <a:p>
            <a:pPr lvl="1"/>
            <a:r>
              <a:rPr lang="en-US" altLang="zh-TW" dirty="0"/>
              <a:t>2.14(a)(b)</a:t>
            </a:r>
          </a:p>
          <a:p>
            <a:pPr lvl="1"/>
            <a:r>
              <a:rPr lang="en-US" altLang="zh-TW" dirty="0"/>
              <a:t>2.18(a)(b)</a:t>
            </a:r>
          </a:p>
          <a:p>
            <a:pPr lvl="1"/>
            <a:r>
              <a:rPr lang="en-US" altLang="zh-TW" dirty="0"/>
              <a:t>2.19(b)</a:t>
            </a:r>
          </a:p>
          <a:p>
            <a:pPr lvl="1"/>
            <a:r>
              <a:rPr lang="en-US" altLang="zh-TW" dirty="0"/>
              <a:t>2.22(a)</a:t>
            </a:r>
          </a:p>
          <a:p>
            <a:r>
              <a:rPr lang="en-US" altLang="zh-TW" dirty="0"/>
              <a:t>Due: 2 weeks (</a:t>
            </a:r>
            <a:r>
              <a:rPr lang="en-US" altLang="zh-TW" dirty="0">
                <a:solidFill>
                  <a:srgbClr val="FF0000"/>
                </a:solidFill>
              </a:rPr>
              <a:t>Oct. 14, 2025</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normAutofit/>
          </a:bodyPr>
          <a:lstStyle/>
          <a:p>
            <a:r>
              <a:rPr lang="en-US" altLang="zh-TW" dirty="0"/>
              <a:t>2.3: Suppose that the values for a given set of data are grouped into intervals. The intervals and corresponding frequencies are as follows: </a:t>
            </a:r>
          </a:p>
          <a:p>
            <a:endParaRPr lang="en-US" altLang="zh-TW" dirty="0"/>
          </a:p>
          <a:p>
            <a:endParaRPr lang="en-US" altLang="zh-TW" dirty="0"/>
          </a:p>
          <a:p>
            <a:endParaRPr lang="en-US" altLang="zh-TW" dirty="0"/>
          </a:p>
          <a:p>
            <a:endParaRPr lang="en-US" altLang="zh-TW" dirty="0"/>
          </a:p>
          <a:p>
            <a:endParaRPr lang="en-US" altLang="zh-TW" dirty="0"/>
          </a:p>
          <a:p>
            <a:r>
              <a:rPr lang="en-US" altLang="zh-TW" dirty="0"/>
              <a:t>Compute an approximate median value for the data.</a:t>
            </a:r>
            <a:endParaRPr lang="zh-TW" altLang="en-US" dirty="0"/>
          </a:p>
        </p:txBody>
      </p:sp>
      <p:pic>
        <p:nvPicPr>
          <p:cNvPr id="5" name="圖片 4">
            <a:extLst>
              <a:ext uri="{FF2B5EF4-FFF2-40B4-BE49-F238E27FC236}">
                <a16:creationId xmlns:a16="http://schemas.microsoft.com/office/drawing/2014/main" id="{451F1091-5AC9-43C9-B6B2-A55D203EC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2418" y="2915610"/>
            <a:ext cx="2267164" cy="2171368"/>
          </a:xfrm>
          <a:prstGeom prst="rect">
            <a:avLst/>
          </a:prstGeom>
        </p:spPr>
      </p:pic>
    </p:spTree>
    <p:extLst>
      <p:ext uri="{BB962C8B-B14F-4D97-AF65-F5344CB8AC3E}">
        <p14:creationId xmlns:p14="http://schemas.microsoft.com/office/powerpoint/2010/main" val="20467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20D4EB6-A2F1-49BA-AC74-111A3B216093}"/>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7CEE9032-F9DD-4308-9A4B-E5CB70DFC1FB}"/>
              </a:ext>
            </a:extLst>
          </p:cNvPr>
          <p:cNvSpPr>
            <a:spLocks noGrp="1"/>
          </p:cNvSpPr>
          <p:nvPr>
            <p:ph idx="1"/>
          </p:nvPr>
        </p:nvSpPr>
        <p:spPr/>
        <p:txBody>
          <a:bodyPr/>
          <a:lstStyle/>
          <a:p>
            <a:r>
              <a:rPr lang="en-US" altLang="zh-TW" dirty="0"/>
              <a:t>2.7: Suppose that a hospital tested the age and body fat data for 18 randomly selected adults with the following results:</a:t>
            </a:r>
          </a:p>
          <a:p>
            <a:endParaRPr lang="en-US" altLang="zh-TW" dirty="0"/>
          </a:p>
          <a:p>
            <a:endParaRPr lang="en-US" altLang="zh-TW" dirty="0"/>
          </a:p>
          <a:p>
            <a:endParaRPr lang="en-US" altLang="zh-TW" dirty="0"/>
          </a:p>
          <a:p>
            <a:r>
              <a:rPr lang="en-US" altLang="zh-TW" dirty="0"/>
              <a:t>(a) Calculate the mean, median, and standard deviation of age and %fat.</a:t>
            </a:r>
            <a:endParaRPr lang="zh-TW" altLang="en-US" dirty="0"/>
          </a:p>
        </p:txBody>
      </p:sp>
      <p:pic>
        <p:nvPicPr>
          <p:cNvPr id="5" name="圖片 4">
            <a:extLst>
              <a:ext uri="{FF2B5EF4-FFF2-40B4-BE49-F238E27FC236}">
                <a16:creationId xmlns:a16="http://schemas.microsoft.com/office/drawing/2014/main" id="{55255E52-F1F8-4A74-B0D4-05198CA4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271" y="2727789"/>
            <a:ext cx="6771458" cy="1402422"/>
          </a:xfrm>
          <a:prstGeom prst="rect">
            <a:avLst/>
          </a:prstGeom>
        </p:spPr>
      </p:pic>
    </p:spTree>
    <p:extLst>
      <p:ext uri="{BB962C8B-B14F-4D97-AF65-F5344CB8AC3E}">
        <p14:creationId xmlns:p14="http://schemas.microsoft.com/office/powerpoint/2010/main" val="299053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2.11: It is important to define or select similarity measures in data analysis. However, there is no commonly accepted subjective similarity measure. Results can vary depending on the similarity measures used. Nonetheless, seemingly different similarity measures may be equivalent after some transformation.</a:t>
            </a:r>
            <a:br>
              <a:rPr lang="en-US" altLang="zh-TW" dirty="0"/>
            </a:br>
            <a:br>
              <a:rPr lang="en-US" altLang="zh-TW" dirty="0"/>
            </a:br>
            <a:r>
              <a:rPr lang="en-US" altLang="zh-TW" dirty="0"/>
              <a:t>(to be continued…)</a:t>
            </a:r>
            <a:br>
              <a:rPr lang="en-US" altLang="zh-TW" dirty="0"/>
            </a:br>
            <a:endParaRPr lang="zh-TW" altLang="en-US" dirty="0"/>
          </a:p>
        </p:txBody>
      </p:sp>
    </p:spTree>
    <p:extLst>
      <p:ext uri="{BB962C8B-B14F-4D97-AF65-F5344CB8AC3E}">
        <p14:creationId xmlns:p14="http://schemas.microsoft.com/office/powerpoint/2010/main" val="164054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3" name="內容版面配置區 2"/>
          <p:cNvSpPr>
            <a:spLocks noGrp="1"/>
          </p:cNvSpPr>
          <p:nvPr>
            <p:ph sz="half" idx="1"/>
          </p:nvPr>
        </p:nvSpPr>
        <p:spPr/>
        <p:txBody>
          <a:bodyPr>
            <a:normAutofit fontScale="92500" lnSpcReduction="10000"/>
          </a:bodyPr>
          <a:lstStyle/>
          <a:p>
            <a:r>
              <a:rPr lang="en-US" altLang="zh-TW" dirty="0"/>
              <a:t>(… continued from the previous slide)</a:t>
            </a:r>
            <a:br>
              <a:rPr lang="en-US" altLang="zh-TW" dirty="0"/>
            </a:br>
            <a:br>
              <a:rPr lang="en-US" altLang="zh-TW" dirty="0"/>
            </a:br>
            <a:r>
              <a:rPr lang="en-US" altLang="zh-TW" dirty="0"/>
              <a:t>Suppose we have the following 2-D data set:</a:t>
            </a:r>
          </a:p>
          <a:p>
            <a:pPr lvl="1"/>
            <a:r>
              <a:rPr lang="en-US" altLang="zh-TW" dirty="0"/>
              <a:t>(a) Consider the data as 2-D data points. Given a new data point, x=(1.4,1.6) as a query, rank the database points based on similarity with the query using Euclidean distance, Manhattan distance, supremum distance, and cosine similarity.</a:t>
            </a:r>
            <a:endParaRPr lang="zh-TW" altLang="en-US" dirty="0"/>
          </a:p>
          <a:p>
            <a:r>
              <a:rPr lang="en-US" altLang="zh-TW" dirty="0"/>
              <a:t>(to be continued…)</a:t>
            </a:r>
            <a:endParaRPr lang="zh-TW" altLang="en-US" dirty="0"/>
          </a:p>
        </p:txBody>
      </p:sp>
      <p:graphicFrame>
        <p:nvGraphicFramePr>
          <p:cNvPr id="6" name="內容版面配置區 5"/>
          <p:cNvGraphicFramePr>
            <a:graphicFrameLocks noGrp="1"/>
          </p:cNvGraphicFramePr>
          <p:nvPr>
            <p:ph sz="half" idx="2"/>
            <p:extLst>
              <p:ext uri="{D42A27DB-BD31-4B8C-83A1-F6EECF244321}">
                <p14:modId xmlns:p14="http://schemas.microsoft.com/office/powerpoint/2010/main" val="1194495852"/>
              </p:ext>
            </p:extLst>
          </p:nvPr>
        </p:nvGraphicFramePr>
        <p:xfrm>
          <a:off x="6172200" y="2888774"/>
          <a:ext cx="5181600" cy="22250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endParaRPr lang="zh-TW" altLang="en-US" dirty="0"/>
                    </a:p>
                  </a:txBody>
                  <a:tcPr/>
                </a:tc>
                <a:tc>
                  <a:txBody>
                    <a:bodyPr/>
                    <a:lstStyle/>
                    <a:p>
                      <a:r>
                        <a:rPr lang="en-US" altLang="zh-TW" dirty="0"/>
                        <a:t>A1</a:t>
                      </a:r>
                      <a:endParaRPr lang="zh-TW" altLang="en-US" dirty="0"/>
                    </a:p>
                  </a:txBody>
                  <a:tcPr/>
                </a:tc>
                <a:tc>
                  <a:txBody>
                    <a:bodyPr/>
                    <a:lstStyle/>
                    <a:p>
                      <a:r>
                        <a:rPr lang="en-US" altLang="zh-TW" dirty="0"/>
                        <a:t>A2</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x1</a:t>
                      </a:r>
                      <a:endParaRPr lang="zh-TW" altLang="en-US" dirty="0"/>
                    </a:p>
                  </a:txBody>
                  <a:tcPr/>
                </a:tc>
                <a:tc>
                  <a:txBody>
                    <a:bodyPr/>
                    <a:lstStyle/>
                    <a:p>
                      <a:r>
                        <a:rPr lang="en-US" altLang="zh-TW" dirty="0"/>
                        <a:t>1.5</a:t>
                      </a:r>
                      <a:endParaRPr lang="zh-TW" altLang="en-US" dirty="0"/>
                    </a:p>
                  </a:txBody>
                  <a:tcPr/>
                </a:tc>
                <a:tc>
                  <a:txBody>
                    <a:bodyPr/>
                    <a:lstStyle/>
                    <a:p>
                      <a:r>
                        <a:rPr lang="en-US" altLang="zh-TW" dirty="0"/>
                        <a:t>1.7</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x2</a:t>
                      </a:r>
                      <a:endParaRPr lang="zh-TW" altLang="en-US" dirty="0"/>
                    </a:p>
                  </a:txBody>
                  <a:tcPr/>
                </a:tc>
                <a:tc>
                  <a:txBody>
                    <a:bodyPr/>
                    <a:lstStyle/>
                    <a:p>
                      <a:r>
                        <a:rPr lang="en-US" altLang="zh-TW" dirty="0"/>
                        <a:t>2</a:t>
                      </a:r>
                      <a:endParaRPr lang="zh-TW" altLang="en-US" dirty="0"/>
                    </a:p>
                  </a:txBody>
                  <a:tcPr/>
                </a:tc>
                <a:tc>
                  <a:txBody>
                    <a:bodyPr/>
                    <a:lstStyle/>
                    <a:p>
                      <a:r>
                        <a:rPr lang="en-US" altLang="zh-TW" dirty="0"/>
                        <a:t>1.9</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x3</a:t>
                      </a:r>
                      <a:endParaRPr lang="zh-TW" altLang="en-US" dirty="0"/>
                    </a:p>
                  </a:txBody>
                  <a:tcPr/>
                </a:tc>
                <a:tc>
                  <a:txBody>
                    <a:bodyPr/>
                    <a:lstStyle/>
                    <a:p>
                      <a:r>
                        <a:rPr lang="en-US" altLang="zh-TW" dirty="0"/>
                        <a:t>1.6</a:t>
                      </a:r>
                      <a:endParaRPr lang="zh-TW" altLang="en-US" dirty="0"/>
                    </a:p>
                  </a:txBody>
                  <a:tcPr/>
                </a:tc>
                <a:tc>
                  <a:txBody>
                    <a:bodyPr/>
                    <a:lstStyle/>
                    <a:p>
                      <a:r>
                        <a:rPr lang="en-US" altLang="zh-TW" dirty="0"/>
                        <a:t>1.8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x4</a:t>
                      </a:r>
                      <a:endParaRPr lang="zh-TW" altLang="en-US" dirty="0"/>
                    </a:p>
                  </a:txBody>
                  <a:tcPr/>
                </a:tc>
                <a:tc>
                  <a:txBody>
                    <a:bodyPr/>
                    <a:lstStyle/>
                    <a:p>
                      <a:r>
                        <a:rPr lang="en-US" altLang="zh-TW" dirty="0"/>
                        <a:t>1.2</a:t>
                      </a:r>
                      <a:endParaRPr lang="zh-TW" altLang="en-US" dirty="0"/>
                    </a:p>
                  </a:txBody>
                  <a:tcPr/>
                </a:tc>
                <a:tc>
                  <a:txBody>
                    <a:bodyPr/>
                    <a:lstStyle/>
                    <a:p>
                      <a:r>
                        <a:rPr lang="en-US" altLang="zh-TW" dirty="0"/>
                        <a:t>1.5</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x5</a:t>
                      </a:r>
                      <a:endParaRPr lang="zh-TW" altLang="en-US" dirty="0"/>
                    </a:p>
                  </a:txBody>
                  <a:tcPr/>
                </a:tc>
                <a:tc>
                  <a:txBody>
                    <a:bodyPr/>
                    <a:lstStyle/>
                    <a:p>
                      <a:r>
                        <a:rPr lang="en-US" altLang="zh-TW" dirty="0"/>
                        <a:t>1.5</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639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r>
              <a:rPr lang="en-US" altLang="zh-TW" dirty="0"/>
              <a:t>(… continued from the previous slide)</a:t>
            </a:r>
          </a:p>
          <a:p>
            <a:endParaRPr lang="en-US" altLang="zh-TW" dirty="0"/>
          </a:p>
          <a:p>
            <a:r>
              <a:rPr lang="en-US" altLang="zh-TW" dirty="0"/>
              <a:t>(b) Normalize the data set to make the (Euclidean) norm of each data point equal to 1. Use Euclidean distance on the transformed data to rank the data points.</a:t>
            </a:r>
            <a:endParaRPr lang="zh-TW" altLang="en-US" dirty="0"/>
          </a:p>
        </p:txBody>
      </p:sp>
    </p:spTree>
    <p:extLst>
      <p:ext uri="{BB962C8B-B14F-4D97-AF65-F5344CB8AC3E}">
        <p14:creationId xmlns:p14="http://schemas.microsoft.com/office/powerpoint/2010/main" val="2418010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2.14: Given the following data (in increasing order) for the attribute </a:t>
            </a:r>
            <a:r>
              <a:rPr lang="en-US" altLang="zh-TW" i="1" dirty="0"/>
              <a:t>age</a:t>
            </a:r>
            <a:r>
              <a:rPr lang="en-US" altLang="zh-TW" dirty="0"/>
              <a:t>: 13, 15, 16, 16, 19, 20, 20, 21, 22, 22, 25, 25, 25, 25, 30, 33, 33, 35, 35, 35, 35, 36, 40, 45, 46, 52, 70. </a:t>
            </a:r>
          </a:p>
          <a:p>
            <a:r>
              <a:rPr lang="en-US" altLang="zh-TW" dirty="0"/>
              <a:t>(a) Use </a:t>
            </a:r>
            <a:r>
              <a:rPr lang="en-US" altLang="zh-TW" i="1" dirty="0"/>
              <a:t>smoothing by bin means </a:t>
            </a:r>
            <a:r>
              <a:rPr lang="en-US" altLang="zh-TW" dirty="0"/>
              <a:t>to smooth these data, using equal-frequency bins of size 3. Illustrate your steps. Comment on the effect of this technique for the given data.</a:t>
            </a:r>
          </a:p>
          <a:p>
            <a:r>
              <a:rPr lang="en-US" altLang="zh-TW" dirty="0"/>
              <a:t>(b) How might you determine </a:t>
            </a:r>
            <a:r>
              <a:rPr lang="en-US" altLang="zh-TW" i="1" dirty="0"/>
              <a:t>outliers </a:t>
            </a:r>
            <a:r>
              <a:rPr lang="en-US" altLang="zh-TW" dirty="0"/>
              <a:t>in the data?</a:t>
            </a:r>
          </a:p>
          <a:p>
            <a:endParaRPr lang="en-US" altLang="zh-TW" dirty="0"/>
          </a:p>
        </p:txBody>
      </p:sp>
    </p:spTree>
    <p:extLst>
      <p:ext uri="{BB962C8B-B14F-4D97-AF65-F5344CB8AC3E}">
        <p14:creationId xmlns:p14="http://schemas.microsoft.com/office/powerpoint/2010/main" val="9297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2.18: Using the data for </a:t>
            </a:r>
            <a:r>
              <a:rPr lang="en-US" altLang="zh-TW" i="1" dirty="0"/>
              <a:t>age </a:t>
            </a:r>
            <a:r>
              <a:rPr lang="en-US" altLang="zh-TW" dirty="0"/>
              <a:t>given in Exercise 2.14, answer the following:</a:t>
            </a:r>
          </a:p>
          <a:p>
            <a:r>
              <a:rPr lang="en-US" altLang="zh-TW" dirty="0"/>
              <a:t>(a) Use min-max normalization to transform the value 35 for </a:t>
            </a:r>
            <a:r>
              <a:rPr lang="en-US" altLang="zh-TW" i="1" dirty="0"/>
              <a:t>age </a:t>
            </a:r>
            <a:r>
              <a:rPr lang="en-US" altLang="zh-TW" dirty="0"/>
              <a:t>onto the range [0.0, 1.0].</a:t>
            </a:r>
          </a:p>
          <a:p>
            <a:r>
              <a:rPr lang="en-US" altLang="zh-TW" dirty="0"/>
              <a:t>(b) Use z-score normalization to transform the value 35 for </a:t>
            </a:r>
            <a:r>
              <a:rPr lang="en-US" altLang="zh-TW" i="1" dirty="0"/>
              <a:t>age</a:t>
            </a:r>
            <a:r>
              <a:rPr lang="en-US" altLang="zh-TW" dirty="0"/>
              <a:t>, where the standard deviation of </a:t>
            </a:r>
            <a:r>
              <a:rPr lang="en-US" altLang="zh-TW" i="1" dirty="0"/>
              <a:t>age </a:t>
            </a:r>
            <a:r>
              <a:rPr lang="en-US" altLang="zh-TW" dirty="0"/>
              <a:t>is 12.70 years.</a:t>
            </a:r>
            <a:endParaRPr lang="zh-TW" altLang="en-US" dirty="0"/>
          </a:p>
        </p:txBody>
      </p:sp>
    </p:spTree>
    <p:extLst>
      <p:ext uri="{BB962C8B-B14F-4D97-AF65-F5344CB8AC3E}">
        <p14:creationId xmlns:p14="http://schemas.microsoft.com/office/powerpoint/2010/main" val="317320358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669</Words>
  <Application>Microsoft Office PowerPoint</Application>
  <PresentationFormat>寬螢幕</PresentationFormat>
  <Paragraphs>72</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Educational Data Mining and Applications: HW#1</vt:lpstr>
      <vt:lpstr>Homework #1</vt:lpstr>
      <vt:lpstr>Exercises for Chap.2</vt:lpstr>
      <vt:lpstr>PowerPoint 簡報</vt:lpstr>
      <vt:lpstr>PowerPoint 簡報</vt:lpstr>
      <vt:lpstr>PowerPoint 簡報</vt:lpstr>
      <vt:lpstr>PowerPoint 簡報</vt:lpstr>
      <vt:lpstr>PowerPoint 簡報</vt:lpstr>
      <vt:lpstr>PowerPoint 簡報</vt:lpstr>
      <vt:lpstr>PowerPoint 簡報</vt:lpstr>
      <vt:lpstr>PowerPoint 簡報</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28</cp:revision>
  <dcterms:created xsi:type="dcterms:W3CDTF">2017-03-16T10:08:31Z</dcterms:created>
  <dcterms:modified xsi:type="dcterms:W3CDTF">2025-09-25T08:24:25Z</dcterms:modified>
</cp:coreProperties>
</file>