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83" r:id="rId6"/>
    <p:sldId id="274" r:id="rId7"/>
    <p:sldId id="480" r:id="rId8"/>
    <p:sldId id="485" r:id="rId9"/>
    <p:sldId id="486" r:id="rId10"/>
    <p:sldId id="487" r:id="rId11"/>
    <p:sldId id="489" r:id="rId12"/>
    <p:sldId id="490" r:id="rId13"/>
    <p:sldId id="491" r:id="rId14"/>
    <p:sldId id="492" r:id="rId15"/>
    <p:sldId id="488" r:id="rId16"/>
    <p:sldId id="283" r:id="rId17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rickfleith/space-news-dataset/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trickfleith/space-news-dataset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Big </a:t>
            </a:r>
            <a:r>
              <a:rPr lang="en-US" altLang="zh-TW" dirty="0" smtClean="0"/>
              <a:t>Data Mining</a:t>
            </a:r>
            <a:r>
              <a:rPr lang="en-US" altLang="zh-TW" dirty="0"/>
              <a:t>: HW#1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</a:t>
            </a:r>
            <a:r>
              <a:rPr lang="en-US" altLang="zh-TW" dirty="0"/>
              <a:t>. H. Wang</a:t>
            </a:r>
          </a:p>
          <a:p>
            <a:pPr eaLnBrk="1" hangingPunct="1"/>
            <a:r>
              <a:rPr lang="en-US" altLang="zh-CN"/>
              <a:t>Oct</a:t>
            </a:r>
            <a:r>
              <a:rPr lang="en-US" altLang="zh-TW"/>
              <a:t>. 19, </a:t>
            </a:r>
            <a:r>
              <a:rPr lang="en-US" altLang="zh-TW" dirty="0"/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 </a:t>
            </a:r>
            <a:r>
              <a:rPr lang="en-US" altLang="zh-TW" sz="2000"/>
              <a:t>in processing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Kaggle dataset:</a:t>
            </a:r>
          </a:p>
          <a:p>
            <a:pPr lvl="1"/>
            <a:r>
              <a:rPr lang="en-US" altLang="zh-TW" sz="2400"/>
              <a:t>astro__pat (patrickfleith). September 2023. Space News Dataset, Version 3. Retrieved 17 October 2023 from </a:t>
            </a:r>
            <a:r>
              <a:rPr lang="en-US" altLang="zh-TW" sz="2400">
                <a:hlinkClick r:id="rId2"/>
              </a:rPr>
              <a:t>https://www.kaggle.com/datasets/patrickfleith/space-news-dataset/data</a:t>
            </a:r>
            <a:endParaRPr lang="en-US" altLang="zh-TW" sz="2400"/>
          </a:p>
          <a:p>
            <a:pPr lvl="1"/>
            <a:endParaRPr lang="en-US" altLang="zh-TW" sz="2400"/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Analyzing Text Data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Goal: Calculating statistics of various data types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MapReduce on </a:t>
            </a:r>
            <a:r>
              <a:rPr lang="en-US" altLang="zh-TW" sz="2000">
                <a:solidFill>
                  <a:srgbClr val="0000FF"/>
                </a:solidFill>
              </a:rPr>
              <a:t>multi-node</a:t>
            </a:r>
            <a:r>
              <a:rPr lang="en-US" altLang="zh-TW" sz="200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or Python in Jupyter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Input: Text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4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[</a:t>
            </a:r>
            <a:r>
              <a:rPr lang="en-US" altLang="zh-TW" sz="1800" b="1" dirty="0"/>
              <a:t>Space News dataset</a:t>
            </a:r>
            <a:r>
              <a:rPr lang="en-US" altLang="zh-TW" sz="1800" dirty="0"/>
              <a:t>] from </a:t>
            </a:r>
            <a:r>
              <a:rPr lang="en-US" altLang="zh-TW" sz="1800" dirty="0" err="1"/>
              <a:t>Kaggle</a:t>
            </a:r>
            <a:r>
              <a:rPr lang="en-US" altLang="zh-TW" sz="1800" dirty="0"/>
              <a:t>, 28MB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20,000 </a:t>
            </a:r>
            <a:r>
              <a:rPr lang="en-US" altLang="zh-TW" sz="1800" dirty="0" smtClean="0"/>
              <a:t>English </a:t>
            </a:r>
            <a:r>
              <a:rPr lang="en-US" altLang="zh-TW" sz="1800" dirty="0"/>
              <a:t>news articles related to the space industry, a total of more than 14 million tokens (words</a:t>
            </a:r>
            <a:r>
              <a:rPr lang="en-US" altLang="zh-TW" sz="1800" dirty="0" smtClean="0"/>
              <a:t>) </a:t>
            </a:r>
            <a:endParaRPr lang="en-US" altLang="zh-TW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It covers agency news, commercial, civil, launches, military, and also opinion </a:t>
            </a:r>
            <a:r>
              <a:rPr lang="en-US" altLang="zh-TW" sz="1800" dirty="0" smtClean="0"/>
              <a:t>articles</a:t>
            </a:r>
            <a:endParaRPr lang="en-US" altLang="zh-TW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Available at: </a:t>
            </a:r>
            <a:r>
              <a:rPr lang="en-US" altLang="zh-TW" sz="1800" dirty="0">
                <a:hlinkClick r:id="rId3"/>
              </a:rPr>
              <a:t>https://www.kaggle.com/datasets/patrickfleith/space-news-dataset/data</a:t>
            </a:r>
            <a:endParaRPr lang="en-US" altLang="zh-TW" sz="1800" dirty="0"/>
          </a:p>
          <a:p>
            <a:r>
              <a:rPr lang="en-US" altLang="zh-TW" sz="2400" dirty="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News data: 1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Each record contains 6 attributes separated by comma: </a:t>
            </a:r>
            <a:br>
              <a:rPr lang="en-US" altLang="zh-TW" sz="1800" dirty="0"/>
            </a:br>
            <a:r>
              <a:rPr lang="en-US" altLang="zh-TW" sz="1800" dirty="0"/>
              <a:t>title, </a:t>
            </a:r>
            <a:r>
              <a:rPr lang="en-US" altLang="zh-TW" sz="1800" dirty="0" err="1"/>
              <a:t>url</a:t>
            </a:r>
            <a:r>
              <a:rPr lang="en-US" altLang="zh-TW" sz="1800" dirty="0"/>
              <a:t>, content, author, date, </a:t>
            </a:r>
            <a:r>
              <a:rPr lang="en-US" altLang="zh-TW" sz="1800" dirty="0" err="1"/>
              <a:t>postexcerpt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News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1. </a:t>
            </a:r>
            <a:r>
              <a:rPr lang="en-US" altLang="zh-TW" sz="2000" b="1">
                <a:solidFill>
                  <a:srgbClr val="0000FF"/>
                </a:solidFill>
              </a:rPr>
              <a:t>Title</a:t>
            </a:r>
            <a:r>
              <a:rPr lang="en-US" altLang="zh-TW" sz="2000"/>
              <a:t> (string): title of article </a:t>
            </a:r>
          </a:p>
          <a:p>
            <a:r>
              <a:rPr lang="en-US" altLang="zh-TW" sz="2000"/>
              <a:t>2. URL (string): url where you can find the article</a:t>
            </a:r>
          </a:p>
          <a:p>
            <a:r>
              <a:rPr lang="en-US" altLang="zh-TW" sz="2000"/>
              <a:t>3. </a:t>
            </a:r>
            <a:r>
              <a:rPr lang="en-US" altLang="zh-TW" sz="2000" b="1">
                <a:solidFill>
                  <a:srgbClr val="0000FF"/>
                </a:solidFill>
              </a:rPr>
              <a:t>Content</a:t>
            </a:r>
            <a:r>
              <a:rPr lang="en-US" altLang="zh-TW" sz="2000"/>
              <a:t> (string): text content of the article </a:t>
            </a:r>
          </a:p>
          <a:p>
            <a:r>
              <a:rPr lang="en-US" altLang="zh-TW" sz="2000"/>
              <a:t>4. </a:t>
            </a:r>
            <a:r>
              <a:rPr lang="en-US" altLang="zh-TW" sz="2000" b="1">
                <a:solidFill>
                  <a:srgbClr val="0000FF"/>
                </a:solidFill>
              </a:rPr>
              <a:t>Author</a:t>
            </a:r>
            <a:r>
              <a:rPr lang="en-US" altLang="zh-TW" sz="2000"/>
              <a:t> (string): author of the article </a:t>
            </a:r>
          </a:p>
          <a:p>
            <a:r>
              <a:rPr lang="en-US" altLang="zh-TW" sz="2000"/>
              <a:t>5. </a:t>
            </a:r>
            <a:r>
              <a:rPr lang="en-US" altLang="zh-TW" sz="2000" b="1">
                <a:solidFill>
                  <a:srgbClr val="0000FF"/>
                </a:solidFill>
              </a:rPr>
              <a:t>Date</a:t>
            </a:r>
            <a:r>
              <a:rPr lang="en-US" altLang="zh-TW" sz="2000"/>
              <a:t> (date): published date of the article (Example: September 14, 2023)</a:t>
            </a:r>
          </a:p>
          <a:p>
            <a:r>
              <a:rPr lang="en-US" altLang="zh-TW" sz="2000"/>
              <a:t>6. </a:t>
            </a:r>
            <a:r>
              <a:rPr lang="en-US" altLang="zh-TW" sz="2000" b="1">
                <a:solidFill>
                  <a:srgbClr val="0000FF"/>
                </a:solidFill>
              </a:rPr>
              <a:t>Postexcerpt</a:t>
            </a:r>
            <a:r>
              <a:rPr lang="en-US" altLang="zh-TW" sz="2000"/>
              <a:t> (string): a small summary of the article (Some missing values)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3 subtasks: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(1) Count the words in the field: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’, and list the most frequent words according to the term frequency in descending order, in total, and per day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(2) Count the words in the fields: ‘</a:t>
            </a:r>
            <a:r>
              <a:rPr lang="en-US" altLang="zh-TW" sz="2000" dirty="0">
                <a:solidFill>
                  <a:srgbClr val="0000FF"/>
                </a:solidFill>
              </a:rPr>
              <a:t>Content</a:t>
            </a:r>
            <a:r>
              <a:rPr lang="en-US" altLang="zh-TW" sz="2000" dirty="0"/>
              <a:t>’, and list the most frequent words according to the term frequency in descending order, in total, and per day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(2) Calculate the average number of published articles in a day, and by authors in a day, respectively.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(3) List the records that the term “Space” (uppercase and lowercase included) occurs both in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 and ‘</a:t>
            </a:r>
            <a:r>
              <a:rPr lang="en-US" altLang="zh-TW" sz="2000" dirty="0" err="1">
                <a:solidFill>
                  <a:srgbClr val="0000FF"/>
                </a:solidFill>
              </a:rPr>
              <a:t>Postexcerpt</a:t>
            </a:r>
            <a:r>
              <a:rPr lang="en-US" altLang="zh-TW" sz="2000" dirty="0"/>
              <a:t>’.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(1) 2 sorted lists of top-frequent words: {in total, per day}{for title}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/>
              <a:t>                        &lt;date&gt;&lt;word&gt; &lt;count&gt; (per day)</a:t>
            </a:r>
          </a:p>
          <a:p>
            <a:r>
              <a:rPr lang="en-US" altLang="zh-TW" sz="2000"/>
              <a:t>(2) 2 sorted lists of top-frequent words: {in total, per day}{for content}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/>
              <a:t>                        &lt;date&gt;&lt;word&gt; &lt;count&gt; (per day)</a:t>
            </a:r>
          </a:p>
          <a:p>
            <a:r>
              <a:rPr lang="en-US" altLang="zh-TW" sz="2000"/>
              <a:t>(3) 2 lists: {by day, by author}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/>
              <a:t>Each line: &lt;date&gt;&lt;average articles&gt; (by day)</a:t>
            </a:r>
          </a:p>
          <a:p>
            <a:pPr marL="400050" lvl="1" indent="0">
              <a:buNone/>
            </a:pPr>
            <a:r>
              <a:rPr lang="en-US" altLang="zh-TW" sz="1600"/>
              <a:t>                        &lt;date&gt;&lt;author&gt;&lt;average articles&gt; (by author)</a:t>
            </a:r>
            <a:endParaRPr lang="en-US" altLang="zh-TW" sz="2000"/>
          </a:p>
          <a:p>
            <a:r>
              <a:rPr lang="en-US" altLang="zh-TW" sz="2000"/>
              <a:t>(4) 1 sorted list: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/>
              <a:t>Each line: &lt;row data that contained the term “Space” (uppercase and lowercase included) that occurs both in ‘Title’ and ‘Postexcerpt’.&gt;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exercises can be done as a team</a:t>
            </a:r>
          </a:p>
          <a:p>
            <a:pPr lvl="1"/>
            <a:r>
              <a:rPr lang="en-US" altLang="zh-TW" sz="2400" dirty="0"/>
              <a:t>At most </a:t>
            </a:r>
            <a:r>
              <a:rPr lang="en-US" altLang="zh-TW" sz="2400" dirty="0">
                <a:solidFill>
                  <a:srgbClr val="0000FF"/>
                </a:solidFill>
              </a:rPr>
              <a:t>two</a:t>
            </a:r>
            <a:r>
              <a:rPr lang="en-US" altLang="zh-TW" sz="2400" dirty="0"/>
              <a:t> persons per team</a:t>
            </a:r>
          </a:p>
          <a:p>
            <a:pPr lvl="1"/>
            <a:r>
              <a:rPr lang="en-US" altLang="zh-TW" sz="2400" dirty="0"/>
              <a:t>Please register </a:t>
            </a:r>
            <a:r>
              <a:rPr lang="en-US" altLang="zh-TW" sz="2400" dirty="0" smtClean="0"/>
              <a:t>your </a:t>
            </a:r>
            <a:r>
              <a:rPr lang="en-US" altLang="zh-TW" sz="2400" dirty="0"/>
              <a:t>team members to the TA first via the registration link in Teams, </a:t>
            </a:r>
            <a:r>
              <a:rPr lang="en-US" altLang="zh-TW" sz="2400" dirty="0" smtClean="0"/>
              <a:t>Facebook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A document showing your environment setup</a:t>
            </a:r>
          </a:p>
          <a:p>
            <a:pPr lvl="2"/>
            <a:r>
              <a:rPr lang="en-US" altLang="zh-TW" sz="16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Your </a:t>
            </a:r>
            <a:r>
              <a:rPr lang="en-US" altLang="zh-TW" sz="16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16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Documentation</a:t>
            </a:r>
            <a:r>
              <a:rPr lang="en-US" altLang="zh-TW" sz="16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Remember to specify </a:t>
            </a:r>
            <a:r>
              <a:rPr lang="en-US" altLang="zh-TW" sz="16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 dirty="0"/>
              <a:t>in </a:t>
            </a:r>
            <a:r>
              <a:rPr lang="en-US" altLang="zh-TW" sz="1600"/>
              <a:t>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Team members list</a:t>
            </a:r>
            <a:r>
              <a:rPr lang="en-US" altLang="zh-TW" sz="1600"/>
              <a:t>: The names and the responsible parts of each individual member *should* be clearly identified.</a:t>
            </a:r>
            <a:endParaRPr lang="en-US" altLang="zh-TW" sz="2000" dirty="0"/>
          </a:p>
          <a:p>
            <a:r>
              <a:rPr lang="en-US" altLang="zh-TW" sz="2400" dirty="0"/>
              <a:t>Due</a:t>
            </a:r>
            <a:r>
              <a:rPr lang="en-US" altLang="zh-TW" sz="2400"/>
              <a:t>: 2 weeks (</a:t>
            </a:r>
            <a:r>
              <a:rPr lang="en-US" altLang="zh-TW" sz="2400">
                <a:solidFill>
                  <a:srgbClr val="FF0000"/>
                </a:solidFill>
              </a:rPr>
              <a:t>Nov. 2, </a:t>
            </a:r>
            <a:r>
              <a:rPr lang="en-US" altLang="zh-TW" sz="2400" dirty="0">
                <a:solidFill>
                  <a:srgbClr val="FF0000"/>
                </a:solidFill>
              </a:rPr>
              <a:t>2023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3C8F21-5442-4811-AD37-E39D2F83CAEB}">
  <ds:schemaRefs>
    <ds:schemaRef ds:uri="87d63e5e-dbb1-48d6-b55e-f31be5250adf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ec4d5cc-f3e4-4cb6-9660-c3ee0f8ba62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10929</TotalTime>
  <Words>905</Words>
  <Application>Microsoft Office PowerPoint</Application>
  <PresentationFormat>如螢幕大小 (4:3)</PresentationFormat>
  <Paragraphs>123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Book Antiqua</vt:lpstr>
      <vt:lpstr>預設簡報設計</vt:lpstr>
      <vt:lpstr>Big Data Mining: HW#1 </vt:lpstr>
      <vt:lpstr>Programming Exercise: Analyzing Text Data Types</vt:lpstr>
      <vt:lpstr>Input Data</vt:lpstr>
      <vt:lpstr>Attributes of News Data</vt:lpstr>
      <vt:lpstr>Task Description</vt:lpstr>
      <vt:lpstr>Output Format</vt:lpstr>
      <vt:lpstr>Implementation Issues</vt:lpstr>
      <vt:lpstr>Note on Programming Exercises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432</cp:revision>
  <cp:lastPrinted>1601-01-01T00:00:00Z</cp:lastPrinted>
  <dcterms:created xsi:type="dcterms:W3CDTF">1601-01-01T00:00:00Z</dcterms:created>
  <dcterms:modified xsi:type="dcterms:W3CDTF">2023-10-18T07:35:32Z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