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4" r:id="rId3"/>
    <p:sldId id="442" r:id="rId4"/>
    <p:sldId id="439" r:id="rId5"/>
    <p:sldId id="275" r:id="rId6"/>
    <p:sldId id="334" r:id="rId7"/>
    <p:sldId id="443" r:id="rId8"/>
    <p:sldId id="444" r:id="rId9"/>
    <p:sldId id="283" r:id="rId10"/>
    <p:sldId id="276" r:id="rId11"/>
    <p:sldId id="278" r:id="rId12"/>
    <p:sldId id="425" r:id="rId13"/>
    <p:sldId id="313" r:id="rId14"/>
    <p:sldId id="294" r:id="rId15"/>
    <p:sldId id="305" r:id="rId16"/>
    <p:sldId id="446" r:id="rId17"/>
    <p:sldId id="445" r:id="rId18"/>
    <p:sldId id="409" r:id="rId19"/>
    <p:sldId id="259" r:id="rId20"/>
    <p:sldId id="273" r:id="rId21"/>
    <p:sldId id="288" r:id="rId22"/>
    <p:sldId id="422" r:id="rId23"/>
    <p:sldId id="423" r:id="rId24"/>
    <p:sldId id="424" r:id="rId25"/>
    <p:sldId id="420" r:id="rId26"/>
    <p:sldId id="358" r:id="rId27"/>
    <p:sldId id="357" r:id="rId28"/>
    <p:sldId id="447" r:id="rId29"/>
    <p:sldId id="431" r:id="rId30"/>
    <p:sldId id="432" r:id="rId31"/>
    <p:sldId id="433" r:id="rId32"/>
    <p:sldId id="436" r:id="rId33"/>
    <p:sldId id="293" r:id="rId34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A63915-02B0-4FCB-B79D-6473DB741E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9DAA3F-91C8-4C4D-B0DF-A53C22F24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5B2A45-88A3-48FC-AAD0-23FBD169B063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3CBEE4-5514-4C8E-B9F6-051DD2F2A30C}" type="slidenum">
              <a:rPr lang="en-US" altLang="zh-TW" smtClean="0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2AC958-9E2B-4B6D-BA8E-5B98C38892BE}" type="slidenum">
              <a:rPr lang="en-US" altLang="zh-TW" smtClean="0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B1FA1C-077D-4BEA-86AE-2580E35DEC58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4ADE48-A185-47DE-A7FC-C01D70C4298D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DD84DD-3D83-4B53-BE73-B05BCB942630}" type="slidenum">
              <a:rPr lang="en-US" altLang="zh-TW" smtClean="0"/>
              <a:pPr>
                <a:spcBef>
                  <a:spcPct val="0"/>
                </a:spcBef>
              </a:pPr>
              <a:t>26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48C9AA-58B2-40E9-A406-2D7694D7CC5A}" type="slidenum">
              <a:rPr lang="en-US" altLang="zh-TW" smtClean="0"/>
              <a:pPr>
                <a:spcBef>
                  <a:spcPct val="0"/>
                </a:spcBef>
              </a:pPr>
              <a:t>33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172C561-7BFD-41C1-9BE5-BDC004813A20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C6DEEF-32D2-40FD-82CD-3C848EA20579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5E8CFE-F758-4345-9676-F645D35DBF12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8F0735-750C-4258-B282-CC1909E810A6}" type="slidenum">
              <a:rPr lang="en-US" altLang="zh-TW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7ACBEF0-6B0C-4C95-A4A1-8CFB78ED5541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835BDA1-D2CA-49DB-9086-BA538E652B45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205A32-A52F-4825-A83E-5A65DA0F1ED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CD8205-1B31-4FF2-8FE4-199E421F2254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E94C1-FA9D-4BA7-A924-25092CA1A4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6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AF7C-E74D-4A53-93E7-BE32F1921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6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8E03-EECD-4EFD-90FB-2ADD48A99D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2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3ACE-715B-42EB-8112-DFB5C547F3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4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C8419-E711-4CBA-A5BB-6DFAF5FB6A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77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4D136-E712-4504-8412-602D25C3E9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5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3F8F-DA18-41FA-8F24-9D9C5F6FE7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0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3010-4A37-4AFA-95E8-80153BBCD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8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1461-A078-4655-AD17-FF8F57E87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6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2891-84AF-4282-A713-0496D7CCC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5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F4D6-12D6-467B-AA88-8208404184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2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D729FC0C-C60B-435B-B7AB-6EFF3E6BF8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ntut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2-Data.pptx" TargetMode="External"/><Relationship Id="rId7" Type="http://schemas.openxmlformats.org/officeDocument/2006/relationships/hyperlink" Target="https://chriswjh.github.io/EDM/06-ClassificationBasic.pptx" TargetMode="External"/><Relationship Id="rId2" Type="http://schemas.openxmlformats.org/officeDocument/2006/relationships/hyperlink" Target="https://chriswjh.github.io/EDM/01-Introduct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wjh.github.io/EDM/05-PatternMiningAdvanced.pptx" TargetMode="External"/><Relationship Id="rId5" Type="http://schemas.openxmlformats.org/officeDocument/2006/relationships/hyperlink" Target="https://chriswjh.github.io/EDM/04-PatternMiningBasic.pptx" TargetMode="External"/><Relationship Id="rId4" Type="http://schemas.openxmlformats.org/officeDocument/2006/relationships/hyperlink" Target="http://140.124.180.184/Course/BDA/slides/06FPBasic.pp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8-ClusterAnalysis.pptx" TargetMode="External"/><Relationship Id="rId7" Type="http://schemas.openxmlformats.org/officeDocument/2006/relationships/hyperlink" Target="http://140.124.180.184/Course/BDA/slides/Spark_Programming.pptx" TargetMode="External"/><Relationship Id="rId2" Type="http://schemas.openxmlformats.org/officeDocument/2006/relationships/hyperlink" Target="https://chriswjh.github.io/EDM/07-ClassificationAdvanced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4.180.184/Course/BDA/slides/MapReduce_Design.pptx" TargetMode="External"/><Relationship Id="rId5" Type="http://schemas.openxmlformats.org/officeDocument/2006/relationships/hyperlink" Target="http://140.124.180.184/Course/BDA/slides/distributed_platforms.pptx" TargetMode="External"/><Relationship Id="rId4" Type="http://schemas.openxmlformats.org/officeDocument/2006/relationships/hyperlink" Target="https://chriswjh.github.io/EDM/09-ClusterAnalysisAdvanced.ppt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huntr.com/tw/competitions/90g27lhlrrcu6xta2x" TargetMode="External"/><Relationship Id="rId2" Type="http://schemas.openxmlformats.org/officeDocument/2006/relationships/hyperlink" Target="https://www.kaggle.com/datasets/junyiacademy/learning-activity-public-dataset-by-junyi-academ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web.ntut.edu.tw/~jhwang/BD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map-fcf13.web.app/" TargetMode="External"/><Relationship Id="rId2" Type="http://schemas.openxmlformats.org/officeDocument/2006/relationships/hyperlink" Target="https://oaa.ntut.edu.tw/p/412-1008-17153.php?Lang=zh-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profile.php?id=10008903715580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Course Overview: </a:t>
            </a:r>
            <a:br>
              <a:rPr lang="en-US" altLang="zh-TW" sz="4000" dirty="0"/>
            </a:br>
            <a:r>
              <a:rPr lang="en-US" altLang="zh-TW" sz="4000" dirty="0"/>
              <a:t>Educational Data Mining and Applications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Sep. </a:t>
            </a:r>
            <a:r>
              <a:rPr lang="en-US" altLang="zh-TW"/>
              <a:t>9, </a:t>
            </a:r>
            <a:r>
              <a:rPr lang="en-US" altLang="zh-TW" dirty="0"/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3C8B4-5750-49A0-9F3F-63F39E5FFA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~25%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Term project</a:t>
            </a:r>
            <a:r>
              <a:rPr lang="en-US" altLang="zh-TW" dirty="0"/>
              <a:t>: ~35%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Late submission has to be done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10, 2025</a:t>
            </a:r>
            <a:r>
              <a:rPr lang="en-US" altLang="zh-TW" dirty="0"/>
              <a:t>), if not specified otherwise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04F1E-86FD-4B45-8B06-2552449D28D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</a:t>
            </a:r>
            <a:r>
              <a:rPr lang="en-US" altLang="zh-TW" sz="2800" dirty="0"/>
              <a:t> written assignments</a:t>
            </a:r>
          </a:p>
          <a:p>
            <a:pPr lvl="1" eaLnBrk="1" hangingPunct="1">
              <a:defRPr/>
            </a:pPr>
            <a:r>
              <a:rPr lang="en-US" altLang="zh-TW" sz="2000" dirty="0"/>
              <a:t>Data mining concepts </a:t>
            </a:r>
          </a:p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</a:t>
            </a:r>
            <a:r>
              <a:rPr lang="en-US" altLang="zh-TW" sz="2800" dirty="0"/>
              <a:t> team-based programming exercises</a:t>
            </a:r>
          </a:p>
          <a:p>
            <a:pPr lvl="1" eaLnBrk="1" hangingPunct="1">
              <a:defRPr/>
            </a:pPr>
            <a:r>
              <a:rPr lang="en-US" altLang="zh-TW" sz="2400" dirty="0"/>
              <a:t>Maximum number of students per team: 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</a:p>
          <a:p>
            <a:pPr eaLnBrk="1" hangingPunct="1">
              <a:defRPr/>
            </a:pPr>
            <a:r>
              <a:rPr lang="en-US" altLang="zh-TW" sz="2800" dirty="0"/>
              <a:t>The term project for educational data analysis or 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Team-based (the same as programming exercises)</a:t>
            </a:r>
          </a:p>
          <a:p>
            <a:pPr lvl="1" eaLnBrk="1" hangingPunct="1">
              <a:defRPr/>
            </a:pPr>
            <a:r>
              <a:rPr lang="en-US" altLang="zh-TW" sz="2400" dirty="0"/>
              <a:t>e.g. given interesting educational datasets, find appropriate methods to analyze </a:t>
            </a:r>
          </a:p>
          <a:p>
            <a:pPr eaLnBrk="1" hangingPunct="1">
              <a:defRPr/>
            </a:pPr>
            <a:r>
              <a:rPr lang="en-US" altLang="zh-TW" sz="2800" dirty="0"/>
              <a:t>Responsibility of each member must be specified in the document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Midterm Exam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Date: (TBD) </a:t>
            </a:r>
            <a:r>
              <a:rPr lang="en-US" altLang="zh-TW" dirty="0">
                <a:solidFill>
                  <a:srgbClr val="FF0000"/>
                </a:solidFill>
              </a:rPr>
              <a:t>Nov. 4, 2024</a:t>
            </a:r>
          </a:p>
          <a:p>
            <a:pPr>
              <a:defRPr/>
            </a:pPr>
            <a:r>
              <a:rPr lang="en-US" altLang="zh-TW" dirty="0"/>
              <a:t>Time: 10:10-12:00</a:t>
            </a:r>
          </a:p>
          <a:p>
            <a:pPr>
              <a:defRPr/>
            </a:pPr>
            <a:r>
              <a:rPr lang="en-US" altLang="zh-TW" dirty="0"/>
              <a:t>Location: R234, Technology Building</a:t>
            </a:r>
          </a:p>
          <a:p>
            <a:pPr>
              <a:defRPr/>
            </a:pPr>
            <a:r>
              <a:rPr lang="en-US" altLang="zh-TW" dirty="0"/>
              <a:t>Range: (TBD) [</a:t>
            </a:r>
            <a:r>
              <a:rPr lang="en-US" altLang="zh-TW" b="1" dirty="0"/>
              <a:t>DM4] Ch.1-2, 4-5, 6, 7 (part), 8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Question Types: Calculation, Short Answer, True-False, Multiple Choice</a:t>
            </a:r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Closed-book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01CB4-27DF-4DF2-A1B1-23B83BD2829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2AC5B-64A9-4FE4-BE4C-41E13D97DD7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/>
              <a:t>Proposals, presentations, and reports are </a:t>
            </a:r>
            <a:r>
              <a:rPr lang="en-US" altLang="zh-TW" sz="2800" b="1" dirty="0">
                <a:solidFill>
                  <a:srgbClr val="0000FF"/>
                </a:solidFill>
              </a:rPr>
              <a:t>*required*</a:t>
            </a:r>
            <a:r>
              <a:rPr lang="en-US" altLang="zh-TW" sz="2800" b="1" dirty="0"/>
              <a:t> for each team</a:t>
            </a:r>
            <a:r>
              <a:rPr lang="en-US" altLang="zh-TW" sz="2800" dirty="0"/>
              <a:t>, and will be counted in the score</a:t>
            </a:r>
          </a:p>
          <a:p>
            <a:pPr lvl="1" eaLnBrk="1" hangingPunct="1"/>
            <a:r>
              <a:rPr lang="en-US" altLang="zh-TW" sz="2400" dirty="0"/>
              <a:t>The score you’ll get depends on the functionality, difficulty, and quality of your project </a:t>
            </a:r>
          </a:p>
          <a:p>
            <a:pPr eaLnBrk="1" hangingPunct="1"/>
            <a:r>
              <a:rPr lang="en-US" altLang="zh-TW" sz="2800" dirty="0"/>
              <a:t>Proposal: A one-page description of your idea on how you are going analyze which dataset</a:t>
            </a:r>
          </a:p>
          <a:p>
            <a:pPr lvl="1" eaLnBrk="1" hangingPunct="1"/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executing binary code only)</a:t>
            </a:r>
          </a:p>
          <a:p>
            <a:pPr eaLnBrk="1" hangingPunct="1"/>
            <a:r>
              <a:rPr lang="en-US" altLang="zh-TW" sz="2800" dirty="0"/>
              <a:t>Presentation: 20 minutes per team</a:t>
            </a:r>
          </a:p>
          <a:p>
            <a:pPr lvl="1" eaLnBrk="1" hangingPunct="1"/>
            <a:r>
              <a:rPr lang="en-US" altLang="zh-TW" sz="2400" dirty="0"/>
              <a:t>Focus on analytical methods, results and interpretations</a:t>
            </a:r>
          </a:p>
          <a:p>
            <a:pPr eaLnBrk="1" hangingPunct="1"/>
            <a:r>
              <a:rPr lang="en-US" altLang="zh-TW" sz="2800" dirty="0"/>
              <a:t>Reports: slides, source code, and document</a:t>
            </a:r>
          </a:p>
          <a:p>
            <a:pPr lvl="1" eaLnBrk="1" hangingPunct="1"/>
            <a:endParaRPr lang="en-US" altLang="zh-TW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41350-23E8-453C-8E9C-B99442A0F06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How to Submit:</a:t>
            </a:r>
          </a:p>
          <a:p>
            <a:pPr lvl="1" eaLnBrk="1" hangingPunct="1"/>
            <a:r>
              <a:rPr lang="en-US" altLang="zh-TW" dirty="0"/>
              <a:t>Written exercises are to be submitted in paper</a:t>
            </a:r>
          </a:p>
          <a:p>
            <a:pPr lvl="2" eaLnBrk="1" hangingPunct="1"/>
            <a:r>
              <a:rPr lang="en-US" altLang="zh-TW" dirty="0"/>
              <a:t>Electronic version is also acceptable in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  <a:r>
              <a:rPr lang="en-US" altLang="zh-TW" dirty="0"/>
              <a:t> </a:t>
            </a:r>
          </a:p>
          <a:p>
            <a:pPr lvl="1" eaLnBrk="1" hangingPunct="1"/>
            <a:r>
              <a:rPr lang="en-US" altLang="zh-TW" dirty="0"/>
              <a:t>Systems, programs &amp; documentation, project proposals, and project reports in electronic files must be submitted online to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</a:p>
          <a:p>
            <a:pPr lvl="1" eaLnBrk="1" hangingPunct="1"/>
            <a:r>
              <a:rPr lang="en-US" altLang="zh-TW" dirty="0"/>
              <a:t>You will get deducted score when there’s delay in homework submission</a:t>
            </a:r>
          </a:p>
          <a:p>
            <a:pPr lvl="2" eaLnBrk="1" hangingPunct="1"/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/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61551-563E-474E-9A83-E197F9751D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This Course is about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This course can help you</a:t>
            </a:r>
          </a:p>
          <a:p>
            <a:pPr lvl="1" eaLnBrk="1" hangingPunct="1"/>
            <a:r>
              <a:rPr lang="en-US" altLang="zh-TW" sz="2400" dirty="0"/>
              <a:t>Understand the general techniques of </a:t>
            </a:r>
            <a:r>
              <a:rPr lang="en-US" altLang="zh-TW" sz="2400" dirty="0">
                <a:solidFill>
                  <a:srgbClr val="0000FF"/>
                </a:solidFill>
              </a:rPr>
              <a:t>data mining</a:t>
            </a:r>
          </a:p>
          <a:p>
            <a:pPr lvl="1" eaLnBrk="1" hangingPunct="1"/>
            <a:r>
              <a:rPr lang="en-US" altLang="zh-TW" sz="2400" dirty="0"/>
              <a:t>How to apply data mining tools in </a:t>
            </a:r>
            <a:r>
              <a:rPr lang="en-US" altLang="zh-TW" sz="2400" dirty="0">
                <a:solidFill>
                  <a:srgbClr val="0000FF"/>
                </a:solidFill>
              </a:rPr>
              <a:t>educational</a:t>
            </a:r>
            <a:r>
              <a:rPr lang="en-US" altLang="zh-TW" sz="2400" dirty="0"/>
              <a:t> data</a:t>
            </a:r>
          </a:p>
          <a:p>
            <a:pPr lvl="1" eaLnBrk="1" hangingPunct="1"/>
            <a:r>
              <a:rPr lang="en-US" altLang="zh-TW" sz="2400" dirty="0"/>
              <a:t>Have an idea of what distributed platforms like Hadoop/Spark can do (if time permits)</a:t>
            </a:r>
          </a:p>
          <a:p>
            <a:pPr eaLnBrk="1" hangingPunct="1"/>
            <a:r>
              <a:rPr lang="en-US" altLang="zh-TW" sz="2800" dirty="0"/>
              <a:t>And MORE…</a:t>
            </a:r>
          </a:p>
          <a:p>
            <a:pPr lvl="1" eaLnBrk="1" hangingPunct="1"/>
            <a:r>
              <a:rPr lang="en-US" altLang="zh-TW" sz="2400" dirty="0"/>
              <a:t>Technical and practical skills for:</a:t>
            </a:r>
          </a:p>
          <a:p>
            <a:pPr lvl="2" eaLnBrk="1" hangingPunct="1"/>
            <a:r>
              <a:rPr lang="en-US" altLang="zh-TW" sz="1600" dirty="0"/>
              <a:t>Educational data analysis</a:t>
            </a:r>
          </a:p>
          <a:p>
            <a:pPr lvl="2" eaLnBrk="1" hangingPunct="1"/>
            <a:r>
              <a:rPr lang="en-US" altLang="zh-TW" sz="1600" dirty="0"/>
              <a:t>Environment setup of distributed computing (if time permits)</a:t>
            </a:r>
          </a:p>
          <a:p>
            <a:pPr lvl="2" eaLnBrk="1" hangingPunct="1"/>
            <a:endParaRPr lang="en-US" altLang="zh-TW" sz="1600" dirty="0"/>
          </a:p>
          <a:p>
            <a:pPr lvl="2" eaLnBrk="1" hangingPunct="1"/>
            <a:endParaRPr lang="en-US" altLang="zh-TW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Focus in Educational Data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00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885D5-2B6E-48D7-88E7-C7FDB97A361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0A6B7-2979-4CC4-81BE-A37E07A68CE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Goal of the Course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To help students learn the basic concepts &amp; principles of data mining</a:t>
            </a:r>
          </a:p>
          <a:p>
            <a:pPr eaLnBrk="1" hangingPunct="1"/>
            <a:r>
              <a:rPr lang="en-US" altLang="zh-TW" dirty="0"/>
              <a:t>To get students familiar with data mining tools and their application on educational data</a:t>
            </a:r>
          </a:p>
          <a:p>
            <a:pPr eaLnBrk="1" hangingPunct="1"/>
            <a:r>
              <a:rPr lang="en-US" altLang="zh-TW" dirty="0"/>
              <a:t>To interpret the analytic results of data mining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70E2A-9C05-4253-8038-D65DE463CF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Mr. Wang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(TBD)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EE976-E7EC-4024-B84D-F64E3E9FEA0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Data mining concepts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Characteristics of educational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Analysis result interpretation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Distributed platform for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 programming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DDA29-7C14-46DF-95A4-6898E0E768D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characteristics &amp; preprocessing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Frequent pattern mining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classification (2-3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clustering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/>
              <a:t>MapReduce</a:t>
            </a:r>
            <a:r>
              <a:rPr lang="en-US" altLang="zh-TW" sz="2400" dirty="0"/>
              <a:t> programming (1-2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855853"/>
              </p:ext>
            </p:extLst>
          </p:nvPr>
        </p:nvGraphicFramePr>
        <p:xfrm>
          <a:off x="457200" y="1241425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9/9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Course Overview</a:t>
                      </a:r>
                    </a:p>
                    <a:p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Ch.1, Introduction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9/16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Ch.2, Data, Measurements, and Data Preprocessing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9/23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(Case Study: Preprocessing Educational Open Data)</a:t>
                      </a:r>
                      <a:endParaRPr lang="en-US" dirty="0">
                        <a:hlinkClick r:id="rId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9/30</a:t>
                      </a:r>
                    </a:p>
                    <a:p>
                      <a:r>
                        <a:rPr lang="en-US" altLang="zh-TW" dirty="0"/>
                        <a:t>10/2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Ch.4, Pattern Mining: Basic Concepts and Methods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10/7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 Project Proposal &amp; Team Registration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10/14</a:t>
                      </a:r>
                    </a:p>
                    <a:p>
                      <a:r>
                        <a:rPr lang="en-US" altLang="zh-TW" dirty="0"/>
                        <a:t>10/16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Ch.5, Pattern Mining: Advanced Methods</a:t>
                      </a:r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10/21</a:t>
                      </a:r>
                    </a:p>
                    <a:p>
                      <a:r>
                        <a:rPr lang="en-US" altLang="zh-TW" dirty="0"/>
                        <a:t>10/23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Ch.6, Classification: Basic Concepts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HW#2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471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7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E6CFE-6630-4D18-AA0F-8709B3C2E72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1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481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81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72DDD-9910-49CC-9F70-36EFDEFDF8A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946005"/>
              </p:ext>
            </p:extLst>
          </p:nvPr>
        </p:nvGraphicFramePr>
        <p:xfrm>
          <a:off x="457200" y="1123782"/>
          <a:ext cx="8229600" cy="51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6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10/28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10/30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Ch.6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11/4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11/6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</a:t>
                      </a:r>
                      <a:r>
                        <a:rPr lang="en-US" altLang="zh-TW" sz="1800" b="1" dirty="0"/>
                        <a:t>1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1/4</a:t>
                      </a:r>
                      <a:r>
                        <a:rPr lang="en-US" altLang="zh-TW" sz="1800" dirty="0"/>
                        <a:t>: Midterm)</a:t>
                      </a: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HW#2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HW#3 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11/11</a:t>
                      </a:r>
                    </a:p>
                    <a:p>
                      <a:r>
                        <a:rPr lang="en-US" altLang="zh-TW" sz="1800" dirty="0"/>
                        <a:t>11/13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Ch.7, Classification: Advanced Methods</a:t>
                      </a:r>
                      <a:endParaRPr lang="zh-TW" altLang="en-US" sz="1800" dirty="0"/>
                    </a:p>
                    <a:p>
                      <a:endParaRPr 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11/18</a:t>
                      </a:r>
                    </a:p>
                    <a:p>
                      <a:r>
                        <a:rPr lang="en-US" altLang="zh-TW" sz="1800" dirty="0"/>
                        <a:t>11/20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Ch.8, Cluster Analysis: Basic Concepts and Methods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HW#3</a:t>
                      </a:r>
                      <a:endParaRPr lang="zh-TW" altLang="en-US" sz="1800" dirty="0"/>
                    </a:p>
                    <a:p>
                      <a:r>
                        <a:rPr lang="en-US" altLang="zh-TW" sz="1800" dirty="0"/>
                        <a:t>Due: Proposal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67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11/25</a:t>
                      </a:r>
                    </a:p>
                    <a:p>
                      <a:r>
                        <a:rPr lang="en-US" altLang="zh-TW" sz="1800" dirty="0"/>
                        <a:t>11/27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Ch.9, Cluster Analysis: Advanced Methods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</a:t>
                      </a:r>
                    </a:p>
                    <a:p>
                      <a:r>
                        <a:rPr lang="en-US" altLang="zh-TW" sz="1800" dirty="0"/>
                        <a:t>12/4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Distributed Platforms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Hadoop, Spark 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MapReduce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HW#4: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12/9</a:t>
                      </a:r>
                    </a:p>
                    <a:p>
                      <a:r>
                        <a:rPr lang="en-US" altLang="zh-TW" sz="1800" dirty="0"/>
                        <a:t>12/11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Spark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130289"/>
              </p:ext>
            </p:extLst>
          </p:nvPr>
        </p:nvGraphicFramePr>
        <p:xfrm>
          <a:off x="457200" y="1600200"/>
          <a:ext cx="8229600" cy="293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1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12/16</a:t>
                      </a:r>
                    </a:p>
                    <a:p>
                      <a:r>
                        <a:rPr lang="en-US" altLang="zh-TW" sz="1800" dirty="0"/>
                        <a:t>12/18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HW#4</a:t>
                      </a:r>
                      <a:endParaRPr lang="zh-TW" altLang="en-US" sz="1800" dirty="0"/>
                    </a:p>
                    <a:p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12/23</a:t>
                      </a:r>
                    </a:p>
                    <a:p>
                      <a:r>
                        <a:rPr lang="en-US" altLang="zh-TW" sz="1800" dirty="0"/>
                        <a:t>12/25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2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12/30</a:t>
                      </a:r>
                    </a:p>
                    <a:p>
                      <a:r>
                        <a:rPr lang="en-US" altLang="zh-TW" sz="1800" dirty="0"/>
                        <a:t>1/1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3</a:t>
                      </a:r>
                    </a:p>
                    <a:p>
                      <a:r>
                        <a:rPr lang="en-US" altLang="zh-TW" sz="1800" baseline="0" dirty="0"/>
                        <a:t>(Leave for New Year’s Day)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1/6</a:t>
                      </a:r>
                    </a:p>
                    <a:p>
                      <a:r>
                        <a:rPr lang="en-US" altLang="zh-TW" sz="1800" dirty="0"/>
                        <a:t>1/8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4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1/10 </a:t>
                      </a:r>
                      <a:r>
                        <a:rPr lang="en-US" altLang="zh-TW" sz="1800" dirty="0"/>
                        <a:t>Due: Final report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491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91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1185F-E6BD-4580-85A9-ED2DA2608A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prohibited</a:t>
            </a:r>
            <a:r>
              <a:rPr lang="en-US" altLang="zh-TW" dirty="0"/>
              <a:t>.</a:t>
            </a:r>
          </a:p>
          <a:p>
            <a:pPr lvl="1">
              <a:defRPr/>
            </a:pPr>
            <a:r>
              <a:rPr lang="en-US" altLang="zh-TW" dirty="0"/>
              <a:t>Near-duplicate codes will get equal and deducted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projects.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code, open source library, APIs, or codes must be included in the documentation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01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01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6EDBC-D984-4B82-BDED-98F383E032A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Term Projects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Tentative schedule for all teams:</a:t>
            </a:r>
          </a:p>
          <a:p>
            <a:pPr lvl="1" eaLnBrk="1" hangingPunct="1"/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11, 2024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16, 2024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10, 2025</a:t>
            </a:r>
            <a:r>
              <a:rPr lang="en-US" altLang="zh-TW" sz="2400" dirty="0"/>
              <a:t>)</a:t>
            </a:r>
          </a:p>
          <a:p>
            <a:pPr lvl="2" eaLnBrk="1" hangingPunct="1"/>
            <a:r>
              <a:rPr lang="en-US" altLang="zh-TW" sz="2000" dirty="0"/>
              <a:t>Slides, source code, documentation</a:t>
            </a:r>
          </a:p>
        </p:txBody>
      </p:sp>
      <p:sp>
        <p:nvSpPr>
          <p:cNvPr id="5120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120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12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9385A-E88D-44EF-83AC-7ED8E33B5C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System Development</a:t>
            </a:r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You can write your own code in any programming language</a:t>
            </a:r>
          </a:p>
          <a:p>
            <a:pPr lvl="1">
              <a:defRPr/>
            </a:pPr>
            <a:r>
              <a:rPr lang="en-US" altLang="zh-TW" dirty="0"/>
              <a:t>Python, R, …</a:t>
            </a:r>
          </a:p>
          <a:p>
            <a:pPr>
              <a:defRPr/>
            </a:pPr>
            <a:r>
              <a:rPr lang="en-US" altLang="zh-TW" dirty="0"/>
              <a:t>You can also </a:t>
            </a:r>
            <a:r>
              <a:rPr lang="en-US" altLang="zh-TW" dirty="0">
                <a:solidFill>
                  <a:srgbClr val="FF0000"/>
                </a:solidFill>
              </a:rPr>
              <a:t>call existing open source APIs or libraries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E.g. Hadoop, Spark, 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Keras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PyTorch</a:t>
            </a:r>
            <a:r>
              <a:rPr lang="en-US" altLang="zh-TW" dirty="0">
                <a:solidFill>
                  <a:srgbClr val="0000FF"/>
                </a:solidFill>
              </a:rPr>
              <a:t>, …</a:t>
            </a:r>
          </a:p>
          <a:p>
            <a:pPr lvl="1">
              <a:defRPr/>
            </a:pPr>
            <a:r>
              <a:rPr lang="en-US" altLang="zh-TW" dirty="0"/>
              <a:t>But simply running existing binary codes or commercial tools is </a:t>
            </a:r>
            <a:r>
              <a:rPr lang="en-US" altLang="zh-TW" b="1" dirty="0">
                <a:solidFill>
                  <a:srgbClr val="0000FF"/>
                </a:solidFill>
              </a:rPr>
              <a:t>NOT</a:t>
            </a:r>
            <a:r>
              <a:rPr lang="en-US" altLang="zh-TW" dirty="0">
                <a:solidFill>
                  <a:srgbClr val="0000FF"/>
                </a:solidFill>
              </a:rPr>
              <a:t> acceptable</a:t>
            </a:r>
          </a:p>
          <a:p>
            <a:pPr>
              <a:defRPr/>
            </a:pPr>
            <a:r>
              <a:rPr lang="en-US" altLang="zh-TW" dirty="0"/>
              <a:t>Any application on educational data</a:t>
            </a:r>
          </a:p>
          <a:p>
            <a:pPr lvl="1">
              <a:defRPr/>
            </a:pPr>
            <a:r>
              <a:rPr lang="en-US" altLang="zh-TW" dirty="0"/>
              <a:t>Public datasets: </a:t>
            </a:r>
            <a:r>
              <a:rPr lang="en-US" altLang="zh-TW" dirty="0" err="1"/>
              <a:t>eduLRS</a:t>
            </a:r>
            <a:r>
              <a:rPr lang="en-US" altLang="zh-TW" dirty="0"/>
              <a:t>, </a:t>
            </a:r>
            <a:r>
              <a:rPr lang="en-US" altLang="zh-TW" dirty="0" err="1"/>
              <a:t>kaggle</a:t>
            </a:r>
            <a:r>
              <a:rPr lang="en-US" altLang="zh-TW" dirty="0"/>
              <a:t>, NERDA, …</a:t>
            </a:r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32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32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B49FB-A97B-44AD-91CB-6018A30D35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of Open Educational Datasets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均一平台教育基金會 </a:t>
            </a:r>
            <a:r>
              <a:rPr lang="en-US" altLang="zh-TW" dirty="0" err="1"/>
              <a:t>Junyi</a:t>
            </a:r>
            <a:r>
              <a:rPr lang="en-US" altLang="zh-TW" dirty="0"/>
              <a:t> Academy Online Learning Activity Dataset</a:t>
            </a:r>
          </a:p>
          <a:p>
            <a:pPr lvl="1"/>
            <a:r>
              <a:rPr lang="hsb-DE" altLang="zh-TW" dirty="0">
                <a:hlinkClick r:id="rId2"/>
              </a:rPr>
              <a:t>https://www.kaggle.com/datasets/junyiacademy/learning-activity-public-dataset-by-junyi-academy</a:t>
            </a:r>
            <a:endParaRPr lang="hsb-DE" altLang="zh-TW" dirty="0"/>
          </a:p>
          <a:p>
            <a:r>
              <a:rPr lang="zh-TW" altLang="en-US" dirty="0"/>
              <a:t>教育數據應用黑客松 </a:t>
            </a:r>
            <a:r>
              <a:rPr lang="en-US" altLang="zh-TW" dirty="0"/>
              <a:t>2020 EDUATHON</a:t>
            </a:r>
          </a:p>
          <a:p>
            <a:pPr lvl="1"/>
            <a:r>
              <a:rPr lang="hsb-DE" altLang="zh-TW" dirty="0">
                <a:hlinkClick r:id="rId3"/>
              </a:rPr>
              <a:t>https://bhuntr.com/tw/competitions/90g27lhlrrcu6xta2x</a:t>
            </a:r>
            <a:r>
              <a:rPr lang="zh-TW" altLang="en-US" dirty="0"/>
              <a:t>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09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Conferences and Journals on Data Mining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KDD Conferences</a:t>
            </a:r>
          </a:p>
          <a:p>
            <a:pPr lvl="1">
              <a:defRPr/>
            </a:pPr>
            <a:r>
              <a:rPr lang="en-US" altLang="zh-TW" dirty="0"/>
              <a:t>ACM SIGKDD Int. Conf. on Knowledge Discovery in Databases and Data Mining (</a:t>
            </a:r>
            <a:r>
              <a:rPr lang="en-US" altLang="zh-TW" dirty="0">
                <a:solidFill>
                  <a:srgbClr val="FF0000"/>
                </a:solidFill>
              </a:rPr>
              <a:t>KDD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SIAM Data Mining Conf. (SDM)</a:t>
            </a:r>
          </a:p>
          <a:p>
            <a:pPr lvl="1">
              <a:defRPr/>
            </a:pPr>
            <a:r>
              <a:rPr lang="en-US" altLang="zh-TW" dirty="0"/>
              <a:t>(IEEE) Int. Conf. on Data Mining (</a:t>
            </a:r>
            <a:r>
              <a:rPr lang="en-US" altLang="zh-TW" dirty="0">
                <a:solidFill>
                  <a:srgbClr val="0000FF"/>
                </a:solidFill>
              </a:rPr>
              <a:t>ICDM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European Conf. on Machine Learning and Principles and practices of Knowledge Discovery and Data Mining (ECML-PKDD)</a:t>
            </a:r>
          </a:p>
          <a:p>
            <a:pPr lvl="1">
              <a:defRPr/>
            </a:pPr>
            <a:r>
              <a:rPr lang="en-US" altLang="zh-TW" dirty="0"/>
              <a:t>Pacific-Asia Conf. on Knowledge Discovery and Data Mining (PAKDD)</a:t>
            </a:r>
          </a:p>
          <a:p>
            <a:pPr lvl="1">
              <a:defRPr/>
            </a:pPr>
            <a:r>
              <a:rPr lang="en-US" altLang="zh-TW" dirty="0"/>
              <a:t>Int. Conf. on Web Search and Data Mining (WSDM)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F2751-03B6-4379-A67E-441B84D022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43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D9D1B-7C0D-4D40-B10B-77911882E0E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About this Course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Course Web Page: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hlinkClick r:id="rId3"/>
              </a:rPr>
              <a:t>https://chriswjh.github.io/EDM/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Time: 10:10-12:00am, Mon., 9:10-10:00am, Wed.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Classroom: </a:t>
            </a:r>
            <a:r>
              <a:rPr lang="en-US" altLang="zh-TW" sz="2800" dirty="0">
                <a:solidFill>
                  <a:srgbClr val="0000FF"/>
                </a:solidFill>
              </a:rPr>
              <a:t>R234</a:t>
            </a:r>
            <a:r>
              <a:rPr lang="en-US" altLang="zh-TW" sz="2800" dirty="0"/>
              <a:t>, Technology Building /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R327</a:t>
            </a:r>
            <a:r>
              <a:rPr lang="en-US" altLang="zh-TW" sz="2800" dirty="0"/>
              <a:t>, 6</a:t>
            </a:r>
            <a:r>
              <a:rPr lang="en-US" altLang="zh-TW" sz="2800" baseline="30000" dirty="0"/>
              <a:t>th</a:t>
            </a:r>
            <a:r>
              <a:rPr lang="en-US" altLang="zh-TW" sz="2800" dirty="0"/>
              <a:t> Teaching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Classes will be in-person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 teacher and the TA can be reached via e-mails, Teams, or Facebook group if needed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Other related conferences</a:t>
            </a:r>
          </a:p>
          <a:p>
            <a:pPr lvl="1">
              <a:defRPr/>
            </a:pPr>
            <a:r>
              <a:rPr lang="en-US" altLang="zh-TW" dirty="0"/>
              <a:t>DB conferences: ACM SIGMOD, VLDB, ICDE, EDBT, ICDT, …</a:t>
            </a:r>
          </a:p>
          <a:p>
            <a:pPr lvl="1">
              <a:defRPr/>
            </a:pPr>
            <a:r>
              <a:rPr lang="en-US" altLang="zh-TW" dirty="0"/>
              <a:t>Web and IR conferences: WWW, SIGIR, WSDM</a:t>
            </a:r>
          </a:p>
          <a:p>
            <a:pPr lvl="1">
              <a:defRPr/>
            </a:pPr>
            <a:r>
              <a:rPr lang="en-US" altLang="zh-TW" dirty="0"/>
              <a:t>ML conferences: ICML, NIPS</a:t>
            </a:r>
          </a:p>
          <a:p>
            <a:pPr lvl="1">
              <a:defRPr/>
            </a:pPr>
            <a:r>
              <a:rPr lang="en-US" altLang="zh-TW" dirty="0"/>
              <a:t>PR conferences: CVPR, </a:t>
            </a:r>
          </a:p>
          <a:p>
            <a:pPr>
              <a:defRPr/>
            </a:pPr>
            <a:r>
              <a:rPr lang="en-US" altLang="zh-TW" dirty="0"/>
              <a:t>Journals </a:t>
            </a:r>
          </a:p>
          <a:p>
            <a:pPr lvl="1">
              <a:defRPr/>
            </a:pPr>
            <a:r>
              <a:rPr lang="en-US" altLang="zh-TW" dirty="0"/>
              <a:t>Data Mining and Knowledge Discovery (DAMI or DMKD)</a:t>
            </a:r>
          </a:p>
          <a:p>
            <a:pPr lvl="1">
              <a:defRPr/>
            </a:pPr>
            <a:r>
              <a:rPr lang="en-US" altLang="zh-TW" dirty="0"/>
              <a:t>IEEE Trans. On Knowledge and Data Eng. (TKDE)</a:t>
            </a:r>
          </a:p>
          <a:p>
            <a:pPr lvl="1">
              <a:defRPr/>
            </a:pPr>
            <a:r>
              <a:rPr lang="en-US" altLang="zh-TW" dirty="0"/>
              <a:t>KDD Explorations</a:t>
            </a:r>
          </a:p>
          <a:p>
            <a:pPr lvl="1">
              <a:defRPr/>
            </a:pPr>
            <a:r>
              <a:rPr lang="en-US" altLang="zh-TW" dirty="0"/>
              <a:t>ACM Trans. on KDD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423208-101A-408E-B913-3C4B8AEE013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Where to Find References? DBLP, CiteSeer, Google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Data mining and KDD: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ACM-SIGKDD</a:t>
            </a:r>
            <a:r>
              <a:rPr lang="en-US" altLang="zh-TW" dirty="0"/>
              <a:t>, IEEE-ICDM, SIAM-DM, PKDD, PAKDD, etc.</a:t>
            </a:r>
          </a:p>
          <a:p>
            <a:pPr lvl="1">
              <a:defRPr/>
            </a:pPr>
            <a:r>
              <a:rPr lang="en-US" altLang="zh-TW" dirty="0"/>
              <a:t>Journal: Data Mining and Knowledge Discovery, KDD Explorations, ACM TKDD, ACM TKDE</a:t>
            </a:r>
          </a:p>
          <a:p>
            <a:pPr>
              <a:defRPr/>
            </a:pPr>
            <a:r>
              <a:rPr lang="en-US" altLang="zh-TW" dirty="0"/>
              <a:t>Database systems 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ACM-SIGMOD</a:t>
            </a:r>
            <a:r>
              <a:rPr lang="en-US" altLang="zh-TW" dirty="0"/>
              <a:t>, ACM-PODS, VLDB, IEEE-ICDE, EDBT, ICDT, DASFAA</a:t>
            </a:r>
          </a:p>
          <a:p>
            <a:pPr lvl="1">
              <a:defRPr/>
            </a:pPr>
            <a:r>
              <a:rPr lang="en-US" altLang="zh-TW" dirty="0"/>
              <a:t>Journals: IEEE-TKDE, ACM-TODS/TOIS, JIIS, J. ACM, VLDB J., Info. Sys., etc.</a:t>
            </a:r>
          </a:p>
          <a:p>
            <a:pPr>
              <a:defRPr/>
            </a:pPr>
            <a:r>
              <a:rPr lang="en-US" altLang="zh-TW" dirty="0"/>
              <a:t>AI &amp; Machine Learning</a:t>
            </a:r>
          </a:p>
          <a:p>
            <a:pPr lvl="1">
              <a:defRPr/>
            </a:pPr>
            <a:r>
              <a:rPr lang="en-US" altLang="zh-TW" dirty="0"/>
              <a:t>Conferences: Machine learning (ML), </a:t>
            </a:r>
            <a:r>
              <a:rPr lang="en-US" altLang="zh-TW" dirty="0">
                <a:solidFill>
                  <a:srgbClr val="FF0000"/>
                </a:solidFill>
              </a:rPr>
              <a:t>AAAI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IJCAI</a:t>
            </a:r>
            <a:r>
              <a:rPr lang="en-US" altLang="zh-TW" dirty="0"/>
              <a:t>, COLT (Learning Theory), CVPR, NIPS, etc.</a:t>
            </a:r>
          </a:p>
          <a:p>
            <a:pPr lvl="1">
              <a:defRPr/>
            </a:pPr>
            <a:r>
              <a:rPr lang="en-US" altLang="zh-TW" dirty="0"/>
              <a:t>Journals: Machine Learning, Artificial Intelligence, Knowledge and Information Systems, IEEE-PAMI,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7B44E-5E02-42B1-B719-B1802ADDEFB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it comes to Big Data…</a:t>
            </a:r>
            <a:endParaRPr lang="zh-TW" altLang="en-US" dirty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It’s all about </a:t>
            </a:r>
            <a:r>
              <a:rPr lang="en-US" altLang="zh-TW">
                <a:solidFill>
                  <a:srgbClr val="FF0000"/>
                </a:solidFill>
              </a:rPr>
              <a:t>scalability</a:t>
            </a:r>
            <a:r>
              <a:rPr lang="en-US" altLang="zh-TW"/>
              <a:t>!</a:t>
            </a:r>
          </a:p>
          <a:p>
            <a:pPr lvl="1"/>
            <a:r>
              <a:rPr lang="en-US" altLang="zh-TW"/>
              <a:t>Scale up (vertical scalability)</a:t>
            </a:r>
          </a:p>
          <a:p>
            <a:pPr lvl="1"/>
            <a:r>
              <a:rPr lang="en-US" altLang="zh-TW"/>
              <a:t>Scale out (horizontal scalability)</a:t>
            </a:r>
          </a:p>
          <a:p>
            <a:endParaRPr lang="zh-TW" altLang="en-US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FF24C-6B14-4860-8B25-DAA5FB3ACD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042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3276600"/>
            <a:ext cx="55467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94C93-1968-489B-887E-C0B9E108E1C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Thanks for Your Attention!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Communication Channels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Class sessions will be recorded using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>
              <a:defRPr/>
            </a:pPr>
            <a:r>
              <a:rPr lang="en-US" altLang="zh-TW" dirty="0"/>
              <a:t>Online class sessions using Microsoft Teams will also be provided</a:t>
            </a:r>
          </a:p>
          <a:p>
            <a:pPr lvl="1">
              <a:defRPr/>
            </a:pPr>
            <a:r>
              <a:rPr lang="en-US" altLang="zh-TW" dirty="0"/>
              <a:t>Team created for the course number:</a:t>
            </a:r>
          </a:p>
          <a:p>
            <a:pPr lvl="2">
              <a:defRPr/>
            </a:pPr>
            <a:r>
              <a:rPr lang="en-US" altLang="zh-TW" dirty="0"/>
              <a:t>[NTUT-Sync] 113-1_</a:t>
            </a:r>
            <a:r>
              <a:rPr lang="en-US" altLang="zh-TW" dirty="0">
                <a:solidFill>
                  <a:srgbClr val="FF0000"/>
                </a:solidFill>
              </a:rPr>
              <a:t>337849</a:t>
            </a:r>
            <a:r>
              <a:rPr lang="en-US" altLang="zh-TW" dirty="0"/>
              <a:t>_</a:t>
            </a:r>
            <a:r>
              <a:rPr lang="zh-TW" altLang="en-US" dirty="0"/>
              <a:t>教育數據探勘與應用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Online communication channels: </a:t>
            </a:r>
            <a:r>
              <a:rPr lang="en-US" altLang="zh-TW" dirty="0">
                <a:solidFill>
                  <a:srgbClr val="0000FF"/>
                </a:solidFill>
              </a:rPr>
              <a:t>Teams,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+, </a:t>
            </a:r>
            <a:r>
              <a:rPr lang="en-US" altLang="zh-TW" dirty="0"/>
              <a:t>course web page, e-mails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BBEE0-6AC3-449C-AB48-8718F503321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0FE33-E2DB-415E-9C36-1309FD83E94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[DM4] 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Target Audience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CSIE juniors and above</a:t>
            </a:r>
          </a:p>
          <a:p>
            <a:r>
              <a:rPr lang="en-US" altLang="zh-TW" dirty="0"/>
              <a:t>Students who are interested in learning </a:t>
            </a:r>
            <a:r>
              <a:rPr lang="en-US" altLang="zh-TW" dirty="0">
                <a:solidFill>
                  <a:srgbClr val="0000FF"/>
                </a:solidFill>
              </a:rPr>
              <a:t>data mining </a:t>
            </a:r>
            <a:r>
              <a:rPr lang="en-US" altLang="zh-TW" dirty="0"/>
              <a:t>concepts and tools</a:t>
            </a:r>
          </a:p>
          <a:p>
            <a:r>
              <a:rPr lang="en-US" altLang="zh-TW" dirty="0"/>
              <a:t>Applying data mining techniques for analyzing </a:t>
            </a:r>
            <a:r>
              <a:rPr lang="en-US" altLang="zh-TW" dirty="0">
                <a:solidFill>
                  <a:srgbClr val="0000FF"/>
                </a:solidFill>
              </a:rPr>
              <a:t>educational</a:t>
            </a:r>
            <a:r>
              <a:rPr lang="en-US" altLang="zh-TW" dirty="0"/>
              <a:t> data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AAFBB-9A47-467C-B60A-21236B937DC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Should I Take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This course is part of the Micro Courses on Educational Big Data (</a:t>
            </a:r>
            <a:r>
              <a:rPr lang="zh-TW" altLang="en-US" dirty="0"/>
              <a:t>教育大數據微學程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Rules: </a:t>
            </a:r>
            <a:r>
              <a:rPr lang="en-US" altLang="zh-TW" dirty="0">
                <a:hlinkClick r:id="rId2"/>
              </a:rPr>
              <a:t>https://oaa.ntut.edu.tw/p/412-1008-17153.php?Lang=zh-tw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Web: </a:t>
            </a:r>
            <a:r>
              <a:rPr lang="en-US" altLang="zh-TW" dirty="0">
                <a:hlinkClick r:id="rId3"/>
              </a:rPr>
              <a:t>https://course-map-fcf13.web.app/</a:t>
            </a:r>
            <a:endParaRPr lang="en-US" altLang="zh-TW" dirty="0"/>
          </a:p>
          <a:p>
            <a:pPr lvl="1"/>
            <a:r>
              <a:rPr lang="en-US" altLang="zh-TW" dirty="0"/>
              <a:t>Facebook: </a:t>
            </a:r>
            <a:r>
              <a:rPr lang="en-US" altLang="zh-TW" dirty="0">
                <a:hlinkClick r:id="rId4"/>
              </a:rPr>
              <a:t>https://www.facebook.com/profile.php?id=100089037155805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NOTE: For CS students, this course is NOT credited as the </a:t>
            </a:r>
            <a:r>
              <a:rPr lang="en-US" altLang="zh-TW"/>
              <a:t>cross-college credits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5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Differences between Courses with Similar Names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CS:</a:t>
            </a:r>
          </a:p>
          <a:p>
            <a:pPr lvl="1"/>
            <a:r>
              <a:rPr lang="en-US" altLang="zh-TW" dirty="0"/>
              <a:t>Basics: Introduction to Big Data Analytics</a:t>
            </a:r>
          </a:p>
          <a:p>
            <a:pPr lvl="2"/>
            <a:r>
              <a:rPr lang="en-US" altLang="zh-TW" dirty="0"/>
              <a:t>Concepts of data mining &amp; </a:t>
            </a:r>
            <a:r>
              <a:rPr lang="en-US" altLang="zh-TW" dirty="0">
                <a:solidFill>
                  <a:srgbClr val="0000FF"/>
                </a:solidFill>
              </a:rPr>
              <a:t>big data</a:t>
            </a:r>
          </a:p>
          <a:p>
            <a:pPr lvl="1"/>
            <a:r>
              <a:rPr lang="en-US" altLang="zh-TW" dirty="0"/>
              <a:t>Application: Educational Data Mining and Applications (This course)</a:t>
            </a:r>
          </a:p>
          <a:p>
            <a:pPr lvl="2"/>
            <a:r>
              <a:rPr lang="en-US" altLang="zh-TW" dirty="0"/>
              <a:t>Data mining concept + educational data analysis</a:t>
            </a:r>
          </a:p>
          <a:p>
            <a:pPr lvl="1"/>
            <a:r>
              <a:rPr lang="en-US" altLang="zh-TW" dirty="0"/>
              <a:t>Advanced: Big Data Mining and Applications</a:t>
            </a:r>
          </a:p>
          <a:p>
            <a:pPr lvl="2"/>
            <a:r>
              <a:rPr lang="en-US" altLang="zh-TW" dirty="0"/>
              <a:t>Mining different types of big data + </a:t>
            </a:r>
            <a:r>
              <a:rPr lang="en-US" altLang="zh-TW" dirty="0">
                <a:solidFill>
                  <a:srgbClr val="0000FF"/>
                </a:solidFill>
              </a:rPr>
              <a:t>distributed platform</a:t>
            </a:r>
          </a:p>
          <a:p>
            <a:r>
              <a:rPr lang="en-US" altLang="zh-TW" dirty="0"/>
              <a:t>IFM:</a:t>
            </a:r>
          </a:p>
          <a:p>
            <a:pPr lvl="1"/>
            <a:r>
              <a:rPr lang="en-US" altLang="zh-TW" dirty="0"/>
              <a:t>Basics: Big Data Analytics</a:t>
            </a:r>
          </a:p>
          <a:p>
            <a:pPr lvl="2"/>
            <a:r>
              <a:rPr lang="en-US" altLang="zh-TW" dirty="0"/>
              <a:t>Data mining concepts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31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DC24C-DEBD-4656-A6E2-60EBBDF8AD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400" dirty="0"/>
              <a:t>Reference Books</a:t>
            </a:r>
          </a:p>
          <a:p>
            <a:pPr lvl="1" eaLnBrk="1" hangingPunct="1">
              <a:defRPr/>
            </a:pPr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>
              <a:defRPr/>
            </a:pPr>
            <a:r>
              <a:rPr lang="en-US" altLang="zh-TW" sz="2000" dirty="0"/>
              <a:t>Jules S. </a:t>
            </a:r>
            <a:r>
              <a:rPr lang="en-US" altLang="zh-TW" sz="2000" dirty="0" err="1"/>
              <a:t>Damji</a:t>
            </a:r>
            <a:r>
              <a:rPr lang="en-US" altLang="zh-TW" sz="2000" dirty="0"/>
              <a:t>, Brooke </a:t>
            </a:r>
            <a:r>
              <a:rPr lang="en-US" altLang="zh-TW" sz="2000" dirty="0" err="1"/>
              <a:t>Wenig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Tathagata</a:t>
            </a:r>
            <a:r>
              <a:rPr lang="en-US" altLang="zh-TW" sz="2000" dirty="0"/>
              <a:t> Das, Denny Lee,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2</a:t>
            </a:r>
            <a:r>
              <a:rPr lang="en-US" altLang="zh-TW" sz="2000" baseline="30000" dirty="0"/>
              <a:t>nd</a:t>
            </a:r>
            <a:r>
              <a:rPr lang="en-US" altLang="zh-TW" sz="2000" dirty="0"/>
              <a:t> ed., O'Reilly Media, Jul. 2020.</a:t>
            </a:r>
          </a:p>
          <a:p>
            <a:pPr lvl="1" eaLnBrk="1" hangingPunct="1">
              <a:defRPr/>
            </a:pPr>
            <a:r>
              <a:rPr lang="en-US" altLang="zh-TW" sz="2000" dirty="0"/>
              <a:t>Jimmy Lin and Chris Dyer, </a:t>
            </a:r>
            <a:r>
              <a:rPr lang="en-US" altLang="zh-TW" sz="2000" i="1" dirty="0"/>
              <a:t>Data-Intensive Text Processing with </a:t>
            </a:r>
            <a:r>
              <a:rPr lang="en-US" altLang="zh-TW" sz="2000" i="1" dirty="0" err="1"/>
              <a:t>MapReduce</a:t>
            </a:r>
            <a:r>
              <a:rPr lang="en-US" altLang="zh-TW" sz="2000" dirty="0"/>
              <a:t>, Morgan &amp; Claypool Publishers, 2010.</a:t>
            </a:r>
          </a:p>
          <a:p>
            <a:pPr lvl="1" eaLnBrk="1" hangingPunct="1">
              <a:defRPr/>
            </a:pPr>
            <a:r>
              <a:rPr lang="en-US" altLang="zh-TW" sz="2000" dirty="0"/>
              <a:t>Jure </a:t>
            </a:r>
            <a:r>
              <a:rPr lang="en-US" altLang="zh-TW" sz="2000" dirty="0" err="1"/>
              <a:t>Leskovec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Anand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Rajaraman</a:t>
            </a:r>
            <a:r>
              <a:rPr lang="en-US" altLang="zh-TW" sz="2000" dirty="0"/>
              <a:t>, Jeffrey David Ullman, </a:t>
            </a:r>
            <a:r>
              <a:rPr lang="en-US" altLang="zh-TW" sz="2000" i="1" dirty="0"/>
              <a:t>Mining of Massive Datasets</a:t>
            </a:r>
            <a:r>
              <a:rPr lang="en-US" altLang="zh-TW" sz="2000" dirty="0"/>
              <a:t>, 3rd Edition, Cambridge University Press, 2020. </a:t>
            </a:r>
          </a:p>
          <a:p>
            <a:pPr lvl="2" eaLnBrk="1" hangingPunct="1">
              <a:defRPr/>
            </a:pPr>
            <a:r>
              <a:rPr lang="en-US" altLang="zh-TW" sz="1600" dirty="0">
                <a:hlinkClick r:id="rId3"/>
              </a:rPr>
              <a:t>http://www.mmds.org/</a:t>
            </a:r>
            <a:r>
              <a:rPr lang="en-US" altLang="zh-TW" sz="1600" dirty="0"/>
              <a:t> </a:t>
            </a:r>
          </a:p>
          <a:p>
            <a:pPr eaLnBrk="1" hangingPunct="1">
              <a:defRPr/>
            </a:pPr>
            <a:r>
              <a:rPr lang="en-US" altLang="zh-TW" sz="2400" dirty="0"/>
              <a:t>Official online documents: Hadoop, Spark, …</a:t>
            </a:r>
          </a:p>
          <a:p>
            <a:pPr eaLnBrk="1" hangingPunct="1">
              <a:defRPr/>
            </a:pPr>
            <a:r>
              <a:rPr lang="en-US" altLang="zh-TW" sz="2400" dirty="0"/>
              <a:t>Academic papers</a:t>
            </a:r>
          </a:p>
          <a:p>
            <a:pPr eaLnBrk="1" hangingPunct="1"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9943</TotalTime>
  <Words>2274</Words>
  <Application>Microsoft Office PowerPoint</Application>
  <PresentationFormat>如螢幕大小 (4:3)</PresentationFormat>
  <Paragraphs>414</Paragraphs>
  <Slides>33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6" baseType="lpstr">
      <vt:lpstr>Arial</vt:lpstr>
      <vt:lpstr>Book Antiqua</vt:lpstr>
      <vt:lpstr>預設簡報設計</vt:lpstr>
      <vt:lpstr>Course Overview:  Educational Data Mining and Applications </vt:lpstr>
      <vt:lpstr>Instructor &amp; TA</vt:lpstr>
      <vt:lpstr>About this Course</vt:lpstr>
      <vt:lpstr>Other Communication Channels</vt:lpstr>
      <vt:lpstr>Course Materials</vt:lpstr>
      <vt:lpstr>Target Audience</vt:lpstr>
      <vt:lpstr>Should I Take this Course?</vt:lpstr>
      <vt:lpstr>Differences between Courses with Similar Names</vt:lpstr>
      <vt:lpstr>Additional Reading Materials</vt:lpstr>
      <vt:lpstr>Grading Policy</vt:lpstr>
      <vt:lpstr>Homeworks and Projects</vt:lpstr>
      <vt:lpstr>About the Midterm Exam</vt:lpstr>
      <vt:lpstr>About the Term Project</vt:lpstr>
      <vt:lpstr>Homework Submission</vt:lpstr>
      <vt:lpstr>What This Course is about</vt:lpstr>
      <vt:lpstr>Related Topics</vt:lpstr>
      <vt:lpstr>Related Topics</vt:lpstr>
      <vt:lpstr>Focus in Educational Data Mining</vt:lpstr>
      <vt:lpstr>The Goal of the Course</vt:lpstr>
      <vt:lpstr>The Topics to be Covered</vt:lpstr>
      <vt:lpstr>Tentative Schedule</vt:lpstr>
      <vt:lpstr>Tentative Schedule</vt:lpstr>
      <vt:lpstr>PowerPoint 簡報</vt:lpstr>
      <vt:lpstr>PowerPoint 簡報</vt:lpstr>
      <vt:lpstr>Notes on Homeworks</vt:lpstr>
      <vt:lpstr>More on Term Projects</vt:lpstr>
      <vt:lpstr>Notes on System Development</vt:lpstr>
      <vt:lpstr>Examples of Open Educational Datasets</vt:lpstr>
      <vt:lpstr>Conferences and Journals on Data Mining</vt:lpstr>
      <vt:lpstr>PowerPoint 簡報</vt:lpstr>
      <vt:lpstr>Where to Find References? DBLP, CiteSeer, Google</vt:lpstr>
      <vt:lpstr>When it comes to Big Data…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338</cp:revision>
  <cp:lastPrinted>1601-01-01T00:00:00Z</cp:lastPrinted>
  <dcterms:created xsi:type="dcterms:W3CDTF">1601-01-01T00:00:00Z</dcterms:created>
  <dcterms:modified xsi:type="dcterms:W3CDTF">2024-09-09T02:00:45Z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