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3" r:id="rId3"/>
    <p:sldId id="274" r:id="rId4"/>
    <p:sldId id="480" r:id="rId5"/>
    <p:sldId id="457" r:id="rId6"/>
    <p:sldId id="452" r:id="rId7"/>
    <p:sldId id="504" r:id="rId8"/>
    <p:sldId id="445" r:id="rId9"/>
    <p:sldId id="446" r:id="rId10"/>
    <p:sldId id="275" r:id="rId11"/>
    <p:sldId id="283" r:id="rId12"/>
    <p:sldId id="462" r:id="rId13"/>
    <p:sldId id="475" r:id="rId14"/>
    <p:sldId id="476" r:id="rId15"/>
    <p:sldId id="477" r:id="rId16"/>
    <p:sldId id="458" r:id="rId17"/>
    <p:sldId id="459" r:id="rId18"/>
    <p:sldId id="460" r:id="rId19"/>
    <p:sldId id="461" r:id="rId20"/>
    <p:sldId id="276" r:id="rId21"/>
    <p:sldId id="278" r:id="rId22"/>
    <p:sldId id="503" r:id="rId23"/>
    <p:sldId id="438" r:id="rId24"/>
    <p:sldId id="439" r:id="rId25"/>
    <p:sldId id="425" r:id="rId26"/>
    <p:sldId id="463" r:id="rId27"/>
    <p:sldId id="464" r:id="rId28"/>
    <p:sldId id="465" r:id="rId29"/>
    <p:sldId id="313" r:id="rId30"/>
    <p:sldId id="484" r:id="rId31"/>
    <p:sldId id="358" r:id="rId32"/>
    <p:sldId id="359" r:id="rId33"/>
    <p:sldId id="466" r:id="rId34"/>
    <p:sldId id="421" r:id="rId35"/>
    <p:sldId id="467" r:id="rId36"/>
    <p:sldId id="468" r:id="rId37"/>
    <p:sldId id="469" r:id="rId38"/>
    <p:sldId id="470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293" r:id="rId5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ai-cup-2025-compet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ieeecomputersociety.org/10.1109/BigData59044.2023.10386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/>
              <a:t>Course Overview: </a:t>
            </a:r>
            <a:br>
              <a:rPr lang="en-US" altLang="zh-TW" sz="4000"/>
            </a:br>
            <a:r>
              <a:rPr lang="en-US" altLang="zh-TW" sz="4000"/>
              <a:t>Big Data Mining and Applications</a:t>
            </a:r>
            <a:br>
              <a:rPr lang="en-US" altLang="zh-TW" sz="4000"/>
            </a:b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Aug. 14,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Jure </a:t>
            </a:r>
            <a:r>
              <a:rPr lang="en-US" altLang="zh-TW" sz="1800" dirty="0" err="1"/>
              <a:t>Leskovec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Anand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Rajaraman</a:t>
            </a:r>
            <a:r>
              <a:rPr lang="en-US" altLang="zh-TW" sz="1800" dirty="0"/>
              <a:t>, Jeffrey David Ullman, </a:t>
            </a:r>
            <a:r>
              <a:rPr lang="en-US" altLang="zh-TW" sz="1800" i="1" dirty="0"/>
              <a:t>Mining of Massive Datasets</a:t>
            </a:r>
            <a:r>
              <a:rPr lang="en-US" altLang="zh-TW" sz="1800" dirty="0"/>
              <a:t>, 3rd Edition, Cambridge University Press, Feb. 2020. (Available at: </a:t>
            </a:r>
            <a:r>
              <a:rPr lang="en-US" altLang="zh-TW" sz="1800" dirty="0">
                <a:hlinkClick r:id="rId3"/>
              </a:rPr>
              <a:t>http://www.mmds.org/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Jimmy Lin and Chris Dyer, </a:t>
            </a:r>
            <a:r>
              <a:rPr lang="en-US" altLang="zh-TW" sz="1800" i="1" dirty="0"/>
              <a:t>Data-Intensive Text Processing with </a:t>
            </a:r>
            <a:r>
              <a:rPr lang="en-US" altLang="zh-TW" sz="1800" i="1" dirty="0" err="1"/>
              <a:t>MapReduce</a:t>
            </a:r>
            <a:r>
              <a:rPr lang="en-US" altLang="zh-TW" sz="1800" dirty="0"/>
              <a:t>, Morgan &amp; Claypool Publishers, 2010.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</a:p>
          <a:p>
            <a:pPr lvl="1" eaLnBrk="1" hangingPunct="1"/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/>
            <a:r>
              <a:rPr lang="en-US" altLang="zh-TW" sz="2000" dirty="0"/>
              <a:t>Holden </a:t>
            </a:r>
            <a:r>
              <a:rPr lang="en-US" altLang="zh-TW" sz="2000" dirty="0" err="1"/>
              <a:t>Karau</a:t>
            </a:r>
            <a:r>
              <a:rPr lang="en-US" altLang="zh-TW" sz="2000" dirty="0"/>
              <a:t>, Andy </a:t>
            </a:r>
            <a:r>
              <a:rPr lang="en-US" altLang="zh-TW" sz="2000" dirty="0" err="1"/>
              <a:t>Konwinski</a:t>
            </a:r>
            <a:r>
              <a:rPr lang="en-US" altLang="zh-TW" sz="2000" dirty="0"/>
              <a:t>, Patrick Wendell, </a:t>
            </a:r>
            <a:r>
              <a:rPr lang="en-US" altLang="zh-TW" sz="2000" dirty="0" err="1"/>
              <a:t>Matei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Zaharia</a:t>
            </a:r>
            <a:r>
              <a:rPr lang="en-US" altLang="zh-TW" sz="2000" dirty="0"/>
              <a:t>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O'Reilly Media, January 2015.</a:t>
            </a:r>
          </a:p>
          <a:p>
            <a:pPr eaLnBrk="1" hangingPunct="1"/>
            <a:r>
              <a:rPr lang="en-US" altLang="zh-TW" sz="2400" dirty="0"/>
              <a:t>Official online documents: Hadoop, Spark, …</a:t>
            </a:r>
          </a:p>
          <a:p>
            <a:pPr eaLnBrk="1" hangingPunct="1"/>
            <a:r>
              <a:rPr lang="en-US" altLang="zh-TW" sz="2400" dirty="0"/>
              <a:t>Selected academic papers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[Warning] This is NOT an Introductory Course!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Basic courses:</a:t>
            </a:r>
          </a:p>
          <a:p>
            <a:pPr lvl="1">
              <a:defRPr/>
            </a:pPr>
            <a:r>
              <a:rPr lang="en-US" altLang="zh-TW" dirty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+ educational data analysis</a:t>
            </a:r>
          </a:p>
          <a:p>
            <a:pPr lvl="1">
              <a:defRPr/>
            </a:pPr>
            <a:r>
              <a:rPr lang="en-US" altLang="zh-TW" dirty="0"/>
              <a:t>Big data analytics (IFM, with Prof. Li-Chen Cheng)</a:t>
            </a:r>
          </a:p>
          <a:p>
            <a:pPr lvl="2">
              <a:defRPr/>
            </a:pPr>
            <a:r>
              <a:rPr lang="en-US" altLang="zh-TW" dirty="0"/>
              <a:t>Data mining concepts</a:t>
            </a:r>
            <a:endParaRPr lang="zh-TW" altLang="en-US" dirty="0"/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Advanced course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</a:rPr>
              <a:t>Distributed analytics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/>
              <a:t>High dimensional data</a:t>
            </a:r>
          </a:p>
          <a:p>
            <a:pPr lvl="1">
              <a:defRPr/>
            </a:pPr>
            <a:r>
              <a:rPr lang="en-US" dirty="0"/>
              <a:t>Graph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/>
              <a:t>Labeled data</a:t>
            </a:r>
          </a:p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/>
              <a:t>MapReduce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/>
              <a:t>Recommender systems</a:t>
            </a:r>
          </a:p>
          <a:p>
            <a:pPr lvl="1">
              <a:defRPr/>
            </a:pPr>
            <a:r>
              <a:rPr lang="en-US" dirty="0"/>
              <a:t>Market Basket Analysis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/>
              <a:t>Duplicate document detection</a:t>
            </a:r>
          </a:p>
          <a:p>
            <a:pPr>
              <a:defRPr/>
            </a:pPr>
            <a:r>
              <a:rPr lang="en-US" b="1" dirty="0"/>
              <a:t>To learn </a:t>
            </a:r>
            <a:r>
              <a:rPr lang="en-US" b="1" dirty="0">
                <a:solidFill>
                  <a:srgbClr val="0000FF"/>
                </a:solidFill>
              </a:rPr>
              <a:t>various “tools”:</a:t>
            </a:r>
          </a:p>
          <a:p>
            <a:pPr lvl="1">
              <a:defRPr/>
            </a:pPr>
            <a:r>
              <a:rPr lang="en-US" dirty="0"/>
              <a:t>Linear algebra (SVD, Rec. Sys., Communities)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Large-scale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Introduction to big data analytics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MapReduce programming: design patterns, issues(2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Finding Similar Items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Clustering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Dimensionality Reduction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Recommendation Systems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Page Rank &amp; Link Analysis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Social Network Graph Mining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Others: Machine Learning Methods: NN, SVM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20898"/>
              </p:ext>
            </p:extLst>
          </p:nvPr>
        </p:nvGraphicFramePr>
        <p:xfrm>
          <a:off x="457200" y="1241425"/>
          <a:ext cx="8382000" cy="525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programming</a:t>
                      </a:r>
                      <a:endParaRPr lang="zh-TW" alt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(TA: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package installation, platform usage demo)</a:t>
                      </a:r>
                      <a:endParaRPr lang="en-US" altLang="zh-TW" sz="1800" dirty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Algorithm Design: design patterns</a:t>
                      </a:r>
                      <a:r>
                        <a:rPr lang="en-US" altLang="zh-TW" sz="1800" baseline="0" dirty="0"/>
                        <a:t> (</a:t>
                      </a:r>
                      <a:r>
                        <a:rPr lang="en-US" altLang="zh-TW" sz="1800" dirty="0"/>
                        <a:t>pairs &amp; stripes), language models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HW#0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Issues of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MapReduce</a:t>
                      </a:r>
                      <a:r>
                        <a:rPr lang="en-US" altLang="zh-TW" sz="1800" baseline="0" dirty="0"/>
                        <a:t> in Hadoop</a:t>
                      </a:r>
                      <a:endParaRPr lang="en-US" altLang="zh-TW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10/13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Finding Similar Items 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HW#0</a:t>
                      </a:r>
                    </a:p>
                    <a:p>
                      <a:r>
                        <a:rPr lang="en-US" altLang="zh-TW" sz="1800" dirty="0"/>
                        <a:t>HW#1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10/20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Clustering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10/27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(TA: Q&amp;A </a:t>
                      </a:r>
                      <a:r>
                        <a:rPr lang="en-US" altLang="zh-TW" sz="1800" baseline="0" dirty="0"/>
                        <a:t>for </a:t>
                      </a:r>
                      <a:r>
                        <a:rPr lang="en-US" altLang="zh-TW" sz="1800" dirty="0"/>
                        <a:t>homework, and term project proposal)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HW#1 HW#2</a:t>
                      </a:r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19701"/>
              </p:ext>
            </p:extLst>
          </p:nvPr>
        </p:nvGraphicFramePr>
        <p:xfrm>
          <a:off x="457200" y="1355725"/>
          <a:ext cx="8229600" cy="580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11/10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 (</a:t>
                      </a:r>
                      <a:r>
                        <a:rPr lang="en-US" altLang="zh-TW" sz="1800" b="1" dirty="0"/>
                        <a:t>Midterm</a:t>
                      </a:r>
                      <a:r>
                        <a:rPr lang="en-US" altLang="zh-TW" sz="1800" b="1" baseline="0" dirty="0"/>
                        <a:t> exam</a:t>
                      </a:r>
                      <a:r>
                        <a:rPr lang="en-US" altLang="zh-TW" sz="1800" baseline="0" dirty="0"/>
                        <a:t>): to be confirmed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Proposal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Mining social network graphs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HW#3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Community detection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(Large-scale machine learning)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HW#4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</a:t>
            </a:r>
            <a:r>
              <a:rPr lang="en-US" altLang="zh-TW" sz="2400" dirty="0">
                <a:hlinkClick r:id="rId3"/>
              </a:rPr>
              <a:t>https://chriswjh.github.io/BDM/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can check the latest announcements and updates of schedule, slides, and </a:t>
            </a:r>
            <a:r>
              <a:rPr lang="en-US" altLang="zh-TW" sz="2000" dirty="0" err="1"/>
              <a:t>homeworks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Time: 15:10pm-18:00pm, Mon.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Classroom: </a:t>
            </a:r>
            <a:r>
              <a:rPr lang="en-US" altLang="zh-TW" sz="2400" dirty="0">
                <a:solidFill>
                  <a:srgbClr val="FF0000"/>
                </a:solidFill>
              </a:rPr>
              <a:t>R234, Technology Building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Classes will be in-person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Course sessions will be recorded using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-School+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0000FF"/>
                </a:solidFill>
              </a:rPr>
              <a:t>Teams</a:t>
            </a:r>
            <a:r>
              <a:rPr lang="en-US" altLang="zh-TW" sz="2000" dirty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~30%</a:t>
            </a:r>
          </a:p>
          <a:p>
            <a:pPr eaLnBrk="1" hangingPunct="1">
              <a:defRPr/>
            </a:pPr>
            <a:r>
              <a:rPr lang="en-US" altLang="zh-TW" dirty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One quiz or HW#0</a:t>
            </a:r>
          </a:p>
          <a:p>
            <a:pPr lvl="1" eaLnBrk="1" hangingPunct="1"/>
            <a:r>
              <a:rPr lang="en-US" altLang="zh-TW" sz="2400" dirty="0"/>
              <a:t>Individual</a:t>
            </a:r>
          </a:p>
          <a:p>
            <a:pPr lvl="1" eaLnBrk="1" hangingPunct="1"/>
            <a:r>
              <a:rPr lang="en-US" altLang="zh-TW" sz="2400" dirty="0"/>
              <a:t>For environment setup</a:t>
            </a:r>
          </a:p>
          <a:p>
            <a:pPr eaLnBrk="1" hangingPunct="1"/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5</a:t>
            </a:r>
            <a:r>
              <a:rPr lang="en-US" altLang="zh-TW" sz="2800" dirty="0"/>
              <a:t> programming exercises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1" eaLnBrk="1" hangingPunct="1"/>
            <a:r>
              <a:rPr lang="en-US" altLang="zh-TW" sz="2400" dirty="0"/>
              <a:t>Analysis on open “big” data set</a:t>
            </a:r>
          </a:p>
          <a:p>
            <a:pPr lvl="2" eaLnBrk="1" hangingPunct="1"/>
            <a:r>
              <a:rPr lang="en-US" altLang="zh-TW" sz="2000" dirty="0"/>
              <a:t>E.g. selected datasets from </a:t>
            </a:r>
            <a:r>
              <a:rPr lang="en-US" altLang="zh-TW" sz="2000" dirty="0">
                <a:solidFill>
                  <a:srgbClr val="0000FF"/>
                </a:solidFill>
              </a:rPr>
              <a:t>UCI </a:t>
            </a:r>
            <a:r>
              <a:rPr lang="en-US" altLang="zh-TW" sz="2000" dirty="0" err="1">
                <a:solidFill>
                  <a:srgbClr val="0000FF"/>
                </a:solidFill>
              </a:rPr>
              <a:t>MLrepository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kaggle</a:t>
            </a:r>
            <a:r>
              <a:rPr lang="en-US" altLang="zh-TW" sz="2000" dirty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Parallel</a:t>
            </a:r>
            <a:r>
              <a:rPr lang="en-US" altLang="zh-TW" sz="2400" dirty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/>
              <a:t>The term project (to be detailed later)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2" eaLnBrk="1" hangingPunct="1"/>
            <a:r>
              <a:rPr lang="en-US" altLang="zh-TW" sz="2000" dirty="0"/>
              <a:t>e.g. extension to exercises, system development, or joining competitions, …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Responsibility of each member must be specified in the document for team-based 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each student familiar with the distributed platform or programming environment needed for the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1"/>
            <a:r>
              <a:rPr lang="en-US" altLang="zh-TW" dirty="0"/>
              <a:t>A quiz on installing/configuring the distributed platform</a:t>
            </a:r>
          </a:p>
          <a:p>
            <a:pPr lvl="1"/>
            <a:r>
              <a:rPr lang="en-US" altLang="zh-TW" dirty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/>
              <a:t>To hand-in in class</a:t>
            </a:r>
          </a:p>
          <a:p>
            <a:pPr eaLnBrk="1" hangingPunct="1">
              <a:defRPr/>
            </a:pPr>
            <a:r>
              <a:rPr lang="en-US" altLang="zh-TW" dirty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/>
              <a:t>Homework submission site: </a:t>
            </a:r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pPr eaLnBrk="1" hangingPunct="1">
              <a:defRPr/>
            </a:pPr>
            <a:r>
              <a:rPr lang="en-US" altLang="zh-TW" dirty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strictly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 and open source library, APIs, or codes must be submitted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Exams</a:t>
            </a:r>
            <a:endParaRPr lang="zh-TW" altLang="en-US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Midterm exam</a:t>
            </a:r>
          </a:p>
          <a:p>
            <a:pPr lvl="1"/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Nov. 10, 2025 </a:t>
            </a:r>
            <a:r>
              <a:rPr lang="en-US" altLang="zh-TW" dirty="0"/>
              <a:t>(to be confirmed)</a:t>
            </a:r>
          </a:p>
          <a:p>
            <a:pPr lvl="1"/>
            <a:r>
              <a:rPr lang="en-US" altLang="zh-TW" dirty="0"/>
              <a:t>Range: </a:t>
            </a:r>
            <a:r>
              <a:rPr lang="en-US" altLang="zh-TW" b="1" dirty="0"/>
              <a:t>(TBD)</a:t>
            </a:r>
            <a:endParaRPr lang="en-US" altLang="zh-TW" dirty="0"/>
          </a:p>
          <a:p>
            <a:pPr lvl="1"/>
            <a:r>
              <a:rPr lang="en-US" altLang="zh-TW" dirty="0"/>
              <a:t>Question Types: Calculation, Short Answer, True-False, Multiple Choice</a:t>
            </a:r>
          </a:p>
          <a:p>
            <a:r>
              <a:rPr lang="en-US" altLang="zh-TW" dirty="0"/>
              <a:t>Time: 15:10-18:00</a:t>
            </a:r>
          </a:p>
          <a:p>
            <a:r>
              <a:rPr lang="en-US" altLang="zh-TW" dirty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R234, Technology Building</a:t>
            </a:r>
          </a:p>
          <a:p>
            <a:r>
              <a:rPr lang="en-US" altLang="zh-TW" dirty="0"/>
              <a:t>The exam will be </a:t>
            </a:r>
            <a:r>
              <a:rPr lang="en-US" altLang="zh-TW" dirty="0">
                <a:solidFill>
                  <a:srgbClr val="0000FF"/>
                </a:solidFill>
              </a:rPr>
              <a:t>open-book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Programming Exercises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For 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</a:t>
            </a:r>
            <a:r>
              <a:rPr lang="en-US" altLang="zh-TW" dirty="0">
                <a:solidFill>
                  <a:srgbClr val="0000FF"/>
                </a:solidFill>
              </a:rPr>
              <a:t>Spark</a:t>
            </a:r>
            <a:r>
              <a:rPr lang="en-US" altLang="zh-TW" dirty="0"/>
              <a:t> platform with </a:t>
            </a:r>
            <a:r>
              <a:rPr lang="en-US" altLang="zh-TW" dirty="0">
                <a:solidFill>
                  <a:srgbClr val="0000FF"/>
                </a:solidFill>
              </a:rPr>
              <a:t>at least two </a:t>
            </a:r>
            <a:r>
              <a:rPr lang="en-US" altLang="zh-TW" dirty="0"/>
              <a:t>computer nodes (VMs)</a:t>
            </a:r>
          </a:p>
          <a:p>
            <a:pPr lvl="2">
              <a:defRPr/>
            </a:pPr>
            <a:r>
              <a:rPr lang="en-US" altLang="zh-TW" dirty="0"/>
              <a:t>Or Java/Scala/R programming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/>
              <a:t>For non-CS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Google </a:t>
            </a:r>
            <a:r>
              <a:rPr lang="en-US" altLang="zh-TW" dirty="0" err="1"/>
              <a:t>CoLab</a:t>
            </a:r>
            <a:r>
              <a:rPr lang="en-US" altLang="zh-TW" dirty="0"/>
              <a:t>, a </a:t>
            </a:r>
            <a:r>
              <a:rPr lang="en-US" altLang="zh-TW" dirty="0" err="1"/>
              <a:t>Jupyter</a:t>
            </a:r>
            <a:r>
              <a:rPr lang="en-US" altLang="zh-TW" dirty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</a:t>
            </a:r>
            <a:r>
              <a:rPr lang="en-US" altLang="zh-TW" dirty="0" err="1"/>
              <a:t>Jupyter</a:t>
            </a:r>
            <a:r>
              <a:rPr lang="en-US" altLang="zh-TW" dirty="0"/>
              <a:t> notebook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[Warning] You have to handle ALL instances in the “big” dataset!</a:t>
            </a:r>
          </a:p>
          <a:p>
            <a:pPr lvl="1">
              <a:defRPr/>
            </a:pPr>
            <a:r>
              <a:rPr lang="en-US" altLang="zh-TW" dirty="0"/>
              <a:t>Packages (e.g. Weka) might not be able to handle such big data</a:t>
            </a:r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System structure </a:t>
            </a:r>
            <a:r>
              <a:rPr lang="en-US" altLang="zh-TW" dirty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/>
              <a:t>Cloud system architect, cloud analyst, …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Platform and framework </a:t>
            </a:r>
            <a:r>
              <a:rPr lang="en-US" altLang="zh-TW" dirty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/>
              <a:t>To make </a:t>
            </a:r>
            <a:r>
              <a:rPr lang="en-US" altLang="zh-TW" dirty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/>
              <a:t> analysis possible</a:t>
            </a:r>
          </a:p>
          <a:p>
            <a:pPr lvl="1">
              <a:defRPr/>
            </a:pPr>
            <a:r>
              <a:rPr lang="en-US" altLang="zh-TW" dirty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/>
              <a:t>Big data analytics concepts</a:t>
            </a:r>
          </a:p>
          <a:p>
            <a:pPr lvl="2">
              <a:defRPr/>
            </a:pPr>
            <a:r>
              <a:rPr lang="en-US" altLang="zh-TW" dirty="0"/>
              <a:t>Tools, inputs, outputs</a:t>
            </a:r>
          </a:p>
          <a:p>
            <a:pPr lvl="1">
              <a:defRPr/>
            </a:pPr>
            <a:r>
              <a:rPr lang="en-US" altLang="zh-TW" dirty="0"/>
              <a:t>How to analyze the real “big” data</a:t>
            </a:r>
          </a:p>
          <a:p>
            <a:pPr lvl="2">
              <a:defRPr/>
            </a:pPr>
            <a:r>
              <a:rPr lang="en-US" altLang="zh-TW" dirty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/>
              <a:t>How 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results</a:t>
            </a:r>
          </a:p>
          <a:p>
            <a:pPr lvl="2">
              <a:defRPr/>
            </a:pPr>
            <a:r>
              <a:rPr lang="en-US" altLang="zh-TW" dirty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Keras</a:t>
            </a:r>
            <a:r>
              <a:rPr lang="en-US" altLang="zh-TW" sz="2000" dirty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/>
              <a:t>Directly running open source package such as Weka is not recommended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Be careful about the “big” data size!</a:t>
            </a:r>
            <a:endParaRPr lang="en-US" altLang="zh-TW" dirty="0"/>
          </a:p>
          <a:p>
            <a:pPr>
              <a:defRPr/>
            </a:pPr>
            <a:r>
              <a:rPr lang="en-US" altLang="zh-TW" sz="2800" dirty="0"/>
              <a:t>Competition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AI cup 2025: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https://www.aicup.tw/ai-cup-2025-competition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endParaRPr lang="en-US" altLang="zh-TW" sz="2400" dirty="0"/>
          </a:p>
          <a:p>
            <a:pPr>
              <a:defRPr/>
            </a:pPr>
            <a:r>
              <a:rPr lang="en-US" altLang="zh-TW" sz="2800" dirty="0"/>
              <a:t>Data analysis using open datasets is *suggested* in 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>
                <a:solidFill>
                  <a:srgbClr val="0000FF"/>
                </a:solidFill>
              </a:rPr>
              <a:t>, …</a:t>
            </a:r>
          </a:p>
          <a:p>
            <a:pPr lvl="2" eaLnBrk="1" hangingPunct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(TBD)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AI cup 2025 Competition</a:t>
            </a:r>
            <a:endParaRPr lang="zh-TW" altLang="en-US" dirty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https://www.aicup.tw/ai-cup-2025-competition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Competition in Fall (</a:t>
            </a:r>
            <a:r>
              <a:rPr lang="zh-TW" altLang="en-US" dirty="0"/>
              <a:t>秋季賽</a:t>
            </a:r>
            <a:r>
              <a:rPr lang="en-US" altLang="zh-TW" dirty="0"/>
              <a:t>-</a:t>
            </a:r>
            <a:r>
              <a:rPr lang="zh-TW" altLang="en-US" dirty="0"/>
              <a:t>電腦斷層心臟肌肉影像分割競賽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(TBA)</a:t>
            </a:r>
          </a:p>
          <a:p>
            <a:pPr lvl="1"/>
            <a:r>
              <a:rPr lang="en-US" altLang="zh-TW" dirty="0"/>
              <a:t>End of competition: (TBA)</a:t>
            </a:r>
          </a:p>
          <a:p>
            <a:pPr lvl="1"/>
            <a:r>
              <a:rPr lang="en-US" altLang="zh-TW" dirty="0"/>
              <a:t>Announcement of final result: (TBA)</a:t>
            </a:r>
          </a:p>
          <a:p>
            <a:r>
              <a:rPr lang="en-US" altLang="zh-TW" dirty="0"/>
              <a:t>Prizes:</a:t>
            </a:r>
          </a:p>
          <a:p>
            <a:pPr lvl="1"/>
            <a:r>
              <a:rPr lang="en-US" altLang="zh-TW" dirty="0"/>
              <a:t>Top ? places</a:t>
            </a:r>
            <a:endParaRPr lang="zh-TW" altLang="en-US" dirty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17,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15,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Example Open Source Tools for Big Data Analytics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Apache </a:t>
            </a:r>
            <a:r>
              <a:rPr lang="en-US" altLang="zh-TW" dirty="0">
                <a:solidFill>
                  <a:srgbClr val="FF0000"/>
                </a:solidFill>
              </a:rPr>
              <a:t>Hadoop, Spark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(in Java, Scala, Python, R)</a:t>
            </a:r>
          </a:p>
          <a:p>
            <a:pPr lvl="1">
              <a:defRPr/>
            </a:pPr>
            <a:r>
              <a:rPr lang="en-US" altLang="zh-TW" dirty="0"/>
              <a:t>For distributed computing and data analysis</a:t>
            </a:r>
          </a:p>
          <a:p>
            <a:pPr>
              <a:defRPr/>
            </a:pPr>
            <a:r>
              <a:rPr lang="en-US" altLang="zh-TW" dirty="0"/>
              <a:t>Apache Pig, Hive, Flume, </a:t>
            </a:r>
            <a:r>
              <a:rPr lang="en-US" altLang="zh-TW" dirty="0" err="1"/>
              <a:t>Hbase</a:t>
            </a:r>
            <a:r>
              <a:rPr lang="en-US" altLang="zh-TW" dirty="0"/>
              <a:t>, Cassandra, </a:t>
            </a:r>
            <a:r>
              <a:rPr lang="en-US" altLang="zh-TW" dirty="0" err="1"/>
              <a:t>Alluxio</a:t>
            </a:r>
            <a:r>
              <a:rPr lang="en-US" altLang="zh-TW" dirty="0"/>
              <a:t>, Mahout, …</a:t>
            </a:r>
          </a:p>
          <a:p>
            <a:pPr lvl="1">
              <a:defRPr/>
            </a:pPr>
            <a:r>
              <a:rPr lang="en-US" altLang="zh-TW" dirty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/>
              <a:t>Spark SQL, Streaming, </a:t>
            </a:r>
            <a:r>
              <a:rPr lang="en-US" altLang="zh-TW" dirty="0" err="1"/>
              <a:t>Mlib</a:t>
            </a:r>
            <a:r>
              <a:rPr lang="en-US" altLang="zh-TW" dirty="0"/>
              <a:t>, </a:t>
            </a:r>
            <a:r>
              <a:rPr lang="en-US" altLang="zh-TW" dirty="0" err="1"/>
              <a:t>GraphX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For SQL, streaming, machine learning, and graph processing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A general-purpose cluster computing system  </a:t>
            </a:r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graphs</a:t>
            </a:r>
          </a:p>
          <a:p>
            <a:pPr>
              <a:defRPr/>
            </a:pPr>
            <a:r>
              <a:rPr lang="en-US" altLang="zh-TW" dirty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/>
              <a:t>MLlib</a:t>
            </a:r>
            <a:r>
              <a:rPr lang="en-US" altLang="zh-TW" dirty="0"/>
              <a:t> for machine learning</a:t>
            </a:r>
          </a:p>
          <a:p>
            <a:pPr lvl="1">
              <a:defRPr/>
            </a:pPr>
            <a:r>
              <a:rPr lang="en-US" altLang="zh-TW" dirty="0" err="1"/>
              <a:t>GraphX</a:t>
            </a:r>
            <a:r>
              <a:rPr lang="en-US" altLang="zh-TW" dirty="0"/>
              <a:t> for graph processing</a:t>
            </a:r>
          </a:p>
          <a:p>
            <a:pPr lvl="1">
              <a:defRPr/>
            </a:pPr>
            <a:r>
              <a:rPr lang="en-US" altLang="zh-TW" dirty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Popular Tools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, TensorFlow, Distributed TensorFlow</a:t>
            </a:r>
          </a:p>
          <a:p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TensorFlow</a:t>
            </a:r>
            <a:endParaRPr lang="zh-TW" altLang="en-US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 open source software library from Google for high performance numerical computation</a:t>
            </a:r>
          </a:p>
          <a:p>
            <a:pPr lvl="1"/>
            <a:r>
              <a:rPr lang="en-US" altLang="zh-TW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/>
              <a:t>Strong support for machine learning and deep learning</a:t>
            </a:r>
          </a:p>
          <a:p>
            <a:pPr lvl="1"/>
            <a:endParaRPr lang="zh-TW" altLang="en-US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Python?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/>
              <a:t>Improved support for libraries</a:t>
            </a:r>
          </a:p>
          <a:p>
            <a:pPr lvl="1">
              <a:defRPr/>
            </a:pPr>
            <a:r>
              <a:rPr lang="en-US" altLang="zh-TW" dirty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 Libraries for Data Analysis in Python</a:t>
            </a:r>
            <a:endParaRPr lang="zh-TW" altLang="en-US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Numpy</a:t>
            </a:r>
          </a:p>
          <a:p>
            <a:r>
              <a:rPr lang="en-US" altLang="zh-TW"/>
              <a:t>Scipy</a:t>
            </a:r>
          </a:p>
          <a:p>
            <a:r>
              <a:rPr lang="en-US" altLang="zh-TW"/>
              <a:t>Scikit-learn</a:t>
            </a:r>
          </a:p>
          <a:p>
            <a:r>
              <a:rPr lang="en-US" altLang="zh-TW"/>
              <a:t>Matplotlib</a:t>
            </a:r>
          </a:p>
          <a:p>
            <a:r>
              <a:rPr lang="en-US" altLang="zh-TW"/>
              <a:t>Nltk </a:t>
            </a:r>
          </a:p>
          <a:p>
            <a:r>
              <a:rPr lang="en-US" altLang="zh-TW"/>
              <a:t>…</a:t>
            </a:r>
          </a:p>
          <a:p>
            <a:endParaRPr lang="zh-TW" altLang="en-US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Opinions against Python</a:t>
            </a:r>
            <a:endParaRPr lang="zh-TW" altLang="en-US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Execution speed slower than code in compiled languages such as C++ or Java</a:t>
            </a:r>
          </a:p>
          <a:p>
            <a:pPr lvl="1"/>
            <a:r>
              <a:rPr lang="en-US" altLang="zh-TW"/>
              <a:t>Programmer time vs. CPU time</a:t>
            </a:r>
          </a:p>
          <a:p>
            <a:r>
              <a:rPr lang="en-US" altLang="zh-TW"/>
              <a:t>Challenging for highly concurrent, multithreaded applications</a:t>
            </a:r>
          </a:p>
          <a:p>
            <a:pPr lvl="1"/>
            <a:r>
              <a:rPr lang="en-US" altLang="zh-TW"/>
              <a:t>Global interpreter lock, only one Python instruction executed at a time</a:t>
            </a:r>
          </a:p>
          <a:p>
            <a:pPr lvl="1"/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Data mining is the </a:t>
            </a:r>
            <a:r>
              <a:rPr lang="en-US" altLang="zh-TW" sz="2800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/>
              <a:t>in large data sets involving methods at the intersection of artificial intelligence, machine learning, statistics, and database systems.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Online Recording of Course Sessions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Online course sessions will be setup as possible using Microsoft Teams, which will be recorded and put in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/>
              <a:t>Teams will be created for the course numbers: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[NTUT-Sync]114-1_xxx_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巨量資料探勘與應用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/>
              <a:t>[NTUT-Sync]114-1_</a:t>
            </a:r>
            <a:r>
              <a:rPr lang="en-US" altLang="zh-TW" dirty="0">
                <a:solidFill>
                  <a:srgbClr val="FF0000"/>
                </a:solidFill>
              </a:rPr>
              <a:t>xxx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/>
              <a:t>-&gt; the major link to our online course (</a:t>
            </a:r>
            <a:r>
              <a:rPr lang="en-US" altLang="zh-TW" dirty="0">
                <a:solidFill>
                  <a:srgbClr val="FF0000"/>
                </a:solidFill>
              </a:rPr>
              <a:t>to be confirmed</a:t>
            </a:r>
            <a:r>
              <a:rPr lang="en-US" altLang="zh-TW" dirty="0"/>
              <a:t>)</a:t>
            </a:r>
            <a:endParaRPr lang="zh-TW" altLang="en-US" dirty="0"/>
          </a:p>
          <a:p>
            <a:pPr lvl="2">
              <a:defRPr/>
            </a:pPr>
            <a:r>
              <a:rPr lang="en-US" altLang="zh-TW" dirty="0"/>
              <a:t>And our online communication channels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Other communication channels: </a:t>
            </a:r>
          </a:p>
          <a:p>
            <a:pPr lvl="1">
              <a:defRPr/>
            </a:pPr>
            <a:r>
              <a:rPr lang="en-US" altLang="zh-TW" dirty="0"/>
              <a:t>E-mails, </a:t>
            </a:r>
            <a:r>
              <a:rPr lang="en-US" altLang="zh-TW" dirty="0" err="1"/>
              <a:t>iSchool</a:t>
            </a:r>
            <a:r>
              <a:rPr lang="en-US" altLang="zh-TW" dirty="0"/>
              <a:t>+, and our course Web site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40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41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Big data is a term for data sets that are so large or complex that traditional data processing application </a:t>
            </a:r>
            <a:r>
              <a:rPr lang="en-US" altLang="zh-TW" dirty="0" err="1"/>
              <a:t>softwares</a:t>
            </a:r>
            <a:r>
              <a:rPr lang="en-US" altLang="zh-TW" dirty="0"/>
              <a:t> are inadequate to deal with them</a:t>
            </a:r>
          </a:p>
          <a:p>
            <a:pPr>
              <a:defRPr/>
            </a:pPr>
            <a:r>
              <a:rPr lang="en-US" altLang="zh-TW" dirty="0"/>
              <a:t>Challenges include capture, storage, analysis, data curation, search, sharing, transfer, visualization, querying, updating and information privacy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Four V’s of Big Data</a:t>
            </a:r>
            <a:endParaRPr lang="zh-TW" altLang="en-US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Big Data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Five V’s:</a:t>
            </a:r>
          </a:p>
          <a:p>
            <a:pPr lvl="1"/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timeliness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Variety: </a:t>
            </a:r>
            <a:r>
              <a:rPr lang="en-US" altLang="zh-TW" dirty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45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Structures in Data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E.g. 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Differences from traditional data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Distinct requirements</a:t>
            </a:r>
          </a:p>
          <a:p>
            <a:pPr lvl="1">
              <a:defRPr/>
            </a:pPr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>
              <a:defRPr/>
            </a:pPr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>
              <a:defRPr/>
            </a:pPr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pPr>
              <a:defRPr/>
            </a:pPr>
            <a:r>
              <a:rPr lang="en-US" altLang="zh-TW" dirty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/>
              <a:t>Interdisciplinary </a:t>
            </a:r>
          </a:p>
          <a:p>
            <a:pPr lvl="1">
              <a:defRPr/>
            </a:pPr>
            <a:r>
              <a:rPr lang="en-US" altLang="zh-TW" dirty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/>
              <a:t>Benefits</a:t>
            </a:r>
          </a:p>
          <a:p>
            <a:pPr lvl="1">
              <a:defRPr/>
            </a:pPr>
            <a:r>
              <a:rPr lang="en-US" altLang="zh-TW" dirty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Data: Some Examples</a:t>
            </a:r>
            <a:endParaRPr lang="zh-TW" altLang="en-US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pages and social media</a:t>
            </a:r>
          </a:p>
          <a:p>
            <a:r>
              <a:rPr lang="en-US" altLang="zh-TW" dirty="0"/>
              <a:t>Retail sales and e-commerce </a:t>
            </a:r>
          </a:p>
          <a:p>
            <a:r>
              <a:rPr lang="en-US" altLang="zh-TW" dirty="0"/>
              <a:t>Sensors, mobile and wearable devices</a:t>
            </a:r>
          </a:p>
          <a:p>
            <a:r>
              <a:rPr lang="en-US" altLang="zh-TW" dirty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Terms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Data science, predictive analytics</a:t>
            </a:r>
          </a:p>
          <a:p>
            <a:pPr>
              <a:defRPr/>
            </a:pPr>
            <a:r>
              <a:rPr lang="en-US" altLang="zh-TW" dirty="0"/>
              <a:t>Business intelligence, </a:t>
            </a:r>
            <a:r>
              <a:rPr lang="en-US" altLang="zh-TW" dirty="0" err="1"/>
              <a:t>FinTech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IoT</a:t>
            </a:r>
            <a:r>
              <a:rPr lang="en-US" altLang="zh-TW" dirty="0"/>
              <a:t>, CPS, Industry 4.0</a:t>
            </a:r>
          </a:p>
          <a:p>
            <a:pPr>
              <a:defRPr/>
            </a:pPr>
            <a:r>
              <a:rPr lang="en-US" altLang="zh-TW" dirty="0"/>
              <a:t>Smart homes, smart cities</a:t>
            </a:r>
          </a:p>
          <a:p>
            <a:pPr>
              <a:defRPr/>
            </a:pPr>
            <a:r>
              <a:rPr lang="en-US" altLang="zh-TW" dirty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this Course?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you are interested in learning big data analytics techniques </a:t>
            </a:r>
          </a:p>
          <a:p>
            <a:r>
              <a:rPr lang="en-US" altLang="zh-TW" dirty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/>
              <a:t>To realize different scenarios of big data applications, and to get hands-on experiences in analyzing open “big” datasets</a:t>
            </a:r>
            <a:endParaRPr lang="zh-TW" altLang="en-US" dirty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Major Focus in Big Data Analytics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Distributed Framework for Data Analysis?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Motivation</a:t>
            </a:r>
          </a:p>
          <a:p>
            <a:pPr lvl="1"/>
            <a:r>
              <a:rPr lang="en-US" altLang="zh-TW"/>
              <a:t>Big data: volume, velocity, variety</a:t>
            </a:r>
          </a:p>
          <a:p>
            <a:r>
              <a:rPr lang="en-US" altLang="zh-TW"/>
              <a:t>We need more storage space</a:t>
            </a:r>
          </a:p>
          <a:p>
            <a:pPr lvl="1"/>
            <a:r>
              <a:rPr lang="en-US" altLang="zh-TW"/>
              <a:t>Space efficiency</a:t>
            </a:r>
          </a:p>
          <a:p>
            <a:r>
              <a:rPr lang="en-US" altLang="zh-TW"/>
              <a:t>We need more computing power</a:t>
            </a:r>
          </a:p>
          <a:p>
            <a:pPr lvl="1"/>
            <a:r>
              <a:rPr lang="en-US" altLang="zh-TW"/>
              <a:t>Time efficiency</a:t>
            </a:r>
          </a:p>
          <a:p>
            <a:r>
              <a:rPr lang="en-US" altLang="zh-TW"/>
              <a:t>We need more I/O throughput</a:t>
            </a:r>
          </a:p>
          <a:p>
            <a:pPr lvl="1"/>
            <a:r>
              <a:rPr lang="en-US" altLang="zh-TW"/>
              <a:t>Inevitable because of the computer architecture</a:t>
            </a:r>
          </a:p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 </a:t>
            </a:r>
            <a:br>
              <a:rPr lang="en-US" altLang="zh-TW" dirty="0"/>
            </a:br>
            <a:r>
              <a:rPr lang="en-US" altLang="zh-TW" dirty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Program?</a:t>
            </a:r>
          </a:p>
          <a:p>
            <a:pPr lvl="1"/>
            <a:r>
              <a:rPr lang="en-US" altLang="zh-TW" dirty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 to be analyzed</a:t>
            </a:r>
          </a:p>
          <a:p>
            <a:pPr lvl="1"/>
            <a:r>
              <a:rPr lang="en-US" altLang="zh-TW" dirty="0"/>
              <a:t>Tall data: large number of cases</a:t>
            </a:r>
          </a:p>
          <a:p>
            <a:pPr lvl="1"/>
            <a:r>
              <a:rPr lang="en-US" altLang="zh-TW" dirty="0"/>
              <a:t>Wide data: large number of features</a:t>
            </a:r>
          </a:p>
          <a:p>
            <a:pPr lvl="1"/>
            <a:r>
              <a:rPr lang="en-US" altLang="zh-TW" dirty="0"/>
              <a:t>Tall and wide data: large number of both cases and features</a:t>
            </a:r>
          </a:p>
          <a:p>
            <a:pPr lvl="1"/>
            <a:r>
              <a:rPr lang="en-US" altLang="zh-TW" dirty="0"/>
              <a:t>Sparse data: large number of zero entries</a:t>
            </a:r>
          </a:p>
          <a:p>
            <a:r>
              <a:rPr lang="en-US" altLang="zh-TW" dirty="0"/>
              <a:t>Algorithm to be used</a:t>
            </a:r>
          </a:p>
          <a:p>
            <a:pPr lvl="1"/>
            <a:r>
              <a:rPr lang="en-US" altLang="zh-TW" dirty="0"/>
              <a:t>How complex is your algorithm</a:t>
            </a:r>
          </a:p>
          <a:p>
            <a:pPr lvl="1"/>
            <a:r>
              <a:rPr lang="en-US" altLang="zh-TW" dirty="0"/>
              <a:t>How many parameters in your model</a:t>
            </a:r>
          </a:p>
          <a:p>
            <a:pPr lvl="1"/>
            <a:r>
              <a:rPr lang="en-US" altLang="zh-TW" dirty="0"/>
              <a:t>Are the optimization processes parallelizable</a:t>
            </a:r>
          </a:p>
          <a:p>
            <a:pPr lvl="1"/>
            <a:r>
              <a:rPr lang="en-US" altLang="zh-TW" dirty="0"/>
              <a:t>Does your algorithm learn from all data or small batches of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Scalability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CPU: computing time to execute the analysis</a:t>
            </a:r>
          </a:p>
          <a:p>
            <a:r>
              <a:rPr lang="en-US" altLang="zh-TW"/>
              <a:t>I/O: how much data can be put in memory per time unit</a:t>
            </a:r>
          </a:p>
          <a:p>
            <a:r>
              <a:rPr lang="en-US" altLang="zh-TW"/>
              <a:t>Memory: how much data can be processed at a time</a:t>
            </a:r>
          </a:p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Possible solutions</a:t>
            </a:r>
            <a:endParaRPr lang="zh-TW" altLang="en-US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Scale up</a:t>
            </a:r>
            <a:r>
              <a:rPr lang="en-US" altLang="zh-TW" dirty="0"/>
              <a:t>: single machine</a:t>
            </a:r>
          </a:p>
          <a:p>
            <a:pPr lvl="1">
              <a:defRPr/>
            </a:pPr>
            <a:r>
              <a:rPr lang="en-US" altLang="zh-TW" dirty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TensorFlow, </a:t>
            </a:r>
            <a:r>
              <a:rPr lang="en-US" altLang="zh-TW" dirty="0" err="1"/>
              <a:t>Keras</a:t>
            </a:r>
            <a:r>
              <a:rPr lang="en-US" altLang="zh-TW" dirty="0"/>
              <a:t>, …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Scale out</a:t>
            </a:r>
            <a:r>
              <a:rPr lang="en-US" altLang="zh-TW" dirty="0"/>
              <a:t>: distributing computations</a:t>
            </a:r>
          </a:p>
          <a:p>
            <a:pPr lvl="1">
              <a:defRPr/>
            </a:pPr>
            <a:r>
              <a:rPr lang="en-US" altLang="zh-TW" dirty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…</a:t>
            </a:r>
          </a:p>
          <a:p>
            <a:pPr>
              <a:defRPr/>
            </a:pPr>
            <a:r>
              <a:rPr lang="en-US" altLang="zh-TW" dirty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…</a:t>
            </a:r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(big data)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/>
              <a:t>Automation for handling 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Big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47A0-D35B-40AE-A7DA-EE19844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4BA74-C563-4F35-963A-C67387F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Data” 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“Machine Learning”</a:t>
            </a:r>
          </a:p>
          <a:p>
            <a:pPr lvl="1"/>
            <a:r>
              <a:rPr lang="en-US" altLang="zh-TW" dirty="0"/>
              <a:t>Some big data algorithms are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machine learning</a:t>
            </a:r>
          </a:p>
          <a:p>
            <a:pPr lvl="2"/>
            <a:r>
              <a:rPr lang="en-US" altLang="zh-TW" dirty="0"/>
              <a:t>Locality sensitive hashing</a:t>
            </a:r>
          </a:p>
          <a:p>
            <a:pPr lvl="2"/>
            <a:r>
              <a:rPr lang="en-US" altLang="zh-TW" dirty="0"/>
              <a:t>Counting triangles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BECC-BB88-4821-B697-F41EE92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E348E-F9EB-46CB-995D-9B3C74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8F38-6F03-44A7-A9CD-B2D3AD5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68A5B8-FE5B-4726-BA9C-25B3E5403C7A}"/>
              </a:ext>
            </a:extLst>
          </p:cNvPr>
          <p:cNvSpPr txBox="1"/>
          <p:nvPr/>
        </p:nvSpPr>
        <p:spPr>
          <a:xfrm>
            <a:off x="464906" y="533217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J. Ullman, “Big Data Algorithms that are not Machine Learning,” Keynote Speech at IEEE </a:t>
            </a:r>
            <a:r>
              <a:rPr lang="en-US" altLang="zh-TW" dirty="0" err="1"/>
              <a:t>BigData</a:t>
            </a:r>
            <a:r>
              <a:rPr lang="en-US" altLang="zh-TW" dirty="0"/>
              <a:t> 2023, </a:t>
            </a:r>
            <a:r>
              <a:rPr lang="zh-TW" altLang="en-US" dirty="0">
                <a:hlinkClick r:id="rId2"/>
              </a:rPr>
              <a:t>https://doi.ieeecomputersociety.org/10.1109/BigData59044.2023.10386233</a:t>
            </a:r>
            <a:r>
              <a:rPr lang="zh-TW" altLang="en-US" dirty="0"/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99748D-34BF-488C-8427-EE03EBB74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9727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vs. Machine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Related Terms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10535</TotalTime>
  <Words>4030</Words>
  <Application>Microsoft Office PowerPoint</Application>
  <PresentationFormat>如螢幕大小 (4:3)</PresentationFormat>
  <Paragraphs>707</Paragraphs>
  <Slides>57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NOTICE</vt:lpstr>
      <vt:lpstr>Data mining vs. Machine learning</vt:lpstr>
      <vt:lpstr>Data Mining Related Terms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2025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381</cp:revision>
  <cp:lastPrinted>1601-01-01T00:00:00Z</cp:lastPrinted>
  <dcterms:created xsi:type="dcterms:W3CDTF">1601-01-01T00:00:00Z</dcterms:created>
  <dcterms:modified xsi:type="dcterms:W3CDTF">2025-08-14T04:40:13Z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