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handoutMasterIdLst>
    <p:handoutMasterId r:id="rId46"/>
  </p:handoutMasterIdLst>
  <p:sldIdLst>
    <p:sldId id="390" r:id="rId2"/>
    <p:sldId id="384" r:id="rId3"/>
    <p:sldId id="339" r:id="rId4"/>
    <p:sldId id="340" r:id="rId5"/>
    <p:sldId id="341" r:id="rId6"/>
    <p:sldId id="342" r:id="rId7"/>
    <p:sldId id="343" r:id="rId8"/>
    <p:sldId id="344" r:id="rId9"/>
    <p:sldId id="345" r:id="rId10"/>
    <p:sldId id="346" r:id="rId11"/>
    <p:sldId id="347" r:id="rId12"/>
    <p:sldId id="348" r:id="rId13"/>
    <p:sldId id="349" r:id="rId14"/>
    <p:sldId id="385" r:id="rId15"/>
    <p:sldId id="350" r:id="rId16"/>
    <p:sldId id="351" r:id="rId17"/>
    <p:sldId id="352" r:id="rId18"/>
    <p:sldId id="353" r:id="rId19"/>
    <p:sldId id="354" r:id="rId20"/>
    <p:sldId id="355" r:id="rId21"/>
    <p:sldId id="356" r:id="rId22"/>
    <p:sldId id="382" r:id="rId23"/>
    <p:sldId id="357" r:id="rId24"/>
    <p:sldId id="358" r:id="rId25"/>
    <p:sldId id="371" r:id="rId26"/>
    <p:sldId id="359" r:id="rId27"/>
    <p:sldId id="361" r:id="rId28"/>
    <p:sldId id="375" r:id="rId29"/>
    <p:sldId id="376" r:id="rId30"/>
    <p:sldId id="377" r:id="rId31"/>
    <p:sldId id="378" r:id="rId32"/>
    <p:sldId id="379" r:id="rId33"/>
    <p:sldId id="381" r:id="rId34"/>
    <p:sldId id="362" r:id="rId35"/>
    <p:sldId id="363" r:id="rId36"/>
    <p:sldId id="364" r:id="rId37"/>
    <p:sldId id="387" r:id="rId38"/>
    <p:sldId id="365" r:id="rId39"/>
    <p:sldId id="366" r:id="rId40"/>
    <p:sldId id="367" r:id="rId41"/>
    <p:sldId id="368" r:id="rId42"/>
    <p:sldId id="386" r:id="rId43"/>
    <p:sldId id="372"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8000"/>
    <a:srgbClr val="D60093"/>
    <a:srgbClr val="FF0066"/>
    <a:srgbClr val="33CC3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82863" autoAdjust="0"/>
  </p:normalViewPr>
  <p:slideViewPr>
    <p:cSldViewPr>
      <p:cViewPr varScale="1">
        <p:scale>
          <a:sx n="66" d="100"/>
          <a:sy n="66" d="100"/>
        </p:scale>
        <p:origin x="1248" y="36"/>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smtClean="0"/>
            <a:t>High dim. data</a:t>
          </a:r>
          <a:endParaRPr lang="en-US" sz="2400" b="1" dirty="0"/>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smtClean="0">
              <a:latin typeface="Calibri" pitchFamily="34" charset="0"/>
              <a:cs typeface="Calibri" pitchFamily="34" charset="0"/>
            </a:rPr>
            <a:t>Locality sensitive hashing</a:t>
          </a:r>
          <a:endParaRPr lang="en-US" sz="1800" dirty="0">
            <a:latin typeface="Calibri" pitchFamily="34" charset="0"/>
            <a:cs typeface="Calibri" pitchFamily="34" charset="0"/>
          </a:endParaRP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Clustering</a:t>
          </a:r>
          <a:endParaRPr lang="en-US" sz="1800" dirty="0">
            <a:latin typeface="Calibri" pitchFamily="34" charset="0"/>
            <a:cs typeface="Calibri" pitchFamily="34" charset="0"/>
          </a:endParaRP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smtClean="0"/>
            <a:t>Graph </a:t>
          </a:r>
          <a:br>
            <a:rPr lang="en-US" sz="2400" b="1" dirty="0" smtClean="0"/>
          </a:br>
          <a:r>
            <a:rPr lang="en-US" sz="2400" b="1" dirty="0" smtClean="0"/>
            <a:t>data</a:t>
          </a:r>
          <a:endParaRPr lang="en-US" sz="2400" b="1" dirty="0"/>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PageRank, </a:t>
          </a:r>
          <a:r>
            <a:rPr lang="en-US" sz="1800" dirty="0" err="1" smtClean="0">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Community Detection</a:t>
          </a:r>
          <a:endParaRPr lang="en-US" sz="1800" dirty="0">
            <a:latin typeface="Calibri" pitchFamily="34" charset="0"/>
            <a:cs typeface="Calibri" pitchFamily="34" charset="0"/>
          </a:endParaRP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dgm:t>
        <a:bodyPr/>
        <a:lstStyle/>
        <a:p>
          <a:r>
            <a:rPr lang="en-US" sz="2400" b="1" dirty="0" smtClean="0"/>
            <a:t>Infinite </a:t>
          </a:r>
          <a:br>
            <a:rPr lang="en-US" sz="2400" b="1" dirty="0" smtClean="0"/>
          </a:br>
          <a:r>
            <a:rPr lang="en-US" sz="2400" b="1" dirty="0" smtClean="0"/>
            <a:t>data</a:t>
          </a:r>
          <a:endParaRPr lang="en-US" sz="2400" b="1" dirty="0"/>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Filtering data streams</a:t>
          </a:r>
          <a:endParaRPr lang="en-US" sz="1800" dirty="0">
            <a:latin typeface="Calibri" pitchFamily="34" charset="0"/>
            <a:cs typeface="Calibri" pitchFamily="34" charset="0"/>
          </a:endParaRP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Web advertising</a:t>
          </a:r>
          <a:endParaRPr lang="en-US" sz="1800" dirty="0">
            <a:latin typeface="Calibri" pitchFamily="34" charset="0"/>
            <a:cs typeface="Calibri" pitchFamily="34" charset="0"/>
          </a:endParaRP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Dimensionality reduction</a:t>
          </a:r>
          <a:endParaRPr lang="en-US" sz="1800" dirty="0">
            <a:latin typeface="Calibri" pitchFamily="34" charset="0"/>
            <a:cs typeface="Calibri" pitchFamily="34" charset="0"/>
          </a:endParaRP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smtClean="0">
              <a:latin typeface="Calibri" pitchFamily="34" charset="0"/>
              <a:cs typeface="Calibri" pitchFamily="34" charset="0"/>
            </a:rPr>
            <a:t>Spam Detection</a:t>
          </a:r>
          <a:endParaRPr lang="en-US" sz="1800" dirty="0">
            <a:latin typeface="Calibri" pitchFamily="34" charset="0"/>
            <a:cs typeface="Calibri" pitchFamily="34" charset="0"/>
          </a:endParaRP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smtClean="0">
              <a:latin typeface="Calibri" pitchFamily="34" charset="0"/>
              <a:cs typeface="Calibri" pitchFamily="34" charset="0"/>
            </a:rPr>
            <a:t>Queries on streams</a:t>
          </a:r>
          <a:endParaRPr lang="en-US" sz="1800" dirty="0">
            <a:latin typeface="Calibri" pitchFamily="34" charset="0"/>
            <a:cs typeface="Calibri" pitchFamily="34" charset="0"/>
          </a:endParaRP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smtClean="0"/>
            <a:t>Machine learning</a:t>
          </a:r>
          <a:endParaRPr lang="en-US" sz="2400" b="1" dirty="0"/>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SVM</a:t>
          </a:r>
          <a:endParaRPr lang="en-US" sz="1800" dirty="0">
            <a:latin typeface="Calibri" pitchFamily="34" charset="0"/>
            <a:cs typeface="Calibri" pitchFamily="34" charset="0"/>
          </a:endParaRP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Decision Trees</a:t>
          </a:r>
          <a:endParaRPr lang="en-US" sz="1800" dirty="0">
            <a:latin typeface="Calibri" pitchFamily="34" charset="0"/>
            <a:cs typeface="Calibri" pitchFamily="34" charset="0"/>
          </a:endParaRP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smtClean="0">
              <a:latin typeface="Calibri" pitchFamily="34" charset="0"/>
              <a:cs typeface="Calibri" pitchFamily="34" charset="0"/>
            </a:rPr>
            <a:t>Perceptron, </a:t>
          </a:r>
          <a:r>
            <a:rPr lang="en-US" sz="1800" dirty="0" err="1" smtClean="0">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smtClean="0"/>
            <a:t>Apps</a:t>
          </a:r>
          <a:endParaRPr lang="en-US" sz="2400" b="1" dirty="0"/>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008000"/>
        </a:solidFill>
        <a:ln>
          <a:solidFill>
            <a:srgbClr val="008000"/>
          </a:solidFill>
        </a:ln>
      </dgm:spPr>
      <dgm:t>
        <a:bodyPr/>
        <a:lstStyle/>
        <a:p>
          <a:r>
            <a:rPr lang="en-US" sz="1800" dirty="0" smtClean="0">
              <a:latin typeface="Calibri" pitchFamily="34" charset="0"/>
              <a:cs typeface="Calibri" pitchFamily="34" charset="0"/>
            </a:rPr>
            <a:t>Recommender systems</a:t>
          </a:r>
          <a:endParaRPr lang="en-US" sz="1800" dirty="0">
            <a:latin typeface="Calibri" pitchFamily="34" charset="0"/>
            <a:cs typeface="Calibri" pitchFamily="34" charset="0"/>
          </a:endParaRP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Association Rules</a:t>
          </a:r>
          <a:endParaRPr lang="en-US" sz="1800" dirty="0">
            <a:latin typeface="Calibri" pitchFamily="34" charset="0"/>
            <a:cs typeface="Calibri" pitchFamily="34" charset="0"/>
          </a:endParaRP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smtClean="0">
              <a:latin typeface="Calibri" pitchFamily="34" charset="0"/>
              <a:cs typeface="Calibri" pitchFamily="34" charset="0"/>
            </a:rPr>
            <a:t>Duplicate document detection</a:t>
          </a:r>
          <a:endParaRPr lang="en-US" sz="1800" dirty="0">
            <a:latin typeface="Calibri" pitchFamily="34" charset="0"/>
            <a:cs typeface="Calibri" pitchFamily="34" charset="0"/>
          </a:endParaRP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t>
        <a:bodyPr/>
        <a:lstStyle/>
        <a:p>
          <a:endParaRPr lang="en-US"/>
        </a:p>
      </dgm:t>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t>
        <a:bodyPr/>
        <a:lstStyle/>
        <a:p>
          <a:endParaRPr lang="en-US"/>
        </a:p>
      </dgm:t>
    </dgm:pt>
    <dgm:pt modelId="{189EA2CD-99B4-4604-BDBC-34AEB91058A9}" type="pres">
      <dgm:prSet presAssocID="{B28448BA-C9A8-43EB-A9DB-A0137196E3B9}" presName="textNode" presStyleLbl="bgShp" presStyleIdx="0" presStyleCnt="5"/>
      <dgm:spPr/>
      <dgm:t>
        <a:bodyPr/>
        <a:lstStyle/>
        <a:p>
          <a:endParaRPr lang="en-US"/>
        </a:p>
      </dgm:t>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t>
        <a:bodyPr/>
        <a:lstStyle/>
        <a:p>
          <a:endParaRPr lang="en-US"/>
        </a:p>
      </dgm:t>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t>
        <a:bodyPr/>
        <a:lstStyle/>
        <a:p>
          <a:endParaRPr lang="en-US"/>
        </a:p>
      </dgm:t>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t>
        <a:bodyPr/>
        <a:lstStyle/>
        <a:p>
          <a:endParaRPr lang="en-US"/>
        </a:p>
      </dgm:t>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t>
        <a:bodyPr/>
        <a:lstStyle/>
        <a:p>
          <a:endParaRPr lang="en-US"/>
        </a:p>
      </dgm:t>
    </dgm:pt>
    <dgm:pt modelId="{727186A0-986E-40DF-85B7-ACC6191E0924}" type="pres">
      <dgm:prSet presAssocID="{5FC74589-1769-4EB4-9E51-9D82632D2E02}" presName="textNode" presStyleLbl="bgShp" presStyleIdx="1" presStyleCnt="5"/>
      <dgm:spPr/>
      <dgm:t>
        <a:bodyPr/>
        <a:lstStyle/>
        <a:p>
          <a:endParaRPr lang="en-US"/>
        </a:p>
      </dgm:t>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t>
        <a:bodyPr/>
        <a:lstStyle/>
        <a:p>
          <a:endParaRPr lang="en-US"/>
        </a:p>
      </dgm:t>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t>
        <a:bodyPr/>
        <a:lstStyle/>
        <a:p>
          <a:endParaRPr lang="en-US"/>
        </a:p>
      </dgm:t>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t>
        <a:bodyPr/>
        <a:lstStyle/>
        <a:p>
          <a:endParaRPr lang="en-US"/>
        </a:p>
      </dgm:t>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t>
        <a:bodyPr/>
        <a:lstStyle/>
        <a:p>
          <a:endParaRPr lang="en-US"/>
        </a:p>
      </dgm:t>
    </dgm:pt>
    <dgm:pt modelId="{4735A497-84C1-49AD-B2D7-A0E2E20F2536}" type="pres">
      <dgm:prSet presAssocID="{A0A9AC20-5EC1-4862-BFC8-870928838544}" presName="textNode" presStyleLbl="bgShp" presStyleIdx="2" presStyleCnt="5"/>
      <dgm:spPr/>
      <dgm:t>
        <a:bodyPr/>
        <a:lstStyle/>
        <a:p>
          <a:endParaRPr lang="en-US"/>
        </a:p>
      </dgm:t>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t>
        <a:bodyPr/>
        <a:lstStyle/>
        <a:p>
          <a:endParaRPr lang="en-US"/>
        </a:p>
      </dgm:t>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t>
        <a:bodyPr/>
        <a:lstStyle/>
        <a:p>
          <a:endParaRPr lang="en-US"/>
        </a:p>
      </dgm:t>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t>
        <a:bodyPr/>
        <a:lstStyle/>
        <a:p>
          <a:endParaRPr lang="en-US"/>
        </a:p>
      </dgm:t>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t>
        <a:bodyPr/>
        <a:lstStyle/>
        <a:p>
          <a:endParaRPr lang="en-US"/>
        </a:p>
      </dgm:t>
    </dgm:pt>
    <dgm:pt modelId="{AB95B1F2-DB60-4BC5-81D3-1FA274FF69C7}" type="pres">
      <dgm:prSet presAssocID="{EA22DC01-B1C3-4425-86ED-5B66953397A8}" presName="textNode" presStyleLbl="bgShp" presStyleIdx="3" presStyleCnt="5"/>
      <dgm:spPr/>
      <dgm:t>
        <a:bodyPr/>
        <a:lstStyle/>
        <a:p>
          <a:endParaRPr lang="en-US"/>
        </a:p>
      </dgm:t>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t>
        <a:bodyPr/>
        <a:lstStyle/>
        <a:p>
          <a:endParaRPr lang="en-US"/>
        </a:p>
      </dgm:t>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t>
        <a:bodyPr/>
        <a:lstStyle/>
        <a:p>
          <a:endParaRPr lang="en-US"/>
        </a:p>
      </dgm:t>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t>
        <a:bodyPr/>
        <a:lstStyle/>
        <a:p>
          <a:endParaRPr lang="en-US"/>
        </a:p>
      </dgm:t>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t>
        <a:bodyPr/>
        <a:lstStyle/>
        <a:p>
          <a:endParaRPr lang="en-US"/>
        </a:p>
      </dgm:t>
    </dgm:pt>
    <dgm:pt modelId="{34BAB90F-F3E5-4FFB-A339-2946D1CD0CCB}" type="pres">
      <dgm:prSet presAssocID="{7D17D413-1C96-46A5-9E85-72C6636AE3C5}" presName="textNode" presStyleLbl="bgShp" presStyleIdx="4" presStyleCnt="5"/>
      <dgm:spPr/>
      <dgm:t>
        <a:bodyPr/>
        <a:lstStyle/>
        <a:p>
          <a:endParaRPr lang="en-US"/>
        </a:p>
      </dgm:t>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t>
        <a:bodyPr/>
        <a:lstStyle/>
        <a:p>
          <a:endParaRPr lang="en-US"/>
        </a:p>
      </dgm:t>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t>
        <a:bodyPr/>
        <a:lstStyle/>
        <a:p>
          <a:endParaRPr lang="en-US"/>
        </a:p>
      </dgm:t>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t>
        <a:bodyPr/>
        <a:lstStyle/>
        <a:p>
          <a:endParaRPr lang="en-US"/>
        </a:p>
      </dgm:t>
    </dgm:pt>
  </dgm:ptLst>
  <dgm:cxnLst>
    <dgm:cxn modelId="{501AFB85-F682-4DDF-B733-6065D03F9A5E}" type="presOf" srcId="{A5325020-A43F-4DC5-B91A-865612236E1B}" destId="{6F277C00-29F7-4ECD-8C97-37788C7BA770}" srcOrd="0" destOrd="0" presId="urn:microsoft.com/office/officeart/2005/8/layout/lProcess2"/>
    <dgm:cxn modelId="{3898AFDA-2D9F-411E-9F8F-5FF555D6E536}" type="presOf" srcId="{86AB53FA-67D7-4EE7-8555-3EE8EB6FA4C8}" destId="{0F3CAB81-CF76-498F-9619-BAF8144FA3C3}" srcOrd="0" destOrd="0" presId="urn:microsoft.com/office/officeart/2005/8/layout/lProcess2"/>
    <dgm:cxn modelId="{952C9E3C-3A7D-46D2-AF56-3667DA6FDFA4}" type="presOf" srcId="{EFD7AB2D-81E2-448E-B54E-4F3622AF7EF9}" destId="{9E190C18-AEDE-45E1-8A46-924B1190ACB6}" srcOrd="0" destOrd="0" presId="urn:microsoft.com/office/officeart/2005/8/layout/lProcess2"/>
    <dgm:cxn modelId="{E8E1CBC2-E886-44D5-B930-C0A4D16118C4}" srcId="{5FC74589-1769-4EB4-9E51-9D82632D2E02}" destId="{EFD7AB2D-81E2-448E-B54E-4F3622AF7EF9}" srcOrd="1" destOrd="0" parTransId="{36574C9A-C9D9-41B3-A499-07AB4199CF7F}" sibTransId="{0FFBD1E1-7F1E-48F7-8092-88463CF1F65B}"/>
    <dgm:cxn modelId="{7748146C-0919-482D-B481-6C220C5E86AB}" type="presOf" srcId="{E9F388D8-C9C2-45F4-B532-779E8C2CB5E8}" destId="{D6B8C86D-B5C5-4707-BB1C-60E6EB9E4EBA}" srcOrd="0" destOrd="0" presId="urn:microsoft.com/office/officeart/2005/8/layout/lProcess2"/>
    <dgm:cxn modelId="{172C9A43-E0D2-4301-B55A-9E73C6A5D5AB}" type="presOf" srcId="{B28448BA-C9A8-43EB-A9DB-A0137196E3B9}" destId="{F5FB40AB-A8F0-43CC-AED2-A0B6D3491F03}" srcOrd="0" destOrd="0" presId="urn:microsoft.com/office/officeart/2005/8/layout/lProcess2"/>
    <dgm:cxn modelId="{CD174D1A-F576-42A5-8360-9F1F6FB5C8D5}" srcId="{5FC74589-1769-4EB4-9E51-9D82632D2E02}" destId="{FF0CDCCC-6F78-4064-A419-5EC5C753206F}" srcOrd="2" destOrd="0" parTransId="{C96EA5C7-A653-4A83-8F75-8585A07C9C8F}" sibTransId="{8E668476-E60C-485B-B9C7-8F9496C26DF3}"/>
    <dgm:cxn modelId="{6723F50B-AA47-4273-81EA-65E1F5EA34FA}" srcId="{EA22DC01-B1C3-4425-86ED-5B66953397A8}" destId="{86AB53FA-67D7-4EE7-8555-3EE8EB6FA4C8}" srcOrd="1" destOrd="0" parTransId="{EA03EBDD-B26B-4044-993F-F3F8F5C83B54}" sibTransId="{AD9FF113-925C-46F3-AC17-3E3C7A57FE37}"/>
    <dgm:cxn modelId="{F2103260-EFE4-4A1A-ADC3-1AABCB8326CF}" type="presOf" srcId="{A0A9AC20-5EC1-4862-BFC8-870928838544}" destId="{4735A497-84C1-49AD-B2D7-A0E2E20F2536}" srcOrd="1" destOrd="0" presId="urn:microsoft.com/office/officeart/2005/8/layout/lProcess2"/>
    <dgm:cxn modelId="{35679A9F-A9C0-40B5-BA5C-B5D89AD516EE}" srcId="{5FC74589-1769-4EB4-9E51-9D82632D2E02}" destId="{B8FE7A32-1B20-4D46-8242-6C91907A490E}" srcOrd="0" destOrd="0" parTransId="{86CD367E-951E-4F4B-BFC7-6603B931690A}" sibTransId="{03DB6E86-A49B-4AF5-9791-CBACA4C5335D}"/>
    <dgm:cxn modelId="{6EA3A6F9-5285-4B4F-8A37-53FD8B158DD3}" type="presOf" srcId="{5FC74589-1769-4EB4-9E51-9D82632D2E02}" destId="{727186A0-986E-40DF-85B7-ACC6191E0924}" srcOrd="1" destOrd="0" presId="urn:microsoft.com/office/officeart/2005/8/layout/lProcess2"/>
    <dgm:cxn modelId="{0E54F366-8BB2-499C-BB95-A91EF2890E61}" type="presOf" srcId="{FF0CDCCC-6F78-4064-A419-5EC5C753206F}" destId="{EB498954-62A4-422D-9DE3-1FA74DD1D37F}" srcOrd="0" destOrd="0" presId="urn:microsoft.com/office/officeart/2005/8/layout/lProcess2"/>
    <dgm:cxn modelId="{95C3269C-8E66-454E-90E4-64EBD4DB49A5}" srcId="{B28448BA-C9A8-43EB-A9DB-A0137196E3B9}" destId="{E9F388D8-C9C2-45F4-B532-779E8C2CB5E8}" srcOrd="0" destOrd="0" parTransId="{F2F7FB25-05F2-4ED0-B376-8372ACCE43FB}" sibTransId="{1AE97BAD-F576-4336-A510-388E6942CDAC}"/>
    <dgm:cxn modelId="{751DC194-11AC-4068-BA1C-4404C839BDBA}" srcId="{B28448BA-C9A8-43EB-A9DB-A0137196E3B9}" destId="{E12CEE09-DEBB-4435-B911-A40A12F7930D}" srcOrd="1" destOrd="0" parTransId="{A642C0CA-D97F-4EA3-928C-13F990F569A1}" sibTransId="{CF3DF39F-9248-4761-840A-28F131DA740D}"/>
    <dgm:cxn modelId="{8EAB3E41-484E-4A81-91F8-A4EA4B105B12}" type="presOf" srcId="{B28448BA-C9A8-43EB-A9DB-A0137196E3B9}" destId="{189EA2CD-99B4-4604-BDBC-34AEB91058A9}" srcOrd="1"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0949B049-F928-4520-A037-C172C962E0C9}" srcId="{7D17D413-1C96-46A5-9E85-72C6636AE3C5}" destId="{A5325020-A43F-4DC5-B91A-865612236E1B}" srcOrd="1" destOrd="0" parTransId="{B397B1E6-BB15-4DF4-B38A-02A5DF7C7E5D}" sibTransId="{E5885318-4367-4D45-A1BC-C2768E0C5F2B}"/>
    <dgm:cxn modelId="{D9E35F5C-9C04-4B00-BAD8-AD36F1DD39DE}" srcId="{7DAF4A99-25E1-44F9-90C0-EA66CF00B3B6}" destId="{7D17D413-1C96-46A5-9E85-72C6636AE3C5}" srcOrd="4" destOrd="0" parTransId="{91A59BF2-53A7-4244-ADC4-8913701DE4BA}" sibTransId="{06AA36B4-E14B-4E14-B273-C8197A0B582E}"/>
    <dgm:cxn modelId="{22266BC3-CDF5-48F5-882F-DD5D5B90238F}" type="presOf" srcId="{7D17D413-1C96-46A5-9E85-72C6636AE3C5}" destId="{34BAB90F-F3E5-4FFB-A339-2946D1CD0CCB}" srcOrd="1" destOrd="0" presId="urn:microsoft.com/office/officeart/2005/8/layout/lProcess2"/>
    <dgm:cxn modelId="{87105413-56F4-4FC0-9565-236B11C60395}" type="presOf" srcId="{A9A35E3D-01EA-46C6-AED8-865E91E9D6C9}" destId="{F0B767F2-4C7E-481B-967C-8FE0CB529397}"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50F07E45-3779-4A75-AA46-E97C3DDF09E1}" type="presOf" srcId="{7DAF4A99-25E1-44F9-90C0-EA66CF00B3B6}" destId="{5473F14B-8F21-412E-B8DE-EADF32D6F521}"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6DB72DBE-E82A-47EF-ACEA-E04B7B517F26}" srcId="{7DAF4A99-25E1-44F9-90C0-EA66CF00B3B6}" destId="{EA22DC01-B1C3-4425-86ED-5B66953397A8}" srcOrd="3" destOrd="0" parTransId="{5D0A80B1-3E50-448A-A64D-AD1355ED3022}" sibTransId="{A9D991C7-41FC-48B5-87C1-98EB407695FE}"/>
    <dgm:cxn modelId="{CDAE2543-0EE1-4B34-B52E-A8EEEA699492}" srcId="{7D17D413-1C96-46A5-9E85-72C6636AE3C5}" destId="{63784350-6FB5-4F39-A0AA-A76D20385A1A}" srcOrd="2" destOrd="0" parTransId="{02F99CF5-BE6F-4557-8BB4-68B7181CCBA5}" sibTransId="{E47CBEBB-6EFF-43F4-952B-B6C93B5E9493}"/>
    <dgm:cxn modelId="{D2E71B6A-2ED0-4063-83D4-B7F1634C0332}" srcId="{A0A9AC20-5EC1-4862-BFC8-870928838544}" destId="{5DA147F9-347F-4A9B-99C6-4679CBA742BD}" srcOrd="1" destOrd="0" parTransId="{0DD651B9-CD26-4B12-B47E-A345F5C781A5}" sibTransId="{A279CC5C-DF39-4624-BFA5-ADC04410EA91}"/>
    <dgm:cxn modelId="{F2041E12-C33B-40A9-8050-96CCB9D2F532}" type="presOf" srcId="{7D17D413-1C96-46A5-9E85-72C6636AE3C5}" destId="{5A591EE2-4B7B-40DB-B051-D75F7BFEDDD6}" srcOrd="0" destOrd="0" presId="urn:microsoft.com/office/officeart/2005/8/layout/lProcess2"/>
    <dgm:cxn modelId="{45211C6F-0E35-4E01-9DC9-A050BB7A8447}" type="presOf" srcId="{A0A9AC20-5EC1-4862-BFC8-870928838544}" destId="{9A6AB0E7-12CE-4F4C-9194-CFD62AA0E26B}"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BB9A191B-767B-495A-9681-760D2E2962AD}" type="presOf" srcId="{B8FE7A32-1B20-4D46-8242-6C91907A490E}" destId="{EFE71110-9F14-440A-945D-9BFF90054013}" srcOrd="0" destOrd="0" presId="urn:microsoft.com/office/officeart/2005/8/layout/lProcess2"/>
    <dgm:cxn modelId="{19EC4290-8D39-4A77-BC3D-84BD054C45EF}" type="presOf" srcId="{6856B0CF-FE68-485F-BF49-CA4A93F4F38C}" destId="{DECF7DEE-4FD4-4CE5-AEDF-10353AC11531}" srcOrd="0"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C330C0F-8CF0-444A-A6C2-DDDB9D80C949}" type="presOf" srcId="{67EC18BA-DB21-4AAD-BE8A-067C85A9B73E}" destId="{80762C44-FA02-441A-8A8D-FC00E4F372F1}" srcOrd="0" destOrd="0" presId="urn:microsoft.com/office/officeart/2005/8/layout/lProcess2"/>
    <dgm:cxn modelId="{5018CE96-E6CC-471E-9B9C-30F70F6B8CE7}" srcId="{7D17D413-1C96-46A5-9E85-72C6636AE3C5}" destId="{A9A35E3D-01EA-46C6-AED8-865E91E9D6C9}" srcOrd="0" destOrd="0" parTransId="{0C34515A-9947-4AC4-8E07-6D77FB8F1E95}" sibTransId="{3C0EBF76-BD27-4964-B79F-79CC6413DFD1}"/>
    <dgm:cxn modelId="{0D82CE75-4824-4ED3-8985-912F0451FFBF}" type="presOf" srcId="{5FC74589-1769-4EB4-9E51-9D82632D2E02}" destId="{C1CD2EAA-2E66-4BDA-BB6E-F99B46E1B919}" srcOrd="0" destOrd="0" presId="urn:microsoft.com/office/officeart/2005/8/layout/lProcess2"/>
    <dgm:cxn modelId="{801BD116-4824-456C-BAA4-CB97667AC9F4}" type="presOf" srcId="{63784350-6FB5-4F39-A0AA-A76D20385A1A}" destId="{6C9EBB1C-8DC1-467B-832A-DCA29AD54F62}" srcOrd="0" destOrd="0" presId="urn:microsoft.com/office/officeart/2005/8/layout/lProcess2"/>
    <dgm:cxn modelId="{54377205-A861-4EAA-A28D-F966AB7CC1ED}" type="presOf" srcId="{E12CEE09-DEBB-4435-B911-A40A12F7930D}" destId="{20F65450-B565-4F6E-8CBD-65CD2502E3B0}"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03033C8E-546A-4636-B996-DCA3A7F5D692}" srcId="{A0A9AC20-5EC1-4862-BFC8-870928838544}" destId="{06D87D35-A66C-427C-B6DB-AF958D65D6B3}" srcOrd="2" destOrd="0" parTransId="{9A4B31E9-014C-4B63-A219-5A63A8ACB829}" sibTransId="{AC1F3899-4696-4923-97F3-8D3FBB96254A}"/>
    <dgm:cxn modelId="{1EB4329E-8340-406D-9883-6CE60EA84DC8}" type="presOf" srcId="{BC15291E-510A-4A20-8D69-B0F2ACBA3CC6}" destId="{204F3481-2F4C-45A5-A0A1-C088684F0126}" srcOrd="0" destOrd="0" presId="urn:microsoft.com/office/officeart/2005/8/layout/lProcess2"/>
    <dgm:cxn modelId="{F821A90B-6DDF-4C1B-830A-E922053459B3}" type="presOf" srcId="{06D87D35-A66C-427C-B6DB-AF958D65D6B3}" destId="{1EC52667-0754-4666-9083-6E56A0F9B67B}" srcOrd="0" destOrd="0" presId="urn:microsoft.com/office/officeart/2005/8/layout/lProcess2"/>
    <dgm:cxn modelId="{0726E5DE-4692-4DD4-9ED5-1F0284A15BB9}" type="presOf" srcId="{EA22DC01-B1C3-4425-86ED-5B66953397A8}" destId="{AB95B1F2-DB60-4BC5-81D3-1FA274FF69C7}" srcOrd="1" destOrd="0" presId="urn:microsoft.com/office/officeart/2005/8/layout/lProcess2"/>
    <dgm:cxn modelId="{DC4F46C0-859B-4B28-999E-D541531B37E2}" type="presOf" srcId="{EA22DC01-B1C3-4425-86ED-5B66953397A8}" destId="{18B77C7D-672C-4358-9CA6-BD8FA6E2302A}" srcOrd="0" destOrd="0" presId="urn:microsoft.com/office/officeart/2005/8/layout/lProcess2"/>
    <dgm:cxn modelId="{07331F01-0F7E-46D9-9FA4-62FFBA05AD71}" type="presOf" srcId="{91B14D9B-61DF-4421-AF43-318BB0021BDF}" destId="{80F88CB8-4B64-4172-B897-E8F8383812F7}" srcOrd="0" destOrd="0" presId="urn:microsoft.com/office/officeart/2005/8/layout/lProcess2"/>
    <dgm:cxn modelId="{1E04D21B-2E5E-4943-8E51-BB3395909686}" type="presOf" srcId="{5DA147F9-347F-4A9B-99C6-4679CBA742BD}" destId="{02FBE83C-F7E3-4AC9-9A61-66BF67D7D8B6}"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7DCFC9CE-B8F1-4E59-A186-9511E6588FB9}" type="presParOf" srcId="{5473F14B-8F21-412E-B8DE-EADF32D6F521}" destId="{C0D74A84-CA9B-4A55-82D3-C4473BCAB74F}" srcOrd="0" destOrd="0" presId="urn:microsoft.com/office/officeart/2005/8/layout/lProcess2"/>
    <dgm:cxn modelId="{CAB848F0-A128-4014-9C8B-DF482780A309}" type="presParOf" srcId="{C0D74A84-CA9B-4A55-82D3-C4473BCAB74F}" destId="{F5FB40AB-A8F0-43CC-AED2-A0B6D3491F03}" srcOrd="0" destOrd="0" presId="urn:microsoft.com/office/officeart/2005/8/layout/lProcess2"/>
    <dgm:cxn modelId="{6A9847E0-1E7B-419D-9230-744E9F72C6CE}" type="presParOf" srcId="{C0D74A84-CA9B-4A55-82D3-C4473BCAB74F}" destId="{189EA2CD-99B4-4604-BDBC-34AEB91058A9}" srcOrd="1" destOrd="0" presId="urn:microsoft.com/office/officeart/2005/8/layout/lProcess2"/>
    <dgm:cxn modelId="{CFEE059E-3268-4B9E-8D6C-1A2A8D161406}" type="presParOf" srcId="{C0D74A84-CA9B-4A55-82D3-C4473BCAB74F}" destId="{051CD919-C14E-4FF7-A82B-674D57B30AF8}" srcOrd="2" destOrd="0" presId="urn:microsoft.com/office/officeart/2005/8/layout/lProcess2"/>
    <dgm:cxn modelId="{38C74874-6BA4-459A-977A-3B31B0FE9557}" type="presParOf" srcId="{051CD919-C14E-4FF7-A82B-674D57B30AF8}" destId="{151EFC3A-4B26-48D8-87A4-D28DC0264B02}" srcOrd="0" destOrd="0" presId="urn:microsoft.com/office/officeart/2005/8/layout/lProcess2"/>
    <dgm:cxn modelId="{07ED1802-B9E3-412C-872D-E215926C13F5}" type="presParOf" srcId="{151EFC3A-4B26-48D8-87A4-D28DC0264B02}" destId="{D6B8C86D-B5C5-4707-BB1C-60E6EB9E4EBA}" srcOrd="0" destOrd="0" presId="urn:microsoft.com/office/officeart/2005/8/layout/lProcess2"/>
    <dgm:cxn modelId="{F8F9A1EC-C3FF-49F7-B002-C3E0B2818BAF}" type="presParOf" srcId="{151EFC3A-4B26-48D8-87A4-D28DC0264B02}" destId="{FEA7308F-F292-4734-BC92-11C7BB5AF5E5}" srcOrd="1" destOrd="0" presId="urn:microsoft.com/office/officeart/2005/8/layout/lProcess2"/>
    <dgm:cxn modelId="{55A4DD06-3C60-4087-A4C2-BE03D1D89748}" type="presParOf" srcId="{151EFC3A-4B26-48D8-87A4-D28DC0264B02}" destId="{20F65450-B565-4F6E-8CBD-65CD2502E3B0}" srcOrd="2" destOrd="0" presId="urn:microsoft.com/office/officeart/2005/8/layout/lProcess2"/>
    <dgm:cxn modelId="{6FF96595-1D9B-4B0E-A0EE-5AD9B426FCB5}" type="presParOf" srcId="{151EFC3A-4B26-48D8-87A4-D28DC0264B02}" destId="{1943ED51-E95A-4F6E-A717-80400DEEEE20}" srcOrd="3" destOrd="0" presId="urn:microsoft.com/office/officeart/2005/8/layout/lProcess2"/>
    <dgm:cxn modelId="{DBE9A9BE-AE6D-4B84-B21F-7CFC8311D5C2}" type="presParOf" srcId="{151EFC3A-4B26-48D8-87A4-D28DC0264B02}" destId="{80F88CB8-4B64-4172-B897-E8F8383812F7}" srcOrd="4" destOrd="0" presId="urn:microsoft.com/office/officeart/2005/8/layout/lProcess2"/>
    <dgm:cxn modelId="{6DB885A0-767E-4120-A4BD-B3888E3FBCCC}" type="presParOf" srcId="{5473F14B-8F21-412E-B8DE-EADF32D6F521}" destId="{DC9EA69A-B885-4DA4-818F-1748672594CF}" srcOrd="1" destOrd="0" presId="urn:microsoft.com/office/officeart/2005/8/layout/lProcess2"/>
    <dgm:cxn modelId="{CDE385B9-C8E9-4852-9FA4-49D26B9DBDB0}" type="presParOf" srcId="{5473F14B-8F21-412E-B8DE-EADF32D6F521}" destId="{3A6F3D38-6FA6-469E-B3C3-234BD62E4CCA}" srcOrd="2" destOrd="0" presId="urn:microsoft.com/office/officeart/2005/8/layout/lProcess2"/>
    <dgm:cxn modelId="{5A2CCA3B-13E3-40CB-B628-C9B9CDFDD347}" type="presParOf" srcId="{3A6F3D38-6FA6-469E-B3C3-234BD62E4CCA}" destId="{C1CD2EAA-2E66-4BDA-BB6E-F99B46E1B919}" srcOrd="0" destOrd="0" presId="urn:microsoft.com/office/officeart/2005/8/layout/lProcess2"/>
    <dgm:cxn modelId="{64DFD5BE-2E2F-4CD7-B9F3-FE7FD870B45C}" type="presParOf" srcId="{3A6F3D38-6FA6-469E-B3C3-234BD62E4CCA}" destId="{727186A0-986E-40DF-85B7-ACC6191E0924}" srcOrd="1" destOrd="0" presId="urn:microsoft.com/office/officeart/2005/8/layout/lProcess2"/>
    <dgm:cxn modelId="{2CB8913F-4018-4073-A3CB-4E4469982E6E}" type="presParOf" srcId="{3A6F3D38-6FA6-469E-B3C3-234BD62E4CCA}" destId="{F4329E4E-5431-4760-B147-9E77700EF61A}" srcOrd="2" destOrd="0" presId="urn:microsoft.com/office/officeart/2005/8/layout/lProcess2"/>
    <dgm:cxn modelId="{5DF61B84-7F74-4B43-B81B-3C3DDDAFE847}" type="presParOf" srcId="{F4329E4E-5431-4760-B147-9E77700EF61A}" destId="{B5C22EF8-EBFA-4704-BF77-C1B26E178B0D}" srcOrd="0" destOrd="0" presId="urn:microsoft.com/office/officeart/2005/8/layout/lProcess2"/>
    <dgm:cxn modelId="{2A58D465-4C30-402F-B02A-735A778FCC04}" type="presParOf" srcId="{B5C22EF8-EBFA-4704-BF77-C1B26E178B0D}" destId="{EFE71110-9F14-440A-945D-9BFF90054013}" srcOrd="0" destOrd="0" presId="urn:microsoft.com/office/officeart/2005/8/layout/lProcess2"/>
    <dgm:cxn modelId="{099B9EDA-6B61-4857-92F9-3BE4B5988C35}" type="presParOf" srcId="{B5C22EF8-EBFA-4704-BF77-C1B26E178B0D}" destId="{35EA0CEB-E637-4D3C-96EF-C8D3B04060F2}" srcOrd="1" destOrd="0" presId="urn:microsoft.com/office/officeart/2005/8/layout/lProcess2"/>
    <dgm:cxn modelId="{B1884E3F-9A21-4831-9A9E-90ABF3C13A2E}" type="presParOf" srcId="{B5C22EF8-EBFA-4704-BF77-C1B26E178B0D}" destId="{9E190C18-AEDE-45E1-8A46-924B1190ACB6}" srcOrd="2" destOrd="0" presId="urn:microsoft.com/office/officeart/2005/8/layout/lProcess2"/>
    <dgm:cxn modelId="{4F38572B-D3FF-4C3A-9184-C626AEB297C1}" type="presParOf" srcId="{B5C22EF8-EBFA-4704-BF77-C1B26E178B0D}" destId="{1E1AD27B-2438-4D0B-AB02-AF912F764D09}" srcOrd="3" destOrd="0" presId="urn:microsoft.com/office/officeart/2005/8/layout/lProcess2"/>
    <dgm:cxn modelId="{CC5CB163-3885-4F77-A404-A39C0490DD9C}" type="presParOf" srcId="{B5C22EF8-EBFA-4704-BF77-C1B26E178B0D}" destId="{EB498954-62A4-422D-9DE3-1FA74DD1D37F}" srcOrd="4" destOrd="0" presId="urn:microsoft.com/office/officeart/2005/8/layout/lProcess2"/>
    <dgm:cxn modelId="{98696BD3-FA2C-47BC-B56A-BB20A468E53B}" type="presParOf" srcId="{5473F14B-8F21-412E-B8DE-EADF32D6F521}" destId="{BB3C6D49-326B-48DE-AC1D-9DC877BB01DD}" srcOrd="3" destOrd="0" presId="urn:microsoft.com/office/officeart/2005/8/layout/lProcess2"/>
    <dgm:cxn modelId="{CE508C0D-09E4-4C77-8A37-1DA59A78B63C}" type="presParOf" srcId="{5473F14B-8F21-412E-B8DE-EADF32D6F521}" destId="{EF090B29-38A2-4F08-90FA-7BB67BE8B3E2}" srcOrd="4" destOrd="0" presId="urn:microsoft.com/office/officeart/2005/8/layout/lProcess2"/>
    <dgm:cxn modelId="{BCF1C22A-DE41-44EC-8B63-6D9B8791E1F4}" type="presParOf" srcId="{EF090B29-38A2-4F08-90FA-7BB67BE8B3E2}" destId="{9A6AB0E7-12CE-4F4C-9194-CFD62AA0E26B}" srcOrd="0" destOrd="0" presId="urn:microsoft.com/office/officeart/2005/8/layout/lProcess2"/>
    <dgm:cxn modelId="{709FC7C0-30C5-490C-B4E6-A674CB7E708A}" type="presParOf" srcId="{EF090B29-38A2-4F08-90FA-7BB67BE8B3E2}" destId="{4735A497-84C1-49AD-B2D7-A0E2E20F2536}" srcOrd="1" destOrd="0" presId="urn:microsoft.com/office/officeart/2005/8/layout/lProcess2"/>
    <dgm:cxn modelId="{67E34080-43B0-41B9-B4AD-C25D91F96F34}" type="presParOf" srcId="{EF090B29-38A2-4F08-90FA-7BB67BE8B3E2}" destId="{5235814C-D240-476B-A6EA-F820ADA9F290}" srcOrd="2" destOrd="0" presId="urn:microsoft.com/office/officeart/2005/8/layout/lProcess2"/>
    <dgm:cxn modelId="{16C71527-79D1-462E-9637-9489AEEF9115}" type="presParOf" srcId="{5235814C-D240-476B-A6EA-F820ADA9F290}" destId="{F8C87951-0BEC-442E-BD13-E67FB71AC42B}" srcOrd="0" destOrd="0" presId="urn:microsoft.com/office/officeart/2005/8/layout/lProcess2"/>
    <dgm:cxn modelId="{1C109D94-DB6C-4400-B3DD-A384D902AF7F}" type="presParOf" srcId="{F8C87951-0BEC-442E-BD13-E67FB71AC42B}" destId="{DECF7DEE-4FD4-4CE5-AEDF-10353AC11531}" srcOrd="0" destOrd="0" presId="urn:microsoft.com/office/officeart/2005/8/layout/lProcess2"/>
    <dgm:cxn modelId="{4B666A4B-A12A-4DA1-A966-26BED6F356A7}" type="presParOf" srcId="{F8C87951-0BEC-442E-BD13-E67FB71AC42B}" destId="{739A0DE6-D28A-493F-A1CB-4B3CCAC72873}" srcOrd="1" destOrd="0" presId="urn:microsoft.com/office/officeart/2005/8/layout/lProcess2"/>
    <dgm:cxn modelId="{45F0034A-8D69-401D-9C89-9611B3852FE6}" type="presParOf" srcId="{F8C87951-0BEC-442E-BD13-E67FB71AC42B}" destId="{02FBE83C-F7E3-4AC9-9A61-66BF67D7D8B6}" srcOrd="2" destOrd="0" presId="urn:microsoft.com/office/officeart/2005/8/layout/lProcess2"/>
    <dgm:cxn modelId="{CEE7B542-C86C-4B36-B692-61B9AFB2343D}" type="presParOf" srcId="{F8C87951-0BEC-442E-BD13-E67FB71AC42B}" destId="{87C5B8B3-4388-4867-AA6C-4B2D717EAAF2}" srcOrd="3" destOrd="0" presId="urn:microsoft.com/office/officeart/2005/8/layout/lProcess2"/>
    <dgm:cxn modelId="{BB584C0A-5391-45CD-B87F-E30DB89FF7C3}" type="presParOf" srcId="{F8C87951-0BEC-442E-BD13-E67FB71AC42B}" destId="{1EC52667-0754-4666-9083-6E56A0F9B67B}" srcOrd="4" destOrd="0" presId="urn:microsoft.com/office/officeart/2005/8/layout/lProcess2"/>
    <dgm:cxn modelId="{E655F63F-D1AF-4567-84D3-9311CCED9F63}" type="presParOf" srcId="{5473F14B-8F21-412E-B8DE-EADF32D6F521}" destId="{9C67C073-8031-4FB8-83D0-BB3987979FB7}" srcOrd="5" destOrd="0" presId="urn:microsoft.com/office/officeart/2005/8/layout/lProcess2"/>
    <dgm:cxn modelId="{CA5F1432-94E2-4A4A-93E1-44998E0E4292}" type="presParOf" srcId="{5473F14B-8F21-412E-B8DE-EADF32D6F521}" destId="{3D53649F-3A9D-48AC-B3B4-F9359FF49907}" srcOrd="6" destOrd="0" presId="urn:microsoft.com/office/officeart/2005/8/layout/lProcess2"/>
    <dgm:cxn modelId="{4098325F-7AE0-41E3-9897-DD54D3BE3AC5}" type="presParOf" srcId="{3D53649F-3A9D-48AC-B3B4-F9359FF49907}" destId="{18B77C7D-672C-4358-9CA6-BD8FA6E2302A}" srcOrd="0" destOrd="0" presId="urn:microsoft.com/office/officeart/2005/8/layout/lProcess2"/>
    <dgm:cxn modelId="{05F06835-39EF-4C20-B96C-64553366D313}" type="presParOf" srcId="{3D53649F-3A9D-48AC-B3B4-F9359FF49907}" destId="{AB95B1F2-DB60-4BC5-81D3-1FA274FF69C7}" srcOrd="1" destOrd="0" presId="urn:microsoft.com/office/officeart/2005/8/layout/lProcess2"/>
    <dgm:cxn modelId="{75EA290D-BBD8-49F8-93F5-A654FFB00E89}" type="presParOf" srcId="{3D53649F-3A9D-48AC-B3B4-F9359FF49907}" destId="{9D4EF955-0664-47BE-890F-75DA470A2A2E}" srcOrd="2" destOrd="0" presId="urn:microsoft.com/office/officeart/2005/8/layout/lProcess2"/>
    <dgm:cxn modelId="{CB5961CC-57E9-4AA9-892D-66D707CE3FF8}" type="presParOf" srcId="{9D4EF955-0664-47BE-890F-75DA470A2A2E}" destId="{CCD58064-6258-410C-B1E0-023DF3946A43}" srcOrd="0" destOrd="0" presId="urn:microsoft.com/office/officeart/2005/8/layout/lProcess2"/>
    <dgm:cxn modelId="{25B2AAF8-23B4-4B5A-AC32-F8F6F8DE250F}" type="presParOf" srcId="{CCD58064-6258-410C-B1E0-023DF3946A43}" destId="{204F3481-2F4C-45A5-A0A1-C088684F0126}" srcOrd="0" destOrd="0" presId="urn:microsoft.com/office/officeart/2005/8/layout/lProcess2"/>
    <dgm:cxn modelId="{FAAB640A-213C-4867-9764-740683785841}" type="presParOf" srcId="{CCD58064-6258-410C-B1E0-023DF3946A43}" destId="{B768FAA9-E2C4-4A6B-82D8-EF54C53E14D8}" srcOrd="1" destOrd="0" presId="urn:microsoft.com/office/officeart/2005/8/layout/lProcess2"/>
    <dgm:cxn modelId="{60A3D546-D915-4ACD-B87D-803413521AC7}" type="presParOf" srcId="{CCD58064-6258-410C-B1E0-023DF3946A43}" destId="{0F3CAB81-CF76-498F-9619-BAF8144FA3C3}" srcOrd="2" destOrd="0" presId="urn:microsoft.com/office/officeart/2005/8/layout/lProcess2"/>
    <dgm:cxn modelId="{5B5B1A9F-57CA-4091-879B-63C0F1B3D137}" type="presParOf" srcId="{CCD58064-6258-410C-B1E0-023DF3946A43}" destId="{0E0C811E-F3C5-4F24-A485-437F0C0EAD6A}" srcOrd="3" destOrd="0" presId="urn:microsoft.com/office/officeart/2005/8/layout/lProcess2"/>
    <dgm:cxn modelId="{8E463EB6-863F-4AEE-8627-F0F8A0FA76FE}" type="presParOf" srcId="{CCD58064-6258-410C-B1E0-023DF3946A43}" destId="{80762C44-FA02-441A-8A8D-FC00E4F372F1}" srcOrd="4" destOrd="0" presId="urn:microsoft.com/office/officeart/2005/8/layout/lProcess2"/>
    <dgm:cxn modelId="{675B5A9A-55F9-4119-971C-49937594A292}" type="presParOf" srcId="{5473F14B-8F21-412E-B8DE-EADF32D6F521}" destId="{1EEF13C7-AF43-4380-A8A5-F72A5D476D05}" srcOrd="7" destOrd="0" presId="urn:microsoft.com/office/officeart/2005/8/layout/lProcess2"/>
    <dgm:cxn modelId="{8AA5B2F6-BFC8-415E-96A9-0D9D6805F2B8}" type="presParOf" srcId="{5473F14B-8F21-412E-B8DE-EADF32D6F521}" destId="{0618492F-D453-4601-9C36-8CE6AA153D1B}" srcOrd="8" destOrd="0" presId="urn:microsoft.com/office/officeart/2005/8/layout/lProcess2"/>
    <dgm:cxn modelId="{051877EE-F3B4-4B12-BA34-559D6B3E1E78}" type="presParOf" srcId="{0618492F-D453-4601-9C36-8CE6AA153D1B}" destId="{5A591EE2-4B7B-40DB-B051-D75F7BFEDDD6}" srcOrd="0" destOrd="0" presId="urn:microsoft.com/office/officeart/2005/8/layout/lProcess2"/>
    <dgm:cxn modelId="{97AD7B06-686A-4073-B936-EF1187A92F12}" type="presParOf" srcId="{0618492F-D453-4601-9C36-8CE6AA153D1B}" destId="{34BAB90F-F3E5-4FFB-A339-2946D1CD0CCB}" srcOrd="1" destOrd="0" presId="urn:microsoft.com/office/officeart/2005/8/layout/lProcess2"/>
    <dgm:cxn modelId="{5D3309F3-9A82-4B45-8E1E-B87A4829C17B}" type="presParOf" srcId="{0618492F-D453-4601-9C36-8CE6AA153D1B}" destId="{BA794F96-F89B-483A-BF3A-9118CA9CCDA4}" srcOrd="2" destOrd="0" presId="urn:microsoft.com/office/officeart/2005/8/layout/lProcess2"/>
    <dgm:cxn modelId="{D070A34D-3144-40F3-B19C-0D1EC3C38FDE}" type="presParOf" srcId="{BA794F96-F89B-483A-BF3A-9118CA9CCDA4}" destId="{76BCF6F8-619E-4477-AF5E-3CC45345624F}" srcOrd="0" destOrd="0" presId="urn:microsoft.com/office/officeart/2005/8/layout/lProcess2"/>
    <dgm:cxn modelId="{2D91F18C-98C8-4989-8ABE-C080EAC3CBBE}" type="presParOf" srcId="{76BCF6F8-619E-4477-AF5E-3CC45345624F}" destId="{F0B767F2-4C7E-481B-967C-8FE0CB529397}" srcOrd="0" destOrd="0" presId="urn:microsoft.com/office/officeart/2005/8/layout/lProcess2"/>
    <dgm:cxn modelId="{B84BEDEB-D319-4E5B-8BDF-A7DCBA9C0A3A}" type="presParOf" srcId="{76BCF6F8-619E-4477-AF5E-3CC45345624F}" destId="{B342BD1C-A54C-4F1C-A099-03A03E61088D}" srcOrd="1" destOrd="0" presId="urn:microsoft.com/office/officeart/2005/8/layout/lProcess2"/>
    <dgm:cxn modelId="{025A87F0-B09D-4D41-9983-B197F74F584E}" type="presParOf" srcId="{76BCF6F8-619E-4477-AF5E-3CC45345624F}" destId="{6F277C00-29F7-4ECD-8C97-37788C7BA770}" srcOrd="2" destOrd="0" presId="urn:microsoft.com/office/officeart/2005/8/layout/lProcess2"/>
    <dgm:cxn modelId="{C97DBE65-A968-4A60-B298-59B11C483749}" type="presParOf" srcId="{76BCF6F8-619E-4477-AF5E-3CC45345624F}" destId="{3945A699-1DD4-41EF-B849-687FF56CB987}" srcOrd="3" destOrd="0" presId="urn:microsoft.com/office/officeart/2005/8/layout/lProcess2"/>
    <dgm:cxn modelId="{2C3C0B1A-9200-46BB-98C6-B8A0F820E637}"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High dim. data</a:t>
          </a:r>
          <a:endParaRPr lang="en-US" sz="2400" b="1" kern="1200" dirty="0"/>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Locality sensitive hashing</a:t>
          </a:r>
          <a:endParaRPr lang="en-US" sz="1800" kern="1200" dirty="0">
            <a:latin typeface="Calibri" pitchFamily="34" charset="0"/>
            <a:cs typeface="Calibri" pitchFamily="34" charset="0"/>
          </a:endParaRP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Clustering</a:t>
          </a:r>
          <a:endParaRPr lang="en-US" sz="1800" kern="1200" dirty="0">
            <a:latin typeface="Calibri" pitchFamily="34" charset="0"/>
            <a:cs typeface="Calibri" pitchFamily="34" charset="0"/>
          </a:endParaRP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Dimensionality reduction</a:t>
          </a:r>
          <a:endParaRPr lang="en-US" sz="1800" kern="1200" dirty="0">
            <a:latin typeface="Calibri" pitchFamily="34" charset="0"/>
            <a:cs typeface="Calibri" pitchFamily="34" charset="0"/>
          </a:endParaRP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Graph </a:t>
          </a:r>
          <a:br>
            <a:rPr lang="en-US" sz="2400" b="1" kern="1200" dirty="0" smtClean="0"/>
          </a:br>
          <a:r>
            <a:rPr lang="en-US" sz="2400" b="1" kern="1200" dirty="0" smtClean="0"/>
            <a:t>data</a:t>
          </a:r>
          <a:endParaRPr lang="en-US" sz="2400" b="1" kern="1200" dirty="0"/>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PageRank, </a:t>
          </a:r>
          <a:r>
            <a:rPr lang="en-US" sz="1800" kern="1200" dirty="0" err="1" smtClean="0">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Community Detection</a:t>
          </a:r>
          <a:endParaRPr lang="en-US" sz="1800" kern="1200" dirty="0">
            <a:latin typeface="Calibri" pitchFamily="34" charset="0"/>
            <a:cs typeface="Calibri" pitchFamily="34" charset="0"/>
          </a:endParaRP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Spam Detection</a:t>
          </a:r>
          <a:endParaRPr lang="en-US" sz="1800" kern="1200" dirty="0">
            <a:latin typeface="Calibri" pitchFamily="34" charset="0"/>
            <a:cs typeface="Calibri" pitchFamily="34" charset="0"/>
          </a:endParaRP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Infinite </a:t>
          </a:r>
          <a:br>
            <a:rPr lang="en-US" sz="2400" b="1" kern="1200" dirty="0" smtClean="0"/>
          </a:br>
          <a:r>
            <a:rPr lang="en-US" sz="2400" b="1" kern="1200" dirty="0" smtClean="0"/>
            <a:t>data</a:t>
          </a:r>
          <a:endParaRPr lang="en-US" sz="2400" b="1" kern="1200" dirty="0"/>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Filtering data streams</a:t>
          </a:r>
          <a:endParaRPr lang="en-US" sz="1800" kern="1200" dirty="0">
            <a:latin typeface="Calibri" pitchFamily="34" charset="0"/>
            <a:cs typeface="Calibri" pitchFamily="34" charset="0"/>
          </a:endParaRP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Web advertising</a:t>
          </a:r>
          <a:endParaRPr lang="en-US" sz="1800" kern="1200" dirty="0">
            <a:latin typeface="Calibri" pitchFamily="34" charset="0"/>
            <a:cs typeface="Calibri" pitchFamily="34" charset="0"/>
          </a:endParaRP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Queries on streams</a:t>
          </a:r>
          <a:endParaRPr lang="en-US" sz="1800" kern="1200" dirty="0">
            <a:latin typeface="Calibri" pitchFamily="34" charset="0"/>
            <a:cs typeface="Calibri" pitchFamily="34" charset="0"/>
          </a:endParaRP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Machine learning</a:t>
          </a:r>
          <a:endParaRPr lang="en-US" sz="2400" b="1" kern="1200" dirty="0"/>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SVM</a:t>
          </a:r>
          <a:endParaRPr lang="en-US" sz="1800" kern="1200" dirty="0">
            <a:latin typeface="Calibri" pitchFamily="34" charset="0"/>
            <a:cs typeface="Calibri" pitchFamily="34" charset="0"/>
          </a:endParaRP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Decision Trees</a:t>
          </a:r>
          <a:endParaRPr lang="en-US" sz="1800" kern="1200" dirty="0">
            <a:latin typeface="Calibri" pitchFamily="34" charset="0"/>
            <a:cs typeface="Calibri" pitchFamily="34" charset="0"/>
          </a:endParaRP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Perceptron, </a:t>
          </a:r>
          <a:r>
            <a:rPr lang="en-US" sz="1800" kern="1200" dirty="0" err="1" smtClean="0">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b="1" kern="1200" dirty="0" smtClean="0"/>
            <a:t>Apps</a:t>
          </a:r>
          <a:endParaRPr lang="en-US" sz="2400" b="1" kern="1200" dirty="0"/>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008000"/>
        </a:solidFill>
        <a:ln>
          <a:solidFill>
            <a:srgbClr val="008000"/>
          </a:solid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Recommender systems</a:t>
          </a:r>
          <a:endParaRPr lang="en-US" sz="1800" kern="1200" dirty="0">
            <a:latin typeface="Calibri" pitchFamily="34" charset="0"/>
            <a:cs typeface="Calibri" pitchFamily="34" charset="0"/>
          </a:endParaRP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Association Rules</a:t>
          </a:r>
          <a:endParaRPr lang="en-US" sz="1800" kern="1200" dirty="0">
            <a:latin typeface="Calibri" pitchFamily="34" charset="0"/>
            <a:cs typeface="Calibri" pitchFamily="34" charset="0"/>
          </a:endParaRP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lvl="0" algn="ctr" defTabSz="800100">
            <a:lnSpc>
              <a:spcPct val="90000"/>
            </a:lnSpc>
            <a:spcBef>
              <a:spcPct val="0"/>
            </a:spcBef>
            <a:spcAft>
              <a:spcPct val="35000"/>
            </a:spcAft>
          </a:pPr>
          <a:r>
            <a:rPr lang="en-US" sz="1800" kern="1200" dirty="0" smtClean="0">
              <a:latin typeface="Calibri" pitchFamily="34" charset="0"/>
              <a:cs typeface="Calibri" pitchFamily="34" charset="0"/>
            </a:rPr>
            <a:t>Duplicate document detection</a:t>
          </a:r>
          <a:endParaRPr lang="en-US" sz="1800" kern="1200" dirty="0">
            <a:latin typeface="Calibri" pitchFamily="34" charset="0"/>
            <a:cs typeface="Calibri" pitchFamily="34" charset="0"/>
          </a:endParaRP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11/1/2023</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11/1/2023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9F30B95-AD19-4E75-86E8-AF43288D2F15}" type="slidenum">
              <a:rPr lang="en-US"/>
              <a:pPr/>
              <a:t>13</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DC40B6C4-9DF7-44AA-9F30-9485E0E087CD}" type="slidenum">
              <a:rPr lang="en-US"/>
              <a:pPr/>
              <a:t>15</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645AC0D1-CC1B-4B79-B42C-2EA48882A3E3}" type="slidenum">
              <a:rPr lang="en-US"/>
              <a:pPr/>
              <a:t>16</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4A4C6BDB-9476-45EF-B07C-F71641C038A7}" type="slidenum">
              <a:rPr lang="en-US"/>
              <a:pPr/>
              <a:t>17</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5BC349B-6BB4-44C9-A86D-14D563EEB414}" type="slidenum">
              <a:rPr lang="en-US"/>
              <a:pPr/>
              <a:t>18</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AE86C57F-54DC-4681-9351-AB4C073F29DF}" type="slidenum">
              <a:rPr lang="en-US"/>
              <a:pPr/>
              <a:t>19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20</a:t>
            </a:fld>
            <a:endParaRPr lang="en-US"/>
          </a:p>
        </p:txBody>
      </p:sp>
    </p:spTree>
    <p:extLst>
      <p:ext uri="{BB962C8B-B14F-4D97-AF65-F5344CB8AC3E}">
        <p14:creationId xmlns:p14="http://schemas.microsoft.com/office/powerpoint/2010/main" val="2405842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F5F8E04-D9EA-4AD8-AC6F-4F10469D23B8}" type="slidenum">
              <a:rPr lang="en-US"/>
              <a:pPr/>
              <a:t>21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63D2BEFA-E99D-40A3-8405-5158F4F7B5BC}" type="slidenum">
              <a:rPr lang="en-US"/>
              <a:pPr/>
              <a:t>23</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9C0EE02D-9DE4-46B7-A2BE-11D296FC136B}" type="slidenum">
              <a:rPr lang="en-US"/>
              <a:pPr/>
              <a:t>24</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r>
              <a:rPr lang="en-US" dirty="0" smtClean="0"/>
              <a:t>-- </a:t>
            </a:r>
            <a:r>
              <a:rPr lang="en-US" dirty="0" err="1" smtClean="0"/>
              <a:t>Jaccard</a:t>
            </a:r>
            <a:r>
              <a:rPr lang="en-US" dirty="0" smtClean="0"/>
              <a:t> is not appropriate as we want to consider weights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9EBCE95-FB7C-493D-A03B-AF73ACCA9F6D}" type="slidenum">
              <a:rPr lang="en-US"/>
              <a:pPr/>
              <a:t>4</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76A741CD-12CB-4F8C-9F90-F482B321925C}" type="slidenum">
              <a:rPr lang="en-US"/>
              <a:pPr/>
              <a:t>26</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776247A4-DE60-4129-839F-65A8356F1E07}" type="slidenum">
              <a:rPr lang="en-US"/>
              <a:pPr/>
              <a:t>27</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34</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r>
              <a:rPr lang="en-US" sz="1200" b="0" i="0" u="none" strike="noStrike" kern="1200" baseline="0" dirty="0" smtClean="0">
                <a:solidFill>
                  <a:schemeClr val="tx1"/>
                </a:solidFill>
                <a:latin typeface="+mn-lt"/>
                <a:ea typeface="+mn-ea"/>
                <a:cs typeface="+mn-cs"/>
              </a:rPr>
              <a:t>There is a difference in the typical behavior of users and items, as it</a:t>
            </a:r>
          </a:p>
          <a:p>
            <a:r>
              <a:rPr lang="en-US" sz="1200" b="0" i="0" u="none" strike="noStrike" kern="1200" baseline="0" dirty="0" smtClean="0">
                <a:solidFill>
                  <a:schemeClr val="tx1"/>
                </a:solidFill>
                <a:latin typeface="+mn-lt"/>
                <a:ea typeface="+mn-ea"/>
                <a:cs typeface="+mn-cs"/>
              </a:rPr>
              <a:t>pertains to similarity. Intuitively, items tend to be classifiable in simple</a:t>
            </a:r>
          </a:p>
          <a:p>
            <a:r>
              <a:rPr lang="en-US" sz="1200" b="0" i="0" u="none" strike="noStrike" kern="1200" baseline="0" dirty="0" smtClean="0">
                <a:solidFill>
                  <a:schemeClr val="tx1"/>
                </a:solidFill>
                <a:latin typeface="+mn-lt"/>
                <a:ea typeface="+mn-ea"/>
                <a:cs typeface="+mn-cs"/>
              </a:rPr>
              <a:t>terms. For example, music tends to belong to a single genre. It is </a:t>
            </a:r>
            <a:r>
              <a:rPr lang="en-US" sz="1200" b="0" i="0" u="none" strike="noStrike" kern="1200" baseline="0" dirty="0" err="1" smtClean="0">
                <a:solidFill>
                  <a:schemeClr val="tx1"/>
                </a:solidFill>
                <a:latin typeface="+mn-lt"/>
                <a:ea typeface="+mn-ea"/>
                <a:cs typeface="+mn-cs"/>
              </a:rPr>
              <a:t>impossi</a:t>
            </a:r>
            <a:r>
              <a:rPr lang="en-US" sz="1200" b="0" i="0" u="none" strike="noStrike" kern="1200" baseline="0" dirty="0" smtClean="0">
                <a:solidFill>
                  <a:schemeClr val="tx1"/>
                </a:solidFill>
                <a:latin typeface="+mn-lt"/>
                <a:ea typeface="+mn-ea"/>
                <a:cs typeface="+mn-cs"/>
              </a:rPr>
              <a:t>-</a:t>
            </a:r>
          </a:p>
          <a:p>
            <a:r>
              <a:rPr lang="en-US" sz="1200" b="0" i="0" u="none" strike="noStrike" kern="1200" baseline="0" dirty="0" err="1" smtClean="0">
                <a:solidFill>
                  <a:schemeClr val="tx1"/>
                </a:solidFill>
                <a:latin typeface="+mn-lt"/>
                <a:ea typeface="+mn-ea"/>
                <a:cs typeface="+mn-cs"/>
              </a:rPr>
              <a:t>ble</a:t>
            </a:r>
            <a:r>
              <a:rPr lang="en-US" sz="1200" b="0" i="0" u="none" strike="noStrike" kern="1200" baseline="0" dirty="0" smtClean="0">
                <a:solidFill>
                  <a:schemeClr val="tx1"/>
                </a:solidFill>
                <a:latin typeface="+mn-lt"/>
                <a:ea typeface="+mn-ea"/>
                <a:cs typeface="+mn-cs"/>
              </a:rPr>
              <a:t>, e.g., for a piece of music to be both 60’s rock and 1700’s baroque. On</a:t>
            </a:r>
          </a:p>
          <a:p>
            <a:r>
              <a:rPr lang="en-US" sz="1200" b="0" i="0" u="none" strike="noStrike" kern="1200" baseline="0" dirty="0" smtClean="0">
                <a:solidFill>
                  <a:schemeClr val="tx1"/>
                </a:solidFill>
                <a:latin typeface="+mn-lt"/>
                <a:ea typeface="+mn-ea"/>
                <a:cs typeface="+mn-cs"/>
              </a:rPr>
              <a:t>the other hand, there are individuals who like both 60’s rock and 1700’s</a:t>
            </a:r>
          </a:p>
          <a:p>
            <a:r>
              <a:rPr lang="en-US" sz="1200" b="0" i="0" u="none" strike="noStrike" kern="1200" baseline="0" dirty="0" smtClean="0">
                <a:solidFill>
                  <a:schemeClr val="tx1"/>
                </a:solidFill>
                <a:latin typeface="+mn-lt"/>
                <a:ea typeface="+mn-ea"/>
                <a:cs typeface="+mn-cs"/>
              </a:rPr>
              <a:t>baroque, and who buy examples of both types of music. </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consequence is that it is easier to discover items that are similar because they belong</a:t>
            </a:r>
          </a:p>
          <a:p>
            <a:r>
              <a:rPr lang="en-US" sz="1200" b="0" i="0" u="none" strike="noStrike" kern="1200" baseline="0" dirty="0" smtClean="0">
                <a:solidFill>
                  <a:schemeClr val="tx1"/>
                </a:solidFill>
                <a:latin typeface="+mn-lt"/>
                <a:ea typeface="+mn-ea"/>
                <a:cs typeface="+mn-cs"/>
              </a:rPr>
              <a:t>to the same genre, than it is to detect that two users are similar because</a:t>
            </a:r>
          </a:p>
          <a:p>
            <a:r>
              <a:rPr lang="en-US" sz="1200" b="0" i="0" u="none" strike="noStrike" kern="1200" baseline="0" dirty="0" smtClean="0">
                <a:solidFill>
                  <a:schemeClr val="tx1"/>
                </a:solidFill>
                <a:latin typeface="+mn-lt"/>
                <a:ea typeface="+mn-ea"/>
                <a:cs typeface="+mn-cs"/>
              </a:rPr>
              <a:t>they prefer one genre in common, while each also likes some genres that</a:t>
            </a:r>
          </a:p>
          <a:p>
            <a:r>
              <a:rPr lang="en-US" sz="1200" b="0" i="0" u="none" strike="noStrike" kern="1200" baseline="0" dirty="0" smtClean="0">
                <a:solidFill>
                  <a:schemeClr val="tx1"/>
                </a:solidFill>
                <a:latin typeface="+mn-lt"/>
                <a:ea typeface="+mn-ea"/>
                <a:cs typeface="+mn-cs"/>
              </a:rPr>
              <a:t>the other doesn’t care for.</a:t>
            </a:r>
            <a:endParaRPr lang="en-US" dirty="0" smtClean="0"/>
          </a:p>
          <a:p>
            <a:pPr eaLnBrk="1" hangingPunct="1"/>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BDFB1CFC-CF59-4F0D-B90C-856AA38F7767}" type="slidenum">
              <a:rPr lang="en-US"/>
              <a:pPr/>
              <a:t>35</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74D3276C-2F9B-4BB5-919C-53661AA99EE4}" type="slidenum">
              <a:rPr lang="en-US"/>
              <a:pPr/>
              <a:t>36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3501BA1-4696-45E9-9D93-8A461B9BB2A4}" type="slidenum">
              <a:rPr lang="en-US"/>
              <a:pPr/>
              <a:t>40</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A419BC9E-028E-4FB4-AACF-798E50183EB3}" type="slidenum">
              <a:rPr lang="en-US"/>
              <a:pPr/>
              <a:t>41</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550F1B7B-C35E-4A44-A4DE-C774121CBEF0}" type="slidenum">
              <a:rPr lang="en-US"/>
              <a:pPr/>
              <a:t>42</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A8A3E-992D-4232-821C-AEEE6D7ACFB6}" type="slidenum">
              <a:rPr lang="en-US"/>
              <a:pPr/>
              <a:t>43</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5268DB1A-B62B-4BD2-ABC6-C5CD78257C69}" type="slidenum">
              <a:rPr lang="en-US"/>
              <a:pPr/>
              <a:t>5</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r>
              <a:rPr lang="en-US" sz="1200" b="1" i="0" kern="1200" dirty="0" smtClean="0">
                <a:solidFill>
                  <a:schemeClr val="tx1"/>
                </a:solidFill>
                <a:effectLst/>
                <a:latin typeface="+mn-lt"/>
                <a:ea typeface="+mn-ea"/>
                <a:cs typeface="+mn-cs"/>
              </a:rPr>
              <a:t>In 1988,</a:t>
            </a:r>
            <a:r>
              <a:rPr lang="en-US" sz="1200" b="0" i="0" kern="1200" dirty="0" smtClean="0">
                <a:solidFill>
                  <a:schemeClr val="tx1"/>
                </a:solidFill>
                <a:effectLst/>
                <a:latin typeface="+mn-lt"/>
                <a:ea typeface="+mn-ea"/>
                <a:cs typeface="+mn-cs"/>
              </a:rPr>
              <a:t> a British mountain climber named Joe Simpson wrote a book called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a harrowing account of near death in the Peruvian Andes. It got good reviews but, only a modest success, it was soon forgotten. Then, a decade later, a strange thing happened. Jon </a:t>
            </a:r>
            <a:r>
              <a:rPr lang="en-US" sz="1200" b="0" i="0" kern="1200" dirty="0" err="1" smtClean="0">
                <a:solidFill>
                  <a:schemeClr val="tx1"/>
                </a:solidFill>
                <a:effectLst/>
                <a:latin typeface="+mn-lt"/>
                <a:ea typeface="+mn-ea"/>
                <a:cs typeface="+mn-cs"/>
              </a:rPr>
              <a:t>Krakauer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wrote</a:t>
            </a:r>
            <a:r>
              <a:rPr lang="en-US" sz="1200" b="0" i="1" kern="1200" dirty="0" err="1" smtClean="0">
                <a:solidFill>
                  <a:schemeClr val="tx1"/>
                </a:solidFill>
                <a:effectLst/>
                <a:latin typeface="+mn-lt"/>
                <a:ea typeface="+mn-ea"/>
                <a:cs typeface="+mn-cs"/>
              </a:rPr>
              <a:t>Into</a:t>
            </a:r>
            <a:r>
              <a:rPr lang="en-US" sz="1200" b="0" i="1" kern="1200" dirty="0" smtClean="0">
                <a:solidFill>
                  <a:schemeClr val="tx1"/>
                </a:solidFill>
                <a:effectLst/>
                <a:latin typeface="+mn-lt"/>
                <a:ea typeface="+mn-ea"/>
                <a:cs typeface="+mn-cs"/>
              </a:rPr>
              <a:t> Thin Air</a:t>
            </a:r>
            <a:r>
              <a:rPr lang="en-US" sz="1200" b="0" i="0" kern="1200" dirty="0" smtClean="0">
                <a:solidFill>
                  <a:schemeClr val="tx1"/>
                </a:solidFill>
                <a:effectLst/>
                <a:latin typeface="+mn-lt"/>
                <a:ea typeface="+mn-ea"/>
                <a:cs typeface="+mn-cs"/>
              </a:rPr>
              <a:t>, another book about a mountain-climbing tragedy, which became a publishing sensation. </a:t>
            </a:r>
            <a:r>
              <a:rPr lang="en-US" sz="1200" b="0" i="0" kern="1200" dirty="0" err="1" smtClean="0">
                <a:solidFill>
                  <a:schemeClr val="tx1"/>
                </a:solidFill>
                <a:effectLst/>
                <a:latin typeface="+mn-lt"/>
                <a:ea typeface="+mn-ea"/>
                <a:cs typeface="+mn-cs"/>
              </a:rPr>
              <a:t>Suddenly</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started to sell again.</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Random House rushed out a new edition to keep up with demand. Booksellers began to promote it next to their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displays, and sales rose further. A revised paperback edition, which came out in January, spent 14 weeks on </a:t>
            </a:r>
            <a:r>
              <a:rPr lang="en-US" sz="1200" b="0" i="0" kern="1200" dirty="0" err="1" smtClean="0">
                <a:solidFill>
                  <a:schemeClr val="tx1"/>
                </a:solidFill>
                <a:effectLst/>
                <a:latin typeface="+mn-lt"/>
                <a:ea typeface="+mn-ea"/>
                <a:cs typeface="+mn-cs"/>
              </a:rPr>
              <a:t>the</a:t>
            </a:r>
            <a:r>
              <a:rPr lang="en-US" sz="1200" b="0" i="1" kern="1200" dirty="0" err="1" smtClean="0">
                <a:solidFill>
                  <a:schemeClr val="tx1"/>
                </a:solidFill>
                <a:effectLst/>
                <a:latin typeface="+mn-lt"/>
                <a:ea typeface="+mn-ea"/>
                <a:cs typeface="+mn-cs"/>
              </a:rPr>
              <a:t>New</a:t>
            </a:r>
            <a:r>
              <a:rPr lang="en-US" sz="1200" b="0" i="1" kern="1200" dirty="0" smtClean="0">
                <a:solidFill>
                  <a:schemeClr val="tx1"/>
                </a:solidFill>
                <a:effectLst/>
                <a:latin typeface="+mn-lt"/>
                <a:ea typeface="+mn-ea"/>
                <a:cs typeface="+mn-cs"/>
              </a:rPr>
              <a:t> York Times</a:t>
            </a:r>
            <a:r>
              <a:rPr lang="en-US" sz="1200" b="0" i="0" kern="1200" dirty="0" smtClean="0">
                <a:solidFill>
                  <a:schemeClr val="tx1"/>
                </a:solidFill>
                <a:effectLst/>
                <a:latin typeface="+mn-lt"/>
                <a:ea typeface="+mn-ea"/>
                <a:cs typeface="+mn-cs"/>
              </a:rPr>
              <a:t> bestseller list. That same month, IFC Films released a docudrama of the story to critical acclaim. </a:t>
            </a:r>
            <a:r>
              <a:rPr lang="en-US" sz="1200" b="0" i="0" kern="1200" dirty="0" err="1" smtClean="0">
                <a:solidFill>
                  <a:schemeClr val="tx1"/>
                </a:solidFill>
                <a:effectLst/>
                <a:latin typeface="+mn-lt"/>
                <a:ea typeface="+mn-ea"/>
                <a:cs typeface="+mn-cs"/>
              </a:rPr>
              <a:t>Now</a:t>
            </a:r>
            <a:r>
              <a:rPr lang="en-US" sz="1200" b="0" i="1" kern="1200" dirty="0" err="1" smtClean="0">
                <a:solidFill>
                  <a:schemeClr val="tx1"/>
                </a:solidFill>
                <a:effectLst/>
                <a:latin typeface="+mn-lt"/>
                <a:ea typeface="+mn-ea"/>
                <a:cs typeface="+mn-cs"/>
              </a:rPr>
              <a:t>Touching</a:t>
            </a:r>
            <a:r>
              <a:rPr lang="en-US" sz="1200" b="0" i="1" kern="1200" dirty="0" smtClean="0">
                <a:solidFill>
                  <a:schemeClr val="tx1"/>
                </a:solidFill>
                <a:effectLst/>
                <a:latin typeface="+mn-lt"/>
                <a:ea typeface="+mn-ea"/>
                <a:cs typeface="+mn-cs"/>
              </a:rPr>
              <a:t> the Void</a:t>
            </a:r>
            <a:r>
              <a:rPr lang="en-US" sz="1200" b="0" i="0" kern="1200" dirty="0" smtClean="0">
                <a:solidFill>
                  <a:schemeClr val="tx1"/>
                </a:solidFill>
                <a:effectLst/>
                <a:latin typeface="+mn-lt"/>
                <a:ea typeface="+mn-ea"/>
                <a:cs typeface="+mn-cs"/>
              </a:rPr>
              <a:t> outsells </a:t>
            </a:r>
            <a:r>
              <a:rPr lang="en-US" sz="1200" b="0" i="1" kern="1200" dirty="0" smtClean="0">
                <a:solidFill>
                  <a:schemeClr val="tx1"/>
                </a:solidFill>
                <a:effectLst/>
                <a:latin typeface="+mn-lt"/>
                <a:ea typeface="+mn-ea"/>
                <a:cs typeface="+mn-cs"/>
              </a:rPr>
              <a:t>Into Thin Air</a:t>
            </a:r>
            <a:r>
              <a:rPr lang="en-US" sz="1200" b="0" i="0" kern="1200" dirty="0" smtClean="0">
                <a:solidFill>
                  <a:schemeClr val="tx1"/>
                </a:solidFill>
                <a:effectLst/>
                <a:latin typeface="+mn-lt"/>
                <a:ea typeface="+mn-ea"/>
                <a:cs typeface="+mn-cs"/>
              </a:rPr>
              <a:t> more than two to one.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What happened? In short, Amazon.com recommendations. The online bookseller's software noted patterns in buying behavior and suggested that readers who liked </a:t>
            </a:r>
            <a:r>
              <a:rPr lang="en-US" sz="1200" b="0" i="1" kern="1200" dirty="0" smtClean="0">
                <a:solidFill>
                  <a:schemeClr val="tx1"/>
                </a:solidFill>
                <a:effectLst/>
                <a:latin typeface="+mn-lt"/>
                <a:ea typeface="+mn-ea"/>
                <a:cs typeface="+mn-cs"/>
              </a:rPr>
              <a:t>Into Thin </a:t>
            </a:r>
            <a:r>
              <a:rPr lang="en-US" sz="1200" b="0" i="1" kern="1200" dirty="0" err="1" smtClean="0">
                <a:solidFill>
                  <a:schemeClr val="tx1"/>
                </a:solidFill>
                <a:effectLst/>
                <a:latin typeface="+mn-lt"/>
                <a:ea typeface="+mn-ea"/>
                <a:cs typeface="+mn-cs"/>
              </a:rPr>
              <a:t>Air</a:t>
            </a:r>
            <a:r>
              <a:rPr lang="en-US" sz="1200" b="0" i="0" kern="1200" dirty="0" err="1" smtClean="0">
                <a:solidFill>
                  <a:schemeClr val="tx1"/>
                </a:solidFill>
                <a:effectLst/>
                <a:latin typeface="+mn-lt"/>
                <a:ea typeface="+mn-ea"/>
                <a:cs typeface="+mn-cs"/>
              </a:rPr>
              <a:t>would</a:t>
            </a:r>
            <a:r>
              <a:rPr lang="en-US" sz="1200" b="0" i="0" kern="1200" dirty="0" smtClean="0">
                <a:solidFill>
                  <a:schemeClr val="tx1"/>
                </a:solidFill>
                <a:effectLst/>
                <a:latin typeface="+mn-lt"/>
                <a:ea typeface="+mn-ea"/>
                <a:cs typeface="+mn-cs"/>
              </a:rPr>
              <a:t> also like </a:t>
            </a:r>
            <a:r>
              <a:rPr lang="en-US" sz="1200" b="0" i="1" kern="1200" dirty="0" smtClean="0">
                <a:solidFill>
                  <a:schemeClr val="tx1"/>
                </a:solidFill>
                <a:effectLst/>
                <a:latin typeface="+mn-lt"/>
                <a:ea typeface="+mn-ea"/>
                <a:cs typeface="+mn-cs"/>
              </a:rPr>
              <a:t>Touching the Void</a:t>
            </a:r>
            <a:r>
              <a:rPr lang="en-US" sz="1200" b="0" i="0" kern="1200" dirty="0" smtClean="0">
                <a:solidFill>
                  <a:schemeClr val="tx1"/>
                </a:solidFill>
                <a:effectLst/>
                <a:latin typeface="+mn-lt"/>
                <a:ea typeface="+mn-ea"/>
                <a:cs typeface="+mn-cs"/>
              </a:rPr>
              <a:t>. People took the suggestion, agreed wholeheartedly, wrote rhapsodic reviews. More sales, more algorithm-fueled recommendations, and the positive feedback loop kicked in.</a:t>
            </a:r>
            <a:endParaRPr lang="en-US" sz="1200" b="0" i="0" kern="1200" dirty="0">
              <a:solidFill>
                <a:schemeClr val="tx1"/>
              </a:solidFill>
              <a:effectLst/>
              <a:latin typeface="+mn-lt"/>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FC8DF289-2648-4D55-972B-23C1DCCDAB99}" type="slidenum">
              <a:rPr lang="en-US"/>
              <a:pPr/>
              <a:t>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DDA97D-BC7C-42F4-AC55-3C5613A05AF2}" type="slidenum">
              <a:rPr lang="en-US"/>
              <a:pPr/>
              <a:t>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1803DE51-090F-4C98-A3F5-DA1CB983650E}" type="slidenum">
              <a:rPr lang="en-US"/>
              <a:pPr/>
              <a:t>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7CE49D6C-BD6D-460B-B0FA-43F63A9C9A54}" type="slidenum">
              <a:rPr lang="en-US"/>
              <a:pPr/>
              <a:t>10</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9B05CB8-9981-49EA-AE55-53B0F6956BAD}" type="slidenum">
              <a:rPr lang="en-US"/>
              <a:pPr/>
              <a:t>11</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98032F5-BC3D-42F6-8325-3EAAB5A0E6D6}" type="slidenum">
              <a:rPr lang="en-US"/>
              <a:pPr/>
              <a:t>12</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931C4BB1-A878-4825-A4F2-F0DAA5EC3304}"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4F8AE48-7D4B-4770-9D39-EB03C276211B}"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FB6F10D-9244-4944-8534-3612F4E08BD6}" type="datetime1">
              <a:rPr lang="en-US" smtClean="0"/>
              <a:t>11/1/2023</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smtClean="0"/>
              <a:t>Click to edit Master title style</a:t>
            </a:r>
            <a:endParaRPr lang="en-US"/>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97E4D047-0FC2-4F58-A8A2-B94D26711327}" type="datetime1">
              <a:rPr lang="en-US" smtClean="0"/>
              <a:t>11/1/2023</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smtClean="0"/>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D48AB77E-7BB7-4149-95FE-B7CDB46020AE}" type="datetime1">
              <a:rPr lang="en-US" smtClean="0"/>
              <a:t>11/1/2023</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4" name="Date Placeholder 3"/>
          <p:cNvSpPr>
            <a:spLocks noGrp="1"/>
          </p:cNvSpPr>
          <p:nvPr>
            <p:ph type="dt" sz="half" idx="10"/>
          </p:nvPr>
        </p:nvSpPr>
        <p:spPr/>
        <p:txBody>
          <a:bodyPr/>
          <a:lstStyle/>
          <a:p>
            <a:fld id="{2E91BF0D-2BBF-48E2-AF32-D51EACBBC59D}"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smtClean="0"/>
              <a:t>Click to edit Master text styles</a:t>
            </a:r>
          </a:p>
        </p:txBody>
      </p:sp>
      <p:sp>
        <p:nvSpPr>
          <p:cNvPr id="4" name="Date Placeholder 3"/>
          <p:cNvSpPr>
            <a:spLocks noGrp="1"/>
          </p:cNvSpPr>
          <p:nvPr>
            <p:ph type="dt" sz="half" idx="10"/>
          </p:nvPr>
        </p:nvSpPr>
        <p:spPr/>
        <p:txBody>
          <a:bodyPr/>
          <a:lstStyle/>
          <a:p>
            <a:fld id="{A65C489A-A0B0-43FE-9814-295FECE4DCDF}" type="datetime1">
              <a:rPr lang="en-US" smtClean="0"/>
              <a:t>11/1/2023</a:t>
            </a:fld>
            <a:endParaRPr lang="en-US"/>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C90FBC1-6B2E-4151-BBB0-27A0FBB069D1}" type="datetime1">
              <a:rPr lang="en-US" smtClean="0"/>
              <a:t>11/1/2023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AE3CBF9-8C76-4542-B636-4DB010FC964A}" type="datetime1">
              <a:rPr lang="en-US" smtClean="0"/>
              <a:t>11/1/2023</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0D04938-6495-4583-82D2-72E00C667A90}" type="datetime1">
              <a:rPr lang="en-US" smtClean="0"/>
              <a:t>11/1/2023</a:t>
            </a:fld>
            <a:endParaRPr lang="en-US"/>
          </a:p>
        </p:txBody>
      </p:sp>
      <p:sp>
        <p:nvSpPr>
          <p:cNvPr id="4" name="Footer Placeholder 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E6D835-83D4-4E42-BD97-E1F275BC3392}" type="datetime1">
              <a:rPr lang="en-US" smtClean="0"/>
              <a:t>11/1/2023</a:t>
            </a:fld>
            <a:endParaRPr 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D22A815-D0F4-4851-818E-06B31CAED29A}" type="datetime1">
              <a:rPr lang="en-US" smtClean="0"/>
              <a:t>11/1/2023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08D99DB-F600-4397-BD26-097E15769A06}" type="datetime1">
              <a:rPr lang="en-US" smtClean="0"/>
              <a:t>11/1/2023</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J. Leskovec, A. Rajaraman, J. Ullman: Mining of Massive Datasets, http://www.mmds.org</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smtClean="0"/>
              <a:t>Click to edit Master title style</a:t>
            </a:r>
            <a:endParaRPr kumimoji="0" lang="en-US" dirty="0"/>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098788FA-DAEB-4EF8-A39C-7D4736DBAA0D}" type="datetime1">
              <a:rPr lang="en-US" smtClean="0"/>
              <a:t>11/1/2023</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smtClean="0"/>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mmds.org/"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0.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 Id="rId9"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4.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jpeg"/><Relationship Id="rId3" Type="http://schemas.openxmlformats.org/officeDocument/2006/relationships/image" Target="../media/image5.gi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wmf"/><Relationship Id="rId11" Type="http://schemas.openxmlformats.org/officeDocument/2006/relationships/image" Target="../media/image13.gif"/><Relationship Id="rId5" Type="http://schemas.openxmlformats.org/officeDocument/2006/relationships/image" Target="../media/image7.gif"/><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anand.typepad.com/datawocky/2008/03/more-data-usual.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wired.com/wired/archive/12.10/tail.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gif"/></Relationships>
</file>

<file path=ppt/slides/_rels/slide7.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gif"/><Relationship Id="rId1" Type="http://schemas.openxmlformats.org/officeDocument/2006/relationships/slideLayout" Target="../slideLayouts/slideLayout6.xml"/><Relationship Id="rId4" Type="http://schemas.openxmlformats.org/officeDocument/2006/relationships/hyperlink" Target="http://www.wired.com/wired/archive/12.10/tail.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Recommender Systems:</a:t>
            </a:r>
            <a:br>
              <a:rPr lang="en-US" sz="5400" dirty="0"/>
            </a:br>
            <a:r>
              <a:rPr lang="sl-SI" sz="4800" dirty="0"/>
              <a:t>Con</a:t>
            </a:r>
            <a:r>
              <a:rPr lang="en-US" sz="4800" dirty="0"/>
              <a:t>t</a:t>
            </a:r>
            <a:r>
              <a:rPr lang="sl-SI" sz="4800" dirty="0"/>
              <a:t>e</a:t>
            </a:r>
            <a:r>
              <a:rPr lang="en-US" sz="4800" dirty="0"/>
              <a:t>n</a:t>
            </a:r>
            <a:r>
              <a:rPr lang="sl-SI" sz="4800" dirty="0"/>
              <a:t>t</a:t>
            </a:r>
            <a:r>
              <a:rPr lang="en-US" sz="4800" dirty="0"/>
              <a:t>-based Systems &amp; Collaborative Filtering</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smtClean="0"/>
              <a:t>Slides Modified from Mining of Massive Datasets</a:t>
            </a:r>
          </a:p>
          <a:p>
            <a:r>
              <a:rPr lang="en-US" sz="2400" dirty="0" smtClean="0"/>
              <a:t>Jure Leskovec, </a:t>
            </a:r>
            <a:r>
              <a:rPr lang="en-US" sz="2400" dirty="0" err="1" smtClean="0"/>
              <a:t>Anand</a:t>
            </a:r>
            <a:r>
              <a:rPr lang="en-US" sz="2400" dirty="0" smtClean="0"/>
              <a:t> </a:t>
            </a:r>
            <a:r>
              <a:rPr lang="en-US" sz="2400" dirty="0" err="1" smtClean="0"/>
              <a:t>Rajaraman</a:t>
            </a:r>
            <a:r>
              <a:rPr lang="en-US" sz="2400" dirty="0" smtClean="0"/>
              <a:t>, Jeff Ullman </a:t>
            </a:r>
            <a:r>
              <a:rPr lang="en-US" sz="2000" dirty="0" smtClean="0"/>
              <a:t>Stanford University</a:t>
            </a:r>
          </a:p>
          <a:p>
            <a:r>
              <a:rPr lang="en-US" sz="3200" dirty="0" smtClean="0"/>
              <a:t>http://www.mmds.org </a:t>
            </a:r>
          </a:p>
        </p:txBody>
      </p:sp>
      <p:pic>
        <p:nvPicPr>
          <p:cNvPr id="5" name="Picture 6" descr="http://asia.stanford.edu/images/StanfordSealSmall.jpg"/>
          <p:cNvPicPr>
            <a:picLocks noChangeAspect="1" noChangeArrowheads="1"/>
          </p:cNvPicPr>
          <p:nvPr/>
        </p:nvPicPr>
        <p:blipFill>
          <a:blip r:embed="rId3" cstate="print"/>
          <a:srcRect/>
          <a:stretch>
            <a:fillRect/>
          </a:stretch>
        </p:blipFill>
        <p:spPr bwMode="auto">
          <a:xfrm>
            <a:off x="7452360" y="5166360"/>
            <a:ext cx="1691640" cy="1691640"/>
          </a:xfrm>
          <a:prstGeom prst="rect">
            <a:avLst/>
          </a:prstGeom>
          <a:noFill/>
        </p:spPr>
      </p:pic>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a:t>
            </a:r>
            <a:r>
              <a:rPr lang="en-US" sz="1200" b="1" dirty="0" smtClean="0">
                <a:latin typeface="Arial" pitchFamily="34" charset="0"/>
                <a:cs typeface="Arial" pitchFamily="34" charset="0"/>
              </a:rPr>
              <a:t>slides:</a:t>
            </a:r>
            <a:r>
              <a:rPr lang="en-US" sz="1200" dirty="0" smtClean="0">
                <a:latin typeface="Arial" pitchFamily="34" charset="0"/>
                <a:cs typeface="Arial" pitchFamily="34" charset="0"/>
              </a:rPr>
              <a:t> We </a:t>
            </a:r>
            <a:r>
              <a:rPr lang="en-US" sz="1200" dirty="0">
                <a:latin typeface="Arial" pitchFamily="34" charset="0"/>
                <a:cs typeface="Arial" pitchFamily="34" charset="0"/>
              </a:rPr>
              <a:t>would be delighted if you found this our material useful in giving your own lectures. Feel free to use these slides verbatim, or to modify them to fit your own needs</a:t>
            </a:r>
            <a:r>
              <a:rPr lang="en-US" sz="1200" dirty="0" smtClean="0">
                <a:latin typeface="Arial" pitchFamily="34" charset="0"/>
                <a:cs typeface="Arial" pitchFamily="34" charset="0"/>
              </a:rPr>
              <a:t>. If </a:t>
            </a:r>
            <a:r>
              <a:rPr lang="en-US" sz="1200" dirty="0">
                <a:latin typeface="Arial" pitchFamily="34" charset="0"/>
                <a:cs typeface="Arial" pitchFamily="34" charset="0"/>
              </a:rPr>
              <a:t>you make use of a significant portion of these slides in your own lecture, please include this message, or a link to our web site: </a:t>
            </a:r>
            <a:r>
              <a:rPr lang="en-US" sz="1200" dirty="0">
                <a:latin typeface="Arial" pitchFamily="34" charset="0"/>
                <a:cs typeface="Arial" pitchFamily="34" charset="0"/>
                <a:hlinkClick r:id="rId4"/>
              </a:rPr>
              <a:t>http://</a:t>
            </a:r>
            <a:r>
              <a:rPr lang="en-US" sz="1200" dirty="0" smtClean="0">
                <a:latin typeface="Arial" pitchFamily="34" charset="0"/>
                <a:cs typeface="Arial" pitchFamily="34" charset="0"/>
                <a:hlinkClick r:id="rId4"/>
              </a:rPr>
              <a:t>www.mmds.org</a:t>
            </a:r>
            <a:r>
              <a:rPr lang="en-US" sz="1200" dirty="0" smtClean="0">
                <a:latin typeface="Arial" pitchFamily="34" charset="0"/>
                <a:cs typeface="Arial" pitchFamily="34" charset="0"/>
              </a:rPr>
              <a:t> </a:t>
            </a:r>
          </a:p>
        </p:txBody>
      </p:sp>
    </p:spTree>
    <p:extLst>
      <p:ext uri="{BB962C8B-B14F-4D97-AF65-F5344CB8AC3E}">
        <p14:creationId xmlns:p14="http://schemas.microsoft.com/office/powerpoint/2010/main" val="201819650"/>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pPr eaLnBrk="1" hangingPunct="1"/>
            <a:r>
              <a:rPr lang="en-US" smtClean="0"/>
              <a:t>Utility Matrix</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2989265062"/>
              </p:ext>
            </p:extLst>
          </p:nvPr>
        </p:nvGraphicFramePr>
        <p:xfrm>
          <a:off x="2133600" y="2209800"/>
          <a:ext cx="4802187" cy="3465513"/>
        </p:xfrm>
        <a:graphic>
          <a:graphicData uri="http://schemas.openxmlformats.org/presentationml/2006/ole">
            <mc:AlternateContent xmlns:mc="http://schemas.openxmlformats.org/markup-compatibility/2006">
              <mc:Choice xmlns:v="urn:schemas-microsoft-com:vml" Requires="v">
                <p:oleObj spid="_x0000_s28812" name="Equation" r:id="rId4" imgW="1231560" imgH="888840" progId="Equation.3">
                  <p:embed/>
                </p:oleObj>
              </mc:Choice>
              <mc:Fallback>
                <p:oleObj name="Equation" r:id="rId4" imgW="123156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2209800"/>
                        <a:ext cx="4802187"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2117725" y="1335087"/>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516312" y="1335087"/>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675187" y="1335087"/>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6122987" y="1335087"/>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773112" y="2309812"/>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773112" y="3148012"/>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773112" y="4138612"/>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773112" y="4976812"/>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10</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813692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t>Key Problems</a:t>
            </a:r>
          </a:p>
        </p:txBody>
      </p:sp>
      <p:sp>
        <p:nvSpPr>
          <p:cNvPr id="24579" name="Rectangle 3"/>
          <p:cNvSpPr>
            <a:spLocks noGrp="1" noChangeArrowheads="1"/>
          </p:cNvSpPr>
          <p:nvPr>
            <p:ph type="body" idx="1"/>
          </p:nvPr>
        </p:nvSpPr>
        <p:spPr>
          <a:xfrm>
            <a:off x="457200" y="1295400"/>
            <a:ext cx="8686800" cy="5257801"/>
          </a:xfrm>
        </p:spPr>
        <p:txBody>
          <a:bodyPr>
            <a:normAutofit lnSpcReduction="10000"/>
          </a:bodyPr>
          <a:lstStyle/>
          <a:p>
            <a:pPr eaLnBrk="1" hangingPunct="1"/>
            <a:r>
              <a:rPr lang="en-US" b="1" dirty="0" smtClean="0">
                <a:solidFill>
                  <a:srgbClr val="FF0066"/>
                </a:solidFill>
              </a:rPr>
              <a:t>(1)</a:t>
            </a:r>
            <a:r>
              <a:rPr lang="en-US" b="1" dirty="0" smtClean="0">
                <a:solidFill>
                  <a:srgbClr val="0000FF"/>
                </a:solidFill>
              </a:rPr>
              <a:t> Gathering “known” ratings for matrix</a:t>
            </a:r>
          </a:p>
          <a:p>
            <a:pPr lvl="1"/>
            <a:r>
              <a:rPr lang="en-US" dirty="0"/>
              <a:t>How to </a:t>
            </a:r>
            <a:r>
              <a:rPr lang="en-US" dirty="0" smtClean="0"/>
              <a:t>collect the data in the utility matrix</a:t>
            </a:r>
            <a:endParaRPr lang="en-US" dirty="0"/>
          </a:p>
          <a:p>
            <a:pPr lvl="8"/>
            <a:endParaRPr lang="en-US" dirty="0" smtClean="0"/>
          </a:p>
          <a:p>
            <a:pPr eaLnBrk="1" hangingPunct="1"/>
            <a:r>
              <a:rPr lang="en-US" b="1" dirty="0" smtClean="0">
                <a:solidFill>
                  <a:srgbClr val="FF0066"/>
                </a:solidFill>
              </a:rPr>
              <a:t>(2)</a:t>
            </a:r>
            <a:r>
              <a:rPr lang="en-US" b="1" dirty="0" smtClean="0">
                <a:solidFill>
                  <a:srgbClr val="0000FF"/>
                </a:solidFill>
              </a:rPr>
              <a:t> Extrapolate unknown ratings from the </a:t>
            </a:r>
            <a:br>
              <a:rPr lang="en-US" b="1" dirty="0" smtClean="0">
                <a:solidFill>
                  <a:srgbClr val="0000FF"/>
                </a:solidFill>
              </a:rPr>
            </a:br>
            <a:r>
              <a:rPr lang="en-US" b="1" dirty="0" smtClean="0">
                <a:solidFill>
                  <a:srgbClr val="0000FF"/>
                </a:solidFill>
              </a:rPr>
              <a:t>known ones</a:t>
            </a:r>
          </a:p>
          <a:p>
            <a:pPr lvl="1"/>
            <a:r>
              <a:rPr lang="en-US" dirty="0" smtClean="0"/>
              <a:t>Mainly interested in high unknown ratings</a:t>
            </a:r>
          </a:p>
          <a:p>
            <a:pPr lvl="2"/>
            <a:r>
              <a:rPr lang="en-US" dirty="0" smtClean="0"/>
              <a:t>We are not interested in knowing what you don’t like </a:t>
            </a:r>
            <a:br>
              <a:rPr lang="en-US" dirty="0" smtClean="0"/>
            </a:br>
            <a:r>
              <a:rPr lang="en-US" dirty="0" smtClean="0"/>
              <a:t>but what you like</a:t>
            </a:r>
          </a:p>
          <a:p>
            <a:pPr lvl="8"/>
            <a:endParaRPr lang="en-US" dirty="0" smtClean="0"/>
          </a:p>
          <a:p>
            <a:pPr eaLnBrk="1" hangingPunct="1"/>
            <a:r>
              <a:rPr lang="en-US" b="1" dirty="0" smtClean="0">
                <a:solidFill>
                  <a:srgbClr val="FF0066"/>
                </a:solidFill>
              </a:rPr>
              <a:t>(3)</a:t>
            </a:r>
            <a:r>
              <a:rPr lang="en-US" b="1" dirty="0" smtClean="0">
                <a:solidFill>
                  <a:srgbClr val="0000FF"/>
                </a:solidFill>
              </a:rPr>
              <a:t> Evaluating extrapolation methods</a:t>
            </a:r>
          </a:p>
          <a:p>
            <a:pPr lvl="1"/>
            <a:r>
              <a:rPr lang="en-US" dirty="0" smtClean="0"/>
              <a:t>How to measure success/performance of</a:t>
            </a:r>
            <a:br>
              <a:rPr lang="en-US" dirty="0" smtClean="0"/>
            </a:br>
            <a:r>
              <a:rPr lang="en-US" dirty="0" smtClean="0"/>
              <a:t>recommendation methods</a:t>
            </a:r>
            <a:endParaRPr lang="en-US" dirty="0"/>
          </a:p>
        </p:txBody>
      </p:sp>
      <p:sp>
        <p:nvSpPr>
          <p:cNvPr id="5" name="Slide Number Placeholder 4"/>
          <p:cNvSpPr>
            <a:spLocks noGrp="1"/>
          </p:cNvSpPr>
          <p:nvPr>
            <p:ph type="sldNum" sz="quarter" idx="12"/>
          </p:nvPr>
        </p:nvSpPr>
        <p:spPr/>
        <p:txBody>
          <a:bodyPr/>
          <a:lstStyle/>
          <a:p>
            <a:fld id="{19B12225-5612-419B-A8D5-4B8EEE4C217E}"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1077214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dirty="0" smtClean="0"/>
              <a:t>(1) Gathering Ratings</a:t>
            </a:r>
          </a:p>
        </p:txBody>
      </p:sp>
      <p:sp>
        <p:nvSpPr>
          <p:cNvPr id="25603" name="Rectangle 3"/>
          <p:cNvSpPr>
            <a:spLocks noGrp="1" noChangeArrowheads="1"/>
          </p:cNvSpPr>
          <p:nvPr>
            <p:ph type="body" idx="1"/>
          </p:nvPr>
        </p:nvSpPr>
        <p:spPr/>
        <p:txBody>
          <a:bodyPr/>
          <a:lstStyle/>
          <a:p>
            <a:pPr eaLnBrk="1" hangingPunct="1"/>
            <a:r>
              <a:rPr lang="en-US" b="1" dirty="0" smtClean="0">
                <a:solidFill>
                  <a:srgbClr val="0000FF"/>
                </a:solidFill>
              </a:rPr>
              <a:t>Explicit</a:t>
            </a:r>
          </a:p>
          <a:p>
            <a:pPr lvl="1" eaLnBrk="1" hangingPunct="1"/>
            <a:r>
              <a:rPr lang="en-US" dirty="0" smtClean="0"/>
              <a:t>Ask people to rate items</a:t>
            </a:r>
          </a:p>
          <a:p>
            <a:pPr lvl="1" eaLnBrk="1" hangingPunct="1"/>
            <a:r>
              <a:rPr lang="en-US" dirty="0" smtClean="0"/>
              <a:t>Doesn’t work well in practice – people </a:t>
            </a:r>
            <a:br>
              <a:rPr lang="en-US" dirty="0" smtClean="0"/>
            </a:br>
            <a:r>
              <a:rPr lang="en-US" dirty="0" smtClean="0"/>
              <a:t>can’t be bothered</a:t>
            </a:r>
          </a:p>
          <a:p>
            <a:pPr lvl="8"/>
            <a:endParaRPr lang="en-US" dirty="0" smtClean="0"/>
          </a:p>
          <a:p>
            <a:pPr eaLnBrk="1" hangingPunct="1"/>
            <a:r>
              <a:rPr lang="en-US" b="1" dirty="0" smtClean="0">
                <a:solidFill>
                  <a:srgbClr val="FF0066"/>
                </a:solidFill>
              </a:rPr>
              <a:t>Implicit</a:t>
            </a:r>
          </a:p>
          <a:p>
            <a:pPr lvl="1" eaLnBrk="1" hangingPunct="1"/>
            <a:r>
              <a:rPr lang="en-US" dirty="0" smtClean="0"/>
              <a:t>Learn ratings from user actions</a:t>
            </a:r>
          </a:p>
          <a:p>
            <a:pPr lvl="2"/>
            <a:r>
              <a:rPr lang="en-US" dirty="0"/>
              <a:t>E</a:t>
            </a:r>
            <a:r>
              <a:rPr lang="en-US" dirty="0" smtClean="0"/>
              <a:t>.g., purchase implies high rating</a:t>
            </a:r>
          </a:p>
          <a:p>
            <a:pPr lvl="1" eaLnBrk="1" hangingPunct="1"/>
            <a:r>
              <a:rPr lang="en-US" dirty="0" smtClean="0"/>
              <a:t>What about low ratings?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51473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60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6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dirty="0" smtClean="0"/>
              <a:t>(2) Extrapolating Utilities</a:t>
            </a:r>
          </a:p>
        </p:txBody>
      </p:sp>
      <p:sp>
        <p:nvSpPr>
          <p:cNvPr id="26627" name="Rectangle 3"/>
          <p:cNvSpPr>
            <a:spLocks noGrp="1" noChangeArrowheads="1"/>
          </p:cNvSpPr>
          <p:nvPr>
            <p:ph type="body" idx="1"/>
          </p:nvPr>
        </p:nvSpPr>
        <p:spPr/>
        <p:txBody>
          <a:bodyPr/>
          <a:lstStyle/>
          <a:p>
            <a:pPr eaLnBrk="1" hangingPunct="1"/>
            <a:r>
              <a:rPr lang="en-US" b="1" dirty="0" smtClean="0">
                <a:solidFill>
                  <a:srgbClr val="FF0066"/>
                </a:solidFill>
              </a:rPr>
              <a:t>Key problem:</a:t>
            </a:r>
            <a:r>
              <a:rPr lang="en-US" dirty="0" smtClean="0">
                <a:solidFill>
                  <a:srgbClr val="FF0066"/>
                </a:solidFill>
              </a:rPr>
              <a:t> </a:t>
            </a:r>
            <a:r>
              <a:rPr lang="en-US" dirty="0"/>
              <a:t>Utility </a:t>
            </a:r>
            <a:r>
              <a:rPr lang="en-US" dirty="0" smtClean="0"/>
              <a:t>matrix </a:t>
            </a:r>
            <a:r>
              <a:rPr lang="en-US" b="1" i="1" dirty="0" smtClean="0"/>
              <a:t>U</a:t>
            </a:r>
            <a:r>
              <a:rPr lang="en-US" dirty="0" smtClean="0"/>
              <a:t> is </a:t>
            </a:r>
            <a:r>
              <a:rPr lang="en-US" b="1" dirty="0" smtClean="0"/>
              <a:t>sparse</a:t>
            </a:r>
          </a:p>
          <a:p>
            <a:pPr lvl="1" eaLnBrk="1" hangingPunct="1"/>
            <a:r>
              <a:rPr lang="en-US" dirty="0" smtClean="0"/>
              <a:t>Most people have not rated most items</a:t>
            </a:r>
          </a:p>
          <a:p>
            <a:pPr lvl="1" eaLnBrk="1" hangingPunct="1"/>
            <a:r>
              <a:rPr lang="en-US" b="1" dirty="0" smtClean="0">
                <a:solidFill>
                  <a:srgbClr val="008000"/>
                </a:solidFill>
              </a:rPr>
              <a:t>Cold start: </a:t>
            </a:r>
          </a:p>
          <a:p>
            <a:pPr lvl="2"/>
            <a:r>
              <a:rPr lang="en-US" dirty="0" smtClean="0"/>
              <a:t>New items have no ratings</a:t>
            </a:r>
          </a:p>
          <a:p>
            <a:pPr lvl="2"/>
            <a:r>
              <a:rPr lang="en-US" dirty="0" smtClean="0"/>
              <a:t>New users have no history</a:t>
            </a:r>
          </a:p>
          <a:p>
            <a:pPr lvl="8"/>
            <a:endParaRPr lang="en-US" dirty="0" smtClean="0"/>
          </a:p>
          <a:p>
            <a:pPr eaLnBrk="1" hangingPunct="1"/>
            <a:r>
              <a:rPr lang="en-US" b="1" dirty="0" smtClean="0">
                <a:solidFill>
                  <a:srgbClr val="0000FF"/>
                </a:solidFill>
              </a:rPr>
              <a:t>Three approaches to recommender </a:t>
            </a:r>
            <a:r>
              <a:rPr lang="en-US" b="1" dirty="0">
                <a:solidFill>
                  <a:srgbClr val="0000FF"/>
                </a:solidFill>
              </a:rPr>
              <a:t>s</a:t>
            </a:r>
            <a:r>
              <a:rPr lang="en-US" b="1" dirty="0" smtClean="0">
                <a:solidFill>
                  <a:srgbClr val="0000FF"/>
                </a:solidFill>
              </a:rPr>
              <a:t>ystems:</a:t>
            </a:r>
          </a:p>
          <a:p>
            <a:pPr lvl="1" eaLnBrk="1" hangingPunct="1"/>
            <a:r>
              <a:rPr lang="en-US" b="1" dirty="0" smtClean="0"/>
              <a:t>1)</a:t>
            </a:r>
            <a:r>
              <a:rPr lang="en-US" dirty="0" smtClean="0"/>
              <a:t> Content-based</a:t>
            </a:r>
          </a:p>
          <a:p>
            <a:pPr lvl="1" eaLnBrk="1" hangingPunct="1"/>
            <a:r>
              <a:rPr lang="en-US" b="1" dirty="0" smtClean="0"/>
              <a:t>2)</a:t>
            </a:r>
            <a:r>
              <a:rPr lang="en-US" dirty="0" smtClean="0"/>
              <a:t> Collaborative</a:t>
            </a:r>
          </a:p>
          <a:p>
            <a:pPr lvl="1" eaLnBrk="1" hangingPunct="1"/>
            <a:r>
              <a:rPr lang="en-US" b="1" dirty="0" smtClean="0"/>
              <a:t>3)</a:t>
            </a:r>
            <a:r>
              <a:rPr lang="en-US" dirty="0" smtClean="0"/>
              <a:t> Latent factor based</a:t>
            </a:r>
          </a:p>
        </p:txBody>
      </p:sp>
      <p:sp>
        <p:nvSpPr>
          <p:cNvPr id="5" name="Slide Number Placeholder 4"/>
          <p:cNvSpPr>
            <a:spLocks noGrp="1"/>
          </p:cNvSpPr>
          <p:nvPr>
            <p:ph type="sldNum" sz="quarter" idx="12"/>
          </p:nvPr>
        </p:nvSpPr>
        <p:spPr/>
        <p:txBody>
          <a:bodyPr/>
          <a:lstStyle/>
          <a:p>
            <a:fld id="{19B12225-5612-419B-A8D5-4B8EEE4C217E}"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Right Brace 1"/>
          <p:cNvSpPr/>
          <p:nvPr/>
        </p:nvSpPr>
        <p:spPr>
          <a:xfrm>
            <a:off x="3886200" y="4724400"/>
            <a:ext cx="228600" cy="914400"/>
          </a:xfrm>
          <a:prstGeom prst="rightBrace">
            <a:avLst>
              <a:gd name="adj1" fmla="val 54844"/>
              <a:gd name="adj2" fmla="val 50000"/>
            </a:avLst>
          </a:prstGeom>
          <a:ln w="762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00FF"/>
              </a:solidFill>
            </a:endParaRPr>
          </a:p>
        </p:txBody>
      </p:sp>
      <p:sp>
        <p:nvSpPr>
          <p:cNvPr id="3" name="TextBox 2"/>
          <p:cNvSpPr txBox="1"/>
          <p:nvPr/>
        </p:nvSpPr>
        <p:spPr>
          <a:xfrm>
            <a:off x="4051339" y="4876800"/>
            <a:ext cx="1663661" cy="646331"/>
          </a:xfrm>
          <a:prstGeom prst="rect">
            <a:avLst/>
          </a:prstGeom>
          <a:noFill/>
        </p:spPr>
        <p:txBody>
          <a:bodyPr wrap="none" rtlCol="0">
            <a:spAutoFit/>
          </a:bodyPr>
          <a:lstStyle/>
          <a:p>
            <a:r>
              <a:rPr lang="en-US" sz="3600" b="1" dirty="0" smtClean="0">
                <a:solidFill>
                  <a:srgbClr val="008000"/>
                </a:solidFill>
                <a:latin typeface="Arial" pitchFamily="34" charset="0"/>
                <a:cs typeface="Arial" pitchFamily="34" charset="0"/>
              </a:rPr>
              <a:t>Today!</a:t>
            </a:r>
          </a:p>
        </p:txBody>
      </p:sp>
    </p:spTree>
    <p:extLst>
      <p:ext uri="{BB962C8B-B14F-4D97-AF65-F5344CB8AC3E}">
        <p14:creationId xmlns:p14="http://schemas.microsoft.com/office/powerpoint/2010/main" val="1118321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62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62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62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2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P spid="2" grpId="0" animBg="1"/>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Content-based </a:t>
            </a:r>
            <a:br>
              <a:rPr lang="en-US" dirty="0" smtClean="0"/>
            </a:br>
            <a:r>
              <a:rPr lang="en-US" dirty="0" smtClean="0"/>
              <a:t>Recommender Systems</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84710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Content-based Recommendations</a:t>
            </a:r>
          </a:p>
        </p:txBody>
      </p:sp>
      <p:sp>
        <p:nvSpPr>
          <p:cNvPr id="27651" name="Rectangle 3"/>
          <p:cNvSpPr>
            <a:spLocks noGrp="1" noChangeArrowheads="1"/>
          </p:cNvSpPr>
          <p:nvPr>
            <p:ph idx="1"/>
          </p:nvPr>
        </p:nvSpPr>
        <p:spPr/>
        <p:txBody>
          <a:bodyPr/>
          <a:lstStyle/>
          <a:p>
            <a:pPr eaLnBrk="1" hangingPunct="1"/>
            <a:r>
              <a:rPr lang="en-US" b="1" dirty="0" smtClean="0">
                <a:solidFill>
                  <a:srgbClr val="D60093"/>
                </a:solidFill>
              </a:rPr>
              <a:t>Main idea:</a:t>
            </a:r>
            <a:r>
              <a:rPr lang="en-US" dirty="0" smtClean="0">
                <a:solidFill>
                  <a:srgbClr val="D60093"/>
                </a:solidFill>
              </a:rPr>
              <a:t> </a:t>
            </a:r>
            <a:r>
              <a:rPr lang="en-US" dirty="0" smtClean="0"/>
              <a:t>Recommend items to customer </a:t>
            </a:r>
            <a:r>
              <a:rPr lang="en-US" b="1" i="1" dirty="0" smtClean="0"/>
              <a:t>x</a:t>
            </a:r>
            <a:r>
              <a:rPr lang="en-US" dirty="0" smtClean="0"/>
              <a:t> similar to previous items rated highly by </a:t>
            </a:r>
            <a:r>
              <a:rPr lang="en-US" b="1" i="1" dirty="0" smtClean="0"/>
              <a:t>x</a:t>
            </a:r>
          </a:p>
          <a:p>
            <a:pPr marL="118872" indent="0" eaLnBrk="1" hangingPunct="1">
              <a:buNone/>
            </a:pPr>
            <a:endParaRPr lang="en-US" b="1" i="1" dirty="0" smtClean="0"/>
          </a:p>
          <a:p>
            <a:pPr marL="118872" indent="0" eaLnBrk="1" hangingPunct="1">
              <a:buNone/>
            </a:pPr>
            <a:r>
              <a:rPr lang="en-US" b="1" i="1" dirty="0" smtClean="0"/>
              <a:t>Example:</a:t>
            </a:r>
            <a:endParaRPr lang="en-US" b="1" dirty="0" smtClean="0"/>
          </a:p>
          <a:p>
            <a:pPr eaLnBrk="1" hangingPunct="1"/>
            <a:r>
              <a:rPr lang="en-US" b="1" dirty="0" smtClean="0">
                <a:solidFill>
                  <a:srgbClr val="0000FF"/>
                </a:solidFill>
              </a:rPr>
              <a:t>Movie recommendations</a:t>
            </a:r>
          </a:p>
          <a:p>
            <a:pPr lvl="1" eaLnBrk="1" hangingPunct="1"/>
            <a:r>
              <a:rPr lang="en-US" dirty="0" smtClean="0"/>
              <a:t>Recommend movies with same actor(s), </a:t>
            </a:r>
            <a:br>
              <a:rPr lang="en-US" dirty="0" smtClean="0"/>
            </a:br>
            <a:r>
              <a:rPr lang="en-US" dirty="0" smtClean="0"/>
              <a:t>director, genre, …</a:t>
            </a:r>
          </a:p>
          <a:p>
            <a:pPr eaLnBrk="1" hangingPunct="1"/>
            <a:r>
              <a:rPr lang="en-US" b="1" dirty="0" smtClean="0">
                <a:solidFill>
                  <a:srgbClr val="0000FF"/>
                </a:solidFill>
              </a:rPr>
              <a:t>Websites, blogs, news</a:t>
            </a:r>
          </a:p>
          <a:p>
            <a:pPr lvl="1" eaLnBrk="1" hangingPunct="1"/>
            <a:r>
              <a:rPr lang="en-US" dirty="0"/>
              <a:t>R</a:t>
            </a:r>
            <a:r>
              <a:rPr lang="en-US" dirty="0" smtClean="0"/>
              <a:t>ecommend other sites with “similar” content</a:t>
            </a:r>
          </a:p>
          <a:p>
            <a:pPr lvl="1"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15</a:t>
            </a:fld>
            <a:endParaRPr lang="en-US"/>
          </a:p>
        </p:txBody>
      </p:sp>
    </p:spTree>
    <p:extLst>
      <p:ext uri="{BB962C8B-B14F-4D97-AF65-F5344CB8AC3E}">
        <p14:creationId xmlns:p14="http://schemas.microsoft.com/office/powerpoint/2010/main" val="29196835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dirty="0" smtClean="0"/>
              <a:t>Plan of Action</a:t>
            </a:r>
          </a:p>
        </p:txBody>
      </p:sp>
      <p:pic>
        <p:nvPicPr>
          <p:cNvPr id="36867" name="Picture 4" descr="MCBS01705_0000[1]"/>
          <p:cNvPicPr>
            <a:picLocks noChangeAspect="1" noChangeArrowheads="1"/>
          </p:cNvPicPr>
          <p:nvPr/>
        </p:nvPicPr>
        <p:blipFill>
          <a:blip r:embed="rId3" cstate="print"/>
          <a:srcRect/>
          <a:stretch>
            <a:fillRect/>
          </a:stretch>
        </p:blipFill>
        <p:spPr bwMode="auto">
          <a:xfrm>
            <a:off x="1371600" y="1295400"/>
            <a:ext cx="1758950" cy="1773238"/>
          </a:xfrm>
          <a:prstGeom prst="rect">
            <a:avLst/>
          </a:prstGeom>
          <a:noFill/>
          <a:ln w="9525">
            <a:noFill/>
            <a:miter lim="800000"/>
            <a:headEnd/>
            <a:tailEnd/>
          </a:ln>
        </p:spPr>
      </p:pic>
      <p:sp>
        <p:nvSpPr>
          <p:cNvPr id="31749" name="Oval 5"/>
          <p:cNvSpPr>
            <a:spLocks noChangeArrowheads="1"/>
          </p:cNvSpPr>
          <p:nvPr/>
        </p:nvSpPr>
        <p:spPr bwMode="auto">
          <a:xfrm>
            <a:off x="5867400" y="2133600"/>
            <a:ext cx="533400" cy="533400"/>
          </a:xfrm>
          <a:prstGeom prst="ellipse">
            <a:avLst/>
          </a:prstGeom>
          <a:solidFill>
            <a:srgbClr val="C00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0" name="Oval 6"/>
          <p:cNvSpPr>
            <a:spLocks noChangeArrowheads="1"/>
          </p:cNvSpPr>
          <p:nvPr/>
        </p:nvSpPr>
        <p:spPr bwMode="auto">
          <a:xfrm>
            <a:off x="2362200" y="4648200"/>
            <a:ext cx="533400" cy="533400"/>
          </a:xfrm>
          <a:prstGeom prst="ellipse">
            <a:avLst/>
          </a:prstGeom>
          <a:solidFill>
            <a:srgbClr val="008000"/>
          </a:solidFill>
          <a:ln w="9525">
            <a:solidFill>
              <a:schemeClr val="tx1"/>
            </a:solidFill>
            <a:round/>
            <a:headEnd/>
            <a:tailEnd/>
          </a:ln>
          <a:effectLst/>
        </p:spPr>
        <p:txBody>
          <a:bodyPr wrap="none" anchor="ctr"/>
          <a:lstStyle/>
          <a:p>
            <a:endParaRPr lang="en-US">
              <a:effectLst>
                <a:outerShdw blurRad="38100" dist="38100" dir="2700000" algn="tl">
                  <a:srgbClr val="FFFFFF"/>
                </a:outerShdw>
              </a:effectLst>
            </a:endParaRPr>
          </a:p>
        </p:txBody>
      </p:sp>
      <p:sp>
        <p:nvSpPr>
          <p:cNvPr id="31752" name="Rectangle 8"/>
          <p:cNvSpPr>
            <a:spLocks noChangeArrowheads="1"/>
          </p:cNvSpPr>
          <p:nvPr/>
        </p:nvSpPr>
        <p:spPr bwMode="auto">
          <a:xfrm>
            <a:off x="2362200" y="5410200"/>
            <a:ext cx="457200" cy="457200"/>
          </a:xfrm>
          <a:prstGeom prst="rect">
            <a:avLst/>
          </a:prstGeom>
          <a:solidFill>
            <a:srgbClr val="008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3" name="Rectangle 9"/>
          <p:cNvSpPr>
            <a:spLocks noChangeArrowheads="1"/>
          </p:cNvSpPr>
          <p:nvPr/>
        </p:nvSpPr>
        <p:spPr bwMode="auto">
          <a:xfrm>
            <a:off x="1524000" y="5410200"/>
            <a:ext cx="457200" cy="457200"/>
          </a:xfrm>
          <a:prstGeom prst="rect">
            <a:avLst/>
          </a:prstGeom>
          <a:solidFill>
            <a:srgbClr val="0066FF"/>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4" name="AutoShape 10"/>
          <p:cNvSpPr>
            <a:spLocks noChangeArrowheads="1"/>
          </p:cNvSpPr>
          <p:nvPr/>
        </p:nvSpPr>
        <p:spPr bwMode="auto">
          <a:xfrm>
            <a:off x="6705600" y="2133600"/>
            <a:ext cx="685800" cy="533400"/>
          </a:xfrm>
          <a:prstGeom prst="triangle">
            <a:avLst>
              <a:gd name="adj" fmla="val 5000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5" name="AutoShape 11"/>
          <p:cNvSpPr>
            <a:spLocks noChangeArrowheads="1"/>
          </p:cNvSpPr>
          <p:nvPr/>
        </p:nvSpPr>
        <p:spPr bwMode="auto">
          <a:xfrm>
            <a:off x="1447800" y="4648200"/>
            <a:ext cx="685800" cy="533400"/>
          </a:xfrm>
          <a:prstGeom prst="hexagon">
            <a:avLst>
              <a:gd name="adj" fmla="val 32143"/>
              <a:gd name="vf" fmla="val 115470"/>
            </a:avLst>
          </a:prstGeom>
          <a:solidFill>
            <a:srgbClr val="C00000"/>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6" name="AutoShape 12"/>
          <p:cNvSpPr>
            <a:spLocks noChangeArrowheads="1"/>
          </p:cNvSpPr>
          <p:nvPr/>
        </p:nvSpPr>
        <p:spPr bwMode="auto">
          <a:xfrm>
            <a:off x="3810000" y="2286000"/>
            <a:ext cx="1219200" cy="304800"/>
          </a:xfrm>
          <a:prstGeom prst="righ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57" name="Text Box 13"/>
          <p:cNvSpPr txBox="1">
            <a:spLocks noChangeArrowheads="1"/>
          </p:cNvSpPr>
          <p:nvPr/>
        </p:nvSpPr>
        <p:spPr bwMode="auto">
          <a:xfrm>
            <a:off x="3810000" y="1876425"/>
            <a:ext cx="753732"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likes</a:t>
            </a:r>
          </a:p>
        </p:txBody>
      </p:sp>
      <p:sp>
        <p:nvSpPr>
          <p:cNvPr id="31758" name="Text Box 14"/>
          <p:cNvSpPr txBox="1">
            <a:spLocks noChangeArrowheads="1"/>
          </p:cNvSpPr>
          <p:nvPr/>
        </p:nvSpPr>
        <p:spPr bwMode="auto">
          <a:xfrm>
            <a:off x="5698753" y="1344359"/>
            <a:ext cx="2013693"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Item profiles</a:t>
            </a:r>
          </a:p>
        </p:txBody>
      </p:sp>
      <p:sp>
        <p:nvSpPr>
          <p:cNvPr id="31759" name="AutoShape 15"/>
          <p:cNvSpPr>
            <a:spLocks noChangeArrowheads="1"/>
          </p:cNvSpPr>
          <p:nvPr/>
        </p:nvSpPr>
        <p:spPr bwMode="auto">
          <a:xfrm>
            <a:off x="6553200" y="3124200"/>
            <a:ext cx="304800" cy="1295400"/>
          </a:xfrm>
          <a:prstGeom prst="downArrow">
            <a:avLst>
              <a:gd name="adj1" fmla="val 50000"/>
              <a:gd name="adj2" fmla="val 10625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0" name="Rectangle 16"/>
          <p:cNvSpPr>
            <a:spLocks noChangeArrowheads="1"/>
          </p:cNvSpPr>
          <p:nvPr/>
        </p:nvSpPr>
        <p:spPr bwMode="auto">
          <a:xfrm>
            <a:off x="5562600" y="1981200"/>
            <a:ext cx="2057400" cy="838200"/>
          </a:xfrm>
          <a:prstGeom prst="rect">
            <a:avLst/>
          </a:prstGeom>
          <a:noFill/>
          <a:ln w="9525">
            <a:solidFill>
              <a:schemeClr val="tx1"/>
            </a:solidFill>
            <a:miter lim="800000"/>
            <a:headEnd/>
            <a:tailEnd/>
          </a:ln>
          <a:effectLst/>
        </p:spPr>
        <p:txBody>
          <a:bodyPr wrap="none" anchor="ctr"/>
          <a:lstStyle/>
          <a:p>
            <a:endParaRPr lang="en-US">
              <a:effectLst>
                <a:outerShdw blurRad="38100" dist="38100" dir="2700000" algn="tl">
                  <a:srgbClr val="C0C0C0"/>
                </a:outerShdw>
              </a:effectLst>
            </a:endParaRPr>
          </a:p>
        </p:txBody>
      </p:sp>
      <p:sp>
        <p:nvSpPr>
          <p:cNvPr id="31761" name="Rectangle 17"/>
          <p:cNvSpPr>
            <a:spLocks noChangeArrowheads="1"/>
          </p:cNvSpPr>
          <p:nvPr/>
        </p:nvSpPr>
        <p:spPr bwMode="auto">
          <a:xfrm>
            <a:off x="5562600" y="4648200"/>
            <a:ext cx="2209800" cy="1143000"/>
          </a:xfrm>
          <a:prstGeom prst="rect">
            <a:avLst/>
          </a:prstGeom>
          <a:noFill/>
          <a:ln w="9525">
            <a:solidFill>
              <a:schemeClr val="tx1"/>
            </a:solidFill>
            <a:miter lim="800000"/>
            <a:headEnd/>
            <a:tailEnd/>
          </a:ln>
          <a:effectLst/>
        </p:spPr>
        <p:txBody>
          <a:bodyPr wrap="none" anchor="ctr"/>
          <a:lstStyle/>
          <a:p>
            <a:pPr algn="ctr"/>
            <a:r>
              <a:rPr lang="en-US" sz="2000" b="1" dirty="0" smtClean="0">
                <a:solidFill>
                  <a:srgbClr val="C00000"/>
                </a:solidFill>
                <a:latin typeface="Arial" pitchFamily="34" charset="0"/>
                <a:cs typeface="Arial" pitchFamily="34" charset="0"/>
              </a:rPr>
              <a:t>Red</a:t>
            </a:r>
            <a:endParaRPr lang="en-US" sz="2000" b="1" dirty="0">
              <a:solidFill>
                <a:srgbClr val="C00000"/>
              </a:solidFill>
              <a:latin typeface="Arial" pitchFamily="34" charset="0"/>
              <a:cs typeface="Arial" pitchFamily="34" charset="0"/>
            </a:endParaRPr>
          </a:p>
          <a:p>
            <a:pPr algn="ctr"/>
            <a:r>
              <a:rPr lang="en-US" sz="2000" b="1" dirty="0">
                <a:latin typeface="Arial" pitchFamily="34" charset="0"/>
                <a:cs typeface="Arial" pitchFamily="34" charset="0"/>
              </a:rPr>
              <a:t>Circles</a:t>
            </a:r>
          </a:p>
          <a:p>
            <a:pPr algn="ctr"/>
            <a:r>
              <a:rPr lang="en-US" sz="2000" b="1" dirty="0">
                <a:latin typeface="Arial" pitchFamily="34" charset="0"/>
                <a:cs typeface="Arial" pitchFamily="34" charset="0"/>
              </a:rPr>
              <a:t>Triangles</a:t>
            </a:r>
          </a:p>
        </p:txBody>
      </p:sp>
      <p:sp>
        <p:nvSpPr>
          <p:cNvPr id="31762" name="Text Box 18"/>
          <p:cNvSpPr txBox="1">
            <a:spLocks noChangeArrowheads="1"/>
          </p:cNvSpPr>
          <p:nvPr/>
        </p:nvSpPr>
        <p:spPr bwMode="auto">
          <a:xfrm>
            <a:off x="5791200" y="5943600"/>
            <a:ext cx="1895071" cy="461665"/>
          </a:xfrm>
          <a:prstGeom prst="rect">
            <a:avLst/>
          </a:prstGeom>
          <a:noFill/>
          <a:ln w="9525">
            <a:noFill/>
            <a:miter lim="800000"/>
            <a:headEnd/>
            <a:tailEnd/>
          </a:ln>
          <a:effectLst/>
        </p:spPr>
        <p:txBody>
          <a:bodyPr wrap="none">
            <a:spAutoFit/>
          </a:bodyPr>
          <a:lstStyle/>
          <a:p>
            <a:r>
              <a:rPr lang="en-US" sz="2400" b="1" u="sng" dirty="0">
                <a:solidFill>
                  <a:srgbClr val="008000"/>
                </a:solidFill>
                <a:latin typeface="Arial" pitchFamily="34" charset="0"/>
                <a:cs typeface="Arial" pitchFamily="34" charset="0"/>
              </a:rPr>
              <a:t>User profile</a:t>
            </a:r>
          </a:p>
        </p:txBody>
      </p:sp>
      <p:sp>
        <p:nvSpPr>
          <p:cNvPr id="31764" name="AutoShape 20"/>
          <p:cNvSpPr>
            <a:spLocks noChangeArrowheads="1"/>
          </p:cNvSpPr>
          <p:nvPr/>
        </p:nvSpPr>
        <p:spPr bwMode="auto">
          <a:xfrm>
            <a:off x="3733800" y="5105400"/>
            <a:ext cx="1219200" cy="304800"/>
          </a:xfrm>
          <a:prstGeom prst="leftArrow">
            <a:avLst>
              <a:gd name="adj1" fmla="val 50000"/>
              <a:gd name="adj2" fmla="val 100000"/>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5" name="Text Box 21"/>
          <p:cNvSpPr txBox="1">
            <a:spLocks noChangeArrowheads="1"/>
          </p:cNvSpPr>
          <p:nvPr/>
        </p:nvSpPr>
        <p:spPr bwMode="auto">
          <a:xfrm>
            <a:off x="3937119" y="4724400"/>
            <a:ext cx="939681"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match</a:t>
            </a:r>
          </a:p>
        </p:txBody>
      </p:sp>
      <p:sp>
        <p:nvSpPr>
          <p:cNvPr id="31766" name="AutoShape 22"/>
          <p:cNvSpPr>
            <a:spLocks noChangeArrowheads="1"/>
          </p:cNvSpPr>
          <p:nvPr/>
        </p:nvSpPr>
        <p:spPr bwMode="auto">
          <a:xfrm>
            <a:off x="2057400" y="3276600"/>
            <a:ext cx="228600" cy="1066800"/>
          </a:xfrm>
          <a:prstGeom prst="upArrow">
            <a:avLst>
              <a:gd name="adj1" fmla="val 50000"/>
              <a:gd name="adj2" fmla="val 116667"/>
            </a:avLst>
          </a:prstGeom>
          <a:solidFill>
            <a:schemeClr val="accent1"/>
          </a:solidFill>
          <a:ln w="9525">
            <a:solidFill>
              <a:schemeClr val="tx1"/>
            </a:solidFill>
            <a:miter lim="800000"/>
            <a:headEnd/>
            <a:tailEnd/>
          </a:ln>
          <a:effectLst/>
        </p:spPr>
        <p:txBody>
          <a:bodyPr wrap="none" anchor="ctr"/>
          <a:lstStyle/>
          <a:p>
            <a:endParaRPr lang="en-US">
              <a:effectLst>
                <a:outerShdw blurRad="38100" dist="38100" dir="2700000" algn="tl">
                  <a:srgbClr val="FFFFFF"/>
                </a:outerShdw>
              </a:effectLst>
            </a:endParaRPr>
          </a:p>
        </p:txBody>
      </p:sp>
      <p:sp>
        <p:nvSpPr>
          <p:cNvPr id="31767" name="Text Box 23"/>
          <p:cNvSpPr txBox="1">
            <a:spLocks noChangeArrowheads="1"/>
          </p:cNvSpPr>
          <p:nvPr/>
        </p:nvSpPr>
        <p:spPr bwMode="auto">
          <a:xfrm>
            <a:off x="365125" y="3714690"/>
            <a:ext cx="1638590" cy="400110"/>
          </a:xfrm>
          <a:prstGeom prst="rect">
            <a:avLst/>
          </a:prstGeom>
          <a:noFill/>
          <a:ln w="9525">
            <a:noFill/>
            <a:miter lim="800000"/>
            <a:headEnd/>
            <a:tailEnd/>
          </a:ln>
          <a:effectLst/>
        </p:spPr>
        <p:txBody>
          <a:bodyPr wrap="none">
            <a:spAutoFit/>
          </a:bodyPr>
          <a:lstStyle/>
          <a:p>
            <a:r>
              <a:rPr lang="en-US" sz="2000" b="1" dirty="0">
                <a:solidFill>
                  <a:srgbClr val="008000"/>
                </a:solidFill>
                <a:latin typeface="Arial" pitchFamily="34" charset="0"/>
                <a:cs typeface="Arial" pitchFamily="34" charset="0"/>
              </a:rPr>
              <a:t>recommend</a:t>
            </a:r>
          </a:p>
        </p:txBody>
      </p:sp>
      <p:sp>
        <p:nvSpPr>
          <p:cNvPr id="31768" name="Text Box 24"/>
          <p:cNvSpPr txBox="1">
            <a:spLocks noChangeArrowheads="1"/>
          </p:cNvSpPr>
          <p:nvPr/>
        </p:nvSpPr>
        <p:spPr bwMode="auto">
          <a:xfrm>
            <a:off x="6842125" y="3476625"/>
            <a:ext cx="797013" cy="400110"/>
          </a:xfrm>
          <a:prstGeom prst="rect">
            <a:avLst/>
          </a:prstGeom>
          <a:noFill/>
          <a:ln w="9525">
            <a:noFill/>
            <a:miter lim="800000"/>
            <a:headEnd/>
            <a:tailEnd/>
          </a:ln>
          <a:effectLst/>
        </p:spPr>
        <p:txBody>
          <a:bodyPr wrap="none">
            <a:spAutoFit/>
          </a:bodyPr>
          <a:lstStyle/>
          <a:p>
            <a:r>
              <a:rPr lang="en-US" sz="2000" b="1">
                <a:solidFill>
                  <a:srgbClr val="008000"/>
                </a:solidFill>
                <a:latin typeface="Arial" pitchFamily="34" charset="0"/>
                <a:cs typeface="Arial" pitchFamily="34" charset="0"/>
              </a:rPr>
              <a:t>build</a:t>
            </a:r>
          </a:p>
        </p:txBody>
      </p:sp>
      <p:sp>
        <p:nvSpPr>
          <p:cNvPr id="23" name="Slide Number Placeholder 22"/>
          <p:cNvSpPr>
            <a:spLocks noGrp="1"/>
          </p:cNvSpPr>
          <p:nvPr>
            <p:ph type="sldNum" sz="quarter" idx="12"/>
          </p:nvPr>
        </p:nvSpPr>
        <p:spPr/>
        <p:txBody>
          <a:bodyPr/>
          <a:lstStyle/>
          <a:p>
            <a:fld id="{19B12225-5612-419B-A8D5-4B8EEE4C217E}" type="slidenum">
              <a:rPr lang="en-US" smtClean="0"/>
              <a:pPr/>
              <a:t>16</a:t>
            </a:fld>
            <a:endParaRPr lang="en-US"/>
          </a:p>
        </p:txBody>
      </p:sp>
      <p:sp>
        <p:nvSpPr>
          <p:cNvPr id="24" name="Footer Placeholder 23"/>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73787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754"/>
                                        </p:tgtEl>
                                        <p:attrNameLst>
                                          <p:attrName>style.visibility</p:attrName>
                                        </p:attrNameLst>
                                      </p:cBhvr>
                                      <p:to>
                                        <p:strVal val="visible"/>
                                      </p:to>
                                    </p:set>
                                    <p:animEffect transition="in" filter="dissolve">
                                      <p:cBhvr>
                                        <p:cTn id="10" dur="500"/>
                                        <p:tgtEl>
                                          <p:spTgt spid="3175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756"/>
                                        </p:tgtEl>
                                        <p:attrNameLst>
                                          <p:attrName>style.visibility</p:attrName>
                                        </p:attrNameLst>
                                      </p:cBhvr>
                                      <p:to>
                                        <p:strVal val="visible"/>
                                      </p:to>
                                    </p:set>
                                    <p:animEffect transition="in" filter="dissolve">
                                      <p:cBhvr>
                                        <p:cTn id="13" dur="500"/>
                                        <p:tgtEl>
                                          <p:spTgt spid="3175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dissolve">
                                      <p:cBhvr>
                                        <p:cTn id="16" dur="500"/>
                                        <p:tgtEl>
                                          <p:spTgt spid="3175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1758"/>
                                        </p:tgtEl>
                                        <p:attrNameLst>
                                          <p:attrName>style.visibility</p:attrName>
                                        </p:attrNameLst>
                                      </p:cBhvr>
                                      <p:to>
                                        <p:strVal val="visible"/>
                                      </p:to>
                                    </p:set>
                                    <p:animEffect transition="in" filter="dissolve">
                                      <p:cBhvr>
                                        <p:cTn id="19" dur="500"/>
                                        <p:tgtEl>
                                          <p:spTgt spid="3175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1760"/>
                                        </p:tgtEl>
                                        <p:attrNameLst>
                                          <p:attrName>style.visibility</p:attrName>
                                        </p:attrNameLst>
                                      </p:cBhvr>
                                      <p:to>
                                        <p:strVal val="visible"/>
                                      </p:to>
                                    </p:set>
                                    <p:animEffect transition="in" filter="dissolve">
                                      <p:cBhvr>
                                        <p:cTn id="22" dur="500"/>
                                        <p:tgtEl>
                                          <p:spTgt spid="3176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759"/>
                                        </p:tgtEl>
                                        <p:attrNameLst>
                                          <p:attrName>style.visibility</p:attrName>
                                        </p:attrNameLst>
                                      </p:cBhvr>
                                      <p:to>
                                        <p:strVal val="visible"/>
                                      </p:to>
                                    </p:set>
                                    <p:animEffect transition="in" filter="dissolve">
                                      <p:cBhvr>
                                        <p:cTn id="27" dur="500"/>
                                        <p:tgtEl>
                                          <p:spTgt spid="3175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1761"/>
                                        </p:tgtEl>
                                        <p:attrNameLst>
                                          <p:attrName>style.visibility</p:attrName>
                                        </p:attrNameLst>
                                      </p:cBhvr>
                                      <p:to>
                                        <p:strVal val="visible"/>
                                      </p:to>
                                    </p:set>
                                    <p:animEffect transition="in" filter="dissolve">
                                      <p:cBhvr>
                                        <p:cTn id="30" dur="500"/>
                                        <p:tgtEl>
                                          <p:spTgt spid="3176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1762"/>
                                        </p:tgtEl>
                                        <p:attrNameLst>
                                          <p:attrName>style.visibility</p:attrName>
                                        </p:attrNameLst>
                                      </p:cBhvr>
                                      <p:to>
                                        <p:strVal val="visible"/>
                                      </p:to>
                                    </p:set>
                                    <p:animEffect transition="in" filter="dissolve">
                                      <p:cBhvr>
                                        <p:cTn id="33" dur="500"/>
                                        <p:tgtEl>
                                          <p:spTgt spid="3176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1768"/>
                                        </p:tgtEl>
                                        <p:attrNameLst>
                                          <p:attrName>style.visibility</p:attrName>
                                        </p:attrNameLst>
                                      </p:cBhvr>
                                      <p:to>
                                        <p:strVal val="visible"/>
                                      </p:to>
                                    </p:set>
                                    <p:animEffect transition="in" filter="dissolve">
                                      <p:cBhvr>
                                        <p:cTn id="36" dur="500"/>
                                        <p:tgtEl>
                                          <p:spTgt spid="3176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750"/>
                                        </p:tgtEl>
                                        <p:attrNameLst>
                                          <p:attrName>style.visibility</p:attrName>
                                        </p:attrNameLst>
                                      </p:cBhvr>
                                      <p:to>
                                        <p:strVal val="visible"/>
                                      </p:to>
                                    </p:set>
                                    <p:animEffect transition="in" filter="dissolve">
                                      <p:cBhvr>
                                        <p:cTn id="41" dur="500"/>
                                        <p:tgtEl>
                                          <p:spTgt spid="31750"/>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31752"/>
                                        </p:tgtEl>
                                        <p:attrNameLst>
                                          <p:attrName>style.visibility</p:attrName>
                                        </p:attrNameLst>
                                      </p:cBhvr>
                                      <p:to>
                                        <p:strVal val="visible"/>
                                      </p:to>
                                    </p:set>
                                    <p:animEffect transition="in" filter="dissolve">
                                      <p:cBhvr>
                                        <p:cTn id="44" dur="500"/>
                                        <p:tgtEl>
                                          <p:spTgt spid="31752"/>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1753"/>
                                        </p:tgtEl>
                                        <p:attrNameLst>
                                          <p:attrName>style.visibility</p:attrName>
                                        </p:attrNameLst>
                                      </p:cBhvr>
                                      <p:to>
                                        <p:strVal val="visible"/>
                                      </p:to>
                                    </p:set>
                                    <p:animEffect transition="in" filter="dissolve">
                                      <p:cBhvr>
                                        <p:cTn id="47" dur="500"/>
                                        <p:tgtEl>
                                          <p:spTgt spid="31753"/>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31755"/>
                                        </p:tgtEl>
                                        <p:attrNameLst>
                                          <p:attrName>style.visibility</p:attrName>
                                        </p:attrNameLst>
                                      </p:cBhvr>
                                      <p:to>
                                        <p:strVal val="visible"/>
                                      </p:to>
                                    </p:set>
                                    <p:animEffect transition="in" filter="dissolve">
                                      <p:cBhvr>
                                        <p:cTn id="50" dur="500"/>
                                        <p:tgtEl>
                                          <p:spTgt spid="317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1764"/>
                                        </p:tgtEl>
                                        <p:attrNameLst>
                                          <p:attrName>style.visibility</p:attrName>
                                        </p:attrNameLst>
                                      </p:cBhvr>
                                      <p:to>
                                        <p:strVal val="visible"/>
                                      </p:to>
                                    </p:set>
                                    <p:animEffect transition="in" filter="dissolve">
                                      <p:cBhvr>
                                        <p:cTn id="53" dur="500"/>
                                        <p:tgtEl>
                                          <p:spTgt spid="3176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1765"/>
                                        </p:tgtEl>
                                        <p:attrNameLst>
                                          <p:attrName>style.visibility</p:attrName>
                                        </p:attrNameLst>
                                      </p:cBhvr>
                                      <p:to>
                                        <p:strVal val="visible"/>
                                      </p:to>
                                    </p:set>
                                    <p:animEffect transition="in" filter="dissolve">
                                      <p:cBhvr>
                                        <p:cTn id="56" dur="500"/>
                                        <p:tgtEl>
                                          <p:spTgt spid="31765"/>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1766"/>
                                        </p:tgtEl>
                                        <p:attrNameLst>
                                          <p:attrName>style.visibility</p:attrName>
                                        </p:attrNameLst>
                                      </p:cBhvr>
                                      <p:to>
                                        <p:strVal val="visible"/>
                                      </p:to>
                                    </p:set>
                                    <p:animEffect transition="in" filter="dissolve">
                                      <p:cBhvr>
                                        <p:cTn id="61" dur="500"/>
                                        <p:tgtEl>
                                          <p:spTgt spid="3176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1767"/>
                                        </p:tgtEl>
                                        <p:attrNameLst>
                                          <p:attrName>style.visibility</p:attrName>
                                        </p:attrNameLst>
                                      </p:cBhvr>
                                      <p:to>
                                        <p:strVal val="visible"/>
                                      </p:to>
                                    </p:set>
                                    <p:animEffect transition="in" filter="dissolve">
                                      <p:cBhvr>
                                        <p:cTn id="64" dur="500"/>
                                        <p:tgtEl>
                                          <p:spTgt spid="31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p:bldP spid="31750" grpId="0" animBg="1"/>
      <p:bldP spid="31752" grpId="0" animBg="1"/>
      <p:bldP spid="31753" grpId="0" animBg="1"/>
      <p:bldP spid="31754" grpId="0" animBg="1"/>
      <p:bldP spid="31755" grpId="0" animBg="1"/>
      <p:bldP spid="31756" grpId="0" animBg="1"/>
      <p:bldP spid="31757" grpId="0"/>
      <p:bldP spid="31758" grpId="0"/>
      <p:bldP spid="31759" grpId="0" animBg="1"/>
      <p:bldP spid="31760" grpId="0" animBg="1"/>
      <p:bldP spid="31761" grpId="0" animBg="1"/>
      <p:bldP spid="31762" grpId="0"/>
      <p:bldP spid="31764" grpId="0" animBg="1"/>
      <p:bldP spid="31765" grpId="0"/>
      <p:bldP spid="31766" grpId="0" animBg="1"/>
      <p:bldP spid="31767" grpId="0"/>
      <p:bldP spid="3176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smtClean="0"/>
              <a:t>Item Profiles</a:t>
            </a:r>
          </a:p>
        </p:txBody>
      </p:sp>
      <p:sp>
        <p:nvSpPr>
          <p:cNvPr id="28675" name="Rectangle 3"/>
          <p:cNvSpPr>
            <a:spLocks noGrp="1" noChangeArrowheads="1"/>
          </p:cNvSpPr>
          <p:nvPr>
            <p:ph type="body" idx="1"/>
          </p:nvPr>
        </p:nvSpPr>
        <p:spPr/>
        <p:txBody>
          <a:bodyPr/>
          <a:lstStyle/>
          <a:p>
            <a:pPr eaLnBrk="1" hangingPunct="1"/>
            <a:r>
              <a:rPr lang="en-US" dirty="0" smtClean="0">
                <a:solidFill>
                  <a:srgbClr val="0000FF"/>
                </a:solidFill>
              </a:rPr>
              <a:t>For each item, create an </a:t>
            </a:r>
            <a:r>
              <a:rPr lang="en-US" b="1" dirty="0" smtClean="0">
                <a:solidFill>
                  <a:srgbClr val="0000FF"/>
                </a:solidFill>
              </a:rPr>
              <a:t>item profile</a:t>
            </a:r>
          </a:p>
          <a:p>
            <a:pPr lvl="8"/>
            <a:endParaRPr lang="en-US" dirty="0" smtClean="0">
              <a:solidFill>
                <a:srgbClr val="0066FF"/>
              </a:solidFill>
            </a:endParaRPr>
          </a:p>
          <a:p>
            <a:pPr eaLnBrk="1" hangingPunct="1"/>
            <a:r>
              <a:rPr lang="en-US" b="1" dirty="0" smtClean="0">
                <a:solidFill>
                  <a:srgbClr val="008000"/>
                </a:solidFill>
              </a:rPr>
              <a:t>Profile is a set (vector) of features</a:t>
            </a:r>
          </a:p>
          <a:p>
            <a:pPr lvl="1" eaLnBrk="1" hangingPunct="1"/>
            <a:r>
              <a:rPr lang="en-US" b="1" dirty="0" smtClean="0"/>
              <a:t>Movies:</a:t>
            </a:r>
            <a:r>
              <a:rPr lang="en-US" dirty="0" smtClean="0"/>
              <a:t> author, title, actor, director,…</a:t>
            </a:r>
          </a:p>
          <a:p>
            <a:pPr lvl="1" eaLnBrk="1" hangingPunct="1"/>
            <a:r>
              <a:rPr lang="en-US" b="1" dirty="0" smtClean="0"/>
              <a:t>Text:</a:t>
            </a:r>
            <a:r>
              <a:rPr lang="en-US" dirty="0" smtClean="0"/>
              <a:t> Set of “important” words in document</a:t>
            </a:r>
          </a:p>
          <a:p>
            <a:pPr lvl="8"/>
            <a:endParaRPr lang="en-US" dirty="0" smtClean="0"/>
          </a:p>
          <a:p>
            <a:pPr eaLnBrk="1" hangingPunct="1"/>
            <a:r>
              <a:rPr lang="en-US" b="1" dirty="0" smtClean="0">
                <a:solidFill>
                  <a:srgbClr val="D60093"/>
                </a:solidFill>
              </a:rPr>
              <a:t>How to pick important features?</a:t>
            </a:r>
          </a:p>
          <a:p>
            <a:pPr lvl="1"/>
            <a:r>
              <a:rPr lang="en-US" dirty="0" smtClean="0"/>
              <a:t>Usual heuristic </a:t>
            </a:r>
            <a:r>
              <a:rPr lang="en-US" dirty="0"/>
              <a:t>from text mining is </a:t>
            </a:r>
            <a:r>
              <a:rPr lang="en-US" b="1" dirty="0"/>
              <a:t>TF-IDF</a:t>
            </a:r>
            <a:r>
              <a:rPr lang="en-US" dirty="0" smtClean="0"/>
              <a:t/>
            </a:r>
            <a:br>
              <a:rPr lang="en-US" dirty="0" smtClean="0"/>
            </a:br>
            <a:r>
              <a:rPr lang="en-US" dirty="0" smtClean="0"/>
              <a:t>(Term frequency * Inverse Doc Frequency)</a:t>
            </a:r>
          </a:p>
          <a:p>
            <a:pPr lvl="2"/>
            <a:r>
              <a:rPr lang="en-US" b="1" dirty="0" smtClean="0">
                <a:solidFill>
                  <a:srgbClr val="008000"/>
                </a:solidFill>
              </a:rPr>
              <a:t>Term</a:t>
            </a:r>
            <a:r>
              <a:rPr lang="en-US" dirty="0" smtClean="0">
                <a:solidFill>
                  <a:srgbClr val="008000"/>
                </a:solidFill>
              </a:rPr>
              <a:t> … </a:t>
            </a:r>
            <a:r>
              <a:rPr lang="en-US" b="1" dirty="0" smtClean="0">
                <a:solidFill>
                  <a:srgbClr val="008000"/>
                </a:solidFill>
              </a:rPr>
              <a:t>Feature</a:t>
            </a:r>
          </a:p>
          <a:p>
            <a:pPr lvl="2"/>
            <a:r>
              <a:rPr lang="en-US" b="1" dirty="0" smtClean="0">
                <a:solidFill>
                  <a:srgbClr val="008000"/>
                </a:solidFill>
              </a:rPr>
              <a:t>Document</a:t>
            </a:r>
            <a:r>
              <a:rPr lang="en-US" dirty="0" smtClean="0">
                <a:solidFill>
                  <a:srgbClr val="008000"/>
                </a:solidFill>
              </a:rPr>
              <a:t> … </a:t>
            </a:r>
            <a:r>
              <a:rPr lang="en-US" b="1" dirty="0" smtClean="0">
                <a:solidFill>
                  <a:srgbClr val="008000"/>
                </a:solidFill>
              </a:rPr>
              <a:t>Item</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17</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158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err="1" smtClean="0"/>
              <a:t>Sidenote</a:t>
            </a:r>
            <a:r>
              <a:rPr lang="en-US" dirty="0" smtClean="0"/>
              <a:t>: TF-IDF</a:t>
            </a:r>
          </a:p>
        </p:txBody>
      </p:sp>
      <p:sp>
        <p:nvSpPr>
          <p:cNvPr id="40963" name="Rectangle 3"/>
          <p:cNvSpPr>
            <a:spLocks noGrp="1" noChangeArrowheads="1"/>
          </p:cNvSpPr>
          <p:nvPr>
            <p:ph type="body" idx="1"/>
          </p:nvPr>
        </p:nvSpPr>
        <p:spPr/>
        <p:txBody>
          <a:bodyPr/>
          <a:lstStyle/>
          <a:p>
            <a:pPr>
              <a:lnSpc>
                <a:spcPct val="90000"/>
              </a:lnSpc>
              <a:buNone/>
            </a:pPr>
            <a:r>
              <a:rPr lang="en-US" b="1" i="1" dirty="0" err="1" smtClean="0"/>
              <a:t>f</a:t>
            </a:r>
            <a:r>
              <a:rPr lang="en-US" b="1" i="1" baseline="-25000" dirty="0" err="1" smtClean="0"/>
              <a:t>ij</a:t>
            </a:r>
            <a:r>
              <a:rPr lang="en-US" dirty="0" smtClean="0"/>
              <a:t> = frequency of term (feature) </a:t>
            </a:r>
            <a:r>
              <a:rPr lang="en-US" b="1" i="1" dirty="0" err="1" smtClean="0"/>
              <a:t>i</a:t>
            </a:r>
            <a:r>
              <a:rPr lang="en-US" dirty="0" smtClean="0"/>
              <a:t> in doc </a:t>
            </a:r>
            <a:r>
              <a:rPr lang="en-US" dirty="0"/>
              <a:t>(item) </a:t>
            </a:r>
            <a:r>
              <a:rPr lang="en-US" b="1" i="1" dirty="0" smtClean="0"/>
              <a:t>j</a:t>
            </a:r>
          </a:p>
          <a:p>
            <a:pPr eaLnBrk="1" hangingPunct="1">
              <a:lnSpc>
                <a:spcPct val="90000"/>
              </a:lnSpc>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i="1" dirty="0" err="1" smtClean="0"/>
              <a:t>n</a:t>
            </a:r>
            <a:r>
              <a:rPr lang="en-US" b="1" i="1" baseline="-25000" dirty="0" err="1" smtClean="0"/>
              <a:t>i</a:t>
            </a:r>
            <a:r>
              <a:rPr lang="en-US" dirty="0" smtClean="0"/>
              <a:t> = number of docs that mention term </a:t>
            </a:r>
            <a:r>
              <a:rPr lang="en-US" b="1" i="1" dirty="0" err="1" smtClean="0"/>
              <a:t>i</a:t>
            </a:r>
            <a:endParaRPr lang="en-US" b="1" i="1" dirty="0" smtClean="0"/>
          </a:p>
          <a:p>
            <a:pPr eaLnBrk="1" hangingPunct="1">
              <a:lnSpc>
                <a:spcPct val="90000"/>
              </a:lnSpc>
              <a:buFont typeface="Wingdings" charset="2"/>
              <a:buNone/>
            </a:pPr>
            <a:r>
              <a:rPr lang="en-US" b="1" i="1" dirty="0" smtClean="0"/>
              <a:t>N</a:t>
            </a:r>
            <a:r>
              <a:rPr lang="en-US" dirty="0" smtClean="0"/>
              <a:t> = total number of docs</a:t>
            </a:r>
          </a:p>
          <a:p>
            <a:pPr eaLnBrk="1" hangingPunct="1">
              <a:lnSpc>
                <a:spcPct val="90000"/>
              </a:lnSpc>
              <a:buFont typeface="Wingdings" charset="2"/>
              <a:buNone/>
            </a:pPr>
            <a:endParaRPr lang="en-US" dirty="0" smtClean="0"/>
          </a:p>
          <a:p>
            <a:pPr eaLnBrk="1" hangingPunct="1">
              <a:lnSpc>
                <a:spcPct val="90000"/>
              </a:lnSpc>
              <a:buFont typeface="Wingdings" charset="2"/>
              <a:buNone/>
            </a:pPr>
            <a:endParaRPr lang="en-US" dirty="0" smtClean="0"/>
          </a:p>
          <a:p>
            <a:pPr eaLnBrk="1" hangingPunct="1">
              <a:lnSpc>
                <a:spcPct val="90000"/>
              </a:lnSpc>
              <a:buFont typeface="Wingdings" charset="2"/>
              <a:buNone/>
            </a:pPr>
            <a:r>
              <a:rPr lang="en-US" b="1" dirty="0" smtClean="0"/>
              <a:t>TF-IDF score:</a:t>
            </a:r>
            <a:r>
              <a:rPr lang="en-US" dirty="0" smtClean="0"/>
              <a:t>  </a:t>
            </a:r>
            <a:r>
              <a:rPr lang="en-US" b="1" i="1" dirty="0" err="1" smtClean="0"/>
              <a:t>w</a:t>
            </a:r>
            <a:r>
              <a:rPr lang="en-US" b="1" i="1" baseline="-25000" dirty="0" err="1" smtClean="0"/>
              <a:t>ij</a:t>
            </a:r>
            <a:r>
              <a:rPr lang="en-US" b="1" i="1" dirty="0" smtClean="0"/>
              <a:t> = </a:t>
            </a:r>
            <a:r>
              <a:rPr lang="en-US" b="1" i="1" dirty="0" err="1" smtClean="0"/>
              <a:t>TF</a:t>
            </a:r>
            <a:r>
              <a:rPr lang="en-US" b="1" i="1" baseline="-25000" dirty="0" err="1" smtClean="0"/>
              <a:t>ij</a:t>
            </a:r>
            <a:r>
              <a:rPr lang="en-US" b="1" i="1" baseline="-25000" dirty="0" smtClean="0"/>
              <a:t> </a:t>
            </a:r>
            <a:r>
              <a:rPr lang="en-US" b="1" i="1" dirty="0" smtClean="0"/>
              <a:t> × </a:t>
            </a:r>
            <a:r>
              <a:rPr lang="en-US" b="1" i="1" dirty="0" err="1" smtClean="0"/>
              <a:t>IDF</a:t>
            </a:r>
            <a:r>
              <a:rPr lang="en-US" b="1" i="1" baseline="-25000" dirty="0" err="1" smtClean="0"/>
              <a:t>i</a:t>
            </a:r>
            <a:endParaRPr lang="en-US" b="1" i="1" dirty="0" smtClean="0"/>
          </a:p>
          <a:p>
            <a:pPr eaLnBrk="1" hangingPunct="1">
              <a:lnSpc>
                <a:spcPct val="90000"/>
              </a:lnSpc>
              <a:buFont typeface="Wingdings" charset="2"/>
              <a:buNone/>
            </a:pPr>
            <a:endParaRPr lang="en-US" sz="1800" b="1" dirty="0" smtClean="0">
              <a:solidFill>
                <a:schemeClr val="accent3"/>
              </a:solidFill>
            </a:endParaRPr>
          </a:p>
          <a:p>
            <a:pPr eaLnBrk="1" hangingPunct="1">
              <a:lnSpc>
                <a:spcPct val="90000"/>
              </a:lnSpc>
              <a:buFont typeface="Wingdings" charset="2"/>
              <a:buNone/>
            </a:pPr>
            <a:r>
              <a:rPr lang="en-US" b="1" dirty="0" smtClean="0">
                <a:solidFill>
                  <a:srgbClr val="D60093"/>
                </a:solidFill>
              </a:rPr>
              <a:t>Doc profile =</a:t>
            </a:r>
            <a:r>
              <a:rPr lang="en-US" dirty="0" smtClean="0"/>
              <a:t> set of words with highest </a:t>
            </a:r>
            <a:r>
              <a:rPr lang="en-US" b="1" dirty="0" smtClean="0"/>
              <a:t>TF-IDF </a:t>
            </a:r>
            <a:r>
              <a:rPr lang="en-US" dirty="0" smtClean="0"/>
              <a:t>scores, together with their scores</a:t>
            </a:r>
          </a:p>
        </p:txBody>
      </p:sp>
      <p:pic>
        <p:nvPicPr>
          <p:cNvPr id="40964" name="Picture 4" descr="txp_fig"/>
          <p:cNvPicPr>
            <a:picLocks noChangeAspect="1" noChangeArrowheads="1"/>
          </p:cNvPicPr>
          <p:nvPr>
            <p:custDataLst>
              <p:tags r:id="rId1"/>
            </p:custDataLst>
          </p:nvPr>
        </p:nvPicPr>
        <p:blipFill>
          <a:blip r:embed="rId5" cstate="print"/>
          <a:srcRect/>
          <a:stretch>
            <a:fillRect/>
          </a:stretch>
        </p:blipFill>
        <p:spPr bwMode="auto">
          <a:xfrm>
            <a:off x="990600" y="1897558"/>
            <a:ext cx="2590800" cy="693242"/>
          </a:xfrm>
          <a:prstGeom prst="rect">
            <a:avLst/>
          </a:prstGeom>
          <a:noFill/>
          <a:ln w="9525">
            <a:noFill/>
            <a:miter lim="800000"/>
            <a:headEnd/>
            <a:tailEnd/>
          </a:ln>
        </p:spPr>
      </p:pic>
      <p:pic>
        <p:nvPicPr>
          <p:cNvPr id="40965" name="Picture 6" descr="txp_fig"/>
          <p:cNvPicPr>
            <a:picLocks noChangeAspect="1" noChangeArrowheads="1"/>
          </p:cNvPicPr>
          <p:nvPr>
            <p:custDataLst>
              <p:tags r:id="rId2"/>
            </p:custDataLst>
          </p:nvPr>
        </p:nvPicPr>
        <p:blipFill>
          <a:blip r:embed="rId6" cstate="print"/>
          <a:srcRect/>
          <a:stretch>
            <a:fillRect/>
          </a:stretch>
        </p:blipFill>
        <p:spPr bwMode="auto">
          <a:xfrm>
            <a:off x="995080" y="3671887"/>
            <a:ext cx="2738720" cy="671513"/>
          </a:xfrm>
          <a:prstGeom prst="rect">
            <a:avLst/>
          </a:prstGeom>
          <a:noFill/>
          <a:ln w="9525">
            <a:noFill/>
            <a:miter lim="800000"/>
            <a:headEnd/>
            <a:tailEnd/>
          </a:ln>
        </p:spPr>
      </p:pic>
      <p:sp>
        <p:nvSpPr>
          <p:cNvPr id="7" name="Slide Number Placeholder 6"/>
          <p:cNvSpPr>
            <a:spLocks noGrp="1"/>
          </p:cNvSpPr>
          <p:nvPr>
            <p:ph type="sldNum" sz="quarter" idx="12"/>
          </p:nvPr>
        </p:nvSpPr>
        <p:spPr/>
        <p:txBody>
          <a:bodyPr/>
          <a:lstStyle/>
          <a:p>
            <a:fld id="{19B12225-5612-419B-A8D5-4B8EEE4C217E}"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2" name="TextBox 1"/>
          <p:cNvSpPr txBox="1"/>
          <p:nvPr/>
        </p:nvSpPr>
        <p:spPr>
          <a:xfrm>
            <a:off x="6770376" y="1896070"/>
            <a:ext cx="2297424" cy="830997"/>
          </a:xfrm>
          <a:prstGeom prst="rect">
            <a:avLst/>
          </a:prstGeom>
          <a:noFill/>
        </p:spPr>
        <p:txBody>
          <a:bodyPr wrap="none" rtlCol="0">
            <a:spAutoFit/>
          </a:bodyPr>
          <a:lstStyle/>
          <a:p>
            <a:r>
              <a:rPr lang="en-US" sz="1600" b="1" dirty="0" smtClean="0">
                <a:solidFill>
                  <a:srgbClr val="008000"/>
                </a:solidFill>
                <a:latin typeface="Arial" pitchFamily="34" charset="0"/>
                <a:cs typeface="Arial" pitchFamily="34" charset="0"/>
              </a:rPr>
              <a:t>Note:</a:t>
            </a:r>
            <a:r>
              <a:rPr lang="en-US" sz="1600" dirty="0" smtClean="0">
                <a:solidFill>
                  <a:srgbClr val="008000"/>
                </a:solidFill>
                <a:latin typeface="Arial" pitchFamily="34" charset="0"/>
                <a:cs typeface="Arial" pitchFamily="34" charset="0"/>
              </a:rPr>
              <a:t> we normalize TF</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to discount for “longer” </a:t>
            </a:r>
            <a:br>
              <a:rPr lang="en-US" sz="1600" dirty="0" smtClean="0">
                <a:solidFill>
                  <a:srgbClr val="008000"/>
                </a:solidFill>
                <a:latin typeface="Arial" pitchFamily="34" charset="0"/>
                <a:cs typeface="Arial" pitchFamily="34" charset="0"/>
              </a:rPr>
            </a:br>
            <a:r>
              <a:rPr lang="en-US" sz="1600" dirty="0" smtClean="0">
                <a:solidFill>
                  <a:srgbClr val="008000"/>
                </a:solidFill>
                <a:latin typeface="Arial" pitchFamily="34" charset="0"/>
                <a:cs typeface="Arial" pitchFamily="34" charset="0"/>
              </a:rPr>
              <a:t>documents</a:t>
            </a:r>
          </a:p>
        </p:txBody>
      </p:sp>
    </p:spTree>
    <p:extLst>
      <p:ext uri="{BB962C8B-B14F-4D97-AF65-F5344CB8AC3E}">
        <p14:creationId xmlns:p14="http://schemas.microsoft.com/office/powerpoint/2010/main" val="38331440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dirty="0" smtClean="0"/>
              <a:t>User Profiles and Prediction</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457200" y="1295400"/>
                <a:ext cx="8229600" cy="5410200"/>
              </a:xfrm>
            </p:spPr>
            <p:txBody>
              <a:bodyPr/>
              <a:lstStyle/>
              <a:p>
                <a:pPr eaLnBrk="1" hangingPunct="1"/>
                <a:r>
                  <a:rPr lang="en-US" b="1" dirty="0" smtClean="0">
                    <a:solidFill>
                      <a:srgbClr val="D60093"/>
                    </a:solidFill>
                  </a:rPr>
                  <a:t>User profile possibilities:</a:t>
                </a:r>
              </a:p>
              <a:p>
                <a:pPr lvl="1" eaLnBrk="1" hangingPunct="1"/>
                <a:r>
                  <a:rPr lang="en-US" dirty="0" smtClean="0"/>
                  <a:t>Weighted average of rated item profiles</a:t>
                </a:r>
              </a:p>
              <a:p>
                <a:pPr lvl="1" eaLnBrk="1" hangingPunct="1"/>
                <a:r>
                  <a:rPr lang="en-US" b="1" dirty="0" smtClean="0"/>
                  <a:t>Variation:</a:t>
                </a:r>
                <a:r>
                  <a:rPr lang="en-US" dirty="0" smtClean="0"/>
                  <a:t> weight by difference from average </a:t>
                </a:r>
                <a:br>
                  <a:rPr lang="en-US" dirty="0" smtClean="0"/>
                </a:br>
                <a:r>
                  <a:rPr lang="en-US" dirty="0" smtClean="0"/>
                  <a:t>rating for item</a:t>
                </a:r>
              </a:p>
              <a:p>
                <a:pPr lvl="1" eaLnBrk="1" hangingPunct="1"/>
                <a:r>
                  <a:rPr lang="en-US" dirty="0" smtClean="0"/>
                  <a:t>…</a:t>
                </a:r>
              </a:p>
              <a:p>
                <a:pPr eaLnBrk="1" hangingPunct="1"/>
                <a:r>
                  <a:rPr lang="en-US" b="1" dirty="0" smtClean="0">
                    <a:solidFill>
                      <a:srgbClr val="0000FF"/>
                    </a:solidFill>
                  </a:rPr>
                  <a:t>Prediction heuristic:</a:t>
                </a:r>
              </a:p>
              <a:p>
                <a:pPr lvl="1"/>
                <a:r>
                  <a:rPr lang="en-US" dirty="0" smtClean="0"/>
                  <a:t>Given user profile </a:t>
                </a:r>
                <a:r>
                  <a:rPr lang="en-US" b="1" i="1" dirty="0" smtClean="0"/>
                  <a:t>x</a:t>
                </a:r>
                <a:r>
                  <a:rPr lang="en-US" dirty="0" smtClean="0"/>
                  <a:t> and item profile </a:t>
                </a:r>
                <a:r>
                  <a:rPr lang="en-US" b="1" i="1" dirty="0" err="1" smtClean="0"/>
                  <a:t>i</a:t>
                </a:r>
                <a:r>
                  <a:rPr lang="en-US" dirty="0" smtClean="0"/>
                  <a:t>, estimate </a:t>
                </a:r>
                <a14:m>
                  <m:oMath xmlns:m="http://schemas.openxmlformats.org/officeDocument/2006/math">
                    <m:r>
                      <a:rPr lang="en-US" i="1" dirty="0" smtClean="0">
                        <a:solidFill>
                          <a:srgbClr val="008000"/>
                        </a:solidFill>
                        <a:latin typeface="Cambria Math"/>
                      </a:rPr>
                      <m:t>𝑢</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r>
                      <m:rPr>
                        <m:sty m:val="p"/>
                      </m:rPr>
                      <a:rPr lang="en-US" i="1" dirty="0" err="1" smtClean="0">
                        <a:solidFill>
                          <a:srgbClr val="008000"/>
                        </a:solidFill>
                        <a:latin typeface="Cambria Math"/>
                      </a:rPr>
                      <m:t>cos</m:t>
                    </m:r>
                    <m:r>
                      <a:rPr lang="en-US" i="1" dirty="0" smtClean="0">
                        <a:solidFill>
                          <a:srgbClr val="008000"/>
                        </a:solidFill>
                        <a:latin typeface="Cambria Math"/>
                      </a:rPr>
                      <m:t>⁡(</m:t>
                    </m:r>
                    <m:r>
                      <a:rPr lang="en-US" b="1" i="1" dirty="0" smtClean="0">
                        <a:solidFill>
                          <a:srgbClr val="008000"/>
                        </a:solidFill>
                        <a:latin typeface="Cambria Math"/>
                      </a:rPr>
                      <m:t>𝒙</m:t>
                    </m:r>
                    <m:r>
                      <a:rPr lang="en-US" i="1" dirty="0" err="1" smtClean="0">
                        <a:solidFill>
                          <a:srgbClr val="008000"/>
                        </a:solidFill>
                        <a:latin typeface="Cambria Math"/>
                      </a:rPr>
                      <m:t>,</m:t>
                    </m:r>
                    <m:r>
                      <a:rPr lang="en-US" b="1" i="1" dirty="0" err="1" smtClean="0">
                        <a:solidFill>
                          <a:srgbClr val="008000"/>
                        </a:solidFill>
                        <a:latin typeface="Cambria Math"/>
                      </a:rPr>
                      <m:t>𝒊</m:t>
                    </m:r>
                    <m:r>
                      <a:rPr lang="en-US" i="1" dirty="0" smtClean="0">
                        <a:solidFill>
                          <a:srgbClr val="008000"/>
                        </a:solidFill>
                        <a:latin typeface="Cambria Math"/>
                      </a:rPr>
                      <m:t>) = </m:t>
                    </m:r>
                    <m:f>
                      <m:fPr>
                        <m:ctrlPr>
                          <a:rPr lang="en-US" b="0" i="1" dirty="0" smtClean="0">
                            <a:solidFill>
                              <a:srgbClr val="008000"/>
                            </a:solidFill>
                            <a:latin typeface="Cambria Math" panose="02040503050406030204" pitchFamily="18" charset="0"/>
                          </a:rPr>
                        </m:ctrlPr>
                      </m:fPr>
                      <m:num>
                        <m:r>
                          <a:rPr lang="en-US" b="1" i="1" dirty="0" smtClean="0">
                            <a:solidFill>
                              <a:srgbClr val="008000"/>
                            </a:solidFill>
                            <a:latin typeface="Cambria Math"/>
                          </a:rPr>
                          <m:t>𝒙</m:t>
                        </m:r>
                        <m:r>
                          <a:rPr lang="en-US" i="1" dirty="0" err="1">
                            <a:solidFill>
                              <a:srgbClr val="008000"/>
                            </a:solidFill>
                            <a:latin typeface="Cambria Math"/>
                          </a:rPr>
                          <m:t>·</m:t>
                        </m:r>
                        <m:r>
                          <a:rPr lang="en-US" b="1" i="1" dirty="0" err="1" smtClean="0">
                            <a:solidFill>
                              <a:srgbClr val="008000"/>
                            </a:solidFill>
                            <a:latin typeface="Cambria Math"/>
                          </a:rPr>
                          <m:t>𝒊</m:t>
                        </m:r>
                      </m:num>
                      <m:den>
                        <m:r>
                          <a:rPr lang="en-US" b="0" i="1" dirty="0" smtClean="0">
                            <a:solidFill>
                              <a:srgbClr val="008000"/>
                            </a:solidFill>
                            <a:latin typeface="Cambria Math"/>
                          </a:rPr>
                          <m:t>|</m:t>
                        </m:r>
                        <m:d>
                          <m:dPr>
                            <m:begChr m:val="|"/>
                            <m:endChr m:val="|"/>
                            <m:ctrlPr>
                              <a:rPr lang="en-US" b="0" i="1" dirty="0" smtClean="0">
                                <a:solidFill>
                                  <a:srgbClr val="008000"/>
                                </a:solidFill>
                                <a:latin typeface="Cambria Math" panose="02040503050406030204" pitchFamily="18" charset="0"/>
                              </a:rPr>
                            </m:ctrlPr>
                          </m:dPr>
                          <m:e>
                            <m:r>
                              <a:rPr lang="en-US" b="1" i="1" dirty="0" smtClean="0">
                                <a:solidFill>
                                  <a:srgbClr val="008000"/>
                                </a:solidFill>
                                <a:latin typeface="Cambria Math"/>
                              </a:rPr>
                              <m:t>𝒙</m:t>
                            </m:r>
                          </m:e>
                        </m:d>
                        <m:r>
                          <a:rPr lang="en-US" b="0" i="1" dirty="0" smtClean="0">
                            <a:solidFill>
                              <a:srgbClr val="008000"/>
                            </a:solidFill>
                            <a:latin typeface="Cambria Math"/>
                          </a:rPr>
                          <m:t>|⋅</m:t>
                        </m:r>
                        <m:r>
                          <a:rPr lang="en-US" i="1" dirty="0">
                            <a:solidFill>
                              <a:srgbClr val="008000"/>
                            </a:solidFill>
                            <a:latin typeface="Cambria Math"/>
                          </a:rPr>
                          <m:t>|</m:t>
                        </m:r>
                        <m:d>
                          <m:dPr>
                            <m:begChr m:val="|"/>
                            <m:endChr m:val="|"/>
                            <m:ctrlPr>
                              <a:rPr lang="en-US" b="1" i="1" dirty="0" smtClean="0">
                                <a:solidFill>
                                  <a:srgbClr val="008000"/>
                                </a:solidFill>
                                <a:latin typeface="Cambria Math" panose="02040503050406030204" pitchFamily="18" charset="0"/>
                              </a:rPr>
                            </m:ctrlPr>
                          </m:dPr>
                          <m:e>
                            <m:r>
                              <a:rPr lang="en-US" b="1" i="1" dirty="0" err="1">
                                <a:solidFill>
                                  <a:srgbClr val="008000"/>
                                </a:solidFill>
                                <a:latin typeface="Cambria Math"/>
                              </a:rPr>
                              <m:t>𝒊</m:t>
                            </m:r>
                          </m:e>
                        </m:d>
                        <m:r>
                          <a:rPr lang="en-US" b="0" i="1" dirty="0" smtClean="0">
                            <a:solidFill>
                              <a:srgbClr val="008000"/>
                            </a:solidFill>
                            <a:latin typeface="Cambria Math"/>
                          </a:rPr>
                          <m:t>|</m:t>
                        </m:r>
                      </m:den>
                    </m:f>
                  </m:oMath>
                </a14:m>
                <a:endParaRPr lang="en-US" dirty="0" smtClean="0">
                  <a:solidFill>
                    <a:srgbClr val="008000"/>
                  </a:solidFill>
                </a:endParaRPr>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457200" y="1295400"/>
                <a:ext cx="8229600" cy="5410200"/>
              </a:xfrm>
              <a:blipFill rotWithShape="1">
                <a:blip r:embed="rId3"/>
                <a:stretch>
                  <a:fillRect t="-676"/>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19</a:t>
            </a:fld>
            <a:endParaRPr lang="en-US"/>
          </a:p>
        </p:txBody>
      </p:sp>
    </p:spTree>
    <p:extLst>
      <p:ext uri="{BB962C8B-B14F-4D97-AF65-F5344CB8AC3E}">
        <p14:creationId xmlns:p14="http://schemas.microsoft.com/office/powerpoint/2010/main" val="170622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High Dimensional Data</a:t>
            </a:r>
            <a:endParaRPr lang="en-US" dirty="0"/>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04677947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sp>
        <p:nvSpPr>
          <p:cNvPr id="2" name="Rounded Rectangle 1"/>
          <p:cNvSpPr/>
          <p:nvPr/>
        </p:nvSpPr>
        <p:spPr>
          <a:xfrm>
            <a:off x="228600" y="1295400"/>
            <a:ext cx="1676400" cy="5257800"/>
          </a:xfrm>
          <a:prstGeom prst="roundRect">
            <a:avLst/>
          </a:prstGeom>
          <a:ln w="1270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Right Arrow 7"/>
          <p:cNvSpPr/>
          <p:nvPr/>
        </p:nvSpPr>
        <p:spPr>
          <a:xfrm>
            <a:off x="1905000" y="2971800"/>
            <a:ext cx="5486400" cy="838200"/>
          </a:xfrm>
          <a:prstGeom prst="rightArrow">
            <a:avLst/>
          </a:prstGeom>
          <a:solidFill>
            <a:srgbClr val="008000"/>
          </a:solidFill>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5000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Pros: Content-based Approach</a:t>
            </a:r>
            <a:endParaRPr lang="en-US" dirty="0"/>
          </a:p>
        </p:txBody>
      </p:sp>
      <p:sp>
        <p:nvSpPr>
          <p:cNvPr id="3" name="Content Placeholder 2"/>
          <p:cNvSpPr>
            <a:spLocks noGrp="1"/>
          </p:cNvSpPr>
          <p:nvPr>
            <p:ph idx="1"/>
          </p:nvPr>
        </p:nvSpPr>
        <p:spPr>
          <a:xfrm>
            <a:off x="457200" y="1295400"/>
            <a:ext cx="8610600" cy="5410200"/>
          </a:xfrm>
        </p:spPr>
        <p:txBody>
          <a:bodyPr>
            <a:normAutofit/>
          </a:bodyPr>
          <a:lstStyle/>
          <a:p>
            <a:r>
              <a:rPr lang="en-US" b="1" dirty="0" smtClean="0">
                <a:solidFill>
                  <a:srgbClr val="008000"/>
                </a:solidFill>
              </a:rPr>
              <a:t>+: No need for data on other users</a:t>
            </a:r>
          </a:p>
          <a:p>
            <a:pPr lvl="1"/>
            <a:r>
              <a:rPr lang="en-US" dirty="0" smtClean="0"/>
              <a:t>No cold-start or </a:t>
            </a:r>
            <a:r>
              <a:rPr lang="en-US" dirty="0" err="1" smtClean="0"/>
              <a:t>sparsity</a:t>
            </a:r>
            <a:r>
              <a:rPr lang="en-US" dirty="0" smtClean="0"/>
              <a:t> problems</a:t>
            </a:r>
          </a:p>
          <a:p>
            <a:r>
              <a:rPr lang="en-US" b="1" dirty="0">
                <a:solidFill>
                  <a:srgbClr val="008000"/>
                </a:solidFill>
              </a:rPr>
              <a:t>+: Able </a:t>
            </a:r>
            <a:r>
              <a:rPr lang="en-US" b="1" dirty="0" smtClean="0">
                <a:solidFill>
                  <a:srgbClr val="008000"/>
                </a:solidFill>
              </a:rPr>
              <a:t>to recommend to users with </a:t>
            </a:r>
            <a:br>
              <a:rPr lang="en-US" b="1" dirty="0" smtClean="0">
                <a:solidFill>
                  <a:srgbClr val="008000"/>
                </a:solidFill>
              </a:rPr>
            </a:br>
            <a:r>
              <a:rPr lang="en-US" b="1" dirty="0" smtClean="0">
                <a:solidFill>
                  <a:srgbClr val="008000"/>
                </a:solidFill>
              </a:rPr>
              <a:t>unique tastes</a:t>
            </a:r>
          </a:p>
          <a:p>
            <a:r>
              <a:rPr lang="en-US" b="1" dirty="0">
                <a:solidFill>
                  <a:srgbClr val="008000"/>
                </a:solidFill>
              </a:rPr>
              <a:t>+: Able </a:t>
            </a:r>
            <a:r>
              <a:rPr lang="en-US" b="1" dirty="0" smtClean="0">
                <a:solidFill>
                  <a:srgbClr val="008000"/>
                </a:solidFill>
              </a:rPr>
              <a:t>to recommend new &amp; unpopular items</a:t>
            </a:r>
          </a:p>
          <a:p>
            <a:pPr lvl="1"/>
            <a:r>
              <a:rPr lang="en-US" dirty="0" smtClean="0"/>
              <a:t>No first-rater problem</a:t>
            </a:r>
          </a:p>
          <a:p>
            <a:r>
              <a:rPr lang="en-US" b="1" dirty="0" smtClean="0">
                <a:solidFill>
                  <a:srgbClr val="008000"/>
                </a:solidFill>
              </a:rPr>
              <a:t>+: Able to provide explanations</a:t>
            </a:r>
          </a:p>
          <a:p>
            <a:pPr lvl="1"/>
            <a:r>
              <a:rPr lang="en-US" dirty="0" smtClean="0"/>
              <a:t>Can provide explanations of recommended items by listing content-features that caused an item to be recommended</a:t>
            </a: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20</a:t>
            </a:fld>
            <a:endParaRPr lang="en-US"/>
          </a:p>
        </p:txBody>
      </p:sp>
    </p:spTree>
    <p:extLst>
      <p:ext uri="{BB962C8B-B14F-4D97-AF65-F5344CB8AC3E}">
        <p14:creationId xmlns:p14="http://schemas.microsoft.com/office/powerpoint/2010/main" val="754125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hangingPunct="1"/>
            <a:r>
              <a:rPr lang="en-US" dirty="0" smtClean="0"/>
              <a:t>Cons: Content-based Approach</a:t>
            </a:r>
          </a:p>
        </p:txBody>
      </p:sp>
      <p:sp>
        <p:nvSpPr>
          <p:cNvPr id="32771" name="Rectangle 3"/>
          <p:cNvSpPr>
            <a:spLocks noGrp="1" noChangeArrowheads="1"/>
          </p:cNvSpPr>
          <p:nvPr>
            <p:ph idx="1"/>
          </p:nvPr>
        </p:nvSpPr>
        <p:spPr>
          <a:xfrm>
            <a:off x="457200" y="1295400"/>
            <a:ext cx="8534400" cy="5257801"/>
          </a:xfrm>
        </p:spPr>
        <p:txBody>
          <a:bodyPr>
            <a:normAutofit/>
          </a:bodyPr>
          <a:lstStyle/>
          <a:p>
            <a:r>
              <a:rPr lang="en-US" b="1" dirty="0">
                <a:solidFill>
                  <a:srgbClr val="FF0066"/>
                </a:solidFill>
              </a:rPr>
              <a:t>–</a:t>
            </a:r>
            <a:r>
              <a:rPr lang="en-US" b="1" dirty="0" smtClean="0">
                <a:solidFill>
                  <a:srgbClr val="FF0066"/>
                </a:solidFill>
              </a:rPr>
              <a:t>: Finding the appropriate features is hard</a:t>
            </a:r>
          </a:p>
          <a:p>
            <a:pPr lvl="1" eaLnBrk="1" hangingPunct="1"/>
            <a:r>
              <a:rPr lang="en-US" dirty="0"/>
              <a:t>E</a:t>
            </a:r>
            <a:r>
              <a:rPr lang="en-US" dirty="0" smtClean="0"/>
              <a:t>.g., images, movies, music</a:t>
            </a:r>
          </a:p>
          <a:p>
            <a:r>
              <a:rPr lang="en-US" b="1" dirty="0">
                <a:solidFill>
                  <a:srgbClr val="FF0066"/>
                </a:solidFill>
              </a:rPr>
              <a:t>–: Recommendations for new users</a:t>
            </a:r>
          </a:p>
          <a:p>
            <a:pPr lvl="1"/>
            <a:r>
              <a:rPr lang="en-US" b="1" dirty="0">
                <a:solidFill>
                  <a:srgbClr val="0000FF"/>
                </a:solidFill>
              </a:rPr>
              <a:t>How to build a user profile?</a:t>
            </a:r>
          </a:p>
          <a:p>
            <a:r>
              <a:rPr lang="en-US" b="1" dirty="0" smtClean="0">
                <a:solidFill>
                  <a:srgbClr val="FF0066"/>
                </a:solidFill>
              </a:rPr>
              <a:t>–: Overspecialization</a:t>
            </a:r>
          </a:p>
          <a:p>
            <a:pPr lvl="1" eaLnBrk="1" hangingPunct="1"/>
            <a:r>
              <a:rPr lang="en-US" dirty="0" smtClean="0"/>
              <a:t>Never recommends items outside user’s </a:t>
            </a:r>
            <a:br>
              <a:rPr lang="en-US" dirty="0" smtClean="0"/>
            </a:br>
            <a:r>
              <a:rPr lang="en-US" dirty="0" smtClean="0"/>
              <a:t>content profile</a:t>
            </a:r>
          </a:p>
          <a:p>
            <a:pPr lvl="1" eaLnBrk="1" hangingPunct="1"/>
            <a:r>
              <a:rPr lang="en-US" dirty="0" smtClean="0"/>
              <a:t>People might have multiple interests</a:t>
            </a:r>
          </a:p>
          <a:p>
            <a:pPr lvl="1"/>
            <a:r>
              <a:rPr lang="en-US" b="1" dirty="0" smtClean="0"/>
              <a:t>Unable to exploit quality judgments of other users</a:t>
            </a:r>
          </a:p>
          <a:p>
            <a:pPr eaLnBrk="1" hangingPunct="1"/>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21</a:t>
            </a:fld>
            <a:endParaRPr lang="en-US"/>
          </a:p>
        </p:txBody>
      </p:sp>
    </p:spTree>
    <p:extLst>
      <p:ext uri="{BB962C8B-B14F-4D97-AF65-F5344CB8AC3E}">
        <p14:creationId xmlns:p14="http://schemas.microsoft.com/office/powerpoint/2010/main" val="25876099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smtClean="0"/>
              <a:t/>
            </a:r>
            <a:br>
              <a:rPr lang="en-US" dirty="0" smtClean="0"/>
            </a:br>
            <a:r>
              <a:rPr lang="en-US" dirty="0" smtClean="0"/>
              <a:t>Collaborative Filtering</a:t>
            </a:r>
            <a:endParaRPr lang="en-US" dirty="0"/>
          </a:p>
        </p:txBody>
      </p:sp>
      <p:sp>
        <p:nvSpPr>
          <p:cNvPr id="8" name="Subtitle 7"/>
          <p:cNvSpPr>
            <a:spLocks noGrp="1"/>
          </p:cNvSpPr>
          <p:nvPr>
            <p:ph type="subTitle" idx="1"/>
          </p:nvPr>
        </p:nvSpPr>
        <p:spPr>
          <a:xfrm>
            <a:off x="228600" y="4215384"/>
            <a:ext cx="8077200" cy="1499616"/>
          </a:xfrm>
        </p:spPr>
        <p:txBody>
          <a:bodyPr>
            <a:normAutofit/>
          </a:bodyPr>
          <a:lstStyle/>
          <a:p>
            <a:pPr lvl="1" algn="l"/>
            <a:r>
              <a:rPr lang="en-US" sz="3200" b="1" dirty="0" smtClean="0"/>
              <a:t>Harnessing quality </a:t>
            </a:r>
            <a:r>
              <a:rPr lang="en-US" sz="3200" b="1" dirty="0"/>
              <a:t>judgments of other users</a:t>
            </a:r>
          </a:p>
        </p:txBody>
      </p:sp>
    </p:spTree>
    <p:extLst>
      <p:ext uri="{BB962C8B-B14F-4D97-AF65-F5344CB8AC3E}">
        <p14:creationId xmlns:p14="http://schemas.microsoft.com/office/powerpoint/2010/main" val="14996300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smtClean="0"/>
              <a:t>Collaborative Filtering</a:t>
            </a:r>
          </a:p>
        </p:txBody>
      </p:sp>
      <p:sp>
        <p:nvSpPr>
          <p:cNvPr id="47107" name="Rectangle 3"/>
          <p:cNvSpPr>
            <a:spLocks noGrp="1" noChangeArrowheads="1"/>
          </p:cNvSpPr>
          <p:nvPr>
            <p:ph type="body" idx="1"/>
          </p:nvPr>
        </p:nvSpPr>
        <p:spPr>
          <a:xfrm>
            <a:off x="457200" y="1295400"/>
            <a:ext cx="8153400" cy="5257801"/>
          </a:xfrm>
        </p:spPr>
        <p:txBody>
          <a:bodyPr/>
          <a:lstStyle/>
          <a:p>
            <a:pPr eaLnBrk="1" hangingPunct="1"/>
            <a:r>
              <a:rPr lang="en-US" dirty="0" smtClean="0">
                <a:solidFill>
                  <a:srgbClr val="0000FF"/>
                </a:solidFill>
              </a:rPr>
              <a:t>Consider user </a:t>
            </a:r>
            <a:r>
              <a:rPr lang="en-US" b="1" i="1" dirty="0" smtClean="0">
                <a:solidFill>
                  <a:srgbClr val="0000FF"/>
                </a:solidFill>
              </a:rPr>
              <a:t>x</a:t>
            </a:r>
          </a:p>
          <a:p>
            <a:pPr lvl="8"/>
            <a:endParaRPr lang="en-US" dirty="0" smtClean="0"/>
          </a:p>
          <a:p>
            <a:pPr eaLnBrk="1" hangingPunct="1"/>
            <a:r>
              <a:rPr lang="en-US" dirty="0" smtClean="0"/>
              <a:t>Find set </a:t>
            </a:r>
            <a:r>
              <a:rPr lang="en-US" b="1" i="1" dirty="0" smtClean="0"/>
              <a:t>N</a:t>
            </a:r>
            <a:r>
              <a:rPr lang="en-US" dirty="0" smtClean="0"/>
              <a:t> of other </a:t>
            </a:r>
            <a:br>
              <a:rPr lang="en-US" dirty="0" smtClean="0"/>
            </a:br>
            <a:r>
              <a:rPr lang="en-US" dirty="0" smtClean="0"/>
              <a:t>users whose ratings </a:t>
            </a:r>
            <a:br>
              <a:rPr lang="en-US" dirty="0" smtClean="0"/>
            </a:br>
            <a:r>
              <a:rPr lang="en-US" dirty="0" smtClean="0"/>
              <a:t>are “</a:t>
            </a:r>
            <a:r>
              <a:rPr lang="en-US" b="1" dirty="0" smtClean="0">
                <a:solidFill>
                  <a:srgbClr val="FF0066"/>
                </a:solidFill>
              </a:rPr>
              <a:t>similar</a:t>
            </a:r>
            <a:r>
              <a:rPr lang="en-US" dirty="0" smtClean="0"/>
              <a:t>” to </a:t>
            </a:r>
            <a:br>
              <a:rPr lang="en-US" dirty="0" smtClean="0"/>
            </a:br>
            <a:r>
              <a:rPr lang="en-US" b="1" i="1" dirty="0" smtClean="0"/>
              <a:t>x</a:t>
            </a:r>
            <a:r>
              <a:rPr lang="en-US" dirty="0" smtClean="0"/>
              <a:t>’s ratings</a:t>
            </a:r>
          </a:p>
          <a:p>
            <a:pPr lvl="8"/>
            <a:endParaRPr lang="en-US" dirty="0" smtClean="0"/>
          </a:p>
          <a:p>
            <a:pPr eaLnBrk="1" hangingPunct="1"/>
            <a:r>
              <a:rPr lang="en-US" dirty="0" smtClean="0"/>
              <a:t>Estimate </a:t>
            </a:r>
            <a:r>
              <a:rPr lang="en-US" b="1" i="1" dirty="0" smtClean="0"/>
              <a:t>x</a:t>
            </a:r>
            <a:r>
              <a:rPr lang="en-US" dirty="0" smtClean="0"/>
              <a:t>’s ratings </a:t>
            </a:r>
            <a:br>
              <a:rPr lang="en-US" dirty="0" smtClean="0"/>
            </a:br>
            <a:r>
              <a:rPr lang="en-US" dirty="0" smtClean="0"/>
              <a:t>based on ratings </a:t>
            </a:r>
            <a:br>
              <a:rPr lang="en-US" dirty="0" smtClean="0"/>
            </a:br>
            <a:r>
              <a:rPr lang="en-US" dirty="0" smtClean="0"/>
              <a:t>of users in </a:t>
            </a:r>
            <a:r>
              <a:rPr lang="en-US" b="1" i="1" dirty="0" smtClean="0"/>
              <a:t>N</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23</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32772" name="Picture 4" descr="Fig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3960" y="1209674"/>
            <a:ext cx="4603840" cy="427672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648200" y="2492298"/>
            <a:ext cx="762000" cy="3048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x</a:t>
            </a:r>
            <a:endParaRPr lang="en-US" sz="2400" b="1" i="1" dirty="0">
              <a:solidFill>
                <a:srgbClr val="008000"/>
              </a:solidFill>
            </a:endParaRPr>
          </a:p>
        </p:txBody>
      </p:sp>
      <p:sp>
        <p:nvSpPr>
          <p:cNvPr id="12" name="Rectangle 11"/>
          <p:cNvSpPr/>
          <p:nvPr/>
        </p:nvSpPr>
        <p:spPr>
          <a:xfrm>
            <a:off x="5257800" y="1382751"/>
            <a:ext cx="32004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3" name="Rectangle 12"/>
          <p:cNvSpPr/>
          <p:nvPr/>
        </p:nvSpPr>
        <p:spPr>
          <a:xfrm>
            <a:off x="7391400" y="3776547"/>
            <a:ext cx="1600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r>
              <a:rPr lang="en-US" sz="2400" b="1" i="1" dirty="0" smtClean="0">
                <a:solidFill>
                  <a:srgbClr val="008000"/>
                </a:solidFill>
              </a:rPr>
              <a:t>N</a:t>
            </a:r>
            <a:endParaRPr lang="en-US" b="1" i="1" dirty="0">
              <a:solidFill>
                <a:srgbClr val="008000"/>
              </a:solidFill>
            </a:endParaRPr>
          </a:p>
        </p:txBody>
      </p:sp>
      <p:sp>
        <p:nvSpPr>
          <p:cNvPr id="14" name="Rectangle 13"/>
          <p:cNvSpPr/>
          <p:nvPr/>
        </p:nvSpPr>
        <p:spPr>
          <a:xfrm>
            <a:off x="4953000" y="4995747"/>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5" name="Rectangle 14"/>
          <p:cNvSpPr/>
          <p:nvPr/>
        </p:nvSpPr>
        <p:spPr>
          <a:xfrm>
            <a:off x="5638800" y="5715000"/>
            <a:ext cx="18288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6" name="Rectangle 15"/>
          <p:cNvSpPr/>
          <p:nvPr/>
        </p:nvSpPr>
        <p:spPr>
          <a:xfrm>
            <a:off x="4419600" y="3149292"/>
            <a:ext cx="457200" cy="403302"/>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7802450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dirty="0" smtClean="0"/>
              <a:t>Finding “Similar” </a:t>
            </a:r>
            <a:r>
              <a:rPr lang="en-US" dirty="0"/>
              <a:t>U</a:t>
            </a:r>
            <a:r>
              <a:rPr lang="en-US" dirty="0" smtClean="0"/>
              <a:t>sers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normAutofit lnSpcReduction="10000"/>
              </a:bodyPr>
              <a:lstStyle/>
              <a:p>
                <a:pPr eaLnBrk="1" hangingPunct="1"/>
                <a:r>
                  <a:rPr lang="en-US" dirty="0" smtClean="0"/>
                  <a:t>Let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r>
                  <a:rPr lang="en-US" b="1" dirty="0" err="1" smtClean="0">
                    <a:solidFill>
                      <a:srgbClr val="0000FF"/>
                    </a:solidFill>
                  </a:rPr>
                  <a:t>Jaccard</a:t>
                </a:r>
                <a:r>
                  <a:rPr lang="en-US" b="1" dirty="0" smtClean="0">
                    <a:solidFill>
                      <a:srgbClr val="0000FF"/>
                    </a:solidFill>
                  </a:rPr>
                  <a:t> </a:t>
                </a:r>
                <a:r>
                  <a:rPr lang="en-US" b="1" dirty="0">
                    <a:solidFill>
                      <a:srgbClr val="0000FF"/>
                    </a:solidFill>
                  </a:rPr>
                  <a:t>similarity measure</a:t>
                </a:r>
              </a:p>
              <a:p>
                <a:pPr lvl="1"/>
                <a:r>
                  <a:rPr lang="en-US" b="1" dirty="0" smtClean="0"/>
                  <a:t>Problem:</a:t>
                </a:r>
                <a:r>
                  <a:rPr lang="en-US" dirty="0" smtClean="0"/>
                  <a:t> Ignores the </a:t>
                </a:r>
                <a:r>
                  <a:rPr lang="en-US" dirty="0"/>
                  <a:t>value of the rating </a:t>
                </a:r>
              </a:p>
              <a:p>
                <a:pPr eaLnBrk="1" hangingPunct="1"/>
                <a:r>
                  <a:rPr lang="en-US" b="1" dirty="0" smtClean="0">
                    <a:solidFill>
                      <a:srgbClr val="FF0066"/>
                    </a:solidFill>
                  </a:rPr>
                  <a:t>Cosine similarity measure</a:t>
                </a:r>
              </a:p>
              <a:p>
                <a:pPr lvl="1"/>
                <a:r>
                  <a:rPr lang="en-US" dirty="0" err="1" smtClean="0"/>
                  <a:t>sim</a:t>
                </a:r>
                <a:r>
                  <a:rPr lang="en-US" dirty="0" smtClean="0"/>
                  <a:t>(</a:t>
                </a:r>
                <a:r>
                  <a:rPr lang="en-US" b="1" i="1" dirty="0" smtClean="0"/>
                  <a:t>x</a:t>
                </a:r>
                <a:r>
                  <a:rPr lang="en-US" dirty="0" smtClean="0"/>
                  <a:t>, </a:t>
                </a:r>
                <a:r>
                  <a:rPr lang="en-US" b="1" i="1" dirty="0" smtClean="0"/>
                  <a:t>y</a:t>
                </a:r>
                <a:r>
                  <a:rPr lang="en-US" dirty="0" smtClean="0"/>
                  <a:t>) = </a:t>
                </a:r>
                <a:r>
                  <a:rPr lang="en-US" dirty="0" err="1" smtClean="0"/>
                  <a:t>cos</a:t>
                </a:r>
                <a:r>
                  <a:rPr lang="en-US" dirty="0" smtClean="0"/>
                  <a:t>(</a:t>
                </a:r>
                <a:r>
                  <a:rPr lang="en-US" b="1" i="1" dirty="0" err="1" smtClean="0"/>
                  <a:t>r</a:t>
                </a:r>
                <a:r>
                  <a:rPr lang="en-US" b="1" i="1" baseline="-25000" dirty="0" err="1" smtClean="0"/>
                  <a:t>x</a:t>
                </a:r>
                <a:r>
                  <a:rPr lang="en-US" dirty="0" smtClean="0"/>
                  <a:t>, </a:t>
                </a:r>
                <a:r>
                  <a:rPr lang="en-US" b="1" i="1" dirty="0" err="1" smtClean="0"/>
                  <a:t>r</a:t>
                </a:r>
                <a:r>
                  <a:rPr lang="en-US" b="1" i="1" baseline="-25000" dirty="0" err="1" smtClean="0"/>
                  <a:t>y</a:t>
                </a:r>
                <a:r>
                  <a:rPr lang="en-US" dirty="0" smtClean="0"/>
                  <a:t>) = </a:t>
                </a:r>
                <a14:m>
                  <m:oMath xmlns:m="http://schemas.openxmlformats.org/officeDocument/2006/math">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m:t>
                            </m:r>
                          </m:sub>
                        </m:sSub>
                        <m:r>
                          <a:rPr lang="en-US" i="1" dirty="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m:t>
                            </m:r>
                          </m:sub>
                        </m:sSub>
                      </m:num>
                      <m:den>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𝑥</m:t>
                            </m:r>
                          </m:sub>
                        </m:sSub>
                        <m:r>
                          <a:rPr lang="en-US" b="0" i="1" dirty="0" smtClean="0">
                            <a:latin typeface="Cambria Math"/>
                          </a:rPr>
                          <m:t>||⋅</m:t>
                        </m:r>
                        <m:sSub>
                          <m:sSubPr>
                            <m:ctrlPr>
                              <a:rPr lang="en-US" b="0" i="1" dirty="0" smtClean="0">
                                <a:latin typeface="Cambria Math" panose="02040503050406030204" pitchFamily="18" charset="0"/>
                              </a:rPr>
                            </m:ctrlPr>
                          </m:sSubPr>
                          <m:e>
                            <m:r>
                              <a:rPr lang="en-US" b="0" i="1" dirty="0" smtClean="0">
                                <a:latin typeface="Cambria Math"/>
                              </a:rPr>
                              <m:t>||</m:t>
                            </m:r>
                            <m:r>
                              <a:rPr lang="en-US" b="0" i="1" dirty="0" smtClean="0">
                                <a:latin typeface="Cambria Math"/>
                              </a:rPr>
                              <m:t>𝑟</m:t>
                            </m:r>
                          </m:e>
                          <m:sub>
                            <m:r>
                              <a:rPr lang="en-US" b="0" i="1" dirty="0" smtClean="0">
                                <a:latin typeface="Cambria Math"/>
                              </a:rPr>
                              <m:t>𝑦</m:t>
                            </m:r>
                          </m:sub>
                        </m:sSub>
                        <m:r>
                          <a:rPr lang="en-US" b="0" i="1" dirty="0" smtClean="0">
                            <a:latin typeface="Cambria Math"/>
                          </a:rPr>
                          <m:t>||</m:t>
                        </m:r>
                      </m:den>
                    </m:f>
                  </m:oMath>
                </a14:m>
                <a:endParaRPr lang="en-US" dirty="0" smtClean="0"/>
              </a:p>
              <a:p>
                <a:pPr lvl="1"/>
                <a:r>
                  <a:rPr lang="en-US" b="1" dirty="0"/>
                  <a:t>Problem</a:t>
                </a:r>
                <a:r>
                  <a:rPr lang="en-US" b="1" dirty="0" smtClean="0"/>
                  <a:t>:</a:t>
                </a:r>
                <a:r>
                  <a:rPr lang="en-US" dirty="0" smtClean="0"/>
                  <a:t> Treats missing ratings as “negative”</a:t>
                </a:r>
              </a:p>
              <a:p>
                <a:pPr eaLnBrk="1" hangingPunct="1"/>
                <a:r>
                  <a:rPr lang="en-US" b="1" dirty="0" smtClean="0">
                    <a:solidFill>
                      <a:srgbClr val="D60093"/>
                    </a:solidFill>
                  </a:rPr>
                  <a:t>Pearson correlation coefficient</a:t>
                </a:r>
              </a:p>
              <a:p>
                <a:pPr lvl="1" eaLnBrk="1" hangingPunct="1"/>
                <a:r>
                  <a:rPr lang="en-US" b="1" i="1" dirty="0" err="1" smtClean="0">
                    <a:solidFill>
                      <a:srgbClr val="0000FF"/>
                    </a:solidFill>
                  </a:rPr>
                  <a:t>S</a:t>
                </a:r>
                <a:r>
                  <a:rPr lang="en-US" b="1" i="1" baseline="-25000" dirty="0" err="1" smtClean="0">
                    <a:solidFill>
                      <a:srgbClr val="0000FF"/>
                    </a:solidFill>
                  </a:rPr>
                  <a:t>xy</a:t>
                </a:r>
                <a:r>
                  <a:rPr lang="en-US" dirty="0" smtClean="0"/>
                  <a:t> = items rated by both users </a:t>
                </a:r>
                <a:r>
                  <a:rPr lang="en-US" b="1" i="1" dirty="0" smtClean="0"/>
                  <a:t>x</a:t>
                </a:r>
                <a:r>
                  <a:rPr lang="en-US" dirty="0" smtClean="0"/>
                  <a:t> and </a:t>
                </a:r>
                <a:r>
                  <a:rPr lang="en-US" b="1" i="1" dirty="0" smtClean="0"/>
                  <a:t>y</a:t>
                </a:r>
              </a:p>
              <a:p>
                <a:pPr lvl="1" eaLnBrk="1" hangingPunct="1">
                  <a:buFont typeface="Wingdings" charset="2"/>
                  <a:buNone/>
                </a:pPr>
                <a:endParaRPr lang="en-US" dirty="0" smtClean="0"/>
              </a:p>
              <a:p>
                <a:pPr eaLnBrk="1" hangingPunct="1">
                  <a:buFont typeface="Wingdings" charset="2"/>
                  <a:buNone/>
                </a:pPr>
                <a:r>
                  <a:rPr lang="en-US" dirty="0" smtClean="0"/>
                  <a:t>	</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4"/>
                <a:stretch>
                  <a:fillRect t="-1624"/>
                </a:stretch>
              </a:blipFill>
            </p:spPr>
            <p:txBody>
              <a:bodyPr/>
              <a:lstStyle/>
              <a:p>
                <a:r>
                  <a:rPr lang="en-US">
                    <a:noFill/>
                  </a:rPr>
                  <a:t> </a:t>
                </a:r>
              </a:p>
            </p:txBody>
          </p:sp>
        </mc:Fallback>
      </mc:AlternateContent>
      <p:sp>
        <p:nvSpPr>
          <p:cNvPr id="7" name="Footer Placeholder 6"/>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24</a:t>
            </a:fld>
            <a:endParaRPr lang="en-US"/>
          </a:p>
        </p:txBody>
      </p:sp>
      <p:sp>
        <p:nvSpPr>
          <p:cNvPr id="2" name="TextBox 1"/>
          <p:cNvSpPr txBox="1"/>
          <p:nvPr/>
        </p:nvSpPr>
        <p:spPr>
          <a:xfrm>
            <a:off x="6505880" y="76200"/>
            <a:ext cx="2561920" cy="830997"/>
          </a:xfrm>
          <a:prstGeom prst="rect">
            <a:avLst/>
          </a:prstGeom>
          <a:solidFill>
            <a:schemeClr val="bg1"/>
          </a:solidFill>
        </p:spPr>
        <p:txBody>
          <a:bodyPr wrap="none" rtlCol="0">
            <a:spAutoFit/>
          </a:bodyPr>
          <a:lstStyle/>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x</a:t>
            </a:r>
            <a:r>
              <a:rPr lang="en-US" sz="2400" dirty="0" smtClean="0">
                <a:solidFill>
                  <a:srgbClr val="008000"/>
                </a:solidFill>
                <a:latin typeface="Arial" pitchFamily="34" charset="0"/>
                <a:cs typeface="Arial" pitchFamily="34" charset="0"/>
              </a:rPr>
              <a:t> = [*, _, _, *, ***]</a:t>
            </a:r>
          </a:p>
          <a:p>
            <a:r>
              <a:rPr lang="en-US" sz="2400" b="1" i="1" dirty="0" err="1" smtClean="0">
                <a:solidFill>
                  <a:srgbClr val="008000"/>
                </a:solidFill>
                <a:latin typeface="Arial" pitchFamily="34" charset="0"/>
                <a:cs typeface="Arial" pitchFamily="34" charset="0"/>
              </a:rPr>
              <a:t>r</a:t>
            </a:r>
            <a:r>
              <a:rPr lang="en-US" sz="2400" b="1" i="1" baseline="-25000" dirty="0" err="1" smtClean="0">
                <a:solidFill>
                  <a:srgbClr val="008000"/>
                </a:solidFill>
                <a:latin typeface="Arial" pitchFamily="34" charset="0"/>
                <a:cs typeface="Arial" pitchFamily="34" charset="0"/>
              </a:rPr>
              <a:t>y</a:t>
            </a:r>
            <a:r>
              <a:rPr lang="en-US" sz="2400" dirty="0" smtClean="0">
                <a:solidFill>
                  <a:srgbClr val="008000"/>
                </a:solidFill>
                <a:latin typeface="Arial" pitchFamily="34" charset="0"/>
                <a:cs typeface="Arial" pitchFamily="34" charset="0"/>
              </a:rPr>
              <a:t> = [*, _, **, **, _]</a:t>
            </a:r>
          </a:p>
        </p:txBody>
      </p:sp>
      <p:sp>
        <p:nvSpPr>
          <p:cNvPr id="9" name="TextBox 8"/>
          <p:cNvSpPr txBox="1"/>
          <p:nvPr/>
        </p:nvSpPr>
        <p:spPr>
          <a:xfrm>
            <a:off x="7543800" y="1896070"/>
            <a:ext cx="1433406"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sets: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4, 5}</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3, 4}</a:t>
            </a:r>
          </a:p>
        </p:txBody>
      </p:sp>
      <p:sp>
        <p:nvSpPr>
          <p:cNvPr id="10" name="TextBox 9"/>
          <p:cNvSpPr txBox="1"/>
          <p:nvPr/>
        </p:nvSpPr>
        <p:spPr>
          <a:xfrm>
            <a:off x="7399612" y="3124200"/>
            <a:ext cx="1744388" cy="830997"/>
          </a:xfrm>
          <a:prstGeom prst="rect">
            <a:avLst/>
          </a:prstGeom>
          <a:solidFill>
            <a:schemeClr val="bg1"/>
          </a:solidFill>
        </p:spPr>
        <p:txBody>
          <a:bodyPr wrap="none" rtlCol="0">
            <a:spAutoFit/>
          </a:bodyPr>
          <a:lstStyle/>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b="1" i="1" dirty="0" smtClean="0">
                <a:solidFill>
                  <a:srgbClr val="008000"/>
                </a:solidFill>
                <a:latin typeface="Arial" pitchFamily="34" charset="0"/>
                <a:cs typeface="Arial" pitchFamily="34" charset="0"/>
              </a:rPr>
              <a:t>, </a:t>
            </a:r>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b="1" i="1" dirty="0" smtClean="0">
                <a:solidFill>
                  <a:srgbClr val="008000"/>
                </a:solidFill>
                <a:latin typeface="Arial" pitchFamily="34" charset="0"/>
                <a:cs typeface="Arial" pitchFamily="34" charset="0"/>
              </a:rPr>
              <a:t> as points:</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x</a:t>
            </a:r>
            <a:r>
              <a:rPr lang="en-US" sz="1600" dirty="0" smtClean="0">
                <a:solidFill>
                  <a:srgbClr val="008000"/>
                </a:solidFill>
                <a:latin typeface="Arial" pitchFamily="34" charset="0"/>
                <a:cs typeface="Arial" pitchFamily="34" charset="0"/>
              </a:rPr>
              <a:t> = {1, 0, 0, 1, 3}</a:t>
            </a:r>
          </a:p>
          <a:p>
            <a:r>
              <a:rPr lang="en-US" sz="1600" b="1" i="1" dirty="0" err="1" smtClean="0">
                <a:solidFill>
                  <a:srgbClr val="008000"/>
                </a:solidFill>
                <a:latin typeface="Arial" pitchFamily="34" charset="0"/>
                <a:cs typeface="Arial" pitchFamily="34" charset="0"/>
              </a:rPr>
              <a:t>r</a:t>
            </a:r>
            <a:r>
              <a:rPr lang="en-US" sz="1600" b="1" i="1" baseline="-25000" dirty="0" err="1" smtClean="0">
                <a:solidFill>
                  <a:srgbClr val="008000"/>
                </a:solidFill>
                <a:latin typeface="Arial" pitchFamily="34" charset="0"/>
                <a:cs typeface="Arial" pitchFamily="34" charset="0"/>
              </a:rPr>
              <a:t>y</a:t>
            </a:r>
            <a:r>
              <a:rPr lang="en-US" sz="1600" dirty="0" smtClean="0">
                <a:solidFill>
                  <a:srgbClr val="008000"/>
                </a:solidFill>
                <a:latin typeface="Arial" pitchFamily="34" charset="0"/>
                <a:cs typeface="Arial" pitchFamily="34" charset="0"/>
              </a:rPr>
              <a:t> = {1, 0, 2, 2, 0}</a:t>
            </a:r>
          </a:p>
        </p:txBody>
      </p:sp>
      <p:sp>
        <p:nvSpPr>
          <p:cNvPr id="3" name="TextBox 2"/>
          <p:cNvSpPr txBox="1"/>
          <p:nvPr/>
        </p:nvSpPr>
        <p:spPr>
          <a:xfrm>
            <a:off x="7711232" y="6172200"/>
            <a:ext cx="1454244" cy="646331"/>
          </a:xfrm>
          <a:prstGeom prst="rect">
            <a:avLst/>
          </a:prstGeom>
          <a:noFill/>
        </p:spPr>
        <p:txBody>
          <a:bodyPr wrap="none" rtlCol="0">
            <a:spAutoFit/>
          </a:bodyPr>
          <a:lstStyle/>
          <a:p>
            <a:pPr algn="r"/>
            <a:r>
              <a:rPr lang="en-US" b="1" dirty="0" err="1">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err="1" smtClean="0">
                <a:solidFill>
                  <a:srgbClr val="008000"/>
                </a:solidFill>
                <a:latin typeface="Arial" pitchFamily="34" charset="0"/>
                <a:cs typeface="Arial" pitchFamily="34" charset="0"/>
              </a:rPr>
              <a:t>r</a:t>
            </a:r>
            <a:r>
              <a:rPr lang="en-US" b="1" baseline="-25000" dirty="0" err="1" smtClean="0">
                <a:solidFill>
                  <a:srgbClr val="008000"/>
                </a:solidFill>
                <a:latin typeface="Arial" pitchFamily="34" charset="0"/>
                <a:cs typeface="Arial" pitchFamily="34" charset="0"/>
              </a:rPr>
              <a:t>y</a:t>
            </a:r>
            <a:r>
              <a:rPr lang="en-US" baseline="-25000"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 avg.</a:t>
            </a:r>
            <a:br>
              <a:rPr lang="en-US" dirty="0" smtClean="0">
                <a:solidFill>
                  <a:srgbClr val="008000"/>
                </a:solidFill>
                <a:latin typeface="Arial" pitchFamily="34" charset="0"/>
                <a:cs typeface="Arial" pitchFamily="34" charset="0"/>
              </a:rPr>
            </a:br>
            <a:r>
              <a:rPr lang="en-US" dirty="0" smtClean="0">
                <a:solidFill>
                  <a:srgbClr val="008000"/>
                </a:solidFill>
                <a:latin typeface="Arial" pitchFamily="34" charset="0"/>
                <a:cs typeface="Arial" pitchFamily="34" charset="0"/>
              </a:rPr>
              <a:t>rating of </a:t>
            </a:r>
            <a:r>
              <a:rPr lang="en-US" b="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a:t>
            </a:r>
            <a:r>
              <a:rPr lang="en-US" b="1" dirty="0" smtClean="0">
                <a:solidFill>
                  <a:srgbClr val="008000"/>
                </a:solidFill>
                <a:latin typeface="Arial" pitchFamily="34" charset="0"/>
                <a:cs typeface="Arial" pitchFamily="34" charset="0"/>
              </a:rPr>
              <a:t>y</a:t>
            </a:r>
            <a:endParaRPr lang="en-US" b="1" baseline="-25000" dirty="0" smtClean="0">
              <a:solidFill>
                <a:srgbClr val="008000"/>
              </a:solidFill>
              <a:latin typeface="Arial" pitchFamily="34" charset="0"/>
              <a:cs typeface="Arial" pitchFamily="34" charset="0"/>
            </a:endParaRPr>
          </a:p>
        </p:txBody>
      </p:sp>
      <p:cxnSp>
        <p:nvCxnSpPr>
          <p:cNvPr id="8" name="Straight Connector 7"/>
          <p:cNvCxnSpPr/>
          <p:nvPr/>
        </p:nvCxnSpPr>
        <p:spPr>
          <a:xfrm>
            <a:off x="7807542"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8096334" y="6284260"/>
            <a:ext cx="145180"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57451" y="5257800"/>
                <a:ext cx="7138749" cy="14304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a:cs typeface="Arial" pitchFamily="34" charset="0"/>
                        </a:rPr>
                        <m:t>𝒔𝒊𝒎</m:t>
                      </m:r>
                      <m:d>
                        <m:dPr>
                          <m:ctrlPr>
                            <a:rPr lang="en-US" sz="2400" b="1" i="1" smtClean="0">
                              <a:latin typeface="Cambria Math" panose="02040503050406030204" pitchFamily="18" charset="0"/>
                              <a:cs typeface="Arial" pitchFamily="34" charset="0"/>
                            </a:rPr>
                          </m:ctrlPr>
                        </m:dPr>
                        <m:e>
                          <m:r>
                            <a:rPr lang="en-US" sz="2400" b="1" i="1" smtClean="0">
                              <a:latin typeface="Cambria Math"/>
                              <a:cs typeface="Arial" pitchFamily="34" charset="0"/>
                            </a:rPr>
                            <m:t>𝒙</m:t>
                          </m:r>
                          <m:r>
                            <a:rPr lang="en-US" sz="2400" b="1" i="1" smtClean="0">
                              <a:latin typeface="Cambria Math"/>
                              <a:cs typeface="Arial" pitchFamily="34" charset="0"/>
                            </a:rPr>
                            <m:t>,</m:t>
                          </m:r>
                          <m:r>
                            <a:rPr lang="en-US" sz="2400" b="1" i="1" smtClean="0">
                              <a:latin typeface="Cambria Math"/>
                              <a:cs typeface="Arial" pitchFamily="34" charset="0"/>
                            </a:rPr>
                            <m:t>𝒚</m:t>
                          </m:r>
                        </m:e>
                      </m:d>
                      <m:r>
                        <a:rPr lang="en-US" sz="2400" b="1" i="1" smtClean="0">
                          <a:latin typeface="Cambria Math"/>
                          <a:cs typeface="Arial" pitchFamily="34" charset="0"/>
                        </a:rPr>
                        <m:t>=</m:t>
                      </m:r>
                      <m:f>
                        <m:fPr>
                          <m:ctrlPr>
                            <a:rPr lang="en-US" sz="2400" b="1" i="1" smtClean="0">
                              <a:latin typeface="Cambria Math" panose="02040503050406030204" pitchFamily="18" charset="0"/>
                              <a:cs typeface="Arial" pitchFamily="34" charset="0"/>
                            </a:rPr>
                          </m:ctrlPr>
                        </m:fPr>
                        <m:num>
                          <m:nary>
                            <m:naryPr>
                              <m:chr m:val="∑"/>
                              <m:supHide m:val="on"/>
                              <m:ctrlPr>
                                <a:rPr lang="en-US" sz="2400" b="1" i="1" smtClean="0">
                                  <a:latin typeface="Cambria Math" panose="02040503050406030204" pitchFamily="18" charset="0"/>
                                  <a:cs typeface="Arial" pitchFamily="34" charset="0"/>
                                </a:rPr>
                              </m:ctrlPr>
                            </m:naryPr>
                            <m:sub>
                              <m:r>
                                <a:rPr lang="en-US" sz="2400" b="1" i="1" smtClean="0">
                                  <a:latin typeface="Cambria Math"/>
                                  <a:cs typeface="Arial" pitchFamily="34" charset="0"/>
                                </a:rPr>
                                <m:t>𝒔</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𝑺</m:t>
                                  </m:r>
                                </m:e>
                                <m:sub>
                                  <m:r>
                                    <a:rPr lang="en-US" sz="2400" b="1" i="1" smtClean="0">
                                      <a:latin typeface="Cambria Math"/>
                                      <a:cs typeface="Arial" pitchFamily="34" charset="0"/>
                                    </a:rPr>
                                    <m:t>𝒙𝒚</m:t>
                                  </m:r>
                                </m:sub>
                              </m:sSub>
                            </m:sub>
                            <m:sup/>
                            <m:e>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d>
                                <m:dPr>
                                  <m:ctrlPr>
                                    <a:rPr lang="en-US" sz="2400" b="1" i="1" smtClean="0">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nary>
                        </m:num>
                        <m:den>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a:latin typeface="Cambria Math"/>
                                                      <a:cs typeface="Arial" pitchFamily="34" charset="0"/>
                                                    </a:rPr>
                                                    <m:t>𝒙</m:t>
                                                  </m:r>
                                                </m:sub>
                                              </m:sSub>
                                            </m:e>
                                          </m:acc>
                                        </m:e>
                                      </m:d>
                                    </m:e>
                                    <m:sup>
                                      <m:r>
                                        <a:rPr lang="en-US" sz="2400" b="1" i="1">
                                          <a:latin typeface="Cambria Math"/>
                                          <a:cs typeface="Arial" pitchFamily="34" charset="0"/>
                                        </a:rPr>
                                        <m:t>𝟐</m:t>
                                      </m:r>
                                    </m:sup>
                                  </m:sSup>
                                </m:e>
                              </m:nary>
                            </m:e>
                          </m:rad>
                          <m:rad>
                            <m:radPr>
                              <m:degHide m:val="on"/>
                              <m:ctrlPr>
                                <a:rPr lang="en-US" sz="2400" b="1" i="1" smtClean="0">
                                  <a:latin typeface="Cambria Math" panose="02040503050406030204" pitchFamily="18" charset="0"/>
                                  <a:cs typeface="Arial" pitchFamily="34" charset="0"/>
                                </a:rPr>
                              </m:ctrlPr>
                            </m:radPr>
                            <m:deg/>
                            <m:e>
                              <m:nary>
                                <m:naryPr>
                                  <m:chr m:val="∑"/>
                                  <m:supHide m:val="on"/>
                                  <m:ctrlPr>
                                    <a:rPr lang="en-US" sz="2400" b="1" i="1">
                                      <a:latin typeface="Cambria Math" panose="02040503050406030204" pitchFamily="18" charset="0"/>
                                      <a:cs typeface="Arial" pitchFamily="34" charset="0"/>
                                    </a:rPr>
                                  </m:ctrlPr>
                                </m:naryPr>
                                <m:sub>
                                  <m:r>
                                    <a:rPr lang="en-US" sz="2400" b="1" i="1">
                                      <a:latin typeface="Cambria Math"/>
                                      <a:cs typeface="Arial" pitchFamily="34" charset="0"/>
                                    </a:rPr>
                                    <m:t>𝒔</m:t>
                                  </m:r>
                                  <m:r>
                                    <a:rPr lang="en-US" sz="2400" b="1" i="1">
                                      <a:latin typeface="Cambria Math"/>
                                      <a:cs typeface="Arial" pitchFamily="34" charset="0"/>
                                    </a:rPr>
                                    <m:t>∈</m:t>
                                  </m:r>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𝑺</m:t>
                                      </m:r>
                                    </m:e>
                                    <m:sub>
                                      <m:r>
                                        <a:rPr lang="en-US" sz="2400" b="1" i="1">
                                          <a:latin typeface="Cambria Math"/>
                                          <a:cs typeface="Arial" pitchFamily="34" charset="0"/>
                                        </a:rPr>
                                        <m:t>𝒙𝒚</m:t>
                                      </m:r>
                                    </m:sub>
                                  </m:sSub>
                                </m:sub>
                                <m:sup/>
                                <m:e>
                                  <m:sSup>
                                    <m:sSupPr>
                                      <m:ctrlPr>
                                        <a:rPr lang="en-US" sz="2400" b="1" i="1">
                                          <a:latin typeface="Cambria Math" panose="02040503050406030204" pitchFamily="18" charset="0"/>
                                          <a:cs typeface="Arial" pitchFamily="34" charset="0"/>
                                        </a:rPr>
                                      </m:ctrlPr>
                                    </m:sSupPr>
                                    <m:e>
                                      <m:d>
                                        <m:dPr>
                                          <m:ctrlPr>
                                            <a:rPr lang="en-US" sz="2400" b="1" i="1">
                                              <a:latin typeface="Cambria Math" panose="02040503050406030204" pitchFamily="18" charset="0"/>
                                              <a:cs typeface="Arial" pitchFamily="34" charset="0"/>
                                            </a:rPr>
                                          </m:ctrlPr>
                                        </m:d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r>
                                                <a:rPr lang="en-US" sz="2400" b="1" i="1">
                                                  <a:latin typeface="Cambria Math"/>
                                                  <a:cs typeface="Arial" pitchFamily="34" charset="0"/>
                                                </a:rPr>
                                                <m:t>𝒔</m:t>
                                              </m:r>
                                            </m:sub>
                                          </m:sSub>
                                          <m:r>
                                            <a:rPr lang="en-US" sz="2400" b="1" i="1">
                                              <a:latin typeface="Cambria Math"/>
                                              <a:cs typeface="Arial" pitchFamily="34" charset="0"/>
                                            </a:rPr>
                                            <m:t>−</m:t>
                                          </m:r>
                                          <m:acc>
                                            <m:accPr>
                                              <m:chr m:val="̅"/>
                                              <m:ctrlPr>
                                                <a:rPr lang="en-US" sz="2400" b="1" i="1">
                                                  <a:latin typeface="Cambria Math" panose="02040503050406030204" pitchFamily="18" charset="0"/>
                                                  <a:cs typeface="Arial" pitchFamily="34" charset="0"/>
                                                </a:rPr>
                                              </m:ctrlPr>
                                            </m:accPr>
                                            <m:e>
                                              <m:sSub>
                                                <m:sSubPr>
                                                  <m:ctrlPr>
                                                    <a:rPr lang="en-US" sz="2400" b="1" i="1">
                                                      <a:latin typeface="Cambria Math" panose="02040503050406030204" pitchFamily="18" charset="0"/>
                                                      <a:cs typeface="Arial" pitchFamily="34" charset="0"/>
                                                    </a:rPr>
                                                  </m:ctrlPr>
                                                </m:sSubPr>
                                                <m:e>
                                                  <m:r>
                                                    <a:rPr lang="en-US" sz="2400" b="1" i="1">
                                                      <a:latin typeface="Cambria Math"/>
                                                      <a:cs typeface="Arial" pitchFamily="34" charset="0"/>
                                                    </a:rPr>
                                                    <m:t>𝒓</m:t>
                                                  </m:r>
                                                </m:e>
                                                <m:sub>
                                                  <m:r>
                                                    <a:rPr lang="en-US" sz="2400" b="1" i="1" smtClean="0">
                                                      <a:latin typeface="Cambria Math"/>
                                                      <a:cs typeface="Arial" pitchFamily="34" charset="0"/>
                                                    </a:rPr>
                                                    <m:t>𝒚</m:t>
                                                  </m:r>
                                                </m:sub>
                                              </m:sSub>
                                            </m:e>
                                          </m:acc>
                                        </m:e>
                                      </m:d>
                                    </m:e>
                                    <m:sup>
                                      <m:r>
                                        <a:rPr lang="en-US" sz="2400" b="1" i="1">
                                          <a:latin typeface="Cambria Math"/>
                                          <a:cs typeface="Arial" pitchFamily="34" charset="0"/>
                                        </a:rPr>
                                        <m:t>𝟐</m:t>
                                      </m:r>
                                    </m:sup>
                                  </m:sSup>
                                </m:e>
                              </m:nary>
                            </m:e>
                          </m:rad>
                        </m:den>
                      </m:f>
                    </m:oMath>
                  </m:oMathPara>
                </a14:m>
                <a:endParaRPr lang="en-US" sz="2400" b="1" dirty="0" smtClean="0">
                  <a:latin typeface="Arial" pitchFamily="34" charset="0"/>
                  <a:cs typeface="Arial"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57451" y="5257800"/>
                <a:ext cx="7138749" cy="143045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58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819">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1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Similarity Metric</a:t>
            </a:r>
            <a:endParaRPr lang="en-US" dirty="0"/>
          </a:p>
        </p:txBody>
      </p:sp>
      <p:sp>
        <p:nvSpPr>
          <p:cNvPr id="3" name="Content Placeholder 2"/>
          <p:cNvSpPr>
            <a:spLocks noGrp="1"/>
          </p:cNvSpPr>
          <p:nvPr>
            <p:ph idx="1"/>
          </p:nvPr>
        </p:nvSpPr>
        <p:spPr>
          <a:xfrm>
            <a:off x="457200" y="2743200"/>
            <a:ext cx="8229600" cy="3810001"/>
          </a:xfrm>
        </p:spPr>
        <p:txBody>
          <a:bodyPr/>
          <a:lstStyle/>
          <a:p>
            <a:r>
              <a:rPr lang="en-US" b="1" dirty="0" smtClean="0">
                <a:solidFill>
                  <a:srgbClr val="0000FF"/>
                </a:solidFill>
              </a:rPr>
              <a:t>Intuitively we want:</a:t>
            </a:r>
            <a:r>
              <a:rPr lang="en-US" b="1" dirty="0" smtClean="0"/>
              <a:t> </a:t>
            </a:r>
            <a:r>
              <a:rPr lang="en-US" b="1" dirty="0" err="1" smtClean="0"/>
              <a:t>sim</a:t>
            </a:r>
            <a:r>
              <a:rPr lang="en-US" b="1" dirty="0" smtClean="0"/>
              <a:t>(</a:t>
            </a:r>
            <a:r>
              <a:rPr lang="en-US" b="1" i="1" dirty="0" smtClean="0"/>
              <a:t>A</a:t>
            </a:r>
            <a:r>
              <a:rPr lang="en-US" b="1" dirty="0" smtClean="0"/>
              <a:t>, </a:t>
            </a:r>
            <a:r>
              <a:rPr lang="en-US" b="1" i="1" dirty="0" smtClean="0"/>
              <a:t>B</a:t>
            </a:r>
            <a:r>
              <a:rPr lang="en-US" b="1" dirty="0" smtClean="0"/>
              <a:t>) &gt; </a:t>
            </a:r>
            <a:r>
              <a:rPr lang="en-US" b="1" dirty="0" err="1" smtClean="0"/>
              <a:t>sim</a:t>
            </a:r>
            <a:r>
              <a:rPr lang="en-US" b="1" dirty="0" smtClean="0"/>
              <a:t>(</a:t>
            </a:r>
            <a:r>
              <a:rPr lang="en-US" b="1" i="1" dirty="0" smtClean="0"/>
              <a:t>A</a:t>
            </a:r>
            <a:r>
              <a:rPr lang="en-US" b="1" dirty="0" smtClean="0"/>
              <a:t>, </a:t>
            </a:r>
            <a:r>
              <a:rPr lang="en-US" b="1" i="1" dirty="0" smtClean="0"/>
              <a:t>C</a:t>
            </a:r>
            <a:r>
              <a:rPr lang="en-US" b="1" dirty="0" smtClean="0"/>
              <a:t>)</a:t>
            </a:r>
          </a:p>
          <a:p>
            <a:r>
              <a:rPr lang="en-US" b="1" dirty="0" err="1" smtClean="0"/>
              <a:t>Jaccard</a:t>
            </a:r>
            <a:r>
              <a:rPr lang="en-US" b="1" dirty="0" smtClean="0"/>
              <a:t> similarity:</a:t>
            </a:r>
            <a:r>
              <a:rPr lang="en-US" dirty="0" smtClean="0"/>
              <a:t> 1/5 </a:t>
            </a:r>
            <a:r>
              <a:rPr lang="en-US" b="1" dirty="0" smtClean="0"/>
              <a:t>&lt;</a:t>
            </a:r>
            <a:r>
              <a:rPr lang="en-US" dirty="0" smtClean="0"/>
              <a:t> 2/4</a:t>
            </a:r>
          </a:p>
          <a:p>
            <a:r>
              <a:rPr lang="en-US" b="1" dirty="0" smtClean="0"/>
              <a:t>Cosine similarity:</a:t>
            </a:r>
            <a:r>
              <a:rPr lang="en-US" dirty="0" smtClean="0"/>
              <a:t> 0.386 </a:t>
            </a:r>
            <a:r>
              <a:rPr lang="en-US" b="1" dirty="0" smtClean="0"/>
              <a:t>&gt;</a:t>
            </a:r>
            <a:r>
              <a:rPr lang="en-US" dirty="0" smtClean="0"/>
              <a:t> 0.322</a:t>
            </a:r>
          </a:p>
          <a:p>
            <a:pPr lvl="1"/>
            <a:r>
              <a:rPr lang="en-US" dirty="0" smtClean="0"/>
              <a:t>Considers missing ratings as “negative”</a:t>
            </a:r>
          </a:p>
          <a:p>
            <a:pPr lvl="1"/>
            <a:r>
              <a:rPr lang="en-US" b="1" dirty="0" smtClean="0">
                <a:solidFill>
                  <a:srgbClr val="D60093"/>
                </a:solidFill>
              </a:rPr>
              <a:t>Solution: subtract the (row) mean</a:t>
            </a:r>
            <a:endParaRPr lang="en-US" b="1" dirty="0">
              <a:solidFill>
                <a:srgbClr val="D60093"/>
              </a:solidFill>
            </a:endParaRPr>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25</a:t>
            </a:fld>
            <a:endParaRPr lang="en-US"/>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143000"/>
            <a:ext cx="6277322"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257800"/>
            <a:ext cx="5626356" cy="145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6681107" y="5036403"/>
            <a:ext cx="2539093" cy="830997"/>
          </a:xfrm>
          <a:prstGeom prst="rect">
            <a:avLst/>
          </a:prstGeom>
          <a:noFill/>
        </p:spPr>
        <p:txBody>
          <a:bodyPr wrap="none" rtlCol="0">
            <a:spAutoFit/>
          </a:bodyPr>
          <a:lstStyle/>
          <a:p>
            <a:r>
              <a:rPr lang="en-US" sz="2400" b="1" dirty="0" err="1" smtClean="0">
                <a:solidFill>
                  <a:srgbClr val="0000FF"/>
                </a:solidFill>
                <a:latin typeface="Arial" pitchFamily="34" charset="0"/>
                <a:cs typeface="Arial" pitchFamily="34" charset="0"/>
              </a:rPr>
              <a:t>sim</a:t>
            </a:r>
            <a:r>
              <a:rPr lang="en-US" sz="2400" b="1" dirty="0">
                <a:solidFill>
                  <a:srgbClr val="0000FF"/>
                </a:solidFill>
                <a:latin typeface="Arial" pitchFamily="34" charset="0"/>
                <a:cs typeface="Arial" pitchFamily="34" charset="0"/>
              </a:rPr>
              <a:t> </a:t>
            </a:r>
            <a:r>
              <a:rPr lang="en-US" sz="2400" b="1" dirty="0" smtClean="0">
                <a:solidFill>
                  <a:srgbClr val="0000FF"/>
                </a:solidFill>
                <a:latin typeface="Arial" pitchFamily="34" charset="0"/>
                <a:cs typeface="Arial" pitchFamily="34" charset="0"/>
              </a:rPr>
              <a:t>A,B vs. A,C:</a:t>
            </a:r>
          </a:p>
          <a:p>
            <a:r>
              <a:rPr lang="en-US" sz="2400" dirty="0" smtClean="0">
                <a:solidFill>
                  <a:srgbClr val="0000FF"/>
                </a:solidFill>
                <a:latin typeface="Arial" pitchFamily="34" charset="0"/>
                <a:cs typeface="Arial" pitchFamily="34" charset="0"/>
              </a:rPr>
              <a:t>0.092 </a:t>
            </a:r>
            <a:r>
              <a:rPr lang="en-US" sz="2400" b="1" dirty="0" smtClean="0">
                <a:solidFill>
                  <a:srgbClr val="0000FF"/>
                </a:solidFill>
                <a:latin typeface="Arial" pitchFamily="34" charset="0"/>
                <a:cs typeface="Arial" pitchFamily="34" charset="0"/>
              </a:rPr>
              <a:t>&gt;</a:t>
            </a:r>
            <a:r>
              <a:rPr lang="en-US" sz="2400" dirty="0" smtClean="0">
                <a:solidFill>
                  <a:srgbClr val="0000FF"/>
                </a:solidFill>
                <a:latin typeface="Arial" pitchFamily="34" charset="0"/>
                <a:cs typeface="Arial" pitchFamily="34" charset="0"/>
              </a:rPr>
              <a:t> -0.559</a:t>
            </a:r>
          </a:p>
        </p:txBody>
      </p:sp>
      <p:sp>
        <p:nvSpPr>
          <p:cNvPr id="8" name="TextBox 7"/>
          <p:cNvSpPr txBox="1"/>
          <p:nvPr/>
        </p:nvSpPr>
        <p:spPr>
          <a:xfrm>
            <a:off x="6781800" y="5867400"/>
            <a:ext cx="2286000" cy="923330"/>
          </a:xfrm>
          <a:prstGeom prst="rect">
            <a:avLst/>
          </a:prstGeom>
          <a:noFill/>
        </p:spPr>
        <p:txBody>
          <a:bodyPr wrap="square" rtlCol="0">
            <a:spAutoFit/>
          </a:bodyPr>
          <a:lstStyle/>
          <a:p>
            <a:r>
              <a:rPr lang="en-US" dirty="0" smtClean="0">
                <a:solidFill>
                  <a:srgbClr val="008000"/>
                </a:solidFill>
                <a:latin typeface="Arial" pitchFamily="34" charset="0"/>
                <a:cs typeface="Arial" pitchFamily="34" charset="0"/>
              </a:rPr>
              <a:t>Notice cosine </a:t>
            </a:r>
            <a:r>
              <a:rPr lang="en-US" dirty="0" err="1" smtClean="0">
                <a:solidFill>
                  <a:srgbClr val="008000"/>
                </a:solidFill>
                <a:latin typeface="Arial" pitchFamily="34" charset="0"/>
                <a:cs typeface="Arial" pitchFamily="34" charset="0"/>
              </a:rPr>
              <a:t>sim</a:t>
            </a:r>
            <a:r>
              <a:rPr lang="en-US" dirty="0" smtClean="0">
                <a:solidFill>
                  <a:srgbClr val="008000"/>
                </a:solidFill>
                <a:latin typeface="Arial" pitchFamily="34" charset="0"/>
                <a:cs typeface="Arial" pitchFamily="34" charset="0"/>
              </a:rPr>
              <a:t>. is correlation when data is centered at 0</a:t>
            </a:r>
          </a:p>
        </p:txBody>
      </p:sp>
      <mc:AlternateContent xmlns:mc="http://schemas.openxmlformats.org/markup-compatibility/2006" xmlns:a14="http://schemas.microsoft.com/office/drawing/2010/main">
        <mc:Choice Requires="a14">
          <p:sp>
            <p:nvSpPr>
              <p:cNvPr id="11" name="Rectangle 10"/>
              <p:cNvSpPr/>
              <p:nvPr/>
            </p:nvSpPr>
            <p:spPr>
              <a:xfrm>
                <a:off x="5785195" y="90802"/>
                <a:ext cx="3358805" cy="899798"/>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1600" b="1" i="1" dirty="0" smtClean="0">
                          <a:solidFill>
                            <a:schemeClr val="bg1"/>
                          </a:solidFill>
                          <a:latin typeface="Cambria Math"/>
                        </a:rPr>
                        <m:t>𝒔𝒊𝒎</m:t>
                      </m:r>
                      <m:r>
                        <a:rPr lang="en-US" sz="1600" b="1" i="1" dirty="0">
                          <a:solidFill>
                            <a:schemeClr val="bg1"/>
                          </a:solidFill>
                          <a:latin typeface="Cambria Math"/>
                        </a:rPr>
                        <m:t>(</m:t>
                      </m:r>
                      <m:r>
                        <a:rPr lang="en-US" sz="1600" b="1" i="1" dirty="0">
                          <a:solidFill>
                            <a:schemeClr val="bg1"/>
                          </a:solidFill>
                          <a:latin typeface="Cambria Math"/>
                        </a:rPr>
                        <m:t>𝒙</m:t>
                      </m:r>
                      <m:r>
                        <a:rPr lang="en-US" sz="1600" b="1" i="1" dirty="0">
                          <a:solidFill>
                            <a:schemeClr val="bg1"/>
                          </a:solidFill>
                          <a:latin typeface="Cambria Math"/>
                        </a:rPr>
                        <m:t>, </m:t>
                      </m:r>
                      <m:r>
                        <a:rPr lang="en-US" sz="1600" b="1" i="1" dirty="0">
                          <a:solidFill>
                            <a:schemeClr val="bg1"/>
                          </a:solidFill>
                          <a:latin typeface="Cambria Math"/>
                        </a:rPr>
                        <m:t>𝒚</m:t>
                      </m:r>
                      <m:r>
                        <a:rPr lang="en-US" sz="1600" b="1" i="1" dirty="0">
                          <a:solidFill>
                            <a:schemeClr val="bg1"/>
                          </a:solidFill>
                          <a:latin typeface="Cambria Math"/>
                        </a:rPr>
                        <m:t>) = </m:t>
                      </m:r>
                      <m:f>
                        <m:fPr>
                          <m:ctrlPr>
                            <a:rPr lang="en-US" sz="1600" b="1" i="1" dirty="0">
                              <a:solidFill>
                                <a:schemeClr val="bg1"/>
                              </a:solidFill>
                              <a:latin typeface="Cambria Math" panose="02040503050406030204" pitchFamily="18" charset="0"/>
                            </a:rPr>
                          </m:ctrlPr>
                        </m:fPr>
                        <m:num>
                          <m:nary>
                            <m:naryPr>
                              <m:chr m:val="∑"/>
                              <m:supHide m:val="on"/>
                              <m:ctrlPr>
                                <a:rPr lang="en-US" sz="1600" b="1" i="1" dirty="0" smtClean="0">
                                  <a:solidFill>
                                    <a:schemeClr val="bg1"/>
                                  </a:solidFill>
                                  <a:latin typeface="Cambria Math" panose="02040503050406030204" pitchFamily="18" charset="0"/>
                                </a:rPr>
                              </m:ctrlPr>
                            </m:naryPr>
                            <m:sub>
                              <m:r>
                                <a:rPr lang="en-US" sz="1600" b="1" i="1" dirty="0" smtClean="0">
                                  <a:solidFill>
                                    <a:schemeClr val="bg1"/>
                                  </a:solidFill>
                                  <a:latin typeface="Cambria Math"/>
                                </a:rPr>
                                <m:t>𝒊</m:t>
                              </m:r>
                            </m:sub>
                            <m:sup/>
                            <m:e>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𝒙</m:t>
                                  </m:r>
                                  <m:r>
                                    <a:rPr lang="en-US" sz="1600" b="1" i="1" dirty="0" smtClean="0">
                                      <a:solidFill>
                                        <a:schemeClr val="bg1"/>
                                      </a:solidFill>
                                      <a:latin typeface="Cambria Math"/>
                                    </a:rPr>
                                    <m:t>𝒊</m:t>
                                  </m:r>
                                </m:sub>
                              </m:sSub>
                              <m:r>
                                <a:rPr lang="en-US" sz="1600" b="1" i="1" dirty="0">
                                  <a:solidFill>
                                    <a:schemeClr val="bg1"/>
                                  </a:solidFill>
                                  <a:latin typeface="Cambria Math"/>
                                </a:rPr>
                                <m:t>⋅</m:t>
                              </m:r>
                              <m:sSub>
                                <m:sSubPr>
                                  <m:ctrlPr>
                                    <a:rPr lang="en-US" sz="1600" b="1" i="1" dirty="0">
                                      <a:solidFill>
                                        <a:schemeClr val="bg1"/>
                                      </a:solidFill>
                                      <a:latin typeface="Cambria Math" panose="02040503050406030204" pitchFamily="18" charset="0"/>
                                    </a:rPr>
                                  </m:ctrlPr>
                                </m:sSubPr>
                                <m:e>
                                  <m:r>
                                    <a:rPr lang="en-US" sz="1600" b="1" i="1" dirty="0">
                                      <a:solidFill>
                                        <a:schemeClr val="bg1"/>
                                      </a:solidFill>
                                      <a:latin typeface="Cambria Math"/>
                                    </a:rPr>
                                    <m:t>𝒓</m:t>
                                  </m:r>
                                </m:e>
                                <m:sub>
                                  <m:r>
                                    <a:rPr lang="en-US" sz="1600" b="1" i="1" dirty="0">
                                      <a:solidFill>
                                        <a:schemeClr val="bg1"/>
                                      </a:solidFill>
                                      <a:latin typeface="Cambria Math"/>
                                    </a:rPr>
                                    <m:t>𝒚</m:t>
                                  </m:r>
                                  <m:r>
                                    <a:rPr lang="en-US" sz="1600" b="1" i="1" dirty="0" smtClean="0">
                                      <a:solidFill>
                                        <a:schemeClr val="bg1"/>
                                      </a:solidFill>
                                      <a:latin typeface="Cambria Math"/>
                                    </a:rPr>
                                    <m:t>𝒊</m:t>
                                  </m:r>
                                </m:sub>
                              </m:sSub>
                            </m:e>
                          </m:nary>
                        </m:num>
                        <m:den>
                          <m:rad>
                            <m:radPr>
                              <m:degHide m:val="on"/>
                              <m:ctrlPr>
                                <a:rPr lang="en-US" sz="1600" b="1" i="1" dirty="0" smtClean="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smtClean="0">
                                          <a:solidFill>
                                            <a:schemeClr val="bg1"/>
                                          </a:solidFill>
                                          <a:latin typeface="Cambria Math" panose="02040503050406030204" pitchFamily="18" charset="0"/>
                                        </a:rPr>
                                      </m:ctrlPr>
                                    </m:sSubSupPr>
                                    <m:e>
                                      <m:r>
                                        <a:rPr lang="en-US" sz="1600" b="1" i="1" dirty="0" smtClean="0">
                                          <a:solidFill>
                                            <a:schemeClr val="bg1"/>
                                          </a:solidFill>
                                          <a:latin typeface="Cambria Math"/>
                                        </a:rPr>
                                        <m:t>𝒓</m:t>
                                      </m:r>
                                    </m:e>
                                    <m:sub>
                                      <m:r>
                                        <a:rPr lang="en-US" sz="1600" b="1" i="1" dirty="0" smtClean="0">
                                          <a:solidFill>
                                            <a:schemeClr val="bg1"/>
                                          </a:solidFill>
                                          <a:latin typeface="Cambria Math"/>
                                        </a:rPr>
                                        <m:t>𝒙𝒊</m:t>
                                      </m:r>
                                    </m:sub>
                                    <m:sup>
                                      <m:r>
                                        <a:rPr lang="en-US" sz="1600" b="1" i="1" dirty="0" smtClean="0">
                                          <a:solidFill>
                                            <a:schemeClr val="bg1"/>
                                          </a:solidFill>
                                          <a:latin typeface="Cambria Math"/>
                                        </a:rPr>
                                        <m:t>𝟐</m:t>
                                      </m:r>
                                    </m:sup>
                                  </m:sSubSup>
                                </m:e>
                              </m:nary>
                            </m:e>
                          </m:rad>
                          <m:r>
                            <a:rPr lang="en-US" sz="1600" b="1" i="1" dirty="0" smtClean="0">
                              <a:solidFill>
                                <a:schemeClr val="bg1"/>
                              </a:solidFill>
                              <a:latin typeface="Cambria Math"/>
                            </a:rPr>
                            <m:t>⋅</m:t>
                          </m:r>
                          <m:rad>
                            <m:radPr>
                              <m:degHide m:val="on"/>
                              <m:ctrlPr>
                                <a:rPr lang="en-US" sz="1600" b="1" i="1" dirty="0">
                                  <a:solidFill>
                                    <a:schemeClr val="bg1"/>
                                  </a:solidFill>
                                  <a:latin typeface="Cambria Math" panose="02040503050406030204" pitchFamily="18" charset="0"/>
                                </a:rPr>
                              </m:ctrlPr>
                            </m:radPr>
                            <m:deg/>
                            <m:e>
                              <m:nary>
                                <m:naryPr>
                                  <m:chr m:val="∑"/>
                                  <m:supHide m:val="on"/>
                                  <m:ctrlPr>
                                    <a:rPr lang="en-US" sz="1600" b="1" i="1" dirty="0">
                                      <a:solidFill>
                                        <a:schemeClr val="bg1"/>
                                      </a:solidFill>
                                      <a:latin typeface="Cambria Math" panose="02040503050406030204" pitchFamily="18" charset="0"/>
                                    </a:rPr>
                                  </m:ctrlPr>
                                </m:naryPr>
                                <m:sub>
                                  <m:r>
                                    <a:rPr lang="en-US" sz="1600" b="1" i="1" dirty="0">
                                      <a:solidFill>
                                        <a:schemeClr val="bg1"/>
                                      </a:solidFill>
                                      <a:latin typeface="Cambria Math"/>
                                    </a:rPr>
                                    <m:t>𝒊</m:t>
                                  </m:r>
                                </m:sub>
                                <m:sup/>
                                <m:e>
                                  <m:sSubSup>
                                    <m:sSubSupPr>
                                      <m:ctrlPr>
                                        <a:rPr lang="en-US" sz="1600" b="1" i="1" dirty="0">
                                          <a:solidFill>
                                            <a:schemeClr val="bg1"/>
                                          </a:solidFill>
                                          <a:latin typeface="Cambria Math" panose="02040503050406030204" pitchFamily="18" charset="0"/>
                                        </a:rPr>
                                      </m:ctrlPr>
                                    </m:sSubSupPr>
                                    <m:e>
                                      <m:r>
                                        <a:rPr lang="en-US" sz="1600" b="1" i="1" dirty="0">
                                          <a:solidFill>
                                            <a:schemeClr val="bg1"/>
                                          </a:solidFill>
                                          <a:latin typeface="Cambria Math"/>
                                        </a:rPr>
                                        <m:t>𝒓</m:t>
                                      </m:r>
                                    </m:e>
                                    <m:sub>
                                      <m:r>
                                        <a:rPr lang="en-US" sz="1600" b="1" i="1" dirty="0" smtClean="0">
                                          <a:solidFill>
                                            <a:schemeClr val="bg1"/>
                                          </a:solidFill>
                                          <a:latin typeface="Cambria Math"/>
                                        </a:rPr>
                                        <m:t>𝒚</m:t>
                                      </m:r>
                                      <m:r>
                                        <a:rPr lang="en-US" sz="1600" b="1" i="1" dirty="0">
                                          <a:solidFill>
                                            <a:schemeClr val="bg1"/>
                                          </a:solidFill>
                                          <a:latin typeface="Cambria Math"/>
                                        </a:rPr>
                                        <m:t>𝒊</m:t>
                                      </m:r>
                                    </m:sub>
                                    <m:sup>
                                      <m:r>
                                        <a:rPr lang="en-US" sz="1600" b="1" i="1" dirty="0">
                                          <a:solidFill>
                                            <a:schemeClr val="bg1"/>
                                          </a:solidFill>
                                          <a:latin typeface="Cambria Math"/>
                                        </a:rPr>
                                        <m:t>𝟐</m:t>
                                      </m:r>
                                    </m:sup>
                                  </m:sSubSup>
                                </m:e>
                              </m:nary>
                            </m:e>
                          </m:rad>
                        </m:den>
                      </m:f>
                    </m:oMath>
                  </m:oMathPara>
                </a14:m>
                <a:endParaRPr lang="en-US" sz="1600" b="1"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5785195" y="90802"/>
                <a:ext cx="3358805" cy="899798"/>
              </a:xfrm>
              <a:prstGeom prst="rect">
                <a:avLst/>
              </a:prstGeom>
              <a:blipFill rotWithShape="1">
                <a:blip r:embed="rId4"/>
                <a:stretch>
                  <a:fillRect/>
                </a:stretch>
              </a:blipFill>
            </p:spPr>
            <p:txBody>
              <a:bodyPr/>
              <a:lstStyle/>
              <a:p>
                <a:r>
                  <a:rPr lang="en-US">
                    <a:noFill/>
                  </a:rPr>
                  <a:t> </a:t>
                </a:r>
              </a:p>
            </p:txBody>
          </p:sp>
        </mc:Fallback>
      </mc:AlternateContent>
      <p:sp>
        <p:nvSpPr>
          <p:cNvPr id="12" name="TextBox 11"/>
          <p:cNvSpPr txBox="1"/>
          <p:nvPr/>
        </p:nvSpPr>
        <p:spPr>
          <a:xfrm>
            <a:off x="5822484" y="11668"/>
            <a:ext cx="1492716" cy="369332"/>
          </a:xfrm>
          <a:prstGeom prst="rect">
            <a:avLst/>
          </a:prstGeom>
          <a:noFill/>
        </p:spPr>
        <p:txBody>
          <a:bodyPr wrap="none" rtlCol="0">
            <a:spAutoFit/>
          </a:bodyPr>
          <a:lstStyle/>
          <a:p>
            <a:r>
              <a:rPr lang="en-US" b="1" dirty="0" smtClean="0">
                <a:solidFill>
                  <a:schemeClr val="bg1"/>
                </a:solidFill>
                <a:latin typeface="Arial" pitchFamily="34" charset="0"/>
                <a:cs typeface="Arial" pitchFamily="34" charset="0"/>
              </a:rPr>
              <a:t>Cosine </a:t>
            </a:r>
            <a:r>
              <a:rPr lang="en-US" b="1" dirty="0" err="1" smtClean="0">
                <a:solidFill>
                  <a:schemeClr val="bg1"/>
                </a:solidFill>
                <a:latin typeface="Arial" pitchFamily="34" charset="0"/>
                <a:cs typeface="Arial" pitchFamily="34" charset="0"/>
              </a:rPr>
              <a:t>sim</a:t>
            </a:r>
            <a:r>
              <a:rPr lang="en-US" b="1" dirty="0" smtClean="0">
                <a:solidFill>
                  <a:schemeClr val="bg1"/>
                </a:solidFill>
                <a:latin typeface="Arial" pitchFamily="34" charset="0"/>
                <a:cs typeface="Arial" pitchFamily="34" charset="0"/>
              </a:rPr>
              <a:t>:</a:t>
            </a:r>
          </a:p>
        </p:txBody>
      </p:sp>
    </p:spTree>
    <p:extLst>
      <p:ext uri="{BB962C8B-B14F-4D97-AF65-F5344CB8AC3E}">
        <p14:creationId xmlns:p14="http://schemas.microsoft.com/office/powerpoint/2010/main" val="283623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dirty="0" smtClean="0"/>
              <a:t>Rating Predictions</a:t>
            </a:r>
          </a:p>
        </p:txBody>
      </p:sp>
      <mc:AlternateContent xmlns:mc="http://schemas.openxmlformats.org/markup-compatibility/2006" xmlns:a14="http://schemas.microsoft.com/office/drawing/2010/main">
        <mc:Choice Requires="a14">
          <p:sp>
            <p:nvSpPr>
              <p:cNvPr id="35843" name="Rectangle 3"/>
              <p:cNvSpPr>
                <a:spLocks noGrp="1" noChangeArrowheads="1"/>
              </p:cNvSpPr>
              <p:nvPr>
                <p:ph type="body" idx="1"/>
              </p:nvPr>
            </p:nvSpPr>
            <p:spPr/>
            <p:txBody>
              <a:bodyPr>
                <a:normAutofit/>
              </a:bodyPr>
              <a:lstStyle/>
              <a:p>
                <a:pPr marL="118872" indent="0">
                  <a:buNone/>
                </a:pPr>
                <a:r>
                  <a:rPr lang="en-US" b="1" dirty="0" smtClean="0">
                    <a:solidFill>
                      <a:srgbClr val="0000FF"/>
                    </a:solidFill>
                  </a:rPr>
                  <a:t>From similarity metric to recommendations:</a:t>
                </a:r>
              </a:p>
              <a:p>
                <a:r>
                  <a:rPr lang="en-US" dirty="0"/>
                  <a:t>L</a:t>
                </a:r>
                <a:r>
                  <a:rPr lang="en-US" dirty="0" smtClean="0"/>
                  <a:t>et </a:t>
                </a:r>
                <a:r>
                  <a:rPr lang="en-US" b="1" i="1" dirty="0" err="1" smtClean="0"/>
                  <a:t>r</a:t>
                </a:r>
                <a:r>
                  <a:rPr lang="en-US" b="1" i="1" baseline="-25000" dirty="0" err="1" smtClean="0"/>
                  <a:t>x</a:t>
                </a:r>
                <a:r>
                  <a:rPr lang="en-US" dirty="0" smtClean="0"/>
                  <a:t> be the vector of user </a:t>
                </a:r>
                <a:r>
                  <a:rPr lang="en-US" b="1" i="1" dirty="0" smtClean="0"/>
                  <a:t>x</a:t>
                </a:r>
                <a:r>
                  <a:rPr lang="en-US" dirty="0" smtClean="0"/>
                  <a:t>’s ratings</a:t>
                </a:r>
              </a:p>
              <a:p>
                <a:pPr eaLnBrk="1" hangingPunct="1"/>
                <a:r>
                  <a:rPr lang="en-US" dirty="0" smtClean="0"/>
                  <a:t>Let </a:t>
                </a:r>
                <a:r>
                  <a:rPr lang="en-US" b="1" i="1" dirty="0" smtClean="0"/>
                  <a:t>N</a:t>
                </a:r>
                <a:r>
                  <a:rPr lang="en-US" dirty="0" smtClean="0"/>
                  <a:t> be the set of </a:t>
                </a:r>
                <a:r>
                  <a:rPr lang="en-US" b="1" i="1" dirty="0" smtClean="0"/>
                  <a:t>k</a:t>
                </a:r>
                <a:r>
                  <a:rPr lang="en-US" dirty="0" smtClean="0"/>
                  <a:t> users most similar to </a:t>
                </a:r>
                <a:r>
                  <a:rPr lang="en-US" b="1" i="1" dirty="0" smtClean="0"/>
                  <a:t>x</a:t>
                </a:r>
                <a:r>
                  <a:rPr lang="en-US" dirty="0" smtClean="0"/>
                  <a:t> who have rated item </a:t>
                </a:r>
                <a:r>
                  <a:rPr lang="en-US" b="1" i="1" dirty="0" err="1" smtClean="0"/>
                  <a:t>i</a:t>
                </a:r>
                <a:endParaRPr lang="en-US" b="1" i="1" dirty="0" smtClean="0"/>
              </a:p>
              <a:p>
                <a:pPr eaLnBrk="1" hangingPunct="1"/>
                <a:r>
                  <a:rPr lang="en-US" b="1" dirty="0" smtClean="0">
                    <a:solidFill>
                      <a:srgbClr val="D60093"/>
                    </a:solidFill>
                  </a:rPr>
                  <a:t>Prediction for item </a:t>
                </a:r>
                <a:r>
                  <a:rPr lang="en-US" b="1" i="1" dirty="0" smtClean="0">
                    <a:solidFill>
                      <a:srgbClr val="D60093"/>
                    </a:solidFill>
                  </a:rPr>
                  <a:t>s </a:t>
                </a:r>
                <a:r>
                  <a:rPr lang="en-US" b="1" dirty="0" smtClean="0">
                    <a:solidFill>
                      <a:srgbClr val="D60093"/>
                    </a:solidFill>
                  </a:rPr>
                  <a:t>of</a:t>
                </a:r>
                <a:r>
                  <a:rPr lang="en-US" b="1" i="1" dirty="0" smtClean="0">
                    <a:solidFill>
                      <a:srgbClr val="D60093"/>
                    </a:solidFill>
                  </a:rPr>
                  <a:t> user x</a:t>
                </a:r>
                <a:r>
                  <a:rPr lang="en-US" b="1" dirty="0" smtClean="0">
                    <a:solidFill>
                      <a:srgbClr val="D60093"/>
                    </a:solidFill>
                  </a:rPr>
                  <a:t>:</a:t>
                </a:r>
              </a:p>
              <a:p>
                <a:pPr lvl="1" eaLnBrk="1" hangingPunct="1"/>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a:rPr>
                          <m:t>𝑟</m:t>
                        </m:r>
                      </m:e>
                      <m:sub>
                        <m:r>
                          <a:rPr lang="en-US" b="0" i="1" dirty="0" smtClean="0">
                            <a:latin typeface="Cambria Math"/>
                          </a:rPr>
                          <m:t>𝑥𝑖</m:t>
                        </m:r>
                      </m:sub>
                    </m:sSub>
                    <m:r>
                      <a:rPr lang="en-US" i="1" dirty="0" smtClean="0">
                        <a:latin typeface="Cambria Math"/>
                      </a:rPr>
                      <m:t>=</m:t>
                    </m:r>
                    <m:f>
                      <m:fPr>
                        <m:ctrlPr>
                          <a:rPr lang="en-US" i="1" dirty="0" smtClean="0">
                            <a:latin typeface="Cambria Math" panose="02040503050406030204" pitchFamily="18" charset="0"/>
                          </a:rPr>
                        </m:ctrlPr>
                      </m:fPr>
                      <m:num>
                        <m:r>
                          <a:rPr lang="en-US" i="1" dirty="0" smtClean="0">
                            <a:latin typeface="Cambria Math"/>
                          </a:rPr>
                          <m:t>1</m:t>
                        </m:r>
                      </m:num>
                      <m:den>
                        <m:r>
                          <a:rPr lang="en-US" i="1" dirty="0" smtClean="0">
                            <a:latin typeface="Cambria Math"/>
                          </a:rPr>
                          <m:t>𝑘</m:t>
                        </m:r>
                      </m:den>
                    </m:f>
                    <m:r>
                      <a:rPr lang="en-US" i="1" dirty="0" smtClean="0">
                        <a:latin typeface="Cambria Math"/>
                      </a:rPr>
                      <m:t> </m:t>
                    </m:r>
                    <m:nary>
                      <m:naryPr>
                        <m:chr m:val="∑"/>
                        <m:supHide m:val="on"/>
                        <m:ctrlPr>
                          <a:rPr lang="en-US" b="0" i="1" dirty="0" smtClean="0">
                            <a:latin typeface="Cambria Math" panose="02040503050406030204" pitchFamily="18" charset="0"/>
                          </a:rPr>
                        </m:ctrlPr>
                      </m:naryPr>
                      <m:sub>
                        <m:r>
                          <a:rPr lang="en-US" b="0" i="1" dirty="0" smtClean="0">
                            <a:latin typeface="Cambria Math"/>
                          </a:rPr>
                          <m:t>𝑦</m:t>
                        </m:r>
                        <m:r>
                          <a:rPr lang="en-US" b="0" i="1" dirty="0" smtClean="0">
                            <a:latin typeface="Cambria Math"/>
                          </a:rPr>
                          <m:t>∈</m:t>
                        </m:r>
                        <m:r>
                          <a:rPr lang="en-US" b="0" i="1" dirty="0" smtClean="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𝑟</m:t>
                            </m:r>
                          </m:e>
                          <m:sub>
                            <m:r>
                              <a:rPr lang="en-US" b="0" i="1" dirty="0" smtClean="0">
                                <a:latin typeface="Cambria Math"/>
                              </a:rPr>
                              <m:t>𝑦𝑖</m:t>
                            </m:r>
                          </m:sub>
                        </m:sSub>
                      </m:e>
                    </m:nary>
                  </m:oMath>
                </a14:m>
                <a:endParaRPr lang="en-US" baseline="-25000" dirty="0" smtClean="0"/>
              </a:p>
              <a:p>
                <a:pPr lvl="1"/>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𝑥𝑖</m:t>
                        </m:r>
                      </m:sub>
                    </m:sSub>
                    <m:r>
                      <a:rPr lang="en-US" i="1" dirty="0">
                        <a:latin typeface="Cambria Math"/>
                      </a:rPr>
                      <m:t>=</m:t>
                    </m:r>
                    <m:f>
                      <m:fPr>
                        <m:ctrlPr>
                          <a:rPr lang="en-US" b="0" i="1" dirty="0" smtClean="0">
                            <a:latin typeface="Cambria Math" panose="02040503050406030204" pitchFamily="18" charset="0"/>
                          </a:rPr>
                        </m:ctrlPr>
                      </m:fPr>
                      <m:num>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𝑟</m:t>
                                </m:r>
                              </m:e>
                              <m:sub>
                                <m:r>
                                  <a:rPr lang="en-US" i="1" dirty="0">
                                    <a:latin typeface="Cambria Math"/>
                                  </a:rPr>
                                  <m:t>𝑦𝑖</m:t>
                                </m:r>
                              </m:sub>
                            </m:sSub>
                          </m:e>
                        </m:nary>
                      </m:num>
                      <m:den>
                        <m:nary>
                          <m:naryPr>
                            <m:chr m:val="∑"/>
                            <m:supHide m:val="on"/>
                            <m:ctrlPr>
                              <a:rPr lang="en-US" i="1" dirty="0">
                                <a:latin typeface="Cambria Math" panose="02040503050406030204" pitchFamily="18" charset="0"/>
                              </a:rPr>
                            </m:ctrlPr>
                          </m:naryPr>
                          <m:sub>
                            <m:r>
                              <a:rPr lang="en-US" i="1" dirty="0">
                                <a:latin typeface="Cambria Math"/>
                              </a:rPr>
                              <m:t>𝑦</m:t>
                            </m:r>
                            <m:r>
                              <a:rPr lang="en-US" i="1" dirty="0">
                                <a:latin typeface="Cambria Math"/>
                              </a:rPr>
                              <m:t>∈</m:t>
                            </m:r>
                            <m:r>
                              <a:rPr lang="en-US" i="1" dirty="0">
                                <a:latin typeface="Cambria Math"/>
                              </a:rPr>
                              <m:t>𝑁</m:t>
                            </m:r>
                          </m:sub>
                          <m:sup/>
                          <m:e>
                            <m:sSub>
                              <m:sSubPr>
                                <m:ctrlPr>
                                  <a:rPr lang="en-US" b="0" i="1" dirty="0" smtClean="0">
                                    <a:latin typeface="Cambria Math" panose="02040503050406030204" pitchFamily="18" charset="0"/>
                                  </a:rPr>
                                </m:ctrlPr>
                              </m:sSubPr>
                              <m:e>
                                <m:r>
                                  <a:rPr lang="en-US" b="0" i="1" dirty="0" smtClean="0">
                                    <a:latin typeface="Cambria Math"/>
                                  </a:rPr>
                                  <m:t>𝑠</m:t>
                                </m:r>
                              </m:e>
                              <m:sub>
                                <m:r>
                                  <a:rPr lang="en-US" b="0" i="1" dirty="0" smtClean="0">
                                    <a:latin typeface="Cambria Math"/>
                                  </a:rPr>
                                  <m:t>𝑥𝑦</m:t>
                                </m:r>
                              </m:sub>
                            </m:sSub>
                          </m:e>
                        </m:nary>
                      </m:den>
                    </m:f>
                  </m:oMath>
                </a14:m>
                <a:endParaRPr lang="en-US" i="1" dirty="0" smtClean="0"/>
              </a:p>
              <a:p>
                <a:pPr lvl="1" eaLnBrk="1" hangingPunct="1"/>
                <a:r>
                  <a:rPr lang="en-US" dirty="0" smtClean="0"/>
                  <a:t>Other options?</a:t>
                </a:r>
              </a:p>
              <a:p>
                <a:r>
                  <a:rPr lang="en-US" b="1" dirty="0" smtClean="0">
                    <a:solidFill>
                      <a:srgbClr val="008000"/>
                    </a:solidFill>
                  </a:rPr>
                  <a:t>Many other tricks possible…</a:t>
                </a:r>
              </a:p>
              <a:p>
                <a:pPr lvl="1" eaLnBrk="1" hangingPunct="1">
                  <a:buFont typeface="Wingdings" charset="2"/>
                  <a:buNone/>
                </a:pPr>
                <a:endParaRPr lang="en-US" dirty="0" smtClean="0"/>
              </a:p>
              <a:p>
                <a:pPr lvl="1" eaLnBrk="1" hangingPunct="1"/>
                <a:endParaRPr lang="en-US" baseline="-25000" dirty="0" smtClean="0"/>
              </a:p>
            </p:txBody>
          </p:sp>
        </mc:Choice>
        <mc:Fallback xmlns="">
          <p:sp>
            <p:nvSpPr>
              <p:cNvPr id="35843" name="Rectangle 3"/>
              <p:cNvSpPr>
                <a:spLocks noGrp="1" noRot="1" noChangeAspect="1" noMove="1" noResize="1" noEditPoints="1" noAdjustHandles="1" noChangeArrowheads="1" noChangeShapeType="1" noTextEdit="1"/>
              </p:cNvSpPr>
              <p:nvPr>
                <p:ph type="body" idx="1"/>
              </p:nvPr>
            </p:nvSpPr>
            <p:spPr>
              <a:blipFill rotWithShape="1">
                <a:blip r:embed="rId3"/>
                <a:stretch>
                  <a:fillRect l="-889" t="-696" b="-382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19B12225-5612-419B-A8D5-4B8EEE4C217E}" type="slidenum">
              <a:rPr lang="en-US" smtClean="0"/>
              <a:pPr/>
              <a:t>26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mc:AlternateContent xmlns:mc="http://schemas.openxmlformats.org/markup-compatibility/2006" xmlns:a14="http://schemas.microsoft.com/office/drawing/2010/main">
        <mc:Choice Requires="a14">
          <p:sp>
            <p:nvSpPr>
              <p:cNvPr id="2" name="Rectangle 1"/>
              <p:cNvSpPr/>
              <p:nvPr/>
            </p:nvSpPr>
            <p:spPr>
              <a:xfrm>
                <a:off x="4724400" y="4281213"/>
                <a:ext cx="1822102" cy="671787"/>
              </a:xfrm>
              <a:prstGeom prst="rect">
                <a:avLst/>
              </a:prstGeom>
            </p:spPr>
            <p:txBody>
              <a:bodyPr wrap="none">
                <a:spAutoFit/>
              </a:bodyPr>
              <a:lstStyle/>
              <a:p>
                <a:r>
                  <a:rPr lang="en-US" b="1" dirty="0" smtClean="0">
                    <a:solidFill>
                      <a:srgbClr val="008000"/>
                    </a:solidFill>
                  </a:rPr>
                  <a:t>Shorthand:</a:t>
                </a:r>
                <a:br>
                  <a:rPr lang="en-US" b="1" dirty="0" smtClean="0">
                    <a:solidFill>
                      <a:srgbClr val="008000"/>
                    </a:solidFill>
                  </a:rPr>
                </a:br>
                <a:r>
                  <a:rPr lang="en-US" b="1" dirty="0" smtClean="0">
                    <a:solidFill>
                      <a:srgbClr val="008000"/>
                    </a:solidFill>
                  </a:rPr>
                  <a:t> </a:t>
                </a:r>
                <a14:m>
                  <m:oMath xmlns:m="http://schemas.openxmlformats.org/officeDocument/2006/math">
                    <m:sSub>
                      <m:sSubPr>
                        <m:ctrlPr>
                          <a:rPr lang="en-US" b="1" i="1" dirty="0" smtClean="0">
                            <a:solidFill>
                              <a:srgbClr val="008000"/>
                            </a:solidFill>
                            <a:latin typeface="Cambria Math" panose="02040503050406030204" pitchFamily="18" charset="0"/>
                          </a:rPr>
                        </m:ctrlPr>
                      </m:sSubPr>
                      <m:e>
                        <m:r>
                          <a:rPr lang="en-US" b="1" i="1" dirty="0" smtClean="0">
                            <a:solidFill>
                              <a:srgbClr val="008000"/>
                            </a:solidFill>
                            <a:latin typeface="Cambria Math"/>
                          </a:rPr>
                          <m:t>𝒔</m:t>
                        </m:r>
                      </m:e>
                      <m:sub>
                        <m:r>
                          <a:rPr lang="en-US" b="1" i="1" dirty="0" smtClean="0">
                            <a:solidFill>
                              <a:srgbClr val="008000"/>
                            </a:solidFill>
                            <a:latin typeface="Cambria Math"/>
                          </a:rPr>
                          <m:t>𝒙𝒚</m:t>
                        </m:r>
                      </m:sub>
                    </m:sSub>
                    <m:r>
                      <a:rPr lang="en-US" b="1" i="1" dirty="0" smtClean="0">
                        <a:solidFill>
                          <a:srgbClr val="008000"/>
                        </a:solidFill>
                        <a:latin typeface="Cambria Math"/>
                      </a:rPr>
                      <m:t>=</m:t>
                    </m:r>
                    <m:r>
                      <a:rPr lang="en-US" b="1" i="1" dirty="0">
                        <a:solidFill>
                          <a:srgbClr val="008000"/>
                        </a:solidFill>
                        <a:latin typeface="Cambria Math"/>
                      </a:rPr>
                      <m:t>𝒔𝒊𝒎</m:t>
                    </m:r>
                    <m:d>
                      <m:dPr>
                        <m:ctrlPr>
                          <a:rPr lang="en-US" b="1" i="1" dirty="0">
                            <a:solidFill>
                              <a:srgbClr val="008000"/>
                            </a:solidFill>
                            <a:latin typeface="Cambria Math" panose="02040503050406030204" pitchFamily="18" charset="0"/>
                          </a:rPr>
                        </m:ctrlPr>
                      </m:dPr>
                      <m:e>
                        <m:r>
                          <a:rPr lang="en-US" b="1" i="1" dirty="0">
                            <a:solidFill>
                              <a:srgbClr val="008000"/>
                            </a:solidFill>
                            <a:latin typeface="Cambria Math"/>
                          </a:rPr>
                          <m:t>𝒙</m:t>
                        </m:r>
                        <m:r>
                          <a:rPr lang="en-US" b="1" i="1" dirty="0">
                            <a:solidFill>
                              <a:srgbClr val="008000"/>
                            </a:solidFill>
                            <a:latin typeface="Cambria Math"/>
                          </a:rPr>
                          <m:t>,</m:t>
                        </m:r>
                        <m:r>
                          <a:rPr lang="en-US" b="1" i="1" dirty="0">
                            <a:solidFill>
                              <a:srgbClr val="008000"/>
                            </a:solidFill>
                            <a:latin typeface="Cambria Math"/>
                          </a:rPr>
                          <m:t>𝒚</m:t>
                        </m:r>
                      </m:e>
                    </m:d>
                  </m:oMath>
                </a14:m>
                <a:endParaRPr lang="en-US" b="1" dirty="0">
                  <a:solidFill>
                    <a:srgbClr val="008000"/>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4724400" y="4281213"/>
                <a:ext cx="1822102" cy="671787"/>
              </a:xfrm>
              <a:prstGeom prst="rect">
                <a:avLst/>
              </a:prstGeom>
              <a:blipFill rotWithShape="1">
                <a:blip r:embed="rId4"/>
                <a:stretch>
                  <a:fillRect l="-2676" t="-4505" b="-1802"/>
                </a:stretch>
              </a:blipFill>
            </p:spPr>
            <p:txBody>
              <a:bodyPr/>
              <a:lstStyle/>
              <a:p>
                <a:r>
                  <a:rPr lang="en-US">
                    <a:noFill/>
                  </a:rPr>
                  <a:t> </a:t>
                </a:r>
              </a:p>
            </p:txBody>
          </p:sp>
        </mc:Fallback>
      </mc:AlternateContent>
    </p:spTree>
    <p:extLst>
      <p:ext uri="{BB962C8B-B14F-4D97-AF65-F5344CB8AC3E}">
        <p14:creationId xmlns:p14="http://schemas.microsoft.com/office/powerpoint/2010/main" val="1807774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dirty="0" smtClean="0"/>
              <a:t>Item-Item Collaborative Filtering</a:t>
            </a:r>
          </a:p>
        </p:txBody>
      </p:sp>
      <p:sp>
        <p:nvSpPr>
          <p:cNvPr id="38915" name="Rectangle 3"/>
          <p:cNvSpPr>
            <a:spLocks noGrp="1" noChangeArrowheads="1"/>
          </p:cNvSpPr>
          <p:nvPr>
            <p:ph idx="1"/>
          </p:nvPr>
        </p:nvSpPr>
        <p:spPr>
          <a:xfrm>
            <a:off x="457200" y="1295400"/>
            <a:ext cx="8686800" cy="5334000"/>
          </a:xfrm>
        </p:spPr>
        <p:txBody>
          <a:bodyPr>
            <a:normAutofit/>
          </a:bodyPr>
          <a:lstStyle/>
          <a:p>
            <a:pPr eaLnBrk="1" hangingPunct="1"/>
            <a:r>
              <a:rPr lang="en-US" b="1" dirty="0" smtClean="0"/>
              <a:t>So far:</a:t>
            </a:r>
            <a:r>
              <a:rPr lang="en-US" dirty="0" smtClean="0"/>
              <a:t> </a:t>
            </a:r>
            <a:r>
              <a:rPr lang="en-US" b="1" dirty="0" smtClean="0">
                <a:solidFill>
                  <a:srgbClr val="0000FF"/>
                </a:solidFill>
              </a:rPr>
              <a:t>User-user collaborative filtering</a:t>
            </a:r>
          </a:p>
          <a:p>
            <a:pPr eaLnBrk="1" hangingPunct="1"/>
            <a:r>
              <a:rPr lang="en-US" b="1" dirty="0" smtClean="0">
                <a:solidFill>
                  <a:srgbClr val="D60093"/>
                </a:solidFill>
              </a:rPr>
              <a:t>Another view: </a:t>
            </a:r>
            <a:r>
              <a:rPr lang="en-US" b="1" dirty="0" smtClean="0"/>
              <a:t>Item-item</a:t>
            </a:r>
          </a:p>
          <a:p>
            <a:pPr lvl="1" eaLnBrk="1" hangingPunct="1"/>
            <a:r>
              <a:rPr lang="en-US" dirty="0" smtClean="0"/>
              <a:t>For item </a:t>
            </a:r>
            <a:r>
              <a:rPr lang="en-US" b="1" i="1" dirty="0" err="1" smtClean="0"/>
              <a:t>i</a:t>
            </a:r>
            <a:r>
              <a:rPr lang="en-US" dirty="0" smtClean="0"/>
              <a:t>, find other similar items</a:t>
            </a:r>
          </a:p>
          <a:p>
            <a:pPr lvl="1" eaLnBrk="1" hangingPunct="1"/>
            <a:r>
              <a:rPr lang="en-US" dirty="0" smtClean="0"/>
              <a:t>Estimate rating for item </a:t>
            </a:r>
            <a:r>
              <a:rPr lang="en-US" b="1" i="1" dirty="0" err="1" smtClean="0"/>
              <a:t>i</a:t>
            </a:r>
            <a:r>
              <a:rPr lang="en-US" dirty="0" smtClean="0"/>
              <a:t> based </a:t>
            </a:r>
            <a:br>
              <a:rPr lang="en-US" dirty="0" smtClean="0"/>
            </a:br>
            <a:r>
              <a:rPr lang="en-US" dirty="0" smtClean="0"/>
              <a:t>on ratings for similar items</a:t>
            </a:r>
          </a:p>
          <a:p>
            <a:pPr lvl="1" eaLnBrk="1" hangingPunct="1"/>
            <a:r>
              <a:rPr lang="en-US" dirty="0" smtClean="0"/>
              <a:t>Can use same similarity metrics and </a:t>
            </a:r>
            <a:br>
              <a:rPr lang="en-US" dirty="0" smtClean="0"/>
            </a:br>
            <a:r>
              <a:rPr lang="en-US" dirty="0" smtClean="0"/>
              <a:t>prediction functions as in user-user model</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27</a:t>
            </a:fld>
            <a:endParaRPr lang="en-US"/>
          </a:p>
        </p:txBody>
      </p:sp>
      <p:graphicFrame>
        <p:nvGraphicFramePr>
          <p:cNvPr id="7" name="Object 4"/>
          <p:cNvGraphicFramePr>
            <a:graphicFrameLocks noChangeAspect="1"/>
          </p:cNvGraphicFramePr>
          <p:nvPr>
            <p:extLst>
              <p:ext uri="{D42A27DB-BD31-4B8C-83A1-F6EECF244321}">
                <p14:modId xmlns:p14="http://schemas.microsoft.com/office/powerpoint/2010/main" val="456776546"/>
              </p:ext>
            </p:extLst>
          </p:nvPr>
        </p:nvGraphicFramePr>
        <p:xfrm>
          <a:off x="979488" y="4860925"/>
          <a:ext cx="3270250" cy="1436688"/>
        </p:xfrm>
        <a:graphic>
          <a:graphicData uri="http://schemas.openxmlformats.org/presentationml/2006/ole">
            <mc:AlternateContent xmlns:mc="http://schemas.openxmlformats.org/markup-compatibility/2006">
              <mc:Choice xmlns:v="urn:schemas-microsoft-com:vml" Requires="v">
                <p:oleObj spid="_x0000_s31834" name="Equation" r:id="rId4" imgW="1244520" imgH="545760" progId="Equation.3">
                  <p:embed/>
                </p:oleObj>
              </mc:Choice>
              <mc:Fallback>
                <p:oleObj name="Equation" r:id="rId4" imgW="1244520" imgH="545760" progId="Equation.3">
                  <p:embed/>
                  <p:pic>
                    <p:nvPicPr>
                      <p:cNvPr id="0" name=""/>
                      <p:cNvPicPr>
                        <a:picLocks noChangeAspect="1" noChangeArrowheads="1"/>
                      </p:cNvPicPr>
                      <p:nvPr/>
                    </p:nvPicPr>
                    <p:blipFill>
                      <a:blip r:embed="rId5"/>
                      <a:srcRect/>
                      <a:stretch>
                        <a:fillRect/>
                      </a:stretch>
                    </p:blipFill>
                    <p:spPr bwMode="auto">
                      <a:xfrm>
                        <a:off x="979488" y="4860925"/>
                        <a:ext cx="3270250" cy="1436688"/>
                      </a:xfrm>
                      <a:prstGeom prst="rect">
                        <a:avLst/>
                      </a:prstGeom>
                      <a:noFill/>
                      <a:ln w="28575">
                        <a:solidFill>
                          <a:srgbClr val="0000FF"/>
                        </a:solidFill>
                      </a:ln>
                    </p:spPr>
                  </p:pic>
                </p:oleObj>
              </mc:Fallback>
            </mc:AlternateContent>
          </a:graphicData>
        </a:graphic>
      </p:graphicFrame>
      <p:sp>
        <p:nvSpPr>
          <p:cNvPr id="8" name="TextBox 7"/>
          <p:cNvSpPr txBox="1"/>
          <p:nvPr/>
        </p:nvSpPr>
        <p:spPr>
          <a:xfrm>
            <a:off x="4577239" y="5562600"/>
            <a:ext cx="4211409" cy="923330"/>
          </a:xfrm>
          <a:prstGeom prst="rect">
            <a:avLst/>
          </a:prstGeom>
          <a:noFill/>
        </p:spPr>
        <p:txBody>
          <a:bodyPr wrap="none" rtlCol="0">
            <a:spAutoFit/>
          </a:bodyPr>
          <a:lstStyle/>
          <a:p>
            <a:pPr algn="just"/>
            <a:r>
              <a:rPr lang="en-US" b="1" i="1" dirty="0" err="1" smtClean="0">
                <a:solidFill>
                  <a:srgbClr val="008000"/>
                </a:solidFill>
                <a:latin typeface="Arial" pitchFamily="34" charset="0"/>
                <a:cs typeface="Arial" pitchFamily="34" charset="0"/>
              </a:rPr>
              <a:t>s</a:t>
            </a:r>
            <a:r>
              <a:rPr lang="en-US" b="1" i="1" baseline="-25000" dirty="0" err="1" smtClean="0">
                <a:solidFill>
                  <a:srgbClr val="008000"/>
                </a:solidFill>
                <a:latin typeface="Arial" pitchFamily="34" charset="0"/>
                <a:cs typeface="Arial" pitchFamily="34" charset="0"/>
              </a:rPr>
              <a:t>ij</a:t>
            </a:r>
            <a:r>
              <a:rPr lang="en-US" dirty="0" smtClean="0">
                <a:solidFill>
                  <a:srgbClr val="008000"/>
                </a:solidFill>
                <a:latin typeface="Arial" pitchFamily="34" charset="0"/>
                <a:cs typeface="Arial" pitchFamily="34" charset="0"/>
              </a:rPr>
              <a:t>… similarity of items </a:t>
            </a:r>
            <a:r>
              <a:rPr lang="en-US" b="1" i="1" dirty="0" err="1" smtClean="0">
                <a:solidFill>
                  <a:srgbClr val="008000"/>
                </a:solidFill>
                <a:latin typeface="Arial" pitchFamily="34" charset="0"/>
                <a:cs typeface="Arial" pitchFamily="34" charset="0"/>
              </a:rPr>
              <a:t>i</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and </a:t>
            </a:r>
            <a:r>
              <a:rPr lang="en-US" b="1" i="1" dirty="0" smtClean="0">
                <a:solidFill>
                  <a:srgbClr val="008000"/>
                </a:solidFill>
                <a:latin typeface="Arial" pitchFamily="34" charset="0"/>
                <a:cs typeface="Arial" pitchFamily="34" charset="0"/>
              </a:rPr>
              <a:t>j</a:t>
            </a:r>
          </a:p>
          <a:p>
            <a:pPr algn="just"/>
            <a:r>
              <a:rPr lang="en-US" b="1" i="1" dirty="0" err="1" smtClean="0">
                <a:solidFill>
                  <a:srgbClr val="008000"/>
                </a:solidFill>
                <a:latin typeface="Arial" pitchFamily="34" charset="0"/>
                <a:cs typeface="Arial" pitchFamily="34" charset="0"/>
              </a:rPr>
              <a:t>r</a:t>
            </a:r>
            <a:r>
              <a:rPr lang="en-US" b="1" i="1" baseline="-25000" dirty="0" err="1" smtClean="0">
                <a:solidFill>
                  <a:srgbClr val="008000"/>
                </a:solidFill>
                <a:latin typeface="Arial" pitchFamily="34" charset="0"/>
                <a:cs typeface="Arial" pitchFamily="34" charset="0"/>
              </a:rPr>
              <a:t>xj</a:t>
            </a:r>
            <a:r>
              <a:rPr lang="en-US" i="1" dirty="0" smtClean="0">
                <a:solidFill>
                  <a:srgbClr val="008000"/>
                </a:solidFill>
                <a:latin typeface="Arial" pitchFamily="34" charset="0"/>
                <a:cs typeface="Arial" pitchFamily="34" charset="0"/>
              </a:rPr>
              <a:t>…</a:t>
            </a:r>
            <a:r>
              <a:rPr lang="en-US" dirty="0" smtClean="0">
                <a:solidFill>
                  <a:srgbClr val="008000"/>
                </a:solidFill>
                <a:latin typeface="Arial" pitchFamily="34" charset="0"/>
                <a:cs typeface="Arial" pitchFamily="34" charset="0"/>
              </a:rPr>
              <a:t>rating of user </a:t>
            </a:r>
            <a:r>
              <a:rPr lang="en-US" b="1" i="1" dirty="0" smtClean="0">
                <a:solidFill>
                  <a:srgbClr val="008000"/>
                </a:solidFill>
                <a:latin typeface="Arial" pitchFamily="34" charset="0"/>
                <a:cs typeface="Arial" pitchFamily="34" charset="0"/>
              </a:rPr>
              <a:t>u</a:t>
            </a:r>
            <a:r>
              <a:rPr lang="en-US" dirty="0" smtClean="0">
                <a:solidFill>
                  <a:srgbClr val="008000"/>
                </a:solidFill>
                <a:latin typeface="Arial" pitchFamily="34" charset="0"/>
                <a:cs typeface="Arial" pitchFamily="34" charset="0"/>
              </a:rPr>
              <a:t> on item </a:t>
            </a:r>
            <a:r>
              <a:rPr lang="en-US" b="1" i="1" dirty="0" smtClean="0">
                <a:solidFill>
                  <a:srgbClr val="008000"/>
                </a:solidFill>
                <a:latin typeface="Arial" pitchFamily="34" charset="0"/>
                <a:cs typeface="Arial" pitchFamily="34" charset="0"/>
              </a:rPr>
              <a:t>j</a:t>
            </a:r>
          </a:p>
          <a:p>
            <a:pPr algn="just"/>
            <a:r>
              <a:rPr lang="en-US" b="1" i="1" dirty="0" smtClean="0">
                <a:solidFill>
                  <a:srgbClr val="008000"/>
                </a:solidFill>
                <a:latin typeface="Arial" pitchFamily="34" charset="0"/>
                <a:cs typeface="Arial" pitchFamily="34" charset="0"/>
              </a:rPr>
              <a:t>N(</a:t>
            </a:r>
            <a:r>
              <a:rPr lang="en-US" b="1" i="1" dirty="0" err="1" smtClean="0">
                <a:solidFill>
                  <a:srgbClr val="008000"/>
                </a:solidFill>
                <a:latin typeface="Arial" pitchFamily="34" charset="0"/>
                <a:cs typeface="Arial" pitchFamily="34" charset="0"/>
              </a:rPr>
              <a:t>i;x</a:t>
            </a:r>
            <a:r>
              <a:rPr lang="en-US" b="1" i="1" dirty="0" smtClean="0">
                <a:solidFill>
                  <a:srgbClr val="008000"/>
                </a:solidFill>
                <a:latin typeface="Arial" pitchFamily="34" charset="0"/>
                <a:cs typeface="Arial" pitchFamily="34" charset="0"/>
              </a:rPr>
              <a:t>)</a:t>
            </a:r>
            <a:r>
              <a:rPr lang="en-US" i="1" dirty="0" smtClean="0">
                <a:solidFill>
                  <a:srgbClr val="008000"/>
                </a:solidFill>
                <a:latin typeface="Arial" pitchFamily="34" charset="0"/>
                <a:cs typeface="Arial" pitchFamily="34" charset="0"/>
              </a:rPr>
              <a:t>… </a:t>
            </a:r>
            <a:r>
              <a:rPr lang="en-US" dirty="0" smtClean="0">
                <a:solidFill>
                  <a:srgbClr val="008000"/>
                </a:solidFill>
                <a:latin typeface="Arial" pitchFamily="34" charset="0"/>
                <a:cs typeface="Arial" pitchFamily="34" charset="0"/>
              </a:rPr>
              <a:t>set items rated by </a:t>
            </a:r>
            <a:r>
              <a:rPr lang="en-US" b="1" i="1" dirty="0" smtClean="0">
                <a:solidFill>
                  <a:srgbClr val="008000"/>
                </a:solidFill>
                <a:latin typeface="Arial" pitchFamily="34" charset="0"/>
                <a:cs typeface="Arial" pitchFamily="34" charset="0"/>
              </a:rPr>
              <a:t>x</a:t>
            </a:r>
            <a:r>
              <a:rPr lang="en-US" dirty="0" smtClean="0">
                <a:solidFill>
                  <a:srgbClr val="008000"/>
                </a:solidFill>
                <a:latin typeface="Arial" pitchFamily="34" charset="0"/>
                <a:cs typeface="Arial" pitchFamily="34" charset="0"/>
              </a:rPr>
              <a:t> similar to</a:t>
            </a:r>
            <a:r>
              <a:rPr lang="en-US" b="1" dirty="0" smtClean="0">
                <a:solidFill>
                  <a:srgbClr val="008000"/>
                </a:solidFill>
                <a:latin typeface="Arial" pitchFamily="34" charset="0"/>
                <a:cs typeface="Arial" pitchFamily="34" charset="0"/>
              </a:rPr>
              <a:t> </a:t>
            </a:r>
            <a:r>
              <a:rPr lang="en-US" b="1" i="1" dirty="0" err="1" smtClean="0">
                <a:solidFill>
                  <a:srgbClr val="008000"/>
                </a:solidFill>
                <a:latin typeface="Arial" pitchFamily="34" charset="0"/>
                <a:cs typeface="Arial" pitchFamily="34" charset="0"/>
              </a:rPr>
              <a:t>i</a:t>
            </a:r>
            <a:endParaRPr lang="en-US" b="1" i="1" dirty="0" smtClean="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31044196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0"/>
            <a:ext cx="8229600" cy="1143000"/>
          </a:xfrm>
        </p:spPr>
        <p:txBody>
          <a:bodyPr>
            <a:normAutofit/>
          </a:bodyPr>
          <a:lstStyle/>
          <a:p>
            <a:r>
              <a:rPr lang="en-US" dirty="0" smtClean="0"/>
              <a:t>Item-Item CF (|N|=2)</a:t>
            </a:r>
            <a:endParaRPr lang="en-US" dirty="0"/>
          </a:p>
        </p:txBody>
      </p:sp>
      <p:graphicFrame>
        <p:nvGraphicFramePr>
          <p:cNvPr id="12680" name="Group 392"/>
          <p:cNvGraphicFramePr>
            <a:graphicFrameLocks noGrp="1"/>
          </p:cNvGraphicFramePr>
          <p:nvPr>
            <p:extLst>
              <p:ext uri="{D42A27DB-BD31-4B8C-83A1-F6EECF244321}">
                <p14:modId xmlns:p14="http://schemas.microsoft.com/office/powerpoint/2010/main" val="1265254517"/>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2671" name="Text Box 383"/>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267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grpSp>
        <p:nvGrpSpPr>
          <p:cNvPr id="2" name="Group 393"/>
          <p:cNvGrpSpPr>
            <a:grpSpLocks/>
          </p:cNvGrpSpPr>
          <p:nvPr/>
        </p:nvGrpSpPr>
        <p:grpSpPr bwMode="auto">
          <a:xfrm>
            <a:off x="1828800" y="5892804"/>
            <a:ext cx="5867400" cy="533400"/>
            <a:chOff x="1392" y="3744"/>
            <a:chExt cx="3696" cy="336"/>
          </a:xfrm>
        </p:grpSpPr>
        <p:sp>
          <p:nvSpPr>
            <p:cNvPr id="12673" name="Rectangle 385"/>
            <p:cNvSpPr>
              <a:spLocks noChangeArrowheads="1"/>
            </p:cNvSpPr>
            <p:nvPr/>
          </p:nvSpPr>
          <p:spPr bwMode="auto">
            <a:xfrm>
              <a:off x="1392" y="3744"/>
              <a:ext cx="336" cy="336"/>
            </a:xfrm>
            <a:prstGeom prst="rect">
              <a:avLst/>
            </a:prstGeom>
            <a:solidFill>
              <a:schemeClr val="bg1"/>
            </a:solidFill>
            <a:ln w="9525">
              <a:solidFill>
                <a:schemeClr val="tx1"/>
              </a:solidFill>
              <a:miter lim="800000"/>
              <a:headEnd/>
              <a:tailEnd/>
            </a:ln>
            <a:effectLst/>
          </p:spPr>
          <p:txBody>
            <a:bodyPr wrap="none" anchor="ctr"/>
            <a:lstStyle/>
            <a:p>
              <a:endParaRPr lang="en-US"/>
            </a:p>
          </p:txBody>
        </p:sp>
        <p:sp>
          <p:nvSpPr>
            <p:cNvPr id="12674" name="Rectangle 386"/>
            <p:cNvSpPr>
              <a:spLocks noChangeArrowheads="1"/>
            </p:cNvSpPr>
            <p:nvPr/>
          </p:nvSpPr>
          <p:spPr bwMode="auto">
            <a:xfrm>
              <a:off x="3072" y="3744"/>
              <a:ext cx="336" cy="336"/>
            </a:xfrm>
            <a:prstGeom prst="rect">
              <a:avLst/>
            </a:prstGeom>
            <a:solidFill>
              <a:srgbClr val="FFF905"/>
            </a:solidFill>
            <a:ln w="9525">
              <a:solidFill>
                <a:schemeClr val="tx1"/>
              </a:solidFill>
              <a:miter lim="800000"/>
              <a:headEnd/>
              <a:tailEnd/>
            </a:ln>
            <a:effectLst/>
          </p:spPr>
          <p:txBody>
            <a:bodyPr wrap="none" anchor="ctr"/>
            <a:lstStyle/>
            <a:p>
              <a:endParaRPr lang="en-US"/>
            </a:p>
          </p:txBody>
        </p:sp>
        <p:sp>
          <p:nvSpPr>
            <p:cNvPr id="12675" name="Text Box 387"/>
            <p:cNvSpPr txBox="1">
              <a:spLocks noChangeArrowheads="1"/>
            </p:cNvSpPr>
            <p:nvPr/>
          </p:nvSpPr>
          <p:spPr bwMode="auto">
            <a:xfrm>
              <a:off x="1728" y="3792"/>
              <a:ext cx="1248" cy="231"/>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unknown rating</a:t>
              </a:r>
            </a:p>
          </p:txBody>
        </p:sp>
        <p:sp>
          <p:nvSpPr>
            <p:cNvPr id="12676" name="Text Box 388"/>
            <p:cNvSpPr txBox="1">
              <a:spLocks noChangeArrowheads="1"/>
            </p:cNvSpPr>
            <p:nvPr/>
          </p:nvSpPr>
          <p:spPr bwMode="auto">
            <a:xfrm>
              <a:off x="3408" y="3792"/>
              <a:ext cx="1680" cy="231"/>
            </a:xfrm>
            <a:prstGeom prst="rect">
              <a:avLst/>
            </a:prstGeom>
            <a:noFill/>
            <a:ln w="9525">
              <a:noFill/>
              <a:miter lim="800000"/>
              <a:headEnd/>
              <a:tailEnd/>
            </a:ln>
            <a:effectLst/>
          </p:spPr>
          <p:txBody>
            <a:bodyPr>
              <a:spAutoFit/>
            </a:bodyPr>
            <a:lstStyle/>
            <a:p>
              <a:pPr algn="l">
                <a:spcBef>
                  <a:spcPct val="50000"/>
                </a:spcBef>
              </a:pPr>
              <a:r>
                <a:rPr lang="en-US">
                  <a:latin typeface="Arial" pitchFamily="34" charset="0"/>
                  <a:cs typeface="Arial" pitchFamily="34" charset="0"/>
                </a:rPr>
                <a:t>- rating between 1 to 5</a:t>
              </a:r>
            </a:p>
          </p:txBody>
        </p:sp>
      </p:grpSp>
      <p:sp>
        <p:nvSpPr>
          <p:cNvPr id="14" name="Slide Number Placeholder 13"/>
          <p:cNvSpPr>
            <a:spLocks noGrp="1"/>
          </p:cNvSpPr>
          <p:nvPr>
            <p:ph type="sldNum" sz="quarter" idx="12"/>
          </p:nvPr>
        </p:nvSpPr>
        <p:spPr/>
        <p:txBody>
          <a:bodyPr/>
          <a:lstStyle/>
          <a:p>
            <a:fld id="{19B12225-5612-419B-A8D5-4B8EEE4C217E}" type="slidenum">
              <a:rPr lang="en-US" smtClean="0"/>
              <a:pPr/>
              <a:t>28</a:t>
            </a:fld>
            <a:endParaRPr lang="en-US"/>
          </a:p>
        </p:txBody>
      </p:sp>
      <p:sp>
        <p:nvSpPr>
          <p:cNvPr id="15" name="Footer Placeholder 14"/>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1370963830"/>
      </p:ext>
    </p:extLst>
  </p:cSld>
  <p:clrMapOvr>
    <a:masterClrMapping/>
  </p:clrMapOvr>
  <p:transition advTm="1675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3442" name="Group 130"/>
          <p:cNvGraphicFramePr>
            <a:graphicFrameLocks noGrp="1"/>
          </p:cNvGraphicFramePr>
          <p:nvPr>
            <p:extLst>
              <p:ext uri="{D42A27DB-BD31-4B8C-83A1-F6EECF244321}">
                <p14:modId xmlns:p14="http://schemas.microsoft.com/office/powerpoint/2010/main" val="9635522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dirty="0" smtClean="0">
                          <a:ln>
                            <a:noFill/>
                          </a:ln>
                          <a:solidFill>
                            <a:schemeClr val="bg1"/>
                          </a:solidFill>
                          <a:effectLst/>
                          <a:latin typeface="Arial" charset="0"/>
                          <a:cs typeface="Arial" charset="0"/>
                        </a:rPr>
                        <a:t>? </a:t>
                      </a:r>
                      <a:endParaRPr kumimoji="0" lang="en-US" sz="2000" b="0" i="0" u="none" strike="noStrike" cap="none" normalizeH="0" baseline="0" dirty="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3434"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3438" name="Rectangle 126"/>
          <p:cNvSpPr>
            <a:spLocks noChangeArrowheads="1"/>
          </p:cNvSpPr>
          <p:nvPr/>
        </p:nvSpPr>
        <p:spPr bwMode="auto">
          <a:xfrm>
            <a:off x="1997075" y="5892804"/>
            <a:ext cx="533400" cy="533400"/>
          </a:xfrm>
          <a:prstGeom prst="rect">
            <a:avLst/>
          </a:prstGeom>
          <a:solidFill>
            <a:srgbClr val="FF0000"/>
          </a:solidFill>
          <a:ln w="9525">
            <a:solidFill>
              <a:schemeClr val="tx1"/>
            </a:solidFill>
            <a:miter lim="800000"/>
            <a:headEnd/>
            <a:tailEnd/>
          </a:ln>
          <a:effectLst/>
        </p:spPr>
        <p:txBody>
          <a:bodyPr wrap="none" anchor="ctr"/>
          <a:lstStyle/>
          <a:p>
            <a:endParaRPr lang="en-US"/>
          </a:p>
        </p:txBody>
      </p:sp>
      <p:sp>
        <p:nvSpPr>
          <p:cNvPr id="13440" name="Text Box 128"/>
          <p:cNvSpPr txBox="1">
            <a:spLocks noChangeArrowheads="1"/>
          </p:cNvSpPr>
          <p:nvPr/>
        </p:nvSpPr>
        <p:spPr bwMode="auto">
          <a:xfrm>
            <a:off x="2530475" y="5969004"/>
            <a:ext cx="4038600" cy="366713"/>
          </a:xfrm>
          <a:prstGeom prst="rect">
            <a:avLst/>
          </a:prstGeom>
          <a:noFill/>
          <a:ln w="9525">
            <a:noFill/>
            <a:miter lim="800000"/>
            <a:headEnd/>
            <a:tailEnd/>
          </a:ln>
          <a:effectLst/>
        </p:spPr>
        <p:txBody>
          <a:bodyPr>
            <a:spAutoFit/>
          </a:bodyPr>
          <a:lstStyle/>
          <a:p>
            <a:pPr algn="l">
              <a:spcBef>
                <a:spcPct val="50000"/>
              </a:spcBef>
            </a:pPr>
            <a:r>
              <a:rPr lang="en-US" dirty="0">
                <a:latin typeface="Arial" pitchFamily="34" charset="0"/>
                <a:cs typeface="Arial" pitchFamily="34" charset="0"/>
              </a:rPr>
              <a:t>- estimate rating of movie </a:t>
            </a:r>
            <a:r>
              <a:rPr lang="en-US" b="1" dirty="0">
                <a:solidFill>
                  <a:srgbClr val="006600"/>
                </a:solidFill>
                <a:latin typeface="Arial" pitchFamily="34" charset="0"/>
                <a:cs typeface="Arial" pitchFamily="34" charset="0"/>
              </a:rPr>
              <a:t>1</a:t>
            </a:r>
            <a:r>
              <a:rPr lang="en-US" dirty="0">
                <a:latin typeface="Arial" pitchFamily="34" charset="0"/>
                <a:cs typeface="Arial" pitchFamily="34" charset="0"/>
              </a:rPr>
              <a:t> by user </a:t>
            </a:r>
            <a:r>
              <a:rPr lang="en-US" b="1" dirty="0">
                <a:solidFill>
                  <a:srgbClr val="006600"/>
                </a:solidFill>
                <a:latin typeface="Arial" pitchFamily="34" charset="0"/>
                <a:cs typeface="Arial" pitchFamily="34" charset="0"/>
              </a:rPr>
              <a:t>5</a:t>
            </a:r>
          </a:p>
        </p:txBody>
      </p:sp>
      <p:sp>
        <p:nvSpPr>
          <p:cNvPr id="11" name="Slide Number Placeholder 10"/>
          <p:cNvSpPr>
            <a:spLocks noGrp="1"/>
          </p:cNvSpPr>
          <p:nvPr>
            <p:ph type="sldNum" sz="quarter" idx="12"/>
          </p:nvPr>
        </p:nvSpPr>
        <p:spPr/>
        <p:txBody>
          <a:bodyPr/>
          <a:lstStyle/>
          <a:p>
            <a:fld id="{19B12225-5612-419B-A8D5-4B8EEE4C217E}" type="slidenum">
              <a:rPr lang="en-US" smtClean="0"/>
              <a:pPr/>
              <a:t>29</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3"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Tree>
    <p:extLst>
      <p:ext uri="{BB962C8B-B14F-4D97-AF65-F5344CB8AC3E}">
        <p14:creationId xmlns:p14="http://schemas.microsoft.com/office/powerpoint/2010/main" val="2594468951"/>
      </p:ext>
    </p:extLst>
  </p:cSld>
  <p:clrMapOvr>
    <a:masterClrMapping/>
  </p:clrMapOvr>
  <p:transition advTm="24953"/>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a:xfrm>
            <a:off x="457200" y="152400"/>
            <a:ext cx="8686800" cy="838200"/>
          </a:xfrm>
        </p:spPr>
        <p:txBody>
          <a:bodyPr>
            <a:normAutofit/>
          </a:bodyPr>
          <a:lstStyle/>
          <a:p>
            <a:r>
              <a:rPr lang="en-US" smtClean="0"/>
              <a:t>Example: Recommender Systems</a:t>
            </a:r>
            <a:endParaRPr lang="en-US" dirty="0"/>
          </a:p>
        </p:txBody>
      </p:sp>
      <p:sp>
        <p:nvSpPr>
          <p:cNvPr id="18437" name="Rectangle 5"/>
          <p:cNvSpPr>
            <a:spLocks noGrp="1" noChangeArrowheads="1"/>
          </p:cNvSpPr>
          <p:nvPr>
            <p:ph type="body" sz="half" idx="1"/>
          </p:nvPr>
        </p:nvSpPr>
        <p:spPr>
          <a:xfrm>
            <a:off x="609600" y="4419600"/>
            <a:ext cx="4038600" cy="1935163"/>
          </a:xfrm>
        </p:spPr>
        <p:txBody>
          <a:bodyPr/>
          <a:lstStyle/>
          <a:p>
            <a:r>
              <a:rPr lang="en-US" b="1" dirty="0" smtClean="0">
                <a:solidFill>
                  <a:srgbClr val="0000FF"/>
                </a:solidFill>
              </a:rPr>
              <a:t>Customer X</a:t>
            </a:r>
          </a:p>
          <a:p>
            <a:pPr lvl="1"/>
            <a:r>
              <a:rPr lang="en-US" dirty="0" smtClean="0"/>
              <a:t>Buys Metallica CD</a:t>
            </a:r>
          </a:p>
          <a:p>
            <a:pPr lvl="1"/>
            <a:r>
              <a:rPr lang="en-US" dirty="0" smtClean="0"/>
              <a:t>Buys </a:t>
            </a:r>
            <a:r>
              <a:rPr lang="en-US" dirty="0" err="1" smtClean="0"/>
              <a:t>Megadeth</a:t>
            </a:r>
            <a:r>
              <a:rPr lang="en-US" dirty="0" smtClean="0"/>
              <a:t> CD</a:t>
            </a:r>
            <a:endParaRPr lang="en-US" dirty="0"/>
          </a:p>
        </p:txBody>
      </p:sp>
      <p:sp>
        <p:nvSpPr>
          <p:cNvPr id="18438" name="Rectangle 6"/>
          <p:cNvSpPr>
            <a:spLocks noGrp="1" noChangeArrowheads="1"/>
          </p:cNvSpPr>
          <p:nvPr>
            <p:ph type="body" sz="half" idx="2"/>
          </p:nvPr>
        </p:nvSpPr>
        <p:spPr>
          <a:xfrm>
            <a:off x="4572000" y="4419600"/>
            <a:ext cx="4419600" cy="2438400"/>
          </a:xfrm>
        </p:spPr>
        <p:txBody>
          <a:bodyPr>
            <a:normAutofit lnSpcReduction="10000"/>
          </a:bodyPr>
          <a:lstStyle/>
          <a:p>
            <a:r>
              <a:rPr lang="en-US" b="1" dirty="0">
                <a:solidFill>
                  <a:srgbClr val="FF0066"/>
                </a:solidFill>
              </a:rPr>
              <a:t>Customer </a:t>
            </a:r>
            <a:r>
              <a:rPr lang="en-US" b="1" dirty="0" smtClean="0">
                <a:solidFill>
                  <a:srgbClr val="FF0066"/>
                </a:solidFill>
              </a:rPr>
              <a:t>Y</a:t>
            </a:r>
            <a:endParaRPr lang="en-US" b="1" dirty="0">
              <a:solidFill>
                <a:srgbClr val="FF0066"/>
              </a:solidFill>
            </a:endParaRPr>
          </a:p>
          <a:p>
            <a:pPr lvl="1"/>
            <a:r>
              <a:rPr lang="en-US" dirty="0"/>
              <a:t>Does search on </a:t>
            </a:r>
            <a:r>
              <a:rPr lang="en-US" dirty="0" smtClean="0"/>
              <a:t>Metallica</a:t>
            </a:r>
            <a:endParaRPr lang="en-US" dirty="0"/>
          </a:p>
          <a:p>
            <a:pPr lvl="1"/>
            <a:r>
              <a:rPr lang="en-US" dirty="0">
                <a:solidFill>
                  <a:srgbClr val="008000"/>
                </a:solidFill>
              </a:rPr>
              <a:t>Recommender system suggests </a:t>
            </a:r>
            <a:r>
              <a:rPr lang="en-US" dirty="0" err="1" smtClean="0">
                <a:solidFill>
                  <a:srgbClr val="008000"/>
                </a:solidFill>
              </a:rPr>
              <a:t>Megadeth</a:t>
            </a:r>
            <a:r>
              <a:rPr lang="en-US" dirty="0" smtClean="0">
                <a:solidFill>
                  <a:srgbClr val="008000"/>
                </a:solidFill>
              </a:rPr>
              <a:t> </a:t>
            </a:r>
            <a:r>
              <a:rPr lang="en-US" dirty="0">
                <a:solidFill>
                  <a:srgbClr val="008000"/>
                </a:solidFill>
              </a:rPr>
              <a:t>from data collected </a:t>
            </a:r>
            <a:r>
              <a:rPr lang="en-US" dirty="0" smtClean="0">
                <a:solidFill>
                  <a:srgbClr val="008000"/>
                </a:solidFill>
              </a:rPr>
              <a:t>about customer </a:t>
            </a:r>
            <a:r>
              <a:rPr lang="en-US" b="1" dirty="0" smtClean="0">
                <a:solidFill>
                  <a:srgbClr val="008000"/>
                </a:solidFill>
              </a:rPr>
              <a:t>X</a:t>
            </a:r>
            <a:endParaRPr lang="en-US" b="1" dirty="0">
              <a:solidFill>
                <a:srgbClr val="008000"/>
              </a:solidFill>
            </a:endParaRPr>
          </a:p>
        </p:txBody>
      </p:sp>
      <p:pic>
        <p:nvPicPr>
          <p:cNvPr id="18439" name="Picture 7" descr="classic"/>
          <p:cNvPicPr>
            <a:picLocks noChangeAspect="1" noChangeArrowheads="1" noCrop="1"/>
          </p:cNvPicPr>
          <p:nvPr/>
        </p:nvPicPr>
        <p:blipFill>
          <a:blip r:embed="rId2" cstate="print"/>
          <a:srcRect/>
          <a:stretch>
            <a:fillRect/>
          </a:stretch>
        </p:blipFill>
        <p:spPr bwMode="auto">
          <a:xfrm>
            <a:off x="914400" y="1143000"/>
            <a:ext cx="2323983" cy="3200400"/>
          </a:xfrm>
          <a:prstGeom prst="rect">
            <a:avLst/>
          </a:prstGeom>
          <a:noFill/>
        </p:spPr>
      </p:pic>
      <p:pic>
        <p:nvPicPr>
          <p:cNvPr id="18440" name="Picture 8" descr="alive"/>
          <p:cNvPicPr>
            <a:picLocks noChangeAspect="1" noChangeArrowheads="1"/>
          </p:cNvPicPr>
          <p:nvPr/>
        </p:nvPicPr>
        <p:blipFill>
          <a:blip r:embed="rId3" cstate="print"/>
          <a:srcRect/>
          <a:stretch>
            <a:fillRect/>
          </a:stretch>
        </p:blipFill>
        <p:spPr bwMode="auto">
          <a:xfrm>
            <a:off x="5040312" y="1143001"/>
            <a:ext cx="3189288" cy="3200400"/>
          </a:xfrm>
          <a:prstGeom prst="rect">
            <a:avLst/>
          </a:prstGeom>
          <a:noFill/>
        </p:spPr>
      </p:pic>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a:t>
            </a:fld>
            <a:endParaRPr lang="en-US"/>
          </a:p>
        </p:txBody>
      </p:sp>
    </p:spTree>
    <p:extLst>
      <p:ext uri="{BB962C8B-B14F-4D97-AF65-F5344CB8AC3E}">
        <p14:creationId xmlns:p14="http://schemas.microsoft.com/office/powerpoint/2010/main" val="249381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4483" name="Group 147"/>
          <p:cNvGraphicFramePr>
            <a:graphicFrameLocks noGrp="1"/>
          </p:cNvGraphicFramePr>
          <p:nvPr>
            <p:extLst>
              <p:ext uri="{D42A27DB-BD31-4B8C-83A1-F6EECF244321}">
                <p14:modId xmlns:p14="http://schemas.microsoft.com/office/powerpoint/2010/main" val="3632393260"/>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dirty="0" smtClean="0">
                          <a:ln>
                            <a:noFill/>
                          </a:ln>
                          <a:solidFill>
                            <a:srgbClr val="FF0000"/>
                          </a:solidFill>
                          <a:effectLst/>
                          <a:latin typeface="Arial" charset="0"/>
                          <a:cs typeface="Arial" charset="0"/>
                        </a:rPr>
                        <a:t>6</a:t>
                      </a:r>
                      <a:endParaRPr kumimoji="0" lang="en-US" sz="2000" b="1" i="0" u="sng" strike="noStrike" cap="none" normalizeH="0" baseline="0" dirty="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4458"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users</a:t>
            </a:r>
          </a:p>
        </p:txBody>
      </p:sp>
      <p:sp>
        <p:nvSpPr>
          <p:cNvPr id="14462" name="Text Box 126"/>
          <p:cNvSpPr txBox="1">
            <a:spLocks noChangeArrowheads="1"/>
          </p:cNvSpPr>
          <p:nvPr/>
        </p:nvSpPr>
        <p:spPr bwMode="auto">
          <a:xfrm>
            <a:off x="1920875" y="5782270"/>
            <a:ext cx="3260725" cy="923330"/>
          </a:xfrm>
          <a:prstGeom prst="rect">
            <a:avLst/>
          </a:prstGeom>
          <a:noFill/>
          <a:ln w="9525">
            <a:noFill/>
            <a:miter lim="800000"/>
            <a:headEnd/>
            <a:tailEnd/>
          </a:ln>
          <a:effectLst/>
        </p:spPr>
        <p:txBody>
          <a:bodyPr wrap="square">
            <a:spAutoFit/>
          </a:bodyPr>
          <a:lstStyle/>
          <a:p>
            <a:pPr>
              <a:spcBef>
                <a:spcPct val="50000"/>
              </a:spcBef>
            </a:pPr>
            <a:r>
              <a:rPr lang="en-US" b="1" dirty="0">
                <a:solidFill>
                  <a:srgbClr val="0000FF"/>
                </a:solidFill>
                <a:latin typeface="Arial" pitchFamily="34" charset="0"/>
                <a:cs typeface="Arial" pitchFamily="34" charset="0"/>
              </a:rPr>
              <a:t>Neighbor selection:</a:t>
            </a:r>
            <a:r>
              <a:rPr lang="en-US" dirty="0">
                <a:solidFill>
                  <a:srgbClr val="0000FF"/>
                </a:solidFill>
                <a:latin typeface="Arial" pitchFamily="34" charset="0"/>
                <a:cs typeface="Arial" pitchFamily="34" charset="0"/>
              </a:rPr>
              <a:t/>
            </a:r>
            <a:br>
              <a:rPr lang="en-US" dirty="0">
                <a:solidFill>
                  <a:srgbClr val="0000FF"/>
                </a:solidFill>
                <a:latin typeface="Arial" pitchFamily="34" charset="0"/>
                <a:cs typeface="Arial" pitchFamily="34" charset="0"/>
              </a:rPr>
            </a:br>
            <a:r>
              <a:rPr lang="en-US" dirty="0">
                <a:latin typeface="Arial" pitchFamily="34" charset="0"/>
                <a:cs typeface="Arial" pitchFamily="34" charset="0"/>
              </a:rPr>
              <a:t>Identify movies similar to </a:t>
            </a:r>
            <a:r>
              <a:rPr lang="en-US" dirty="0" smtClean="0">
                <a:latin typeface="Arial" pitchFamily="34" charset="0"/>
                <a:cs typeface="Arial" pitchFamily="34" charset="0"/>
              </a:rPr>
              <a:t/>
            </a:r>
            <a:br>
              <a:rPr lang="en-US" dirty="0" smtClean="0">
                <a:latin typeface="Arial" pitchFamily="34" charset="0"/>
                <a:cs typeface="Arial" pitchFamily="34" charset="0"/>
              </a:rPr>
            </a:br>
            <a:r>
              <a:rPr lang="en-US" dirty="0" smtClean="0">
                <a:latin typeface="Arial" pitchFamily="34" charset="0"/>
                <a:cs typeface="Arial" pitchFamily="34" charset="0"/>
              </a:rPr>
              <a:t>movie </a:t>
            </a:r>
            <a:r>
              <a:rPr lang="en-US" b="1" dirty="0" smtClean="0">
                <a:latin typeface="Arial" pitchFamily="34" charset="0"/>
                <a:cs typeface="Arial" pitchFamily="34" charset="0"/>
              </a:rPr>
              <a:t>1</a:t>
            </a:r>
            <a:r>
              <a:rPr lang="en-US" dirty="0">
                <a:latin typeface="Arial" pitchFamily="34" charset="0"/>
                <a:cs typeface="Arial" pitchFamily="34" charset="0"/>
              </a:rPr>
              <a:t>, </a:t>
            </a:r>
            <a:r>
              <a:rPr lang="en-US" b="1" dirty="0">
                <a:latin typeface="Arial" pitchFamily="34" charset="0"/>
                <a:cs typeface="Arial" pitchFamily="34" charset="0"/>
              </a:rPr>
              <a:t>rated by user 5</a:t>
            </a:r>
          </a:p>
        </p:txBody>
      </p:sp>
      <p:sp>
        <p:nvSpPr>
          <p:cNvPr id="10" name="Slide Number Placeholder 9"/>
          <p:cNvSpPr>
            <a:spLocks noGrp="1"/>
          </p:cNvSpPr>
          <p:nvPr>
            <p:ph type="sldNum" sz="quarter" idx="12"/>
          </p:nvPr>
        </p:nvSpPr>
        <p:spPr/>
        <p:txBody>
          <a:bodyPr/>
          <a:lstStyle/>
          <a:p>
            <a:fld id="{19B12225-5612-419B-A8D5-4B8EEE4C217E}" type="slidenum">
              <a:rPr lang="en-US" smtClean="0"/>
              <a:pPr/>
              <a:t>30</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3531" y="3521869"/>
            <a:ext cx="989013" cy="396875"/>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2" name="TextBox 1"/>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5" name="Rectangle 4"/>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
        <p:nvSpPr>
          <p:cNvPr id="14" name="TextBox 13"/>
          <p:cNvSpPr txBox="1"/>
          <p:nvPr/>
        </p:nvSpPr>
        <p:spPr>
          <a:xfrm>
            <a:off x="5181600" y="5715000"/>
            <a:ext cx="3962400" cy="1092607"/>
          </a:xfrm>
          <a:prstGeom prst="rect">
            <a:avLst/>
          </a:prstGeom>
          <a:noFill/>
        </p:spPr>
        <p:txBody>
          <a:bodyPr wrap="square" rtlCol="0">
            <a:spAutoFit/>
          </a:bodyPr>
          <a:lstStyle/>
          <a:p>
            <a:r>
              <a:rPr lang="en-US" sz="1300" b="1" dirty="0" smtClean="0">
                <a:solidFill>
                  <a:srgbClr val="008000"/>
                </a:solidFill>
                <a:latin typeface="Arial" pitchFamily="34" charset="0"/>
                <a:cs typeface="Arial" pitchFamily="34" charset="0"/>
              </a:rPr>
              <a:t>Here we use Pearson correlation as similarity:</a:t>
            </a:r>
          </a:p>
          <a:p>
            <a:r>
              <a:rPr lang="en-US" sz="1300" b="1" dirty="0" smtClean="0">
                <a:solidFill>
                  <a:srgbClr val="008000"/>
                </a:solidFill>
                <a:latin typeface="Arial" pitchFamily="34" charset="0"/>
                <a:cs typeface="Arial" pitchFamily="34" charset="0"/>
              </a:rPr>
              <a:t>1)</a:t>
            </a:r>
            <a:r>
              <a:rPr lang="en-US" sz="1300" dirty="0" smtClean="0">
                <a:solidFill>
                  <a:srgbClr val="008000"/>
                </a:solidFill>
                <a:latin typeface="Arial" pitchFamily="34" charset="0"/>
                <a:cs typeface="Arial" pitchFamily="34" charset="0"/>
              </a:rPr>
              <a:t> Subtract mean rating </a:t>
            </a:r>
            <a:r>
              <a:rPr lang="en-US" sz="1300" b="1" i="1" dirty="0">
                <a:solidFill>
                  <a:srgbClr val="008000"/>
                </a:solidFill>
                <a:latin typeface="Arial" pitchFamily="34" charset="0"/>
                <a:cs typeface="Arial" pitchFamily="34" charset="0"/>
              </a:rPr>
              <a:t>m</a:t>
            </a:r>
            <a:r>
              <a:rPr lang="en-US" sz="1300" b="1" i="1" baseline="-25000" dirty="0">
                <a:solidFill>
                  <a:srgbClr val="008000"/>
                </a:solidFill>
                <a:latin typeface="Arial" pitchFamily="34" charset="0"/>
                <a:cs typeface="Arial" pitchFamily="34" charset="0"/>
              </a:rPr>
              <a:t>i</a:t>
            </a:r>
            <a:r>
              <a:rPr lang="en-US" sz="1300" dirty="0" smtClean="0">
                <a:solidFill>
                  <a:srgbClr val="008000"/>
                </a:solidFill>
                <a:latin typeface="Arial" pitchFamily="34" charset="0"/>
                <a:cs typeface="Arial" pitchFamily="34" charset="0"/>
              </a:rPr>
              <a:t> from each movie </a:t>
            </a:r>
            <a:r>
              <a:rPr lang="en-US" sz="1300" b="1" i="1" dirty="0" err="1" smtClean="0">
                <a:solidFill>
                  <a:srgbClr val="008000"/>
                </a:solidFill>
                <a:latin typeface="Arial" pitchFamily="34" charset="0"/>
                <a:cs typeface="Arial" pitchFamily="34" charset="0"/>
              </a:rPr>
              <a:t>i</a:t>
            </a:r>
            <a:r>
              <a:rPr lang="en-US" sz="1300" b="1" i="1" dirty="0">
                <a:solidFill>
                  <a:srgbClr val="008000"/>
                </a:solidFill>
                <a:latin typeface="Arial" pitchFamily="34" charset="0"/>
                <a:cs typeface="Arial" pitchFamily="34" charset="0"/>
              </a:rPr>
              <a:t/>
            </a:r>
            <a:br>
              <a:rPr lang="en-US" sz="1300" b="1" i="1" dirty="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m</a:t>
            </a:r>
            <a:r>
              <a:rPr lang="en-US" sz="1300" b="1" i="1" baseline="-25000" dirty="0" smtClean="0">
                <a:solidFill>
                  <a:srgbClr val="008000"/>
                </a:solidFill>
                <a:latin typeface="Arial" pitchFamily="34" charset="0"/>
                <a:cs typeface="Arial" pitchFamily="34" charset="0"/>
              </a:rPr>
              <a:t>1</a:t>
            </a:r>
            <a:r>
              <a:rPr lang="en-US" sz="1300" i="1" baseline="-25000" dirty="0" smtClean="0">
                <a:solidFill>
                  <a:srgbClr val="008000"/>
                </a:solidFill>
                <a:latin typeface="Arial" pitchFamily="34" charset="0"/>
                <a:cs typeface="Arial" pitchFamily="34" charset="0"/>
              </a:rPr>
              <a:t> </a:t>
            </a:r>
            <a:r>
              <a:rPr lang="en-US" sz="1300" i="1" dirty="0" smtClean="0">
                <a:solidFill>
                  <a:srgbClr val="008000"/>
                </a:solidFill>
                <a:latin typeface="Arial" pitchFamily="34" charset="0"/>
                <a:cs typeface="Arial" pitchFamily="34" charset="0"/>
              </a:rPr>
              <a:t>= (1+3+5+5+4)/5 = </a:t>
            </a:r>
            <a:r>
              <a:rPr lang="en-US" sz="1300" b="1" i="1" dirty="0" smtClean="0">
                <a:solidFill>
                  <a:srgbClr val="008000"/>
                </a:solidFill>
                <a:latin typeface="Arial" pitchFamily="34" charset="0"/>
                <a:cs typeface="Arial" pitchFamily="34" charset="0"/>
              </a:rPr>
              <a:t>3.6</a:t>
            </a:r>
            <a:r>
              <a:rPr lang="en-US" sz="1300" i="1" dirty="0" smtClean="0">
                <a:solidFill>
                  <a:srgbClr val="008000"/>
                </a:solidFill>
                <a:latin typeface="Arial" pitchFamily="34" charset="0"/>
                <a:cs typeface="Arial" pitchFamily="34" charset="0"/>
              </a:rPr>
              <a:t/>
            </a:r>
            <a:br>
              <a:rPr lang="en-US" sz="1300" i="1" dirty="0" smtClean="0">
                <a:solidFill>
                  <a:srgbClr val="008000"/>
                </a:solidFill>
                <a:latin typeface="Arial" pitchFamily="34" charset="0"/>
                <a:cs typeface="Arial" pitchFamily="34" charset="0"/>
              </a:rPr>
            </a:br>
            <a:r>
              <a:rPr lang="en-US" sz="1300" b="1" i="1" dirty="0" smtClean="0">
                <a:solidFill>
                  <a:srgbClr val="008000"/>
                </a:solidFill>
                <a:latin typeface="Arial" pitchFamily="34" charset="0"/>
                <a:cs typeface="Arial" pitchFamily="34" charset="0"/>
              </a:rPr>
              <a:t>    row 1:</a:t>
            </a:r>
            <a:r>
              <a:rPr lang="en-US" sz="1300" i="1" dirty="0" smtClean="0">
                <a:solidFill>
                  <a:srgbClr val="008000"/>
                </a:solidFill>
                <a:latin typeface="Arial" pitchFamily="34" charset="0"/>
                <a:cs typeface="Arial" pitchFamily="34" charset="0"/>
              </a:rPr>
              <a:t> [-2.6, 0, -0.6, 0, 0, 1.4, 0, 0, 1.4, 0, 0.4, 0]</a:t>
            </a:r>
          </a:p>
          <a:p>
            <a:r>
              <a:rPr lang="en-US" sz="1300" b="1" dirty="0" smtClean="0">
                <a:solidFill>
                  <a:srgbClr val="008000"/>
                </a:solidFill>
                <a:latin typeface="Arial" pitchFamily="34" charset="0"/>
                <a:cs typeface="Arial" pitchFamily="34" charset="0"/>
              </a:rPr>
              <a:t>2)</a:t>
            </a:r>
            <a:r>
              <a:rPr lang="en-US" sz="1300" dirty="0" smtClean="0">
                <a:solidFill>
                  <a:srgbClr val="008000"/>
                </a:solidFill>
                <a:latin typeface="Arial" pitchFamily="34" charset="0"/>
                <a:cs typeface="Arial" pitchFamily="34" charset="0"/>
              </a:rPr>
              <a:t> Compute cosine similarities between rows</a:t>
            </a:r>
          </a:p>
        </p:txBody>
      </p:sp>
    </p:spTree>
    <p:extLst>
      <p:ext uri="{BB962C8B-B14F-4D97-AF65-F5344CB8AC3E}">
        <p14:creationId xmlns:p14="http://schemas.microsoft.com/office/powerpoint/2010/main" val="1587854665"/>
      </p:ext>
    </p:extLst>
  </p:cSld>
  <p:clrMapOvr>
    <a:masterClrMapping/>
  </p:clrMapOvr>
  <p:transition advTm="31719"/>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5363" name="Group 3"/>
          <p:cNvGraphicFramePr>
            <a:graphicFrameLocks noGrp="1"/>
          </p:cNvGraphicFramePr>
          <p:nvPr>
            <p:extLst>
              <p:ext uri="{D42A27DB-BD31-4B8C-83A1-F6EECF244321}">
                <p14:modId xmlns:p14="http://schemas.microsoft.com/office/powerpoint/2010/main" val="1977742163"/>
              </p:ext>
            </p:extLst>
          </p:nvPr>
        </p:nvGraphicFramePr>
        <p:xfrm>
          <a:off x="1158875"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bg1"/>
                          </a:solidFill>
                          <a:effectLst/>
                          <a:latin typeface="Arial" charset="0"/>
                          <a:cs typeface="Arial" charset="0"/>
                        </a:rPr>
                        <a:t>? </a:t>
                      </a:r>
                      <a:endParaRPr kumimoji="0" lang="en-US" sz="2000" b="0" i="0" u="none" strike="noStrike" cap="none" normalizeH="0" baseline="0" smtClean="0">
                        <a:ln>
                          <a:noFill/>
                        </a:ln>
                        <a:solidFill>
                          <a:schemeClr val="bg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5482" name="Text Box 122"/>
          <p:cNvSpPr txBox="1">
            <a:spLocks noChangeArrowheads="1"/>
          </p:cNvSpPr>
          <p:nvPr/>
        </p:nvSpPr>
        <p:spPr bwMode="auto">
          <a:xfrm>
            <a:off x="4130675"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5484" name="Text Box 124"/>
          <p:cNvSpPr txBox="1">
            <a:spLocks noChangeArrowheads="1"/>
          </p:cNvSpPr>
          <p:nvPr/>
        </p:nvSpPr>
        <p:spPr bwMode="auto">
          <a:xfrm>
            <a:off x="1676400" y="5791200"/>
            <a:ext cx="3276600" cy="671513"/>
          </a:xfrm>
          <a:prstGeom prst="rect">
            <a:avLst/>
          </a:prstGeom>
          <a:noFill/>
          <a:ln w="9525">
            <a:noFill/>
            <a:miter lim="800000"/>
            <a:headEnd/>
            <a:tailEnd/>
          </a:ln>
          <a:effectLst/>
        </p:spPr>
        <p:txBody>
          <a:bodyPr wrap="square">
            <a:spAutoFit/>
          </a:bodyPr>
          <a:lstStyle/>
          <a:p>
            <a:pPr>
              <a:spcBef>
                <a:spcPct val="50000"/>
              </a:spcBef>
            </a:pPr>
            <a:r>
              <a:rPr lang="en-US" b="1" dirty="0">
                <a:latin typeface="Arial" pitchFamily="34" charset="0"/>
                <a:cs typeface="Arial" pitchFamily="34" charset="0"/>
              </a:rPr>
              <a:t>Compute similarity weights:</a:t>
            </a:r>
            <a:r>
              <a:rPr lang="en-US" dirty="0">
                <a:latin typeface="Arial" pitchFamily="34" charset="0"/>
                <a:cs typeface="Arial" pitchFamily="34" charset="0"/>
              </a:rPr>
              <a:t/>
            </a:r>
            <a:br>
              <a:rPr lang="en-US" dirty="0">
                <a:latin typeface="Arial" pitchFamily="34" charset="0"/>
                <a:cs typeface="Arial" pitchFamily="34" charset="0"/>
              </a:rPr>
            </a:br>
            <a:r>
              <a:rPr lang="en-US" sz="2000" b="1" dirty="0" smtClean="0">
                <a:solidFill>
                  <a:srgbClr val="0000FF"/>
                </a:solidFill>
                <a:latin typeface="Arial" pitchFamily="34" charset="0"/>
                <a:cs typeface="Arial" pitchFamily="34" charset="0"/>
              </a:rPr>
              <a:t>s</a:t>
            </a:r>
            <a:r>
              <a:rPr lang="en-US" sz="2000" b="1" baseline="-25000" dirty="0" smtClean="0">
                <a:solidFill>
                  <a:srgbClr val="0000FF"/>
                </a:solidFill>
                <a:latin typeface="Arial" pitchFamily="34" charset="0"/>
                <a:cs typeface="Arial" pitchFamily="34" charset="0"/>
              </a:rPr>
              <a:t>1,3</a:t>
            </a:r>
            <a:r>
              <a:rPr lang="en-US" sz="2000" b="1" dirty="0" smtClean="0">
                <a:solidFill>
                  <a:srgbClr val="0000FF"/>
                </a:solidFill>
                <a:latin typeface="Arial" pitchFamily="34" charset="0"/>
                <a:cs typeface="Arial" pitchFamily="34" charset="0"/>
              </a:rPr>
              <a:t>=0.41, s</a:t>
            </a:r>
            <a:r>
              <a:rPr lang="en-US" sz="2000" b="1" baseline="-25000" dirty="0" smtClean="0">
                <a:solidFill>
                  <a:srgbClr val="0000FF"/>
                </a:solidFill>
                <a:latin typeface="Arial" pitchFamily="34" charset="0"/>
                <a:cs typeface="Arial" pitchFamily="34" charset="0"/>
              </a:rPr>
              <a:t>1,6</a:t>
            </a:r>
            <a:r>
              <a:rPr lang="en-US" sz="2000" b="1" dirty="0" smtClean="0">
                <a:solidFill>
                  <a:srgbClr val="0000FF"/>
                </a:solidFill>
                <a:latin typeface="Arial" pitchFamily="34" charset="0"/>
                <a:cs typeface="Arial" pitchFamily="34" charset="0"/>
              </a:rPr>
              <a:t>=0.59</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31</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p:sp>
        <p:nvSpPr>
          <p:cNvPr id="13" name="TextBox 12"/>
          <p:cNvSpPr txBox="1"/>
          <p:nvPr/>
        </p:nvSpPr>
        <p:spPr>
          <a:xfrm>
            <a:off x="7788275" y="2286000"/>
            <a:ext cx="898525" cy="3323987"/>
          </a:xfrm>
          <a:prstGeom prst="rect">
            <a:avLst/>
          </a:prstGeom>
          <a:noFill/>
        </p:spPr>
        <p:txBody>
          <a:bodyPr wrap="square" rtlCol="0">
            <a:spAutoFit/>
          </a:bodyPr>
          <a:lstStyle/>
          <a:p>
            <a:pPr algn="r"/>
            <a:r>
              <a:rPr lang="en-US" sz="2000" b="1" dirty="0" smtClean="0">
                <a:solidFill>
                  <a:srgbClr val="008000"/>
                </a:solidFill>
                <a:latin typeface="Arial" pitchFamily="34" charset="0"/>
                <a:cs typeface="Arial" pitchFamily="34" charset="0"/>
              </a:rPr>
              <a:t>1.00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-0.18</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0.41</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-0.10</a:t>
            </a:r>
          </a:p>
          <a:p>
            <a:pPr algn="r"/>
            <a:endParaRPr lang="en-US" b="1" dirty="0">
              <a:solidFill>
                <a:srgbClr val="008000"/>
              </a:solidFill>
              <a:latin typeface="Arial" pitchFamily="34" charset="0"/>
              <a:cs typeface="Arial" pitchFamily="34" charset="0"/>
            </a:endParaRPr>
          </a:p>
          <a:p>
            <a:pPr algn="r"/>
            <a:r>
              <a:rPr lang="en-US" sz="2000" b="1" dirty="0" smtClean="0">
                <a:solidFill>
                  <a:srgbClr val="008000"/>
                </a:solidFill>
                <a:latin typeface="Arial" pitchFamily="34" charset="0"/>
                <a:cs typeface="Arial" pitchFamily="34" charset="0"/>
              </a:rPr>
              <a:t>-0.31</a:t>
            </a:r>
          </a:p>
          <a:p>
            <a:pPr algn="r"/>
            <a:endParaRPr lang="en-US" b="1" dirty="0">
              <a:solidFill>
                <a:srgbClr val="008000"/>
              </a:solidFill>
              <a:latin typeface="Arial" pitchFamily="34" charset="0"/>
              <a:cs typeface="Arial" pitchFamily="34" charset="0"/>
            </a:endParaRPr>
          </a:p>
          <a:p>
            <a:pPr algn="r"/>
            <a:r>
              <a:rPr lang="en-US" sz="2000" b="1" u="sng" dirty="0" smtClean="0">
                <a:solidFill>
                  <a:srgbClr val="008000"/>
                </a:solidFill>
                <a:latin typeface="Arial" pitchFamily="34" charset="0"/>
                <a:cs typeface="Arial" pitchFamily="34" charset="0"/>
              </a:rPr>
              <a:t>0.59</a:t>
            </a:r>
          </a:p>
        </p:txBody>
      </p:sp>
      <p:sp>
        <p:nvSpPr>
          <p:cNvPr id="14" name="Rectangle 13"/>
          <p:cNvSpPr/>
          <p:nvPr/>
        </p:nvSpPr>
        <p:spPr>
          <a:xfrm>
            <a:off x="7858325" y="1828800"/>
            <a:ext cx="1236236" cy="400110"/>
          </a:xfrm>
          <a:prstGeom prst="rect">
            <a:avLst/>
          </a:prstGeom>
        </p:spPr>
        <p:txBody>
          <a:bodyPr wrap="none">
            <a:spAutoFit/>
          </a:bodyPr>
          <a:lstStyle/>
          <a:p>
            <a:pPr algn="r"/>
            <a:r>
              <a:rPr lang="en-US" sz="2000" b="1" dirty="0" err="1">
                <a:solidFill>
                  <a:srgbClr val="008000"/>
                </a:solidFill>
                <a:latin typeface="Arial" pitchFamily="34" charset="0"/>
                <a:cs typeface="Arial" pitchFamily="34" charset="0"/>
              </a:rPr>
              <a:t>sim</a:t>
            </a:r>
            <a:r>
              <a:rPr lang="en-US" sz="2000" b="1" dirty="0">
                <a:solidFill>
                  <a:srgbClr val="008000"/>
                </a:solidFill>
                <a:latin typeface="Arial" pitchFamily="34" charset="0"/>
                <a:cs typeface="Arial" pitchFamily="34" charset="0"/>
              </a:rPr>
              <a:t>(1,m)</a:t>
            </a:r>
          </a:p>
        </p:txBody>
      </p:sp>
    </p:spTree>
    <p:extLst>
      <p:ext uri="{BB962C8B-B14F-4D97-AF65-F5344CB8AC3E}">
        <p14:creationId xmlns:p14="http://schemas.microsoft.com/office/powerpoint/2010/main" val="1345459809"/>
      </p:ext>
    </p:extLst>
  </p:cSld>
  <p:clrMapOvr>
    <a:masterClrMapping/>
  </p:clrMapOvr>
  <p:transition advTm="14828"/>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0"/>
            <a:ext cx="8229600" cy="1143000"/>
          </a:xfrm>
        </p:spPr>
        <p:txBody>
          <a:bodyPr/>
          <a:lstStyle/>
          <a:p>
            <a:r>
              <a:rPr lang="en-US" dirty="0"/>
              <a:t>Item-Item CF (|N|=2)</a:t>
            </a:r>
          </a:p>
        </p:txBody>
      </p:sp>
      <p:graphicFrame>
        <p:nvGraphicFramePr>
          <p:cNvPr id="16516" name="Group 132"/>
          <p:cNvGraphicFramePr>
            <a:graphicFrameLocks noGrp="1"/>
          </p:cNvGraphicFramePr>
          <p:nvPr>
            <p:extLst>
              <p:ext uri="{D42A27DB-BD31-4B8C-83A1-F6EECF244321}">
                <p14:modId xmlns:p14="http://schemas.microsoft.com/office/powerpoint/2010/main" val="951616229"/>
              </p:ext>
            </p:extLst>
          </p:nvPr>
        </p:nvGraphicFramePr>
        <p:xfrm>
          <a:off x="1143000" y="1608138"/>
          <a:ext cx="6604000" cy="4056066"/>
        </p:xfrm>
        <a:graphic>
          <a:graphicData uri="http://schemas.openxmlformats.org/drawingml/2006/table">
            <a:tbl>
              <a:tblPr rtl="1"/>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tblGrid>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cs typeface="Arial" charset="0"/>
                        </a:rPr>
                        <a:t>12</a:t>
                      </a:r>
                    </a:p>
                  </a:txBody>
                  <a:tcPr horzOverflow="overflow">
                    <a:lnL cap="flat">
                      <a:noFill/>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cap="flat">
                      <a:noFill/>
                    </a:lnR>
                    <a:lnT cap="fla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smtClean="0">
                          <a:ln>
                            <a:noFill/>
                          </a:ln>
                          <a:solidFill>
                            <a:schemeClr val="bg1"/>
                          </a:solidFill>
                          <a:effectLst/>
                          <a:latin typeface="Arial" charset="0"/>
                          <a:cs typeface="Arial" charset="0"/>
                        </a:rPr>
                        <a:t>2.6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0" i="0" u="none" strike="noStrike" cap="none" normalizeH="0" baseline="0" smtClean="0">
                          <a:ln>
                            <a:noFill/>
                          </a:ln>
                          <a:solidFill>
                            <a:schemeClr val="tx1"/>
                          </a:solidFill>
                          <a:effectLst/>
                          <a:latin typeface="Arial" charset="0"/>
                          <a:cs typeface="Arial" charset="0"/>
                        </a:rPr>
                        <a:t>4</a:t>
                      </a: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sng" strike="noStrike" cap="none" normalizeH="0" baseline="0" smtClean="0">
                          <a:ln>
                            <a:noFill/>
                          </a:ln>
                          <a:solidFill>
                            <a:srgbClr val="FF0000"/>
                          </a:solidFill>
                          <a:effectLst/>
                          <a:latin typeface="Arial" charset="0"/>
                          <a:cs typeface="Arial" charset="0"/>
                        </a:rPr>
                        <a:t>3</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5</a:t>
                      </a: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bg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smtClean="0">
                        <a:ln>
                          <a:noFill/>
                        </a:ln>
                        <a:solidFill>
                          <a:schemeClr val="tx1"/>
                        </a:solidFill>
                        <a:effectLst/>
                        <a:latin typeface="Arial"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Arial" charset="0"/>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604"/>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he-IL" sz="2000" b="1" i="0" u="sng" strike="noStrike" cap="none" normalizeH="0" baseline="0" smtClean="0">
                          <a:ln>
                            <a:noFill/>
                          </a:ln>
                          <a:solidFill>
                            <a:srgbClr val="FF0000"/>
                          </a:solidFill>
                          <a:effectLst/>
                          <a:latin typeface="Arial" charset="0"/>
                          <a:cs typeface="Arial" charset="0"/>
                        </a:rPr>
                        <a:t>6</a:t>
                      </a:r>
                      <a:endParaRPr kumimoji="0" lang="en-US" sz="2000" b="1" i="0" u="sng" strike="noStrike" cap="none" normalizeH="0" baseline="0" smtClean="0">
                        <a:ln>
                          <a:noFill/>
                        </a:ln>
                        <a:solidFill>
                          <a:srgbClr val="FF0000"/>
                        </a:solidFill>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06" name="Text Box 122"/>
          <p:cNvSpPr txBox="1">
            <a:spLocks noChangeArrowheads="1"/>
          </p:cNvSpPr>
          <p:nvPr/>
        </p:nvSpPr>
        <p:spPr bwMode="auto">
          <a:xfrm>
            <a:off x="4114800" y="1143000"/>
            <a:ext cx="763351" cy="400110"/>
          </a:xfrm>
          <a:prstGeom prst="rect">
            <a:avLst/>
          </a:prstGeom>
          <a:noFill/>
          <a:ln w="9525">
            <a:noFill/>
            <a:miter lim="800000"/>
            <a:headEnd/>
            <a:tailEnd/>
          </a:ln>
          <a:effectLst/>
        </p:spPr>
        <p:txBody>
          <a:bodyPr wrap="none">
            <a:spAutoFit/>
          </a:bodyPr>
          <a:lstStyle/>
          <a:p>
            <a:pPr algn="l"/>
            <a:r>
              <a:rPr lang="en-US" sz="2000" b="1">
                <a:solidFill>
                  <a:srgbClr val="008000"/>
                </a:solidFill>
              </a:rPr>
              <a:t>users</a:t>
            </a:r>
          </a:p>
        </p:txBody>
      </p:sp>
      <p:sp>
        <p:nvSpPr>
          <p:cNvPr id="16508" name="Text Box 124"/>
          <p:cNvSpPr txBox="1">
            <a:spLocks noChangeArrowheads="1"/>
          </p:cNvSpPr>
          <p:nvPr/>
        </p:nvSpPr>
        <p:spPr bwMode="auto">
          <a:xfrm>
            <a:off x="1600200" y="5715000"/>
            <a:ext cx="4953000" cy="830997"/>
          </a:xfrm>
          <a:prstGeom prst="rect">
            <a:avLst/>
          </a:prstGeom>
          <a:noFill/>
          <a:ln w="9525">
            <a:noFill/>
            <a:miter lim="800000"/>
            <a:headEnd/>
            <a:tailEnd/>
          </a:ln>
          <a:effectLst/>
        </p:spPr>
        <p:txBody>
          <a:bodyPr>
            <a:spAutoFit/>
          </a:bodyPr>
          <a:lstStyle/>
          <a:p>
            <a:pPr>
              <a:spcBef>
                <a:spcPct val="50000"/>
              </a:spcBef>
            </a:pPr>
            <a:r>
              <a:rPr lang="en-US" b="1" dirty="0">
                <a:latin typeface="Arial" pitchFamily="34" charset="0"/>
                <a:cs typeface="Arial" pitchFamily="34" charset="0"/>
              </a:rPr>
              <a:t>Predict by taking weighted average</a:t>
            </a:r>
            <a:r>
              <a:rPr lang="en-US" b="1" dirty="0" smtClean="0">
                <a:latin typeface="Arial" pitchFamily="34" charset="0"/>
                <a:cs typeface="Arial" pitchFamily="34" charset="0"/>
              </a:rPr>
              <a:t>:</a:t>
            </a:r>
          </a:p>
          <a:p>
            <a:pPr>
              <a:spcBef>
                <a:spcPct val="50000"/>
              </a:spcBef>
            </a:pPr>
            <a:r>
              <a:rPr lang="en-US" b="1" dirty="0" smtClean="0">
                <a:latin typeface="Arial" pitchFamily="34" charset="0"/>
                <a:cs typeface="Arial" pitchFamily="34" charset="0"/>
              </a:rPr>
              <a:t>R</a:t>
            </a:r>
            <a:r>
              <a:rPr lang="en-US" b="1" baseline="-25000" dirty="0" smtClean="0">
                <a:latin typeface="Arial" pitchFamily="34" charset="0"/>
                <a:cs typeface="Arial" pitchFamily="34" charset="0"/>
              </a:rPr>
              <a:t>1,5 </a:t>
            </a:r>
            <a:r>
              <a:rPr lang="en-US" b="1" dirty="0" smtClean="0">
                <a:latin typeface="Arial" pitchFamily="34" charset="0"/>
                <a:cs typeface="Arial" pitchFamily="34" charset="0"/>
              </a:rPr>
              <a:t>= </a:t>
            </a:r>
            <a:r>
              <a:rPr lang="en-US" sz="2000" b="1" dirty="0" smtClean="0">
                <a:solidFill>
                  <a:srgbClr val="0000FF"/>
                </a:solidFill>
                <a:latin typeface="Arial" pitchFamily="34" charset="0"/>
                <a:cs typeface="Arial" pitchFamily="34" charset="0"/>
              </a:rPr>
              <a:t>(0.41*2 + 0.59*3) / (0.41+0.59) = 2.6</a:t>
            </a:r>
            <a:endParaRPr lang="en-US" sz="2000" b="1" dirty="0">
              <a:solidFill>
                <a:srgbClr val="0000FF"/>
              </a:solidFill>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19B12225-5612-419B-A8D5-4B8EEE4C217E}" type="slidenum">
              <a:rPr lang="en-US" smtClean="0"/>
              <a:pPr/>
              <a:t>32</a:t>
            </a:fld>
            <a:endParaRPr lang="en-US"/>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2" name="Text Box 384"/>
          <p:cNvSpPr txBox="1">
            <a:spLocks noChangeArrowheads="1"/>
          </p:cNvSpPr>
          <p:nvPr/>
        </p:nvSpPr>
        <p:spPr bwMode="auto">
          <a:xfrm rot="16200000">
            <a:off x="319763" y="3520252"/>
            <a:ext cx="976549" cy="400110"/>
          </a:xfrm>
          <a:prstGeom prst="rect">
            <a:avLst/>
          </a:prstGeom>
          <a:noFill/>
          <a:ln w="9525">
            <a:noFill/>
            <a:miter lim="800000"/>
            <a:headEnd/>
            <a:tailEnd/>
          </a:ln>
          <a:effectLst/>
        </p:spPr>
        <p:txBody>
          <a:bodyPr wrap="none">
            <a:spAutoFit/>
          </a:bodyPr>
          <a:lstStyle/>
          <a:p>
            <a:pPr algn="l"/>
            <a:r>
              <a:rPr lang="en-US" sz="2000" b="1" dirty="0">
                <a:solidFill>
                  <a:srgbClr val="008000"/>
                </a:solidFill>
              </a:rPr>
              <a:t>movies</a:t>
            </a:r>
          </a:p>
        </p:txBody>
      </p:sp>
      <mc:AlternateContent xmlns:mc="http://schemas.openxmlformats.org/markup-compatibility/2006" xmlns:a14="http://schemas.microsoft.com/office/drawing/2010/main">
        <mc:Choice Requires="a14">
          <p:sp>
            <p:nvSpPr>
              <p:cNvPr id="2" name="TextBox 1"/>
              <p:cNvSpPr txBox="1"/>
              <p:nvPr/>
            </p:nvSpPr>
            <p:spPr>
              <a:xfrm>
                <a:off x="6498789" y="5767337"/>
                <a:ext cx="2645211" cy="804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𝒓</m:t>
                          </m:r>
                        </m:e>
                        <m:sub>
                          <m:r>
                            <a:rPr lang="en-US" sz="2000" b="1" i="1" smtClean="0">
                              <a:latin typeface="Cambria Math"/>
                              <a:cs typeface="Arial" pitchFamily="34" charset="0"/>
                            </a:rPr>
                            <m:t>𝒊𝒙</m:t>
                          </m:r>
                        </m:sub>
                      </m:sSub>
                      <m:r>
                        <a:rPr lang="en-US" sz="2000" b="1" i="1" smtClean="0">
                          <a:latin typeface="Cambria Math"/>
                          <a:cs typeface="Arial" pitchFamily="34" charset="0"/>
                        </a:rPr>
                        <m:t>=</m:t>
                      </m:r>
                      <m:f>
                        <m:fPr>
                          <m:ctrlPr>
                            <a:rPr lang="en-US" sz="2000" b="1" i="1" smtClean="0">
                              <a:latin typeface="Cambria Math" panose="02040503050406030204" pitchFamily="18" charset="0"/>
                              <a:cs typeface="Arial" pitchFamily="34" charset="0"/>
                            </a:rPr>
                          </m:ctrlPr>
                        </m:fPr>
                        <m:num>
                          <m:nary>
                            <m:naryPr>
                              <m:chr m:val="∑"/>
                              <m:supHide m:val="on"/>
                              <m:ctrlPr>
                                <a:rPr lang="en-US" sz="2000" b="1" i="1" smtClean="0">
                                  <a:latin typeface="Cambria Math" panose="02040503050406030204" pitchFamily="18" charset="0"/>
                                  <a:cs typeface="Arial" pitchFamily="34" charset="0"/>
                                </a:rPr>
                              </m:ctrlPr>
                            </m:naryPr>
                            <m:sub>
                              <m:r>
                                <a:rPr lang="en-US" sz="2000" b="1" i="1" smtClean="0">
                                  <a:latin typeface="Cambria Math"/>
                                  <a:cs typeface="Arial" pitchFamily="34" charset="0"/>
                                </a:rPr>
                                <m:t>𝒋</m:t>
                              </m:r>
                              <m:r>
                                <a:rPr lang="en-US" sz="2000" b="1" i="1" smtClean="0">
                                  <a:latin typeface="Cambria Math"/>
                                  <a:cs typeface="Arial" pitchFamily="34" charset="0"/>
                                </a:rPr>
                                <m:t>∈</m:t>
                              </m:r>
                              <m:r>
                                <a:rPr lang="en-US" sz="2000" b="1" i="1" smtClean="0">
                                  <a:latin typeface="Cambria Math"/>
                                  <a:cs typeface="Arial" pitchFamily="34" charset="0"/>
                                </a:rPr>
                                <m:t>𝑵</m:t>
                              </m:r>
                              <m:r>
                                <a:rPr lang="en-US" sz="2000" b="1" i="1" smtClean="0">
                                  <a:latin typeface="Cambria Math"/>
                                  <a:cs typeface="Arial" pitchFamily="34" charset="0"/>
                                </a:rPr>
                                <m:t>(</m:t>
                              </m:r>
                              <m:r>
                                <a:rPr lang="en-US" sz="2000" b="1" i="1" smtClean="0">
                                  <a:latin typeface="Cambria Math"/>
                                  <a:cs typeface="Arial" pitchFamily="34" charset="0"/>
                                </a:rPr>
                                <m:t>𝒊</m:t>
                              </m:r>
                              <m:r>
                                <a:rPr lang="en-US" sz="2000" b="1" i="1" smtClean="0">
                                  <a:latin typeface="Cambria Math"/>
                                  <a:cs typeface="Arial" pitchFamily="34" charset="0"/>
                                </a:rPr>
                                <m:t>;</m:t>
                              </m:r>
                              <m:r>
                                <a:rPr lang="en-US" sz="2000" b="1" i="1" smtClean="0">
                                  <a:latin typeface="Cambria Math"/>
                                  <a:cs typeface="Arial" pitchFamily="34" charset="0"/>
                                </a:rPr>
                                <m:t>𝒙</m:t>
                              </m:r>
                              <m:r>
                                <a:rPr lang="en-US" sz="2000" b="1" i="1" smtClean="0">
                                  <a:latin typeface="Cambria Math"/>
                                  <a:cs typeface="Arial" pitchFamily="34" charset="0"/>
                                </a:rPr>
                                <m:t>)</m:t>
                              </m:r>
                            </m:sub>
                            <m:sup/>
                            <m:e>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𝒔</m:t>
                                  </m:r>
                                </m:e>
                                <m:sub>
                                  <m:r>
                                    <a:rPr lang="en-US" sz="2000" b="1" i="1">
                                      <a:latin typeface="Cambria Math"/>
                                      <a:cs typeface="Arial" pitchFamily="34" charset="0"/>
                                    </a:rPr>
                                    <m:t>𝒊𝒋</m:t>
                                  </m:r>
                                </m:sub>
                              </m:sSub>
                              <m:r>
                                <a:rPr lang="en-US" sz="2000" b="1" i="1">
                                  <a:latin typeface="Cambria Math"/>
                                  <a:cs typeface="Arial" pitchFamily="34" charset="0"/>
                                </a:rPr>
                                <m:t>⋅</m:t>
                              </m:r>
                              <m:sSub>
                                <m:sSubPr>
                                  <m:ctrlPr>
                                    <a:rPr lang="en-US" sz="2000" b="1" i="1">
                                      <a:latin typeface="Cambria Math" panose="02040503050406030204" pitchFamily="18" charset="0"/>
                                      <a:cs typeface="Arial" pitchFamily="34" charset="0"/>
                                    </a:rPr>
                                  </m:ctrlPr>
                                </m:sSubPr>
                                <m:e>
                                  <m:r>
                                    <a:rPr lang="en-US" sz="2000" b="1" i="1">
                                      <a:latin typeface="Cambria Math"/>
                                      <a:cs typeface="Arial" pitchFamily="34" charset="0"/>
                                    </a:rPr>
                                    <m:t>𝒓</m:t>
                                  </m:r>
                                </m:e>
                                <m:sub>
                                  <m:r>
                                    <a:rPr lang="en-US" sz="2000" b="1" i="1">
                                      <a:latin typeface="Cambria Math"/>
                                      <a:cs typeface="Arial" pitchFamily="34" charset="0"/>
                                    </a:rPr>
                                    <m:t>𝒋𝒙</m:t>
                                  </m:r>
                                </m:sub>
                              </m:sSub>
                            </m:e>
                          </m:nary>
                        </m:num>
                        <m:den>
                          <m:r>
                            <a:rPr lang="en-US" sz="2000" b="1" i="1" smtClean="0">
                              <a:latin typeface="Cambria Math"/>
                              <a:cs typeface="Arial" pitchFamily="34" charset="0"/>
                            </a:rPr>
                            <m:t>∑</m:t>
                          </m:r>
                          <m:sSub>
                            <m:sSubPr>
                              <m:ctrlPr>
                                <a:rPr lang="en-US" sz="2000" b="1" i="1" smtClean="0">
                                  <a:latin typeface="Cambria Math" panose="02040503050406030204" pitchFamily="18" charset="0"/>
                                  <a:cs typeface="Arial" pitchFamily="34" charset="0"/>
                                </a:rPr>
                              </m:ctrlPr>
                            </m:sSubPr>
                            <m:e>
                              <m:r>
                                <a:rPr lang="en-US" sz="2000" b="1" i="1" smtClean="0">
                                  <a:latin typeface="Cambria Math"/>
                                  <a:cs typeface="Arial" pitchFamily="34" charset="0"/>
                                </a:rPr>
                                <m:t>𝒔</m:t>
                              </m:r>
                            </m:e>
                            <m:sub>
                              <m:r>
                                <a:rPr lang="en-US" sz="2000" b="1" i="1" smtClean="0">
                                  <a:latin typeface="Cambria Math"/>
                                  <a:cs typeface="Arial" pitchFamily="34" charset="0"/>
                                </a:rPr>
                                <m:t>𝒊𝒋</m:t>
                              </m:r>
                            </m:sub>
                          </m:sSub>
                        </m:den>
                      </m:f>
                    </m:oMath>
                  </m:oMathPara>
                </a14:m>
                <a:endParaRPr lang="en-US" sz="2000" b="1" dirty="0" smtClean="0">
                  <a:latin typeface="Arial" pitchFamily="34" charset="0"/>
                  <a:cs typeface="Arial" pitchFamily="34"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498789" y="5767337"/>
                <a:ext cx="2645211" cy="804131"/>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5331313"/>
      </p:ext>
    </p:extLst>
  </p:cSld>
  <p:clrMapOvr>
    <a:masterClrMapping/>
  </p:clrMapOvr>
  <p:transition advTm="1365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09331" y="8965"/>
            <a:ext cx="1734670" cy="100853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4930" name="Rectangle 2"/>
          <p:cNvSpPr>
            <a:spLocks noGrp="1" noChangeArrowheads="1"/>
          </p:cNvSpPr>
          <p:nvPr>
            <p:ph type="title"/>
          </p:nvPr>
        </p:nvSpPr>
        <p:spPr/>
        <p:txBody>
          <a:bodyPr/>
          <a:lstStyle/>
          <a:p>
            <a:r>
              <a:rPr lang="en-US" smtClean="0"/>
              <a:t>CF: </a:t>
            </a:r>
            <a:r>
              <a:rPr lang="en-US" dirty="0" smtClean="0"/>
              <a:t>Common Practice</a:t>
            </a:r>
            <a:endParaRPr lang="en-US" dirty="0"/>
          </a:p>
        </p:txBody>
      </p:sp>
      <p:sp>
        <p:nvSpPr>
          <p:cNvPr id="124931" name="Rectangle 3"/>
          <p:cNvSpPr>
            <a:spLocks noGrp="1" noChangeArrowheads="1"/>
          </p:cNvSpPr>
          <p:nvPr>
            <p:ph idx="1"/>
          </p:nvPr>
        </p:nvSpPr>
        <p:spPr>
          <a:xfrm>
            <a:off x="457200" y="1295401"/>
            <a:ext cx="8610600" cy="3581400"/>
          </a:xfrm>
        </p:spPr>
        <p:txBody>
          <a:bodyPr/>
          <a:lstStyle/>
          <a:p>
            <a:r>
              <a:rPr lang="en-US" dirty="0" smtClean="0"/>
              <a:t>Define </a:t>
            </a:r>
            <a:r>
              <a:rPr lang="en-US" b="1" dirty="0" smtClean="0">
                <a:solidFill>
                  <a:srgbClr val="FF0066"/>
                </a:solidFill>
              </a:rPr>
              <a:t>similarity </a:t>
            </a:r>
            <a:r>
              <a:rPr lang="en-US" b="1" i="1" dirty="0" err="1" smtClean="0">
                <a:solidFill>
                  <a:srgbClr val="0000FF"/>
                </a:solidFill>
              </a:rPr>
              <a:t>s</a:t>
            </a:r>
            <a:r>
              <a:rPr lang="en-US" b="1" i="1" baseline="-25000" dirty="0" err="1" smtClean="0">
                <a:solidFill>
                  <a:srgbClr val="0000FF"/>
                </a:solidFill>
              </a:rPr>
              <a:t>ij</a:t>
            </a:r>
            <a:r>
              <a:rPr lang="en-US" dirty="0" smtClean="0"/>
              <a:t> of items </a:t>
            </a:r>
            <a:r>
              <a:rPr lang="en-US" b="1" i="1" dirty="0" err="1" smtClean="0"/>
              <a:t>i</a:t>
            </a:r>
            <a:r>
              <a:rPr lang="en-US" dirty="0" smtClean="0"/>
              <a:t> and </a:t>
            </a:r>
            <a:r>
              <a:rPr lang="en-US" b="1" i="1" dirty="0" smtClean="0"/>
              <a:t>j</a:t>
            </a:r>
          </a:p>
          <a:p>
            <a:r>
              <a:rPr lang="en-US" dirty="0" smtClean="0"/>
              <a:t>Select </a:t>
            </a:r>
            <a:r>
              <a:rPr lang="en-US" b="1" i="1" dirty="0" smtClean="0"/>
              <a:t>k</a:t>
            </a:r>
            <a:r>
              <a:rPr lang="en-US" dirty="0" smtClean="0"/>
              <a:t> nearest neighbors </a:t>
            </a:r>
            <a:r>
              <a:rPr lang="en-US" b="1" i="1" dirty="0" smtClean="0">
                <a:solidFill>
                  <a:srgbClr val="0000FF"/>
                </a:solidFill>
              </a:rPr>
              <a:t>N(</a:t>
            </a:r>
            <a:r>
              <a:rPr lang="en-US" b="1" i="1" dirty="0" err="1" smtClean="0">
                <a:solidFill>
                  <a:srgbClr val="0000FF"/>
                </a:solidFill>
              </a:rPr>
              <a:t>i</a:t>
            </a:r>
            <a:r>
              <a:rPr lang="en-US" b="1" i="1" dirty="0" smtClean="0">
                <a:solidFill>
                  <a:srgbClr val="0000FF"/>
                </a:solidFill>
              </a:rPr>
              <a:t>; x)</a:t>
            </a:r>
          </a:p>
          <a:p>
            <a:pPr lvl="1"/>
            <a:r>
              <a:rPr lang="en-US" dirty="0" smtClean="0"/>
              <a:t>Items most similar to </a:t>
            </a:r>
            <a:r>
              <a:rPr lang="en-US" b="1" i="1" dirty="0" err="1" smtClean="0"/>
              <a:t>i</a:t>
            </a:r>
            <a:r>
              <a:rPr lang="en-US" dirty="0" smtClean="0"/>
              <a:t>, that were rated by </a:t>
            </a:r>
            <a:r>
              <a:rPr lang="en-US" b="1" i="1" dirty="0" smtClean="0"/>
              <a:t>x</a:t>
            </a:r>
          </a:p>
          <a:p>
            <a:r>
              <a:rPr lang="en-US" dirty="0" smtClean="0"/>
              <a:t>Estimate rating </a:t>
            </a:r>
            <a:r>
              <a:rPr lang="en-US" b="1" i="1" dirty="0" err="1" smtClean="0">
                <a:solidFill>
                  <a:srgbClr val="0000FF"/>
                </a:solidFill>
              </a:rPr>
              <a:t>r</a:t>
            </a:r>
            <a:r>
              <a:rPr lang="en-US" b="1" i="1" baseline="-25000" dirty="0" err="1" smtClean="0">
                <a:solidFill>
                  <a:srgbClr val="0000FF"/>
                </a:solidFill>
              </a:rPr>
              <a:t>xi</a:t>
            </a:r>
            <a:r>
              <a:rPr lang="en-US" dirty="0" smtClean="0"/>
              <a:t> as the weighted average: </a:t>
            </a:r>
            <a:endParaRPr lang="en-US" dirty="0"/>
          </a:p>
        </p:txBody>
      </p:sp>
      <p:sp>
        <p:nvSpPr>
          <p:cNvPr id="11" name="Footer Placeholder 10"/>
          <p:cNvSpPr>
            <a:spLocks noGrp="1"/>
          </p:cNvSpPr>
          <p:nvPr>
            <p:ph type="ftr" sz="quarter" idx="11"/>
          </p:nvPr>
        </p:nvSpPr>
        <p:spPr/>
        <p:txBody>
          <a:bodyPr/>
          <a:lstStyle/>
          <a:p>
            <a:r>
              <a:rPr lang="en-US" smtClean="0"/>
              <a:t>J. Leskovec, A. Rajaraman, J. Ullman: Mining of Massive Datasets, http://www.mmds.org</a:t>
            </a:r>
            <a:endParaRPr lang="en-US" dirty="0"/>
          </a:p>
        </p:txBody>
      </p:sp>
      <p:sp>
        <p:nvSpPr>
          <p:cNvPr id="10" name="Slide Number Placeholder 9"/>
          <p:cNvSpPr>
            <a:spLocks noGrp="1"/>
          </p:cNvSpPr>
          <p:nvPr>
            <p:ph type="sldNum" sz="quarter" idx="12"/>
          </p:nvPr>
        </p:nvSpPr>
        <p:spPr/>
        <p:txBody>
          <a:bodyPr/>
          <a:lstStyle/>
          <a:p>
            <a:fld id="{19B12225-5612-419B-A8D5-4B8EEE4C217E}" type="slidenum">
              <a:rPr lang="en-US" smtClean="0"/>
              <a:pPr/>
              <a:t>33</a:t>
            </a:fld>
            <a:endParaRPr lang="en-US"/>
          </a:p>
        </p:txBody>
      </p:sp>
      <p:graphicFrame>
        <p:nvGraphicFramePr>
          <p:cNvPr id="124932" name="Object 4"/>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32982" name="Equation" r:id="rId3" imgW="114120" imgH="177480" progId="">
                  <p:embed/>
                </p:oleObj>
              </mc:Choice>
              <mc:Fallback>
                <p:oleObj name="Equation" r:id="rId3" imgW="114120" imgH="1774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4942" name="Text Box 14"/>
          <p:cNvSpPr txBox="1">
            <a:spLocks noChangeArrowheads="1"/>
          </p:cNvSpPr>
          <p:nvPr/>
        </p:nvSpPr>
        <p:spPr bwMode="auto">
          <a:xfrm>
            <a:off x="436562" y="5410200"/>
            <a:ext cx="2840037" cy="400110"/>
          </a:xfrm>
          <a:prstGeom prst="rect">
            <a:avLst/>
          </a:prstGeom>
          <a:solidFill>
            <a:srgbClr val="FFCC99"/>
          </a:solidFill>
          <a:ln w="9525" algn="ctr">
            <a:noFill/>
            <a:miter lim="800000"/>
            <a:headEnd/>
            <a:tailEnd/>
          </a:ln>
          <a:effectLst/>
        </p:spPr>
        <p:txBody>
          <a:bodyPr wrap="square">
            <a:spAutoFit/>
          </a:bodyPr>
          <a:lstStyle/>
          <a:p>
            <a:pPr algn="ctr"/>
            <a:r>
              <a:rPr lang="en-US" sz="2000" b="1" dirty="0"/>
              <a:t>baseline estimate for </a:t>
            </a:r>
            <a:r>
              <a:rPr lang="en-US" sz="2000" b="1" i="1" dirty="0" err="1" smtClean="0"/>
              <a:t>r</a:t>
            </a:r>
            <a:r>
              <a:rPr lang="en-US" sz="2000" b="1" i="1" baseline="-25000" dirty="0" err="1" smtClean="0"/>
              <a:t>xi</a:t>
            </a:r>
            <a:endParaRPr lang="en-US" sz="2000" b="1" i="1" dirty="0"/>
          </a:p>
        </p:txBody>
      </p:sp>
      <p:sp>
        <p:nvSpPr>
          <p:cNvPr id="124943" name="Line 15"/>
          <p:cNvSpPr>
            <a:spLocks noChangeShapeType="1"/>
          </p:cNvSpPr>
          <p:nvPr/>
        </p:nvSpPr>
        <p:spPr bwMode="auto">
          <a:xfrm flipV="1">
            <a:off x="1781175" y="4659351"/>
            <a:ext cx="0" cy="750849"/>
          </a:xfrm>
          <a:prstGeom prst="line">
            <a:avLst/>
          </a:prstGeom>
          <a:noFill/>
          <a:ln w="25400">
            <a:solidFill>
              <a:srgbClr val="FF9900"/>
            </a:solidFill>
            <a:round/>
            <a:headEnd/>
            <a:tailEnd type="triangle" w="med" len="med"/>
          </a:ln>
          <a:effectLst/>
        </p:spPr>
        <p:txBody>
          <a:bodyPr wrap="none" anchor="ctr"/>
          <a:lstStyle/>
          <a:p>
            <a:endParaRPr lang="en-US"/>
          </a:p>
        </p:txBody>
      </p:sp>
      <p:sp>
        <p:nvSpPr>
          <p:cNvPr id="14" name="Content Placeholder 3"/>
          <p:cNvSpPr txBox="1">
            <a:spLocks/>
          </p:cNvSpPr>
          <p:nvPr/>
        </p:nvSpPr>
        <p:spPr>
          <a:xfrm>
            <a:off x="4267200" y="5399049"/>
            <a:ext cx="4114800" cy="1306551"/>
          </a:xfrm>
          <a:prstGeom prst="rect">
            <a:avLst/>
          </a:prstGeom>
        </p:spPr>
        <p:txBody>
          <a:bodyPr vert="horz" lIns="54864" tIns="91440" rtlCol="0">
            <a:no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l-GR"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μ</a:t>
            </a:r>
            <a:r>
              <a:rPr kumimoji="0" lang="en-US"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overall mean movie rating</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err="1" smtClean="0">
                <a:ln>
                  <a:noFill/>
                </a:ln>
                <a:solidFill>
                  <a:srgbClr val="008000"/>
                </a:solidFill>
                <a:effectLst/>
                <a:uLnTx/>
                <a:uFillTx/>
                <a:latin typeface="Calibri" pitchFamily="34" charset="0"/>
                <a:cs typeface="Calibri" pitchFamily="34" charset="0"/>
              </a:rPr>
              <a:t>x</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user </a:t>
            </a: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x</a:t>
            </a:r>
          </a:p>
          <a:p>
            <a:pPr marL="118872" lvl="0">
              <a:buClr>
                <a:schemeClr val="accent1"/>
              </a:buClr>
              <a:buSzPct val="80000"/>
              <a:defRPr/>
            </a:pPr>
            <a:r>
              <a:rPr lang="en-CA" sz="2000" i="1" dirty="0" smtClean="0">
                <a:solidFill>
                  <a:srgbClr val="008000"/>
                </a:solidFill>
                <a:latin typeface="Calibri" pitchFamily="34" charset="0"/>
                <a:cs typeface="Calibri" pitchFamily="34" charset="0"/>
              </a:rPr>
              <a:t>            </a:t>
            </a:r>
            <a:r>
              <a:rPr lang="en-US" sz="2000" dirty="0">
                <a:solidFill>
                  <a:srgbClr val="008000"/>
                </a:solidFill>
                <a:latin typeface="Calibri" pitchFamily="34" charset="0"/>
                <a:cs typeface="Calibri" pitchFamily="34" charset="0"/>
              </a:rPr>
              <a:t>= </a:t>
            </a:r>
            <a:r>
              <a:rPr lang="en-US" sz="2000" dirty="0" smtClean="0">
                <a:solidFill>
                  <a:srgbClr val="008000"/>
                </a:solidFill>
                <a:latin typeface="Calibri" pitchFamily="34" charset="0"/>
                <a:cs typeface="Calibri" pitchFamily="34" charset="0"/>
              </a:rPr>
              <a:t>(</a:t>
            </a:r>
            <a:r>
              <a:rPr lang="en-US" sz="2000" i="1" dirty="0" smtClean="0">
                <a:solidFill>
                  <a:srgbClr val="008000"/>
                </a:solidFill>
                <a:latin typeface="Calibri" pitchFamily="34" charset="0"/>
                <a:cs typeface="Calibri" pitchFamily="34" charset="0"/>
              </a:rPr>
              <a:t>avg</a:t>
            </a:r>
            <a:r>
              <a:rPr lang="en-US" sz="2000" i="1" dirty="0">
                <a:solidFill>
                  <a:srgbClr val="008000"/>
                </a:solidFill>
                <a:latin typeface="Calibri" pitchFamily="34" charset="0"/>
                <a:cs typeface="Calibri" pitchFamily="34" charset="0"/>
              </a:rPr>
              <a:t>. rating of user </a:t>
            </a:r>
            <a:r>
              <a:rPr lang="en-US" sz="2000" b="1" i="1" dirty="0" smtClean="0">
                <a:solidFill>
                  <a:srgbClr val="008000"/>
                </a:solidFill>
                <a:latin typeface="Calibri" pitchFamily="34" charset="0"/>
                <a:cs typeface="Calibri" pitchFamily="34" charset="0"/>
              </a:rPr>
              <a:t>x</a:t>
            </a:r>
            <a:r>
              <a:rPr lang="en-US" sz="2000" i="1" dirty="0" smtClean="0">
                <a:solidFill>
                  <a:srgbClr val="008000"/>
                </a:solidFill>
                <a:latin typeface="Calibri" pitchFamily="34" charset="0"/>
                <a:cs typeface="Calibri" pitchFamily="34" charset="0"/>
              </a:rPr>
              <a:t>)</a:t>
            </a:r>
            <a:r>
              <a:rPr lang="en-US" sz="2000" b="1" i="1" dirty="0" smtClean="0">
                <a:solidFill>
                  <a:srgbClr val="008000"/>
                </a:solidFill>
                <a:latin typeface="Calibri" pitchFamily="34" charset="0"/>
                <a:cs typeface="Calibri" pitchFamily="34" charset="0"/>
              </a:rPr>
              <a:t> – </a:t>
            </a:r>
            <a:r>
              <a:rPr lang="el-GR" sz="2000" b="1" i="1" dirty="0" smtClean="0">
                <a:solidFill>
                  <a:srgbClr val="008000"/>
                </a:solidFill>
                <a:latin typeface="Calibri" pitchFamily="34" charset="0"/>
                <a:cs typeface="Calibri" pitchFamily="34" charset="0"/>
              </a:rPr>
              <a:t>μ</a:t>
            </a:r>
            <a:r>
              <a:rPr lang="en-US" sz="2000" i="1" dirty="0" smtClean="0">
                <a:solidFill>
                  <a:srgbClr val="008000"/>
                </a:solidFill>
                <a:latin typeface="Calibri" pitchFamily="34" charset="0"/>
                <a:cs typeface="Calibri" pitchFamily="34" charset="0"/>
              </a:rPr>
              <a:t> </a:t>
            </a:r>
            <a:endParaRPr kumimoji="0" lang="en-CA" sz="2000" b="0" i="1" u="none" strike="noStrike" kern="1200" cap="none" spc="0" normalizeH="0" baseline="0" noProof="0" dirty="0" smtClean="0">
              <a:ln>
                <a:noFill/>
              </a:ln>
              <a:solidFill>
                <a:srgbClr val="008000"/>
              </a:solidFill>
              <a:effectLst/>
              <a:uLnTx/>
              <a:uFillTx/>
              <a:latin typeface="Calibri" pitchFamily="34" charset="0"/>
              <a:cs typeface="Calibri" pitchFamily="34" charset="0"/>
            </a:endParaRPr>
          </a:p>
          <a:p>
            <a:pPr marL="438912" lvl="0" indent="-320040">
              <a:buClr>
                <a:schemeClr val="accent1"/>
              </a:buClr>
              <a:buSzPct val="80000"/>
              <a:buFont typeface="Wingdings 2"/>
              <a:buChar char=""/>
              <a:defRPr/>
            </a:pPr>
            <a:r>
              <a:rPr kumimoji="0" lang="en-CA" sz="2000" b="1" i="1" u="none" strike="noStrike" kern="1200" cap="none" spc="0" normalizeH="0" baseline="0" noProof="0" dirty="0" smtClean="0">
                <a:ln>
                  <a:noFill/>
                </a:ln>
                <a:solidFill>
                  <a:srgbClr val="008000"/>
                </a:solidFill>
                <a:effectLst/>
                <a:uLnTx/>
                <a:uFillTx/>
                <a:latin typeface="Calibri" pitchFamily="34" charset="0"/>
                <a:cs typeface="Calibri" pitchFamily="34" charset="0"/>
              </a:rPr>
              <a:t>b</a:t>
            </a:r>
            <a:r>
              <a:rPr kumimoji="0" lang="en-CA" sz="2000" b="1" i="1" u="none" strike="noStrike" kern="1200" cap="none" spc="0" normalizeH="0" baseline="-25000" noProof="0" dirty="0"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baseline="0" noProof="0" dirty="0" smtClean="0">
                <a:ln>
                  <a:noFill/>
                </a:ln>
                <a:solidFill>
                  <a:srgbClr val="008000"/>
                </a:solidFill>
                <a:effectLst/>
                <a:uLnTx/>
                <a:uFillTx/>
                <a:latin typeface="Calibri" pitchFamily="34" charset="0"/>
                <a:cs typeface="Calibri" pitchFamily="34" charset="0"/>
              </a:rPr>
              <a:t>   =  rating deviation of movie </a:t>
            </a:r>
            <a:r>
              <a:rPr kumimoji="0" lang="en-CA" sz="2000" b="1" i="1" u="none" strike="noStrike" kern="1200" cap="none" spc="0" normalizeH="0" baseline="0" noProof="0" dirty="0" err="1" smtClean="0">
                <a:ln>
                  <a:noFill/>
                </a:ln>
                <a:solidFill>
                  <a:srgbClr val="008000"/>
                </a:solidFill>
                <a:effectLst/>
                <a:uLnTx/>
                <a:uFillTx/>
                <a:latin typeface="Calibri" pitchFamily="34" charset="0"/>
                <a:cs typeface="Calibri" pitchFamily="34" charset="0"/>
              </a:rPr>
              <a:t>i</a:t>
            </a:r>
            <a:r>
              <a:rPr kumimoji="0" lang="en-CA" sz="2000" b="0" i="0" u="none" strike="noStrike" kern="1200" cap="none" spc="0" normalizeH="0" noProof="0" dirty="0" smtClean="0">
                <a:ln>
                  <a:noFill/>
                </a:ln>
                <a:solidFill>
                  <a:srgbClr val="008000"/>
                </a:solidFill>
                <a:effectLst/>
                <a:uLnTx/>
                <a:uFillTx/>
                <a:latin typeface="Calibri" pitchFamily="34" charset="0"/>
                <a:cs typeface="Calibri" pitchFamily="34" charset="0"/>
              </a:rPr>
              <a:t> </a:t>
            </a:r>
            <a:endParaRPr kumimoji="0" lang="en-US" sz="2000" b="0" i="0" u="none" strike="noStrike" kern="1200" cap="none" spc="0" normalizeH="0" baseline="0" noProof="0" dirty="0">
              <a:ln>
                <a:noFill/>
              </a:ln>
              <a:solidFill>
                <a:srgbClr val="008000"/>
              </a:solidFill>
              <a:effectLst/>
              <a:uLnTx/>
              <a:uFillTx/>
              <a:latin typeface="Calibri" pitchFamily="34" charset="0"/>
              <a:cs typeface="Calibri" pitchFamily="34"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934942776"/>
              </p:ext>
            </p:extLst>
          </p:nvPr>
        </p:nvGraphicFramePr>
        <p:xfrm>
          <a:off x="7461250" y="219075"/>
          <a:ext cx="1636713" cy="831850"/>
        </p:xfrm>
        <a:graphic>
          <a:graphicData uri="http://schemas.openxmlformats.org/presentationml/2006/ole">
            <mc:AlternateContent xmlns:mc="http://schemas.openxmlformats.org/markup-compatibility/2006">
              <mc:Choice xmlns:v="urn:schemas-microsoft-com:vml" Requires="v">
                <p:oleObj spid="_x0000_s32983" name="Equation" r:id="rId5" imgW="1155600" imgH="545760" progId="Equation.3">
                  <p:embed/>
                </p:oleObj>
              </mc:Choice>
              <mc:Fallback>
                <p:oleObj name="Equation" r:id="rId5" imgW="1155600" imgH="545760" progId="Equation.3">
                  <p:embed/>
                  <p:pic>
                    <p:nvPicPr>
                      <p:cNvPr id="0" name="Object 4"/>
                      <p:cNvPicPr>
                        <a:picLocks noChangeAspect="1" noChangeArrowheads="1"/>
                      </p:cNvPicPr>
                      <p:nvPr/>
                    </p:nvPicPr>
                    <p:blipFill>
                      <a:blip r:embed="rId6"/>
                      <a:srcRect/>
                      <a:stretch>
                        <a:fillRect/>
                      </a:stretch>
                    </p:blipFill>
                    <p:spPr bwMode="auto">
                      <a:xfrm>
                        <a:off x="7461250" y="219075"/>
                        <a:ext cx="1636713" cy="831850"/>
                      </a:xfrm>
                      <a:prstGeom prst="rect">
                        <a:avLst/>
                      </a:prstGeom>
                      <a:noFill/>
                      <a:ln>
                        <a:noFill/>
                      </a:ln>
                    </p:spPr>
                  </p:pic>
                </p:oleObj>
              </mc:Fallback>
            </mc:AlternateContent>
          </a:graphicData>
        </a:graphic>
      </p:graphicFrame>
      <p:sp>
        <p:nvSpPr>
          <p:cNvPr id="3" name="TextBox 2"/>
          <p:cNvSpPr txBox="1"/>
          <p:nvPr/>
        </p:nvSpPr>
        <p:spPr>
          <a:xfrm>
            <a:off x="7409330" y="-6262"/>
            <a:ext cx="979755" cy="369332"/>
          </a:xfrm>
          <a:prstGeom prst="rect">
            <a:avLst/>
          </a:prstGeom>
          <a:noFill/>
        </p:spPr>
        <p:txBody>
          <a:bodyPr wrap="none" rtlCol="0">
            <a:spAutoFit/>
          </a:bodyPr>
          <a:lstStyle/>
          <a:p>
            <a:r>
              <a:rPr lang="en-US" b="1" dirty="0" smtClean="0">
                <a:solidFill>
                  <a:srgbClr val="008000"/>
                </a:solidFill>
                <a:latin typeface="Arial" pitchFamily="34" charset="0"/>
                <a:cs typeface="Arial" pitchFamily="34" charset="0"/>
              </a:rPr>
              <a:t>Before</a:t>
            </a:r>
            <a:r>
              <a:rPr lang="en-US" dirty="0" smtClean="0">
                <a:solidFill>
                  <a:srgbClr val="008000"/>
                </a:solidFill>
                <a:latin typeface="Arial" pitchFamily="34" charset="0"/>
                <a:cs typeface="Arial" pitchFamily="34" charset="0"/>
              </a:rPr>
              <a:t>:</a:t>
            </a:r>
          </a:p>
        </p:txBody>
      </p:sp>
      <p:graphicFrame>
        <p:nvGraphicFramePr>
          <p:cNvPr id="5" name="Object 4"/>
          <p:cNvGraphicFramePr>
            <a:graphicFrameLocks noChangeAspect="1"/>
          </p:cNvGraphicFramePr>
          <p:nvPr>
            <p:extLst>
              <p:ext uri="{D42A27DB-BD31-4B8C-83A1-F6EECF244321}">
                <p14:modId xmlns:p14="http://schemas.microsoft.com/office/powerpoint/2010/main" val="975389921"/>
              </p:ext>
            </p:extLst>
          </p:nvPr>
        </p:nvGraphicFramePr>
        <p:xfrm>
          <a:off x="595383" y="3505200"/>
          <a:ext cx="5881617" cy="1789760"/>
        </p:xfrm>
        <a:graphic>
          <a:graphicData uri="http://schemas.openxmlformats.org/presentationml/2006/ole">
            <mc:AlternateContent xmlns:mc="http://schemas.openxmlformats.org/markup-compatibility/2006">
              <mc:Choice xmlns:v="urn:schemas-microsoft-com:vml" Requires="v">
                <p:oleObj spid="_x0000_s32984" name="Equation" r:id="rId7" imgW="1930320" imgH="545760" progId="Equation.3">
                  <p:embed/>
                </p:oleObj>
              </mc:Choice>
              <mc:Fallback>
                <p:oleObj name="Equation" r:id="rId7" imgW="1930320" imgH="545760" progId="Equation.3">
                  <p:embed/>
                  <p:pic>
                    <p:nvPicPr>
                      <p:cNvPr id="0" name="Object 1"/>
                      <p:cNvPicPr>
                        <a:picLocks noChangeAspect="1" noChangeArrowheads="1"/>
                      </p:cNvPicPr>
                      <p:nvPr/>
                    </p:nvPicPr>
                    <p:blipFill>
                      <a:blip r:embed="rId8"/>
                      <a:srcRect/>
                      <a:stretch>
                        <a:fillRect/>
                      </a:stretch>
                    </p:blipFill>
                    <p:spPr bwMode="auto">
                      <a:xfrm>
                        <a:off x="595383" y="3505200"/>
                        <a:ext cx="5881617" cy="1789760"/>
                      </a:xfrm>
                      <a:prstGeom prst="rect">
                        <a:avLst/>
                      </a:prstGeom>
                      <a:noFill/>
                      <a:ln>
                        <a:noFill/>
                      </a:ln>
                    </p:spPr>
                  </p:pic>
                </p:oleObj>
              </mc:Fallback>
            </mc:AlternateContent>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5832081"/>
                <a:ext cx="262482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𝒙𝒊</m:t>
                          </m:r>
                        </m:sub>
                      </m:sSub>
                      <m:r>
                        <a:rPr lang="en-US" sz="2400" b="1" i="1" smtClean="0">
                          <a:latin typeface="Cambria Math"/>
                          <a:cs typeface="Arial" pitchFamily="34" charset="0"/>
                        </a:rPr>
                        <m:t>=</m:t>
                      </m:r>
                      <m:r>
                        <a:rPr lang="en-US" sz="2400" b="1" i="1" smtClean="0">
                          <a:latin typeface="Cambria Math"/>
                          <a:cs typeface="Arial" pitchFamily="34" charset="0"/>
                        </a:rPr>
                        <m:t>𝝁</m:t>
                      </m:r>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𝒙</m:t>
                          </m:r>
                        </m:sub>
                      </m:sSub>
                      <m:r>
                        <a:rPr lang="en-US" sz="2400" b="1" i="1" smtClean="0">
                          <a:latin typeface="Cambria Math"/>
                          <a:cs typeface="Arial" pitchFamily="34" charset="0"/>
                        </a:rPr>
                        <m:t>+</m:t>
                      </m:r>
                      <m:sSub>
                        <m:sSubPr>
                          <m:ctrlPr>
                            <a:rPr lang="en-US" sz="2400" b="1" i="1" smtClean="0">
                              <a:latin typeface="Cambria Math" panose="02040503050406030204" pitchFamily="18" charset="0"/>
                              <a:cs typeface="Arial" pitchFamily="34" charset="0"/>
                            </a:rPr>
                          </m:ctrlPr>
                        </m:sSubPr>
                        <m:e>
                          <m:r>
                            <a:rPr lang="en-US" sz="2400" b="1" i="1" smtClean="0">
                              <a:latin typeface="Cambria Math"/>
                              <a:cs typeface="Arial" pitchFamily="34" charset="0"/>
                            </a:rPr>
                            <m:t>𝒃</m:t>
                          </m:r>
                        </m:e>
                        <m:sub>
                          <m:r>
                            <a:rPr lang="en-US" sz="2400" b="1" i="1" smtClean="0">
                              <a:latin typeface="Cambria Math"/>
                              <a:cs typeface="Arial" pitchFamily="34" charset="0"/>
                            </a:rPr>
                            <m:t>𝒊</m:t>
                          </m:r>
                        </m:sub>
                      </m:sSub>
                    </m:oMath>
                  </m:oMathPara>
                </a14:m>
                <a:endParaRPr lang="en-US" sz="2400" b="1" dirty="0" smtClean="0">
                  <a:latin typeface="Arial" pitchFamily="34" charset="0"/>
                  <a:cs typeface="Arial"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457200" y="5832081"/>
                <a:ext cx="2624821" cy="461665"/>
              </a:xfrm>
              <a:prstGeom prst="rect">
                <a:avLst/>
              </a:prstGeom>
              <a:blipFill rotWithShape="1">
                <a:blip r:embed="rId9"/>
                <a:stretch>
                  <a:fillRect b="-12000"/>
                </a:stretch>
              </a:blipFill>
            </p:spPr>
            <p:txBody>
              <a:bodyPr/>
              <a:lstStyle/>
              <a:p>
                <a:r>
                  <a:rPr lang="en-US">
                    <a:noFill/>
                  </a:rPr>
                  <a:t> </a:t>
                </a:r>
              </a:p>
            </p:txBody>
          </p:sp>
        </mc:Fallback>
      </mc:AlternateContent>
    </p:spTree>
    <p:extLst>
      <p:ext uri="{BB962C8B-B14F-4D97-AF65-F5344CB8AC3E}">
        <p14:creationId xmlns:p14="http://schemas.microsoft.com/office/powerpoint/2010/main" val="2737803061"/>
      </p:ext>
    </p:extLst>
  </p:cSld>
  <p:clrMapOvr>
    <a:masterClrMapping/>
  </p:clrMapOvr>
  <p:transition advTm="9690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smtClean="0"/>
              <a:t>Item-Item vs. User-User</a:t>
            </a:r>
          </a:p>
        </p:txBody>
      </p:sp>
      <p:graphicFrame>
        <p:nvGraphicFramePr>
          <p:cNvPr id="26626" name="Object 2"/>
          <p:cNvGraphicFramePr>
            <a:graphicFrameLocks noGrp="1" noChangeAspect="1"/>
          </p:cNvGraphicFramePr>
          <p:nvPr>
            <p:ph idx="1"/>
            <p:extLst>
              <p:ext uri="{D42A27DB-BD31-4B8C-83A1-F6EECF244321}">
                <p14:modId xmlns:p14="http://schemas.microsoft.com/office/powerpoint/2010/main" val="4185395829"/>
              </p:ext>
            </p:extLst>
          </p:nvPr>
        </p:nvGraphicFramePr>
        <p:xfrm>
          <a:off x="2005013" y="1752600"/>
          <a:ext cx="4752975" cy="3465513"/>
        </p:xfrm>
        <a:graphic>
          <a:graphicData uri="http://schemas.openxmlformats.org/presentationml/2006/ole">
            <mc:AlternateContent xmlns:mc="http://schemas.openxmlformats.org/markup-compatibility/2006">
              <mc:Choice xmlns:v="urn:schemas-microsoft-com:vml" Requires="v">
                <p:oleObj spid="_x0000_s29836" name="Equation" r:id="rId4" imgW="1218960" imgH="888840" progId="Equation.3">
                  <p:embed/>
                </p:oleObj>
              </mc:Choice>
              <mc:Fallback>
                <p:oleObj name="Equation" r:id="rId4" imgW="1218960" imgH="888840" progId="Equation.3">
                  <p:embed/>
                  <p:pic>
                    <p:nvPicPr>
                      <p:cNvPr id="0" name=""/>
                      <p:cNvPicPr>
                        <a:picLocks noChangeAspect="1" noChangeArrowheads="1"/>
                      </p:cNvPicPr>
                      <p:nvPr/>
                    </p:nvPicPr>
                    <p:blipFill>
                      <a:blip r:embed="rId5"/>
                      <a:srcRect/>
                      <a:stretch>
                        <a:fillRect/>
                      </a:stretch>
                    </p:blipFill>
                    <p:spPr bwMode="auto">
                      <a:xfrm>
                        <a:off x="2005013" y="1752600"/>
                        <a:ext cx="4752975" cy="3465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2" name="Text Box 42"/>
          <p:cNvSpPr txBox="1">
            <a:spLocks noChangeArrowheads="1"/>
          </p:cNvSpPr>
          <p:nvPr/>
        </p:nvSpPr>
        <p:spPr bwMode="auto">
          <a:xfrm>
            <a:off x="1839913" y="1219200"/>
            <a:ext cx="979487"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Avatar</a:t>
            </a:r>
          </a:p>
        </p:txBody>
      </p:sp>
      <p:sp>
        <p:nvSpPr>
          <p:cNvPr id="20524" name="Text Box 44"/>
          <p:cNvSpPr txBox="1">
            <a:spLocks noChangeArrowheads="1"/>
          </p:cNvSpPr>
          <p:nvPr/>
        </p:nvSpPr>
        <p:spPr bwMode="auto">
          <a:xfrm>
            <a:off x="3238500" y="1219200"/>
            <a:ext cx="87471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LOTR</a:t>
            </a:r>
          </a:p>
        </p:txBody>
      </p:sp>
      <p:sp>
        <p:nvSpPr>
          <p:cNvPr id="20525" name="Text Box 45"/>
          <p:cNvSpPr txBox="1">
            <a:spLocks noChangeArrowheads="1"/>
          </p:cNvSpPr>
          <p:nvPr/>
        </p:nvSpPr>
        <p:spPr bwMode="auto">
          <a:xfrm>
            <a:off x="4397375" y="1219200"/>
            <a:ext cx="931863" cy="396875"/>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Matrix</a:t>
            </a:r>
          </a:p>
        </p:txBody>
      </p:sp>
      <p:sp>
        <p:nvSpPr>
          <p:cNvPr id="20526" name="Text Box 46"/>
          <p:cNvSpPr txBox="1">
            <a:spLocks noChangeArrowheads="1"/>
          </p:cNvSpPr>
          <p:nvPr/>
        </p:nvSpPr>
        <p:spPr bwMode="auto">
          <a:xfrm>
            <a:off x="5845175" y="1219200"/>
            <a:ext cx="1039813" cy="400050"/>
          </a:xfrm>
          <a:prstGeom prst="rect">
            <a:avLst/>
          </a:prstGeom>
          <a:noFill/>
          <a:ln w="9525">
            <a:noFill/>
            <a:miter lim="800000"/>
            <a:headEnd/>
            <a:tailEnd/>
          </a:ln>
          <a:effectLst/>
        </p:spPr>
        <p:txBody>
          <a:bodyPr wrap="none">
            <a:spAutoFit/>
          </a:bodyPr>
          <a:lstStyle/>
          <a:p>
            <a:r>
              <a:rPr lang="en-US" sz="2000" b="1">
                <a:solidFill>
                  <a:srgbClr val="0066FF"/>
                </a:solidFill>
                <a:effectLst>
                  <a:outerShdw blurRad="38100" dist="38100" dir="2700000" algn="tl">
                    <a:srgbClr val="C0C0C0"/>
                  </a:outerShdw>
                </a:effectLst>
              </a:rPr>
              <a:t>Pirates</a:t>
            </a:r>
          </a:p>
        </p:txBody>
      </p:sp>
      <p:sp>
        <p:nvSpPr>
          <p:cNvPr id="20527" name="Text Box 47"/>
          <p:cNvSpPr txBox="1">
            <a:spLocks noChangeArrowheads="1"/>
          </p:cNvSpPr>
          <p:nvPr/>
        </p:nvSpPr>
        <p:spPr bwMode="auto">
          <a:xfrm>
            <a:off x="495300" y="1905000"/>
            <a:ext cx="790575"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Alice</a:t>
            </a:r>
          </a:p>
        </p:txBody>
      </p:sp>
      <p:sp>
        <p:nvSpPr>
          <p:cNvPr id="20528" name="Text Box 48"/>
          <p:cNvSpPr txBox="1">
            <a:spLocks noChangeArrowheads="1"/>
          </p:cNvSpPr>
          <p:nvPr/>
        </p:nvSpPr>
        <p:spPr bwMode="auto">
          <a:xfrm>
            <a:off x="495300" y="2743200"/>
            <a:ext cx="677863" cy="396875"/>
          </a:xfrm>
          <a:prstGeom prst="rect">
            <a:avLst/>
          </a:prstGeom>
          <a:noFill/>
          <a:ln w="9525">
            <a:noFill/>
            <a:miter lim="800000"/>
            <a:headEnd/>
            <a:tailEnd/>
          </a:ln>
          <a:effectLst/>
        </p:spPr>
        <p:txBody>
          <a:bodyPr wrap="none">
            <a:spAutoFit/>
          </a:bodyPr>
          <a:lstStyle/>
          <a:p>
            <a:r>
              <a:rPr lang="en-US" sz="2000" b="1" dirty="0">
                <a:solidFill>
                  <a:srgbClr val="008000"/>
                </a:solidFill>
                <a:effectLst>
                  <a:outerShdw blurRad="38100" dist="38100" dir="2700000" algn="tl">
                    <a:srgbClr val="C0C0C0"/>
                  </a:outerShdw>
                </a:effectLst>
              </a:rPr>
              <a:t>Bob</a:t>
            </a:r>
          </a:p>
        </p:txBody>
      </p:sp>
      <p:sp>
        <p:nvSpPr>
          <p:cNvPr id="20529" name="Text Box 49"/>
          <p:cNvSpPr txBox="1">
            <a:spLocks noChangeArrowheads="1"/>
          </p:cNvSpPr>
          <p:nvPr/>
        </p:nvSpPr>
        <p:spPr bwMode="auto">
          <a:xfrm>
            <a:off x="495300" y="3733800"/>
            <a:ext cx="833438"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Carol</a:t>
            </a:r>
          </a:p>
        </p:txBody>
      </p:sp>
      <p:sp>
        <p:nvSpPr>
          <p:cNvPr id="20530" name="Text Box 50"/>
          <p:cNvSpPr txBox="1">
            <a:spLocks noChangeArrowheads="1"/>
          </p:cNvSpPr>
          <p:nvPr/>
        </p:nvSpPr>
        <p:spPr bwMode="auto">
          <a:xfrm>
            <a:off x="495300" y="4572000"/>
            <a:ext cx="876300" cy="396875"/>
          </a:xfrm>
          <a:prstGeom prst="rect">
            <a:avLst/>
          </a:prstGeom>
          <a:noFill/>
          <a:ln w="9525">
            <a:noFill/>
            <a:miter lim="800000"/>
            <a:headEnd/>
            <a:tailEnd/>
          </a:ln>
          <a:effectLst/>
        </p:spPr>
        <p:txBody>
          <a:bodyPr wrap="none">
            <a:spAutoFit/>
          </a:bodyPr>
          <a:lstStyle/>
          <a:p>
            <a:r>
              <a:rPr lang="en-US" sz="2000" b="1">
                <a:solidFill>
                  <a:srgbClr val="008000"/>
                </a:solidFill>
                <a:effectLst>
                  <a:outerShdw blurRad="38100" dist="38100" dir="2700000" algn="tl">
                    <a:srgbClr val="C0C0C0"/>
                  </a:outerShdw>
                </a:effectLst>
              </a:rPr>
              <a:t>David</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34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18" name="Rectangle 3"/>
          <p:cNvSpPr txBox="1">
            <a:spLocks noChangeArrowheads="1"/>
          </p:cNvSpPr>
          <p:nvPr/>
        </p:nvSpPr>
        <p:spPr>
          <a:xfrm>
            <a:off x="457200" y="5029200"/>
            <a:ext cx="8382000" cy="1676400"/>
          </a:xfrm>
          <a:prstGeom prst="rect">
            <a:avLst/>
          </a:prstGeom>
        </p:spPr>
        <p:txBody>
          <a:bodyPr vert="horz" lIns="54864" tIns="91440" rtlCol="0">
            <a:normAutofit fontScale="92500"/>
          </a:bodyPr>
          <a:lstStyle/>
          <a:p>
            <a:pPr marL="438912" lvl="0" indent="-320040">
              <a:buClr>
                <a:schemeClr val="accent1"/>
              </a:buClr>
              <a:buSzPct val="80000"/>
              <a:buFont typeface="Wingdings 2"/>
              <a:buChar char=""/>
              <a:defRPr/>
            </a:pPr>
            <a:r>
              <a:rPr lang="en-US" sz="3200" b="1" dirty="0">
                <a:solidFill>
                  <a:srgbClr val="FF0066"/>
                </a:solidFill>
                <a:latin typeface="Calibri" pitchFamily="34" charset="0"/>
                <a:cs typeface="Calibri" pitchFamily="34" charset="0"/>
              </a:rPr>
              <a:t>In practice, it has been observed that </a:t>
            </a:r>
            <a:r>
              <a:rPr lang="en-US" sz="3200" b="1" u="sng" dirty="0">
                <a:solidFill>
                  <a:srgbClr val="FF0066"/>
                </a:solidFill>
                <a:latin typeface="Calibri" pitchFamily="34" charset="0"/>
                <a:cs typeface="Calibri" pitchFamily="34" charset="0"/>
              </a:rPr>
              <a:t>item-item</a:t>
            </a:r>
            <a:r>
              <a:rPr lang="en-US" sz="3200" b="1" dirty="0">
                <a:solidFill>
                  <a:srgbClr val="FF0066"/>
                </a:solidFill>
                <a:latin typeface="Calibri" pitchFamily="34" charset="0"/>
                <a:cs typeface="Calibri" pitchFamily="34" charset="0"/>
              </a:rPr>
              <a:t> often works better than user-user</a:t>
            </a:r>
          </a:p>
          <a:p>
            <a:pPr marL="438912" lvl="0" indent="-320040">
              <a:buClr>
                <a:schemeClr val="accent1"/>
              </a:buClr>
              <a:buSzPct val="80000"/>
              <a:buFont typeface="Wingdings 2"/>
              <a:buChar char=""/>
              <a:defRPr/>
            </a:pPr>
            <a:r>
              <a:rPr lang="en-US" sz="3200" b="1" dirty="0">
                <a:latin typeface="Calibri" pitchFamily="34" charset="0"/>
                <a:cs typeface="Calibri" pitchFamily="34" charset="0"/>
              </a:rPr>
              <a:t>Why? </a:t>
            </a:r>
            <a:r>
              <a:rPr lang="en-US" sz="3000" dirty="0" smtClean="0">
                <a:latin typeface="Calibri" pitchFamily="34" charset="0"/>
                <a:cs typeface="Calibri" pitchFamily="34" charset="0"/>
              </a:rPr>
              <a:t>Items </a:t>
            </a:r>
            <a:r>
              <a:rPr lang="en-US" sz="3000" dirty="0">
                <a:latin typeface="Calibri" pitchFamily="34" charset="0"/>
                <a:cs typeface="Calibri" pitchFamily="34" charset="0"/>
              </a:rPr>
              <a:t>are simpler, users have multiple tastes</a:t>
            </a:r>
            <a:endParaRPr lang="en-US" sz="3200" dirty="0">
              <a:latin typeface="Calibri" pitchFamily="34" charset="0"/>
              <a:cs typeface="Calibri" pitchFamily="34"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3200" i="0" u="none" strike="noStrike" kern="1200" cap="none" spc="0" normalizeH="0" baseline="0" noProof="0" dirty="0" smtClean="0">
              <a:ln>
                <a:noFill/>
              </a:ln>
              <a:effectLst/>
              <a:uLnTx/>
              <a:uFillTx/>
              <a:latin typeface="Calibri" pitchFamily="34" charset="0"/>
              <a:cs typeface="Calibri" pitchFamily="34" charset="0"/>
            </a:endParaRPr>
          </a:p>
        </p:txBody>
      </p:sp>
    </p:spTree>
    <p:extLst>
      <p:ext uri="{BB962C8B-B14F-4D97-AF65-F5344CB8AC3E}">
        <p14:creationId xmlns:p14="http://schemas.microsoft.com/office/powerpoint/2010/main" val="30839263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pPr eaLnBrk="1" hangingPunct="1"/>
            <a:r>
              <a:rPr lang="en-US" dirty="0" smtClean="0"/>
              <a:t>Pros/Cons of Collaborative Filtering</a:t>
            </a:r>
          </a:p>
        </p:txBody>
      </p:sp>
      <p:sp>
        <p:nvSpPr>
          <p:cNvPr id="39939" name="Rectangle 3"/>
          <p:cNvSpPr>
            <a:spLocks noGrp="1" noChangeArrowheads="1"/>
          </p:cNvSpPr>
          <p:nvPr>
            <p:ph idx="1"/>
          </p:nvPr>
        </p:nvSpPr>
        <p:spPr>
          <a:xfrm>
            <a:off x="457200" y="1295400"/>
            <a:ext cx="8534400" cy="5562600"/>
          </a:xfrm>
        </p:spPr>
        <p:txBody>
          <a:bodyPr>
            <a:normAutofit fontScale="92500" lnSpcReduction="20000"/>
          </a:bodyPr>
          <a:lstStyle/>
          <a:p>
            <a:pPr eaLnBrk="1" hangingPunct="1"/>
            <a:r>
              <a:rPr lang="en-US" b="1" dirty="0" smtClean="0">
                <a:solidFill>
                  <a:srgbClr val="008000"/>
                </a:solidFill>
              </a:rPr>
              <a:t>+ Works for any kind of item</a:t>
            </a:r>
          </a:p>
          <a:p>
            <a:pPr lvl="1" eaLnBrk="1" hangingPunct="1"/>
            <a:r>
              <a:rPr lang="en-US" dirty="0" smtClean="0"/>
              <a:t>No feature selection needed</a:t>
            </a:r>
          </a:p>
          <a:p>
            <a:pPr>
              <a:lnSpc>
                <a:spcPct val="90000"/>
              </a:lnSpc>
            </a:pPr>
            <a:r>
              <a:rPr lang="en-US" b="1" dirty="0" smtClean="0">
                <a:solidFill>
                  <a:srgbClr val="D60093"/>
                </a:solidFill>
              </a:rPr>
              <a:t>- Cold Start:</a:t>
            </a:r>
          </a:p>
          <a:p>
            <a:pPr lvl="1">
              <a:lnSpc>
                <a:spcPct val="90000"/>
              </a:lnSpc>
            </a:pPr>
            <a:r>
              <a:rPr lang="en-US" dirty="0" smtClean="0"/>
              <a:t>Need enough users in the system to find a match</a:t>
            </a:r>
          </a:p>
          <a:p>
            <a:pPr>
              <a:lnSpc>
                <a:spcPct val="90000"/>
              </a:lnSpc>
            </a:pPr>
            <a:r>
              <a:rPr lang="en-US" b="1" dirty="0" smtClean="0">
                <a:solidFill>
                  <a:srgbClr val="D60093"/>
                </a:solidFill>
              </a:rPr>
              <a:t>- </a:t>
            </a:r>
            <a:r>
              <a:rPr lang="en-US" b="1" dirty="0" err="1" smtClean="0">
                <a:solidFill>
                  <a:srgbClr val="D60093"/>
                </a:solidFill>
              </a:rPr>
              <a:t>Sparsity</a:t>
            </a:r>
            <a:r>
              <a:rPr lang="en-US" b="1" dirty="0" smtClean="0">
                <a:solidFill>
                  <a:srgbClr val="D60093"/>
                </a:solidFill>
              </a:rPr>
              <a:t>: </a:t>
            </a:r>
          </a:p>
          <a:p>
            <a:pPr lvl="1">
              <a:lnSpc>
                <a:spcPct val="90000"/>
              </a:lnSpc>
            </a:pPr>
            <a:r>
              <a:rPr lang="en-US" dirty="0" smtClean="0"/>
              <a:t>The user/ratings matrix is sparse</a:t>
            </a:r>
          </a:p>
          <a:p>
            <a:pPr lvl="1">
              <a:lnSpc>
                <a:spcPct val="90000"/>
              </a:lnSpc>
            </a:pPr>
            <a:r>
              <a:rPr lang="en-US" dirty="0" smtClean="0"/>
              <a:t>Hard to find users that have rated the same items</a:t>
            </a:r>
          </a:p>
          <a:p>
            <a:pPr>
              <a:lnSpc>
                <a:spcPct val="90000"/>
              </a:lnSpc>
            </a:pPr>
            <a:r>
              <a:rPr lang="en-US" b="1" dirty="0" smtClean="0">
                <a:solidFill>
                  <a:srgbClr val="D60093"/>
                </a:solidFill>
              </a:rPr>
              <a:t>- First rater: </a:t>
            </a:r>
          </a:p>
          <a:p>
            <a:pPr lvl="1">
              <a:lnSpc>
                <a:spcPct val="90000"/>
              </a:lnSpc>
            </a:pPr>
            <a:r>
              <a:rPr lang="en-US" dirty="0" smtClean="0"/>
              <a:t>Cannot recommend an item that has not been </a:t>
            </a:r>
            <a:br>
              <a:rPr lang="en-US" dirty="0" smtClean="0"/>
            </a:br>
            <a:r>
              <a:rPr lang="en-US" dirty="0" smtClean="0"/>
              <a:t>previously rated</a:t>
            </a:r>
          </a:p>
          <a:p>
            <a:pPr lvl="1">
              <a:lnSpc>
                <a:spcPct val="90000"/>
              </a:lnSpc>
            </a:pPr>
            <a:r>
              <a:rPr lang="en-US" dirty="0" smtClean="0"/>
              <a:t>New items, Esoteric items</a:t>
            </a:r>
          </a:p>
          <a:p>
            <a:pPr>
              <a:lnSpc>
                <a:spcPct val="90000"/>
              </a:lnSpc>
            </a:pPr>
            <a:r>
              <a:rPr lang="en-US" b="1" dirty="0" smtClean="0">
                <a:solidFill>
                  <a:srgbClr val="D60093"/>
                </a:solidFill>
              </a:rPr>
              <a:t>- Popularity bias: </a:t>
            </a:r>
          </a:p>
          <a:p>
            <a:pPr lvl="1">
              <a:lnSpc>
                <a:spcPct val="90000"/>
              </a:lnSpc>
            </a:pPr>
            <a:r>
              <a:rPr lang="en-US" dirty="0" smtClean="0"/>
              <a:t>Cannot recommend items to someone with </a:t>
            </a:r>
            <a:br>
              <a:rPr lang="en-US" dirty="0" smtClean="0"/>
            </a:br>
            <a:r>
              <a:rPr lang="en-US" dirty="0" smtClean="0"/>
              <a:t>unique taste </a:t>
            </a:r>
          </a:p>
          <a:p>
            <a:pPr lvl="1">
              <a:lnSpc>
                <a:spcPct val="90000"/>
              </a:lnSpc>
            </a:pPr>
            <a:r>
              <a:rPr lang="en-US" dirty="0" smtClean="0"/>
              <a:t>Tends to recommend popular items</a:t>
            </a:r>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35</a:t>
            </a:fld>
            <a:endParaRPr lang="en-US"/>
          </a:p>
        </p:txBody>
      </p:sp>
    </p:spTree>
    <p:extLst>
      <p:ext uri="{BB962C8B-B14F-4D97-AF65-F5344CB8AC3E}">
        <p14:creationId xmlns:p14="http://schemas.microsoft.com/office/powerpoint/2010/main" val="34733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93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9">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9">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93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93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93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mtClean="0"/>
              <a:t>Hybrid Methods</a:t>
            </a:r>
          </a:p>
        </p:txBody>
      </p:sp>
      <p:sp>
        <p:nvSpPr>
          <p:cNvPr id="41987" name="Rectangle 3"/>
          <p:cNvSpPr>
            <a:spLocks noGrp="1" noChangeArrowheads="1"/>
          </p:cNvSpPr>
          <p:nvPr>
            <p:ph type="body" idx="1"/>
          </p:nvPr>
        </p:nvSpPr>
        <p:spPr/>
        <p:txBody>
          <a:bodyPr/>
          <a:lstStyle/>
          <a:p>
            <a:pPr eaLnBrk="1" hangingPunct="1"/>
            <a:r>
              <a:rPr lang="en-US" b="1" dirty="0" smtClean="0">
                <a:solidFill>
                  <a:srgbClr val="0000FF"/>
                </a:solidFill>
              </a:rPr>
              <a:t>Implement two or more different recommenders and combine predictions</a:t>
            </a:r>
          </a:p>
          <a:p>
            <a:pPr lvl="1" eaLnBrk="1" hangingPunct="1"/>
            <a:r>
              <a:rPr lang="en-US" dirty="0" smtClean="0"/>
              <a:t>Perhaps using a linear model</a:t>
            </a:r>
          </a:p>
          <a:p>
            <a:pPr lvl="8"/>
            <a:endParaRPr lang="en-US" dirty="0" smtClean="0"/>
          </a:p>
          <a:p>
            <a:pPr eaLnBrk="1" hangingPunct="1"/>
            <a:r>
              <a:rPr lang="en-US" b="1" dirty="0" smtClean="0">
                <a:solidFill>
                  <a:srgbClr val="FF0066"/>
                </a:solidFill>
              </a:rPr>
              <a:t>Add content-based methods to </a:t>
            </a:r>
            <a:br>
              <a:rPr lang="en-US" b="1" dirty="0" smtClean="0">
                <a:solidFill>
                  <a:srgbClr val="FF0066"/>
                </a:solidFill>
              </a:rPr>
            </a:br>
            <a:r>
              <a:rPr lang="en-US" b="1" dirty="0" smtClean="0">
                <a:solidFill>
                  <a:srgbClr val="FF0066"/>
                </a:solidFill>
              </a:rPr>
              <a:t>collaborative filtering</a:t>
            </a:r>
          </a:p>
          <a:p>
            <a:pPr lvl="1" eaLnBrk="1" hangingPunct="1"/>
            <a:r>
              <a:rPr lang="en-US" dirty="0" smtClean="0"/>
              <a:t>Item profiles for new item problem</a:t>
            </a:r>
          </a:p>
          <a:p>
            <a:pPr lvl="1" eaLnBrk="1" hangingPunct="1"/>
            <a:r>
              <a:rPr lang="en-US" dirty="0" smtClean="0"/>
              <a:t>Demographics to deal with new user problem</a:t>
            </a:r>
          </a:p>
          <a:p>
            <a:pPr lvl="1" eaLnBrk="1" hangingPunct="1">
              <a:buFont typeface="Wingdings" charset="2"/>
              <a:buNone/>
            </a:pPr>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8828424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Remarks &amp; Practical Tips</a:t>
            </a:r>
            <a:endParaRPr lang="en-US" dirty="0"/>
          </a:p>
        </p:txBody>
      </p:sp>
      <p:sp>
        <p:nvSpPr>
          <p:cNvPr id="3" name="Content Placeholder 2"/>
          <p:cNvSpPr>
            <a:spLocks noGrp="1"/>
          </p:cNvSpPr>
          <p:nvPr>
            <p:ph type="body" idx="1"/>
          </p:nvPr>
        </p:nvSpPr>
        <p:spPr>
          <a:xfrm>
            <a:off x="740664" y="2743200"/>
            <a:ext cx="8022336" cy="3810000"/>
          </a:xfrm>
        </p:spPr>
        <p:txBody>
          <a:bodyPr>
            <a:normAutofit/>
          </a:bodyPr>
          <a:lstStyle/>
          <a:p>
            <a:pPr marL="621792" indent="-457200"/>
            <a:r>
              <a:rPr lang="en-US" b="1" dirty="0" smtClean="0"/>
              <a:t>- Evaluation</a:t>
            </a:r>
          </a:p>
          <a:p>
            <a:pPr marL="621792" indent="-457200"/>
            <a:r>
              <a:rPr lang="en-US" b="1" dirty="0" smtClean="0"/>
              <a:t>- Error metrics</a:t>
            </a:r>
          </a:p>
          <a:p>
            <a:pPr marL="621792" indent="-457200"/>
            <a:r>
              <a:rPr lang="en-US" b="1" dirty="0" smtClean="0"/>
              <a:t>- Complexity / Speed</a:t>
            </a:r>
          </a:p>
          <a:p>
            <a:pPr marL="621792" indent="-457200"/>
            <a:endParaRPr lang="en-US" dirty="0" smtClean="0"/>
          </a:p>
          <a:p>
            <a:pPr marL="457200" lvl="1" indent="0">
              <a:buNone/>
            </a:pP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37</a:t>
            </a:fld>
            <a:endParaRPr lang="en-US"/>
          </a:p>
        </p:txBody>
      </p:sp>
    </p:spTree>
    <p:extLst>
      <p:ext uri="{BB962C8B-B14F-4D97-AF65-F5344CB8AC3E}">
        <p14:creationId xmlns:p14="http://schemas.microsoft.com/office/powerpoint/2010/main" val="41511292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1"/>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39805" name="Group 189"/>
          <p:cNvGraphicFramePr>
            <a:graphicFrameLocks noGrp="1"/>
          </p:cNvGraphicFramePr>
          <p:nvPr>
            <p:ph type="tbl" idx="4294967295"/>
          </p:nvPr>
        </p:nvGraphicFramePr>
        <p:xfrm>
          <a:off x="27051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77850">
                  <a:extLst>
                    <a:ext uri="{9D8B030D-6E8A-4147-A177-3AD203B41FA5}">
                      <a16:colId xmlns:a16="http://schemas.microsoft.com/office/drawing/2014/main" val="20001"/>
                    </a:ext>
                  </a:extLst>
                </a:gridCol>
                <a:gridCol w="5524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bl>
          </a:graphicData>
        </a:graphic>
      </p:graphicFrame>
      <p:sp>
        <p:nvSpPr>
          <p:cNvPr id="9298" name="Text Box 153"/>
          <p:cNvSpPr txBox="1">
            <a:spLocks noChangeArrowheads="1"/>
          </p:cNvSpPr>
          <p:nvPr/>
        </p:nvSpPr>
        <p:spPr bwMode="auto">
          <a:xfrm>
            <a:off x="35401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9299" name="Text Box 154"/>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9300" name="Line 155"/>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9301" name="Line 156"/>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38</a:t>
            </a:fld>
            <a:endParaRPr lang="en-US"/>
          </a:p>
        </p:txBody>
      </p:sp>
    </p:spTree>
    <p:extLst>
      <p:ext uri="{BB962C8B-B14F-4D97-AF65-F5344CB8AC3E}">
        <p14:creationId xmlns:p14="http://schemas.microsoft.com/office/powerpoint/2010/main" val="4857736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r>
              <a:rPr lang="en-US" altLang="ko-KR" dirty="0" smtClean="0">
                <a:ea typeface="굴림" charset="-127"/>
              </a:rPr>
              <a:t>Evaluation</a:t>
            </a:r>
          </a:p>
        </p:txBody>
      </p:sp>
      <p:graphicFrame>
        <p:nvGraphicFramePr>
          <p:cNvPr id="243800" name="Group 88"/>
          <p:cNvGraphicFramePr>
            <a:graphicFrameLocks noGrp="1"/>
          </p:cNvGraphicFramePr>
          <p:nvPr>
            <p:ph type="tbl" idx="4294967295"/>
          </p:nvPr>
        </p:nvGraphicFramePr>
        <p:xfrm>
          <a:off x="2667000" y="1828800"/>
          <a:ext cx="3390900" cy="4025900"/>
        </p:xfrm>
        <a:graphic>
          <a:graphicData uri="http://schemas.openxmlformats.org/drawingml/2006/table">
            <a:tbl>
              <a:tblPr/>
              <a:tblGrid>
                <a:gridCol w="565150">
                  <a:extLst>
                    <a:ext uri="{9D8B030D-6E8A-4147-A177-3AD203B41FA5}">
                      <a16:colId xmlns:a16="http://schemas.microsoft.com/office/drawing/2014/main" val="20000"/>
                    </a:ext>
                  </a:extLst>
                </a:gridCol>
                <a:gridCol w="565150">
                  <a:extLst>
                    <a:ext uri="{9D8B030D-6E8A-4147-A177-3AD203B41FA5}">
                      <a16:colId xmlns:a16="http://schemas.microsoft.com/office/drawing/2014/main" val="20001"/>
                    </a:ext>
                  </a:extLst>
                </a:gridCol>
                <a:gridCol w="565150">
                  <a:extLst>
                    <a:ext uri="{9D8B030D-6E8A-4147-A177-3AD203B41FA5}">
                      <a16:colId xmlns:a16="http://schemas.microsoft.com/office/drawing/2014/main" val="20002"/>
                    </a:ext>
                  </a:extLst>
                </a:gridCol>
                <a:gridCol w="565150">
                  <a:extLst>
                    <a:ext uri="{9D8B030D-6E8A-4147-A177-3AD203B41FA5}">
                      <a16:colId xmlns:a16="http://schemas.microsoft.com/office/drawing/2014/main" val="20003"/>
                    </a:ext>
                  </a:extLst>
                </a:gridCol>
                <a:gridCol w="565150">
                  <a:extLst>
                    <a:ext uri="{9D8B030D-6E8A-4147-A177-3AD203B41FA5}">
                      <a16:colId xmlns:a16="http://schemas.microsoft.com/office/drawing/2014/main" val="20004"/>
                    </a:ext>
                  </a:extLst>
                </a:gridCol>
                <a:gridCol w="565150">
                  <a:extLst>
                    <a:ext uri="{9D8B030D-6E8A-4147-A177-3AD203B41FA5}">
                      <a16:colId xmlns:a16="http://schemas.microsoft.com/office/drawing/2014/main" val="20005"/>
                    </a:ext>
                  </a:extLst>
                </a:gridCol>
              </a:tblGrid>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dirty="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4254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400050">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r>
                        <a:rPr kumimoji="0" lang="en-US" altLang="ko-KR" sz="1800" b="0" i="0" u="none" strike="noStrike" cap="none" normalizeH="0" baseline="0" smtClean="0">
                          <a:ln>
                            <a:noFill/>
                          </a:ln>
                          <a:solidFill>
                            <a:schemeClr val="bg1"/>
                          </a:solidFill>
                          <a:effectLst/>
                          <a:latin typeface="Verdana" pitchFamily="34" charset="0"/>
                          <a:ea typeface="굴림" charset="-127"/>
                          <a:cs typeface="Arial"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20000"/>
                        </a:spcBef>
                        <a:spcAft>
                          <a:spcPct val="0"/>
                        </a:spcAft>
                        <a:buClrTx/>
                        <a:buSzPct val="100000"/>
                        <a:buFontTx/>
                        <a:buNone/>
                        <a:tabLst/>
                      </a:pPr>
                      <a:endParaRPr kumimoji="0" lang="ko-KR" altLang="ko-KR" sz="1800" b="0" i="0" u="none" strike="noStrike" cap="none" normalizeH="0" baseline="0" dirty="0" smtClean="0">
                        <a:ln>
                          <a:noFill/>
                        </a:ln>
                        <a:solidFill>
                          <a:schemeClr val="bg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bl>
          </a:graphicData>
        </a:graphic>
      </p:graphicFrame>
      <p:sp>
        <p:nvSpPr>
          <p:cNvPr id="11346" name="Text Box 82"/>
          <p:cNvSpPr txBox="1">
            <a:spLocks noChangeArrowheads="1"/>
          </p:cNvSpPr>
          <p:nvPr/>
        </p:nvSpPr>
        <p:spPr bwMode="auto">
          <a:xfrm>
            <a:off x="6483350" y="4126468"/>
            <a:ext cx="19239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a:solidFill>
                  <a:srgbClr val="0000FF"/>
                </a:solidFill>
                <a:latin typeface="Verdana" pitchFamily="34" charset="0"/>
                <a:ea typeface="굴림" charset="-127"/>
              </a:rPr>
              <a:t>Test Data </a:t>
            </a:r>
            <a:r>
              <a:rPr lang="en-US" altLang="ko-KR" sz="1800" b="1" dirty="0" smtClean="0">
                <a:solidFill>
                  <a:srgbClr val="0000FF"/>
                </a:solidFill>
                <a:latin typeface="Verdana" pitchFamily="34" charset="0"/>
                <a:ea typeface="굴림" charset="-127"/>
              </a:rPr>
              <a:t>Set</a:t>
            </a:r>
            <a:endParaRPr lang="en-US" altLang="ko-KR" sz="1800" b="1" dirty="0">
              <a:solidFill>
                <a:srgbClr val="0000FF"/>
              </a:solidFill>
              <a:latin typeface="Verdana" pitchFamily="34" charset="0"/>
              <a:ea typeface="굴림" charset="-127"/>
            </a:endParaRPr>
          </a:p>
        </p:txBody>
      </p:sp>
      <p:sp>
        <p:nvSpPr>
          <p:cNvPr id="11347" name="Text Box 83"/>
          <p:cNvSpPr txBox="1">
            <a:spLocks noChangeArrowheads="1"/>
          </p:cNvSpPr>
          <p:nvPr/>
        </p:nvSpPr>
        <p:spPr bwMode="auto">
          <a:xfrm>
            <a:off x="1004888" y="3168650"/>
            <a:ext cx="17843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a:r>
              <a:rPr lang="en-US" altLang="ko-KR" sz="1800" b="1" dirty="0" smtClean="0">
                <a:solidFill>
                  <a:srgbClr val="008000"/>
                </a:solidFill>
                <a:latin typeface="Verdana" pitchFamily="34" charset="0"/>
                <a:ea typeface="굴림" charset="-127"/>
              </a:rPr>
              <a:t>users</a:t>
            </a:r>
            <a:endParaRPr lang="en-US" altLang="ko-KR" sz="1800" b="1" dirty="0">
              <a:solidFill>
                <a:srgbClr val="008000"/>
              </a:solidFill>
              <a:latin typeface="Verdana" pitchFamily="34" charset="0"/>
              <a:ea typeface="굴림" charset="-127"/>
            </a:endParaRPr>
          </a:p>
        </p:txBody>
      </p:sp>
      <p:sp>
        <p:nvSpPr>
          <p:cNvPr id="11348" name="Line 84"/>
          <p:cNvSpPr>
            <a:spLocks noChangeShapeType="1"/>
          </p:cNvSpPr>
          <p:nvPr/>
        </p:nvSpPr>
        <p:spPr bwMode="auto">
          <a:xfrm>
            <a:off x="2413000" y="1866900"/>
            <a:ext cx="12700" cy="400050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49" name="Line 85"/>
          <p:cNvSpPr>
            <a:spLocks noChangeShapeType="1"/>
          </p:cNvSpPr>
          <p:nvPr/>
        </p:nvSpPr>
        <p:spPr bwMode="auto">
          <a:xfrm>
            <a:off x="2628900" y="1701800"/>
            <a:ext cx="33909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0" name="Line 89"/>
          <p:cNvSpPr>
            <a:spLocks noChangeShapeType="1"/>
          </p:cNvSpPr>
          <p:nvPr/>
        </p:nvSpPr>
        <p:spPr bwMode="auto">
          <a:xfrm flipH="1">
            <a:off x="6121400" y="4457700"/>
            <a:ext cx="901700" cy="2921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ko-KR" altLang="en-US"/>
          </a:p>
        </p:txBody>
      </p:sp>
      <p:sp>
        <p:nvSpPr>
          <p:cNvPr id="11351" name="Text Box 90"/>
          <p:cNvSpPr txBox="1">
            <a:spLocks noChangeArrowheads="1"/>
          </p:cNvSpPr>
          <p:nvPr/>
        </p:nvSpPr>
        <p:spPr bwMode="auto">
          <a:xfrm>
            <a:off x="3552825" y="1289050"/>
            <a:ext cx="11063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cs typeface="Arial" charset="0"/>
              </a:defRPr>
            </a:lvl1pPr>
            <a:lvl2pPr marL="742950" indent="-285750">
              <a:defRPr sz="2400">
                <a:solidFill>
                  <a:schemeClr val="tx1"/>
                </a:solidFill>
                <a:latin typeface="Times New Roman" pitchFamily="18" charset="0"/>
                <a:cs typeface="Arial" charset="0"/>
              </a:defRPr>
            </a:lvl2pPr>
            <a:lvl3pPr marL="1143000" indent="-228600">
              <a:defRPr sz="2400">
                <a:solidFill>
                  <a:schemeClr val="tx1"/>
                </a:solidFill>
                <a:latin typeface="Times New Roman" pitchFamily="18" charset="0"/>
                <a:cs typeface="Arial" charset="0"/>
              </a:defRPr>
            </a:lvl3pPr>
            <a:lvl4pPr marL="1600200" indent="-228600">
              <a:defRPr sz="2400">
                <a:solidFill>
                  <a:schemeClr val="tx1"/>
                </a:solidFill>
                <a:latin typeface="Times New Roman" pitchFamily="18" charset="0"/>
                <a:cs typeface="Arial" charset="0"/>
              </a:defRPr>
            </a:lvl4pPr>
            <a:lvl5pPr marL="2057400" indent="-22860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r>
              <a:rPr lang="en-US" altLang="ko-KR" sz="1800" b="1" dirty="0" smtClean="0">
                <a:solidFill>
                  <a:srgbClr val="008000"/>
                </a:solidFill>
                <a:latin typeface="Verdana" pitchFamily="34" charset="0"/>
                <a:ea typeface="굴림" charset="-127"/>
              </a:rPr>
              <a:t>movies</a:t>
            </a:r>
            <a:endParaRPr lang="en-US" altLang="ko-KR" sz="1800" b="1" dirty="0">
              <a:solidFill>
                <a:srgbClr val="008000"/>
              </a:solidFill>
              <a:latin typeface="Verdana" pitchFamily="34" charset="0"/>
              <a:ea typeface="굴림" charset="-127"/>
            </a:endParaRPr>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39</a:t>
            </a:fld>
            <a:endParaRPr lang="en-US"/>
          </a:p>
        </p:txBody>
      </p:sp>
    </p:spTree>
    <p:extLst>
      <p:ext uri="{BB962C8B-B14F-4D97-AF65-F5344CB8AC3E}">
        <p14:creationId xmlns:p14="http://schemas.microsoft.com/office/powerpoint/2010/main" val="239817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2" name="Picture 22" descr="http://blog.hubspot.com/Portals/249/images/amazon_logo.gif"/>
          <p:cNvPicPr>
            <a:picLocks noChangeAspect="1" noChangeArrowheads="1"/>
          </p:cNvPicPr>
          <p:nvPr/>
        </p:nvPicPr>
        <p:blipFill>
          <a:blip r:embed="rId3" cstate="print"/>
          <a:srcRect/>
          <a:stretch>
            <a:fillRect/>
          </a:stretch>
        </p:blipFill>
        <p:spPr bwMode="auto">
          <a:xfrm>
            <a:off x="6019800" y="1752600"/>
            <a:ext cx="1796244" cy="666750"/>
          </a:xfrm>
          <a:prstGeom prst="rect">
            <a:avLst/>
          </a:prstGeom>
          <a:noFill/>
        </p:spPr>
      </p:pic>
      <p:pic>
        <p:nvPicPr>
          <p:cNvPr id="51220" name="Picture 20" descr="http://4.bp.blogspot.com/_zmoEeqomXD4/SjftFPB6UTI/AAAAAAAACZE/gxQm5CcUp_k/s400/del.icio.us-logo.jpg"/>
          <p:cNvPicPr>
            <a:picLocks noChangeAspect="1" noChangeArrowheads="1"/>
          </p:cNvPicPr>
          <p:nvPr/>
        </p:nvPicPr>
        <p:blipFill>
          <a:blip r:embed="rId4" cstate="print"/>
          <a:srcRect/>
          <a:stretch>
            <a:fillRect/>
          </a:stretch>
        </p:blipFill>
        <p:spPr bwMode="auto">
          <a:xfrm>
            <a:off x="6210300" y="2438400"/>
            <a:ext cx="1562100" cy="1562100"/>
          </a:xfrm>
          <a:prstGeom prst="rect">
            <a:avLst/>
          </a:prstGeom>
          <a:noFill/>
        </p:spPr>
      </p:pic>
      <p:pic>
        <p:nvPicPr>
          <p:cNvPr id="51216" name="Picture 16" descr="http://upload.moldova.org/IT/logos/youtube_logo.gif"/>
          <p:cNvPicPr>
            <a:picLocks noChangeAspect="1" noChangeArrowheads="1"/>
          </p:cNvPicPr>
          <p:nvPr/>
        </p:nvPicPr>
        <p:blipFill>
          <a:blip r:embed="rId5" cstate="print"/>
          <a:srcRect/>
          <a:stretch>
            <a:fillRect/>
          </a:stretch>
        </p:blipFill>
        <p:spPr bwMode="auto">
          <a:xfrm>
            <a:off x="6324600" y="5029200"/>
            <a:ext cx="1219200" cy="1219201"/>
          </a:xfrm>
          <a:prstGeom prst="rect">
            <a:avLst/>
          </a:prstGeom>
          <a:noFill/>
        </p:spPr>
      </p:pic>
      <p:sp>
        <p:nvSpPr>
          <p:cNvPr id="16386" name="Rectangle 2"/>
          <p:cNvSpPr>
            <a:spLocks noGrp="1" noChangeArrowheads="1"/>
          </p:cNvSpPr>
          <p:nvPr>
            <p:ph type="title"/>
          </p:nvPr>
        </p:nvSpPr>
        <p:spPr/>
        <p:txBody>
          <a:bodyPr/>
          <a:lstStyle/>
          <a:p>
            <a:pPr eaLnBrk="1" hangingPunct="1"/>
            <a:r>
              <a:rPr lang="en-US" smtClean="0"/>
              <a:t>Recommendations </a:t>
            </a:r>
          </a:p>
        </p:txBody>
      </p:sp>
      <p:sp>
        <p:nvSpPr>
          <p:cNvPr id="16387" name="AutoShape 4"/>
          <p:cNvSpPr>
            <a:spLocks noChangeArrowheads="1"/>
          </p:cNvSpPr>
          <p:nvPr/>
        </p:nvSpPr>
        <p:spPr bwMode="auto">
          <a:xfrm>
            <a:off x="1600200" y="4419600"/>
            <a:ext cx="1371600" cy="1066800"/>
          </a:xfrm>
          <a:prstGeom prst="can">
            <a:avLst>
              <a:gd name="adj" fmla="val 25000"/>
            </a:avLst>
          </a:prstGeom>
          <a:solidFill>
            <a:srgbClr val="99CCFF"/>
          </a:solidFill>
          <a:ln w="9525">
            <a:solidFill>
              <a:schemeClr val="tx1"/>
            </a:solidFill>
            <a:round/>
            <a:headEnd/>
            <a:tailEnd/>
          </a:ln>
        </p:spPr>
        <p:txBody>
          <a:bodyPr wrap="none" anchor="ctr"/>
          <a:lstStyle/>
          <a:p>
            <a:pPr algn="ctr"/>
            <a:r>
              <a:rPr lang="en-US" sz="2000">
                <a:effectLst/>
                <a:latin typeface="Arial" pitchFamily="34" charset="0"/>
                <a:cs typeface="Arial" pitchFamily="34" charset="0"/>
              </a:rPr>
              <a:t>Items</a:t>
            </a:r>
          </a:p>
        </p:txBody>
      </p:sp>
      <p:pic>
        <p:nvPicPr>
          <p:cNvPr id="16388" name="Picture 5" descr="MCBS01705_0000[1]"/>
          <p:cNvPicPr>
            <a:picLocks noChangeAspect="1" noChangeArrowheads="1"/>
          </p:cNvPicPr>
          <p:nvPr/>
        </p:nvPicPr>
        <p:blipFill>
          <a:blip r:embed="rId6" cstate="print"/>
          <a:srcRect/>
          <a:stretch>
            <a:fillRect/>
          </a:stretch>
        </p:blipFill>
        <p:spPr bwMode="auto">
          <a:xfrm>
            <a:off x="1371600" y="1295400"/>
            <a:ext cx="1758950" cy="1773238"/>
          </a:xfrm>
          <a:prstGeom prst="rect">
            <a:avLst/>
          </a:prstGeom>
          <a:noFill/>
          <a:ln w="9525">
            <a:noFill/>
            <a:miter lim="800000"/>
            <a:headEnd/>
            <a:tailEnd/>
          </a:ln>
        </p:spPr>
      </p:pic>
      <p:grpSp>
        <p:nvGrpSpPr>
          <p:cNvPr id="2" name="Group 14"/>
          <p:cNvGrpSpPr>
            <a:grpSpLocks/>
          </p:cNvGrpSpPr>
          <p:nvPr/>
        </p:nvGrpSpPr>
        <p:grpSpPr bwMode="auto">
          <a:xfrm>
            <a:off x="611188" y="3048000"/>
            <a:ext cx="1293812" cy="1219200"/>
            <a:chOff x="385" y="1920"/>
            <a:chExt cx="815" cy="768"/>
          </a:xfrm>
        </p:grpSpPr>
        <p:sp>
          <p:nvSpPr>
            <p:cNvPr id="11273" name="AutoShape 9"/>
            <p:cNvSpPr>
              <a:spLocks noChangeArrowheads="1"/>
            </p:cNvSpPr>
            <p:nvPr/>
          </p:nvSpPr>
          <p:spPr bwMode="auto">
            <a:xfrm>
              <a:off x="1056" y="1920"/>
              <a:ext cx="144" cy="768"/>
            </a:xfrm>
            <a:prstGeom prst="downArrow">
              <a:avLst>
                <a:gd name="adj1" fmla="val 50000"/>
                <a:gd name="adj2" fmla="val 133333"/>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5" name="Text Box 11"/>
            <p:cNvSpPr txBox="1">
              <a:spLocks noChangeArrowheads="1"/>
            </p:cNvSpPr>
            <p:nvPr/>
          </p:nvSpPr>
          <p:spPr bwMode="auto">
            <a:xfrm>
              <a:off x="385" y="2119"/>
              <a:ext cx="656"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Search</a:t>
              </a:r>
            </a:p>
          </p:txBody>
        </p:sp>
      </p:grpSp>
      <p:grpSp>
        <p:nvGrpSpPr>
          <p:cNvPr id="3" name="Group 15"/>
          <p:cNvGrpSpPr>
            <a:grpSpLocks/>
          </p:cNvGrpSpPr>
          <p:nvPr/>
        </p:nvGrpSpPr>
        <p:grpSpPr bwMode="auto">
          <a:xfrm>
            <a:off x="2438400" y="3048000"/>
            <a:ext cx="2768601" cy="1143000"/>
            <a:chOff x="1536" y="1920"/>
            <a:chExt cx="1744" cy="720"/>
          </a:xfrm>
        </p:grpSpPr>
        <p:sp>
          <p:nvSpPr>
            <p:cNvPr id="11274" name="AutoShape 10"/>
            <p:cNvSpPr>
              <a:spLocks noChangeArrowheads="1"/>
            </p:cNvSpPr>
            <p:nvPr/>
          </p:nvSpPr>
          <p:spPr bwMode="auto">
            <a:xfrm>
              <a:off x="1536" y="1920"/>
              <a:ext cx="144" cy="720"/>
            </a:xfrm>
            <a:prstGeom prst="upArrow">
              <a:avLst>
                <a:gd name="adj1" fmla="val 50000"/>
                <a:gd name="adj2" fmla="val 125000"/>
              </a:avLst>
            </a:prstGeom>
            <a:solidFill>
              <a:schemeClr val="accent1"/>
            </a:solidFill>
            <a:ln w="9525">
              <a:solidFill>
                <a:schemeClr val="tx1"/>
              </a:solidFill>
              <a:miter lim="800000"/>
              <a:headEnd/>
              <a:tailEnd/>
            </a:ln>
            <a:effectLst/>
          </p:spPr>
          <p:txBody>
            <a:bodyPr vert="eaVert" wrap="none" anchor="ctr"/>
            <a:lstStyle/>
            <a:p>
              <a:endParaRPr lang="en-US" b="1">
                <a:effectLst>
                  <a:outerShdw blurRad="38100" dist="38100" dir="2700000" algn="tl">
                    <a:srgbClr val="FFFFFF"/>
                  </a:outerShdw>
                </a:effectLst>
                <a:latin typeface="Arial" pitchFamily="34" charset="0"/>
                <a:cs typeface="Arial" pitchFamily="34" charset="0"/>
              </a:endParaRPr>
            </a:p>
          </p:txBody>
        </p:sp>
        <p:sp>
          <p:nvSpPr>
            <p:cNvPr id="16393" name="Text Box 12"/>
            <p:cNvSpPr txBox="1">
              <a:spLocks noChangeArrowheads="1"/>
            </p:cNvSpPr>
            <p:nvPr/>
          </p:nvSpPr>
          <p:spPr bwMode="auto">
            <a:xfrm>
              <a:off x="1718" y="2119"/>
              <a:ext cx="1562" cy="252"/>
            </a:xfrm>
            <a:prstGeom prst="rect">
              <a:avLst/>
            </a:prstGeom>
            <a:noFill/>
            <a:ln w="9525">
              <a:noFill/>
              <a:miter lim="800000"/>
              <a:headEnd/>
              <a:tailEnd/>
            </a:ln>
          </p:spPr>
          <p:txBody>
            <a:bodyPr wrap="none">
              <a:spAutoFit/>
            </a:bodyPr>
            <a:lstStyle/>
            <a:p>
              <a:r>
                <a:rPr lang="en-US" sz="2000" b="1" dirty="0">
                  <a:effectLst/>
                  <a:latin typeface="Arial" pitchFamily="34" charset="0"/>
                  <a:cs typeface="Arial" pitchFamily="34" charset="0"/>
                </a:rPr>
                <a:t>Recommendations</a:t>
              </a:r>
            </a:p>
          </p:txBody>
        </p:sp>
      </p:grpSp>
      <p:sp>
        <p:nvSpPr>
          <p:cNvPr id="16391" name="Text Box 13"/>
          <p:cNvSpPr txBox="1">
            <a:spLocks noChangeArrowheads="1"/>
          </p:cNvSpPr>
          <p:nvPr/>
        </p:nvSpPr>
        <p:spPr bwMode="auto">
          <a:xfrm>
            <a:off x="3048000" y="4724400"/>
            <a:ext cx="2619628" cy="707886"/>
          </a:xfrm>
          <a:prstGeom prst="rect">
            <a:avLst/>
          </a:prstGeom>
          <a:noFill/>
          <a:ln w="9525">
            <a:noFill/>
            <a:miter lim="800000"/>
            <a:headEnd/>
            <a:tailEnd/>
          </a:ln>
        </p:spPr>
        <p:txBody>
          <a:bodyPr wrap="none">
            <a:spAutoFit/>
          </a:bodyPr>
          <a:lstStyle/>
          <a:p>
            <a:r>
              <a:rPr lang="en-US" sz="2000" dirty="0">
                <a:effectLst/>
                <a:latin typeface="Arial" pitchFamily="34" charset="0"/>
                <a:cs typeface="Arial" pitchFamily="34" charset="0"/>
              </a:rPr>
              <a:t>Products, web sites, </a:t>
            </a:r>
            <a:r>
              <a:rPr lang="en-US" sz="2000" dirty="0" smtClean="0">
                <a:effectLst/>
                <a:latin typeface="Arial" pitchFamily="34" charset="0"/>
                <a:cs typeface="Arial" pitchFamily="34" charset="0"/>
              </a:rPr>
              <a:t/>
            </a:r>
            <a:br>
              <a:rPr lang="en-US" sz="2000" dirty="0" smtClean="0">
                <a:effectLst/>
                <a:latin typeface="Arial" pitchFamily="34" charset="0"/>
                <a:cs typeface="Arial" pitchFamily="34" charset="0"/>
              </a:rPr>
            </a:br>
            <a:r>
              <a:rPr lang="en-US" sz="2000" dirty="0" smtClean="0">
                <a:effectLst/>
                <a:latin typeface="Arial" pitchFamily="34" charset="0"/>
                <a:cs typeface="Arial" pitchFamily="34" charset="0"/>
              </a:rPr>
              <a:t>blogs</a:t>
            </a:r>
            <a:r>
              <a:rPr lang="en-US" sz="2000" dirty="0">
                <a:effectLst/>
                <a:latin typeface="Arial" pitchFamily="34" charset="0"/>
                <a:cs typeface="Arial" pitchFamily="34" charset="0"/>
              </a:rPr>
              <a:t>, news items, …</a:t>
            </a:r>
          </a:p>
        </p:txBody>
      </p:sp>
      <p:sp>
        <p:nvSpPr>
          <p:cNvPr id="13" name="Slide Number Placeholder 12"/>
          <p:cNvSpPr>
            <a:spLocks noGrp="1"/>
          </p:cNvSpPr>
          <p:nvPr>
            <p:ph type="sldNum" sz="quarter" idx="12"/>
          </p:nvPr>
        </p:nvSpPr>
        <p:spPr/>
        <p:txBody>
          <a:bodyPr/>
          <a:lstStyle/>
          <a:p>
            <a:fld id="{19B12225-5612-419B-A8D5-4B8EEE4C217E}" type="slidenum">
              <a:rPr lang="en-US" smtClean="0"/>
              <a:pPr/>
              <a:t>4</a:t>
            </a:fld>
            <a:endParaRPr lang="en-US"/>
          </a:p>
        </p:txBody>
      </p:sp>
      <p:sp>
        <p:nvSpPr>
          <p:cNvPr id="14" name="Footer Placeholder 13"/>
          <p:cNvSpPr>
            <a:spLocks noGrp="1"/>
          </p:cNvSpPr>
          <p:nvPr>
            <p:ph type="ftr" sz="quarter" idx="11"/>
          </p:nvPr>
        </p:nvSpPr>
        <p:spPr/>
        <p:txBody>
          <a:bodyPr/>
          <a:lstStyle/>
          <a:p>
            <a:r>
              <a:rPr lang="en-US" smtClean="0"/>
              <a:t>J. Leskovec, A. Rajaraman, J. Ullman: Mining of Massive Datasets, http://www.mmds.org</a:t>
            </a:r>
            <a:endParaRPr lang="en-US"/>
          </a:p>
        </p:txBody>
      </p:sp>
      <p:pic>
        <p:nvPicPr>
          <p:cNvPr id="51204" name="Picture 4" descr="Pandora Logo"/>
          <p:cNvPicPr>
            <a:picLocks noChangeAspect="1" noChangeArrowheads="1"/>
          </p:cNvPicPr>
          <p:nvPr/>
        </p:nvPicPr>
        <p:blipFill>
          <a:blip r:embed="rId7" cstate="print"/>
          <a:srcRect/>
          <a:stretch>
            <a:fillRect/>
          </a:stretch>
        </p:blipFill>
        <p:spPr bwMode="auto">
          <a:xfrm>
            <a:off x="7845425" y="1571042"/>
            <a:ext cx="762000" cy="762001"/>
          </a:xfrm>
          <a:prstGeom prst="rect">
            <a:avLst/>
          </a:prstGeom>
          <a:noFill/>
        </p:spPr>
      </p:pic>
      <p:pic>
        <p:nvPicPr>
          <p:cNvPr id="51206" name="Picture 6" descr="http://scrapetv.com/News/News%20Pages/Business/images-5/netflix-logo.jpg"/>
          <p:cNvPicPr>
            <a:picLocks noChangeAspect="1" noChangeArrowheads="1"/>
          </p:cNvPicPr>
          <p:nvPr/>
        </p:nvPicPr>
        <p:blipFill>
          <a:blip r:embed="rId8" cstate="print"/>
          <a:srcRect/>
          <a:stretch>
            <a:fillRect/>
          </a:stretch>
        </p:blipFill>
        <p:spPr bwMode="auto">
          <a:xfrm>
            <a:off x="7997825" y="2511425"/>
            <a:ext cx="993775" cy="993775"/>
          </a:xfrm>
          <a:prstGeom prst="rect">
            <a:avLst/>
          </a:prstGeom>
          <a:noFill/>
        </p:spPr>
      </p:pic>
      <p:pic>
        <p:nvPicPr>
          <p:cNvPr id="51208" name="Picture 8" descr="http://www.growyourwritingbusiness.com/images/stumbleupon_logo.bmp"/>
          <p:cNvPicPr>
            <a:picLocks noChangeAspect="1" noChangeArrowheads="1"/>
          </p:cNvPicPr>
          <p:nvPr/>
        </p:nvPicPr>
        <p:blipFill>
          <a:blip r:embed="rId9" cstate="print"/>
          <a:srcRect/>
          <a:stretch>
            <a:fillRect/>
          </a:stretch>
        </p:blipFill>
        <p:spPr bwMode="auto">
          <a:xfrm>
            <a:off x="6016625" y="2438400"/>
            <a:ext cx="1852078" cy="533400"/>
          </a:xfrm>
          <a:prstGeom prst="rect">
            <a:avLst/>
          </a:prstGeom>
          <a:noFill/>
        </p:spPr>
      </p:pic>
      <p:pic>
        <p:nvPicPr>
          <p:cNvPr id="51210" name="Picture 10" descr="http://admintell.napco.com/ee/images/uploads/appletell/618px-Last.fm_logo_.svg_.png"/>
          <p:cNvPicPr>
            <a:picLocks noChangeAspect="1" noChangeArrowheads="1"/>
          </p:cNvPicPr>
          <p:nvPr/>
        </p:nvPicPr>
        <p:blipFill>
          <a:blip r:embed="rId10" cstate="print"/>
          <a:srcRect/>
          <a:stretch>
            <a:fillRect/>
          </a:stretch>
        </p:blipFill>
        <p:spPr bwMode="auto">
          <a:xfrm>
            <a:off x="5857875" y="4238042"/>
            <a:ext cx="1609725" cy="867358"/>
          </a:xfrm>
          <a:prstGeom prst="rect">
            <a:avLst/>
          </a:prstGeom>
          <a:noFill/>
        </p:spPr>
      </p:pic>
      <p:sp>
        <p:nvSpPr>
          <p:cNvPr id="15" name="TextBox 14"/>
          <p:cNvSpPr txBox="1"/>
          <p:nvPr/>
        </p:nvSpPr>
        <p:spPr>
          <a:xfrm>
            <a:off x="5334000" y="1371600"/>
            <a:ext cx="1797287" cy="523220"/>
          </a:xfrm>
          <a:prstGeom prst="rect">
            <a:avLst/>
          </a:prstGeom>
          <a:noFill/>
        </p:spPr>
        <p:txBody>
          <a:bodyPr wrap="none" rtlCol="0">
            <a:spAutoFit/>
          </a:bodyPr>
          <a:lstStyle/>
          <a:p>
            <a:r>
              <a:rPr lang="en-US" sz="2800" b="1" u="sng" dirty="0" smtClean="0">
                <a:solidFill>
                  <a:srgbClr val="0000FF"/>
                </a:solidFill>
              </a:rPr>
              <a:t>Examples:</a:t>
            </a:r>
            <a:endParaRPr lang="en-US" sz="2800" b="1" u="sng" dirty="0">
              <a:solidFill>
                <a:srgbClr val="0000FF"/>
              </a:solidFill>
            </a:endParaRPr>
          </a:p>
        </p:txBody>
      </p:sp>
      <p:pic>
        <p:nvPicPr>
          <p:cNvPr id="51212" name="Picture 12" descr="http://upload.wikimedia.org/wikipedia/commons/5/52/Movielens-helping.gif"/>
          <p:cNvPicPr>
            <a:picLocks noChangeAspect="1" noChangeArrowheads="1"/>
          </p:cNvPicPr>
          <p:nvPr/>
        </p:nvPicPr>
        <p:blipFill>
          <a:blip r:embed="rId11" cstate="print"/>
          <a:srcRect/>
          <a:stretch>
            <a:fillRect/>
          </a:stretch>
        </p:blipFill>
        <p:spPr bwMode="auto">
          <a:xfrm>
            <a:off x="6629400" y="3676649"/>
            <a:ext cx="2238375" cy="438151"/>
          </a:xfrm>
          <a:prstGeom prst="rect">
            <a:avLst/>
          </a:prstGeom>
          <a:noFill/>
        </p:spPr>
      </p:pic>
      <p:pic>
        <p:nvPicPr>
          <p:cNvPr id="51214" name="Picture 14" descr="http://blog.ithenticate.com/wp-content/uploads/2010/11/google-news-logo.png"/>
          <p:cNvPicPr>
            <a:picLocks noChangeAspect="1" noChangeArrowheads="1"/>
          </p:cNvPicPr>
          <p:nvPr/>
        </p:nvPicPr>
        <p:blipFill>
          <a:blip r:embed="rId12" cstate="print"/>
          <a:srcRect/>
          <a:stretch>
            <a:fillRect/>
          </a:stretch>
        </p:blipFill>
        <p:spPr bwMode="auto">
          <a:xfrm>
            <a:off x="7467600" y="4229100"/>
            <a:ext cx="1428750" cy="952500"/>
          </a:xfrm>
          <a:prstGeom prst="rect">
            <a:avLst/>
          </a:prstGeom>
          <a:noFill/>
        </p:spPr>
      </p:pic>
      <p:pic>
        <p:nvPicPr>
          <p:cNvPr id="51218" name="Picture 18" descr="http://beefjack.com/files/2010/04/xbox-live-arcade.thumbnail.jpg"/>
          <p:cNvPicPr>
            <a:picLocks noChangeAspect="1" noChangeArrowheads="1"/>
          </p:cNvPicPr>
          <p:nvPr/>
        </p:nvPicPr>
        <p:blipFill>
          <a:blip r:embed="rId13" cstate="print"/>
          <a:srcRect/>
          <a:stretch>
            <a:fillRect/>
          </a:stretch>
        </p:blipFill>
        <p:spPr bwMode="auto">
          <a:xfrm>
            <a:off x="7696200" y="4953000"/>
            <a:ext cx="1295400" cy="1295401"/>
          </a:xfrm>
          <a:prstGeom prst="rect">
            <a:avLst/>
          </a:prstGeom>
          <a:noFill/>
        </p:spPr>
      </p:pic>
    </p:spTree>
    <p:extLst>
      <p:ext uri="{BB962C8B-B14F-4D97-AF65-F5344CB8AC3E}">
        <p14:creationId xmlns:p14="http://schemas.microsoft.com/office/powerpoint/2010/main" val="1912693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2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dirty="0" smtClean="0"/>
              <a:t>Evaluating Predictions</a:t>
            </a:r>
          </a:p>
        </p:txBody>
      </p:sp>
      <mc:AlternateContent xmlns:mc="http://schemas.openxmlformats.org/markup-compatibility/2006" xmlns:a14="http://schemas.microsoft.com/office/drawing/2010/main">
        <mc:Choice Requires="a14">
          <p:sp>
            <p:nvSpPr>
              <p:cNvPr id="43011" name="Rectangle 3"/>
              <p:cNvSpPr>
                <a:spLocks noGrp="1" noChangeArrowheads="1"/>
              </p:cNvSpPr>
              <p:nvPr>
                <p:ph idx="1"/>
              </p:nvPr>
            </p:nvSpPr>
            <p:spPr>
              <a:xfrm>
                <a:off x="457200" y="1295400"/>
                <a:ext cx="8534400" cy="5410200"/>
              </a:xfrm>
            </p:spPr>
            <p:txBody>
              <a:bodyPr>
                <a:normAutofit fontScale="85000" lnSpcReduction="20000"/>
              </a:bodyPr>
              <a:lstStyle/>
              <a:p>
                <a:pPr eaLnBrk="1" hangingPunct="1">
                  <a:lnSpc>
                    <a:spcPct val="90000"/>
                  </a:lnSpc>
                </a:pPr>
                <a:r>
                  <a:rPr lang="en-US" b="1" dirty="0" smtClean="0">
                    <a:solidFill>
                      <a:srgbClr val="0000FF"/>
                    </a:solidFill>
                  </a:rPr>
                  <a:t>Compare predictions with known ratings</a:t>
                </a:r>
              </a:p>
              <a:p>
                <a:pPr lvl="1" eaLnBrk="1" hangingPunct="1">
                  <a:lnSpc>
                    <a:spcPct val="90000"/>
                  </a:lnSpc>
                </a:pPr>
                <a:r>
                  <a:rPr lang="en-US" b="1" dirty="0" smtClean="0"/>
                  <a:t>Root-mean-square error</a:t>
                </a:r>
                <a:r>
                  <a:rPr lang="en-US" dirty="0" smtClean="0"/>
                  <a:t> (RMSE)</a:t>
                </a:r>
              </a:p>
              <a:p>
                <a:pPr lvl="2">
                  <a:lnSpc>
                    <a:spcPct val="90000"/>
                  </a:lnSpc>
                </a:pPr>
                <a14:m>
                  <m:oMath xmlns:m="http://schemas.openxmlformats.org/officeDocument/2006/math">
                    <m:rad>
                      <m:radPr>
                        <m:degHide m:val="on"/>
                        <m:ctrlPr>
                          <a:rPr lang="en-US" b="0" i="1" smtClean="0">
                            <a:latin typeface="Cambria Math" panose="02040503050406030204" pitchFamily="18" charset="0"/>
                          </a:rPr>
                        </m:ctrlPr>
                      </m:radPr>
                      <m:deg/>
                      <m:e>
                        <m:nary>
                          <m:naryPr>
                            <m:chr m:val="∑"/>
                            <m:supHide m:val="on"/>
                            <m:ctrlPr>
                              <a:rPr lang="en-US" b="0" i="1" smtClean="0">
                                <a:latin typeface="Cambria Math" panose="02040503050406030204" pitchFamily="18" charset="0"/>
                              </a:rPr>
                            </m:ctrlPr>
                          </m:naryPr>
                          <m:sub>
                            <m:r>
                              <a:rPr lang="en-US" b="0" i="1" smtClean="0">
                                <a:latin typeface="Cambria Math"/>
                              </a:rPr>
                              <m:t>𝑥𝑖</m:t>
                            </m:r>
                          </m:sub>
                          <m:sup/>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𝑥𝑖</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𝑟</m:t>
                                        </m:r>
                                      </m:e>
                                      <m:sub>
                                        <m:r>
                                          <a:rPr lang="en-US" i="1">
                                            <a:latin typeface="Cambria Math"/>
                                          </a:rPr>
                                          <m:t>𝑥𝑖</m:t>
                                        </m:r>
                                      </m:sub>
                                      <m:sup>
                                        <m:r>
                                          <a:rPr lang="en-US" i="1">
                                            <a:latin typeface="Cambria Math"/>
                                          </a:rPr>
                                          <m:t>∗</m:t>
                                        </m:r>
                                      </m:sup>
                                    </m:sSubSup>
                                  </m:e>
                                </m:d>
                              </m:e>
                              <m:sup>
                                <m:r>
                                  <a:rPr lang="en-US" b="0" i="1" smtClean="0">
                                    <a:latin typeface="Cambria Math"/>
                                  </a:rPr>
                                  <m:t>2</m:t>
                                </m:r>
                              </m:sup>
                            </m:sSup>
                          </m:e>
                        </m:nary>
                      </m:e>
                    </m:rad>
                  </m:oMath>
                </a14:m>
                <a:r>
                  <a:rPr lang="en-US" dirty="0" smtClean="0"/>
                  <a:t> where </a:t>
                </a:r>
                <a14:m>
                  <m:oMath xmlns:m="http://schemas.openxmlformats.org/officeDocument/2006/math">
                    <m:r>
                      <a:rPr lang="en-US" b="1" i="1" dirty="0" smtClean="0">
                        <a:latin typeface="Cambria Math"/>
                      </a:rPr>
                      <m:t>𝒓</m:t>
                    </m:r>
                    <m:r>
                      <a:rPr lang="en-US" b="1" i="1" baseline="-25000" dirty="0" err="1" smtClean="0">
                        <a:latin typeface="Cambria Math"/>
                      </a:rPr>
                      <m:t>𝒙𝒊</m:t>
                    </m:r>
                  </m:oMath>
                </a14:m>
                <a:r>
                  <a:rPr lang="en-US" dirty="0" smtClean="0"/>
                  <a:t> is predicted, </a:t>
                </a:r>
                <a14:m>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a:rPr>
                          <m:t>𝒓</m:t>
                        </m:r>
                      </m:e>
                      <m:sub>
                        <m:r>
                          <a:rPr lang="en-US" b="1" i="1" smtClean="0">
                            <a:latin typeface="Cambria Math"/>
                          </a:rPr>
                          <m:t>𝒙𝒊</m:t>
                        </m:r>
                      </m:sub>
                      <m:sup>
                        <m:r>
                          <a:rPr lang="en-US" b="1" i="1" smtClean="0">
                            <a:latin typeface="Cambria Math"/>
                          </a:rPr>
                          <m:t>∗</m:t>
                        </m:r>
                      </m:sup>
                    </m:sSubSup>
                  </m:oMath>
                </a14:m>
                <a:r>
                  <a:rPr lang="en-US" dirty="0" smtClean="0"/>
                  <a:t> is the true rating of </a:t>
                </a:r>
                <a:r>
                  <a:rPr lang="en-US" b="1" i="1" dirty="0" smtClean="0"/>
                  <a:t>x</a:t>
                </a:r>
                <a:r>
                  <a:rPr lang="en-US" dirty="0" smtClean="0"/>
                  <a:t> on </a:t>
                </a:r>
                <a:r>
                  <a:rPr lang="en-US" b="1" i="1" dirty="0" err="1" smtClean="0"/>
                  <a:t>i</a:t>
                </a:r>
                <a:endParaRPr lang="en-US" b="1" i="1" dirty="0" smtClean="0"/>
              </a:p>
              <a:p>
                <a:pPr lvl="1"/>
                <a:r>
                  <a:rPr lang="en-US" b="1" dirty="0" smtClean="0"/>
                  <a:t>Precision at top 10</a:t>
                </a:r>
                <a:r>
                  <a:rPr lang="en-US" dirty="0" smtClean="0"/>
                  <a:t>: </a:t>
                </a:r>
              </a:p>
              <a:p>
                <a:pPr lvl="2"/>
                <a:r>
                  <a:rPr lang="en-US" dirty="0" smtClean="0"/>
                  <a:t>% of those in top 10</a:t>
                </a:r>
              </a:p>
              <a:p>
                <a:pPr lvl="1"/>
                <a:r>
                  <a:rPr lang="en-US" b="1" dirty="0" smtClean="0"/>
                  <a:t>Rank Correlation</a:t>
                </a:r>
                <a:r>
                  <a:rPr lang="en-US" dirty="0" smtClean="0"/>
                  <a:t>: </a:t>
                </a:r>
              </a:p>
              <a:p>
                <a:pPr lvl="2"/>
                <a:r>
                  <a:rPr lang="en-US" dirty="0" smtClean="0"/>
                  <a:t>Spearman’s </a:t>
                </a:r>
                <a:r>
                  <a:rPr lang="en-US" i="1" dirty="0" smtClean="0"/>
                  <a:t>correlation</a:t>
                </a:r>
                <a:r>
                  <a:rPr lang="en-US" dirty="0" smtClean="0"/>
                  <a:t> between system’s and user’s complete rankings</a:t>
                </a:r>
              </a:p>
              <a:p>
                <a:pPr lvl="8"/>
                <a:endParaRPr lang="en-US" dirty="0" smtClean="0"/>
              </a:p>
              <a:p>
                <a:pPr eaLnBrk="1" hangingPunct="1">
                  <a:lnSpc>
                    <a:spcPct val="90000"/>
                  </a:lnSpc>
                </a:pPr>
                <a:r>
                  <a:rPr lang="en-US" b="1" dirty="0" smtClean="0">
                    <a:solidFill>
                      <a:srgbClr val="FF0066"/>
                    </a:solidFill>
                  </a:rPr>
                  <a:t>Another approach: 0/1 model</a:t>
                </a:r>
              </a:p>
              <a:p>
                <a:pPr lvl="1" eaLnBrk="1" hangingPunct="1">
                  <a:lnSpc>
                    <a:spcPct val="90000"/>
                  </a:lnSpc>
                </a:pPr>
                <a:r>
                  <a:rPr lang="en-US" b="1" dirty="0" smtClean="0"/>
                  <a:t>Coverage:</a:t>
                </a:r>
              </a:p>
              <a:p>
                <a:pPr lvl="2" eaLnBrk="1" hangingPunct="1">
                  <a:lnSpc>
                    <a:spcPct val="90000"/>
                  </a:lnSpc>
                </a:pPr>
                <a:r>
                  <a:rPr lang="en-US" dirty="0" smtClean="0"/>
                  <a:t>Number of items/users for which system can make predictions </a:t>
                </a:r>
              </a:p>
              <a:p>
                <a:pPr lvl="1" eaLnBrk="1" hangingPunct="1">
                  <a:lnSpc>
                    <a:spcPct val="90000"/>
                  </a:lnSpc>
                </a:pPr>
                <a:r>
                  <a:rPr lang="en-US" b="1" dirty="0" smtClean="0"/>
                  <a:t>Precision:</a:t>
                </a:r>
              </a:p>
              <a:p>
                <a:pPr lvl="2" eaLnBrk="1" hangingPunct="1">
                  <a:lnSpc>
                    <a:spcPct val="90000"/>
                  </a:lnSpc>
                </a:pPr>
                <a:r>
                  <a:rPr lang="en-US" dirty="0" smtClean="0"/>
                  <a:t>Accuracy of predictions </a:t>
                </a:r>
              </a:p>
              <a:p>
                <a:pPr lvl="1" eaLnBrk="1" hangingPunct="1">
                  <a:lnSpc>
                    <a:spcPct val="90000"/>
                  </a:lnSpc>
                </a:pPr>
                <a:r>
                  <a:rPr lang="en-US" b="1" dirty="0" smtClean="0"/>
                  <a:t>Receiver operating characteristic</a:t>
                </a:r>
                <a:r>
                  <a:rPr lang="en-US" dirty="0" smtClean="0"/>
                  <a:t> (ROC)</a:t>
                </a:r>
              </a:p>
              <a:p>
                <a:pPr lvl="2" eaLnBrk="1" hangingPunct="1">
                  <a:lnSpc>
                    <a:spcPct val="90000"/>
                  </a:lnSpc>
                </a:pPr>
                <a:r>
                  <a:rPr lang="en-US" dirty="0" smtClean="0"/>
                  <a:t>Tradeoff curve between false positives and false negatives</a:t>
                </a:r>
              </a:p>
            </p:txBody>
          </p:sp>
        </mc:Choice>
        <mc:Fallback xmlns="">
          <p:sp>
            <p:nvSpPr>
              <p:cNvPr id="43011" name="Rectangle 3"/>
              <p:cNvSpPr>
                <a:spLocks noGrp="1" noRot="1" noChangeAspect="1" noMove="1" noResize="1" noEditPoints="1" noAdjustHandles="1" noChangeArrowheads="1" noChangeShapeType="1" noTextEdit="1"/>
              </p:cNvSpPr>
              <p:nvPr>
                <p:ph idx="1"/>
              </p:nvPr>
            </p:nvSpPr>
            <p:spPr>
              <a:xfrm>
                <a:off x="457200" y="1295400"/>
                <a:ext cx="8534400" cy="5410200"/>
              </a:xfrm>
              <a:blipFill rotWithShape="1">
                <a:blip r:embed="rId3"/>
                <a:stretch>
                  <a:fillRect t="-2142" r="-71"/>
                </a:stretch>
              </a:blipFill>
            </p:spPr>
            <p:txBody>
              <a:bodyPr/>
              <a:lstStyle/>
              <a:p>
                <a:r>
                  <a:rPr lang="en-US">
                    <a:noFill/>
                  </a:rPr>
                  <a:t> </a:t>
                </a:r>
              </a:p>
            </p:txBody>
          </p:sp>
        </mc:Fallback>
      </mc:AlternateContent>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40</a:t>
            </a:fld>
            <a:endParaRPr lang="en-US"/>
          </a:p>
        </p:txBody>
      </p:sp>
    </p:spTree>
    <p:extLst>
      <p:ext uri="{BB962C8B-B14F-4D97-AF65-F5344CB8AC3E}">
        <p14:creationId xmlns:p14="http://schemas.microsoft.com/office/powerpoint/2010/main" val="162924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1">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1">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0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dirty="0" smtClean="0"/>
              <a:t>Problems with Error Measures</a:t>
            </a:r>
          </a:p>
        </p:txBody>
      </p:sp>
      <p:sp>
        <p:nvSpPr>
          <p:cNvPr id="63491" name="Rectangle 3"/>
          <p:cNvSpPr>
            <a:spLocks noGrp="1" noChangeArrowheads="1"/>
          </p:cNvSpPr>
          <p:nvPr>
            <p:ph type="body" idx="1"/>
          </p:nvPr>
        </p:nvSpPr>
        <p:spPr/>
        <p:txBody>
          <a:bodyPr/>
          <a:lstStyle/>
          <a:p>
            <a:pPr eaLnBrk="1" hangingPunct="1"/>
            <a:r>
              <a:rPr lang="en-US" b="1" dirty="0" smtClean="0">
                <a:solidFill>
                  <a:srgbClr val="0000FF"/>
                </a:solidFill>
              </a:rPr>
              <a:t>Narrow focus on accuracy sometimes </a:t>
            </a:r>
            <a:br>
              <a:rPr lang="en-US" b="1" dirty="0" smtClean="0">
                <a:solidFill>
                  <a:srgbClr val="0000FF"/>
                </a:solidFill>
              </a:rPr>
            </a:br>
            <a:r>
              <a:rPr lang="en-US" b="1" dirty="0" smtClean="0">
                <a:solidFill>
                  <a:srgbClr val="0000FF"/>
                </a:solidFill>
              </a:rPr>
              <a:t>misses the point</a:t>
            </a:r>
          </a:p>
          <a:p>
            <a:pPr lvl="1" eaLnBrk="1" hangingPunct="1"/>
            <a:r>
              <a:rPr lang="en-US" dirty="0" smtClean="0"/>
              <a:t>Prediction Diversity</a:t>
            </a:r>
          </a:p>
          <a:p>
            <a:pPr lvl="1" eaLnBrk="1" hangingPunct="1"/>
            <a:r>
              <a:rPr lang="en-US" dirty="0" smtClean="0"/>
              <a:t>Prediction Context</a:t>
            </a:r>
          </a:p>
          <a:p>
            <a:pPr lvl="1" eaLnBrk="1" hangingPunct="1"/>
            <a:r>
              <a:rPr lang="en-US" dirty="0" smtClean="0"/>
              <a:t>Order of predictions</a:t>
            </a:r>
          </a:p>
          <a:p>
            <a:pPr eaLnBrk="1" hangingPunct="1"/>
            <a:r>
              <a:rPr lang="en-US" b="1" dirty="0" smtClean="0">
                <a:solidFill>
                  <a:srgbClr val="D60093"/>
                </a:solidFill>
              </a:rPr>
              <a:t>In practice, we care only to predict high ratings:</a:t>
            </a:r>
          </a:p>
          <a:p>
            <a:pPr lvl="1" eaLnBrk="1" hangingPunct="1"/>
            <a:r>
              <a:rPr lang="en-US" dirty="0" smtClean="0"/>
              <a:t>RMSE might penalize a method that does well </a:t>
            </a:r>
            <a:br>
              <a:rPr lang="en-US" dirty="0" smtClean="0"/>
            </a:br>
            <a:r>
              <a:rPr lang="en-US" dirty="0" smtClean="0"/>
              <a:t>for high ratings and badly for others</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51929751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4800" y="76200"/>
            <a:ext cx="8839200" cy="987552"/>
          </a:xfrm>
        </p:spPr>
        <p:txBody>
          <a:bodyPr>
            <a:normAutofit/>
          </a:bodyPr>
          <a:lstStyle/>
          <a:p>
            <a:pPr eaLnBrk="1" hangingPunct="1"/>
            <a:r>
              <a:rPr lang="en-US" dirty="0" smtClean="0"/>
              <a:t>Collaborative Filtering: Complexity</a:t>
            </a:r>
          </a:p>
        </p:txBody>
      </p:sp>
      <p:sp>
        <p:nvSpPr>
          <p:cNvPr id="36867" name="Rectangle 3"/>
          <p:cNvSpPr>
            <a:spLocks noGrp="1" noChangeArrowheads="1"/>
          </p:cNvSpPr>
          <p:nvPr>
            <p:ph type="body" idx="1"/>
          </p:nvPr>
        </p:nvSpPr>
        <p:spPr/>
        <p:txBody>
          <a:bodyPr>
            <a:normAutofit/>
          </a:bodyPr>
          <a:lstStyle/>
          <a:p>
            <a:pPr eaLnBrk="1" hangingPunct="1"/>
            <a:r>
              <a:rPr lang="en-US" dirty="0" smtClean="0"/>
              <a:t>Expensive step is finding </a:t>
            </a:r>
            <a:r>
              <a:rPr lang="en-US" b="1" i="1" dirty="0" smtClean="0"/>
              <a:t>k</a:t>
            </a:r>
            <a:r>
              <a:rPr lang="en-US" dirty="0" smtClean="0"/>
              <a:t> most similar customers: </a:t>
            </a:r>
            <a:r>
              <a:rPr lang="en-US" b="1" dirty="0" smtClean="0">
                <a:solidFill>
                  <a:srgbClr val="FF0066"/>
                </a:solidFill>
              </a:rPr>
              <a:t>O(|X|) </a:t>
            </a:r>
          </a:p>
          <a:p>
            <a:pPr eaLnBrk="1" hangingPunct="1"/>
            <a:r>
              <a:rPr lang="en-US" b="1" dirty="0" smtClean="0">
                <a:solidFill>
                  <a:srgbClr val="0000FF"/>
                </a:solidFill>
              </a:rPr>
              <a:t>Too expensive to do at runtime</a:t>
            </a:r>
          </a:p>
          <a:p>
            <a:pPr lvl="1" eaLnBrk="1" hangingPunct="1"/>
            <a:r>
              <a:rPr lang="en-US" dirty="0" smtClean="0"/>
              <a:t>Could pre-compute</a:t>
            </a:r>
          </a:p>
          <a:p>
            <a:pPr eaLnBrk="1" hangingPunct="1"/>
            <a:r>
              <a:rPr lang="en-US" dirty="0" smtClean="0"/>
              <a:t>Naïve pre-computation takes time </a:t>
            </a:r>
            <a:r>
              <a:rPr lang="en-US" b="1" dirty="0" smtClean="0"/>
              <a:t>O(k ·|X|)</a:t>
            </a:r>
          </a:p>
          <a:p>
            <a:pPr lvl="3"/>
            <a:r>
              <a:rPr lang="en-US" smtClean="0"/>
              <a:t>X </a:t>
            </a:r>
            <a:r>
              <a:rPr lang="en-US" dirty="0"/>
              <a:t>… set of customers</a:t>
            </a:r>
          </a:p>
          <a:p>
            <a:r>
              <a:rPr lang="en-US" b="1" dirty="0">
                <a:solidFill>
                  <a:srgbClr val="008000"/>
                </a:solidFill>
              </a:rPr>
              <a:t>We already know how to do this!</a:t>
            </a:r>
          </a:p>
          <a:p>
            <a:pPr lvl="1"/>
            <a:r>
              <a:rPr lang="en-US" dirty="0"/>
              <a:t>Near-neighbor search in high dimensions (</a:t>
            </a:r>
            <a:r>
              <a:rPr lang="en-US" b="1" dirty="0"/>
              <a:t>LSH</a:t>
            </a:r>
            <a:r>
              <a:rPr lang="en-US" dirty="0"/>
              <a:t>)</a:t>
            </a:r>
          </a:p>
          <a:p>
            <a:pPr lvl="1"/>
            <a:r>
              <a:rPr lang="en-US" dirty="0" smtClean="0"/>
              <a:t>Clustering</a:t>
            </a:r>
          </a:p>
          <a:p>
            <a:pPr lvl="1"/>
            <a:r>
              <a:rPr lang="en-US" dirty="0" smtClean="0"/>
              <a:t>Dimensionality reduction</a:t>
            </a:r>
          </a:p>
        </p:txBody>
      </p:sp>
      <p:sp>
        <p:nvSpPr>
          <p:cNvPr id="5" name="Slide Number Placeholder 4"/>
          <p:cNvSpPr>
            <a:spLocks noGrp="1"/>
          </p:cNvSpPr>
          <p:nvPr>
            <p:ph type="sldNum" sz="quarter" idx="12"/>
          </p:nvPr>
        </p:nvSpPr>
        <p:spPr/>
        <p:txBody>
          <a:bodyPr/>
          <a:lstStyle/>
          <a:p>
            <a:fld id="{19B12225-5612-419B-A8D5-4B8EEE4C217E}"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41861631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Tip: Add </a:t>
            </a:r>
            <a:r>
              <a:rPr lang="en-US" dirty="0" smtClean="0"/>
              <a:t>Data</a:t>
            </a:r>
            <a:endParaRPr lang="en-US" dirty="0"/>
          </a:p>
        </p:txBody>
      </p:sp>
      <p:sp>
        <p:nvSpPr>
          <p:cNvPr id="90115" name="Rectangle 3"/>
          <p:cNvSpPr>
            <a:spLocks noGrp="1" noChangeArrowheads="1"/>
          </p:cNvSpPr>
          <p:nvPr>
            <p:ph idx="1"/>
          </p:nvPr>
        </p:nvSpPr>
        <p:spPr/>
        <p:txBody>
          <a:bodyPr/>
          <a:lstStyle/>
          <a:p>
            <a:r>
              <a:rPr lang="en-US" b="1" dirty="0">
                <a:solidFill>
                  <a:srgbClr val="FF0066"/>
                </a:solidFill>
              </a:rPr>
              <a:t>Leverage all the </a:t>
            </a:r>
            <a:r>
              <a:rPr lang="en-US" b="1" dirty="0" smtClean="0">
                <a:solidFill>
                  <a:srgbClr val="FF0066"/>
                </a:solidFill>
              </a:rPr>
              <a:t>data</a:t>
            </a:r>
            <a:endParaRPr lang="en-US" b="1" dirty="0">
              <a:solidFill>
                <a:srgbClr val="FF0066"/>
              </a:solidFill>
            </a:endParaRPr>
          </a:p>
          <a:p>
            <a:pPr lvl="1"/>
            <a:r>
              <a:rPr lang="en-US" dirty="0"/>
              <a:t>Don’t try to reduce data size in an </a:t>
            </a:r>
            <a:r>
              <a:rPr lang="en-US" dirty="0" smtClean="0"/>
              <a:t/>
            </a:r>
            <a:br>
              <a:rPr lang="en-US" dirty="0" smtClean="0"/>
            </a:br>
            <a:r>
              <a:rPr lang="en-US" dirty="0" smtClean="0"/>
              <a:t>effort </a:t>
            </a:r>
            <a:r>
              <a:rPr lang="en-US" dirty="0"/>
              <a:t>to make fancy algorithms work</a:t>
            </a:r>
          </a:p>
          <a:p>
            <a:pPr lvl="1"/>
            <a:r>
              <a:rPr lang="en-US" dirty="0"/>
              <a:t>Simple methods on large data </a:t>
            </a:r>
            <a:r>
              <a:rPr lang="en-US"/>
              <a:t>do </a:t>
            </a:r>
            <a:r>
              <a:rPr lang="en-US" smtClean="0"/>
              <a:t>the best</a:t>
            </a:r>
            <a:endParaRPr lang="en-US" dirty="0" smtClean="0"/>
          </a:p>
          <a:p>
            <a:pPr lvl="8"/>
            <a:endParaRPr lang="en-US" dirty="0"/>
          </a:p>
          <a:p>
            <a:r>
              <a:rPr lang="en-US" b="1" dirty="0">
                <a:solidFill>
                  <a:srgbClr val="0000FF"/>
                </a:solidFill>
              </a:rPr>
              <a:t>Add more data</a:t>
            </a:r>
          </a:p>
          <a:p>
            <a:pPr lvl="1"/>
            <a:r>
              <a:rPr lang="en-US" dirty="0"/>
              <a:t>e.g., add IMDB data on </a:t>
            </a:r>
            <a:r>
              <a:rPr lang="en-US" dirty="0" smtClean="0"/>
              <a:t>genres</a:t>
            </a:r>
          </a:p>
          <a:p>
            <a:pPr lvl="8"/>
            <a:endParaRPr lang="en-US" dirty="0"/>
          </a:p>
          <a:p>
            <a:r>
              <a:rPr lang="en-US" b="1" dirty="0" smtClean="0">
                <a:solidFill>
                  <a:srgbClr val="D60093"/>
                </a:solidFill>
              </a:rPr>
              <a:t>More data beats better algorithms</a:t>
            </a:r>
            <a:endParaRPr lang="en-US" b="1" dirty="0">
              <a:solidFill>
                <a:srgbClr val="D60093"/>
              </a:solidFill>
            </a:endParaRPr>
          </a:p>
          <a:p>
            <a:pPr>
              <a:buFont typeface="Wingdings" pitchFamily="1" charset="2"/>
              <a:buNone/>
            </a:pPr>
            <a:r>
              <a:rPr lang="en-US" sz="1600" b="1" dirty="0" smtClean="0">
                <a:latin typeface="Courier New" pitchFamily="1" charset="0"/>
                <a:hlinkClick r:id="rId3"/>
              </a:rPr>
              <a:t>http://anand.typepad.com/datawocky/2008/03/more-data-usual.html</a:t>
            </a:r>
            <a:r>
              <a:rPr lang="en-US" sz="1600" b="1" dirty="0" smtClean="0">
                <a:latin typeface="Courier New" pitchFamily="1" charset="0"/>
              </a:rPr>
              <a:t> </a:t>
            </a:r>
            <a:endParaRPr lang="en-US" dirty="0" smtClean="0"/>
          </a:p>
          <a:p>
            <a:pPr lvl="1"/>
            <a:endParaRPr lang="en-US" dirty="0"/>
          </a:p>
        </p:txBody>
      </p:sp>
      <p:sp>
        <p:nvSpPr>
          <p:cNvPr id="3" name="Footer Placeholder 2"/>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4" name="Slide Number Placeholder 3"/>
          <p:cNvSpPr>
            <a:spLocks noGrp="1"/>
          </p:cNvSpPr>
          <p:nvPr>
            <p:ph type="sldNum" sz="quarter" idx="12"/>
          </p:nvPr>
        </p:nvSpPr>
        <p:spPr/>
        <p:txBody>
          <a:bodyPr/>
          <a:lstStyle/>
          <a:p>
            <a:fld id="{19B12225-5612-419B-A8D5-4B8EEE4C217E}" type="slidenum">
              <a:rPr lang="en-US" smtClean="0"/>
              <a:pPr/>
              <a:t>43</a:t>
            </a:fld>
            <a:endParaRPr lang="en-US"/>
          </a:p>
        </p:txBody>
      </p:sp>
    </p:spTree>
    <p:extLst>
      <p:ext uri="{BB962C8B-B14F-4D97-AF65-F5344CB8AC3E}">
        <p14:creationId xmlns:p14="http://schemas.microsoft.com/office/powerpoint/2010/main" val="26026482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76200"/>
            <a:ext cx="8610600" cy="987552"/>
          </a:xfrm>
        </p:spPr>
        <p:txBody>
          <a:bodyPr/>
          <a:lstStyle/>
          <a:p>
            <a:pPr eaLnBrk="1" hangingPunct="1"/>
            <a:r>
              <a:rPr lang="en-US" dirty="0" smtClean="0"/>
              <a:t>From Scarcity to Abundance</a:t>
            </a:r>
          </a:p>
        </p:txBody>
      </p:sp>
      <p:sp>
        <p:nvSpPr>
          <p:cNvPr id="13315" name="Rectangle 3"/>
          <p:cNvSpPr>
            <a:spLocks noGrp="1" noChangeArrowheads="1"/>
          </p:cNvSpPr>
          <p:nvPr>
            <p:ph idx="1"/>
          </p:nvPr>
        </p:nvSpPr>
        <p:spPr>
          <a:xfrm>
            <a:off x="457200" y="1295400"/>
            <a:ext cx="8686800" cy="5257801"/>
          </a:xfrm>
        </p:spPr>
        <p:txBody>
          <a:bodyPr>
            <a:normAutofit/>
          </a:bodyPr>
          <a:lstStyle/>
          <a:p>
            <a:pPr eaLnBrk="1" hangingPunct="1">
              <a:lnSpc>
                <a:spcPct val="90000"/>
              </a:lnSpc>
            </a:pPr>
            <a:r>
              <a:rPr lang="en-US" b="1" dirty="0" smtClean="0">
                <a:solidFill>
                  <a:srgbClr val="0000FF"/>
                </a:solidFill>
              </a:rPr>
              <a:t>Shelf space is a scarce commodity for traditional retailers </a:t>
            </a:r>
          </a:p>
          <a:p>
            <a:pPr lvl="1" eaLnBrk="1" hangingPunct="1">
              <a:lnSpc>
                <a:spcPct val="90000"/>
              </a:lnSpc>
            </a:pPr>
            <a:r>
              <a:rPr lang="en-US" dirty="0" smtClean="0"/>
              <a:t>Also: TV networks, movie theaters,…</a:t>
            </a:r>
          </a:p>
          <a:p>
            <a:pPr lvl="8">
              <a:lnSpc>
                <a:spcPct val="90000"/>
              </a:lnSpc>
            </a:pPr>
            <a:endParaRPr lang="en-US" dirty="0" smtClean="0"/>
          </a:p>
          <a:p>
            <a:pPr eaLnBrk="1" hangingPunct="1">
              <a:lnSpc>
                <a:spcPct val="90000"/>
              </a:lnSpc>
            </a:pPr>
            <a:r>
              <a:rPr lang="en-US" b="1" dirty="0" smtClean="0">
                <a:solidFill>
                  <a:srgbClr val="FF0066"/>
                </a:solidFill>
              </a:rPr>
              <a:t>Web enables near-zero-cost dissemination </a:t>
            </a:r>
            <a:br>
              <a:rPr lang="en-US" b="1" dirty="0" smtClean="0">
                <a:solidFill>
                  <a:srgbClr val="FF0066"/>
                </a:solidFill>
              </a:rPr>
            </a:br>
            <a:r>
              <a:rPr lang="en-US" b="1" dirty="0" smtClean="0">
                <a:solidFill>
                  <a:srgbClr val="FF0066"/>
                </a:solidFill>
              </a:rPr>
              <a:t>of information about products</a:t>
            </a:r>
          </a:p>
          <a:p>
            <a:pPr lvl="1" eaLnBrk="1" hangingPunct="1">
              <a:lnSpc>
                <a:spcPct val="90000"/>
              </a:lnSpc>
            </a:pPr>
            <a:r>
              <a:rPr lang="en-US" dirty="0" smtClean="0"/>
              <a:t>From scarcity to abundance</a:t>
            </a:r>
          </a:p>
          <a:p>
            <a:pPr lvl="8">
              <a:lnSpc>
                <a:spcPct val="90000"/>
              </a:lnSpc>
            </a:pPr>
            <a:endParaRPr lang="en-US" dirty="0" smtClean="0"/>
          </a:p>
          <a:p>
            <a:pPr eaLnBrk="1" hangingPunct="1">
              <a:lnSpc>
                <a:spcPct val="90000"/>
              </a:lnSpc>
            </a:pPr>
            <a:r>
              <a:rPr lang="en-US" b="1" dirty="0" smtClean="0">
                <a:solidFill>
                  <a:srgbClr val="008000"/>
                </a:solidFill>
              </a:rPr>
              <a:t>More choice necessitates better filters</a:t>
            </a:r>
          </a:p>
          <a:p>
            <a:pPr lvl="1" eaLnBrk="1" hangingPunct="1">
              <a:lnSpc>
                <a:spcPct val="90000"/>
              </a:lnSpc>
            </a:pPr>
            <a:r>
              <a:rPr lang="en-US" dirty="0" smtClean="0"/>
              <a:t>Recommendation engines</a:t>
            </a:r>
          </a:p>
          <a:p>
            <a:pPr lvl="1" eaLnBrk="1" hangingPunct="1">
              <a:lnSpc>
                <a:spcPct val="90000"/>
              </a:lnSpc>
            </a:pPr>
            <a:r>
              <a:rPr lang="en-US" dirty="0" smtClean="0"/>
              <a:t>How </a:t>
            </a:r>
            <a:r>
              <a:rPr lang="en-US" b="1" dirty="0" smtClean="0">
                <a:solidFill>
                  <a:srgbClr val="0000FF"/>
                </a:solidFill>
              </a:rPr>
              <a:t>Into Thin Air </a:t>
            </a:r>
            <a:r>
              <a:rPr lang="en-US" dirty="0" smtClean="0"/>
              <a:t>made </a:t>
            </a:r>
            <a:r>
              <a:rPr lang="en-US" b="1" dirty="0" smtClean="0">
                <a:solidFill>
                  <a:srgbClr val="0000FF"/>
                </a:solidFill>
              </a:rPr>
              <a:t>Touching the Void</a:t>
            </a:r>
            <a:r>
              <a:rPr lang="en-US" dirty="0" smtClean="0">
                <a:solidFill>
                  <a:srgbClr val="0000FF"/>
                </a:solidFill>
              </a:rPr>
              <a:t> </a:t>
            </a:r>
            <a:br>
              <a:rPr lang="en-US" dirty="0" smtClean="0">
                <a:solidFill>
                  <a:srgbClr val="0000FF"/>
                </a:solidFill>
              </a:rPr>
            </a:br>
            <a:r>
              <a:rPr lang="en-US" dirty="0" smtClean="0"/>
              <a:t>a bestseller: </a:t>
            </a:r>
            <a:r>
              <a:rPr lang="en-US" sz="2000" dirty="0" smtClean="0">
                <a:hlinkClick r:id="rId3"/>
              </a:rPr>
              <a:t>http://www.wired.com/wired/archive/12.10/tail.html</a:t>
            </a:r>
            <a:endParaRPr lang="en-US" dirty="0" smtClean="0"/>
          </a:p>
          <a:p>
            <a:pPr eaLnBrk="1" hangingPunct="1">
              <a:lnSpc>
                <a:spcPct val="90000"/>
              </a:lnSpc>
              <a:buFont typeface="Wingdings" charset="2"/>
              <a:buNone/>
            </a:pPr>
            <a:endParaRPr lang="en-US" dirty="0" smtClean="0"/>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5" name="Slide Number Placeholder 4"/>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9640712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31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err="1" smtClean="0"/>
              <a:t>Sidenote</a:t>
            </a:r>
            <a:r>
              <a:rPr lang="en-US" dirty="0" smtClean="0"/>
              <a:t>: The Long Tail</a:t>
            </a:r>
          </a:p>
        </p:txBody>
      </p:sp>
      <p:pic>
        <p:nvPicPr>
          <p:cNvPr id="20483" name="Picture 3" descr="Anatomy edit"/>
          <p:cNvPicPr>
            <a:picLocks noChangeAspect="1" noChangeArrowheads="1"/>
          </p:cNvPicPr>
          <p:nvPr/>
        </p:nvPicPr>
        <p:blipFill>
          <a:blip r:embed="rId3" cstate="print"/>
          <a:srcRect/>
          <a:stretch>
            <a:fillRect/>
          </a:stretch>
        </p:blipFill>
        <p:spPr bwMode="auto">
          <a:xfrm>
            <a:off x="0" y="1102437"/>
            <a:ext cx="9144000" cy="5548557"/>
          </a:xfrm>
          <a:prstGeom prst="rect">
            <a:avLst/>
          </a:prstGeom>
          <a:noFill/>
          <a:ln w="9525">
            <a:noFill/>
            <a:miter lim="800000"/>
            <a:headEnd/>
            <a:tailEnd/>
          </a:ln>
        </p:spPr>
      </p:pic>
      <p:sp>
        <p:nvSpPr>
          <p:cNvPr id="20484" name="Text Box 4"/>
          <p:cNvSpPr txBox="1">
            <a:spLocks noChangeArrowheads="1"/>
          </p:cNvSpPr>
          <p:nvPr/>
        </p:nvSpPr>
        <p:spPr bwMode="auto">
          <a:xfrm>
            <a:off x="3471671" y="6361952"/>
            <a:ext cx="2045753" cy="253916"/>
          </a:xfrm>
          <a:prstGeom prst="rect">
            <a:avLst/>
          </a:prstGeom>
          <a:noFill/>
          <a:ln w="9525">
            <a:noFill/>
            <a:miter lim="800000"/>
            <a:headEnd/>
            <a:tailEnd/>
          </a:ln>
        </p:spPr>
        <p:txBody>
          <a:bodyPr wrap="none">
            <a:spAutoFit/>
          </a:bodyPr>
          <a:lstStyle/>
          <a:p>
            <a:r>
              <a:rPr lang="en-US" sz="1050" dirty="0">
                <a:solidFill>
                  <a:schemeClr val="bg1"/>
                </a:solidFill>
                <a:effectLst/>
                <a:latin typeface="Arial" pitchFamily="34" charset="0"/>
                <a:cs typeface="Arial" pitchFamily="34" charset="0"/>
              </a:rPr>
              <a:t>Source: Chris Anderson (2004)</a:t>
            </a:r>
          </a:p>
        </p:txBody>
      </p:sp>
      <p:pic>
        <p:nvPicPr>
          <p:cNvPr id="7" name="Picture 2" descr="Full-size image"/>
          <p:cNvPicPr>
            <a:picLocks noChangeAspect="1" noChangeArrowheads="1"/>
          </p:cNvPicPr>
          <p:nvPr/>
        </p:nvPicPr>
        <p:blipFill>
          <a:blip r:embed="rId4" cstate="print"/>
          <a:srcRect/>
          <a:stretch>
            <a:fillRect/>
          </a:stretch>
        </p:blipFill>
        <p:spPr bwMode="auto">
          <a:xfrm>
            <a:off x="4800600" y="1106839"/>
            <a:ext cx="4343400" cy="1855817"/>
          </a:xfrm>
          <a:prstGeom prst="rect">
            <a:avLst/>
          </a:prstGeom>
          <a:noFill/>
        </p:spPr>
      </p:pic>
      <p:pic>
        <p:nvPicPr>
          <p:cNvPr id="47109" name="Picture 5"/>
          <p:cNvPicPr>
            <a:picLocks noChangeAspect="1" noChangeArrowheads="1"/>
          </p:cNvPicPr>
          <p:nvPr/>
        </p:nvPicPr>
        <p:blipFill>
          <a:blip r:embed="rId5" cstate="print"/>
          <a:srcRect/>
          <a:stretch>
            <a:fillRect/>
          </a:stretch>
        </p:blipFill>
        <p:spPr bwMode="auto">
          <a:xfrm>
            <a:off x="3124200" y="1124712"/>
            <a:ext cx="3657600" cy="3635092"/>
          </a:xfrm>
          <a:prstGeom prst="rect">
            <a:avLst/>
          </a:prstGeom>
          <a:noFill/>
          <a:ln w="9525">
            <a:noFill/>
            <a:miter lim="800000"/>
            <a:headEnd/>
            <a:tailEnd/>
          </a:ln>
        </p:spPr>
      </p:pic>
      <p:sp>
        <p:nvSpPr>
          <p:cNvPr id="11" name="Slide Number Placeholder 10"/>
          <p:cNvSpPr>
            <a:spLocks noGrp="1"/>
          </p:cNvSpPr>
          <p:nvPr>
            <p:ph type="sldNum" sz="quarter" idx="12"/>
          </p:nvPr>
        </p:nvSpPr>
        <p:spPr/>
        <p:txBody>
          <a:bodyPr/>
          <a:lstStyle/>
          <a:p>
            <a:fld id="{19B12225-5612-419B-A8D5-4B8EEE4C217E}" type="slidenum">
              <a:rPr lang="en-US" smtClean="0"/>
              <a:pPr/>
              <a:t>6</a:t>
            </a:fld>
            <a:endParaRPr lang="en-US"/>
          </a:p>
        </p:txBody>
      </p:sp>
      <p:sp>
        <p:nvSpPr>
          <p:cNvPr id="12" name="Footer Placeholder 11"/>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2292449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Physical vs. Online</a:t>
            </a:r>
            <a:endParaRPr lang="en-US" dirty="0"/>
          </a:p>
        </p:txBody>
      </p:sp>
      <p:sp>
        <p:nvSpPr>
          <p:cNvPr id="5" name="Footer Placeholder 4"/>
          <p:cNvSpPr>
            <a:spLocks noGrp="1"/>
          </p:cNvSpPr>
          <p:nvPr>
            <p:ph type="ftr" sz="quarter" idx="11"/>
          </p:nvPr>
        </p:nvSpPr>
        <p:spPr/>
        <p:txBody>
          <a:bodyPr/>
          <a:lstStyle/>
          <a:p>
            <a:r>
              <a:rPr lang="en-US" smtClean="0"/>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4" descr="Full-size image"/>
          <p:cNvPicPr>
            <a:picLocks noChangeAspect="1" noChangeArrowheads="1"/>
          </p:cNvPicPr>
          <p:nvPr/>
        </p:nvPicPr>
        <p:blipFill>
          <a:blip r:embed="rId2" cstate="print"/>
          <a:srcRect/>
          <a:stretch>
            <a:fillRect/>
          </a:stretch>
        </p:blipFill>
        <p:spPr bwMode="auto">
          <a:xfrm>
            <a:off x="1333498" y="1104899"/>
            <a:ext cx="6477005" cy="2590803"/>
          </a:xfrm>
          <a:prstGeom prst="rect">
            <a:avLst/>
          </a:prstGeom>
          <a:noFill/>
        </p:spPr>
      </p:pic>
      <p:pic>
        <p:nvPicPr>
          <p:cNvPr id="67586" name="Picture 2" descr="Full-size image"/>
          <p:cNvPicPr>
            <a:picLocks noChangeAspect="1" noChangeArrowheads="1"/>
          </p:cNvPicPr>
          <p:nvPr/>
        </p:nvPicPr>
        <p:blipFill>
          <a:blip r:embed="rId3" cstate="print"/>
          <a:srcRect/>
          <a:stretch>
            <a:fillRect/>
          </a:stretch>
        </p:blipFill>
        <p:spPr bwMode="auto">
          <a:xfrm>
            <a:off x="1836210" y="3706853"/>
            <a:ext cx="5471581" cy="2686050"/>
          </a:xfrm>
          <a:prstGeom prst="rect">
            <a:avLst/>
          </a:prstGeom>
          <a:noFill/>
        </p:spPr>
      </p:pic>
      <p:sp>
        <p:nvSpPr>
          <p:cNvPr id="9" name="TextBox 8"/>
          <p:cNvSpPr txBox="1"/>
          <p:nvPr/>
        </p:nvSpPr>
        <p:spPr>
          <a:xfrm>
            <a:off x="152400" y="6375771"/>
            <a:ext cx="8534400" cy="369332"/>
          </a:xfrm>
          <a:prstGeom prst="rect">
            <a:avLst/>
          </a:prstGeom>
          <a:noFill/>
        </p:spPr>
        <p:txBody>
          <a:bodyPr wrap="square" rtlCol="0">
            <a:spAutoFit/>
          </a:bodyPr>
          <a:lstStyle/>
          <a:p>
            <a:pPr marL="0" lvl="2" algn="ctr"/>
            <a:r>
              <a:rPr lang="en-US" b="1" dirty="0" smtClean="0">
                <a:solidFill>
                  <a:srgbClr val="008000"/>
                </a:solidFill>
                <a:latin typeface="Arial" pitchFamily="34" charset="0"/>
                <a:cs typeface="Arial" pitchFamily="34" charset="0"/>
              </a:rPr>
              <a:t>Read </a:t>
            </a:r>
            <a:r>
              <a:rPr lang="en-US" b="1" dirty="0" smtClean="0">
                <a:solidFill>
                  <a:srgbClr val="008000"/>
                </a:solidFill>
                <a:latin typeface="Arial" pitchFamily="34" charset="0"/>
                <a:cs typeface="Arial" pitchFamily="34" charset="0"/>
                <a:hlinkClick r:id="rId4"/>
              </a:rPr>
              <a:t>http://www.wired.com/wired/archive/12.10/tail.html</a:t>
            </a:r>
            <a:r>
              <a:rPr lang="en-US" b="1" dirty="0" smtClean="0">
                <a:solidFill>
                  <a:srgbClr val="008000"/>
                </a:solidFill>
                <a:latin typeface="Arial" pitchFamily="34" charset="0"/>
                <a:cs typeface="Arial" pitchFamily="34" charset="0"/>
              </a:rPr>
              <a:t> to learn more!</a:t>
            </a:r>
            <a:endParaRPr lang="en-US" b="1" dirty="0">
              <a:solidFill>
                <a:srgbClr val="008000"/>
              </a:solidFill>
              <a:latin typeface="Arial" pitchFamily="34" charset="0"/>
              <a:cs typeface="Arial" pitchFamily="34" charset="0"/>
            </a:endParaRPr>
          </a:p>
        </p:txBody>
      </p:sp>
    </p:spTree>
    <p:extLst>
      <p:ext uri="{BB962C8B-B14F-4D97-AF65-F5344CB8AC3E}">
        <p14:creationId xmlns:p14="http://schemas.microsoft.com/office/powerpoint/2010/main" val="2627440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smtClean="0"/>
              <a:t>Types of Recommendations</a:t>
            </a:r>
          </a:p>
        </p:txBody>
      </p:sp>
      <p:sp>
        <p:nvSpPr>
          <p:cNvPr id="17411" name="Rectangle 3"/>
          <p:cNvSpPr>
            <a:spLocks noGrp="1" noChangeArrowheads="1"/>
          </p:cNvSpPr>
          <p:nvPr>
            <p:ph type="body" idx="1"/>
          </p:nvPr>
        </p:nvSpPr>
        <p:spPr/>
        <p:txBody>
          <a:bodyPr/>
          <a:lstStyle/>
          <a:p>
            <a:pPr eaLnBrk="1" hangingPunct="1"/>
            <a:r>
              <a:rPr lang="en-US" b="1" dirty="0" smtClean="0">
                <a:solidFill>
                  <a:srgbClr val="0000FF"/>
                </a:solidFill>
              </a:rPr>
              <a:t>Editorial and hand curated</a:t>
            </a:r>
          </a:p>
          <a:p>
            <a:pPr lvl="1"/>
            <a:r>
              <a:rPr lang="en-US" dirty="0" smtClean="0"/>
              <a:t>List of favorites</a:t>
            </a:r>
          </a:p>
          <a:p>
            <a:pPr lvl="1"/>
            <a:r>
              <a:rPr lang="en-US" dirty="0" smtClean="0"/>
              <a:t>Lists of “essential” items</a:t>
            </a:r>
            <a:endParaRPr lang="en-US" dirty="0"/>
          </a:p>
          <a:p>
            <a:pPr lvl="8"/>
            <a:endParaRPr lang="en-US" dirty="0" smtClean="0"/>
          </a:p>
          <a:p>
            <a:pPr eaLnBrk="1" hangingPunct="1"/>
            <a:r>
              <a:rPr lang="en-US" b="1" dirty="0" smtClean="0">
                <a:solidFill>
                  <a:srgbClr val="0000FF"/>
                </a:solidFill>
              </a:rPr>
              <a:t>Simple aggregates</a:t>
            </a:r>
          </a:p>
          <a:p>
            <a:pPr lvl="1" eaLnBrk="1" hangingPunct="1"/>
            <a:r>
              <a:rPr lang="en-US" dirty="0" smtClean="0"/>
              <a:t>Top 10, Most Popular, Recent Uploads</a:t>
            </a:r>
          </a:p>
          <a:p>
            <a:pPr lvl="8"/>
            <a:endParaRPr lang="en-US" dirty="0" smtClean="0">
              <a:solidFill>
                <a:srgbClr val="FF0066"/>
              </a:solidFill>
            </a:endParaRPr>
          </a:p>
          <a:p>
            <a:pPr eaLnBrk="1" hangingPunct="1"/>
            <a:r>
              <a:rPr lang="en-US" b="1" dirty="0" smtClean="0">
                <a:solidFill>
                  <a:srgbClr val="FF0066"/>
                </a:solidFill>
              </a:rPr>
              <a:t>Tailored to individual users</a:t>
            </a:r>
          </a:p>
          <a:p>
            <a:pPr lvl="1" eaLnBrk="1" hangingPunct="1"/>
            <a:r>
              <a:rPr lang="en-US" dirty="0" smtClean="0"/>
              <a:t>Amazon, Netflix, …</a:t>
            </a:r>
          </a:p>
          <a:p>
            <a:pPr eaLnBrk="1" hangingPunct="1"/>
            <a:endParaRPr lang="en-US" dirty="0" smtClean="0"/>
          </a:p>
        </p:txBody>
      </p:sp>
      <p:sp>
        <p:nvSpPr>
          <p:cNvPr id="5" name="Slide Number Placeholder 4"/>
          <p:cNvSpPr>
            <a:spLocks noGrp="1"/>
          </p:cNvSpPr>
          <p:nvPr>
            <p:ph type="sldNum" sz="quarter" idx="12"/>
          </p:nvPr>
        </p:nvSpPr>
        <p:spPr/>
        <p:txBody>
          <a:bodyPr/>
          <a:lstStyle/>
          <a:p>
            <a:fld id="{19B12225-5612-419B-A8D5-4B8EEE4C217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921254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Formal Model</a:t>
            </a:r>
          </a:p>
        </p:txBody>
      </p:sp>
      <p:sp>
        <p:nvSpPr>
          <p:cNvPr id="24579" name="Rectangle 3"/>
          <p:cNvSpPr>
            <a:spLocks noGrp="1" noChangeArrowheads="1"/>
          </p:cNvSpPr>
          <p:nvPr>
            <p:ph type="body" idx="1"/>
          </p:nvPr>
        </p:nvSpPr>
        <p:spPr/>
        <p:txBody>
          <a:bodyPr>
            <a:normAutofit/>
          </a:bodyPr>
          <a:lstStyle/>
          <a:p>
            <a:pPr eaLnBrk="1" hangingPunct="1"/>
            <a:r>
              <a:rPr lang="en-US" sz="3600" b="1" i="1" dirty="0" smtClean="0"/>
              <a:t>X</a:t>
            </a:r>
            <a:r>
              <a:rPr lang="en-US" sz="3600" dirty="0" smtClean="0"/>
              <a:t> = set of </a:t>
            </a:r>
            <a:r>
              <a:rPr lang="en-US" sz="3600" b="1" dirty="0" smtClean="0">
                <a:solidFill>
                  <a:srgbClr val="008000"/>
                </a:solidFill>
              </a:rPr>
              <a:t>Customers</a:t>
            </a:r>
          </a:p>
          <a:p>
            <a:pPr eaLnBrk="1" hangingPunct="1"/>
            <a:r>
              <a:rPr lang="en-US" sz="3600" b="1" i="1" dirty="0" smtClean="0"/>
              <a:t>S</a:t>
            </a:r>
            <a:r>
              <a:rPr lang="en-US" sz="3600" dirty="0" smtClean="0"/>
              <a:t> = set of </a:t>
            </a:r>
            <a:r>
              <a:rPr lang="en-US" sz="3600" b="1" dirty="0" smtClean="0">
                <a:solidFill>
                  <a:srgbClr val="0000FF"/>
                </a:solidFill>
              </a:rPr>
              <a:t>Items</a:t>
            </a:r>
          </a:p>
          <a:p>
            <a:pPr lvl="8"/>
            <a:endParaRPr lang="en-US" sz="2000" dirty="0" smtClean="0"/>
          </a:p>
          <a:p>
            <a:pPr eaLnBrk="1" hangingPunct="1"/>
            <a:r>
              <a:rPr lang="en-US" sz="3600" b="1" dirty="0" smtClean="0">
                <a:solidFill>
                  <a:srgbClr val="FF0066"/>
                </a:solidFill>
              </a:rPr>
              <a:t>Utility function</a:t>
            </a:r>
            <a:r>
              <a:rPr lang="en-US" sz="3600" dirty="0" smtClean="0"/>
              <a:t> </a:t>
            </a:r>
            <a:r>
              <a:rPr lang="en-US" sz="3600" b="1" i="1" dirty="0" smtClean="0"/>
              <a:t>u</a:t>
            </a:r>
            <a:r>
              <a:rPr lang="en-US" sz="3600" dirty="0" smtClean="0"/>
              <a:t>: </a:t>
            </a:r>
            <a:r>
              <a:rPr lang="en-US" sz="3600" b="1" i="1" dirty="0" smtClean="0"/>
              <a:t>X</a:t>
            </a:r>
            <a:r>
              <a:rPr lang="en-US" sz="3600" dirty="0" smtClean="0"/>
              <a:t> </a:t>
            </a:r>
            <a:r>
              <a:rPr lang="en-US" sz="3600" dirty="0" smtClean="0">
                <a:latin typeface="cmsy10" pitchFamily="1" charset="0"/>
              </a:rPr>
              <a:t>× </a:t>
            </a:r>
            <a:r>
              <a:rPr lang="en-US" sz="3600" b="1" i="1" dirty="0" smtClean="0"/>
              <a:t>S</a:t>
            </a:r>
            <a:r>
              <a:rPr lang="en-US" sz="3600" dirty="0" smtClean="0"/>
              <a:t> </a:t>
            </a:r>
            <a:r>
              <a:rPr lang="en-US" sz="3600" dirty="0" smtClean="0">
                <a:sym typeface="Wingdings" charset="2"/>
              </a:rPr>
              <a:t></a:t>
            </a:r>
            <a:r>
              <a:rPr lang="en-US" sz="3600" dirty="0" smtClean="0"/>
              <a:t> </a:t>
            </a:r>
            <a:r>
              <a:rPr lang="en-US" sz="3600" b="1" i="1" dirty="0" smtClean="0"/>
              <a:t>R</a:t>
            </a:r>
          </a:p>
          <a:p>
            <a:pPr lvl="1" eaLnBrk="1" hangingPunct="1"/>
            <a:r>
              <a:rPr lang="en-US" sz="3200" b="1" i="1" dirty="0" smtClean="0"/>
              <a:t>R</a:t>
            </a:r>
            <a:r>
              <a:rPr lang="en-US" sz="3200" i="1" dirty="0" smtClean="0"/>
              <a:t> </a:t>
            </a:r>
            <a:r>
              <a:rPr lang="en-US" sz="3200" dirty="0" smtClean="0"/>
              <a:t>= set of ratings</a:t>
            </a:r>
          </a:p>
          <a:p>
            <a:pPr lvl="1" eaLnBrk="1" hangingPunct="1"/>
            <a:r>
              <a:rPr lang="en-US" sz="3200" b="1" i="1" dirty="0" smtClean="0"/>
              <a:t>R</a:t>
            </a:r>
            <a:r>
              <a:rPr lang="en-US" sz="3200" dirty="0" smtClean="0"/>
              <a:t> is a totally ordered set</a:t>
            </a:r>
          </a:p>
          <a:p>
            <a:pPr lvl="1" eaLnBrk="1" hangingPunct="1"/>
            <a:r>
              <a:rPr lang="en-US" sz="3200" dirty="0" smtClean="0"/>
              <a:t>e.g., </a:t>
            </a:r>
            <a:r>
              <a:rPr lang="en-US" sz="3200" b="1" dirty="0" smtClean="0"/>
              <a:t>0-5</a:t>
            </a:r>
            <a:r>
              <a:rPr lang="en-US" sz="3200" dirty="0" smtClean="0"/>
              <a:t> stars, real number in </a:t>
            </a:r>
            <a:r>
              <a:rPr lang="en-US" sz="3200" b="1" dirty="0" smtClean="0"/>
              <a:t>[0,1]</a:t>
            </a:r>
          </a:p>
        </p:txBody>
      </p:sp>
      <p:sp>
        <p:nvSpPr>
          <p:cNvPr id="5" name="Slide Number Placeholder 4"/>
          <p:cNvSpPr>
            <a:spLocks noGrp="1"/>
          </p:cNvSpPr>
          <p:nvPr>
            <p:ph type="sldNum" sz="quarter" idx="12"/>
          </p:nvPr>
        </p:nvSpPr>
        <p:spPr/>
        <p:txBody>
          <a:bodyPr/>
          <a:lstStyle/>
          <a:p>
            <a:fld id="{19B12225-5612-419B-A8D5-4B8EEE4C217E}"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J. Leskovec, A. Rajaraman, J. Ullman: Mining of Massive Datasets, http://www.mmds.org</a:t>
            </a:r>
            <a:endParaRPr lang="en-US"/>
          </a:p>
        </p:txBody>
      </p:sp>
    </p:spTree>
    <p:extLst>
      <p:ext uri="{BB962C8B-B14F-4D97-AF65-F5344CB8AC3E}">
        <p14:creationId xmlns:p14="http://schemas.microsoft.com/office/powerpoint/2010/main" val="344864067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TF_{ij} = \frac{f_{ij}}{\max_k f_{kj}}$&#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46"/>
  <p:tag name="PICTUREFILESIZE" val="9611"/>
</p:tagLst>
</file>

<file path=ppt/tags/tag2.xml><?xml version="1.0" encoding="utf-8"?>
<p:tagLst xmlns:a="http://schemas.openxmlformats.org/drawingml/2006/main" xmlns:r="http://schemas.openxmlformats.org/officeDocument/2006/relationships" xmlns:p="http://schemas.openxmlformats.org/presentationml/2006/main">
  <p:tag name="SOURCE" val="\documentclass{slides}\pagestyle{empty}&#10;\begin{document}&#10;$IDF_i = \log\frac{N}{n_i}$&#10;\end{document}&#10;"/>
  <p:tag name="EXTERNALNAME" val="txp_fig"/>
  <p:tag name="BLEND" val="False"/>
  <p:tag name="TRANSPARENT" val="False"/>
  <p:tag name="KEEPFILES" val="False"/>
  <p:tag name="DEBUGPAUSE" val="False"/>
  <p:tag name="RESOLUTION" val="1200"/>
  <p:tag name="TIMEOUT" val="(none)"/>
  <p:tag name="BOXWIDTH" val="348"/>
  <p:tag name="BOXHEIGHT" val="200"/>
  <p:tag name="BOXFONT" val="10"/>
  <p:tag name="BOXWRAP" val="False"/>
  <p:tag name="WORKAROUNDTRANSPARENCYBUG" val="False"/>
  <p:tag name="ALLOWFONTSUBSTITUTION" val="False"/>
  <p:tag name="BITMAPFORMAT" val="pngmono"/>
  <p:tag name="ORIGWIDTH" val="130"/>
  <p:tag name="PICTUREFILESIZE" val="73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29323</TotalTime>
  <Words>2740</Words>
  <Application>Microsoft Office PowerPoint</Application>
  <PresentationFormat>如螢幕大小 (4:3)</PresentationFormat>
  <Paragraphs>826</Paragraphs>
  <Slides>43</Slides>
  <Notes>28</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43</vt:i4>
      </vt:variant>
    </vt:vector>
  </HeadingPairs>
  <TitlesOfParts>
    <vt:vector size="56" baseType="lpstr">
      <vt:lpstr>cmsy10</vt:lpstr>
      <vt:lpstr>굴림</vt:lpstr>
      <vt:lpstr>HY엽서L</vt:lpstr>
      <vt:lpstr>Arial</vt:lpstr>
      <vt:lpstr>Calibri</vt:lpstr>
      <vt:lpstr>Cambria Math</vt:lpstr>
      <vt:lpstr>Corbel</vt:lpstr>
      <vt:lpstr>Courier New</vt:lpstr>
      <vt:lpstr>Verdana</vt:lpstr>
      <vt:lpstr>Wingdings</vt:lpstr>
      <vt:lpstr>Wingdings 2</vt:lpstr>
      <vt:lpstr>Module</vt:lpstr>
      <vt:lpstr>Equation</vt:lpstr>
      <vt:lpstr>Recommender Systems: Content-based Systems &amp; Collaborative Filtering</vt:lpstr>
      <vt:lpstr>High Dimensional Data</vt:lpstr>
      <vt:lpstr>Example: Recommender Systems</vt:lpstr>
      <vt:lpstr>Recommendations </vt:lpstr>
      <vt:lpstr>From Scarcity to Abundance</vt:lpstr>
      <vt:lpstr>Sidenote: The Long Tail</vt:lpstr>
      <vt:lpstr>Physical vs. Online</vt:lpstr>
      <vt:lpstr>Types of Recommendations</vt:lpstr>
      <vt:lpstr>Formal Model</vt:lpstr>
      <vt:lpstr>Utility Matrix</vt:lpstr>
      <vt:lpstr>Key Problems</vt:lpstr>
      <vt:lpstr>(1) Gathering Ratings</vt:lpstr>
      <vt:lpstr>(2) Extrapolating Utilities</vt:lpstr>
      <vt:lpstr>Content-based  Recommender Systems</vt:lpstr>
      <vt:lpstr>Content-based Recommendations</vt:lpstr>
      <vt:lpstr>Plan of Action</vt:lpstr>
      <vt:lpstr>Item Profiles</vt:lpstr>
      <vt:lpstr>Sidenote: TF-IDF</vt:lpstr>
      <vt:lpstr>User Profiles and Prediction</vt:lpstr>
      <vt:lpstr>Pros: Content-based Approach</vt:lpstr>
      <vt:lpstr>Cons: Content-based Approach</vt:lpstr>
      <vt:lpstr> Collaborative Filtering</vt:lpstr>
      <vt:lpstr>Collaborative Filtering</vt:lpstr>
      <vt:lpstr>Finding “Similar” Users</vt:lpstr>
      <vt:lpstr>Similarity Metric</vt:lpstr>
      <vt:lpstr>Rating Predictions</vt:lpstr>
      <vt:lpstr>Item-Item Collaborative Filtering</vt:lpstr>
      <vt:lpstr>Item-Item CF (|N|=2)</vt:lpstr>
      <vt:lpstr>Item-Item CF (|N|=2)</vt:lpstr>
      <vt:lpstr>Item-Item CF (|N|=2)</vt:lpstr>
      <vt:lpstr>Item-Item CF (|N|=2)</vt:lpstr>
      <vt:lpstr>Item-Item CF (|N|=2)</vt:lpstr>
      <vt:lpstr>CF: Common Practice</vt:lpstr>
      <vt:lpstr>Item-Item vs. User-User</vt:lpstr>
      <vt:lpstr>Pros/Cons of Collaborative Filtering</vt:lpstr>
      <vt:lpstr>Hybrid Methods</vt:lpstr>
      <vt:lpstr>Remarks &amp; Practical Tips</vt:lpstr>
      <vt:lpstr>Evaluation</vt:lpstr>
      <vt:lpstr>Evaluation</vt:lpstr>
      <vt:lpstr>Evaluating Predictions</vt:lpstr>
      <vt:lpstr>Problems with Error Measures</vt:lpstr>
      <vt:lpstr>Collaborative Filtering: Complexity</vt:lpstr>
      <vt:lpstr>Tip: Add Data</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Windows 使用者</cp:lastModifiedBy>
  <cp:revision>1518</cp:revision>
  <cp:lastPrinted>2012-01-25T16:54:23Z</cp:lastPrinted>
  <dcterms:created xsi:type="dcterms:W3CDTF">2009-06-12T17:14:38Z</dcterms:created>
  <dcterms:modified xsi:type="dcterms:W3CDTF">2023-11-01T08:19:25Z</dcterms:modified>
</cp:coreProperties>
</file>