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321" r:id="rId3"/>
    <p:sldId id="264" r:id="rId4"/>
    <p:sldId id="286" r:id="rId5"/>
    <p:sldId id="287" r:id="rId6"/>
    <p:sldId id="288" r:id="rId7"/>
    <p:sldId id="289" r:id="rId8"/>
    <p:sldId id="290" r:id="rId9"/>
    <p:sldId id="291" r:id="rId10"/>
    <p:sldId id="284" r:id="rId11"/>
    <p:sldId id="292" r:id="rId12"/>
    <p:sldId id="322" r:id="rId13"/>
    <p:sldId id="28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5" r:id="rId25"/>
    <p:sldId id="306" r:id="rId26"/>
    <p:sldId id="307" r:id="rId27"/>
    <p:sldId id="303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55" r:id="rId42"/>
    <p:sldId id="293" r:id="rId43"/>
    <p:sldId id="282" r:id="rId44"/>
    <p:sldId id="323" r:id="rId45"/>
    <p:sldId id="324" r:id="rId46"/>
    <p:sldId id="325" r:id="rId47"/>
    <p:sldId id="326" r:id="rId48"/>
    <p:sldId id="327" r:id="rId49"/>
    <p:sldId id="257" r:id="rId50"/>
    <p:sldId id="328" r:id="rId51"/>
    <p:sldId id="329" r:id="rId52"/>
    <p:sldId id="330" r:id="rId53"/>
    <p:sldId id="331" r:id="rId54"/>
    <p:sldId id="258" r:id="rId55"/>
    <p:sldId id="259" r:id="rId56"/>
    <p:sldId id="260" r:id="rId57"/>
    <p:sldId id="261" r:id="rId58"/>
    <p:sldId id="262" r:id="rId59"/>
    <p:sldId id="334" r:id="rId60"/>
    <p:sldId id="335" r:id="rId61"/>
    <p:sldId id="336" r:id="rId62"/>
    <p:sldId id="337" r:id="rId63"/>
    <p:sldId id="338" r:id="rId64"/>
    <p:sldId id="263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267" r:id="rId74"/>
    <p:sldId id="268" r:id="rId75"/>
    <p:sldId id="269" r:id="rId76"/>
    <p:sldId id="347" r:id="rId77"/>
    <p:sldId id="348" r:id="rId78"/>
    <p:sldId id="270" r:id="rId79"/>
    <p:sldId id="349" r:id="rId80"/>
    <p:sldId id="350" r:id="rId81"/>
    <p:sldId id="351" r:id="rId82"/>
    <p:sldId id="352" r:id="rId83"/>
    <p:sldId id="353" r:id="rId84"/>
    <p:sldId id="354" r:id="rId85"/>
    <p:sldId id="271" r:id="rId86"/>
    <p:sldId id="272" r:id="rId87"/>
    <p:sldId id="356" r:id="rId88"/>
    <p:sldId id="357" r:id="rId89"/>
    <p:sldId id="273" r:id="rId90"/>
    <p:sldId id="275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274" r:id="rId102"/>
    <p:sldId id="276" r:id="rId103"/>
    <p:sldId id="368" r:id="rId104"/>
    <p:sldId id="369" r:id="rId105"/>
    <p:sldId id="370" r:id="rId106"/>
    <p:sldId id="371" r:id="rId107"/>
    <p:sldId id="372" r:id="rId108"/>
    <p:sldId id="373" r:id="rId109"/>
    <p:sldId id="277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278" r:id="rId118"/>
    <p:sldId id="280" r:id="rId119"/>
    <p:sldId id="281" r:id="rId120"/>
    <p:sldId id="285" r:id="rId1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69B-B66F-400C-B090-F76AD6B13D3B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F8A4-2F4A-4481-955E-2EB832F9C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5</a:t>
            </a:fld>
            <a:endParaRPr lang="en-US" smtClean="0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379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E0E3AECE-B484-4CCE-BBA3-71147881B3B6}" type="slidenum">
              <a:rPr lang="en-US" smtClean="0"/>
              <a:pPr defTabSz="963613"/>
              <a:t>6</a:t>
            </a:fld>
            <a:endParaRPr lang="en-US" smtClean="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297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EE3B3EE-3CD6-4E0D-BD42-34D565D868CA}" type="slidenum">
              <a:rPr lang="en-US" smtClean="0"/>
              <a:pPr defTabSz="963613"/>
              <a:t>7</a:t>
            </a:fld>
            <a:endParaRPr lang="en-US" smtClean="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2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17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21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3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524B-7B34-4234-8034-DF4A15522CA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MapReduce Basics &amp; Algorithm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smtClean="0"/>
              <a:t>Dec. 12, </a:t>
            </a:r>
            <a:r>
              <a:rPr lang="en-US" altLang="zh-TW" dirty="0" smtClean="0"/>
              <a:t>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2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Ideas behind 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Scale “out”, not “up”</a:t>
            </a:r>
          </a:p>
          <a:p>
            <a:pPr lvl="1"/>
            <a:r>
              <a:rPr lang="en-US" altLang="zh-TW" dirty="0" smtClean="0"/>
              <a:t>A large number of commodity low-end servers is preferred over a small number of high-end servers</a:t>
            </a:r>
          </a:p>
          <a:p>
            <a:r>
              <a:rPr lang="en-US" altLang="zh-TW" dirty="0" smtClean="0"/>
              <a:t>Assume failures are common</a:t>
            </a:r>
          </a:p>
          <a:p>
            <a:pPr lvl="1"/>
            <a:r>
              <a:rPr lang="en-US" altLang="zh-TW" dirty="0" smtClean="0"/>
              <a:t>Fault-tolerant service must cope with failures without impacting the quality of service</a:t>
            </a:r>
          </a:p>
          <a:p>
            <a:r>
              <a:rPr lang="en-US" altLang="zh-TW" dirty="0" smtClean="0"/>
              <a:t>Moving processing to the data</a:t>
            </a:r>
          </a:p>
          <a:p>
            <a:pPr lvl="1"/>
            <a:r>
              <a:rPr lang="en-US" altLang="zh-TW" dirty="0" smtClean="0"/>
              <a:t>MapReduce assumes an architecture where processors and storage are co-located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98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947862"/>
            <a:ext cx="619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Relational Joins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Reduce-side Join</a:t>
            </a:r>
          </a:p>
          <a:p>
            <a:r>
              <a:rPr lang="en-US" altLang="zh-TW" dirty="0" smtClean="0"/>
              <a:t>Map-side Join</a:t>
            </a:r>
          </a:p>
          <a:p>
            <a:r>
              <a:rPr lang="en-US" altLang="zh-TW" dirty="0" smtClean="0"/>
              <a:t>Memory-backed Join</a:t>
            </a:r>
          </a:p>
          <a:p>
            <a:pPr lvl="1"/>
            <a:r>
              <a:rPr lang="en-US" altLang="zh-TW" dirty="0"/>
              <a:t>Striped variant</a:t>
            </a:r>
          </a:p>
          <a:p>
            <a:pPr lvl="1"/>
            <a:r>
              <a:rPr lang="en-US" altLang="zh-TW" dirty="0" err="1"/>
              <a:t>Memcached</a:t>
            </a:r>
            <a:r>
              <a:rPr lang="en-US" altLang="zh-TW" dirty="0"/>
              <a:t> variant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Reduce-Side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Reduce-Side Join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/>
              <a:t>parallel sort-merge join”: Map over both datasets, emit the join key as the intermediate key, and the tuple itself as the intermediate value</a:t>
            </a:r>
          </a:p>
          <a:p>
            <a:pPr lvl="1"/>
            <a:r>
              <a:rPr lang="en-US" altLang="zh-TW" dirty="0"/>
              <a:t>3 cases: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One-to-one</a:t>
            </a:r>
          </a:p>
          <a:p>
            <a:pPr lvl="2"/>
            <a:r>
              <a:rPr lang="en-US" altLang="zh-TW" dirty="0" smtClean="0"/>
              <a:t>one-to-many: scalability, secondary sort needed</a:t>
            </a:r>
          </a:p>
          <a:p>
            <a:pPr lvl="2"/>
            <a:r>
              <a:rPr lang="en-US" altLang="zh-TW" dirty="0" smtClean="0"/>
              <a:t>many-to-many</a:t>
            </a:r>
          </a:p>
          <a:p>
            <a:pPr lvl="1"/>
            <a:r>
              <a:rPr lang="en-US" altLang="zh-TW" dirty="0" smtClean="0"/>
              <a:t>Basic idea: to repartition the two datasets by the join key</a:t>
            </a:r>
          </a:p>
          <a:p>
            <a:pPr lvl="2"/>
            <a:r>
              <a:rPr lang="en-US" altLang="zh-TW" dirty="0" smtClean="0"/>
              <a:t>Not efficient: shuffling both datasets across the network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4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idea: group by join key</a:t>
            </a:r>
          </a:p>
          <a:p>
            <a:pPr lvl="1"/>
            <a:r>
              <a:rPr lang="en-US" dirty="0" smtClean="0"/>
              <a:t>Map over both sets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Emit </a:t>
            </a:r>
            <a:r>
              <a:rPr lang="en-US" dirty="0" err="1" smtClean="0"/>
              <a:t>tuple</a:t>
            </a:r>
            <a:r>
              <a:rPr lang="en-US" dirty="0" smtClean="0"/>
              <a:t> as value with join key as the intermediate key</a:t>
            </a:r>
          </a:p>
          <a:p>
            <a:pPr lvl="1"/>
            <a:r>
              <a:rPr lang="en-US" dirty="0" smtClean="0"/>
              <a:t>Execution framework brings together </a:t>
            </a:r>
            <a:r>
              <a:rPr lang="en-US" dirty="0" err="1" smtClean="0"/>
              <a:t>tuples</a:t>
            </a:r>
            <a:r>
              <a:rPr lang="en-US" dirty="0" smtClean="0"/>
              <a:t> sharing the same key</a:t>
            </a:r>
          </a:p>
          <a:p>
            <a:pPr lvl="1"/>
            <a:r>
              <a:rPr lang="en-US" dirty="0" smtClean="0"/>
              <a:t>Perform actual join in reducer</a:t>
            </a:r>
          </a:p>
          <a:p>
            <a:pPr lvl="1"/>
            <a:r>
              <a:rPr lang="en-US" dirty="0" smtClean="0"/>
              <a:t>Similar to a “sort-merge join” in database terminology</a:t>
            </a:r>
          </a:p>
          <a:p>
            <a:r>
              <a:rPr lang="en-US" dirty="0" smtClean="0"/>
              <a:t>Two variants</a:t>
            </a:r>
          </a:p>
          <a:p>
            <a:pPr lvl="1"/>
            <a:r>
              <a:rPr lang="en-US" dirty="0" smtClean="0"/>
              <a:t>1-to-1 joins</a:t>
            </a:r>
          </a:p>
          <a:p>
            <a:pPr lvl="1"/>
            <a:r>
              <a:rPr lang="en-US" dirty="0" smtClean="0"/>
              <a:t>1-to-many and many-to-many joins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5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Map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Reduce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486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Note: no guarantee if R is going to come first or S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174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1-to-many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Map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Reduce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…</a:t>
            </a:r>
            <a:endParaRPr lang="en-US" b="0" kern="0" baseline="-25000" dirty="0" smtClean="0"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570072" y="5582721"/>
            <a:ext cx="3172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problem?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Reduce-side Join: V-to-K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In reducer…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New key encountered: 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New key encountered: 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963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many-to-many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In reducer…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570072" y="5582721"/>
            <a:ext cx="3172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problem?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Basic Idea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63688" y="234888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3688" y="288228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688" y="394908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41568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9288" y="3949080"/>
            <a:ext cx="2266764" cy="381000"/>
            <a:chOff x="3124200" y="1143000"/>
            <a:chExt cx="2266764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59288" y="2348880"/>
            <a:ext cx="2266764" cy="381000"/>
            <a:chOff x="3124200" y="1143000"/>
            <a:chExt cx="2266764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59288" y="3415680"/>
            <a:ext cx="2266764" cy="381000"/>
            <a:chOff x="3124200" y="1143000"/>
            <a:chExt cx="2266764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59288" y="2882280"/>
            <a:ext cx="2266764" cy="381000"/>
            <a:chOff x="3124200" y="1143000"/>
            <a:chExt cx="2266764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943993" y="375778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7488" y="524448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Gill Sans"/>
                <a:cs typeface="Gill Sans"/>
              </a:rPr>
              <a:t>A sequential scan through both datasets to join</a:t>
            </a:r>
            <a:br>
              <a:rPr lang="en-US" sz="2000" b="0" dirty="0" smtClean="0">
                <a:latin typeface="Gill Sans"/>
                <a:cs typeface="Gill Sans"/>
              </a:rPr>
            </a:br>
            <a:r>
              <a:rPr lang="en-US" sz="2000" b="0" dirty="0" smtClean="0">
                <a:latin typeface="Gill Sans"/>
                <a:cs typeface="Gill Sans"/>
              </a:rPr>
              <a:t>(called a “merge join” in database terminology)</a:t>
            </a:r>
            <a:endParaRPr lang="en-US" sz="2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53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Map-Side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Map-side Join</a:t>
            </a:r>
          </a:p>
          <a:p>
            <a:pPr lvl="1"/>
            <a:r>
              <a:rPr lang="en-US" altLang="zh-TW" dirty="0"/>
              <a:t>Scanning through both datasets simultaneously (merge join) in the </a:t>
            </a:r>
            <a:r>
              <a:rPr lang="en-US" altLang="zh-TW" dirty="0" smtClean="0"/>
              <a:t>mapper</a:t>
            </a:r>
          </a:p>
          <a:p>
            <a:pPr lvl="2"/>
            <a:r>
              <a:rPr lang="en-US" altLang="zh-TW" dirty="0" smtClean="0"/>
              <a:t>Both partitioned </a:t>
            </a:r>
            <a:r>
              <a:rPr lang="en-US" altLang="zh-TW" dirty="0"/>
              <a:t>and </a:t>
            </a:r>
            <a:r>
              <a:rPr lang="en-US" altLang="zh-TW" dirty="0" smtClean="0"/>
              <a:t>sorted in the same manner by the join key</a:t>
            </a:r>
          </a:p>
          <a:p>
            <a:pPr lvl="2"/>
            <a:r>
              <a:rPr lang="en-US" altLang="zh-TW" dirty="0" smtClean="0"/>
              <a:t>Map over the larger dataset, and inside the mapper read the corresponding part of the other dataset to perform the merge join</a:t>
            </a:r>
          </a:p>
          <a:p>
            <a:pPr lvl="1"/>
            <a:r>
              <a:rPr lang="en-US" altLang="zh-TW" dirty="0" smtClean="0"/>
              <a:t>Far more efficient than reduce-side join</a:t>
            </a:r>
          </a:p>
          <a:p>
            <a:pPr lvl="1"/>
            <a:r>
              <a:rPr lang="en-US" altLang="zh-TW" dirty="0" smtClean="0"/>
              <a:t>Restriction: it depends on consistent partitioning and sorting of keys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Processing data sequentially and avoid random access</a:t>
            </a:r>
          </a:p>
          <a:p>
            <a:pPr lvl="1"/>
            <a:r>
              <a:rPr lang="en-US" altLang="zh-TW" dirty="0"/>
              <a:t>MapReduce is primarily designed for batch processing over large datasets</a:t>
            </a:r>
          </a:p>
          <a:p>
            <a:r>
              <a:rPr lang="en-US" altLang="zh-TW" dirty="0"/>
              <a:t>Hide system-level details from the application developer</a:t>
            </a:r>
          </a:p>
          <a:p>
            <a:pPr lvl="1"/>
            <a:r>
              <a:rPr lang="en-US" altLang="zh-TW" dirty="0"/>
              <a:t>Simple and well-defined interfaces between a small number of components</a:t>
            </a:r>
          </a:p>
          <a:p>
            <a:r>
              <a:rPr lang="en-US" altLang="zh-TW" dirty="0"/>
              <a:t>Seamless scalability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6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datasets are sorted by join key, join can be accomplished by a scan over both datasets</a:t>
            </a:r>
          </a:p>
          <a:p>
            <a:r>
              <a:rPr lang="en-US" dirty="0" smtClean="0"/>
              <a:t>How can we accomplish this in parallel?</a:t>
            </a:r>
          </a:p>
          <a:p>
            <a:pPr lvl="1"/>
            <a:r>
              <a:rPr lang="en-US" dirty="0" smtClean="0"/>
              <a:t>Partition and sort both datasets in the same manner</a:t>
            </a:r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one dataset, read from other corresponding partition</a:t>
            </a:r>
          </a:p>
          <a:p>
            <a:pPr lvl="1"/>
            <a:r>
              <a:rPr lang="en-US" dirty="0" smtClean="0"/>
              <a:t>No reducers necessary (unless to repartition or resort)</a:t>
            </a:r>
          </a:p>
          <a:p>
            <a:r>
              <a:rPr lang="en-US" dirty="0" smtClean="0"/>
              <a:t>Consistently partitioned datasets: realistic to expect?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idea: load one dataset into memory, stream over other dataset</a:t>
            </a:r>
          </a:p>
          <a:p>
            <a:pPr lvl="1"/>
            <a:r>
              <a:rPr lang="en-US" dirty="0" smtClean="0"/>
              <a:t>Works if R &lt;&lt; S and R fits into memory</a:t>
            </a:r>
          </a:p>
          <a:p>
            <a:pPr lvl="1"/>
            <a:r>
              <a:rPr lang="en-US" dirty="0" smtClean="0"/>
              <a:t>Called a “hash join” in database terminology</a:t>
            </a:r>
          </a:p>
          <a:p>
            <a:r>
              <a:rPr lang="en-US" dirty="0" smtClean="0"/>
              <a:t>MapReduce implementation</a:t>
            </a:r>
          </a:p>
          <a:p>
            <a:pPr lvl="1"/>
            <a:r>
              <a:rPr lang="en-US" dirty="0" smtClean="0"/>
              <a:t>Distribute R to all nodes</a:t>
            </a:r>
          </a:p>
          <a:p>
            <a:pPr lvl="1"/>
            <a:r>
              <a:rPr lang="en-US" dirty="0" smtClean="0"/>
              <a:t>Map over S, each mapper loads R in memory, hashed by join key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tuple</a:t>
            </a:r>
            <a:r>
              <a:rPr lang="en-US" dirty="0" smtClean="0"/>
              <a:t> in S, look up join key in R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Striped variant:</a:t>
            </a:r>
          </a:p>
          <a:p>
            <a:pPr lvl="1"/>
            <a:r>
              <a:rPr lang="en-US" dirty="0" smtClean="0"/>
              <a:t>R too big to fit into memory? </a:t>
            </a:r>
          </a:p>
          <a:p>
            <a:pPr lvl="1"/>
            <a:r>
              <a:rPr lang="en-US" dirty="0" smtClean="0"/>
              <a:t>Divide R into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 … </a:t>
            </a:r>
            <a:r>
              <a:rPr lang="en-US" dirty="0" err="1" smtClean="0"/>
              <a:t>s.t</a:t>
            </a:r>
            <a:r>
              <a:rPr lang="en-US" dirty="0" smtClean="0"/>
              <a:t>. each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fits into memory</a:t>
            </a:r>
          </a:p>
          <a:p>
            <a:pPr lvl="1"/>
            <a:r>
              <a:rPr lang="en-US" dirty="0" smtClean="0"/>
              <a:t>Perform in-memory join: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⋈ S</a:t>
            </a:r>
          </a:p>
          <a:p>
            <a:pPr lvl="1"/>
            <a:r>
              <a:rPr lang="en-US" dirty="0" smtClean="0"/>
              <a:t>Take the union of all join results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i="1" dirty="0" err="1" smtClean="0"/>
              <a:t>memcached</a:t>
            </a:r>
            <a:r>
              <a:rPr lang="en-US" dirty="0" smtClean="0"/>
              <a:t>, a distributed key-value store</a:t>
            </a:r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35975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09955" y="5525869"/>
            <a:ext cx="58954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Gill Sans"/>
                <a:cs typeface="Gill Sans"/>
              </a:rPr>
              <a:t>Database layer:</a:t>
            </a:r>
            <a:r>
              <a:rPr lang="en-US" sz="1800" dirty="0">
                <a:latin typeface="Gill Sans"/>
                <a:cs typeface="Gill Sans"/>
              </a:rPr>
              <a:t> </a:t>
            </a:r>
            <a:r>
              <a:rPr lang="en-US" sz="1800" b="0" dirty="0">
                <a:latin typeface="Gill Sans"/>
                <a:cs typeface="Gill Sans"/>
              </a:rPr>
              <a:t>800 eight-core Linux servers running </a:t>
            </a:r>
            <a:r>
              <a:rPr lang="en-US" sz="1800" b="0" dirty="0" err="1">
                <a:latin typeface="Gill Sans"/>
                <a:cs typeface="Gill Sans"/>
              </a:rPr>
              <a:t>MySQL</a:t>
            </a:r>
            <a:r>
              <a:rPr lang="en-US" sz="1800" b="0" dirty="0">
                <a:latin typeface="Gill Sans"/>
                <a:cs typeface="Gill Sans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08126" y="4879757"/>
            <a:ext cx="5929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Gill Sans"/>
                <a:cs typeface="Gill Sans"/>
              </a:rPr>
              <a:t>Caching servers:</a:t>
            </a:r>
            <a:r>
              <a:rPr lang="en-US" sz="1800" dirty="0">
                <a:latin typeface="Gill Sans"/>
                <a:cs typeface="Gill Sans"/>
              </a:rPr>
              <a:t> </a:t>
            </a:r>
            <a:r>
              <a:rPr lang="en-US" sz="1800" b="0" dirty="0"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latin typeface="Gill Sans"/>
                <a:cs typeface="Gill Sans"/>
              </a:rPr>
              <a:t>memcache</a:t>
            </a:r>
            <a:r>
              <a:rPr lang="en-US" sz="1800" b="0" dirty="0">
                <a:latin typeface="Gill Sans"/>
                <a:cs typeface="Gill Sans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Technology Review (July/August, 2008)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447800" y="1143000"/>
            <a:ext cx="5287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Gill Sans"/>
                <a:cs typeface="Gill Sans"/>
              </a:rPr>
              <a:t>Circa 2008 Architecture</a:t>
            </a:r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560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</a:p>
          <a:p>
            <a:r>
              <a:rPr lang="en-US" dirty="0" smtClean="0"/>
              <a:t>Capacity and scalability?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capacity &gt;&gt; RAM of individual node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scales out with cluster</a:t>
            </a:r>
          </a:p>
          <a:p>
            <a:r>
              <a:rPr lang="en-US" dirty="0" smtClean="0"/>
              <a:t>Latency?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is fast (basically, speed of network)</a:t>
            </a:r>
          </a:p>
          <a:p>
            <a:pPr lvl="1"/>
            <a:r>
              <a:rPr lang="en-US" dirty="0" smtClean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See tech report by Lin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7658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join &gt; map-side join &gt; reduce-side join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Limitations of each?</a:t>
            </a:r>
          </a:p>
          <a:p>
            <a:pPr lvl="1"/>
            <a:r>
              <a:rPr lang="en-US" dirty="0" smtClean="0"/>
              <a:t>In-memory join: memory</a:t>
            </a:r>
          </a:p>
          <a:p>
            <a:pPr lvl="1"/>
            <a:r>
              <a:rPr lang="en-US" dirty="0" smtClean="0"/>
              <a:t>Map-side join: sort order and partitioning</a:t>
            </a:r>
          </a:p>
          <a:p>
            <a:pPr lvl="1"/>
            <a:r>
              <a:rPr lang="en-US" dirty="0" smtClean="0"/>
              <a:t>Reduce-side join: general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Relational Data: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MapReduce algorithms for processing relational data:</a:t>
            </a:r>
          </a:p>
          <a:p>
            <a:pPr lvl="1"/>
            <a:r>
              <a:rPr lang="en-US" dirty="0" smtClean="0"/>
              <a:t>Group by, sorting, partitioning are handled automatically by shuffle/sort in MapReduce</a:t>
            </a:r>
          </a:p>
          <a:p>
            <a:pPr lvl="1"/>
            <a:r>
              <a:rPr lang="en-US" dirty="0" smtClean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 smtClean="0"/>
              <a:t>Multiple strategies for relational joins</a:t>
            </a:r>
          </a:p>
          <a:p>
            <a:r>
              <a:rPr lang="en-US" dirty="0" smtClean="0"/>
              <a:t>Complex operations require multiple MapReduce jobs</a:t>
            </a:r>
          </a:p>
          <a:p>
            <a:pPr lvl="1"/>
            <a:r>
              <a:rPr lang="en-US" dirty="0" smtClean="0"/>
              <a:t>Example: top ten URLs in terms of average time spent</a:t>
            </a:r>
          </a:p>
          <a:p>
            <a:pPr lvl="1"/>
            <a:r>
              <a:rPr lang="en-US" dirty="0" smtClean="0"/>
              <a:t>Opportunities for automatic optimization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2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patterns:</a:t>
            </a:r>
          </a:p>
          <a:p>
            <a:pPr lvl="1"/>
            <a:r>
              <a:rPr lang="en-US" altLang="zh-TW" dirty="0" smtClean="0"/>
              <a:t>In-mapper combining: local aggregation</a:t>
            </a:r>
          </a:p>
          <a:p>
            <a:pPr lvl="1"/>
            <a:r>
              <a:rPr lang="en-US" altLang="zh-TW" dirty="0" smtClean="0"/>
              <a:t>Pairs and stripes</a:t>
            </a:r>
          </a:p>
          <a:p>
            <a:pPr lvl="1"/>
            <a:r>
              <a:rPr lang="en-US" altLang="zh-TW" dirty="0" smtClean="0"/>
              <a:t>Order inversion</a:t>
            </a:r>
          </a:p>
          <a:p>
            <a:pPr lvl="1"/>
            <a:r>
              <a:rPr lang="en-US" altLang="zh-TW" dirty="0" smtClean="0"/>
              <a:t>Value-to-key conversion: secondary sort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1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 of 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examples of algorithms depend crucially on the existence of shared global state during processing -&gt; difficult to implement in MapReduce</a:t>
            </a:r>
          </a:p>
          <a:p>
            <a:pPr lvl="1"/>
            <a:r>
              <a:rPr lang="en-US" altLang="zh-TW" dirty="0" smtClean="0"/>
              <a:t>Online learning</a:t>
            </a:r>
          </a:p>
          <a:p>
            <a:pPr lvl="2"/>
            <a:r>
              <a:rPr lang="en-US" altLang="zh-TW" dirty="0" smtClean="0"/>
              <a:t>The model parameters in a learning algorithm can be viewed as shared global state</a:t>
            </a:r>
          </a:p>
          <a:p>
            <a:pPr lvl="3"/>
            <a:r>
              <a:rPr lang="en-US" altLang="zh-TW" dirty="0" smtClean="0"/>
              <a:t>The framework must be altered to support faster processing of smaller datasets</a:t>
            </a:r>
          </a:p>
          <a:p>
            <a:pPr lvl="2"/>
            <a:r>
              <a:rPr lang="en-US" altLang="zh-TW" dirty="0" smtClean="0"/>
              <a:t>MapReduce was specially optimized for “batch” operations over large amounts of data</a:t>
            </a:r>
          </a:p>
          <a:p>
            <a:pPr lvl="1"/>
            <a:r>
              <a:rPr lang="en-US" altLang="zh-TW" dirty="0" smtClean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56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Possible solution: distributed </a:t>
            </a:r>
            <a:r>
              <a:rPr lang="en-US" altLang="zh-TW" dirty="0" err="1"/>
              <a:t>datastore</a:t>
            </a:r>
            <a:r>
              <a:rPr lang="en-US" altLang="zh-TW" dirty="0"/>
              <a:t> capable of maintaining global state</a:t>
            </a:r>
          </a:p>
          <a:p>
            <a:pPr lvl="1"/>
            <a:r>
              <a:rPr lang="en-US" altLang="zh-TW" dirty="0" smtClean="0"/>
              <a:t>Google’s </a:t>
            </a:r>
            <a:r>
              <a:rPr lang="en-US" altLang="zh-TW" dirty="0" err="1" smtClean="0"/>
              <a:t>BigTable</a:t>
            </a:r>
            <a:r>
              <a:rPr lang="en-US" altLang="zh-TW" dirty="0" smtClean="0"/>
              <a:t> </a:t>
            </a:r>
            <a:r>
              <a:rPr lang="en-US" altLang="zh-TW" dirty="0"/>
              <a:t>(or </a:t>
            </a:r>
            <a:r>
              <a:rPr lang="en-US" altLang="zh-TW" dirty="0" err="1"/>
              <a:t>Hbase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Amazon’s Dynamo </a:t>
            </a:r>
            <a:r>
              <a:rPr lang="en-US" altLang="zh-TW" dirty="0"/>
              <a:t>(or Cassandra)</a:t>
            </a:r>
          </a:p>
          <a:p>
            <a:r>
              <a:rPr lang="en-US" altLang="zh-TW" dirty="0"/>
              <a:t>Alternative computing paradigms</a:t>
            </a:r>
          </a:p>
          <a:p>
            <a:pPr lvl="1"/>
            <a:r>
              <a:rPr lang="en-US" altLang="zh-TW" dirty="0" smtClean="0"/>
              <a:t>Dryad: arbitrary dataflow graphs</a:t>
            </a:r>
            <a:endParaRPr lang="en-US" altLang="zh-TW" dirty="0"/>
          </a:p>
          <a:p>
            <a:pPr lvl="1"/>
            <a:r>
              <a:rPr lang="en-US" altLang="zh-TW" dirty="0" err="1" smtClean="0"/>
              <a:t>Pregel</a:t>
            </a:r>
            <a:r>
              <a:rPr lang="en-US" altLang="zh-TW" dirty="0" smtClean="0"/>
              <a:t>: large-scale graph processing</a:t>
            </a:r>
          </a:p>
          <a:p>
            <a:pPr lvl="2"/>
            <a:r>
              <a:rPr lang="en-US" altLang="zh-TW" smtClean="0"/>
              <a:t>BSP model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4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Basics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Programming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Functional programming roots</a:t>
            </a:r>
          </a:p>
          <a:p>
            <a:pPr lvl="1"/>
            <a:r>
              <a:rPr lang="en-US" altLang="zh-TW" dirty="0" smtClean="0"/>
              <a:t>Map and fold</a:t>
            </a:r>
          </a:p>
          <a:p>
            <a:r>
              <a:rPr lang="en-US" altLang="zh-TW" dirty="0" smtClean="0"/>
              <a:t>Mappers and reducers</a:t>
            </a:r>
          </a:p>
          <a:p>
            <a:r>
              <a:rPr lang="en-US" altLang="zh-TW" dirty="0" smtClean="0"/>
              <a:t>Execution framework</a:t>
            </a:r>
          </a:p>
          <a:p>
            <a:r>
              <a:rPr lang="en-US" altLang="zh-TW" dirty="0" smtClean="0"/>
              <a:t>Combiners and </a:t>
            </a:r>
            <a:r>
              <a:rPr lang="en-US" altLang="zh-TW" dirty="0" err="1" smtClean="0"/>
              <a:t>partitioners</a:t>
            </a:r>
            <a:endParaRPr lang="en-US" altLang="zh-TW" dirty="0" smtClean="0"/>
          </a:p>
          <a:p>
            <a:r>
              <a:rPr lang="en-US" altLang="zh-TW" dirty="0" smtClean="0"/>
              <a:t>Distributed file system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3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Big Data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over a large number of records</a:t>
            </a:r>
          </a:p>
          <a:p>
            <a:r>
              <a:rPr lang="en-US" dirty="0" smtClean="0"/>
              <a:t>Extract something of interest from each</a:t>
            </a:r>
          </a:p>
          <a:p>
            <a:r>
              <a:rPr lang="en-US" dirty="0" smtClean="0"/>
              <a:t>Shuffle and sort intermediate results</a:t>
            </a:r>
          </a:p>
          <a:p>
            <a:r>
              <a:rPr lang="en-US" dirty="0" smtClean="0"/>
              <a:t>Aggregate intermediate results</a:t>
            </a:r>
          </a:p>
          <a:p>
            <a:r>
              <a:rPr lang="en-US" dirty="0" smtClean="0"/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514600" y="5486400"/>
            <a:ext cx="594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Key idea: </a:t>
            </a:r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provide a functional </a:t>
            </a: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abstraction </a:t>
            </a:r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for these </a:t>
            </a: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72452" y="1195377"/>
            <a:ext cx="9675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  <a:endParaRPr lang="en-US" sz="3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7129491" y="2951089"/>
            <a:ext cx="1517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  <a:endParaRPr lang="en-US" sz="3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625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6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Map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Fold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 smtClean="0">
                <a:cs typeface="Arial" charset="0"/>
              </a:rPr>
              <a:t>→ [&lt;k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[v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]) → [&lt;k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29671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00284" cy="276999"/>
            <a:chOff x="3033713" y="1219200"/>
            <a:chExt cx="3200284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91678" y="3200400"/>
            <a:ext cx="991272" cy="276999"/>
            <a:chOff x="2291678" y="3200400"/>
            <a:chExt cx="99127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91085" y="3200400"/>
            <a:ext cx="987265" cy="276999"/>
            <a:chOff x="3591085" y="3200400"/>
            <a:chExt cx="987265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82411" y="3200400"/>
            <a:ext cx="984989" cy="276999"/>
            <a:chOff x="4882411" y="3200400"/>
            <a:chExt cx="984989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999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6053" y="3838575"/>
            <a:ext cx="797622" cy="276999"/>
            <a:chOff x="3206053" y="3838575"/>
            <a:chExt cx="797622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77044" y="3838575"/>
            <a:ext cx="1250831" cy="276999"/>
            <a:chOff x="5877044" y="3838575"/>
            <a:chExt cx="1250831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25380" cy="276999"/>
            <a:chOff x="3048000" y="5667375"/>
            <a:chExt cx="525380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25380" cy="276999"/>
            <a:chOff x="4405313" y="5667375"/>
            <a:chExt cx="525380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25380" cy="276999"/>
            <a:chOff x="5715000" y="5667375"/>
            <a:chExt cx="525380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559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6015335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“everything else”?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Everything happens on top of a distributed FS</a:t>
            </a:r>
          </a:p>
        </p:txBody>
      </p:sp>
    </p:spTree>
    <p:extLst>
      <p:ext uri="{BB962C8B-B14F-4D97-AF65-F5344CB8AC3E}">
        <p14:creationId xmlns:p14="http://schemas.microsoft.com/office/powerpoint/2010/main" val="31719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MapReduce Basics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MapReduce Algorithm Design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9006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2291678" y="338137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54610" y="338137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82411" y="338137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91678" y="231457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91085" y="231457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82411" y="231457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6053" y="444817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77044" y="444817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77044" y="4448175"/>
            <a:ext cx="1219984" cy="276999"/>
            <a:chOff x="5877044" y="4448175"/>
            <a:chExt cx="1219984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between map and reduce phases</a:t>
            </a:r>
          </a:p>
          <a:p>
            <a:pPr lvl="1"/>
            <a:r>
              <a:rPr lang="en-US" dirty="0" smtClean="0"/>
              <a:t>But we can begin copying intermediate data earlier</a:t>
            </a:r>
          </a:p>
          <a:p>
            <a:r>
              <a:rPr lang="en-US" dirty="0" smtClean="0"/>
              <a:t>Keys arrive at each reducer in sorted order</a:t>
            </a:r>
          </a:p>
          <a:p>
            <a:pPr lvl="1"/>
            <a:r>
              <a:rPr lang="en-US" dirty="0" smtClean="0"/>
              <a:t>No enforced ordering </a:t>
            </a:r>
            <a:r>
              <a:rPr lang="en-US" i="1" dirty="0" smtClean="0"/>
              <a:t>across</a:t>
            </a:r>
            <a:r>
              <a:rPr lang="en-US" dirty="0" smtClean="0"/>
              <a:t> reducers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can refer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model</a:t>
            </a:r>
          </a:p>
          <a:p>
            <a:r>
              <a:rPr lang="en-US" dirty="0" smtClean="0"/>
              <a:t>The execution framework (aka “runtime”)</a:t>
            </a:r>
          </a:p>
          <a:p>
            <a:r>
              <a:rPr lang="en-US" dirty="0" smtClean="0"/>
              <a:t>The specific implementation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571053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Usage is usually clear from context!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7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230504" y="1691015"/>
            <a:ext cx="6682992" cy="4647545"/>
            <a:chOff x="1371600" y="1143000"/>
            <a:chExt cx="6682992" cy="4647545"/>
          </a:xfrm>
        </p:grpSpPr>
        <p:sp>
          <p:nvSpPr>
            <p:cNvPr id="28674" name="Rectangle 1"/>
            <p:cNvSpPr>
              <a:spLocks noChangeArrowheads="1"/>
            </p:cNvSpPr>
            <p:nvPr/>
          </p:nvSpPr>
          <p:spPr bwMode="auto">
            <a:xfrm>
              <a:off x="1371600" y="3328988"/>
              <a:ext cx="609600" cy="2286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75" name="TextBox 2"/>
            <p:cNvSpPr txBox="1">
              <a:spLocks noChangeArrowheads="1"/>
            </p:cNvSpPr>
            <p:nvPr/>
          </p:nvSpPr>
          <p:spPr bwMode="auto">
            <a:xfrm>
              <a:off x="1384300" y="3305175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split 0</a:t>
              </a:r>
            </a:p>
          </p:txBody>
        </p:sp>
        <p:sp>
          <p:nvSpPr>
            <p:cNvPr id="28676" name="Rectangle 6"/>
            <p:cNvSpPr>
              <a:spLocks noChangeArrowheads="1"/>
            </p:cNvSpPr>
            <p:nvPr/>
          </p:nvSpPr>
          <p:spPr bwMode="auto">
            <a:xfrm>
              <a:off x="1371600" y="3557588"/>
              <a:ext cx="609600" cy="2286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77" name="TextBox 7"/>
            <p:cNvSpPr txBox="1">
              <a:spLocks noChangeArrowheads="1"/>
            </p:cNvSpPr>
            <p:nvPr/>
          </p:nvSpPr>
          <p:spPr bwMode="auto">
            <a:xfrm>
              <a:off x="1384300" y="3533775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split 1</a:t>
              </a:r>
            </a:p>
          </p:txBody>
        </p:sp>
        <p:sp>
          <p:nvSpPr>
            <p:cNvPr id="28678" name="Rectangle 9"/>
            <p:cNvSpPr>
              <a:spLocks noChangeArrowheads="1"/>
            </p:cNvSpPr>
            <p:nvPr/>
          </p:nvSpPr>
          <p:spPr bwMode="auto">
            <a:xfrm>
              <a:off x="1371600" y="3786188"/>
              <a:ext cx="609600" cy="2286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79" name="TextBox 10"/>
            <p:cNvSpPr txBox="1">
              <a:spLocks noChangeArrowheads="1"/>
            </p:cNvSpPr>
            <p:nvPr/>
          </p:nvSpPr>
          <p:spPr bwMode="auto">
            <a:xfrm>
              <a:off x="1384300" y="3762375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split 2</a:t>
              </a:r>
            </a:p>
          </p:txBody>
        </p:sp>
        <p:sp>
          <p:nvSpPr>
            <p:cNvPr id="28680" name="Rectangle 12"/>
            <p:cNvSpPr>
              <a:spLocks noChangeArrowheads="1"/>
            </p:cNvSpPr>
            <p:nvPr/>
          </p:nvSpPr>
          <p:spPr bwMode="auto">
            <a:xfrm>
              <a:off x="1371600" y="4014788"/>
              <a:ext cx="609600" cy="2286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81" name="TextBox 13"/>
            <p:cNvSpPr txBox="1">
              <a:spLocks noChangeArrowheads="1"/>
            </p:cNvSpPr>
            <p:nvPr/>
          </p:nvSpPr>
          <p:spPr bwMode="auto">
            <a:xfrm>
              <a:off x="1384300" y="3990975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split 3</a:t>
              </a:r>
            </a:p>
          </p:txBody>
        </p:sp>
        <p:sp>
          <p:nvSpPr>
            <p:cNvPr id="28682" name="Rectangle 15"/>
            <p:cNvSpPr>
              <a:spLocks noChangeArrowheads="1"/>
            </p:cNvSpPr>
            <p:nvPr/>
          </p:nvSpPr>
          <p:spPr bwMode="auto">
            <a:xfrm>
              <a:off x="1371600" y="4243388"/>
              <a:ext cx="609600" cy="2286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83" name="TextBox 16"/>
            <p:cNvSpPr txBox="1">
              <a:spLocks noChangeArrowheads="1"/>
            </p:cNvSpPr>
            <p:nvPr/>
          </p:nvSpPr>
          <p:spPr bwMode="auto">
            <a:xfrm>
              <a:off x="1384300" y="4219575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split 4</a:t>
              </a:r>
            </a:p>
          </p:txBody>
        </p:sp>
        <p:sp>
          <p:nvSpPr>
            <p:cNvPr id="28684" name="Oval 18"/>
            <p:cNvSpPr>
              <a:spLocks noChangeArrowheads="1"/>
            </p:cNvSpPr>
            <p:nvPr/>
          </p:nvSpPr>
          <p:spPr bwMode="auto">
            <a:xfrm>
              <a:off x="2514600" y="2971800"/>
              <a:ext cx="838200" cy="457200"/>
            </a:xfrm>
            <a:prstGeom prst="ellipse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85" name="TextBox 19"/>
            <p:cNvSpPr txBox="1">
              <a:spLocks noChangeArrowheads="1"/>
            </p:cNvSpPr>
            <p:nvPr/>
          </p:nvSpPr>
          <p:spPr bwMode="auto">
            <a:xfrm>
              <a:off x="2611438" y="3062288"/>
              <a:ext cx="6445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worker</a:t>
              </a:r>
              <a:endParaRPr lang="en-US" b="0"/>
            </a:p>
          </p:txBody>
        </p:sp>
        <p:sp>
          <p:nvSpPr>
            <p:cNvPr id="28686" name="Oval 21"/>
            <p:cNvSpPr>
              <a:spLocks noChangeArrowheads="1"/>
            </p:cNvSpPr>
            <p:nvPr/>
          </p:nvSpPr>
          <p:spPr bwMode="auto">
            <a:xfrm>
              <a:off x="2514600" y="3810000"/>
              <a:ext cx="838200" cy="457200"/>
            </a:xfrm>
            <a:prstGeom prst="ellipse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87" name="TextBox 22"/>
            <p:cNvSpPr txBox="1">
              <a:spLocks noChangeArrowheads="1"/>
            </p:cNvSpPr>
            <p:nvPr/>
          </p:nvSpPr>
          <p:spPr bwMode="auto">
            <a:xfrm>
              <a:off x="2611438" y="3900488"/>
              <a:ext cx="6445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worker</a:t>
              </a:r>
              <a:endParaRPr lang="en-US" b="0"/>
            </a:p>
          </p:txBody>
        </p:sp>
        <p:sp>
          <p:nvSpPr>
            <p:cNvPr id="28688" name="Oval 24"/>
            <p:cNvSpPr>
              <a:spLocks noChangeArrowheads="1"/>
            </p:cNvSpPr>
            <p:nvPr/>
          </p:nvSpPr>
          <p:spPr bwMode="auto">
            <a:xfrm>
              <a:off x="2514600" y="4648200"/>
              <a:ext cx="838200" cy="457200"/>
            </a:xfrm>
            <a:prstGeom prst="ellipse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TextBox 25"/>
            <p:cNvSpPr txBox="1">
              <a:spLocks noChangeArrowheads="1"/>
            </p:cNvSpPr>
            <p:nvPr/>
          </p:nvSpPr>
          <p:spPr bwMode="auto">
            <a:xfrm>
              <a:off x="2611438" y="4738688"/>
              <a:ext cx="6445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worker</a:t>
              </a:r>
              <a:endParaRPr lang="en-US" b="0" dirty="0"/>
            </a:p>
          </p:txBody>
        </p:sp>
        <p:sp>
          <p:nvSpPr>
            <p:cNvPr id="28690" name="Oval 27"/>
            <p:cNvSpPr>
              <a:spLocks noChangeArrowheads="1"/>
            </p:cNvSpPr>
            <p:nvPr/>
          </p:nvSpPr>
          <p:spPr bwMode="auto">
            <a:xfrm>
              <a:off x="5791200" y="3430588"/>
              <a:ext cx="838200" cy="457200"/>
            </a:xfrm>
            <a:prstGeom prst="ellipse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91" name="TextBox 28"/>
            <p:cNvSpPr txBox="1">
              <a:spLocks noChangeArrowheads="1"/>
            </p:cNvSpPr>
            <p:nvPr/>
          </p:nvSpPr>
          <p:spPr bwMode="auto">
            <a:xfrm>
              <a:off x="5888038" y="3521075"/>
              <a:ext cx="6445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worker</a:t>
              </a:r>
              <a:endParaRPr lang="en-US" b="0"/>
            </a:p>
          </p:txBody>
        </p:sp>
        <p:sp>
          <p:nvSpPr>
            <p:cNvPr id="28692" name="Oval 30"/>
            <p:cNvSpPr>
              <a:spLocks noChangeArrowheads="1"/>
            </p:cNvSpPr>
            <p:nvPr/>
          </p:nvSpPr>
          <p:spPr bwMode="auto">
            <a:xfrm>
              <a:off x="5791200" y="4189413"/>
              <a:ext cx="838200" cy="457200"/>
            </a:xfrm>
            <a:prstGeom prst="ellipse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93" name="TextBox 31"/>
            <p:cNvSpPr txBox="1">
              <a:spLocks noChangeArrowheads="1"/>
            </p:cNvSpPr>
            <p:nvPr/>
          </p:nvSpPr>
          <p:spPr bwMode="auto">
            <a:xfrm>
              <a:off x="5888038" y="4278313"/>
              <a:ext cx="6445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worker</a:t>
              </a:r>
              <a:endParaRPr lang="en-US" b="0"/>
            </a:p>
          </p:txBody>
        </p:sp>
        <p:sp>
          <p:nvSpPr>
            <p:cNvPr id="28694" name="Oval 33"/>
            <p:cNvSpPr>
              <a:spLocks noChangeArrowheads="1"/>
            </p:cNvSpPr>
            <p:nvPr/>
          </p:nvSpPr>
          <p:spPr bwMode="auto">
            <a:xfrm>
              <a:off x="4191000" y="2133600"/>
              <a:ext cx="838200" cy="457200"/>
            </a:xfrm>
            <a:prstGeom prst="ellipse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95" name="TextBox 34"/>
            <p:cNvSpPr txBox="1">
              <a:spLocks noChangeArrowheads="1"/>
            </p:cNvSpPr>
            <p:nvPr/>
          </p:nvSpPr>
          <p:spPr bwMode="auto">
            <a:xfrm>
              <a:off x="4287838" y="2224088"/>
              <a:ext cx="62850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Master</a:t>
              </a:r>
              <a:endParaRPr lang="en-US" b="0"/>
            </a:p>
          </p:txBody>
        </p:sp>
        <p:sp>
          <p:nvSpPr>
            <p:cNvPr id="28696" name="Oval 36"/>
            <p:cNvSpPr>
              <a:spLocks noChangeArrowheads="1"/>
            </p:cNvSpPr>
            <p:nvPr/>
          </p:nvSpPr>
          <p:spPr bwMode="auto">
            <a:xfrm>
              <a:off x="4114800" y="1143000"/>
              <a:ext cx="990600" cy="609600"/>
            </a:xfrm>
            <a:prstGeom prst="ellipse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97" name="TextBox 37"/>
            <p:cNvSpPr txBox="1">
              <a:spLocks noChangeArrowheads="1"/>
            </p:cNvSpPr>
            <p:nvPr/>
          </p:nvSpPr>
          <p:spPr bwMode="auto">
            <a:xfrm>
              <a:off x="4252086" y="1217613"/>
              <a:ext cx="7160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User</a:t>
              </a:r>
              <a:br>
                <a:rPr lang="en-US" sz="1200" b="0" dirty="0"/>
              </a:br>
              <a:r>
                <a:rPr lang="en-US" sz="1200" b="0" dirty="0"/>
                <a:t>Program</a:t>
              </a:r>
              <a:endParaRPr lang="en-US" b="0" dirty="0"/>
            </a:p>
          </p:txBody>
        </p:sp>
        <p:sp>
          <p:nvSpPr>
            <p:cNvPr id="28698" name="Rectangle 39"/>
            <p:cNvSpPr>
              <a:spLocks noChangeArrowheads="1"/>
            </p:cNvSpPr>
            <p:nvPr/>
          </p:nvSpPr>
          <p:spPr bwMode="auto">
            <a:xfrm>
              <a:off x="7315200" y="3443288"/>
              <a:ext cx="609600" cy="433387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699" name="TextBox 40"/>
            <p:cNvSpPr txBox="1">
              <a:spLocks noChangeArrowheads="1"/>
            </p:cNvSpPr>
            <p:nvPr/>
          </p:nvSpPr>
          <p:spPr bwMode="auto">
            <a:xfrm>
              <a:off x="7313613" y="3429000"/>
              <a:ext cx="611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output</a:t>
              </a:r>
            </a:p>
            <a:p>
              <a:pPr algn="ctr"/>
              <a:r>
                <a:rPr lang="en-US" sz="1200" b="0" dirty="0"/>
                <a:t>file 0</a:t>
              </a:r>
            </a:p>
          </p:txBody>
        </p:sp>
        <p:sp>
          <p:nvSpPr>
            <p:cNvPr id="28700" name="Rectangle 44"/>
            <p:cNvSpPr>
              <a:spLocks noChangeArrowheads="1"/>
            </p:cNvSpPr>
            <p:nvPr/>
          </p:nvSpPr>
          <p:spPr bwMode="auto">
            <a:xfrm>
              <a:off x="7315200" y="4200525"/>
              <a:ext cx="609600" cy="433388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701" name="TextBox 45"/>
            <p:cNvSpPr txBox="1">
              <a:spLocks noChangeArrowheads="1"/>
            </p:cNvSpPr>
            <p:nvPr/>
          </p:nvSpPr>
          <p:spPr bwMode="auto">
            <a:xfrm>
              <a:off x="7315200" y="4186238"/>
              <a:ext cx="61118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output</a:t>
              </a:r>
            </a:p>
            <a:p>
              <a:pPr algn="ctr"/>
              <a:r>
                <a:rPr lang="en-US" sz="1200" b="0"/>
                <a:t>file 1</a:t>
              </a:r>
            </a:p>
          </p:txBody>
        </p:sp>
        <p:sp>
          <p:nvSpPr>
            <p:cNvPr id="28702" name="Rectangle 46"/>
            <p:cNvSpPr>
              <a:spLocks noChangeArrowheads="1"/>
            </p:cNvSpPr>
            <p:nvPr/>
          </p:nvSpPr>
          <p:spPr bwMode="auto">
            <a:xfrm>
              <a:off x="4419600" y="3009900"/>
              <a:ext cx="152400" cy="3810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Rectangle 47"/>
            <p:cNvSpPr>
              <a:spLocks noChangeArrowheads="1"/>
            </p:cNvSpPr>
            <p:nvPr/>
          </p:nvSpPr>
          <p:spPr bwMode="auto">
            <a:xfrm>
              <a:off x="4572000" y="3009900"/>
              <a:ext cx="152400" cy="3810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48"/>
            <p:cNvSpPr>
              <a:spLocks noChangeArrowheads="1"/>
            </p:cNvSpPr>
            <p:nvPr/>
          </p:nvSpPr>
          <p:spPr bwMode="auto">
            <a:xfrm>
              <a:off x="4419600" y="3848100"/>
              <a:ext cx="152400" cy="3810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49"/>
            <p:cNvSpPr>
              <a:spLocks noChangeArrowheads="1"/>
            </p:cNvSpPr>
            <p:nvPr/>
          </p:nvSpPr>
          <p:spPr bwMode="auto">
            <a:xfrm>
              <a:off x="4572000" y="3848100"/>
              <a:ext cx="152400" cy="3810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Rectangle 50"/>
            <p:cNvSpPr>
              <a:spLocks noChangeArrowheads="1"/>
            </p:cNvSpPr>
            <p:nvPr/>
          </p:nvSpPr>
          <p:spPr bwMode="auto">
            <a:xfrm>
              <a:off x="4419600" y="4686300"/>
              <a:ext cx="152400" cy="3810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Rectangle 51"/>
            <p:cNvSpPr>
              <a:spLocks noChangeArrowheads="1"/>
            </p:cNvSpPr>
            <p:nvPr/>
          </p:nvSpPr>
          <p:spPr bwMode="auto">
            <a:xfrm>
              <a:off x="4572000" y="4686300"/>
              <a:ext cx="152400" cy="381000"/>
            </a:xfrm>
            <a:prstGeom prst="rect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8708" name="Curved Connector 53"/>
            <p:cNvCxnSpPr>
              <a:cxnSpLocks noChangeShapeType="1"/>
              <a:stCxn id="28674" idx="3"/>
              <a:endCxn id="28684" idx="2"/>
            </p:cNvCxnSpPr>
            <p:nvPr/>
          </p:nvCxnSpPr>
          <p:spPr bwMode="auto">
            <a:xfrm flipV="1">
              <a:off x="1981200" y="3200400"/>
              <a:ext cx="533400" cy="242888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09" name="Curved Connector 55"/>
            <p:cNvCxnSpPr>
              <a:cxnSpLocks noChangeShapeType="1"/>
              <a:stCxn id="28677" idx="3"/>
              <a:endCxn id="28684" idx="3"/>
            </p:cNvCxnSpPr>
            <p:nvPr/>
          </p:nvCxnSpPr>
          <p:spPr bwMode="auto">
            <a:xfrm flipV="1">
              <a:off x="1945672" y="3362045"/>
              <a:ext cx="691680" cy="310230"/>
            </a:xfrm>
            <a:prstGeom prst="curvedConnector2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0" name="Curved Connector 55"/>
            <p:cNvCxnSpPr>
              <a:cxnSpLocks noChangeShapeType="1"/>
              <a:stCxn id="28681" idx="3"/>
              <a:endCxn id="28688" idx="1"/>
            </p:cNvCxnSpPr>
            <p:nvPr/>
          </p:nvCxnSpPr>
          <p:spPr bwMode="auto">
            <a:xfrm>
              <a:off x="1945672" y="4129475"/>
              <a:ext cx="691680" cy="585680"/>
            </a:xfrm>
            <a:prstGeom prst="curvedConnector2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1" name="Straight Arrow Connector 66"/>
            <p:cNvCxnSpPr>
              <a:cxnSpLocks noChangeShapeType="1"/>
              <a:stCxn id="28678" idx="3"/>
              <a:endCxn id="28686" idx="2"/>
            </p:cNvCxnSpPr>
            <p:nvPr/>
          </p:nvCxnSpPr>
          <p:spPr bwMode="auto">
            <a:xfrm>
              <a:off x="1981200" y="3900488"/>
              <a:ext cx="533400" cy="138112"/>
            </a:xfrm>
            <a:prstGeom prst="straightConnector1">
              <a:avLst/>
            </a:prstGeom>
            <a:noFill/>
            <a:ln w="222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2" name="Straight Arrow Connector 68"/>
            <p:cNvCxnSpPr>
              <a:cxnSpLocks noChangeShapeType="1"/>
              <a:stCxn id="28682" idx="3"/>
              <a:endCxn id="28686" idx="3"/>
            </p:cNvCxnSpPr>
            <p:nvPr/>
          </p:nvCxnSpPr>
          <p:spPr bwMode="auto">
            <a:xfrm flipV="1">
              <a:off x="1981200" y="4200525"/>
              <a:ext cx="655638" cy="157163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3" name="Straight Arrow Connector 72"/>
            <p:cNvCxnSpPr>
              <a:cxnSpLocks noChangeShapeType="1"/>
              <a:stCxn id="28684" idx="6"/>
              <a:endCxn id="28702" idx="1"/>
            </p:cNvCxnSpPr>
            <p:nvPr/>
          </p:nvCxnSpPr>
          <p:spPr bwMode="auto">
            <a:xfrm>
              <a:off x="3352800" y="3200400"/>
              <a:ext cx="1066800" cy="1588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4" name="Straight Arrow Connector 75"/>
            <p:cNvCxnSpPr>
              <a:cxnSpLocks noChangeShapeType="1"/>
            </p:cNvCxnSpPr>
            <p:nvPr/>
          </p:nvCxnSpPr>
          <p:spPr bwMode="auto">
            <a:xfrm>
              <a:off x="3352800" y="4037013"/>
              <a:ext cx="1066800" cy="3175"/>
            </a:xfrm>
            <a:prstGeom prst="straightConnector1">
              <a:avLst/>
            </a:prstGeom>
            <a:noFill/>
            <a:ln w="222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5" name="Straight Arrow Connector 78"/>
            <p:cNvCxnSpPr>
              <a:cxnSpLocks noChangeShapeType="1"/>
            </p:cNvCxnSpPr>
            <p:nvPr/>
          </p:nvCxnSpPr>
          <p:spPr bwMode="auto">
            <a:xfrm>
              <a:off x="3352800" y="4875213"/>
              <a:ext cx="1066800" cy="3175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6" name="Straight Arrow Connector 81"/>
            <p:cNvCxnSpPr>
              <a:cxnSpLocks noChangeShapeType="1"/>
              <a:stCxn id="28690" idx="6"/>
              <a:endCxn id="28699" idx="1"/>
            </p:cNvCxnSpPr>
            <p:nvPr/>
          </p:nvCxnSpPr>
          <p:spPr bwMode="auto">
            <a:xfrm>
              <a:off x="6629400" y="3659188"/>
              <a:ext cx="684213" cy="0"/>
            </a:xfrm>
            <a:prstGeom prst="straightConnector1">
              <a:avLst/>
            </a:prstGeom>
            <a:noFill/>
            <a:ln w="222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7" name="Straight Arrow Connector 84"/>
            <p:cNvCxnSpPr>
              <a:cxnSpLocks noChangeShapeType="1"/>
              <a:stCxn id="28692" idx="6"/>
              <a:endCxn id="28701" idx="1"/>
            </p:cNvCxnSpPr>
            <p:nvPr/>
          </p:nvCxnSpPr>
          <p:spPr bwMode="auto">
            <a:xfrm>
              <a:off x="6629400" y="4418013"/>
              <a:ext cx="685800" cy="0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8" name="Straight Arrow Connector 90"/>
            <p:cNvCxnSpPr>
              <a:cxnSpLocks noChangeShapeType="1"/>
              <a:stCxn id="28705" idx="3"/>
              <a:endCxn id="28690" idx="2"/>
            </p:cNvCxnSpPr>
            <p:nvPr/>
          </p:nvCxnSpPr>
          <p:spPr bwMode="auto">
            <a:xfrm flipV="1">
              <a:off x="4724400" y="3659188"/>
              <a:ext cx="1066800" cy="379412"/>
            </a:xfrm>
            <a:prstGeom prst="straightConnector1">
              <a:avLst/>
            </a:prstGeom>
            <a:noFill/>
            <a:ln w="222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19" name="Straight Arrow Connector 93"/>
            <p:cNvCxnSpPr>
              <a:cxnSpLocks noChangeShapeType="1"/>
              <a:stCxn id="28705" idx="3"/>
              <a:endCxn id="28692" idx="2"/>
            </p:cNvCxnSpPr>
            <p:nvPr/>
          </p:nvCxnSpPr>
          <p:spPr bwMode="auto">
            <a:xfrm>
              <a:off x="4724400" y="4038600"/>
              <a:ext cx="1066800" cy="379413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20" name="Curved Connector 98"/>
            <p:cNvCxnSpPr>
              <a:cxnSpLocks noChangeShapeType="1"/>
              <a:stCxn id="28703" idx="3"/>
              <a:endCxn id="28690" idx="1"/>
            </p:cNvCxnSpPr>
            <p:nvPr/>
          </p:nvCxnSpPr>
          <p:spPr bwMode="auto">
            <a:xfrm>
              <a:off x="4724400" y="3200400"/>
              <a:ext cx="1189038" cy="298450"/>
            </a:xfrm>
            <a:prstGeom prst="curvedConnector2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21" name="Curved Connector 98"/>
            <p:cNvCxnSpPr>
              <a:cxnSpLocks noChangeShapeType="1"/>
            </p:cNvCxnSpPr>
            <p:nvPr/>
          </p:nvCxnSpPr>
          <p:spPr bwMode="auto">
            <a:xfrm>
              <a:off x="4724400" y="3200400"/>
              <a:ext cx="1143000" cy="10668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22" name="Curved Connector 98"/>
            <p:cNvCxnSpPr>
              <a:cxnSpLocks noChangeShapeType="1"/>
              <a:stCxn id="28707" idx="3"/>
            </p:cNvCxnSpPr>
            <p:nvPr/>
          </p:nvCxnSpPr>
          <p:spPr bwMode="auto">
            <a:xfrm flipV="1">
              <a:off x="4724400" y="3810000"/>
              <a:ext cx="1143000" cy="10668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23" name="Curved Connector 98"/>
            <p:cNvCxnSpPr>
              <a:cxnSpLocks noChangeShapeType="1"/>
              <a:stCxn id="28707" idx="3"/>
              <a:endCxn id="28692" idx="3"/>
            </p:cNvCxnSpPr>
            <p:nvPr/>
          </p:nvCxnSpPr>
          <p:spPr bwMode="auto">
            <a:xfrm flipV="1">
              <a:off x="4724400" y="4578350"/>
              <a:ext cx="1189038" cy="298450"/>
            </a:xfrm>
            <a:prstGeom prst="curvedConnector2">
              <a:avLst/>
            </a:prstGeom>
            <a:noFill/>
            <a:ln w="9525" algn="ctr">
              <a:solidFill>
                <a:schemeClr val="dk1"/>
              </a:solidFill>
              <a:round/>
              <a:headEnd/>
              <a:tailEnd type="triangle" w="med" len="med"/>
            </a:ln>
          </p:spPr>
        </p:cxnSp>
        <p:cxnSp>
          <p:nvCxnSpPr>
            <p:cNvPr id="28725" name="Straight Arrow Connector 120"/>
            <p:cNvCxnSpPr>
              <a:cxnSpLocks noChangeShapeType="1"/>
              <a:stCxn id="28696" idx="4"/>
              <a:endCxn id="28694" idx="0"/>
            </p:cNvCxnSpPr>
            <p:nvPr/>
          </p:nvCxnSpPr>
          <p:spPr bwMode="auto">
            <a:xfrm rot="5400000">
              <a:off x="4419601" y="1943100"/>
              <a:ext cx="381000" cy="3175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8727" name="Straight Arrow Connector 127"/>
            <p:cNvCxnSpPr>
              <a:cxnSpLocks noChangeShapeType="1"/>
              <a:stCxn id="28694" idx="3"/>
            </p:cNvCxnSpPr>
            <p:nvPr/>
          </p:nvCxnSpPr>
          <p:spPr bwMode="auto">
            <a:xfrm rot="5400000">
              <a:off x="3532981" y="2343944"/>
              <a:ext cx="600075" cy="960438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8728" name="Straight Arrow Connector 133"/>
            <p:cNvCxnSpPr>
              <a:cxnSpLocks noChangeShapeType="1"/>
              <a:stCxn id="28694" idx="5"/>
            </p:cNvCxnSpPr>
            <p:nvPr/>
          </p:nvCxnSpPr>
          <p:spPr bwMode="auto">
            <a:xfrm rot="16200000" flipH="1">
              <a:off x="5010944" y="2420144"/>
              <a:ext cx="904875" cy="1112837"/>
            </a:xfrm>
            <a:prstGeom prst="straightConnector1">
              <a:avLst/>
            </a:prstGeom>
            <a:noFill/>
            <a:ln w="9525" algn="ctr">
              <a:solidFill>
                <a:schemeClr val="dk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8730" name="TextBox 137"/>
            <p:cNvSpPr txBox="1">
              <a:spLocks noChangeArrowheads="1"/>
            </p:cNvSpPr>
            <p:nvPr/>
          </p:nvSpPr>
          <p:spPr bwMode="auto">
            <a:xfrm>
              <a:off x="4572000" y="1752600"/>
              <a:ext cx="80983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rgbClr val="FF0000"/>
                  </a:solidFill>
                </a:rPr>
                <a:t>(1) </a:t>
              </a:r>
              <a:r>
                <a:rPr lang="en-US" sz="1100" b="0" dirty="0" smtClean="0">
                  <a:solidFill>
                    <a:srgbClr val="FF0000"/>
                  </a:solidFill>
                </a:rPr>
                <a:t>submit</a:t>
              </a:r>
              <a:endParaRPr lang="en-US" sz="1100" b="0" dirty="0">
                <a:solidFill>
                  <a:srgbClr val="FF0000"/>
                </a:solidFill>
              </a:endParaRPr>
            </a:p>
          </p:txBody>
        </p:sp>
        <p:sp>
          <p:nvSpPr>
            <p:cNvPr id="28732" name="TextBox 139"/>
            <p:cNvSpPr txBox="1">
              <a:spLocks noChangeArrowheads="1"/>
            </p:cNvSpPr>
            <p:nvPr/>
          </p:nvSpPr>
          <p:spPr bwMode="auto">
            <a:xfrm>
              <a:off x="3352800" y="2633663"/>
              <a:ext cx="127310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rgbClr val="FF0000"/>
                  </a:solidFill>
                </a:rPr>
                <a:t>(2) </a:t>
              </a:r>
              <a:r>
                <a:rPr lang="en-US" sz="1100" b="0" dirty="0" smtClean="0">
                  <a:solidFill>
                    <a:srgbClr val="FF0000"/>
                  </a:solidFill>
                </a:rPr>
                <a:t>schedule </a:t>
              </a:r>
              <a:r>
                <a:rPr lang="en-US" sz="1100" b="0" dirty="0">
                  <a:solidFill>
                    <a:srgbClr val="FF0000"/>
                  </a:solidFill>
                </a:rPr>
                <a:t>map</a:t>
              </a:r>
            </a:p>
          </p:txBody>
        </p:sp>
        <p:sp>
          <p:nvSpPr>
            <p:cNvPr id="28733" name="TextBox 140"/>
            <p:cNvSpPr txBox="1">
              <a:spLocks noChangeArrowheads="1"/>
            </p:cNvSpPr>
            <p:nvPr/>
          </p:nvSpPr>
          <p:spPr bwMode="auto">
            <a:xfrm>
              <a:off x="4742000" y="2633990"/>
              <a:ext cx="14302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rgbClr val="FF0000"/>
                  </a:solidFill>
                </a:rPr>
                <a:t>(2) </a:t>
              </a:r>
              <a:r>
                <a:rPr lang="en-US" sz="1100" b="0" dirty="0" smtClean="0">
                  <a:solidFill>
                    <a:srgbClr val="FF0000"/>
                  </a:solidFill>
                </a:rPr>
                <a:t>schedule </a:t>
              </a:r>
              <a:r>
                <a:rPr lang="en-US" sz="1100" b="0" dirty="0">
                  <a:solidFill>
                    <a:srgbClr val="FF0000"/>
                  </a:solidFill>
                </a:rPr>
                <a:t>reduce</a:t>
              </a:r>
            </a:p>
          </p:txBody>
        </p:sp>
        <p:sp>
          <p:nvSpPr>
            <p:cNvPr id="28734" name="TextBox 141"/>
            <p:cNvSpPr txBox="1">
              <a:spLocks noChangeArrowheads="1"/>
            </p:cNvSpPr>
            <p:nvPr/>
          </p:nvSpPr>
          <p:spPr bwMode="auto">
            <a:xfrm>
              <a:off x="1990725" y="3657600"/>
              <a:ext cx="676275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rgbClr val="FF0000"/>
                  </a:solidFill>
                </a:rPr>
                <a:t>(3) read</a:t>
              </a:r>
            </a:p>
          </p:txBody>
        </p:sp>
        <p:sp>
          <p:nvSpPr>
            <p:cNvPr id="28735" name="TextBox 142"/>
            <p:cNvSpPr txBox="1">
              <a:spLocks noChangeArrowheads="1"/>
            </p:cNvSpPr>
            <p:nvPr/>
          </p:nvSpPr>
          <p:spPr bwMode="auto">
            <a:xfrm>
              <a:off x="3352800" y="3776663"/>
              <a:ext cx="102235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rgbClr val="FF0000"/>
                  </a:solidFill>
                </a:rPr>
                <a:t>(4) local write</a:t>
              </a:r>
            </a:p>
          </p:txBody>
        </p:sp>
        <p:sp>
          <p:nvSpPr>
            <p:cNvPr id="28736" name="TextBox 143"/>
            <p:cNvSpPr txBox="1">
              <a:spLocks noChangeArrowheads="1"/>
            </p:cNvSpPr>
            <p:nvPr/>
          </p:nvSpPr>
          <p:spPr bwMode="auto">
            <a:xfrm>
              <a:off x="4562475" y="3505200"/>
              <a:ext cx="1152525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>
                  <a:solidFill>
                    <a:srgbClr val="FF0000"/>
                  </a:solidFill>
                </a:rPr>
                <a:t>(5) remote read</a:t>
              </a:r>
            </a:p>
          </p:txBody>
        </p:sp>
        <p:sp>
          <p:nvSpPr>
            <p:cNvPr id="28737" name="TextBox 144"/>
            <p:cNvSpPr txBox="1">
              <a:spLocks noChangeArrowheads="1"/>
            </p:cNvSpPr>
            <p:nvPr/>
          </p:nvSpPr>
          <p:spPr bwMode="auto">
            <a:xfrm>
              <a:off x="6623050" y="3395663"/>
              <a:ext cx="69215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>
                  <a:solidFill>
                    <a:srgbClr val="FF0000"/>
                  </a:solidFill>
                </a:rPr>
                <a:t>(6) write</a:t>
              </a:r>
            </a:p>
          </p:txBody>
        </p:sp>
        <p:sp>
          <p:nvSpPr>
            <p:cNvPr id="28738" name="TextBox 145"/>
            <p:cNvSpPr txBox="1">
              <a:spLocks noChangeArrowheads="1"/>
            </p:cNvSpPr>
            <p:nvPr/>
          </p:nvSpPr>
          <p:spPr bwMode="auto">
            <a:xfrm>
              <a:off x="1394858" y="5267325"/>
              <a:ext cx="57419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Input</a:t>
              </a:r>
            </a:p>
            <a:p>
              <a:pPr algn="ctr"/>
              <a:r>
                <a:rPr lang="en-US" sz="1400"/>
                <a:t>files</a:t>
              </a:r>
            </a:p>
          </p:txBody>
        </p:sp>
        <p:sp>
          <p:nvSpPr>
            <p:cNvPr id="28739" name="TextBox 146"/>
            <p:cNvSpPr txBox="1">
              <a:spLocks noChangeArrowheads="1"/>
            </p:cNvSpPr>
            <p:nvPr/>
          </p:nvSpPr>
          <p:spPr bwMode="auto">
            <a:xfrm>
              <a:off x="2658284" y="5267325"/>
              <a:ext cx="62068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Map</a:t>
              </a:r>
            </a:p>
            <a:p>
              <a:pPr algn="ctr"/>
              <a:r>
                <a:rPr lang="en-US" sz="1400"/>
                <a:t>phase</a:t>
              </a:r>
            </a:p>
          </p:txBody>
        </p:sp>
        <p:sp>
          <p:nvSpPr>
            <p:cNvPr id="28740" name="TextBox 147"/>
            <p:cNvSpPr txBox="1">
              <a:spLocks noChangeArrowheads="1"/>
            </p:cNvSpPr>
            <p:nvPr/>
          </p:nvSpPr>
          <p:spPr bwMode="auto">
            <a:xfrm>
              <a:off x="3845162" y="5267325"/>
              <a:ext cx="147431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Intermediate files</a:t>
              </a:r>
            </a:p>
            <a:p>
              <a:pPr algn="ctr"/>
              <a:r>
                <a:rPr lang="en-US" sz="1400"/>
                <a:t>(on local disk)</a:t>
              </a:r>
            </a:p>
          </p:txBody>
        </p:sp>
        <p:sp>
          <p:nvSpPr>
            <p:cNvPr id="28741" name="TextBox 148"/>
            <p:cNvSpPr txBox="1">
              <a:spLocks noChangeArrowheads="1"/>
            </p:cNvSpPr>
            <p:nvPr/>
          </p:nvSpPr>
          <p:spPr bwMode="auto">
            <a:xfrm>
              <a:off x="5988330" y="5267325"/>
              <a:ext cx="7233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Reduce</a:t>
              </a:r>
            </a:p>
            <a:p>
              <a:pPr algn="ctr"/>
              <a:r>
                <a:rPr lang="en-US" sz="1400"/>
                <a:t>phase</a:t>
              </a:r>
            </a:p>
          </p:txBody>
        </p:sp>
        <p:sp>
          <p:nvSpPr>
            <p:cNvPr id="28742" name="TextBox 149"/>
            <p:cNvSpPr txBox="1">
              <a:spLocks noChangeArrowheads="1"/>
            </p:cNvSpPr>
            <p:nvPr/>
          </p:nvSpPr>
          <p:spPr bwMode="auto">
            <a:xfrm>
              <a:off x="7345745" y="5267325"/>
              <a:ext cx="70884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Output</a:t>
              </a:r>
            </a:p>
            <a:p>
              <a:pPr algn="ctr"/>
              <a:r>
                <a:rPr lang="en-US" sz="1400"/>
                <a:t>files</a:t>
              </a:r>
            </a:p>
          </p:txBody>
        </p:sp>
      </p:grp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/>
              <a:t>Adapted </a:t>
            </a:r>
            <a:r>
              <a:rPr lang="en-US" sz="1000" b="0" dirty="0"/>
              <a:t>from </a:t>
            </a:r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Mapper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beginning of the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void map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Mapper.Context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key/value pair in the input </a:t>
            </a:r>
            <a:r>
              <a:rPr lang="en-US" dirty="0" smtClean="0"/>
              <a:t>split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</a:t>
            </a:r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Reducer/Combiner</a:t>
            </a:r>
          </a:p>
          <a:p>
            <a:pPr lvl="1"/>
            <a:r>
              <a:rPr lang="en-US" dirty="0" smtClean="0"/>
              <a:t>void setup(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start of the </a:t>
            </a:r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reduce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smtClean="0"/>
              <a:t>V&gt; </a:t>
            </a:r>
            <a:r>
              <a:rPr lang="en-US" dirty="0"/>
              <a:t>values, 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cleanup(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end of the </a:t>
            </a:r>
            <a:r>
              <a:rPr lang="en-US" dirty="0" smtClean="0"/>
              <a:t>task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99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getPartition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the partition number </a:t>
            </a:r>
            <a:r>
              <a:rPr lang="en-US" dirty="0" smtClean="0"/>
              <a:t>given total </a:t>
            </a:r>
            <a:r>
              <a:rPr lang="en-US" dirty="0"/>
              <a:t>number of partitions </a:t>
            </a:r>
          </a:p>
          <a:p>
            <a:r>
              <a:rPr lang="en-US" dirty="0" smtClean="0"/>
              <a:t>Job</a:t>
            </a:r>
          </a:p>
          <a:p>
            <a:pPr lvl="1"/>
            <a:r>
              <a:rPr lang="en-US" dirty="0" smtClean="0"/>
              <a:t>Represents a packaged Hadoop job for submission to cluster</a:t>
            </a:r>
          </a:p>
          <a:p>
            <a:pPr lvl="1"/>
            <a:r>
              <a:rPr lang="en-US" dirty="0" smtClean="0"/>
              <a:t>Need to specify input and output paths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input and output formats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mapper, reducer, combiner,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intermediate/final key/value classes</a:t>
            </a:r>
          </a:p>
          <a:p>
            <a:pPr lvl="1"/>
            <a:r>
              <a:rPr lang="en-US" dirty="0" smtClean="0"/>
              <a:t>Need to specify number of reducers (but not mappers, why?)</a:t>
            </a:r>
          </a:p>
          <a:p>
            <a:pPr lvl="1"/>
            <a:r>
              <a:rPr lang="en-US" dirty="0" smtClean="0"/>
              <a:t>Don’t depend of defaults!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9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“Hello World”: Word </a:t>
            </a:r>
            <a:r>
              <a:rPr lang="en-US" dirty="0" smtClean="0"/>
              <a:t>Count - Pseudo </a:t>
            </a:r>
            <a:r>
              <a:rPr lang="en-US" dirty="0" smtClean="0"/>
              <a:t>code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5576" y="1556792"/>
            <a:ext cx="61118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Gill Sans"/>
                <a:cs typeface="Gill Sans"/>
              </a:rPr>
              <a:t>Map(String </a:t>
            </a:r>
            <a:r>
              <a:rPr lang="en-US" sz="1800" dirty="0" err="1" smtClean="0">
                <a:latin typeface="Gill Sans"/>
                <a:cs typeface="Gill Sans"/>
              </a:rPr>
              <a:t>docid</a:t>
            </a:r>
            <a:r>
              <a:rPr lang="en-US" sz="1800" dirty="0" smtClean="0">
                <a:latin typeface="Gill Sans"/>
                <a:cs typeface="Gill Sans"/>
              </a:rPr>
              <a:t>, </a:t>
            </a:r>
            <a:r>
              <a:rPr lang="en-US" sz="1800" dirty="0">
                <a:latin typeface="Gill Sans"/>
                <a:cs typeface="Gill Sans"/>
              </a:rPr>
              <a:t>String </a:t>
            </a:r>
            <a:r>
              <a:rPr lang="en-US" sz="1800" dirty="0" smtClean="0">
                <a:latin typeface="Gill Sans"/>
                <a:cs typeface="Gill Sans"/>
              </a:rPr>
              <a:t>text):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 smtClean="0">
                <a:latin typeface="Gill Sans"/>
                <a:cs typeface="Gill Sans"/>
              </a:rPr>
              <a:t>     </a:t>
            </a:r>
            <a:r>
              <a:rPr lang="en-US" sz="1800" b="0" dirty="0" smtClean="0">
                <a:latin typeface="Gill Sans"/>
                <a:cs typeface="Gill Sans"/>
              </a:rPr>
              <a:t>for each word w in text:</a:t>
            </a:r>
          </a:p>
          <a:p>
            <a:r>
              <a:rPr lang="en-US" sz="1800" b="0" dirty="0" smtClean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Emit(w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, 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1);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1800" dirty="0" smtClean="0">
                <a:latin typeface="Gill Sans"/>
                <a:cs typeface="Gill Sans"/>
              </a:rPr>
              <a:t>Reduce(String term, Iterator&lt;</a:t>
            </a:r>
            <a:r>
              <a:rPr lang="en-US" sz="1800" dirty="0" err="1" smtClean="0">
                <a:latin typeface="Gill Sans"/>
                <a:cs typeface="Gill Sans"/>
              </a:rPr>
              <a:t>Int</a:t>
            </a:r>
            <a:r>
              <a:rPr lang="en-US" sz="1800" dirty="0" smtClean="0">
                <a:latin typeface="Gill Sans"/>
                <a:cs typeface="Gill Sans"/>
              </a:rPr>
              <a:t>&gt; values):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>
                <a:latin typeface="Gill Sans"/>
                <a:cs typeface="Gill Sans"/>
              </a:rPr>
              <a:t>     </a:t>
            </a:r>
            <a:r>
              <a:rPr lang="en-US" sz="1800" b="0" dirty="0" err="1" smtClean="0">
                <a:latin typeface="Gill Sans"/>
                <a:cs typeface="Gill Sans"/>
              </a:rPr>
              <a:t>int</a:t>
            </a:r>
            <a:r>
              <a:rPr lang="en-US" sz="1800" b="0" dirty="0" smtClean="0">
                <a:latin typeface="Gill Sans"/>
                <a:cs typeface="Gill Sans"/>
              </a:rPr>
              <a:t> sum </a:t>
            </a:r>
            <a:r>
              <a:rPr lang="en-US" sz="1800" b="0" dirty="0">
                <a:latin typeface="Gill Sans"/>
                <a:cs typeface="Gill Sans"/>
              </a:rPr>
              <a:t>= 0;</a:t>
            </a:r>
          </a:p>
          <a:p>
            <a:r>
              <a:rPr lang="en-US" sz="1800" b="0" dirty="0">
                <a:latin typeface="Gill Sans"/>
                <a:cs typeface="Gill Sans"/>
              </a:rPr>
              <a:t>     for each v in </a:t>
            </a:r>
            <a:r>
              <a:rPr lang="en-US" sz="1800" b="0" dirty="0" smtClean="0">
                <a:latin typeface="Gill Sans"/>
                <a:cs typeface="Gill Sans"/>
              </a:rPr>
              <a:t>values</a:t>
            </a:r>
            <a:r>
              <a:rPr lang="en-US" sz="1800" b="0" dirty="0">
                <a:latin typeface="Gill Sans"/>
                <a:cs typeface="Gill Sans"/>
              </a:rPr>
              <a:t>: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sum </a:t>
            </a:r>
            <a:r>
              <a:rPr lang="en-US" sz="1800" b="0" dirty="0">
                <a:latin typeface="Gill Sans"/>
                <a:cs typeface="Gill Sans"/>
              </a:rPr>
              <a:t>+= </a:t>
            </a:r>
            <a:r>
              <a:rPr lang="en-US" sz="1800" b="0" dirty="0" smtClean="0">
                <a:latin typeface="Gill Sans"/>
                <a:cs typeface="Gill Sans"/>
              </a:rPr>
              <a:t>v;</a:t>
            </a:r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Emit(term, sum);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</p:txBody>
      </p:sp>
      <p:pic>
        <p:nvPicPr>
          <p:cNvPr id="4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356992"/>
            <a:ext cx="4876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World”: Word Count in Java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1628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MyMapper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Mapper&lt;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ONE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1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Text WORD = new Text();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map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key, Text value, Context context)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String line = ((Text) value).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toString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(line);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itr.hasMoreTokens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WORD.set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itr.nextToken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(WORD, ONE)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964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World”: Word Count in Java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88288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MyReducer</a:t>
            </a:r>
            <a:endParaRPr lang="en-US" sz="17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Reducer&lt;Text,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SUM = new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reduce(Text key,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values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Context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context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values.iterator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sum = 0;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iter.hasNext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  sum +=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().get();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SUM.set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(key, 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72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Jimmy Lin </a:t>
            </a:r>
            <a:r>
              <a:rPr lang="en-US" altLang="zh-TW" smtClean="0"/>
              <a:t>and Chris Dyer, “Data-Intensive </a:t>
            </a:r>
            <a:r>
              <a:rPr lang="en-US" altLang="zh-TW" dirty="0" smtClean="0"/>
              <a:t>Text Processing with MapReduce</a:t>
            </a:r>
            <a:r>
              <a:rPr lang="en-US" altLang="zh-TW" dirty="0"/>
              <a:t>”, </a:t>
            </a:r>
            <a:r>
              <a:rPr lang="en-US" altLang="zh-TW" dirty="0" smtClean="0"/>
              <a:t>Ch.1-3 </a:t>
            </a:r>
          </a:p>
          <a:p>
            <a:r>
              <a:rPr lang="en-US" altLang="zh-TW" dirty="0" smtClean="0"/>
              <a:t>Slides from Jimmy Lin’s “Big Data Infrastructure” course, Univ. Maryland (and Univ. Waterloo)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InputFormat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6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1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00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-227806" y="3200400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>
            <a:off x="28201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56395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657600"/>
            <a:ext cx="3048000" cy="369332"/>
            <a:chOff x="609600" y="3657600"/>
            <a:chExt cx="3124200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0800000">
              <a:off x="609600" y="3842166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819400" y="3843754"/>
              <a:ext cx="9144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862" y="3657600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1" y="3657600"/>
            <a:ext cx="2819400" cy="369332"/>
            <a:chOff x="3733801" y="3657600"/>
            <a:chExt cx="2895599" cy="36933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rot="10800000">
              <a:off x="3733801" y="3842166"/>
              <a:ext cx="920495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0720" y="3843754"/>
              <a:ext cx="86868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8200" y="3657600"/>
              <a:ext cx="11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3657600"/>
            <a:ext cx="1869995" cy="369332"/>
            <a:chOff x="6629401" y="3657600"/>
            <a:chExt cx="1869995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rot="10800000">
              <a:off x="6629401" y="3842166"/>
              <a:ext cx="755903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91400" y="3657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3733800" y="914400"/>
            <a:ext cx="1371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2667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9600" y="3276600"/>
            <a:ext cx="1371600" cy="2209800"/>
            <a:chOff x="609600" y="3276600"/>
            <a:chExt cx="1371600" cy="2209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096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6096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 bwMode="auto">
            <a:xfrm>
              <a:off x="6096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33800" y="3276600"/>
            <a:ext cx="1371600" cy="2209800"/>
            <a:chOff x="3733800" y="3276600"/>
            <a:chExt cx="1371600" cy="22098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7338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37338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 bwMode="auto">
            <a:xfrm>
              <a:off x="37338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3276600"/>
            <a:ext cx="1371600" cy="2209800"/>
            <a:chOff x="6629400" y="3276600"/>
            <a:chExt cx="1371600" cy="2209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6294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629400" y="3276600"/>
              <a:ext cx="304800" cy="16002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 bwMode="auto">
            <a:xfrm>
              <a:off x="66294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>
            <a:off x="4518160" y="3275806"/>
            <a:ext cx="11626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>
            <a:off x="4518160" y="3275806"/>
            <a:ext cx="173882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(combiners omitted here)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76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362843" y="2820762"/>
            <a:ext cx="123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OutputFormat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Probably the most complex aspect of MapReduce</a:t>
            </a:r>
          </a:p>
          <a:p>
            <a:r>
              <a:rPr lang="en-US" dirty="0" smtClean="0"/>
              <a:t>Map side</a:t>
            </a:r>
          </a:p>
          <a:p>
            <a:pPr lvl="1"/>
            <a:r>
              <a:rPr lang="en-US" dirty="0" smtClean="0"/>
              <a:t>Map outputs are buffered in memory in a circular buffer</a:t>
            </a:r>
          </a:p>
          <a:p>
            <a:pPr lvl="1"/>
            <a:r>
              <a:rPr lang="en-US" dirty="0" smtClean="0"/>
              <a:t>When buffer reaches threshold, contents are “spilled” to disk</a:t>
            </a:r>
          </a:p>
          <a:p>
            <a:pPr lvl="1"/>
            <a:r>
              <a:rPr lang="en-US" dirty="0" smtClean="0"/>
              <a:t>Spills merged in a single, partitioned file (sorted within each partition): combiner runs during the merges</a:t>
            </a:r>
          </a:p>
          <a:p>
            <a:r>
              <a:rPr lang="en-US" dirty="0" smtClean="0"/>
              <a:t>Reduce side</a:t>
            </a:r>
          </a:p>
          <a:p>
            <a:pPr lvl="1"/>
            <a:r>
              <a:rPr lang="en-US" dirty="0" smtClean="0"/>
              <a:t>First, map outputs are copied over to reducer machine</a:t>
            </a:r>
          </a:p>
          <a:p>
            <a:pPr lvl="1"/>
            <a:r>
              <a:rPr lang="en-US" dirty="0" smtClean="0"/>
              <a:t>“Sort” is a multi-pass merge of map outputs (happens in memory and on disk): combiner runs during the merges</a:t>
            </a:r>
          </a:p>
          <a:p>
            <a:pPr lvl="1"/>
            <a:r>
              <a:rPr lang="en-US" dirty="0" smtClean="0"/>
              <a:t>Final merge pass goes directly into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reducers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1111" y="50292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spills 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0203" y="1905000"/>
            <a:ext cx="118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merged spills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85594" y="1600200"/>
            <a:ext cx="148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files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Workflow</a:t>
            </a:r>
            <a:endParaRPr lang="en-US" dirty="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2044149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653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973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6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27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4. Retrieve data from HDFS</a:t>
            </a:r>
          </a:p>
        </p:txBody>
      </p:sp>
    </p:spTree>
    <p:extLst>
      <p:ext uri="{BB962C8B-B14F-4D97-AF65-F5344CB8AC3E}">
        <p14:creationId xmlns:p14="http://schemas.microsoft.com/office/powerpoint/2010/main" val="36355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Here’s how I work:</a:t>
            </a:r>
          </a:p>
          <a:p>
            <a:pPr lvl="1"/>
            <a:r>
              <a:rPr lang="en-US" dirty="0" smtClean="0"/>
              <a:t>Develop code in Eclipse on host machine</a:t>
            </a:r>
          </a:p>
          <a:p>
            <a:pPr lvl="1"/>
            <a:r>
              <a:rPr lang="en-US" dirty="0" smtClean="0"/>
              <a:t>Build distribution on host machine</a:t>
            </a:r>
          </a:p>
          <a:p>
            <a:pPr lvl="1"/>
            <a:r>
              <a:rPr lang="en-US" dirty="0" smtClean="0"/>
              <a:t>Check out copy of code on VM</a:t>
            </a:r>
          </a:p>
          <a:p>
            <a:pPr lvl="1"/>
            <a:r>
              <a:rPr lang="en-US" dirty="0" smtClean="0"/>
              <a:t>Copy (i.e., </a:t>
            </a:r>
            <a:r>
              <a:rPr lang="en-US" dirty="0" err="1" smtClean="0"/>
              <a:t>scp</a:t>
            </a:r>
            <a:r>
              <a:rPr lang="en-US" dirty="0" smtClean="0"/>
              <a:t>) jars over to VM (in same directory structure)</a:t>
            </a:r>
          </a:p>
          <a:p>
            <a:pPr lvl="1"/>
            <a:r>
              <a:rPr lang="en-US" dirty="0" smtClean="0"/>
              <a:t>Run job on VM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Commit code on host machine and push</a:t>
            </a:r>
          </a:p>
          <a:p>
            <a:pPr lvl="1"/>
            <a:r>
              <a:rPr lang="en-US" dirty="0" smtClean="0"/>
              <a:t>Pull from inside VM, verify</a:t>
            </a:r>
          </a:p>
          <a:p>
            <a:r>
              <a:rPr lang="en-US" dirty="0" smtClean="0"/>
              <a:t>Avoid using the UI of the VM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 err="1" smtClean="0"/>
              <a:t>ssh</a:t>
            </a:r>
            <a:r>
              <a:rPr lang="en-US" dirty="0" smtClean="0"/>
              <a:t> into the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Hadoop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take a deep breath</a:t>
            </a:r>
          </a:p>
          <a:p>
            <a:r>
              <a:rPr lang="en-US" dirty="0" smtClean="0"/>
              <a:t>Start small, start locally</a:t>
            </a:r>
          </a:p>
          <a:p>
            <a:r>
              <a:rPr lang="en-US" dirty="0" smtClean="0"/>
              <a:t>Build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4251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Execution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ways to run code:</a:t>
            </a:r>
          </a:p>
          <a:p>
            <a:pPr lvl="1"/>
            <a:r>
              <a:rPr lang="en-US" dirty="0" smtClean="0"/>
              <a:t>Plain Java</a:t>
            </a:r>
          </a:p>
          <a:p>
            <a:pPr lvl="1"/>
            <a:r>
              <a:rPr lang="en-US" dirty="0" smtClean="0"/>
              <a:t>Local (standalone) mode</a:t>
            </a:r>
          </a:p>
          <a:p>
            <a:pPr lvl="1"/>
            <a:r>
              <a:rPr lang="en-US" dirty="0" smtClean="0"/>
              <a:t>Pseudo-distributed mode</a:t>
            </a:r>
          </a:p>
          <a:p>
            <a:pPr lvl="1"/>
            <a:r>
              <a:rPr lang="en-US" dirty="0" smtClean="0"/>
              <a:t>Fully-distributed mode</a:t>
            </a:r>
          </a:p>
          <a:p>
            <a:r>
              <a:rPr lang="en-US" dirty="0" smtClean="0"/>
              <a:t>Learn what’s good for what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3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Debugging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1"/>
            <a:r>
              <a:rPr lang="en-US" dirty="0" smtClean="0"/>
              <a:t>Learn </a:t>
            </a:r>
            <a:r>
              <a:rPr lang="en-US" dirty="0"/>
              <a:t>to use the </a:t>
            </a:r>
            <a:r>
              <a:rPr lang="en-US" dirty="0" err="1"/>
              <a:t>webapp</a:t>
            </a:r>
            <a:r>
              <a:rPr lang="en-US" dirty="0"/>
              <a:t> to access logs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preferred over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1"/>
            <a:r>
              <a:rPr lang="en-US" dirty="0" smtClean="0"/>
              <a:t>Be careful how much you log!</a:t>
            </a:r>
          </a:p>
          <a:p>
            <a:r>
              <a:rPr lang="en-US" dirty="0" smtClean="0"/>
              <a:t>Fail </a:t>
            </a:r>
            <a:r>
              <a:rPr lang="en-US" dirty="0"/>
              <a:t>on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/>
              <a:t>RuntimeExceptions</a:t>
            </a:r>
            <a:r>
              <a:rPr lang="en-US" dirty="0"/>
              <a:t> and capture state</a:t>
            </a:r>
          </a:p>
          <a:p>
            <a:r>
              <a:rPr lang="en-US" dirty="0" smtClean="0"/>
              <a:t>Programming is still programming</a:t>
            </a:r>
          </a:p>
          <a:p>
            <a:pPr lvl="1"/>
            <a:r>
              <a:rPr lang="en-US" dirty="0" smtClean="0"/>
              <a:t>Use Hadoop as the “glue”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core functionality outside mappers and </a:t>
            </a:r>
            <a:r>
              <a:rPr lang="en-US" dirty="0" smtClean="0"/>
              <a:t>reducers</a:t>
            </a:r>
            <a:endParaRPr lang="en-US" dirty="0"/>
          </a:p>
          <a:p>
            <a:pPr lvl="1"/>
            <a:r>
              <a:rPr lang="en-US" dirty="0" smtClean="0"/>
              <a:t>Independently test (e.g., unit testing)</a:t>
            </a:r>
          </a:p>
          <a:p>
            <a:pPr lvl="1"/>
            <a:r>
              <a:rPr lang="en-US" dirty="0" smtClean="0"/>
              <a:t>Compose (tested) components in mappers and reducers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WordCount</a:t>
            </a:r>
            <a:r>
              <a:rPr lang="en-US" altLang="zh-TW" dirty="0" smtClean="0"/>
              <a:t> in 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Environment variables setting:</a:t>
            </a:r>
          </a:p>
          <a:p>
            <a:pPr lvl="1"/>
            <a:r>
              <a:rPr lang="en-US" altLang="zh-TW" dirty="0" smtClean="0"/>
              <a:t>export JAVA_HOME=/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/java/default</a:t>
            </a:r>
          </a:p>
          <a:p>
            <a:pPr lvl="1"/>
            <a:r>
              <a:rPr lang="en-US" altLang="zh-TW" dirty="0" smtClean="0"/>
              <a:t>export PATH=${JAVA_HOME}/bin:${PATH}</a:t>
            </a:r>
          </a:p>
          <a:p>
            <a:pPr lvl="1"/>
            <a:r>
              <a:rPr lang="en-US" altLang="zh-TW" dirty="0" smtClean="0"/>
              <a:t>export HADOOP_CLASSPATH=${JAVA_HOME}/lib/tools.jar</a:t>
            </a:r>
          </a:p>
          <a:p>
            <a:r>
              <a:rPr lang="en-US" altLang="zh-TW" dirty="0" smtClean="0"/>
              <a:t>Compiling java code to create a jar:</a:t>
            </a:r>
          </a:p>
          <a:p>
            <a:pPr lvl="1"/>
            <a:r>
              <a:rPr lang="en-US" altLang="zh-TW" dirty="0" smtClean="0"/>
              <a:t>cd ${HADOOP_HOME}/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/examples</a:t>
            </a:r>
          </a:p>
          <a:p>
            <a:pPr lvl="1"/>
            <a:r>
              <a:rPr lang="en-US" altLang="zh-TW" dirty="0" smtClean="0"/>
              <a:t>${HADOOP_HOME}/bin/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com.sun.tools.javac.Main</a:t>
            </a:r>
            <a:r>
              <a:rPr lang="en-US" altLang="zh-TW" dirty="0" smtClean="0"/>
              <a:t> org/apache/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/examples/WordCount.java</a:t>
            </a:r>
          </a:p>
          <a:p>
            <a:pPr lvl="1"/>
            <a:r>
              <a:rPr lang="en-US" altLang="zh-TW" dirty="0" smtClean="0"/>
              <a:t>jar </a:t>
            </a:r>
            <a:r>
              <a:rPr lang="en-US" altLang="zh-TW" dirty="0" err="1" smtClean="0"/>
              <a:t>cf</a:t>
            </a:r>
            <a:r>
              <a:rPr lang="en-US" altLang="zh-TW" dirty="0" smtClean="0"/>
              <a:t> wc.jar org/apache/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/examples/</a:t>
            </a:r>
            <a:r>
              <a:rPr lang="en-US" altLang="zh-TW" dirty="0" err="1" smtClean="0"/>
              <a:t>WordCount</a:t>
            </a:r>
            <a:r>
              <a:rPr lang="en-US" altLang="zh-TW" dirty="0" smtClean="0"/>
              <a:t>*.class</a:t>
            </a:r>
          </a:p>
          <a:p>
            <a:r>
              <a:rPr lang="en-US" altLang="zh-TW" dirty="0" smtClean="0"/>
              <a:t>Running the application in jar:</a:t>
            </a:r>
          </a:p>
          <a:p>
            <a:pPr lvl="1"/>
            <a:r>
              <a:rPr lang="en-US" altLang="zh-TW" dirty="0" smtClean="0"/>
              <a:t>${HADOOP_HOME}/bin/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 jar wc.jar </a:t>
            </a:r>
            <a:r>
              <a:rPr lang="en-US" altLang="zh-TW" dirty="0" err="1" smtClean="0"/>
              <a:t>org.apache.hadoop.examples.WordCount</a:t>
            </a:r>
            <a:r>
              <a:rPr lang="en-US" altLang="zh-TW" dirty="0" smtClean="0"/>
              <a:t> &lt;in&gt; &lt;out&gt;</a:t>
            </a:r>
          </a:p>
          <a:p>
            <a:pPr lvl="1"/>
            <a:r>
              <a:rPr lang="en-US" altLang="zh-TW" dirty="0" smtClean="0"/>
              <a:t>* NOTE: &lt;in&gt; and &lt;out&gt; are directories in HDFS</a:t>
            </a:r>
          </a:p>
        </p:txBody>
      </p:sp>
    </p:spTree>
    <p:extLst>
      <p:ext uri="{BB962C8B-B14F-4D97-AF65-F5344CB8AC3E}">
        <p14:creationId xmlns:p14="http://schemas.microsoft.com/office/powerpoint/2010/main" val="12076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Algorithm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Issues in MapReduce Algorithm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Synchronization</a:t>
            </a:r>
          </a:p>
          <a:p>
            <a:pPr lvl="1"/>
            <a:r>
              <a:rPr lang="en-US" altLang="zh-TW" dirty="0" smtClean="0"/>
              <a:t>The most tricky aspect of designing MapReduce algorithms</a:t>
            </a:r>
          </a:p>
          <a:p>
            <a:pPr lvl="1"/>
            <a:r>
              <a:rPr lang="en-US" altLang="zh-TW" dirty="0" smtClean="0"/>
              <a:t>The only cluster-wide synchronization during shuffle and sort stage: from mapper to reducer</a:t>
            </a:r>
          </a:p>
          <a:p>
            <a:r>
              <a:rPr lang="en-US" altLang="zh-TW" dirty="0" smtClean="0"/>
              <a:t>Techniques to control execution and data flow in MapReduce</a:t>
            </a:r>
          </a:p>
          <a:p>
            <a:pPr lvl="1"/>
            <a:r>
              <a:rPr lang="en-US" altLang="zh-TW" dirty="0" smtClean="0"/>
              <a:t>Scalability</a:t>
            </a:r>
          </a:p>
          <a:p>
            <a:pPr lvl="1"/>
            <a:r>
              <a:rPr lang="en-US" altLang="zh-TW" dirty="0" smtClean="0"/>
              <a:t>Efficiency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Limited control over data and execution flow</a:t>
            </a:r>
          </a:p>
          <a:p>
            <a:pPr lvl="1"/>
            <a:r>
              <a:rPr lang="en-US" altLang="zh-TW" dirty="0" smtClean="0"/>
              <a:t>Where mappers and reducers run</a:t>
            </a:r>
          </a:p>
          <a:p>
            <a:pPr lvl="1"/>
            <a:r>
              <a:rPr lang="en-US" altLang="zh-TW" dirty="0" smtClean="0"/>
              <a:t>When a mapper or reducer begins or finishes</a:t>
            </a:r>
          </a:p>
          <a:p>
            <a:pPr lvl="1"/>
            <a:r>
              <a:rPr lang="en-US" altLang="zh-TW" dirty="0" smtClean="0"/>
              <a:t>Which input a particular mapper is processing</a:t>
            </a:r>
          </a:p>
          <a:p>
            <a:pPr lvl="1"/>
            <a:r>
              <a:rPr lang="en-US" altLang="zh-TW" dirty="0" smtClean="0"/>
              <a:t>Which intermediate key a particular reducer is processing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5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 for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Cleverly-constructed data structures</a:t>
            </a:r>
          </a:p>
          <a:p>
            <a:pPr lvl="1"/>
            <a:r>
              <a:rPr lang="en-US" altLang="zh-TW" dirty="0" smtClean="0"/>
              <a:t>Bring partial results together</a:t>
            </a:r>
          </a:p>
          <a:p>
            <a:r>
              <a:rPr lang="en-US" altLang="zh-TW" dirty="0" smtClean="0"/>
              <a:t>Sort order of intermediate keys</a:t>
            </a:r>
          </a:p>
          <a:p>
            <a:pPr lvl="1"/>
            <a:r>
              <a:rPr lang="en-US" altLang="zh-TW" dirty="0" smtClean="0"/>
              <a:t>Control order in which reducers process keys</a:t>
            </a:r>
          </a:p>
          <a:p>
            <a:r>
              <a:rPr lang="en-US" altLang="zh-TW" dirty="0" err="1" smtClean="0"/>
              <a:t>Partitioner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 which reducer processes which keys</a:t>
            </a:r>
          </a:p>
          <a:p>
            <a:r>
              <a:rPr lang="en-US" altLang="zh-TW" dirty="0" smtClean="0"/>
              <a:t>Preserving state in mappers and reducers</a:t>
            </a:r>
          </a:p>
          <a:p>
            <a:pPr lvl="1"/>
            <a:r>
              <a:rPr lang="en-US" altLang="zh-TW" dirty="0" smtClean="0"/>
              <a:t>Capture dependencies across multiple keys and 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4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State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66800" y="1676400"/>
            <a:ext cx="2057401" cy="3886200"/>
            <a:chOff x="1143000" y="1676400"/>
            <a:chExt cx="2057401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Mapper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295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cleanup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1242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209984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Gill Sans"/>
                <a:cs typeface="Gill Sans"/>
              </a:rPr>
              <a:t>one object per task</a:t>
            </a:r>
            <a:endParaRPr lang="en-US" b="0" dirty="0">
              <a:latin typeface="Gill Sans"/>
              <a:cs typeface="Gill San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172199" y="1676400"/>
            <a:ext cx="2057401" cy="3886200"/>
            <a:chOff x="6019800" y="1676400"/>
            <a:chExt cx="2057401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Reducer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400799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00799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0799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705599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638799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8956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1207" y="3505200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one call per input </a:t>
            </a:r>
            <a:br>
              <a:rPr lang="en-US" b="0" dirty="0" smtClean="0">
                <a:latin typeface="Gill Sans"/>
                <a:cs typeface="Gill Sans"/>
              </a:rPr>
            </a:br>
            <a:r>
              <a:rPr lang="en-US" b="0" dirty="0" smtClean="0">
                <a:latin typeface="Gill Sans"/>
                <a:cs typeface="Gill Sans"/>
              </a:rPr>
              <a:t>key-value pair</a:t>
            </a:r>
            <a:endParaRPr lang="en-US" b="0" dirty="0">
              <a:latin typeface="Gill Sans"/>
              <a:cs typeface="Gill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39624"/>
            <a:ext cx="199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one call per </a:t>
            </a:r>
            <a:br>
              <a:rPr lang="en-US" b="0" dirty="0" smtClean="0">
                <a:latin typeface="Gill Sans"/>
                <a:cs typeface="Gill Sans"/>
              </a:rPr>
            </a:br>
            <a:r>
              <a:rPr lang="en-US" b="0" dirty="0" smtClean="0">
                <a:latin typeface="Gill Sans"/>
                <a:cs typeface="Gill Sans"/>
              </a:rPr>
              <a:t>intermediate key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791199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8956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97180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API initialization hook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638800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8956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0" y="480060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API cleanup hook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486399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2954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696199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Hadoop Algorithms: Themes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>
                <a:solidFill>
                  <a:srgbClr val="0000FF"/>
                </a:solidFill>
              </a:rPr>
              <a:t>object creation</a:t>
            </a:r>
          </a:p>
          <a:p>
            <a:pPr lvl="1"/>
            <a:r>
              <a:rPr lang="en-US" dirty="0" smtClean="0"/>
              <a:t>Inherently costly operation</a:t>
            </a:r>
          </a:p>
          <a:p>
            <a:pPr lvl="1"/>
            <a:r>
              <a:rPr lang="en-US" dirty="0" smtClean="0"/>
              <a:t>Garbage collection</a:t>
            </a:r>
          </a:p>
          <a:p>
            <a:r>
              <a:rPr lang="en-US" dirty="0" smtClean="0"/>
              <a:t>Avoid </a:t>
            </a:r>
            <a:r>
              <a:rPr lang="en-US" dirty="0" smtClean="0">
                <a:solidFill>
                  <a:srgbClr val="0000FF"/>
                </a:solidFill>
              </a:rPr>
              <a:t>buffering</a:t>
            </a:r>
          </a:p>
          <a:p>
            <a:pPr lvl="1"/>
            <a:r>
              <a:rPr lang="en-US" dirty="0" smtClean="0"/>
              <a:t>Limited heap size</a:t>
            </a:r>
          </a:p>
          <a:p>
            <a:pPr lvl="1"/>
            <a:r>
              <a:rPr lang="en-US" dirty="0" smtClean="0"/>
              <a:t>Works for small datasets, but won’t scale!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Local Aggregation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scaling characteristics:</a:t>
            </a:r>
          </a:p>
          <a:p>
            <a:pPr lvl="1"/>
            <a:r>
              <a:rPr lang="en-US" dirty="0" smtClean="0"/>
              <a:t>Twice the data, twice the running time</a:t>
            </a:r>
          </a:p>
          <a:p>
            <a:pPr lvl="1"/>
            <a:r>
              <a:rPr lang="en-US" dirty="0" smtClean="0"/>
              <a:t>Twice the resources, half the running time</a:t>
            </a:r>
          </a:p>
          <a:p>
            <a:r>
              <a:rPr lang="en-US" dirty="0" smtClean="0"/>
              <a:t>Why can’t we achieve this?</a:t>
            </a:r>
          </a:p>
          <a:p>
            <a:pPr lvl="1"/>
            <a:r>
              <a:rPr lang="en-US" dirty="0" smtClean="0"/>
              <a:t>Synchronization requires communication</a:t>
            </a:r>
          </a:p>
          <a:p>
            <a:pPr lvl="1"/>
            <a:r>
              <a:rPr lang="en-US" dirty="0" smtClean="0"/>
              <a:t>Communication kills performance</a:t>
            </a:r>
          </a:p>
          <a:p>
            <a:r>
              <a:rPr lang="en-US" dirty="0" smtClean="0"/>
              <a:t>Thus… avoid </a:t>
            </a:r>
            <a:r>
              <a:rPr lang="en-US" dirty="0" smtClean="0">
                <a:solidFill>
                  <a:srgbClr val="0000FF"/>
                </a:solidFill>
              </a:rPr>
              <a:t>communication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Reduce intermediate data via local aggregation</a:t>
            </a:r>
          </a:p>
          <a:p>
            <a:pPr lvl="1"/>
            <a:r>
              <a:rPr lang="en-US" dirty="0" smtClean="0"/>
              <a:t>Combiners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single most important aspect of synchronization in data-intensive distributed processing</a:t>
            </a:r>
          </a:p>
          <a:p>
            <a:pPr lvl="1"/>
            <a:r>
              <a:rPr lang="en-US" altLang="zh-TW" dirty="0" smtClean="0"/>
              <a:t>The exchange of intermediate results</a:t>
            </a:r>
          </a:p>
          <a:p>
            <a:pPr lvl="2"/>
            <a:r>
              <a:rPr lang="en-US" altLang="zh-TW" dirty="0" smtClean="0"/>
              <a:t>Intermediate results: mapper -&gt; reducer</a:t>
            </a:r>
          </a:p>
          <a:p>
            <a:pPr lvl="2"/>
            <a:r>
              <a:rPr lang="en-US" altLang="zh-TW" dirty="0" smtClean="0"/>
              <a:t>written to disk, and sent over the network</a:t>
            </a:r>
          </a:p>
          <a:p>
            <a:pPr lvl="2"/>
            <a:r>
              <a:rPr lang="en-US" altLang="zh-TW" dirty="0" smtClean="0"/>
              <a:t>Expensive</a:t>
            </a:r>
          </a:p>
          <a:p>
            <a:pPr lvl="1"/>
            <a:r>
              <a:rPr lang="en-US" altLang="zh-TW" dirty="0" smtClean="0"/>
              <a:t>Local aggregation of intermediate results</a:t>
            </a:r>
          </a:p>
          <a:p>
            <a:pPr lvl="2"/>
            <a:r>
              <a:rPr lang="en-US" altLang="zh-TW" dirty="0" smtClean="0"/>
              <a:t>Using the combiner</a:t>
            </a:r>
          </a:p>
          <a:p>
            <a:pPr lvl="2"/>
            <a:r>
              <a:rPr lang="en-US" altLang="zh-TW" dirty="0" smtClean="0"/>
              <a:t>To preserve state across multiple inputs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Parallelization Challenges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How do we assign work units to workers?</a:t>
            </a:r>
          </a:p>
          <a:p>
            <a:pPr eaLnBrk="1" hangingPunct="1"/>
            <a:r>
              <a:rPr lang="en-GB" dirty="0" smtClean="0"/>
              <a:t>What if we have more work units than workers?</a:t>
            </a:r>
          </a:p>
          <a:p>
            <a:pPr eaLnBrk="1" hangingPunct="1"/>
            <a:r>
              <a:rPr lang="en-GB" dirty="0" smtClean="0"/>
              <a:t>What if workers need to share partial results?</a:t>
            </a:r>
          </a:p>
          <a:p>
            <a:pPr eaLnBrk="1" hangingPunct="1"/>
            <a:r>
              <a:rPr lang="en-GB" dirty="0" smtClean="0"/>
              <a:t>How do we aggregate partial results?</a:t>
            </a:r>
          </a:p>
          <a:p>
            <a:pPr eaLnBrk="1" hangingPunct="1"/>
            <a:r>
              <a:rPr lang="en-GB" dirty="0" smtClean="0"/>
              <a:t>How do we know all the workers have finished?</a:t>
            </a:r>
          </a:p>
          <a:p>
            <a:pPr eaLnBrk="1" hangingPunct="1"/>
            <a:r>
              <a:rPr lang="en-GB" dirty="0" smtClean="0"/>
              <a:t>What if workers die?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1924770" y="5862935"/>
            <a:ext cx="6247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What's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the common theme of all of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17462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other </a:t>
            </a:r>
            <a:r>
              <a:rPr lang="en-US" sz="1800" b="0" dirty="0" err="1" smtClean="0">
                <a:latin typeface="Gill Sans"/>
                <a:cs typeface="Gill Sans"/>
              </a:rPr>
              <a:t>mappers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other reducers</a:t>
            </a:r>
            <a:endParaRPr lang="en-US" sz="1800" b="0" dirty="0"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3403" y="502920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spills (on disk)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68899" y="1905000"/>
            <a:ext cx="1352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merged spills </a:t>
            </a:r>
            <a:br>
              <a:rPr lang="en-US" sz="1400" b="0" dirty="0" smtClean="0">
                <a:latin typeface="Gill Sans"/>
                <a:cs typeface="Gill Sans"/>
              </a:rPr>
            </a:br>
            <a:r>
              <a:rPr lang="en-US" sz="1400" b="0" dirty="0" smtClean="0">
                <a:latin typeface="Gill Sans"/>
                <a:cs typeface="Gill Sans"/>
              </a:rPr>
              <a:t>(on disk)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2232" y="1600200"/>
            <a:ext cx="168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intermediate files </a:t>
            </a:r>
            <a:br>
              <a:rPr lang="en-US" sz="1400" b="0" dirty="0" smtClean="0">
                <a:latin typeface="Gill Sans"/>
                <a:cs typeface="Gill Sans"/>
              </a:rPr>
            </a:br>
            <a:r>
              <a:rPr lang="en-US" sz="1400" b="0" dirty="0" smtClean="0">
                <a:latin typeface="Gill Sans"/>
                <a:cs typeface="Gill Sans"/>
              </a:rPr>
              <a:t>(on disk)</a:t>
            </a:r>
            <a:endParaRPr lang="en-US" sz="1400" b="0" dirty="0">
              <a:latin typeface="Gill Sans"/>
              <a:cs typeface="Gill Sans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236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Baseline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331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Gill Sans"/>
              </a:rPr>
              <a:t>What’s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Gill Sans"/>
              </a:rPr>
              <a:t>the impact of combiners?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228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1</a:t>
            </a:r>
            <a:endParaRPr lang="en-US" dirty="0"/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610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2</a:t>
            </a:r>
            <a:endParaRPr lang="en-US" dirty="0"/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75324" y="2471905"/>
            <a:ext cx="40713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preserve state across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input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key-value pairs!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62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“in-mapper combining” Design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Combiners: to reduce the amount of intermediate results generated by mappers</a:t>
            </a:r>
          </a:p>
          <a:p>
            <a:pPr lvl="1"/>
            <a:r>
              <a:rPr lang="en-US" altLang="zh-TW" dirty="0" smtClean="0"/>
              <a:t>Mini-reducers: mapper -&gt; combiner -&gt; reducer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In-mapper combining</a:t>
            </a:r>
          </a:p>
          <a:p>
            <a:pPr lvl="1"/>
            <a:r>
              <a:rPr lang="en-US" altLang="zh-TW" dirty="0" smtClean="0"/>
              <a:t>Provide control over when local aggregation occurs and how it exactly takes place</a:t>
            </a:r>
          </a:p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Speed</a:t>
            </a:r>
          </a:p>
          <a:p>
            <a:pPr lvl="1"/>
            <a:r>
              <a:rPr lang="en-US" altLang="zh-TW" dirty="0"/>
              <a:t>Why is this faster than actual combiners?</a:t>
            </a:r>
          </a:p>
          <a:p>
            <a:r>
              <a:rPr lang="en-US" altLang="zh-TW" dirty="0"/>
              <a:t>Disadvantages</a:t>
            </a:r>
          </a:p>
          <a:p>
            <a:pPr lvl="1"/>
            <a:r>
              <a:rPr lang="en-US" altLang="zh-TW" dirty="0"/>
              <a:t>Explicit memory management required</a:t>
            </a:r>
          </a:p>
          <a:p>
            <a:pPr lvl="1"/>
            <a:r>
              <a:rPr lang="en-US" altLang="zh-TW" dirty="0"/>
              <a:t>Potential for order-dependent bugs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2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Drawbacks of in-mapper combining</a:t>
            </a:r>
          </a:p>
          <a:p>
            <a:pPr lvl="1"/>
            <a:r>
              <a:rPr lang="en-US" altLang="zh-TW" dirty="0" smtClean="0"/>
              <a:t>Breaks the functional programming underpinnings of </a:t>
            </a:r>
            <a:r>
              <a:rPr lang="en-US" altLang="zh-TW" dirty="0" err="1" smtClean="0"/>
              <a:t>MapReduce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Preserving state across multiple input instances means that algorithmic behavior may depend on the order of input key-value pairs</a:t>
            </a:r>
          </a:p>
          <a:p>
            <a:pPr lvl="1"/>
            <a:r>
              <a:rPr lang="en-US" altLang="zh-TW" dirty="0" smtClean="0"/>
              <a:t>Fundamental </a:t>
            </a:r>
            <a:r>
              <a:rPr lang="en-US" altLang="zh-TW" dirty="0" smtClean="0">
                <a:solidFill>
                  <a:srgbClr val="0000FF"/>
                </a:solidFill>
              </a:rPr>
              <a:t>scalability bottleneck</a:t>
            </a:r>
          </a:p>
          <a:p>
            <a:pPr lvl="2"/>
            <a:r>
              <a:rPr lang="en-US" altLang="zh-TW" dirty="0" smtClean="0"/>
              <a:t>Memory usage in the mapper</a:t>
            </a:r>
          </a:p>
          <a:p>
            <a:pPr lvl="3"/>
            <a:r>
              <a:rPr lang="en-US" altLang="zh-TW" dirty="0" smtClean="0"/>
              <a:t>The associative array might not fit in memory</a:t>
            </a:r>
          </a:p>
        </p:txBody>
      </p:sp>
    </p:spTree>
    <p:extLst>
      <p:ext uri="{BB962C8B-B14F-4D97-AF65-F5344CB8AC3E}">
        <p14:creationId xmlns:p14="http://schemas.microsoft.com/office/powerpoint/2010/main" val="24810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Limiting the memory usage when using the in-mapper combining technique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0000FF"/>
                </a:solidFill>
              </a:rPr>
              <a:t>block</a:t>
            </a:r>
            <a:r>
              <a:rPr lang="en-US" altLang="zh-TW" dirty="0" smtClean="0"/>
              <a:t> input key-value pairs</a:t>
            </a:r>
          </a:p>
          <a:p>
            <a:pPr lvl="2"/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0000FF"/>
                </a:solidFill>
              </a:rPr>
              <a:t>flush</a:t>
            </a:r>
            <a:r>
              <a:rPr lang="en-US" altLang="zh-TW" dirty="0" smtClean="0"/>
              <a:t> in-memory data structures periodically</a:t>
            </a:r>
          </a:p>
          <a:p>
            <a:pPr lvl="2"/>
            <a:r>
              <a:rPr lang="en-US" altLang="zh-TW" dirty="0" smtClean="0"/>
              <a:t>Emitting intermediate results every n key-value pairs</a:t>
            </a:r>
          </a:p>
          <a:p>
            <a:pPr lvl="3"/>
            <a:r>
              <a:rPr lang="en-US" altLang="zh-TW" dirty="0" smtClean="0"/>
              <a:t>Counter </a:t>
            </a:r>
          </a:p>
          <a:p>
            <a:pPr lvl="3"/>
            <a:r>
              <a:rPr lang="en-US" altLang="zh-TW" dirty="0" smtClean="0"/>
              <a:t>Threshold on memory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4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Factors affecting the efficiency improvement with local aggregation</a:t>
            </a:r>
          </a:p>
          <a:p>
            <a:pPr lvl="1"/>
            <a:r>
              <a:rPr lang="en-US" altLang="zh-TW" dirty="0" smtClean="0"/>
              <a:t>Size of the intermediate key space</a:t>
            </a:r>
          </a:p>
          <a:p>
            <a:pPr lvl="1"/>
            <a:r>
              <a:rPr lang="en-US" altLang="zh-TW" dirty="0" smtClean="0"/>
              <a:t>Distribution of keys</a:t>
            </a:r>
          </a:p>
          <a:p>
            <a:pPr lvl="1"/>
            <a:r>
              <a:rPr lang="en-US" altLang="zh-TW" dirty="0" smtClean="0"/>
              <a:t>Number of key-value pairs that are emitted by each map task</a:t>
            </a:r>
          </a:p>
          <a:p>
            <a:r>
              <a:rPr lang="en-US" altLang="zh-TW" dirty="0" smtClean="0"/>
              <a:t>Opportunities from aggregation come from having multiple values associated with the same key</a:t>
            </a:r>
          </a:p>
          <a:p>
            <a:r>
              <a:rPr lang="en-US" altLang="zh-TW" dirty="0" smtClean="0"/>
              <a:t>Effective for </a:t>
            </a:r>
            <a:r>
              <a:rPr lang="en-US" altLang="zh-TW" dirty="0" smtClean="0">
                <a:solidFill>
                  <a:srgbClr val="0000FF"/>
                </a:solidFill>
              </a:rPr>
              <a:t>reduce stragglers </a:t>
            </a:r>
            <a:r>
              <a:rPr lang="en-US" altLang="zh-TW" dirty="0" smtClean="0"/>
              <a:t>that result from a highly skewed distribution of 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Algorithm correctness with local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Reducer input key-value type must match mapper output key-value type</a:t>
            </a:r>
          </a:p>
          <a:p>
            <a:pPr lvl="1"/>
            <a:r>
              <a:rPr lang="en-US" altLang="zh-TW" dirty="0" smtClean="0"/>
              <a:t>Combiner input and output key-value types must match mapper output key-value type</a:t>
            </a:r>
          </a:p>
          <a:p>
            <a:pPr lvl="1"/>
            <a:r>
              <a:rPr lang="en-US" altLang="zh-TW" dirty="0" smtClean="0"/>
              <a:t>Mapper -&gt; combiner -&gt; reducer</a:t>
            </a:r>
          </a:p>
          <a:p>
            <a:r>
              <a:rPr lang="en-US" altLang="zh-TW" dirty="0" smtClean="0"/>
              <a:t>In general, combiners and reducers are </a:t>
            </a:r>
            <a:r>
              <a:rPr lang="en-US" altLang="zh-TW" dirty="0" smtClean="0">
                <a:solidFill>
                  <a:srgbClr val="0000FF"/>
                </a:solidFill>
              </a:rPr>
              <a:t>not </a:t>
            </a:r>
            <a:r>
              <a:rPr lang="en-US" altLang="zh-TW" dirty="0" smtClean="0"/>
              <a:t>interchangeable</a:t>
            </a:r>
          </a:p>
          <a:p>
            <a:pPr lvl="1"/>
            <a:r>
              <a:rPr lang="en-US" altLang="zh-TW" dirty="0" smtClean="0"/>
              <a:t>Reducers can be used as combiners when the reduce operation is both commutative and associative                                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Combiners and reducers share same method signature</a:t>
            </a:r>
          </a:p>
          <a:p>
            <a:pPr lvl="1"/>
            <a:r>
              <a:rPr lang="en-US" dirty="0" smtClean="0"/>
              <a:t>Sometimes, reducers can serve as combiners</a:t>
            </a:r>
          </a:p>
          <a:p>
            <a:pPr lvl="1"/>
            <a:r>
              <a:rPr lang="en-US" dirty="0" smtClean="0"/>
              <a:t>Often, not…</a:t>
            </a:r>
          </a:p>
          <a:p>
            <a:r>
              <a:rPr lang="en-US" dirty="0" smtClean="0"/>
              <a:t>Remember: combiner are optional optimizations</a:t>
            </a:r>
          </a:p>
          <a:p>
            <a:pPr lvl="1"/>
            <a:r>
              <a:rPr lang="en-US" dirty="0" smtClean="0"/>
              <a:t>Should not affect algorithm correctness</a:t>
            </a:r>
          </a:p>
          <a:p>
            <a:pPr lvl="1"/>
            <a:r>
              <a:rPr lang="en-US" dirty="0" smtClean="0"/>
              <a:t>May be run 0, 1, or multiple times</a:t>
            </a:r>
          </a:p>
          <a:p>
            <a:r>
              <a:rPr lang="en-US" dirty="0" smtClean="0"/>
              <a:t>Example: find average of integers associated with the same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Common Theme?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Parallelization problems arise from:</a:t>
            </a:r>
          </a:p>
          <a:p>
            <a:pPr lvl="1" eaLnBrk="1" hangingPunct="1"/>
            <a:r>
              <a:rPr lang="en-GB" dirty="0" smtClean="0"/>
              <a:t>Communication between workers (e.g., to exchange state)</a:t>
            </a:r>
          </a:p>
          <a:p>
            <a:pPr lvl="1" eaLnBrk="1" hangingPunct="1"/>
            <a:r>
              <a:rPr lang="en-GB" dirty="0" smtClean="0"/>
              <a:t>Access to shared resources (e.g., data)</a:t>
            </a:r>
          </a:p>
          <a:p>
            <a:pPr eaLnBrk="1" hangingPunct="1"/>
            <a:r>
              <a:rPr lang="en-GB" dirty="0" smtClean="0"/>
              <a:t>Thus, we need a synchronization mechanism</a:t>
            </a:r>
          </a:p>
          <a:p>
            <a:pPr lvl="1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539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1</a:t>
            </a:r>
            <a:endParaRPr lang="en-US" dirty="0"/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0" y="5867400"/>
            <a:ext cx="5102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2</a:t>
            </a:r>
            <a:endParaRPr lang="en-US" dirty="0"/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102" y="1170454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15277" y="6015335"/>
            <a:ext cx="3132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doesn’t this work?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3</a:t>
            </a:r>
            <a:endParaRPr lang="en-US" dirty="0"/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171530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5943600"/>
            <a:ext cx="1227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Fixed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11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r>
              <a:rPr lang="en-US" dirty="0" smtClean="0"/>
              <a:t>: Version 4</a:t>
            </a:r>
            <a:endParaRPr lang="en-US" dirty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599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Pairs and Stripes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References: </a:t>
            </a:r>
          </a:p>
          <a:p>
            <a:pPr lvl="1"/>
            <a:r>
              <a:rPr lang="en-US" altLang="zh-TW" dirty="0" smtClean="0"/>
              <a:t>Chris Dyer, Aaron Cordova, Alex Mont, and Jimmy Lin, “Fast, easy, and cheap: Construction of statistical machine translation models with MapReduce,” Proceedings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workshop on Statistical Machine Translation at ACL 2008, pp.199-207, 2008.</a:t>
            </a:r>
          </a:p>
          <a:p>
            <a:pPr lvl="1"/>
            <a:r>
              <a:rPr lang="en-US" altLang="zh-TW" dirty="0" smtClean="0"/>
              <a:t>Jimmy Lin, “Scalable language processing algorithms for the masses: A case study in computing word co-occurrence matrices with MapReduce,” Proceedings of the 2008 Conference on Empirical Methods in Natural Language Processing (EMNLP 2008), pp.419-428, 2008.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6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Term co-occurrence matrix </a:t>
            </a:r>
            <a:r>
              <a:rPr lang="en-US" dirty="0" smtClean="0"/>
              <a:t>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784394" y="5895330"/>
            <a:ext cx="7575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30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use of complex keys to coordinate distributed computations</a:t>
            </a:r>
          </a:p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all pairs, emit (a, b) → count</a:t>
            </a:r>
          </a:p>
          <a:p>
            <a:r>
              <a:rPr lang="en-US" dirty="0" smtClean="0"/>
              <a:t>Reducers sum up counts associated with these pairs</a:t>
            </a:r>
          </a:p>
          <a:p>
            <a:r>
              <a:rPr lang="en-US" dirty="0" smtClean="0"/>
              <a:t>Use combiners!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4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Pairs: Pseudo-Code</a:t>
            </a:r>
            <a:endParaRPr lang="en-US" dirty="0"/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  <p:extLst>
      <p:ext uri="{BB962C8B-B14F-4D97-AF65-F5344CB8AC3E}">
        <p14:creationId xmlns:p14="http://schemas.microsoft.com/office/powerpoint/2010/main" val="10019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implement, easy to understand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Lots of pairs to sort and shuffle around (upper bound?)</a:t>
            </a:r>
          </a:p>
          <a:p>
            <a:pPr lvl="1"/>
            <a:r>
              <a:rPr lang="en-US" dirty="0" smtClean="0"/>
              <a:t>Not many opportunities for combiners to work</a:t>
            </a:r>
          </a:p>
        </p:txBody>
      </p:sp>
    </p:spTree>
    <p:extLst>
      <p:ext uri="{BB962C8B-B14F-4D97-AF65-F5344CB8AC3E}">
        <p14:creationId xmlns:p14="http://schemas.microsoft.com/office/powerpoint/2010/main" val="301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Managing Multiple Workers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GB" dirty="0" smtClean="0"/>
              <a:t>Difficult because</a:t>
            </a:r>
          </a:p>
          <a:p>
            <a:pPr lvl="1" eaLnBrk="1" hangingPunct="1"/>
            <a:r>
              <a:rPr lang="en-GB" dirty="0" smtClean="0"/>
              <a:t>We don’t know the order in which workers run</a:t>
            </a:r>
          </a:p>
          <a:p>
            <a:pPr lvl="1" eaLnBrk="1" hangingPunct="1"/>
            <a:r>
              <a:rPr lang="en-GB" dirty="0" smtClean="0"/>
              <a:t>We don’t know when workers interrupt each other</a:t>
            </a:r>
          </a:p>
          <a:p>
            <a:pPr lvl="1" eaLnBrk="1" hangingPunct="1"/>
            <a:r>
              <a:rPr lang="en-GB" dirty="0" smtClean="0"/>
              <a:t>We don’t know when workers need to communicate partial results</a:t>
            </a:r>
          </a:p>
          <a:p>
            <a:pPr lvl="1" eaLnBrk="1" hangingPunct="1"/>
            <a:r>
              <a:rPr lang="en-GB" dirty="0" smtClean="0"/>
              <a:t>We don’t know the order in which workers access shared data</a:t>
            </a:r>
          </a:p>
          <a:p>
            <a:pPr eaLnBrk="1" hangingPunct="1"/>
            <a:r>
              <a:rPr lang="en-GB" dirty="0" smtClean="0"/>
              <a:t>Thus, we need:</a:t>
            </a:r>
          </a:p>
          <a:p>
            <a:pPr lvl="1" eaLnBrk="1" hangingPunct="1"/>
            <a:r>
              <a:rPr lang="en-GB" dirty="0" smtClean="0"/>
              <a:t>Semaphores (lock, unlock)</a:t>
            </a:r>
          </a:p>
          <a:p>
            <a:pPr lvl="1" eaLnBrk="1" hangingPunct="1"/>
            <a:r>
              <a:rPr lang="en-GB" dirty="0" smtClean="0"/>
              <a:t>Conditional variables (wait, notify, broadcast)</a:t>
            </a:r>
          </a:p>
          <a:p>
            <a:pPr lvl="1" eaLnBrk="1" hangingPunct="1"/>
            <a:r>
              <a:rPr lang="en-GB" dirty="0" smtClean="0"/>
              <a:t>Barriers</a:t>
            </a:r>
          </a:p>
          <a:p>
            <a:pPr eaLnBrk="1" hangingPunct="1"/>
            <a:r>
              <a:rPr lang="en-GB" dirty="0" smtClean="0"/>
              <a:t>Still, lots of problems:</a:t>
            </a:r>
          </a:p>
          <a:p>
            <a:pPr lvl="1" eaLnBrk="1" hangingPunct="1"/>
            <a:r>
              <a:rPr lang="en-GB" dirty="0" smtClean="0"/>
              <a:t>Deadlock, </a:t>
            </a:r>
            <a:r>
              <a:rPr lang="en-GB" dirty="0" err="1" smtClean="0"/>
              <a:t>livelock</a:t>
            </a:r>
            <a:r>
              <a:rPr lang="en-GB" dirty="0" smtClean="0"/>
              <a:t>, race conditions...</a:t>
            </a:r>
          </a:p>
          <a:p>
            <a:pPr lvl="1" eaLnBrk="1" hangingPunct="1"/>
            <a:r>
              <a:rPr lang="en-GB" dirty="0" smtClean="0"/>
              <a:t>Dining philosophers, sleeping barbers, cigarette smokers...</a:t>
            </a:r>
          </a:p>
          <a:p>
            <a:pPr eaLnBrk="1" hangingPunct="1"/>
            <a:r>
              <a:rPr lang="en-GB" dirty="0" smtClean="0"/>
              <a:t>Moral of the story: be careful!</a:t>
            </a:r>
          </a:p>
        </p:txBody>
      </p:sp>
    </p:spTree>
    <p:extLst>
      <p:ext uri="{BB962C8B-B14F-4D97-AF65-F5344CB8AC3E}">
        <p14:creationId xmlns:p14="http://schemas.microsoft.com/office/powerpoint/2010/main" val="32808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328560" y="2032716"/>
            <a:ext cx="11528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(a, b) → 1 </a:t>
            </a:r>
          </a:p>
          <a:p>
            <a:r>
              <a:rPr lang="en-US" sz="1800" b="0" dirty="0"/>
              <a:t>(a, c) → 2 </a:t>
            </a:r>
          </a:p>
          <a:p>
            <a:r>
              <a:rPr lang="en-US" sz="1800" b="0" dirty="0"/>
              <a:t>(a, d) → 5 </a:t>
            </a:r>
          </a:p>
          <a:p>
            <a:r>
              <a:rPr lang="en-US" sz="1800" b="0" dirty="0"/>
              <a:t>(a, e) → 3 </a:t>
            </a:r>
          </a:p>
          <a:p>
            <a:r>
              <a:rPr lang="en-US" sz="1800" b="0" dirty="0"/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56333" y="2491262"/>
            <a:ext cx="2991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781175" y="5543920"/>
            <a:ext cx="29915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a → { b: 1,         d: 5, e: 3 }</a:t>
            </a:r>
          </a:p>
          <a:p>
            <a:r>
              <a:rPr lang="en-US" sz="1800" b="0" dirty="0"/>
              <a:t>a → { b: 1, c: 2, d: 2,         f: 2 }</a:t>
            </a:r>
          </a:p>
          <a:p>
            <a:r>
              <a:rPr lang="en-US" sz="1800" b="0" dirty="0"/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4117426" y="5336130"/>
            <a:ext cx="48749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brings together partial results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182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Stripes: Pseudo-Code</a:t>
            </a:r>
            <a:endParaRPr lang="en-US" dirty="0"/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10885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Far less sorting and shuffling of key-value pairs</a:t>
            </a:r>
          </a:p>
          <a:p>
            <a:pPr lvl="1"/>
            <a:r>
              <a:rPr lang="en-US" dirty="0" smtClean="0"/>
              <a:t>Can make better use of combiners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</p:txBody>
      </p:sp>
    </p:spTree>
    <p:extLst>
      <p:ext uri="{BB962C8B-B14F-4D97-AF65-F5344CB8AC3E}">
        <p14:creationId xmlns:p14="http://schemas.microsoft.com/office/powerpoint/2010/main" val="26330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Pairs:</a:t>
            </a:r>
          </a:p>
          <a:p>
            <a:pPr lvl="1"/>
            <a:r>
              <a:rPr lang="en-US" altLang="zh-TW" dirty="0" smtClean="0"/>
              <a:t>Huge number of key-value pairs</a:t>
            </a:r>
          </a:p>
          <a:p>
            <a:r>
              <a:rPr lang="en-US" altLang="zh-TW" dirty="0" smtClean="0"/>
              <a:t>Stripes:</a:t>
            </a:r>
          </a:p>
          <a:p>
            <a:pPr lvl="1"/>
            <a:r>
              <a:rPr lang="en-US" altLang="zh-TW" dirty="0" smtClean="0"/>
              <a:t>More compact representation</a:t>
            </a:r>
          </a:p>
          <a:p>
            <a:pPr lvl="1"/>
            <a:r>
              <a:rPr lang="en-US" altLang="zh-TW" dirty="0" smtClean="0"/>
              <a:t>Fewer intermediate keys, less sorting</a:t>
            </a:r>
          </a:p>
          <a:p>
            <a:pPr lvl="1"/>
            <a:r>
              <a:rPr lang="en-US" altLang="zh-TW" dirty="0" smtClean="0"/>
              <a:t>More complex values, more serialization and deserialization overhead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0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Both can benefit from the use of combiners</a:t>
            </a:r>
          </a:p>
          <a:p>
            <a:pPr lvl="1"/>
            <a:r>
              <a:rPr lang="en-US" altLang="zh-TW" dirty="0" smtClean="0"/>
              <a:t>But, stripes approach can have more opportunities to perform local aggregation since the key space is the vocabulary</a:t>
            </a:r>
          </a:p>
          <a:p>
            <a:r>
              <a:rPr lang="en-US" altLang="zh-TW" dirty="0" smtClean="0"/>
              <a:t>In-mapper combining optimization can both be applied</a:t>
            </a:r>
          </a:p>
          <a:p>
            <a:pPr lvl="1"/>
            <a:r>
              <a:rPr lang="en-US" altLang="zh-TW" dirty="0" smtClean="0"/>
              <a:t>But, far fewer opportunities for partial aggregation in the pairs approach due to the sparsity of the intermediate key space</a:t>
            </a:r>
          </a:p>
          <a:p>
            <a:r>
              <a:rPr lang="en-US" altLang="zh-TW" dirty="0" smtClean="0"/>
              <a:t>Memory management will be more complex for the stripes approach</a:t>
            </a:r>
          </a:p>
          <a:p>
            <a:pPr lvl="1"/>
            <a:r>
              <a:rPr lang="en-US" altLang="zh-TW" dirty="0" smtClean="0"/>
              <a:t>Assumption: each associative array is small enough to fit into 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3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Brief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Pairs</a:t>
            </a:r>
          </a:p>
          <a:p>
            <a:pPr lvl="1"/>
            <a:r>
              <a:rPr lang="en-US" altLang="zh-TW" dirty="0" smtClean="0"/>
              <a:t>Individually records each co-occurring event</a:t>
            </a:r>
          </a:p>
          <a:p>
            <a:r>
              <a:rPr lang="en-US" altLang="zh-TW" dirty="0" smtClean="0"/>
              <a:t>Stripes</a:t>
            </a:r>
          </a:p>
          <a:p>
            <a:pPr lvl="1"/>
            <a:r>
              <a:rPr lang="en-US" altLang="zh-TW" dirty="0" smtClean="0"/>
              <a:t>Records all co-occurring events with respect to a conditioning event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4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Cluster size:</a:t>
            </a:r>
            <a:r>
              <a:rPr lang="en-US" sz="1000" b="0" dirty="0"/>
              <a:t> 38 cores</a:t>
            </a:r>
          </a:p>
          <a:p>
            <a:r>
              <a:rPr lang="en-US" sz="1000" dirty="0"/>
              <a:t>Data Source:</a:t>
            </a:r>
            <a:r>
              <a:rPr lang="en-US" sz="1000" b="0" dirty="0"/>
              <a:t> Associated Press </a:t>
            </a:r>
            <a:r>
              <a:rPr lang="en-US" sz="1000" b="0" dirty="0" err="1"/>
              <a:t>Worldstream</a:t>
            </a:r>
            <a:r>
              <a:rPr lang="en-US" sz="1000" b="0" dirty="0"/>
              <a:t> (APW) of the English </a:t>
            </a:r>
            <a:r>
              <a:rPr lang="en-US" sz="1000" b="0" dirty="0" err="1"/>
              <a:t>Gigaword</a:t>
            </a:r>
            <a:r>
              <a:rPr lang="en-US" sz="1000" b="0" dirty="0"/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29855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Relative Frequencies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To convert absolute counts into relative frequencies f(</a:t>
            </a:r>
            <a:r>
              <a:rPr lang="en-US" altLang="zh-TW" dirty="0" err="1" smtClean="0"/>
              <a:t>wj|wi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Straightforward in the stripes approach</a:t>
            </a:r>
          </a:p>
          <a:p>
            <a:r>
              <a:rPr lang="en-US" altLang="zh-TW" dirty="0" smtClean="0"/>
              <a:t>Pairs:</a:t>
            </a:r>
          </a:p>
          <a:p>
            <a:pPr lvl="1"/>
            <a:r>
              <a:rPr lang="en-US" altLang="zh-TW" dirty="0" smtClean="0"/>
              <a:t>We have to properly sequence data presented to the reducer</a:t>
            </a:r>
          </a:p>
          <a:p>
            <a:pPr lvl="2"/>
            <a:r>
              <a:rPr lang="en-US" altLang="zh-TW" dirty="0" smtClean="0"/>
              <a:t>The programmer can define the </a:t>
            </a:r>
            <a:r>
              <a:rPr lang="en-US" altLang="zh-TW" dirty="0" smtClean="0">
                <a:solidFill>
                  <a:srgbClr val="0000FF"/>
                </a:solidFill>
              </a:rPr>
              <a:t>sort order </a:t>
            </a:r>
            <a:r>
              <a:rPr lang="en-US" altLang="zh-TW" dirty="0" smtClean="0"/>
              <a:t>of keys so that data needed earlier is presented to the reducer before other data</a:t>
            </a:r>
          </a:p>
          <a:p>
            <a:pPr lvl="2"/>
            <a:r>
              <a:rPr lang="en-US" altLang="zh-TW" dirty="0" smtClean="0"/>
              <a:t>In the reducer, we have to define the sort order of the keys so that pairs with special symbol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wi</a:t>
            </a:r>
            <a:r>
              <a:rPr lang="en-US" altLang="zh-TW" dirty="0" smtClean="0">
                <a:solidFill>
                  <a:srgbClr val="FF0000"/>
                </a:solidFill>
              </a:rPr>
              <a:t>,*) </a:t>
            </a:r>
            <a:r>
              <a:rPr lang="en-US" altLang="zh-TW" dirty="0" smtClean="0"/>
              <a:t>are ordered before any other key-value pairs with </a:t>
            </a:r>
            <a:r>
              <a:rPr lang="en-US" altLang="zh-TW" dirty="0" err="1" smtClean="0"/>
              <a:t>wi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5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relative frequencies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488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Programming models</a:t>
            </a:r>
          </a:p>
          <a:p>
            <a:pPr lvl="1"/>
            <a:r>
              <a:rPr lang="en-US" sz="2400" dirty="0" smtClean="0"/>
              <a:t>Shared memory (</a:t>
            </a:r>
            <a:r>
              <a:rPr lang="en-US" sz="2400" dirty="0" err="1" smtClean="0"/>
              <a:t>pthreads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Message passing (MPI)</a:t>
            </a:r>
          </a:p>
          <a:p>
            <a:r>
              <a:rPr lang="en-US" sz="2400" dirty="0" smtClean="0"/>
              <a:t>Design Patterns</a:t>
            </a:r>
          </a:p>
          <a:p>
            <a:pPr lvl="1"/>
            <a:r>
              <a:rPr lang="en-US" sz="2400" dirty="0" smtClean="0"/>
              <a:t>Master-slaves</a:t>
            </a:r>
          </a:p>
          <a:p>
            <a:pPr lvl="1"/>
            <a:r>
              <a:rPr lang="en-US" sz="2400" dirty="0" smtClean="0"/>
              <a:t>Producer-consumer flows</a:t>
            </a:r>
          </a:p>
          <a:p>
            <a:pPr lvl="1"/>
            <a:r>
              <a:rPr lang="en-US" sz="2400" dirty="0" smtClean="0"/>
              <a:t>Shared work queues</a:t>
            </a:r>
          </a:p>
          <a:p>
            <a:pPr lvl="1"/>
            <a:endParaRPr lang="en-US" sz="2400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230365" y="1786526"/>
            <a:ext cx="1476375" cy="1630362"/>
            <a:chOff x="2667000" y="1524000"/>
            <a:chExt cx="2032346" cy="2243288"/>
          </a:xfrm>
        </p:grpSpPr>
        <p:cxnSp>
          <p:nvCxnSpPr>
            <p:cNvPr id="5" name="Straight Arrow Connector 4"/>
            <p:cNvCxnSpPr>
              <a:cxnSpLocks noChangeShapeType="1"/>
            </p:cNvCxnSpPr>
            <p:nvPr/>
          </p:nvCxnSpPr>
          <p:spPr bwMode="auto">
            <a:xfrm rot="5400000">
              <a:off x="2134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2682875" y="1524000"/>
              <a:ext cx="20164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Message Passing</a:t>
              </a: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2667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8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2515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3048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0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2896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3429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2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3277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3810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4" name="Straight Arrow Connector 17"/>
            <p:cNvCxnSpPr>
              <a:cxnSpLocks noChangeShapeType="1"/>
            </p:cNvCxnSpPr>
            <p:nvPr/>
          </p:nvCxnSpPr>
          <p:spPr bwMode="auto">
            <a:xfrm rot="5400000">
              <a:off x="3658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41910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6" name="Straight Arrow Connector 43"/>
            <p:cNvCxnSpPr>
              <a:cxnSpLocks noChangeShapeType="1"/>
            </p:cNvCxnSpPr>
            <p:nvPr/>
          </p:nvCxnSpPr>
          <p:spPr bwMode="auto">
            <a:xfrm>
              <a:off x="2835275" y="1981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3216275" y="2057400"/>
              <a:ext cx="1143000" cy="2286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8"/>
            <p:cNvCxnSpPr>
              <a:cxnSpLocks noChangeShapeType="1"/>
            </p:cNvCxnSpPr>
            <p:nvPr/>
          </p:nvCxnSpPr>
          <p:spPr bwMode="auto">
            <a:xfrm>
              <a:off x="3597275" y="2362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59"/>
            <p:cNvCxnSpPr>
              <a:cxnSpLocks noChangeShapeType="1"/>
            </p:cNvCxnSpPr>
            <p:nvPr/>
          </p:nvCxnSpPr>
          <p:spPr bwMode="auto">
            <a:xfrm flipH="1">
              <a:off x="3978275" y="25908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60"/>
            <p:cNvCxnSpPr>
              <a:cxnSpLocks noChangeShapeType="1"/>
            </p:cNvCxnSpPr>
            <p:nvPr/>
          </p:nvCxnSpPr>
          <p:spPr bwMode="auto">
            <a:xfrm rot="10800000" flipV="1">
              <a:off x="3597275" y="2819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438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63"/>
            <p:cNvCxnSpPr>
              <a:cxnSpLocks noChangeShapeType="1"/>
            </p:cNvCxnSpPr>
            <p:nvPr/>
          </p:nvCxnSpPr>
          <p:spPr bwMode="auto">
            <a:xfrm flipH="1">
              <a:off x="2835275" y="26670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64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9718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42"/>
          <p:cNvGrpSpPr>
            <a:grpSpLocks/>
          </p:cNvGrpSpPr>
          <p:nvPr/>
        </p:nvGrpSpPr>
        <p:grpSpPr bwMode="auto">
          <a:xfrm>
            <a:off x="5052720" y="1809821"/>
            <a:ext cx="2005012" cy="1630362"/>
            <a:chOff x="5181600" y="1524000"/>
            <a:chExt cx="2759075" cy="2243288"/>
          </a:xfrm>
        </p:grpSpPr>
        <p:cxnSp>
          <p:nvCxnSpPr>
            <p:cNvPr id="2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4648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26" name="TextBox 31"/>
            <p:cNvSpPr txBox="1">
              <a:spLocks noChangeArrowheads="1"/>
            </p:cNvSpPr>
            <p:nvPr/>
          </p:nvSpPr>
          <p:spPr bwMode="auto">
            <a:xfrm>
              <a:off x="5273675" y="1524000"/>
              <a:ext cx="1840014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Shared Memory</a:t>
              </a:r>
            </a:p>
          </p:txBody>
        </p:sp>
        <p:sp>
          <p:nvSpPr>
            <p:cNvPr id="27" name="TextBox 32"/>
            <p:cNvSpPr txBox="1">
              <a:spLocks noChangeArrowheads="1"/>
            </p:cNvSpPr>
            <p:nvPr/>
          </p:nvSpPr>
          <p:spPr bwMode="auto">
            <a:xfrm>
              <a:off x="5181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8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5029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29" name="TextBox 34"/>
            <p:cNvSpPr txBox="1">
              <a:spLocks noChangeArrowheads="1"/>
            </p:cNvSpPr>
            <p:nvPr/>
          </p:nvSpPr>
          <p:spPr bwMode="auto">
            <a:xfrm>
              <a:off x="5562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30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5410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59436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32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791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6324599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34" name="Straight Arrow Connector 39"/>
            <p:cNvCxnSpPr>
              <a:cxnSpLocks noChangeShapeType="1"/>
            </p:cNvCxnSpPr>
            <p:nvPr/>
          </p:nvCxnSpPr>
          <p:spPr bwMode="auto">
            <a:xfrm rot="5400000">
              <a:off x="6172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5" name="TextBox 40"/>
            <p:cNvSpPr txBox="1">
              <a:spLocks noChangeArrowheads="1"/>
            </p:cNvSpPr>
            <p:nvPr/>
          </p:nvSpPr>
          <p:spPr bwMode="auto">
            <a:xfrm>
              <a:off x="6705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7331075" y="1905000"/>
              <a:ext cx="609600" cy="1524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7" name="Straight Arrow Connector 65"/>
            <p:cNvCxnSpPr>
              <a:cxnSpLocks noChangeShapeType="1"/>
            </p:cNvCxnSpPr>
            <p:nvPr/>
          </p:nvCxnSpPr>
          <p:spPr bwMode="auto">
            <a:xfrm>
              <a:off x="5349875" y="21336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67"/>
            <p:cNvCxnSpPr>
              <a:cxnSpLocks noChangeShapeType="1"/>
            </p:cNvCxnSpPr>
            <p:nvPr/>
          </p:nvCxnSpPr>
          <p:spPr bwMode="auto">
            <a:xfrm>
              <a:off x="6111875" y="2286000"/>
              <a:ext cx="1219200" cy="1588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Straight Arrow Connector 69"/>
            <p:cNvCxnSpPr>
              <a:cxnSpLocks noChangeShapeType="1"/>
            </p:cNvCxnSpPr>
            <p:nvPr/>
          </p:nvCxnSpPr>
          <p:spPr bwMode="auto">
            <a:xfrm rot="10800000">
              <a:off x="5730875" y="2438400"/>
              <a:ext cx="1600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6492875" y="2667000"/>
              <a:ext cx="838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74"/>
            <p:cNvCxnSpPr>
              <a:cxnSpLocks noChangeShapeType="1"/>
            </p:cNvCxnSpPr>
            <p:nvPr/>
          </p:nvCxnSpPr>
          <p:spPr bwMode="auto">
            <a:xfrm rot="10800000" flipH="1">
              <a:off x="6492875" y="2817813"/>
              <a:ext cx="838200" cy="158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76"/>
            <p:cNvCxnSpPr>
              <a:cxnSpLocks noChangeShapeType="1"/>
            </p:cNvCxnSpPr>
            <p:nvPr/>
          </p:nvCxnSpPr>
          <p:spPr bwMode="auto">
            <a:xfrm flipH="1">
              <a:off x="5349875" y="29718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 rot="-5400000">
              <a:off x="6856413" y="2476425"/>
              <a:ext cx="152400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Memory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148862" y="4908964"/>
            <a:ext cx="1471246" cy="1459672"/>
            <a:chOff x="1271954" y="4419600"/>
            <a:chExt cx="1471246" cy="1459672"/>
          </a:xfrm>
        </p:grpSpPr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1271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auto">
            <a:xfrm>
              <a:off x="1828800" y="4648200"/>
              <a:ext cx="381000" cy="353786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6858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master</a:t>
              </a:r>
            </a:p>
          </p:txBody>
        </p:sp>
        <p:sp>
          <p:nvSpPr>
            <p:cNvPr id="134" name="AutoShape 4"/>
            <p:cNvSpPr>
              <a:spLocks noChangeArrowheads="1"/>
            </p:cNvSpPr>
            <p:nvPr/>
          </p:nvSpPr>
          <p:spPr bwMode="auto">
            <a:xfrm>
              <a:off x="1652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AutoShape 4"/>
            <p:cNvSpPr>
              <a:spLocks noChangeArrowheads="1"/>
            </p:cNvSpPr>
            <p:nvPr/>
          </p:nvSpPr>
          <p:spPr bwMode="auto">
            <a:xfrm>
              <a:off x="2033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AutoShape 4"/>
            <p:cNvSpPr>
              <a:spLocks noChangeArrowheads="1"/>
            </p:cNvSpPr>
            <p:nvPr/>
          </p:nvSpPr>
          <p:spPr bwMode="auto">
            <a:xfrm>
              <a:off x="2414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9" name="Straight Arrow Connector 128"/>
            <p:cNvCxnSpPr>
              <a:stCxn id="63" idx="2"/>
              <a:endCxn id="59" idx="0"/>
            </p:cNvCxnSpPr>
            <p:nvPr/>
          </p:nvCxnSpPr>
          <p:spPr bwMode="auto">
            <a:xfrm rot="5400000">
              <a:off x="1561682" y="4876382"/>
              <a:ext cx="332014" cy="583223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63" idx="2"/>
              <a:endCxn id="134" idx="0"/>
            </p:cNvCxnSpPr>
            <p:nvPr/>
          </p:nvCxnSpPr>
          <p:spPr bwMode="auto">
            <a:xfrm rot="5400000">
              <a:off x="1752182" y="5066882"/>
              <a:ext cx="332014" cy="202223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63" idx="2"/>
              <a:endCxn id="135" idx="0"/>
            </p:cNvCxnSpPr>
            <p:nvPr/>
          </p:nvCxnSpPr>
          <p:spPr bwMode="auto">
            <a:xfrm rot="16200000" flipH="1">
              <a:off x="1942681" y="5078604"/>
              <a:ext cx="332014" cy="178777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63" idx="2"/>
              <a:endCxn id="136" idx="0"/>
            </p:cNvCxnSpPr>
            <p:nvPr/>
          </p:nvCxnSpPr>
          <p:spPr bwMode="auto">
            <a:xfrm rot="16200000" flipH="1">
              <a:off x="2133181" y="4888104"/>
              <a:ext cx="332014" cy="559777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 Box 14"/>
            <p:cNvSpPr txBox="1">
              <a:spLocks noChangeArrowheads="1"/>
            </p:cNvSpPr>
            <p:nvPr/>
          </p:nvSpPr>
          <p:spPr bwMode="auto">
            <a:xfrm>
              <a:off x="1676400" y="5638800"/>
              <a:ext cx="6858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slaves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069886" y="4832764"/>
            <a:ext cx="2743200" cy="1916872"/>
            <a:chOff x="3276600" y="4267200"/>
            <a:chExt cx="2743200" cy="1916872"/>
          </a:xfrm>
        </p:grpSpPr>
        <p:sp>
          <p:nvSpPr>
            <p:cNvPr id="149" name="AutoShape 8"/>
            <p:cNvSpPr>
              <a:spLocks noChangeArrowheads="1"/>
            </p:cNvSpPr>
            <p:nvPr/>
          </p:nvSpPr>
          <p:spPr bwMode="auto">
            <a:xfrm>
              <a:off x="3686908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AutoShape 4"/>
            <p:cNvSpPr>
              <a:spLocks noChangeArrowheads="1"/>
            </p:cNvSpPr>
            <p:nvPr/>
          </p:nvSpPr>
          <p:spPr bwMode="auto">
            <a:xfrm>
              <a:off x="4296508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1" name="Straight Arrow Connector 150"/>
            <p:cNvCxnSpPr>
              <a:stCxn id="149" idx="3"/>
              <a:endCxn id="150" idx="1"/>
            </p:cNvCxnSpPr>
            <p:nvPr/>
          </p:nvCxnSpPr>
          <p:spPr bwMode="auto">
            <a:xfrm>
              <a:off x="4015154" y="4648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AutoShape 8"/>
            <p:cNvSpPr>
              <a:spLocks noChangeArrowheads="1"/>
            </p:cNvSpPr>
            <p:nvPr/>
          </p:nvSpPr>
          <p:spPr bwMode="auto">
            <a:xfrm>
              <a:off x="3686908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utoShape 4"/>
            <p:cNvSpPr>
              <a:spLocks noChangeArrowheads="1"/>
            </p:cNvSpPr>
            <p:nvPr/>
          </p:nvSpPr>
          <p:spPr bwMode="auto">
            <a:xfrm>
              <a:off x="4296508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0" name="Straight Arrow Connector 159"/>
            <p:cNvCxnSpPr>
              <a:stCxn id="158" idx="3"/>
              <a:endCxn id="159" idx="1"/>
            </p:cNvCxnSpPr>
            <p:nvPr/>
          </p:nvCxnSpPr>
          <p:spPr bwMode="auto">
            <a:xfrm>
              <a:off x="4015154" y="5029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AutoShape 8"/>
            <p:cNvSpPr>
              <a:spLocks noChangeArrowheads="1"/>
            </p:cNvSpPr>
            <p:nvPr/>
          </p:nvSpPr>
          <p:spPr bwMode="auto">
            <a:xfrm>
              <a:off x="3686908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AutoShape 4"/>
            <p:cNvSpPr>
              <a:spLocks noChangeArrowheads="1"/>
            </p:cNvSpPr>
            <p:nvPr/>
          </p:nvSpPr>
          <p:spPr bwMode="auto">
            <a:xfrm>
              <a:off x="4296508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3" name="Straight Arrow Connector 162"/>
            <p:cNvCxnSpPr>
              <a:stCxn id="161" idx="3"/>
              <a:endCxn id="162" idx="1"/>
            </p:cNvCxnSpPr>
            <p:nvPr/>
          </p:nvCxnSpPr>
          <p:spPr bwMode="auto">
            <a:xfrm>
              <a:off x="4015154" y="5410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AutoShape 8"/>
            <p:cNvSpPr>
              <a:spLocks noChangeArrowheads="1"/>
            </p:cNvSpPr>
            <p:nvPr/>
          </p:nvSpPr>
          <p:spPr bwMode="auto">
            <a:xfrm>
              <a:off x="3686908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AutoShape 4"/>
            <p:cNvSpPr>
              <a:spLocks noChangeArrowheads="1"/>
            </p:cNvSpPr>
            <p:nvPr/>
          </p:nvSpPr>
          <p:spPr bwMode="auto">
            <a:xfrm>
              <a:off x="4296508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6" name="Straight Arrow Connector 165"/>
            <p:cNvCxnSpPr>
              <a:stCxn id="164" idx="3"/>
              <a:endCxn id="165" idx="1"/>
            </p:cNvCxnSpPr>
            <p:nvPr/>
          </p:nvCxnSpPr>
          <p:spPr bwMode="auto">
            <a:xfrm>
              <a:off x="4015154" y="5791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AutoShape 8"/>
            <p:cNvSpPr>
              <a:spLocks noChangeArrowheads="1"/>
            </p:cNvSpPr>
            <p:nvPr/>
          </p:nvSpPr>
          <p:spPr bwMode="auto">
            <a:xfrm>
              <a:off x="46247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AutoShape 4"/>
            <p:cNvSpPr>
              <a:spLocks noChangeArrowheads="1"/>
            </p:cNvSpPr>
            <p:nvPr/>
          </p:nvSpPr>
          <p:spPr bwMode="auto">
            <a:xfrm>
              <a:off x="52343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9" name="Straight Arrow Connector 168"/>
            <p:cNvCxnSpPr>
              <a:stCxn id="167" idx="3"/>
              <a:endCxn id="168" idx="1"/>
            </p:cNvCxnSpPr>
            <p:nvPr/>
          </p:nvCxnSpPr>
          <p:spPr bwMode="auto">
            <a:xfrm>
              <a:off x="4953000" y="4648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AutoShape 8"/>
            <p:cNvSpPr>
              <a:spLocks noChangeArrowheads="1"/>
            </p:cNvSpPr>
            <p:nvPr/>
          </p:nvSpPr>
          <p:spPr bwMode="auto">
            <a:xfrm>
              <a:off x="46247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AutoShape 4"/>
            <p:cNvSpPr>
              <a:spLocks noChangeArrowheads="1"/>
            </p:cNvSpPr>
            <p:nvPr/>
          </p:nvSpPr>
          <p:spPr bwMode="auto">
            <a:xfrm>
              <a:off x="52343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2" name="Straight Arrow Connector 171"/>
            <p:cNvCxnSpPr>
              <a:stCxn id="170" idx="3"/>
              <a:endCxn id="171" idx="1"/>
            </p:cNvCxnSpPr>
            <p:nvPr/>
          </p:nvCxnSpPr>
          <p:spPr bwMode="auto">
            <a:xfrm>
              <a:off x="4953000" y="5029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AutoShape 8"/>
            <p:cNvSpPr>
              <a:spLocks noChangeArrowheads="1"/>
            </p:cNvSpPr>
            <p:nvPr/>
          </p:nvSpPr>
          <p:spPr bwMode="auto">
            <a:xfrm>
              <a:off x="46247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AutoShape 4"/>
            <p:cNvSpPr>
              <a:spLocks noChangeArrowheads="1"/>
            </p:cNvSpPr>
            <p:nvPr/>
          </p:nvSpPr>
          <p:spPr bwMode="auto">
            <a:xfrm>
              <a:off x="52343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5" name="Straight Arrow Connector 174"/>
            <p:cNvCxnSpPr>
              <a:stCxn id="173" idx="3"/>
              <a:endCxn id="174" idx="1"/>
            </p:cNvCxnSpPr>
            <p:nvPr/>
          </p:nvCxnSpPr>
          <p:spPr bwMode="auto">
            <a:xfrm>
              <a:off x="4953000" y="5410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AutoShape 8"/>
            <p:cNvSpPr>
              <a:spLocks noChangeArrowheads="1"/>
            </p:cNvSpPr>
            <p:nvPr/>
          </p:nvSpPr>
          <p:spPr bwMode="auto">
            <a:xfrm>
              <a:off x="46247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AutoShape 4"/>
            <p:cNvSpPr>
              <a:spLocks noChangeArrowheads="1"/>
            </p:cNvSpPr>
            <p:nvPr/>
          </p:nvSpPr>
          <p:spPr bwMode="auto">
            <a:xfrm>
              <a:off x="52343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8" name="Straight Arrow Connector 177"/>
            <p:cNvCxnSpPr>
              <a:stCxn id="176" idx="3"/>
              <a:endCxn id="177" idx="1"/>
            </p:cNvCxnSpPr>
            <p:nvPr/>
          </p:nvCxnSpPr>
          <p:spPr bwMode="auto">
            <a:xfrm>
              <a:off x="4953000" y="5791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276600" y="4267200"/>
              <a:ext cx="9144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producer</a:t>
              </a:r>
            </a:p>
          </p:txBody>
        </p:sp>
        <p:sp>
          <p:nvSpPr>
            <p:cNvPr id="180" name="Text Box 14"/>
            <p:cNvSpPr txBox="1">
              <a:spLocks noChangeArrowheads="1"/>
            </p:cNvSpPr>
            <p:nvPr/>
          </p:nvSpPr>
          <p:spPr bwMode="auto">
            <a:xfrm>
              <a:off x="3962400" y="42672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consumer</a:t>
              </a:r>
            </a:p>
          </p:txBody>
        </p:sp>
        <p:sp>
          <p:nvSpPr>
            <p:cNvPr id="181" name="Text Box 14"/>
            <p:cNvSpPr txBox="1">
              <a:spLocks noChangeArrowheads="1"/>
            </p:cNvSpPr>
            <p:nvPr/>
          </p:nvSpPr>
          <p:spPr bwMode="auto">
            <a:xfrm>
              <a:off x="4343400" y="5943600"/>
              <a:ext cx="9144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producer</a:t>
              </a:r>
            </a:p>
          </p:txBody>
        </p:sp>
        <p:sp>
          <p:nvSpPr>
            <p:cNvPr id="182" name="Text Box 14"/>
            <p:cNvSpPr txBox="1">
              <a:spLocks noChangeArrowheads="1"/>
            </p:cNvSpPr>
            <p:nvPr/>
          </p:nvSpPr>
          <p:spPr bwMode="auto">
            <a:xfrm>
              <a:off x="5029200" y="59436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consumer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203858" y="4908964"/>
            <a:ext cx="2133600" cy="1447800"/>
            <a:chOff x="6248400" y="4495800"/>
            <a:chExt cx="2133600" cy="1447800"/>
          </a:xfrm>
        </p:grpSpPr>
        <p:sp>
          <p:nvSpPr>
            <p:cNvPr id="184" name="AutoShape 4"/>
            <p:cNvSpPr>
              <a:spLocks noChangeArrowheads="1"/>
            </p:cNvSpPr>
            <p:nvPr/>
          </p:nvSpPr>
          <p:spPr bwMode="auto">
            <a:xfrm>
              <a:off x="80537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AutoShape 4"/>
            <p:cNvSpPr>
              <a:spLocks noChangeArrowheads="1"/>
            </p:cNvSpPr>
            <p:nvPr/>
          </p:nvSpPr>
          <p:spPr bwMode="auto">
            <a:xfrm>
              <a:off x="80537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AutoShape 4"/>
            <p:cNvSpPr>
              <a:spLocks noChangeArrowheads="1"/>
            </p:cNvSpPr>
            <p:nvPr/>
          </p:nvSpPr>
          <p:spPr bwMode="auto">
            <a:xfrm>
              <a:off x="80537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utoShape 4"/>
            <p:cNvSpPr>
              <a:spLocks noChangeArrowheads="1"/>
            </p:cNvSpPr>
            <p:nvPr/>
          </p:nvSpPr>
          <p:spPr bwMode="auto">
            <a:xfrm>
              <a:off x="80537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AutoShape 4"/>
            <p:cNvSpPr>
              <a:spLocks noChangeArrowheads="1"/>
            </p:cNvSpPr>
            <p:nvPr/>
          </p:nvSpPr>
          <p:spPr bwMode="auto">
            <a:xfrm>
              <a:off x="6910754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AutoShape 4"/>
            <p:cNvSpPr>
              <a:spLocks noChangeArrowheads="1"/>
            </p:cNvSpPr>
            <p:nvPr/>
          </p:nvSpPr>
          <p:spPr bwMode="auto">
            <a:xfrm>
              <a:off x="70866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AutoShape 4"/>
            <p:cNvSpPr>
              <a:spLocks noChangeArrowheads="1"/>
            </p:cNvSpPr>
            <p:nvPr/>
          </p:nvSpPr>
          <p:spPr bwMode="auto">
            <a:xfrm>
              <a:off x="72390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AutoShape 4"/>
            <p:cNvSpPr>
              <a:spLocks noChangeArrowheads="1"/>
            </p:cNvSpPr>
            <p:nvPr/>
          </p:nvSpPr>
          <p:spPr bwMode="auto">
            <a:xfrm>
              <a:off x="73914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AutoShape 4"/>
            <p:cNvSpPr>
              <a:spLocks noChangeArrowheads="1"/>
            </p:cNvSpPr>
            <p:nvPr/>
          </p:nvSpPr>
          <p:spPr bwMode="auto">
            <a:xfrm>
              <a:off x="75438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6" name="Straight Arrow Connector 195"/>
            <p:cNvCxnSpPr>
              <a:stCxn id="183" idx="3"/>
              <a:endCxn id="191" idx="1"/>
            </p:cNvCxnSpPr>
            <p:nvPr/>
          </p:nvCxnSpPr>
          <p:spPr bwMode="auto">
            <a:xfrm>
              <a:off x="6576646" y="46482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89" idx="3"/>
              <a:endCxn id="191" idx="1"/>
            </p:cNvCxnSpPr>
            <p:nvPr/>
          </p:nvCxnSpPr>
          <p:spPr bwMode="auto">
            <a:xfrm flipV="1">
              <a:off x="6576646" y="52197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85" idx="3"/>
              <a:endCxn id="191" idx="1"/>
            </p:cNvCxnSpPr>
            <p:nvPr/>
          </p:nvCxnSpPr>
          <p:spPr bwMode="auto">
            <a:xfrm>
              <a:off x="6576646" y="50292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endCxn id="191" idx="1"/>
            </p:cNvCxnSpPr>
            <p:nvPr/>
          </p:nvCxnSpPr>
          <p:spPr bwMode="auto">
            <a:xfrm flipV="1">
              <a:off x="6553200" y="5219700"/>
              <a:ext cx="357554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AutoShape 8"/>
            <p:cNvSpPr>
              <a:spLocks noChangeArrowheads="1"/>
            </p:cNvSpPr>
            <p:nvPr/>
          </p:nvSpPr>
          <p:spPr bwMode="auto">
            <a:xfrm>
              <a:off x="6248400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AutoShape 8"/>
            <p:cNvSpPr>
              <a:spLocks noChangeArrowheads="1"/>
            </p:cNvSpPr>
            <p:nvPr/>
          </p:nvSpPr>
          <p:spPr bwMode="auto">
            <a:xfrm>
              <a:off x="6248400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AutoShape 8"/>
            <p:cNvSpPr>
              <a:spLocks noChangeArrowheads="1"/>
            </p:cNvSpPr>
            <p:nvPr/>
          </p:nvSpPr>
          <p:spPr bwMode="auto">
            <a:xfrm>
              <a:off x="6248400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AutoShape 8"/>
            <p:cNvSpPr>
              <a:spLocks noChangeArrowheads="1"/>
            </p:cNvSpPr>
            <p:nvPr/>
          </p:nvSpPr>
          <p:spPr bwMode="auto">
            <a:xfrm>
              <a:off x="6248400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Straight Arrow Connector 213"/>
            <p:cNvCxnSpPr>
              <a:stCxn id="195" idx="3"/>
              <a:endCxn id="184" idx="1"/>
            </p:cNvCxnSpPr>
            <p:nvPr/>
          </p:nvCxnSpPr>
          <p:spPr bwMode="auto">
            <a:xfrm flipV="1">
              <a:off x="7719646" y="46482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95" idx="3"/>
              <a:endCxn id="186" idx="1"/>
            </p:cNvCxnSpPr>
            <p:nvPr/>
          </p:nvCxnSpPr>
          <p:spPr bwMode="auto">
            <a:xfrm flipV="1">
              <a:off x="7719646" y="50292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95" idx="3"/>
              <a:endCxn id="188" idx="1"/>
            </p:cNvCxnSpPr>
            <p:nvPr/>
          </p:nvCxnSpPr>
          <p:spPr bwMode="auto">
            <a:xfrm>
              <a:off x="7719646" y="52197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5" idx="3"/>
              <a:endCxn id="190" idx="1"/>
            </p:cNvCxnSpPr>
            <p:nvPr/>
          </p:nvCxnSpPr>
          <p:spPr bwMode="auto">
            <a:xfrm>
              <a:off x="7719646" y="52197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 Box 14"/>
            <p:cNvSpPr txBox="1">
              <a:spLocks noChangeArrowheads="1"/>
            </p:cNvSpPr>
            <p:nvPr/>
          </p:nvSpPr>
          <p:spPr bwMode="auto">
            <a:xfrm>
              <a:off x="6781800" y="53340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200" b="0" kern="0" noProof="0" dirty="0" smtClean="0">
                  <a:solidFill>
                    <a:sysClr val="windowText" lastClr="000000"/>
                  </a:solidFill>
                </a:rPr>
                <a:t>work queue</a:t>
              </a:r>
              <a:endPara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4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One pass to compute (a, *)</a:t>
            </a:r>
          </a:p>
          <a:p>
            <a:pPr lvl="1"/>
            <a:r>
              <a:rPr lang="en-US" dirty="0" smtClean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899592" y="2060848"/>
            <a:ext cx="3578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a →  {b</a:t>
            </a:r>
            <a:r>
              <a:rPr lang="en-US" sz="2000" b="0" baseline="-25000" dirty="0"/>
              <a:t>1</a:t>
            </a:r>
            <a:r>
              <a:rPr lang="en-US" sz="2000" b="0" dirty="0"/>
              <a:t>:3, b</a:t>
            </a:r>
            <a:r>
              <a:rPr lang="en-US" sz="2000" b="0" baseline="-25000" dirty="0"/>
              <a:t>2</a:t>
            </a:r>
            <a:r>
              <a:rPr lang="en-US" sz="2000" b="0" dirty="0"/>
              <a:t> :12, b</a:t>
            </a:r>
            <a:r>
              <a:rPr lang="en-US" sz="2000" b="0" baseline="-25000" dirty="0"/>
              <a:t>3</a:t>
            </a:r>
            <a:r>
              <a:rPr lang="en-US" sz="2000" b="0" dirty="0"/>
              <a:t> :7, b</a:t>
            </a:r>
            <a:r>
              <a:rPr lang="en-US" sz="2000" b="0" baseline="-25000" dirty="0"/>
              <a:t>4</a:t>
            </a:r>
            <a:r>
              <a:rPr lang="en-US" sz="2000" b="0" dirty="0"/>
              <a:t> :1, … }</a:t>
            </a:r>
          </a:p>
        </p:txBody>
      </p:sp>
    </p:spTree>
    <p:extLst>
      <p:ext uri="{BB962C8B-B14F-4D97-AF65-F5344CB8AC3E}">
        <p14:creationId xmlns:p14="http://schemas.microsoft.com/office/powerpoint/2010/main" val="34886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issue?</a:t>
            </a:r>
          </a:p>
          <a:p>
            <a:pPr lvl="1"/>
            <a:r>
              <a:rPr lang="en-US" dirty="0" smtClean="0"/>
              <a:t>Computing </a:t>
            </a:r>
            <a:r>
              <a:rPr lang="en-US" dirty="0"/>
              <a:t>relative frequencies requires marginal counts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the marginal </a:t>
            </a:r>
            <a:r>
              <a:rPr lang="en-US" dirty="0"/>
              <a:t>cannot be computed until you see all counts</a:t>
            </a:r>
          </a:p>
          <a:p>
            <a:pPr lvl="1"/>
            <a:r>
              <a:rPr lang="en-US" dirty="0"/>
              <a:t>Buffering is a bad idea</a:t>
            </a:r>
            <a:r>
              <a:rPr lang="en-US" dirty="0" smtClean="0"/>
              <a:t>!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What if we could get the marginal count to arrive at the reducer first?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47348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(a, b</a:t>
            </a:r>
            <a:r>
              <a:rPr lang="en-US" sz="2000" b="0" baseline="-25000" dirty="0"/>
              <a:t>1</a:t>
            </a:r>
            <a:r>
              <a:rPr lang="en-US" sz="2000" b="0" dirty="0"/>
              <a:t>) → 3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2</a:t>
            </a:r>
            <a:r>
              <a:rPr lang="en-US" sz="2000" b="0" dirty="0"/>
              <a:t>) → 12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3</a:t>
            </a:r>
            <a:r>
              <a:rPr lang="en-US" sz="2000" b="0" dirty="0"/>
              <a:t>) → 7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4</a:t>
            </a:r>
            <a:r>
              <a:rPr lang="en-US" sz="2000" b="0" dirty="0"/>
              <a:t>) → 1 </a:t>
            </a:r>
          </a:p>
          <a:p>
            <a:r>
              <a:rPr lang="en-US" sz="2000" b="0" dirty="0"/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189026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(a, b</a:t>
            </a:r>
            <a:r>
              <a:rPr lang="en-US" sz="2000" b="0" baseline="-25000" dirty="0"/>
              <a:t>1</a:t>
            </a:r>
            <a:r>
              <a:rPr lang="en-US" sz="2000" b="0" dirty="0"/>
              <a:t>) → 3 / 32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2</a:t>
            </a:r>
            <a:r>
              <a:rPr lang="en-US" sz="2000" b="0" dirty="0"/>
              <a:t>) → 12 / 32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3</a:t>
            </a:r>
            <a:r>
              <a:rPr lang="en-US" sz="2000" b="0" dirty="0"/>
              <a:t>) → 7 / 32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4</a:t>
            </a:r>
            <a:r>
              <a:rPr lang="en-US" sz="2000" b="0" dirty="0"/>
              <a:t>) → 1 / 32</a:t>
            </a:r>
          </a:p>
          <a:p>
            <a:r>
              <a:rPr lang="en-US" sz="2000" b="0" dirty="0"/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539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Reducer holds this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14074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“Order Inversion”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pattern:</a:t>
            </a:r>
          </a:p>
          <a:p>
            <a:pPr lvl="1"/>
            <a:r>
              <a:rPr lang="en-US" dirty="0" smtClean="0"/>
              <a:t>Take advantage of sorted key order at reducer to sequence computations</a:t>
            </a:r>
          </a:p>
          <a:p>
            <a:pPr lvl="1"/>
            <a:r>
              <a:rPr lang="en-US" dirty="0" smtClean="0"/>
              <a:t>Get the marginal counts to arrive at the reducer before the joint counts</a:t>
            </a:r>
          </a:p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Apply in-memory combining pattern to accumulate marginal counts</a:t>
            </a:r>
          </a:p>
        </p:txBody>
      </p:sp>
    </p:spTree>
    <p:extLst>
      <p:ext uri="{BB962C8B-B14F-4D97-AF65-F5344CB8AC3E}">
        <p14:creationId xmlns:p14="http://schemas.microsoft.com/office/powerpoint/2010/main" val="39757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Approach 1: turn synchronization into an ordering problem</a:t>
            </a:r>
          </a:p>
          <a:p>
            <a:pPr lvl="1"/>
            <a:r>
              <a:rPr lang="en-US" dirty="0" smtClean="0"/>
              <a:t>Sort keys into correct order of computation</a:t>
            </a:r>
          </a:p>
          <a:p>
            <a:pPr lvl="1"/>
            <a:r>
              <a:rPr lang="en-US" dirty="0" smtClean="0"/>
              <a:t>Partition key space so that each reducer gets the appropriate set of partial results</a:t>
            </a:r>
          </a:p>
          <a:p>
            <a:pPr lvl="1"/>
            <a:r>
              <a:rPr lang="en-US" dirty="0" smtClean="0"/>
              <a:t>Hold state in reducer across multiple key-value pairs to perform computation</a:t>
            </a:r>
          </a:p>
          <a:p>
            <a:pPr lvl="1"/>
            <a:r>
              <a:rPr lang="en-US" dirty="0" smtClean="0"/>
              <a:t>Illustrated by the “pairs” approach</a:t>
            </a:r>
          </a:p>
          <a:p>
            <a:r>
              <a:rPr lang="en-US" dirty="0" smtClean="0"/>
              <a:t>Approach 2: construct data structures that bring partial results together</a:t>
            </a:r>
          </a:p>
          <a:p>
            <a:pPr lvl="1"/>
            <a:r>
              <a:rPr lang="en-US" dirty="0" smtClean="0"/>
              <a:t>Each reducer receives all the data it needs to complete the computation</a:t>
            </a:r>
          </a:p>
          <a:p>
            <a:pPr lvl="1"/>
            <a:r>
              <a:rPr lang="en-US" dirty="0" smtClean="0"/>
              <a:t>Illustrated by the “stripes” approach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Through proper coordination, we can access the result of a computation in the reducer before processing the data needed for that computation</a:t>
            </a:r>
          </a:p>
          <a:p>
            <a:pPr lvl="1"/>
            <a:r>
              <a:rPr lang="en-US" altLang="zh-TW" dirty="0" smtClean="0"/>
              <a:t>To convert the sequencing of computations into a sorting problem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brief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Requirements of order inversion:</a:t>
            </a:r>
          </a:p>
          <a:p>
            <a:pPr lvl="1"/>
            <a:r>
              <a:rPr lang="en-US" altLang="zh-TW" dirty="0" smtClean="0"/>
              <a:t>Emitting a special key-value pair for each co-occurring word pair in the mapper</a:t>
            </a:r>
          </a:p>
          <a:p>
            <a:pPr lvl="1"/>
            <a:r>
              <a:rPr lang="en-US" altLang="zh-TW" dirty="0" smtClean="0"/>
              <a:t>Controlling the sort order of the intermediate key so that the key-value pairs representing the marginal contributions are processed by the reducer before any other pairs</a:t>
            </a:r>
          </a:p>
          <a:p>
            <a:pPr lvl="1"/>
            <a:r>
              <a:rPr lang="en-US" altLang="zh-TW" dirty="0" smtClean="0"/>
              <a:t>Defining a custom </a:t>
            </a:r>
            <a:r>
              <a:rPr lang="en-US" altLang="zh-TW" dirty="0" err="1" smtClean="0"/>
              <a:t>partitioner</a:t>
            </a:r>
            <a:r>
              <a:rPr lang="en-US" altLang="zh-TW" dirty="0" smtClean="0"/>
              <a:t> to ensure that all pairs with the same left word are shuffled to the same reducer</a:t>
            </a:r>
          </a:p>
          <a:p>
            <a:pPr lvl="1"/>
            <a:r>
              <a:rPr lang="en-US" altLang="zh-TW" dirty="0" smtClean="0"/>
              <a:t>Preserving state across multiple keys in the reducer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4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may be arbitrarily ordered</a:t>
            </a:r>
          </a:p>
          <a:p>
            <a:r>
              <a:rPr lang="en-US" dirty="0" smtClean="0"/>
              <a:t>What if we want to sort by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Secondary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if we need to sort by value in addition to sorting by key?</a:t>
            </a:r>
          </a:p>
          <a:p>
            <a:pPr lvl="1"/>
            <a:r>
              <a:rPr lang="en-US" altLang="zh-TW" dirty="0" smtClean="0"/>
              <a:t>Google’s MapReduce provides built-in functionality for this, but Hadoop doesn’t</a:t>
            </a:r>
          </a:p>
          <a:p>
            <a:r>
              <a:rPr lang="en-US" altLang="zh-TW" dirty="0" smtClean="0"/>
              <a:t>We need “value-to-key conversion”</a:t>
            </a:r>
          </a:p>
          <a:p>
            <a:pPr lvl="1"/>
            <a:r>
              <a:rPr lang="en-US" altLang="zh-TW" dirty="0" smtClean="0"/>
              <a:t>To move part of the value into the intermediate key to form a composite key, and let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execution framework handle the sorting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 rubber meets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Concurrency is difficult to reason about</a:t>
            </a:r>
          </a:p>
          <a:p>
            <a:r>
              <a:rPr lang="en-US" dirty="0" smtClean="0"/>
              <a:t>Concurrency is even more difficult to reason about</a:t>
            </a:r>
          </a:p>
          <a:p>
            <a:pPr lvl="1"/>
            <a:r>
              <a:rPr lang="en-US" dirty="0" smtClean="0"/>
              <a:t>At the scale of datacenters and across datacenters</a:t>
            </a:r>
          </a:p>
          <a:p>
            <a:pPr lvl="1"/>
            <a:r>
              <a:rPr lang="en-US" dirty="0" smtClean="0"/>
              <a:t>In the presence of failures</a:t>
            </a:r>
          </a:p>
          <a:p>
            <a:pPr lvl="1"/>
            <a:r>
              <a:rPr lang="en-US" dirty="0" smtClean="0"/>
              <a:t>In terms of multiple interacting services</a:t>
            </a:r>
          </a:p>
          <a:p>
            <a:r>
              <a:rPr lang="en-US" dirty="0" smtClean="0"/>
              <a:t>Not to mention debugging…</a:t>
            </a:r>
          </a:p>
          <a:p>
            <a:pPr eaLnBrk="1" hangingPunct="1"/>
            <a:r>
              <a:rPr lang="en-US" dirty="0" smtClean="0"/>
              <a:t>The reality:</a:t>
            </a:r>
          </a:p>
          <a:p>
            <a:pPr lvl="1" eaLnBrk="1" hangingPunct="1"/>
            <a:r>
              <a:rPr lang="en-US" dirty="0" smtClean="0"/>
              <a:t>Lots of one-off solutions, custom code</a:t>
            </a:r>
          </a:p>
          <a:p>
            <a:pPr lvl="1" eaLnBrk="1" hangingPunct="1"/>
            <a:r>
              <a:rPr lang="en-US" dirty="0" smtClean="0"/>
              <a:t>Write you own dedicated library, then program with it</a:t>
            </a:r>
          </a:p>
          <a:p>
            <a:pPr lvl="1" eaLnBrk="1" hangingPunct="1"/>
            <a:r>
              <a:rPr lang="en-US" dirty="0" smtClean="0"/>
              <a:t>Burden on the programmer to explicitly manage everything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tradeoff between buffer and in-memory sort vs. value-to-key conversion</a:t>
            </a:r>
          </a:p>
          <a:p>
            <a:pPr lvl="1"/>
            <a:r>
              <a:rPr lang="en-US" altLang="zh-TW" dirty="0" smtClean="0"/>
              <a:t>Where sorting is performed</a:t>
            </a:r>
          </a:p>
          <a:p>
            <a:pPr lvl="2"/>
            <a:r>
              <a:rPr lang="en-US" altLang="zh-TW" dirty="0" smtClean="0"/>
              <a:t>In Reducer: scalability bottleneck</a:t>
            </a:r>
          </a:p>
          <a:p>
            <a:pPr lvl="2"/>
            <a:r>
              <a:rPr lang="en-US" altLang="zh-TW" dirty="0" smtClean="0"/>
              <a:t>In MapReduce execution framework: distributed sorting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Value-to-Key Conversion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k → (v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, r)…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6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Before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After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Values arrive in arbitrary order…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smtClean="0">
                <a:latin typeface="Gill Sans"/>
                <a:cs typeface="Gill Sans"/>
              </a:rPr>
              <a:t>…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344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Values arrive in sorted order…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516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Process by preserving state across multiple keys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267200"/>
            <a:ext cx="3677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Remember to partition correctly!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066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tables:</a:t>
            </a:r>
          </a:p>
          <a:p>
            <a:pPr lvl="1"/>
            <a:r>
              <a:rPr lang="en-US" dirty="0" smtClean="0"/>
              <a:t>User demographics (gender, age, income, etc.)</a:t>
            </a:r>
          </a:p>
          <a:p>
            <a:pPr lvl="1"/>
            <a:r>
              <a:rPr lang="en-US" dirty="0" smtClean="0"/>
              <a:t>User page visits (URL, time spent, etc.)</a:t>
            </a:r>
          </a:p>
          <a:p>
            <a:r>
              <a:rPr lang="en-US" dirty="0" smtClean="0"/>
              <a:t>Analyses we might want to perform:</a:t>
            </a:r>
          </a:p>
          <a:p>
            <a:pPr lvl="1"/>
            <a:r>
              <a:rPr lang="en-US" dirty="0" smtClean="0"/>
              <a:t>Statistics on demographic characteristics</a:t>
            </a:r>
          </a:p>
          <a:p>
            <a:pPr lvl="1"/>
            <a:r>
              <a:rPr lang="en-US" dirty="0" smtClean="0"/>
              <a:t>Statistics on page visits</a:t>
            </a:r>
          </a:p>
          <a:p>
            <a:pPr lvl="1"/>
            <a:r>
              <a:rPr lang="en-US" dirty="0" smtClean="0"/>
              <a:t>Statistics on page visits by URL</a:t>
            </a:r>
          </a:p>
          <a:p>
            <a:pPr lvl="1"/>
            <a:r>
              <a:rPr lang="en-US" dirty="0" smtClean="0"/>
              <a:t>Statistics on page visits by demographic characteristic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Projection (</a:t>
            </a:r>
            <a:r>
              <a:rPr lang="en-US" dirty="0" smtClean="0">
                <a:sym typeface="Symbol"/>
              </a:rPr>
              <a:t>)</a:t>
            </a:r>
            <a:endParaRPr lang="en-US" dirty="0" smtClean="0"/>
          </a:p>
          <a:p>
            <a:pPr lvl="1"/>
            <a:r>
              <a:rPr lang="en-US" dirty="0" smtClean="0"/>
              <a:t>Selection (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Cartesian product (</a:t>
            </a:r>
            <a:r>
              <a:rPr lang="en-US" dirty="0" smtClean="0">
                <a:sym typeface="Symbol"/>
              </a:rPr>
              <a:t>)</a:t>
            </a:r>
          </a:p>
          <a:p>
            <a:pPr lvl="1"/>
            <a:r>
              <a:rPr lang="en-US" dirty="0" smtClean="0"/>
              <a:t>Set union (</a:t>
            </a:r>
            <a:r>
              <a:rPr lang="en-US" dirty="0" smtClean="0">
                <a:sym typeface="Symbol"/>
              </a:rPr>
              <a:t>)</a:t>
            </a:r>
          </a:p>
          <a:p>
            <a:pPr lvl="1"/>
            <a:r>
              <a:rPr lang="en-US" dirty="0" smtClean="0"/>
              <a:t>Set difference (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Rename (</a:t>
            </a:r>
            <a:r>
              <a:rPr lang="en-US" dirty="0" smtClean="0">
                <a:sym typeface="Symbol"/>
              </a:rPr>
              <a:t>)</a:t>
            </a:r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Join (⋈)</a:t>
            </a:r>
          </a:p>
          <a:p>
            <a:pPr lvl="1"/>
            <a:r>
              <a:rPr lang="en-US" dirty="0" smtClean="0"/>
              <a:t>Group by… aggregation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new </a:t>
            </a:r>
            <a:r>
              <a:rPr lang="en-US" dirty="0" err="1" smtClean="0"/>
              <a:t>tuples</a:t>
            </a:r>
            <a:r>
              <a:rPr lang="en-US" dirty="0" smtClean="0"/>
              <a:t> with appropriate attributes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Take advantage of compression when available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only </a:t>
            </a:r>
            <a:r>
              <a:rPr lang="en-US" dirty="0" err="1" smtClean="0"/>
              <a:t>tuples</a:t>
            </a:r>
            <a:r>
              <a:rPr lang="en-US" dirty="0" smtClean="0"/>
              <a:t> that meet criteria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tuples becomes important</a:t>
            </a:r>
          </a:p>
          <a:p>
            <a:pPr lvl="1"/>
            <a:r>
              <a:rPr lang="en-US" dirty="0"/>
              <a:t>Take advantage of compression when available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</p:txBody>
      </p:sp>
    </p:spTree>
    <p:extLst>
      <p:ext uri="{BB962C8B-B14F-4D97-AF65-F5344CB8AC3E}">
        <p14:creationId xmlns:p14="http://schemas.microsoft.com/office/powerpoint/2010/main" val="18388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What is the average time spent per URL?</a:t>
            </a:r>
          </a:p>
          <a:p>
            <a:r>
              <a:rPr lang="en-US" dirty="0" smtClean="0"/>
              <a:t>In SQL: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url</a:t>
            </a:r>
            <a:r>
              <a:rPr lang="en-US" dirty="0" smtClean="0"/>
              <a:t>, AVG(time) FROM visits GROUP BY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time, keyed by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Framework automatically groups values by keys</a:t>
            </a:r>
          </a:p>
          <a:p>
            <a:pPr lvl="1"/>
            <a:r>
              <a:rPr lang="en-US" dirty="0" smtClean="0"/>
              <a:t>Compute average in reducer</a:t>
            </a:r>
          </a:p>
          <a:p>
            <a:pPr lvl="1"/>
            <a:r>
              <a:rPr lang="en-US" dirty="0" smtClean="0"/>
              <a:t>Optimize with 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58750" cy="381000"/>
            <a:chOff x="3124200" y="1143000"/>
            <a:chExt cx="225875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58750" cy="381000"/>
            <a:chOff x="3124200" y="1143000"/>
            <a:chExt cx="225875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58750" cy="381000"/>
            <a:chOff x="3124200" y="1143000"/>
            <a:chExt cx="225875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58750" cy="381000"/>
            <a:chOff x="3124200" y="1143000"/>
            <a:chExt cx="225875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58750" cy="381000"/>
            <a:chOff x="3124200" y="1143000"/>
            <a:chExt cx="225875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58750" cy="381000"/>
            <a:chOff x="3124200" y="1143000"/>
            <a:chExt cx="225875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58750" cy="381000"/>
            <a:chOff x="3124200" y="1143000"/>
            <a:chExt cx="225875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58750" cy="381000"/>
            <a:chOff x="3124200" y="1143000"/>
            <a:chExt cx="225875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1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5344</Words>
  <Application>Microsoft Office PowerPoint</Application>
  <PresentationFormat>如螢幕大小 (4:3)</PresentationFormat>
  <Paragraphs>1172</Paragraphs>
  <Slides>120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120</vt:i4>
      </vt:variant>
    </vt:vector>
  </HeadingPairs>
  <TitlesOfParts>
    <vt:vector size="130" baseType="lpstr">
      <vt:lpstr>Andale Mono</vt:lpstr>
      <vt:lpstr>Gill Sans</vt:lpstr>
      <vt:lpstr>新細明體</vt:lpstr>
      <vt:lpstr>Arial</vt:lpstr>
      <vt:lpstr>Calibri</vt:lpstr>
      <vt:lpstr>Symbol</vt:lpstr>
      <vt:lpstr>Times New Roman</vt:lpstr>
      <vt:lpstr>Wingdings</vt:lpstr>
      <vt:lpstr>Office 佈景主題</vt:lpstr>
      <vt:lpstr>Equation</vt:lpstr>
      <vt:lpstr>MapReduce Basics &amp; Algorithm Design</vt:lpstr>
      <vt:lpstr>Outline</vt:lpstr>
      <vt:lpstr>Reference</vt:lpstr>
      <vt:lpstr>Divide and Conquer</vt:lpstr>
      <vt:lpstr>Parallelization Challenges</vt:lpstr>
      <vt:lpstr>Common Theme?</vt:lpstr>
      <vt:lpstr>Managing Multiple Workers</vt:lpstr>
      <vt:lpstr>Current Tools</vt:lpstr>
      <vt:lpstr>Where the rubber meets the road</vt:lpstr>
      <vt:lpstr>Big Ideas behind MapReduce</vt:lpstr>
      <vt:lpstr>PowerPoint 簡報</vt:lpstr>
      <vt:lpstr>MapReduce Basics</vt:lpstr>
      <vt:lpstr>MapReduce Programming Model</vt:lpstr>
      <vt:lpstr>Typical Big Data Problem</vt:lpstr>
      <vt:lpstr>Roots in Functional Programming</vt:lpstr>
      <vt:lpstr>MapReduce</vt:lpstr>
      <vt:lpstr>PowerPoint 簡報</vt:lpstr>
      <vt:lpstr>MapReduce</vt:lpstr>
      <vt:lpstr>MapReduce “Runtime”</vt:lpstr>
      <vt:lpstr>MapReduce</vt:lpstr>
      <vt:lpstr>PowerPoint 簡報</vt:lpstr>
      <vt:lpstr>Two more details…</vt:lpstr>
      <vt:lpstr>MapReduce can refer to…</vt:lpstr>
      <vt:lpstr>Google MapReduce Framework</vt:lpstr>
      <vt:lpstr>Basic Hadoop API*</vt:lpstr>
      <vt:lpstr>Basic Hadoop API*</vt:lpstr>
      <vt:lpstr>“Hello World”: Word Count - Pseudo code</vt:lpstr>
      <vt:lpstr>“Hello World”: Word Count in Java</vt:lpstr>
      <vt:lpstr>“Hello World”: Word Count in Java</vt:lpstr>
      <vt:lpstr>PowerPoint 簡報</vt:lpstr>
      <vt:lpstr>PowerPoint 簡報</vt:lpstr>
      <vt:lpstr>PowerPoint 簡報</vt:lpstr>
      <vt:lpstr>PowerPoint 簡報</vt:lpstr>
      <vt:lpstr>Shuffle and Sort in Hadoop</vt:lpstr>
      <vt:lpstr>Shuffle and Sort</vt:lpstr>
      <vt:lpstr>Hadoop Workflow</vt:lpstr>
      <vt:lpstr>Recommended Workflow</vt:lpstr>
      <vt:lpstr>Debugging Hadoop</vt:lpstr>
      <vt:lpstr>Code Execution Environments</vt:lpstr>
      <vt:lpstr>Hadoop Debugging Strategies</vt:lpstr>
      <vt:lpstr>Example: WordCount in Action</vt:lpstr>
      <vt:lpstr>MapReduce Algorithm Design</vt:lpstr>
      <vt:lpstr>Major Issues in MapReduce Algorithm Design</vt:lpstr>
      <vt:lpstr>PowerPoint 簡報</vt:lpstr>
      <vt:lpstr>Tools for Synchronization</vt:lpstr>
      <vt:lpstr>Preserving State</vt:lpstr>
      <vt:lpstr>Scalable Hadoop Algorithms: Themes</vt:lpstr>
      <vt:lpstr>Importance of Local Aggregation</vt:lpstr>
      <vt:lpstr>Local Aggregation</vt:lpstr>
      <vt:lpstr>Shuffle and Sort</vt:lpstr>
      <vt:lpstr>Word Count: Baseline</vt:lpstr>
      <vt:lpstr>Word Count: Version 1</vt:lpstr>
      <vt:lpstr>Word Count: Version 2</vt:lpstr>
      <vt:lpstr>The “in-mapper combining” Design Pattern</vt:lpstr>
      <vt:lpstr>PowerPoint 簡報</vt:lpstr>
      <vt:lpstr>PowerPoint 簡報</vt:lpstr>
      <vt:lpstr>PowerPoint 簡報</vt:lpstr>
      <vt:lpstr>Algorithm correctness with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Pairs and Stripes</vt:lpstr>
      <vt:lpstr>Algorithm Design: Running Example</vt:lpstr>
      <vt:lpstr>MapReduce: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Comparisons</vt:lpstr>
      <vt:lpstr>PowerPoint 簡報</vt:lpstr>
      <vt:lpstr>A Brief Summary</vt:lpstr>
      <vt:lpstr>PowerPoint 簡報</vt:lpstr>
      <vt:lpstr>PowerPoint 簡報</vt:lpstr>
      <vt:lpstr>Computing Relative Frequencies</vt:lpstr>
      <vt:lpstr>Relative Frequencies</vt:lpstr>
      <vt:lpstr>f(B|A): “Stripes” </vt:lpstr>
      <vt:lpstr>f(B|A): “Pairs” </vt:lpstr>
      <vt:lpstr>f(B|A): “Pairs” </vt:lpstr>
      <vt:lpstr>“Order Inversion”</vt:lpstr>
      <vt:lpstr>Synchronization: Pairs vs. Stripes</vt:lpstr>
      <vt:lpstr>Order inversion</vt:lpstr>
      <vt:lpstr>A brief summary</vt:lpstr>
      <vt:lpstr>Secondary Sorting</vt:lpstr>
      <vt:lpstr>Secondary Sorting: Solutions</vt:lpstr>
      <vt:lpstr>Secondary Sorting</vt:lpstr>
      <vt:lpstr>PowerPoint 簡報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Relational Joins</vt:lpstr>
      <vt:lpstr>Types of Relationships</vt:lpstr>
      <vt:lpstr>Relational Joins</vt:lpstr>
      <vt:lpstr>Reduce-Side Join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Map-side Join: Basic Idea</vt:lpstr>
      <vt:lpstr>Map-Side Join</vt:lpstr>
      <vt:lpstr>Map-side Join: Parallel Scans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  <vt:lpstr>Summary</vt:lpstr>
      <vt:lpstr>Limitations of MapReduce</vt:lpstr>
      <vt:lpstr>PowerPoint 簡報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jhwang</dc:creator>
  <cp:lastModifiedBy>Windows 使用者</cp:lastModifiedBy>
  <cp:revision>105</cp:revision>
  <dcterms:created xsi:type="dcterms:W3CDTF">2015-03-31T01:37:40Z</dcterms:created>
  <dcterms:modified xsi:type="dcterms:W3CDTF">2023-12-12T04:01:32Z</dcterms:modified>
</cp:coreProperties>
</file>