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61" r:id="rId3"/>
    <p:sldId id="262" r:id="rId4"/>
    <p:sldId id="264" r:id="rId5"/>
    <p:sldId id="269" r:id="rId6"/>
    <p:sldId id="265" r:id="rId7"/>
    <p:sldId id="268" r:id="rId8"/>
    <p:sldId id="270" r:id="rId9"/>
    <p:sldId id="271" r:id="rId10"/>
    <p:sldId id="272" r:id="rId11"/>
    <p:sldId id="266" r:id="rId12"/>
    <p:sldId id="267" r:id="rId13"/>
    <p:sldId id="275" r:id="rId14"/>
    <p:sldId id="276" r:id="rId15"/>
    <p:sldId id="277" r:id="rId16"/>
    <p:sldId id="257" r:id="rId17"/>
    <p:sldId id="279" r:id="rId18"/>
    <p:sldId id="280" r:id="rId19"/>
    <p:sldId id="281" r:id="rId20"/>
    <p:sldId id="283" r:id="rId21"/>
    <p:sldId id="282" r:id="rId22"/>
    <p:sldId id="284" r:id="rId23"/>
    <p:sldId id="303" r:id="rId24"/>
    <p:sldId id="286" r:id="rId25"/>
    <p:sldId id="287" r:id="rId26"/>
    <p:sldId id="293" r:id="rId27"/>
    <p:sldId id="294" r:id="rId28"/>
    <p:sldId id="292" r:id="rId29"/>
    <p:sldId id="291" r:id="rId30"/>
    <p:sldId id="307" r:id="rId31"/>
    <p:sldId id="308" r:id="rId32"/>
    <p:sldId id="278" r:id="rId33"/>
    <p:sldId id="290" r:id="rId34"/>
    <p:sldId id="288" r:id="rId35"/>
    <p:sldId id="296" r:id="rId36"/>
    <p:sldId id="297" r:id="rId37"/>
    <p:sldId id="298" r:id="rId38"/>
    <p:sldId id="299" r:id="rId39"/>
    <p:sldId id="301" r:id="rId40"/>
    <p:sldId id="300" r:id="rId41"/>
    <p:sldId id="306" r:id="rId42"/>
    <p:sldId id="260" r:id="rId43"/>
    <p:sldId id="305" r:id="rId44"/>
    <p:sldId id="302" r:id="rId45"/>
    <p:sldId id="263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EC870-A235-425E-8B83-A0CC5142C63A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9BBCC-D736-4BDD-8F27-9E61BFA02A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6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D29D7-0DD2-4151-85BB-6A315C288D2A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497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5FAAB9-391A-459E-923A-1404648DCF04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12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9BBCC-D736-4BDD-8F27-9E61BFA02AC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27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89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54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47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32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84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57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89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49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49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60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155C1-9C8C-48AF-B944-B052C67A71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86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apache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Introduction to Distributed Platforms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J. H. Wang</a:t>
            </a:r>
          </a:p>
          <a:p>
            <a:r>
              <a:rPr lang="en-US" altLang="zh-TW" dirty="0" smtClean="0"/>
              <a:t>Dec. 5, 2023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68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Peer-to-Peer vs. Hybrid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2" y="1817883"/>
            <a:ext cx="4289780" cy="425393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16" y="2398447"/>
            <a:ext cx="4783944" cy="3092804"/>
          </a:xfrm>
          <a:prstGeom prst="rect">
            <a:avLst/>
          </a:prstGeo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8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Parallel vs. Distributed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Parallel computing</a:t>
            </a:r>
          </a:p>
          <a:p>
            <a:pPr lvl="1"/>
            <a:r>
              <a:rPr lang="en-US" altLang="zh-TW" dirty="0" smtClean="0"/>
              <a:t>Tightly coupled</a:t>
            </a:r>
          </a:p>
          <a:p>
            <a:pPr lvl="1"/>
            <a:r>
              <a:rPr lang="en-US" altLang="zh-TW" dirty="0" smtClean="0"/>
              <a:t>Shared memory</a:t>
            </a:r>
          </a:p>
          <a:p>
            <a:r>
              <a:rPr lang="en-US" altLang="zh-TW" dirty="0" smtClean="0"/>
              <a:t>Distributed computing</a:t>
            </a:r>
          </a:p>
          <a:p>
            <a:pPr lvl="1"/>
            <a:r>
              <a:rPr lang="en-US" altLang="zh-TW" dirty="0" smtClean="0"/>
              <a:t>Loosely coupled</a:t>
            </a:r>
          </a:p>
          <a:p>
            <a:pPr lvl="1"/>
            <a:r>
              <a:rPr lang="en-US" altLang="zh-TW" dirty="0" smtClean="0"/>
              <a:t>Message passing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6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Distributed Computing Systems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Cluster computing</a:t>
            </a:r>
          </a:p>
          <a:p>
            <a:pPr lvl="1"/>
            <a:r>
              <a:rPr lang="en-US" altLang="zh-TW" dirty="0" smtClean="0"/>
              <a:t>Homogeneous</a:t>
            </a:r>
          </a:p>
          <a:p>
            <a:pPr lvl="1"/>
            <a:r>
              <a:rPr lang="en-US" altLang="zh-TW" dirty="0" smtClean="0"/>
              <a:t>Connected through a LAN</a:t>
            </a:r>
          </a:p>
          <a:p>
            <a:r>
              <a:rPr lang="en-US" altLang="zh-TW" dirty="0" smtClean="0"/>
              <a:t>Grid computing</a:t>
            </a:r>
          </a:p>
          <a:p>
            <a:pPr lvl="1"/>
            <a:r>
              <a:rPr lang="en-US" altLang="zh-TW" dirty="0" smtClean="0"/>
              <a:t>Heterogeneous</a:t>
            </a:r>
          </a:p>
          <a:p>
            <a:pPr lvl="1"/>
            <a:r>
              <a:rPr lang="en-US" altLang="zh-TW" dirty="0" smtClean="0"/>
              <a:t>Dispersed across WAN </a:t>
            </a:r>
          </a:p>
          <a:p>
            <a:r>
              <a:rPr lang="en-US" altLang="zh-TW" dirty="0" smtClean="0"/>
              <a:t>Cloud computing</a:t>
            </a:r>
          </a:p>
          <a:p>
            <a:pPr lvl="1"/>
            <a:r>
              <a:rPr lang="en-US" altLang="zh-TW" dirty="0" smtClean="0"/>
              <a:t>IaaS, PaaS, SaaS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5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Cloud Enabling Technology: Virtualization</a:t>
            </a:r>
            <a:endParaRPr lang="zh-TW" altLang="en-US" dirty="0"/>
          </a:p>
        </p:txBody>
      </p:sp>
      <p:grpSp>
        <p:nvGrpSpPr>
          <p:cNvPr id="32" name="群組 31"/>
          <p:cNvGrpSpPr/>
          <p:nvPr/>
        </p:nvGrpSpPr>
        <p:grpSpPr>
          <a:xfrm>
            <a:off x="6152885" y="1241259"/>
            <a:ext cx="4554589" cy="5307874"/>
            <a:chOff x="3413753" y="1210491"/>
            <a:chExt cx="4554589" cy="5307874"/>
          </a:xfrm>
        </p:grpSpPr>
        <p:sp>
          <p:nvSpPr>
            <p:cNvPr id="7" name="圓角矩形 6"/>
            <p:cNvSpPr/>
            <p:nvPr/>
          </p:nvSpPr>
          <p:spPr>
            <a:xfrm>
              <a:off x="3413759" y="5812971"/>
              <a:ext cx="4554583" cy="7053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Computer Hardware</a:t>
              </a:r>
              <a:endParaRPr lang="zh-TW" altLang="en-US" dirty="0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3413757" y="3211557"/>
              <a:ext cx="2116185" cy="70539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OS1</a:t>
              </a:r>
              <a:endParaRPr lang="zh-TW" altLang="en-US" dirty="0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413758" y="2387372"/>
              <a:ext cx="1027612" cy="6618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App1</a:t>
              </a:r>
              <a:endParaRPr lang="zh-TW" altLang="en-US" dirty="0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4663437" y="2387371"/>
              <a:ext cx="866505" cy="6618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App2</a:t>
              </a:r>
              <a:endParaRPr lang="zh-TW" altLang="en-US" dirty="0"/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6827520" y="2387371"/>
              <a:ext cx="1140822" cy="6618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App4</a:t>
              </a:r>
              <a:endParaRPr lang="zh-TW" altLang="en-US" dirty="0"/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5691049" y="2387371"/>
              <a:ext cx="866505" cy="6618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App3</a:t>
              </a:r>
              <a:endParaRPr lang="zh-TW" altLang="en-US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3470363" y="1355363"/>
              <a:ext cx="914401" cy="7869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User</a:t>
              </a:r>
              <a:endParaRPr lang="zh-TW" altLang="en-US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6938552" y="1355363"/>
              <a:ext cx="914401" cy="7869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User</a:t>
              </a:r>
              <a:endParaRPr lang="zh-TW" altLang="en-US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5667100" y="1355363"/>
              <a:ext cx="914401" cy="7869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User</a:t>
              </a:r>
              <a:endParaRPr lang="zh-TW" altLang="en-US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4639488" y="1355363"/>
              <a:ext cx="914401" cy="7869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User</a:t>
              </a:r>
              <a:endParaRPr lang="zh-TW" altLang="en-US" dirty="0"/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3413753" y="4957011"/>
              <a:ext cx="4554583" cy="70539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Virtual Machine Manager</a:t>
              </a:r>
              <a:endParaRPr lang="zh-TW" altLang="en-US" dirty="0"/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5691049" y="3205976"/>
              <a:ext cx="866506" cy="70539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OS2</a:t>
              </a:r>
              <a:endParaRPr lang="zh-TW" altLang="en-US" dirty="0"/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6718662" y="3205976"/>
              <a:ext cx="1249678" cy="70539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OS3</a:t>
              </a:r>
              <a:endParaRPr lang="zh-TW" altLang="en-US" dirty="0"/>
            </a:p>
          </p:txBody>
        </p:sp>
        <p:sp>
          <p:nvSpPr>
            <p:cNvPr id="25" name="圓角矩形 24"/>
            <p:cNvSpPr/>
            <p:nvPr/>
          </p:nvSpPr>
          <p:spPr>
            <a:xfrm>
              <a:off x="3413757" y="4112889"/>
              <a:ext cx="2116185" cy="7053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VM1</a:t>
              </a:r>
              <a:endParaRPr lang="zh-TW" altLang="en-US" dirty="0"/>
            </a:p>
          </p:txBody>
        </p:sp>
        <p:sp>
          <p:nvSpPr>
            <p:cNvPr id="26" name="圓角矩形 25"/>
            <p:cNvSpPr/>
            <p:nvPr/>
          </p:nvSpPr>
          <p:spPr>
            <a:xfrm>
              <a:off x="5691047" y="4112889"/>
              <a:ext cx="866506" cy="70539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VM2</a:t>
              </a:r>
              <a:endParaRPr lang="zh-TW" altLang="en-US" dirty="0"/>
            </a:p>
          </p:txBody>
        </p:sp>
        <p:sp>
          <p:nvSpPr>
            <p:cNvPr id="27" name="圓角矩形 26"/>
            <p:cNvSpPr/>
            <p:nvPr/>
          </p:nvSpPr>
          <p:spPr>
            <a:xfrm>
              <a:off x="6718658" y="4106970"/>
              <a:ext cx="1249678" cy="70539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VM3</a:t>
              </a:r>
              <a:endParaRPr lang="zh-TW" altLang="en-US" dirty="0"/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5614849" y="1210491"/>
              <a:ext cx="0" cy="367501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6646815" y="1210491"/>
              <a:ext cx="0" cy="367501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/>
          <p:cNvGrpSpPr/>
          <p:nvPr/>
        </p:nvGrpSpPr>
        <p:grpSpPr>
          <a:xfrm>
            <a:off x="826223" y="1841254"/>
            <a:ext cx="4554584" cy="4200706"/>
            <a:chOff x="6914605" y="1790791"/>
            <a:chExt cx="4554584" cy="4200706"/>
          </a:xfrm>
        </p:grpSpPr>
        <p:sp>
          <p:nvSpPr>
            <p:cNvPr id="31" name="圓角矩形 30"/>
            <p:cNvSpPr/>
            <p:nvPr/>
          </p:nvSpPr>
          <p:spPr>
            <a:xfrm>
              <a:off x="6914606" y="5286103"/>
              <a:ext cx="4554583" cy="7053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Computer Hardware</a:t>
              </a:r>
              <a:endParaRPr lang="zh-TW" altLang="en-US" dirty="0"/>
            </a:p>
          </p:txBody>
        </p:sp>
        <p:sp>
          <p:nvSpPr>
            <p:cNvPr id="33" name="圓角矩形 32"/>
            <p:cNvSpPr/>
            <p:nvPr/>
          </p:nvSpPr>
          <p:spPr>
            <a:xfrm>
              <a:off x="6914605" y="4332515"/>
              <a:ext cx="4554583" cy="70539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Operating System</a:t>
              </a:r>
              <a:endParaRPr lang="zh-TW" altLang="en-US" dirty="0"/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6914605" y="3396343"/>
              <a:ext cx="1027612" cy="6618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Browser</a:t>
              </a:r>
              <a:endParaRPr lang="zh-TW" altLang="en-US" dirty="0"/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8164284" y="3396342"/>
              <a:ext cx="866505" cy="6618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Editor</a:t>
              </a:r>
              <a:endParaRPr lang="zh-TW" altLang="en-US" dirty="0"/>
            </a:p>
          </p:txBody>
        </p:sp>
        <p:sp>
          <p:nvSpPr>
            <p:cNvPr id="36" name="圓角矩形 35"/>
            <p:cNvSpPr/>
            <p:nvPr/>
          </p:nvSpPr>
          <p:spPr>
            <a:xfrm>
              <a:off x="10328367" y="3396342"/>
              <a:ext cx="1140822" cy="6618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Database</a:t>
              </a:r>
              <a:endParaRPr lang="zh-TW" altLang="en-US" dirty="0"/>
            </a:p>
          </p:txBody>
        </p:sp>
        <p:sp>
          <p:nvSpPr>
            <p:cNvPr id="37" name="圓角矩形 36"/>
            <p:cNvSpPr/>
            <p:nvPr/>
          </p:nvSpPr>
          <p:spPr>
            <a:xfrm>
              <a:off x="9191896" y="3396342"/>
              <a:ext cx="866505" cy="6618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Player</a:t>
              </a:r>
              <a:endParaRPr lang="zh-TW" altLang="en-US" dirty="0"/>
            </a:p>
          </p:txBody>
        </p:sp>
        <p:sp>
          <p:nvSpPr>
            <p:cNvPr id="38" name="橢圓 37"/>
            <p:cNvSpPr/>
            <p:nvPr/>
          </p:nvSpPr>
          <p:spPr>
            <a:xfrm>
              <a:off x="6971210" y="1790791"/>
              <a:ext cx="914401" cy="7869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User</a:t>
              </a:r>
              <a:endParaRPr lang="zh-TW" altLang="en-US" dirty="0"/>
            </a:p>
          </p:txBody>
        </p:sp>
        <p:sp>
          <p:nvSpPr>
            <p:cNvPr id="39" name="橢圓 38"/>
            <p:cNvSpPr/>
            <p:nvPr/>
          </p:nvSpPr>
          <p:spPr>
            <a:xfrm>
              <a:off x="10439399" y="1790791"/>
              <a:ext cx="914401" cy="7869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User</a:t>
              </a:r>
              <a:endParaRPr lang="zh-TW" altLang="en-US" dirty="0"/>
            </a:p>
          </p:txBody>
        </p:sp>
        <p:sp>
          <p:nvSpPr>
            <p:cNvPr id="40" name="橢圓 39"/>
            <p:cNvSpPr/>
            <p:nvPr/>
          </p:nvSpPr>
          <p:spPr>
            <a:xfrm>
              <a:off x="9167947" y="1790791"/>
              <a:ext cx="914401" cy="7869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User</a:t>
              </a:r>
              <a:endParaRPr lang="zh-TW" altLang="en-US" dirty="0"/>
            </a:p>
          </p:txBody>
        </p:sp>
        <p:sp>
          <p:nvSpPr>
            <p:cNvPr id="41" name="橢圓 40"/>
            <p:cNvSpPr/>
            <p:nvPr/>
          </p:nvSpPr>
          <p:spPr>
            <a:xfrm>
              <a:off x="8140335" y="1790791"/>
              <a:ext cx="914401" cy="7869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User</a:t>
              </a:r>
              <a:endParaRPr lang="zh-TW" altLang="en-US" dirty="0"/>
            </a:p>
          </p:txBody>
        </p:sp>
        <p:cxnSp>
          <p:nvCxnSpPr>
            <p:cNvPr id="42" name="直線單箭頭接點 41"/>
            <p:cNvCxnSpPr>
              <a:stCxn id="38" idx="4"/>
              <a:endCxn id="34" idx="0"/>
            </p:cNvCxnSpPr>
            <p:nvPr/>
          </p:nvCxnSpPr>
          <p:spPr>
            <a:xfrm>
              <a:off x="7428411" y="2577737"/>
              <a:ext cx="0" cy="8186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>
              <a:off x="8597535" y="2577736"/>
              <a:ext cx="0" cy="8186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/>
            <p:nvPr/>
          </p:nvCxnSpPr>
          <p:spPr>
            <a:xfrm>
              <a:off x="9625147" y="2577736"/>
              <a:ext cx="0" cy="8186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10918370" y="2577736"/>
              <a:ext cx="0" cy="8186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8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Popular Distributed Platforms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Hadoop</a:t>
            </a:r>
          </a:p>
          <a:p>
            <a:r>
              <a:rPr lang="en-US" altLang="zh-TW" dirty="0" smtClean="0"/>
              <a:t>Spark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29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Apache Hadoop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reliable, scalable, distributed computing</a:t>
            </a:r>
          </a:p>
          <a:p>
            <a:pPr lvl="1"/>
            <a:r>
              <a:rPr lang="en-US" altLang="zh-TW" dirty="0" smtClean="0"/>
              <a:t>Hadoop has been demonstrated on GNU/Linux clusters with 2000 nodes</a:t>
            </a:r>
          </a:p>
          <a:p>
            <a:pPr lvl="1"/>
            <a:r>
              <a:rPr lang="en-US" altLang="zh-TW" dirty="0" smtClean="0"/>
              <a:t>Windows is also supported</a:t>
            </a:r>
          </a:p>
          <a:p>
            <a:r>
              <a:rPr lang="en-US" altLang="zh-TW" dirty="0">
                <a:hlinkClick r:id="rId2"/>
              </a:rPr>
              <a:t>http://Hadoop.apache.org/</a:t>
            </a:r>
            <a:endParaRPr lang="en-US" altLang="zh-TW" dirty="0"/>
          </a:p>
          <a:p>
            <a:pPr lvl="1"/>
            <a:r>
              <a:rPr lang="en-US" altLang="zh-TW" dirty="0" smtClean="0"/>
              <a:t>Current version: </a:t>
            </a:r>
          </a:p>
          <a:p>
            <a:pPr lvl="2"/>
            <a:r>
              <a:rPr lang="en-US" altLang="zh-TW" dirty="0" smtClean="0">
                <a:solidFill>
                  <a:srgbClr val="0000FF"/>
                </a:solidFill>
              </a:rPr>
              <a:t>3.3.6</a:t>
            </a:r>
            <a:r>
              <a:rPr lang="en-US" altLang="zh-TW" dirty="0" smtClean="0"/>
              <a:t>: </a:t>
            </a:r>
            <a:r>
              <a:rPr lang="en-US" altLang="zh-TW" dirty="0" smtClean="0"/>
              <a:t>production ready</a:t>
            </a:r>
          </a:p>
          <a:p>
            <a:pPr lvl="1"/>
            <a:r>
              <a:rPr lang="en-US" altLang="zh-TW" dirty="0" smtClean="0"/>
              <a:t>Required software</a:t>
            </a:r>
          </a:p>
          <a:p>
            <a:pPr lvl="2"/>
            <a:r>
              <a:rPr lang="en-US" altLang="zh-TW" dirty="0" smtClean="0"/>
              <a:t>Java</a:t>
            </a:r>
          </a:p>
          <a:p>
            <a:pPr lvl="2"/>
            <a:r>
              <a:rPr lang="en-US" altLang="zh-TW" dirty="0" err="1" smtClean="0"/>
              <a:t>Ssh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7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Hadoop Architecture</a:t>
            </a:r>
            <a:endParaRPr lang="zh-TW" altLang="en-US" smtClean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481931"/>
            <a:ext cx="7010400" cy="5038725"/>
          </a:xfrm>
          <a:prstGeom prst="rect">
            <a:avLst/>
          </a:prstGeo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68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MapReduce</a:t>
            </a:r>
          </a:p>
          <a:p>
            <a:pPr lvl="1"/>
            <a:r>
              <a:rPr lang="en-US" altLang="zh-TW" dirty="0" smtClean="0"/>
              <a:t>Software framework for easily writing applications which process vast amounts of data in-parallel on large clusters of commodity hardware in a reliable, fault-tolerant manner</a:t>
            </a:r>
          </a:p>
          <a:p>
            <a:r>
              <a:rPr lang="en-US" altLang="zh-TW" dirty="0" smtClean="0"/>
              <a:t>HDFS: Hadoop Distributed File System</a:t>
            </a:r>
          </a:p>
          <a:p>
            <a:pPr lvl="1"/>
            <a:r>
              <a:rPr lang="en-US" altLang="zh-TW" dirty="0" smtClean="0"/>
              <a:t>A distributed file system designed to run on commodity hardware</a:t>
            </a:r>
          </a:p>
          <a:p>
            <a:pPr lvl="1"/>
            <a:r>
              <a:rPr lang="en-US" altLang="zh-TW" dirty="0" smtClean="0"/>
              <a:t>Fault-tolerant</a:t>
            </a:r>
          </a:p>
          <a:p>
            <a:pPr lvl="1"/>
            <a:r>
              <a:rPr lang="en-US" altLang="zh-TW" dirty="0" smtClean="0"/>
              <a:t>Low-cost</a:t>
            </a:r>
          </a:p>
          <a:p>
            <a:pPr lvl="1"/>
            <a:r>
              <a:rPr lang="en-US" altLang="zh-TW" dirty="0" smtClean="0"/>
              <a:t>High throughput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5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Assumptions and Goals of HDFS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Hardware failure</a:t>
            </a:r>
          </a:p>
          <a:p>
            <a:pPr lvl="1"/>
            <a:r>
              <a:rPr lang="en-US" altLang="zh-TW" dirty="0" smtClean="0"/>
              <a:t>Detection of faults and quick, automatic recovery from them is a core architectural goal</a:t>
            </a:r>
          </a:p>
          <a:p>
            <a:r>
              <a:rPr lang="en-US" altLang="zh-TW" dirty="0" smtClean="0"/>
              <a:t>Streaming data access</a:t>
            </a:r>
          </a:p>
          <a:p>
            <a:pPr lvl="1"/>
            <a:r>
              <a:rPr lang="en-US" altLang="zh-TW" dirty="0" smtClean="0"/>
              <a:t>Batch processing, high throughput</a:t>
            </a:r>
          </a:p>
          <a:p>
            <a:r>
              <a:rPr lang="en-US" altLang="zh-TW" dirty="0" smtClean="0">
                <a:solidFill>
                  <a:srgbClr val="0000FF"/>
                </a:solidFill>
              </a:rPr>
              <a:t>Large</a:t>
            </a:r>
            <a:r>
              <a:rPr lang="en-US" altLang="zh-TW" dirty="0" smtClean="0"/>
              <a:t> data sets</a:t>
            </a:r>
          </a:p>
          <a:p>
            <a:r>
              <a:rPr lang="en-US" altLang="zh-TW" dirty="0" smtClean="0"/>
              <a:t>Simple coherency model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Write-once-read-many </a:t>
            </a:r>
            <a:r>
              <a:rPr lang="en-US" altLang="zh-TW" dirty="0" smtClean="0"/>
              <a:t>access model</a:t>
            </a:r>
          </a:p>
          <a:p>
            <a:r>
              <a:rPr lang="en-US" altLang="zh-TW" dirty="0" smtClean="0"/>
              <a:t>Moving computation is cheaper than moving data</a:t>
            </a:r>
          </a:p>
          <a:p>
            <a:r>
              <a:rPr lang="en-US" altLang="zh-TW" dirty="0" smtClean="0"/>
              <a:t>Portability across heterogeneous hardware and software platforms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10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HDFS Architecture – Master/Slave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100" y="1825625"/>
            <a:ext cx="6299799" cy="4351338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2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</a:p>
          <a:p>
            <a:pPr lvl="1"/>
            <a:r>
              <a:rPr lang="en-US" altLang="zh-TW" dirty="0" smtClean="0"/>
              <a:t>Why Distribution?</a:t>
            </a:r>
          </a:p>
          <a:p>
            <a:r>
              <a:rPr lang="en-US" altLang="zh-TW" dirty="0" smtClean="0"/>
              <a:t>Distributed Computing</a:t>
            </a:r>
          </a:p>
          <a:p>
            <a:r>
              <a:rPr lang="en-US" altLang="zh-TW" dirty="0" smtClean="0"/>
              <a:t>Popular distributed platforms</a:t>
            </a:r>
          </a:p>
          <a:p>
            <a:pPr lvl="1"/>
            <a:r>
              <a:rPr lang="en-US" altLang="zh-TW" dirty="0" smtClean="0"/>
              <a:t>Hadoop</a:t>
            </a:r>
          </a:p>
          <a:p>
            <a:pPr lvl="1"/>
            <a:r>
              <a:rPr lang="en-US" altLang="zh-TW" dirty="0" smtClean="0"/>
              <a:t>Spark</a:t>
            </a:r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91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NameNode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DataNodes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Master/slave architecture</a:t>
            </a:r>
          </a:p>
          <a:p>
            <a:pPr lvl="1"/>
            <a:r>
              <a:rPr lang="en-US" altLang="zh-TW" dirty="0" smtClean="0"/>
              <a:t>A single </a:t>
            </a:r>
            <a:r>
              <a:rPr lang="en-US" altLang="zh-TW" dirty="0" err="1" smtClean="0"/>
              <a:t>NameNode</a:t>
            </a:r>
            <a:r>
              <a:rPr lang="en-US" altLang="zh-TW" dirty="0" smtClean="0"/>
              <a:t>: master server that manages the file system namespace and regulates access to files by clients</a:t>
            </a:r>
          </a:p>
          <a:p>
            <a:pPr lvl="1"/>
            <a:r>
              <a:rPr lang="en-US" altLang="zh-TW" dirty="0" smtClean="0"/>
              <a:t>A number of </a:t>
            </a:r>
            <a:r>
              <a:rPr lang="en-US" altLang="zh-TW" dirty="0" err="1" smtClean="0"/>
              <a:t>DataNodes</a:t>
            </a:r>
            <a:r>
              <a:rPr lang="en-US" altLang="zh-TW" dirty="0" smtClean="0"/>
              <a:t>: manage storage attached to the nodes that they run on</a:t>
            </a:r>
          </a:p>
          <a:p>
            <a:r>
              <a:rPr lang="en-US" altLang="zh-TW" dirty="0" err="1" smtClean="0"/>
              <a:t>NameNode</a:t>
            </a:r>
            <a:r>
              <a:rPr lang="en-US" altLang="zh-TW" dirty="0" smtClean="0"/>
              <a:t>: file system namespace operations: opening, closing, renaming files and directories, determining the mapping of blocks to </a:t>
            </a:r>
            <a:r>
              <a:rPr lang="en-US" altLang="zh-TW" dirty="0" err="1" smtClean="0"/>
              <a:t>DataNodes</a:t>
            </a:r>
            <a:endParaRPr lang="en-US" altLang="zh-TW" dirty="0" smtClean="0"/>
          </a:p>
          <a:p>
            <a:r>
              <a:rPr lang="en-US" altLang="zh-TW" dirty="0" err="1" smtClean="0"/>
              <a:t>DataNodes</a:t>
            </a:r>
            <a:r>
              <a:rPr lang="en-US" altLang="zh-TW" dirty="0" smtClean="0"/>
              <a:t>: serving read and write requests from clients, block creation, deletion, replication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20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Replication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Each file as a sequence of blocks, which are replicated for fault tolerance</a:t>
            </a:r>
          </a:p>
          <a:p>
            <a:pPr lvl="1"/>
            <a:r>
              <a:rPr lang="en-US" altLang="zh-TW" dirty="0" smtClean="0"/>
              <a:t>Block size, replication factor: configurable</a:t>
            </a:r>
          </a:p>
          <a:p>
            <a:r>
              <a:rPr lang="en-US" altLang="zh-TW" dirty="0" smtClean="0"/>
              <a:t>All blocks except the last are the same size</a:t>
            </a:r>
          </a:p>
          <a:p>
            <a:r>
              <a:rPr lang="en-US" altLang="zh-TW" dirty="0" smtClean="0"/>
              <a:t>Files in HDFS are write-once (except for appends and truncates) and have strictly one writer at any time</a:t>
            </a:r>
          </a:p>
          <a:p>
            <a:r>
              <a:rPr lang="en-US" altLang="zh-TW" dirty="0" err="1" smtClean="0"/>
              <a:t>NameNode</a:t>
            </a:r>
            <a:r>
              <a:rPr lang="en-US" altLang="zh-TW" dirty="0" smtClean="0"/>
              <a:t> makes all decisions regarding replication of blocks</a:t>
            </a:r>
          </a:p>
          <a:p>
            <a:pPr lvl="1"/>
            <a:r>
              <a:rPr lang="en-US" altLang="zh-TW" dirty="0" smtClean="0"/>
              <a:t>It periodically receives a Heartbeat and a </a:t>
            </a:r>
            <a:r>
              <a:rPr lang="en-US" altLang="zh-TW" dirty="0" err="1" smtClean="0"/>
              <a:t>Blockreport</a:t>
            </a:r>
            <a:r>
              <a:rPr lang="en-US" altLang="zh-TW" dirty="0" smtClean="0"/>
              <a:t> from each of the </a:t>
            </a:r>
            <a:r>
              <a:rPr lang="en-US" altLang="zh-TW" dirty="0" err="1" smtClean="0"/>
              <a:t>DataNodes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16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361" y="1825625"/>
            <a:ext cx="7095277" cy="4351338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63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 of Google File Systems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999" y="2247210"/>
            <a:ext cx="9522001" cy="350816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86598" y="5755377"/>
            <a:ext cx="1001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dirty="0" smtClean="0"/>
              <a:t>[Source: </a:t>
            </a:r>
            <a:r>
              <a:rPr lang="en-US" altLang="zh-TW" dirty="0"/>
              <a:t>Sanjay </a:t>
            </a:r>
            <a:r>
              <a:rPr lang="en-US" altLang="zh-TW" dirty="0" err="1"/>
              <a:t>Ghemawat</a:t>
            </a:r>
            <a:r>
              <a:rPr lang="en-US" altLang="zh-TW" dirty="0"/>
              <a:t>, Howard </a:t>
            </a:r>
            <a:r>
              <a:rPr lang="en-US" altLang="zh-TW" dirty="0" err="1"/>
              <a:t>Gobioff</a:t>
            </a:r>
            <a:r>
              <a:rPr lang="en-US" altLang="zh-TW" dirty="0"/>
              <a:t>, Shun-</a:t>
            </a:r>
            <a:r>
              <a:rPr lang="en-US" altLang="zh-TW" dirty="0" err="1"/>
              <a:t>Tak</a:t>
            </a:r>
            <a:r>
              <a:rPr lang="en-US" altLang="zh-TW" dirty="0"/>
              <a:t> Leung, The Google File System, Proceedings of the 19th ACM Symposium on Operating Systems Principles (SOSP), pp. 20-43, 2003</a:t>
            </a:r>
            <a:r>
              <a:rPr lang="en-US" altLang="zh-TW" dirty="0" smtClean="0"/>
              <a:t>.]</a:t>
            </a: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870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MapReduce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Map tasks</a:t>
            </a:r>
          </a:p>
          <a:p>
            <a:r>
              <a:rPr lang="en-US" altLang="zh-TW" dirty="0" smtClean="0"/>
              <a:t>Reduce tasks</a:t>
            </a:r>
          </a:p>
          <a:p>
            <a:r>
              <a:rPr lang="en-US" altLang="zh-TW" dirty="0" smtClean="0"/>
              <a:t>A single master </a:t>
            </a:r>
            <a:r>
              <a:rPr lang="en-US" altLang="zh-TW" dirty="0" err="1" smtClean="0"/>
              <a:t>ResourceManager</a:t>
            </a:r>
            <a:endParaRPr lang="en-US" altLang="zh-TW" dirty="0" smtClean="0"/>
          </a:p>
          <a:p>
            <a:r>
              <a:rPr lang="en-US" altLang="zh-TW" dirty="0" smtClean="0"/>
              <a:t>One worker </a:t>
            </a:r>
            <a:r>
              <a:rPr lang="en-US" altLang="zh-TW" dirty="0" err="1" smtClean="0"/>
              <a:t>NodeManager</a:t>
            </a:r>
            <a:r>
              <a:rPr lang="en-US" altLang="zh-TW" dirty="0" smtClean="0"/>
              <a:t> per cluster node</a:t>
            </a:r>
          </a:p>
          <a:p>
            <a:r>
              <a:rPr lang="en-US" altLang="zh-TW" dirty="0" err="1" smtClean="0"/>
              <a:t>MRAppMaster</a:t>
            </a:r>
            <a:r>
              <a:rPr lang="en-US" altLang="zh-TW" dirty="0" smtClean="0"/>
              <a:t> per application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42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YARN: from Hadoop 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022" y="1690689"/>
            <a:ext cx="7465956" cy="4621210"/>
          </a:xfr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022" y="1688043"/>
            <a:ext cx="7465956" cy="4621210"/>
          </a:xfrm>
          <a:prstGeom prst="rect">
            <a:avLst/>
          </a:prstGeo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12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Major Differences between Hadoop 1 and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HDFS Federation</a:t>
            </a:r>
          </a:p>
          <a:p>
            <a:r>
              <a:rPr lang="en-US" altLang="zh-TW" dirty="0" smtClean="0"/>
              <a:t>Resource manager YARN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44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 2: HDFS Federation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Two major components in HDFS</a:t>
            </a:r>
          </a:p>
          <a:p>
            <a:pPr lvl="1"/>
            <a:r>
              <a:rPr lang="en-US" altLang="zh-TW" dirty="0" smtClean="0"/>
              <a:t>Namespaces</a:t>
            </a:r>
          </a:p>
          <a:p>
            <a:pPr lvl="1"/>
            <a:r>
              <a:rPr lang="en-US" altLang="zh-TW" dirty="0" smtClean="0"/>
              <a:t>Blocks storage service</a:t>
            </a:r>
          </a:p>
          <a:p>
            <a:r>
              <a:rPr lang="en-US" altLang="zh-TW" dirty="0" smtClean="0"/>
              <a:t>Hadoop 1</a:t>
            </a:r>
          </a:p>
          <a:p>
            <a:pPr lvl="1"/>
            <a:r>
              <a:rPr lang="en-US" altLang="zh-TW" dirty="0" smtClean="0"/>
              <a:t>A single </a:t>
            </a:r>
            <a:r>
              <a:rPr lang="en-US" altLang="zh-TW" dirty="0" err="1" smtClean="0"/>
              <a:t>namenode</a:t>
            </a:r>
            <a:r>
              <a:rPr lang="en-US" altLang="zh-TW" dirty="0" smtClean="0"/>
              <a:t> manages the entire namespace</a:t>
            </a:r>
          </a:p>
          <a:p>
            <a:r>
              <a:rPr lang="en-US" altLang="zh-TW" dirty="0" smtClean="0"/>
              <a:t>HDFS federation</a:t>
            </a:r>
          </a:p>
          <a:p>
            <a:pPr lvl="1"/>
            <a:r>
              <a:rPr lang="en-US" altLang="zh-TW" dirty="0" smtClean="0"/>
              <a:t>Multiple </a:t>
            </a:r>
            <a:r>
              <a:rPr lang="en-US" altLang="zh-TW" dirty="0" err="1" smtClean="0"/>
              <a:t>namenode</a:t>
            </a:r>
            <a:r>
              <a:rPr lang="en-US" altLang="zh-TW" smtClean="0"/>
              <a:t> servers </a:t>
            </a:r>
            <a:r>
              <a:rPr lang="en-US" altLang="zh-TW" dirty="0" smtClean="0"/>
              <a:t>manage namespaces</a:t>
            </a:r>
          </a:p>
          <a:p>
            <a:pPr lvl="1"/>
            <a:r>
              <a:rPr lang="en-US" altLang="zh-TW" dirty="0" smtClean="0"/>
              <a:t>Horizontal scaling, performance improvement, multiple namespaces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41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Hadoop 2: YARN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Brings significant performance improvements for some applications</a:t>
            </a:r>
          </a:p>
          <a:p>
            <a:r>
              <a:rPr lang="en-US" altLang="zh-TW" dirty="0" smtClean="0"/>
              <a:t>Supports additional processing models</a:t>
            </a:r>
          </a:p>
          <a:p>
            <a:r>
              <a:rPr lang="en-US" altLang="zh-TW" dirty="0" smtClean="0"/>
              <a:t>Implements a more flexible execution engine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1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YARN?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resource manager separated from MapReduce in Hadoop 1</a:t>
            </a:r>
          </a:p>
          <a:p>
            <a:r>
              <a:rPr lang="en-US" altLang="zh-TW" dirty="0" smtClean="0"/>
              <a:t>The operating system of Hadoop</a:t>
            </a:r>
          </a:p>
          <a:p>
            <a:pPr lvl="1"/>
            <a:r>
              <a:rPr lang="en-US" altLang="zh-TW" dirty="0" smtClean="0"/>
              <a:t>Managing and monitoring workloads</a:t>
            </a:r>
          </a:p>
          <a:p>
            <a:pPr lvl="1"/>
            <a:r>
              <a:rPr lang="en-US" altLang="zh-TW" dirty="0" smtClean="0"/>
              <a:t>Maintaining a multi-tenant environment</a:t>
            </a:r>
          </a:p>
          <a:p>
            <a:pPr lvl="1"/>
            <a:r>
              <a:rPr lang="en-US" altLang="zh-TW" dirty="0" smtClean="0"/>
              <a:t>Implementing security controls</a:t>
            </a:r>
          </a:p>
          <a:p>
            <a:pPr lvl="1"/>
            <a:r>
              <a:rPr lang="en-US" altLang="zh-TW" dirty="0" smtClean="0"/>
              <a:t>Managing high-availability features of Hadoop</a:t>
            </a:r>
          </a:p>
          <a:p>
            <a:r>
              <a:rPr lang="en-US" altLang="zh-TW" dirty="0" smtClean="0"/>
              <a:t>No longer limited to the I/O intensive, high-latency MapReduce model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28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Why distribution?</a:t>
            </a:r>
          </a:p>
          <a:p>
            <a:pPr lvl="1"/>
            <a:r>
              <a:rPr lang="en-US" altLang="zh-TW" dirty="0" smtClean="0"/>
              <a:t>Big data: volume, velocity, variety</a:t>
            </a:r>
          </a:p>
          <a:p>
            <a:r>
              <a:rPr lang="en-US" altLang="zh-TW" dirty="0"/>
              <a:t>We need more storage space</a:t>
            </a:r>
          </a:p>
          <a:p>
            <a:pPr lvl="1"/>
            <a:r>
              <a:rPr lang="en-US" altLang="zh-TW" dirty="0"/>
              <a:t>Space efficiency</a:t>
            </a:r>
          </a:p>
          <a:p>
            <a:r>
              <a:rPr lang="en-US" altLang="zh-TW" dirty="0" smtClean="0"/>
              <a:t>We need more computing power</a:t>
            </a:r>
          </a:p>
          <a:p>
            <a:pPr lvl="1"/>
            <a:r>
              <a:rPr lang="en-US" altLang="zh-TW" dirty="0" smtClean="0"/>
              <a:t>Time efficiency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9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Issues of MapReduce on HDFS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/>
              <a:t>Hard to manage</a:t>
            </a:r>
          </a:p>
          <a:p>
            <a:pPr>
              <a:defRPr/>
            </a:pPr>
            <a:r>
              <a:rPr lang="en-US" altLang="zh-TW" dirty="0" err="1" smtClean="0"/>
              <a:t>MapReduce</a:t>
            </a:r>
            <a:r>
              <a:rPr lang="en-US" altLang="zh-TW" dirty="0" smtClean="0"/>
              <a:t> API was verbose and required a lot of setup code, with brittle fault tolerance</a:t>
            </a:r>
          </a:p>
          <a:p>
            <a:pPr>
              <a:defRPr/>
            </a:pPr>
            <a:r>
              <a:rPr lang="en-US" altLang="zh-TW" dirty="0" smtClean="0"/>
              <a:t>Intermediate result is written to the local disk for the subsequent stage of operation</a:t>
            </a:r>
          </a:p>
          <a:p>
            <a:pPr lvl="1">
              <a:defRPr/>
            </a:pPr>
            <a:r>
              <a:rPr lang="en-US" altLang="zh-TW" dirty="0" smtClean="0"/>
              <a:t>Disk I/O is very time-consuming</a:t>
            </a:r>
          </a:p>
          <a:p>
            <a:pPr>
              <a:defRPr/>
            </a:pPr>
            <a:r>
              <a:rPr lang="en-US" altLang="zh-TW" dirty="0" smtClean="0"/>
              <a:t>It falls short for workloads such as machine learning, streaming, or interactive SQL-like queries </a:t>
            </a:r>
          </a:p>
          <a:p>
            <a:pPr marL="0" indent="0">
              <a:buNone/>
              <a:defRPr/>
            </a:pP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smtClean="0"/>
              <a:t>Is there a way to make Hadoop and </a:t>
            </a:r>
            <a:r>
              <a:rPr lang="en-US" altLang="zh-TW" dirty="0" err="1" smtClean="0"/>
              <a:t>MapReduce</a:t>
            </a:r>
            <a:r>
              <a:rPr lang="en-US" altLang="zh-TW" dirty="0" smtClean="0"/>
              <a:t> simpler and faster?</a:t>
            </a:r>
            <a:endParaRPr lang="zh-TW" altLang="en-US" dirty="0"/>
          </a:p>
        </p:txBody>
      </p:sp>
      <p:sp>
        <p:nvSpPr>
          <p:cNvPr id="6963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mtClean="0"/>
              <a:t>Educational Data Mining and Applications, Fall 2023</a:t>
            </a:r>
            <a:endParaRPr kumimoji="0" lang="en-US" altLang="zh-TW" smtClean="0"/>
          </a:p>
        </p:txBody>
      </p:sp>
      <p:sp>
        <p:nvSpPr>
          <p:cNvPr id="6963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mtClean="0"/>
              <a:t>NTUT CSIE</a:t>
            </a:r>
            <a:endParaRPr kumimoji="0" lang="en-US" altLang="zh-TW" smtClean="0"/>
          </a:p>
        </p:txBody>
      </p:sp>
      <p:sp>
        <p:nvSpPr>
          <p:cNvPr id="696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A5262F9-A520-4977-94B9-A4D6A011DEC4}" type="slidenum">
              <a:rPr kumimoji="0" lang="en-US" altLang="zh-TW" smtClean="0"/>
              <a:pPr/>
              <a:t>30</a:t>
            </a:fld>
            <a:endParaRPr kumimoji="0"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710042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Spark</a:t>
            </a:r>
            <a:endParaRPr lang="zh-TW" altLang="en-US" smtClean="0"/>
          </a:p>
        </p:txBody>
      </p:sp>
      <p:sp>
        <p:nvSpPr>
          <p:cNvPr id="706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Research project at UC Berkeley</a:t>
            </a:r>
          </a:p>
          <a:p>
            <a:pPr lvl="1"/>
            <a:r>
              <a:rPr lang="en-US" altLang="zh-TW" smtClean="0"/>
              <a:t>Matei Zaharia, Mosharaf Chowdhury, Michael J. Franklin, Scott Shenker, Ion Stoica, Spark: Cluster Computing with Working Sets, HotCloud 2010, June 2010.</a:t>
            </a:r>
          </a:p>
          <a:p>
            <a:pPr lvl="1"/>
            <a:endParaRPr lang="zh-TW" altLang="en-US" smtClean="0"/>
          </a:p>
        </p:txBody>
      </p:sp>
      <p:sp>
        <p:nvSpPr>
          <p:cNvPr id="7066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mtClean="0"/>
              <a:t>Educational Data Mining and Applications, Fall 2023</a:t>
            </a:r>
            <a:endParaRPr kumimoji="0" lang="en-US" altLang="zh-TW" smtClean="0"/>
          </a:p>
        </p:txBody>
      </p:sp>
      <p:sp>
        <p:nvSpPr>
          <p:cNvPr id="7066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mtClean="0"/>
              <a:t>NTUT CSIE</a:t>
            </a:r>
            <a:endParaRPr kumimoji="0" lang="en-US" altLang="zh-TW" smtClean="0"/>
          </a:p>
        </p:txBody>
      </p:sp>
      <p:sp>
        <p:nvSpPr>
          <p:cNvPr id="706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901D784-0E93-48F0-90E7-433E65673CA2}" type="slidenum">
              <a:rPr kumimoji="0" lang="en-US" altLang="zh-TW" smtClean="0"/>
              <a:pPr/>
              <a:t>31</a:t>
            </a:fld>
            <a:endParaRPr kumimoji="0" lang="en-US" altLang="zh-TW" smtClean="0"/>
          </a:p>
        </p:txBody>
      </p:sp>
      <p:pic>
        <p:nvPicPr>
          <p:cNvPr id="70663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4" y="4038601"/>
            <a:ext cx="371157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903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Apache Spark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hlinkClick r:id="rId2"/>
              </a:rPr>
              <a:t>http://spark.apache.org/</a:t>
            </a:r>
            <a:endParaRPr lang="en-US" altLang="zh-TW" dirty="0"/>
          </a:p>
          <a:p>
            <a:pPr lvl="1"/>
            <a:r>
              <a:rPr lang="en-US" altLang="zh-TW" dirty="0"/>
              <a:t>Current version: </a:t>
            </a:r>
            <a:r>
              <a:rPr lang="en-US" altLang="zh-TW" dirty="0">
                <a:solidFill>
                  <a:srgbClr val="0000FF"/>
                </a:solidFill>
              </a:rPr>
              <a:t>3.5.0</a:t>
            </a:r>
          </a:p>
          <a:p>
            <a:r>
              <a:rPr lang="en-US" altLang="zh-TW" dirty="0" smtClean="0"/>
              <a:t>For </a:t>
            </a:r>
            <a:r>
              <a:rPr lang="en-US" altLang="zh-TW" dirty="0" smtClean="0"/>
              <a:t>large-scale data processing</a:t>
            </a:r>
          </a:p>
          <a:p>
            <a:pPr lvl="1"/>
            <a:r>
              <a:rPr lang="en-US" altLang="zh-TW" dirty="0"/>
              <a:t>It provides high-level APIs in Java, Scala, Python and R, and an optimized engine that supports general execution </a:t>
            </a:r>
            <a:r>
              <a:rPr lang="en-US" altLang="zh-TW" dirty="0" smtClean="0"/>
              <a:t>graphs</a:t>
            </a:r>
          </a:p>
          <a:p>
            <a:pPr lvl="2"/>
            <a:r>
              <a:rPr lang="en-US" altLang="zh-TW" dirty="0"/>
              <a:t>Spark runs on </a:t>
            </a:r>
            <a:r>
              <a:rPr lang="en-US" altLang="zh-TW" dirty="0" smtClean="0"/>
              <a:t>Java 8/11/17, </a:t>
            </a:r>
            <a:r>
              <a:rPr lang="en-US" altLang="zh-TW" dirty="0"/>
              <a:t>Scala </a:t>
            </a:r>
            <a:r>
              <a:rPr lang="en-US" altLang="zh-TW" dirty="0" smtClean="0"/>
              <a:t>2.12/2.13, </a:t>
            </a:r>
            <a:r>
              <a:rPr lang="en-US" altLang="zh-TW" dirty="0"/>
              <a:t>Python </a:t>
            </a:r>
            <a:r>
              <a:rPr lang="en-US" altLang="zh-TW" dirty="0" smtClean="0"/>
              <a:t>3.8+ </a:t>
            </a:r>
            <a:r>
              <a:rPr lang="en-US" altLang="zh-TW" dirty="0"/>
              <a:t>and R </a:t>
            </a:r>
            <a:r>
              <a:rPr lang="en-US" altLang="zh-TW" dirty="0" smtClean="0"/>
              <a:t>3.5+</a:t>
            </a:r>
          </a:p>
          <a:p>
            <a:pPr lvl="1"/>
            <a:r>
              <a:rPr lang="en-US" altLang="zh-TW" dirty="0" smtClean="0"/>
              <a:t>It </a:t>
            </a:r>
            <a:r>
              <a:rPr lang="en-US" altLang="zh-TW" dirty="0"/>
              <a:t>also supports a rich set of higher-level tools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Spark </a:t>
            </a:r>
            <a:r>
              <a:rPr lang="en-US" altLang="zh-TW" dirty="0"/>
              <a:t>SQL </a:t>
            </a:r>
            <a:r>
              <a:rPr lang="en-US" altLang="zh-TW" dirty="0" smtClean="0"/>
              <a:t>and </a:t>
            </a:r>
            <a:r>
              <a:rPr lang="en-US" altLang="zh-TW" dirty="0" err="1" smtClean="0"/>
              <a:t>DataFrames</a:t>
            </a:r>
            <a:r>
              <a:rPr lang="en-US" altLang="zh-TW" dirty="0" smtClean="0"/>
              <a:t> for structured </a:t>
            </a:r>
            <a:r>
              <a:rPr lang="en-US" altLang="zh-TW" dirty="0"/>
              <a:t>data </a:t>
            </a:r>
            <a:r>
              <a:rPr lang="en-US" altLang="zh-TW" dirty="0" smtClean="0"/>
              <a:t>processing</a:t>
            </a:r>
          </a:p>
          <a:p>
            <a:pPr lvl="2"/>
            <a:r>
              <a:rPr lang="en-US" altLang="zh-TW" dirty="0" err="1" smtClean="0"/>
              <a:t>MLlib</a:t>
            </a:r>
            <a:r>
              <a:rPr lang="en-US" altLang="zh-TW" dirty="0" smtClean="0"/>
              <a:t> </a:t>
            </a:r>
            <a:r>
              <a:rPr lang="en-US" altLang="zh-TW" dirty="0"/>
              <a:t>for machine </a:t>
            </a:r>
            <a:r>
              <a:rPr lang="en-US" altLang="zh-TW" dirty="0" smtClean="0"/>
              <a:t>learning</a:t>
            </a:r>
          </a:p>
          <a:p>
            <a:pPr lvl="2"/>
            <a:r>
              <a:rPr lang="en-US" altLang="zh-TW" dirty="0" err="1" smtClean="0"/>
              <a:t>GraphX</a:t>
            </a:r>
            <a:r>
              <a:rPr lang="en-US" altLang="zh-TW" dirty="0" smtClean="0"/>
              <a:t> </a:t>
            </a:r>
            <a:r>
              <a:rPr lang="en-US" altLang="zh-TW" dirty="0"/>
              <a:t>for graph </a:t>
            </a:r>
            <a:r>
              <a:rPr lang="en-US" altLang="zh-TW" dirty="0" smtClean="0"/>
              <a:t>processing</a:t>
            </a:r>
          </a:p>
          <a:p>
            <a:pPr lvl="2"/>
            <a:r>
              <a:rPr lang="en-US" altLang="zh-TW" dirty="0" smtClean="0"/>
              <a:t>Spark Streaming</a:t>
            </a:r>
          </a:p>
          <a:p>
            <a:pPr lvl="2"/>
            <a:r>
              <a:rPr lang="en-US" altLang="zh-TW" dirty="0" err="1" smtClean="0"/>
              <a:t>SparkR</a:t>
            </a:r>
            <a:r>
              <a:rPr lang="en-US" altLang="zh-TW" dirty="0" smtClean="0"/>
              <a:t>: Spark in R</a:t>
            </a:r>
          </a:p>
          <a:p>
            <a:pPr lvl="2"/>
            <a:r>
              <a:rPr lang="en-US" altLang="zh-TW" dirty="0" err="1" smtClean="0"/>
              <a:t>PySpark</a:t>
            </a:r>
            <a:r>
              <a:rPr lang="en-US" altLang="zh-TW" dirty="0" smtClean="0"/>
              <a:t>: </a:t>
            </a:r>
            <a:r>
              <a:rPr lang="en-US" altLang="zh-TW" dirty="0"/>
              <a:t>Spark in Python</a:t>
            </a:r>
            <a:endParaRPr lang="en-US" altLang="zh-TW" dirty="0" smtClean="0"/>
          </a:p>
          <a:p>
            <a:pPr lvl="1"/>
            <a:r>
              <a:rPr lang="en-US" altLang="zh-TW" dirty="0"/>
              <a:t>Spark runs on both Windows and UNIX-like systems (e.g. Linux, Mac OS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1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Components in Spark Platform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2001044"/>
            <a:ext cx="7639050" cy="4000500"/>
          </a:xfrm>
        </p:spPr>
      </p:pic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Spark Architecture</a:t>
            </a:r>
            <a:endParaRPr lang="zh-TW" altLang="en-US" dirty="0"/>
          </a:p>
        </p:txBody>
      </p:sp>
      <p:pic>
        <p:nvPicPr>
          <p:cNvPr id="6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81" y="1952978"/>
            <a:ext cx="8537038" cy="4096632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14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Components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Spark applications</a:t>
            </a:r>
          </a:p>
          <a:p>
            <a:pPr lvl="1"/>
            <a:r>
              <a:rPr lang="en-US" altLang="zh-TW" dirty="0" smtClean="0"/>
              <a:t>Independent sets of processes on a cluster, coordinated by the </a:t>
            </a:r>
            <a:r>
              <a:rPr lang="en-US" altLang="zh-TW" dirty="0" err="1" smtClean="0"/>
              <a:t>SparkContext</a:t>
            </a:r>
            <a:r>
              <a:rPr lang="en-US" altLang="zh-TW" dirty="0" smtClean="0"/>
              <a:t> object in main (Driver) program</a:t>
            </a:r>
          </a:p>
          <a:p>
            <a:r>
              <a:rPr lang="en-US" altLang="zh-TW" dirty="0" smtClean="0"/>
              <a:t>Cluster managers</a:t>
            </a:r>
          </a:p>
          <a:p>
            <a:pPr lvl="1"/>
            <a:r>
              <a:rPr lang="en-US" altLang="zh-TW" dirty="0" smtClean="0"/>
              <a:t>Allocate resources across applications</a:t>
            </a:r>
          </a:p>
          <a:p>
            <a:r>
              <a:rPr lang="en-US" altLang="zh-TW" dirty="0" smtClean="0"/>
              <a:t>Executors</a:t>
            </a:r>
          </a:p>
          <a:p>
            <a:pPr lvl="1"/>
            <a:r>
              <a:rPr lang="en-US" altLang="zh-TW" dirty="0" smtClean="0"/>
              <a:t>Processes that run computations and store data</a:t>
            </a:r>
          </a:p>
          <a:p>
            <a:pPr lvl="1"/>
            <a:r>
              <a:rPr lang="en-US" altLang="zh-TW" dirty="0" smtClean="0"/>
              <a:t>Spark sends your application code (JAR or python files) to executors, and </a:t>
            </a:r>
            <a:r>
              <a:rPr lang="en-US" altLang="zh-TW" dirty="0" err="1" smtClean="0"/>
              <a:t>SparkContext</a:t>
            </a:r>
            <a:r>
              <a:rPr lang="en-US" altLang="zh-TW" dirty="0" smtClean="0"/>
              <a:t> sends tasks to executors to run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3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 about the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Each application has its own executor processes</a:t>
            </a:r>
          </a:p>
          <a:p>
            <a:pPr lvl="1"/>
            <a:r>
              <a:rPr lang="en-US" altLang="zh-TW" dirty="0" smtClean="0"/>
              <a:t>Benefit: isolating applications from each other</a:t>
            </a:r>
          </a:p>
          <a:p>
            <a:pPr lvl="1"/>
            <a:r>
              <a:rPr lang="en-US" altLang="zh-TW" dirty="0" smtClean="0"/>
              <a:t>Cons: data cannot be shared across different applications without writing to external storage</a:t>
            </a:r>
          </a:p>
          <a:p>
            <a:r>
              <a:rPr lang="en-US" altLang="zh-TW" dirty="0"/>
              <a:t>Spark is agnostic to the underlying cluster </a:t>
            </a:r>
            <a:r>
              <a:rPr lang="en-US" altLang="zh-TW" dirty="0" smtClean="0"/>
              <a:t>manager</a:t>
            </a:r>
          </a:p>
          <a:p>
            <a:r>
              <a:rPr lang="en-US" altLang="zh-TW" dirty="0" smtClean="0"/>
              <a:t>Driver program must </a:t>
            </a:r>
            <a:r>
              <a:rPr lang="en-US" altLang="zh-TW" dirty="0"/>
              <a:t>listen for and accept incoming connections from its </a:t>
            </a:r>
            <a:r>
              <a:rPr lang="en-US" altLang="zh-TW" dirty="0" smtClean="0"/>
              <a:t>executors </a:t>
            </a:r>
            <a:r>
              <a:rPr lang="en-US" altLang="zh-TW" dirty="0"/>
              <a:t>throughout its </a:t>
            </a:r>
            <a:r>
              <a:rPr lang="en-US" altLang="zh-TW" dirty="0" smtClean="0"/>
              <a:t>lifetime</a:t>
            </a:r>
          </a:p>
          <a:p>
            <a:pPr lvl="1"/>
            <a:r>
              <a:rPr lang="en-US" altLang="zh-TW" dirty="0" smtClean="0"/>
              <a:t>Driver must be network addressable from the workers</a:t>
            </a:r>
          </a:p>
          <a:p>
            <a:r>
              <a:rPr lang="en-US" altLang="zh-TW" dirty="0" smtClean="0"/>
              <a:t>Driver program should be run close to the worker nodes, since it schedules tasks on the cluster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54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Cluster Manager Types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Standalone</a:t>
            </a:r>
            <a:r>
              <a:rPr lang="en-US" altLang="zh-TW" dirty="0" smtClean="0"/>
              <a:t>: a simple cluster manager included in Spark</a:t>
            </a:r>
          </a:p>
          <a:p>
            <a:pPr lvl="1"/>
            <a:r>
              <a:rPr lang="en-US" altLang="zh-TW" dirty="0" smtClean="0"/>
              <a:t>Faster job startup, but</a:t>
            </a:r>
            <a:r>
              <a:rPr lang="en-US" altLang="zh-TW" dirty="0"/>
              <a:t> it doesn’t support communication with an HDFS secured with Kerberos authentication protocol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Apache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Mesos</a:t>
            </a:r>
            <a:r>
              <a:rPr lang="en-US" altLang="zh-TW" dirty="0" smtClean="0"/>
              <a:t>: a general cluster manager that can also runs Hadoop </a:t>
            </a:r>
            <a:r>
              <a:rPr lang="en-US" altLang="zh-TW" dirty="0" err="1" smtClean="0"/>
              <a:t>MapReduce</a:t>
            </a:r>
            <a:r>
              <a:rPr lang="en-US" altLang="zh-TW" dirty="0" smtClean="0"/>
              <a:t> (</a:t>
            </a:r>
            <a:r>
              <a:rPr lang="en-US" altLang="zh-TW" dirty="0" smtClean="0">
                <a:solidFill>
                  <a:srgbClr val="0000FF"/>
                </a:solidFill>
              </a:rPr>
              <a:t>deprecated after Spark 3.2.0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A</a:t>
            </a:r>
            <a:r>
              <a:rPr lang="en-US" altLang="zh-TW" dirty="0"/>
              <a:t> scalable and fault-tolerant “distributed systems kernel” written in C</a:t>
            </a:r>
            <a:r>
              <a:rPr lang="en-US" altLang="zh-TW" dirty="0" smtClean="0"/>
              <a:t>++, which also </a:t>
            </a:r>
            <a:r>
              <a:rPr lang="en-US" altLang="zh-TW" dirty="0"/>
              <a:t>supports C++ and Python </a:t>
            </a:r>
            <a:r>
              <a:rPr lang="en-US" altLang="zh-TW" dirty="0" smtClean="0"/>
              <a:t>applications</a:t>
            </a:r>
          </a:p>
          <a:p>
            <a:pPr lvl="1"/>
            <a:r>
              <a:rPr lang="en-US" altLang="zh-TW" dirty="0" smtClean="0"/>
              <a:t>It</a:t>
            </a:r>
            <a:r>
              <a:rPr lang="en-US" altLang="zh-TW" dirty="0"/>
              <a:t> is actually a “scheduler of scheduler frameworks” because of its two-level scheduling architecture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00FF"/>
                </a:solidFill>
              </a:rPr>
              <a:t>Hadoop YARN</a:t>
            </a:r>
            <a:r>
              <a:rPr lang="en-US" altLang="zh-TW" dirty="0" smtClean="0"/>
              <a:t>: resource manager in Hadoop 2</a:t>
            </a:r>
          </a:p>
          <a:p>
            <a:pPr lvl="1"/>
            <a:r>
              <a:rPr lang="en-US" altLang="zh-TW" dirty="0"/>
              <a:t>YARN lets you run different types of Java applications, not just </a:t>
            </a:r>
            <a:r>
              <a:rPr lang="en-US" altLang="zh-TW" dirty="0" smtClean="0"/>
              <a:t>Spark</a:t>
            </a:r>
          </a:p>
          <a:p>
            <a:pPr lvl="1"/>
            <a:r>
              <a:rPr lang="en-US" altLang="zh-TW" dirty="0" smtClean="0"/>
              <a:t>It also </a:t>
            </a:r>
            <a:r>
              <a:rPr lang="en-US" altLang="zh-TW" dirty="0"/>
              <a:t>provides methods for isolating and prioritizing applications among users and </a:t>
            </a:r>
            <a:r>
              <a:rPr lang="en-US" altLang="zh-TW" dirty="0" smtClean="0"/>
              <a:t>organizations</a:t>
            </a:r>
          </a:p>
          <a:p>
            <a:r>
              <a:rPr lang="en-US" altLang="zh-TW" dirty="0" smtClean="0">
                <a:solidFill>
                  <a:srgbClr val="0000FF"/>
                </a:solidFill>
              </a:rPr>
              <a:t>Kubernetes</a:t>
            </a:r>
            <a:r>
              <a:rPr lang="en-US" altLang="zh-TW" dirty="0" smtClean="0"/>
              <a:t>: </a:t>
            </a:r>
            <a:r>
              <a:rPr lang="en-US" altLang="zh-TW" dirty="0"/>
              <a:t>open-source system for automating deployment, scaling, and management of containerized applications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04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Spark Standalone Cluster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Two deploy modes for Spark Standalone cluster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Client</a:t>
            </a:r>
            <a:r>
              <a:rPr lang="en-US" altLang="zh-TW" dirty="0" smtClean="0"/>
              <a:t> mode: driver is launched in the same process as the client that submits the application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Cluster</a:t>
            </a:r>
            <a:r>
              <a:rPr lang="en-US" altLang="zh-TW" dirty="0" smtClean="0"/>
              <a:t> mode: driver is launched from one of the Worker processes in the cluster, and the client exits as soon as it fulfills its submission of application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754" y="3832656"/>
            <a:ext cx="3996268" cy="30253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1" y="3785532"/>
            <a:ext cx="2802590" cy="3119592"/>
          </a:xfrm>
          <a:prstGeom prst="rect">
            <a:avLst/>
          </a:prstGeom>
        </p:spPr>
      </p:pic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1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Spark on YARN cluster mode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136" y="1825625"/>
            <a:ext cx="5795727" cy="4351338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43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Distributed Computing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Distributed computing is the study of distributed systems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 distributed system is a collection of autonomous computing elements that appears to its users as a </a:t>
            </a:r>
            <a:r>
              <a:rPr lang="en-US" altLang="zh-TW" dirty="0" smtClean="0">
                <a:solidFill>
                  <a:srgbClr val="0000FF"/>
                </a:solidFill>
              </a:rPr>
              <a:t>single coherent </a:t>
            </a:r>
            <a:r>
              <a:rPr lang="en-US" altLang="zh-TW" dirty="0" smtClean="0"/>
              <a:t>system</a:t>
            </a:r>
          </a:p>
          <a:p>
            <a:r>
              <a:rPr lang="en-US" altLang="zh-TW" dirty="0" smtClean="0"/>
              <a:t>A </a:t>
            </a:r>
            <a:r>
              <a:rPr lang="en-US" altLang="zh-TW" dirty="0"/>
              <a:t>distributed system is a model in which components located on networked computers communicate and coordinate their actions by </a:t>
            </a:r>
            <a:r>
              <a:rPr lang="en-US" altLang="zh-TW" dirty="0">
                <a:solidFill>
                  <a:srgbClr val="0000FF"/>
                </a:solidFill>
              </a:rPr>
              <a:t>passing </a:t>
            </a:r>
            <a:r>
              <a:rPr lang="en-US" altLang="zh-TW" dirty="0" smtClean="0">
                <a:solidFill>
                  <a:srgbClr val="0000FF"/>
                </a:solidFill>
              </a:rPr>
              <a:t>messages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Spark on YARN client mode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136" y="1825625"/>
            <a:ext cx="5795727" cy="4351338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94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Spark on Kubernetes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310" y="1825625"/>
            <a:ext cx="6417380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1316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12370" y="1825625"/>
            <a:ext cx="8767259" cy="4351338"/>
          </a:xfrm>
          <a:prstGeom prst="rect">
            <a:avLst/>
          </a:prstGeom>
        </p:spPr>
      </p:pic>
      <p:sp>
        <p:nvSpPr>
          <p:cNvPr id="583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Spark and Hadoop</a:t>
            </a:r>
            <a:endParaRPr lang="zh-TW" altLang="en-US" smtClean="0"/>
          </a:p>
        </p:txBody>
      </p:sp>
      <p:sp>
        <p:nvSpPr>
          <p:cNvPr id="6" name="圓角矩形 5"/>
          <p:cNvSpPr/>
          <p:nvPr/>
        </p:nvSpPr>
        <p:spPr>
          <a:xfrm>
            <a:off x="3681454" y="4104198"/>
            <a:ext cx="6629400" cy="4572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1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RDD</a:t>
            </a:r>
            <a:endParaRPr lang="zh-TW" altLang="en-US" smtClean="0"/>
          </a:p>
        </p:txBody>
      </p:sp>
      <p:pic>
        <p:nvPicPr>
          <p:cNvPr id="78851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61"/>
          <a:stretch>
            <a:fillRect/>
          </a:stretch>
        </p:blipFill>
        <p:spPr>
          <a:xfrm>
            <a:off x="2346325" y="1381126"/>
            <a:ext cx="7499350" cy="4530725"/>
          </a:xfrm>
        </p:spPr>
      </p:pic>
      <p:sp>
        <p:nvSpPr>
          <p:cNvPr id="7885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 and Applications, Fall 2023</a:t>
            </a:r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7885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788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B69E6F-06D2-4377-A2F5-5740F758098C}" type="slidenum">
              <a:rPr kumimoji="0" lang="en-US" altLang="zh-TW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40463" y="5746750"/>
            <a:ext cx="3309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Zaharia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et.al, NSDI 2012]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60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err="1" smtClean="0"/>
              <a:t>MapReduce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/>
              <a:t>Jeffrey Dean and Sanjay </a:t>
            </a:r>
            <a:r>
              <a:rPr lang="en-US" altLang="zh-TW" dirty="0" err="1" smtClean="0"/>
              <a:t>Ghemawat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MapReduce</a:t>
            </a:r>
            <a:r>
              <a:rPr lang="en-US" altLang="zh-TW" dirty="0"/>
              <a:t>: </a:t>
            </a:r>
            <a:r>
              <a:rPr lang="en-US" altLang="zh-TW" dirty="0" err="1"/>
              <a:t>Simplied</a:t>
            </a:r>
            <a:r>
              <a:rPr lang="en-US" altLang="zh-TW" dirty="0"/>
              <a:t> Data Processing on Large </a:t>
            </a:r>
            <a:r>
              <a:rPr lang="en-US" altLang="zh-TW" dirty="0" smtClean="0"/>
              <a:t>Clusters, Proceedings of OSDI 2004.</a:t>
            </a:r>
          </a:p>
          <a:p>
            <a:r>
              <a:rPr lang="en-US" altLang="zh-TW" dirty="0" smtClean="0"/>
              <a:t>Google File System:</a:t>
            </a:r>
          </a:p>
          <a:p>
            <a:pPr lvl="1"/>
            <a:r>
              <a:rPr lang="en-US" altLang="zh-TW" dirty="0"/>
              <a:t>Sanjay </a:t>
            </a:r>
            <a:r>
              <a:rPr lang="en-US" altLang="zh-TW" dirty="0" err="1"/>
              <a:t>Ghemawat</a:t>
            </a:r>
            <a:r>
              <a:rPr lang="en-US" altLang="zh-TW" dirty="0"/>
              <a:t>, Howard </a:t>
            </a:r>
            <a:r>
              <a:rPr lang="en-US" altLang="zh-TW" dirty="0" err="1"/>
              <a:t>Gobioff</a:t>
            </a:r>
            <a:r>
              <a:rPr lang="en-US" altLang="zh-TW" dirty="0"/>
              <a:t>, and Shun-</a:t>
            </a:r>
            <a:r>
              <a:rPr lang="en-US" altLang="zh-TW" dirty="0" err="1"/>
              <a:t>Tak</a:t>
            </a:r>
            <a:r>
              <a:rPr lang="en-US" altLang="zh-TW" dirty="0"/>
              <a:t> </a:t>
            </a:r>
            <a:r>
              <a:rPr lang="en-US" altLang="zh-TW" dirty="0" smtClean="0"/>
              <a:t>Leung, “The </a:t>
            </a:r>
            <a:r>
              <a:rPr lang="en-US" altLang="zh-TW" dirty="0"/>
              <a:t>Google File </a:t>
            </a:r>
            <a:r>
              <a:rPr lang="en-US" altLang="zh-TW" dirty="0" smtClean="0"/>
              <a:t>System,” Proceedings of SOSP</a:t>
            </a:r>
            <a:r>
              <a:rPr lang="zh-TW" altLang="en-US" dirty="0" smtClean="0"/>
              <a:t> </a:t>
            </a:r>
            <a:r>
              <a:rPr lang="en-US" altLang="zh-TW" dirty="0" smtClean="0"/>
              <a:t>2003.</a:t>
            </a:r>
          </a:p>
          <a:p>
            <a:r>
              <a:rPr lang="en-US" altLang="zh-TW" dirty="0" smtClean="0"/>
              <a:t>Spark:</a:t>
            </a:r>
          </a:p>
          <a:p>
            <a:pPr lvl="1"/>
            <a:r>
              <a:rPr lang="en-US" altLang="zh-TW" dirty="0" err="1"/>
              <a:t>Matei</a:t>
            </a:r>
            <a:r>
              <a:rPr lang="en-US" altLang="zh-TW" dirty="0"/>
              <a:t> </a:t>
            </a:r>
            <a:r>
              <a:rPr lang="en-US" altLang="zh-TW" dirty="0" err="1"/>
              <a:t>Zaharia</a:t>
            </a:r>
            <a:r>
              <a:rPr lang="en-US" altLang="zh-TW" dirty="0"/>
              <a:t>, </a:t>
            </a:r>
            <a:r>
              <a:rPr lang="en-US" altLang="zh-TW" dirty="0" err="1"/>
              <a:t>Mosharaf</a:t>
            </a:r>
            <a:r>
              <a:rPr lang="en-US" altLang="zh-TW" dirty="0"/>
              <a:t> Chowdhury, Michael J Franklin, Scott </a:t>
            </a:r>
            <a:r>
              <a:rPr lang="en-US" altLang="zh-TW" dirty="0" err="1"/>
              <a:t>Shenker</a:t>
            </a:r>
            <a:r>
              <a:rPr lang="en-US" altLang="zh-TW" dirty="0"/>
              <a:t>, Ion </a:t>
            </a:r>
            <a:r>
              <a:rPr lang="en-US" altLang="zh-TW" dirty="0" err="1" smtClean="0"/>
              <a:t>Stoica</a:t>
            </a:r>
            <a:r>
              <a:rPr lang="en-US" altLang="zh-TW" dirty="0"/>
              <a:t>, Spark: Cluster computing with working </a:t>
            </a:r>
            <a:r>
              <a:rPr lang="en-US" altLang="zh-TW" dirty="0" smtClean="0"/>
              <a:t>sets, Proceedings of </a:t>
            </a:r>
            <a:r>
              <a:rPr lang="en-US" altLang="zh-TW" dirty="0"/>
              <a:t>the 2nd USENIX conference on Hot topics in cloud </a:t>
            </a:r>
            <a:r>
              <a:rPr lang="en-US" altLang="zh-TW" dirty="0" smtClean="0"/>
              <a:t>computing (</a:t>
            </a:r>
            <a:r>
              <a:rPr lang="en-US" altLang="zh-TW" dirty="0" err="1" smtClean="0"/>
              <a:t>HotCloud</a:t>
            </a:r>
            <a:r>
              <a:rPr lang="en-US" altLang="zh-TW" dirty="0" smtClean="0"/>
              <a:t> 2010).</a:t>
            </a:r>
          </a:p>
          <a:p>
            <a:r>
              <a:rPr lang="en-US" altLang="zh-TW" dirty="0" smtClean="0"/>
              <a:t>RDDs:</a:t>
            </a:r>
          </a:p>
          <a:p>
            <a:pPr lvl="1"/>
            <a:r>
              <a:rPr lang="en-US" altLang="zh-TW" dirty="0" err="1" smtClean="0"/>
              <a:t>Matei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Zaharia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Mosharaf</a:t>
            </a:r>
            <a:r>
              <a:rPr lang="en-US" altLang="zh-TW" dirty="0" smtClean="0"/>
              <a:t> Chowdhury, </a:t>
            </a:r>
            <a:r>
              <a:rPr lang="en-US" altLang="zh-TW" dirty="0" err="1" smtClean="0"/>
              <a:t>Tathagata</a:t>
            </a:r>
            <a:r>
              <a:rPr lang="en-US" altLang="zh-TW" dirty="0" smtClean="0"/>
              <a:t> Das, </a:t>
            </a:r>
            <a:r>
              <a:rPr lang="en-US" altLang="zh-TW" dirty="0" err="1" smtClean="0"/>
              <a:t>Ankur</a:t>
            </a:r>
            <a:r>
              <a:rPr lang="en-US" altLang="zh-TW" dirty="0" smtClean="0"/>
              <a:t> Dave, Justin Ma, Murphy McCauley, Michael </a:t>
            </a:r>
            <a:r>
              <a:rPr lang="en-US" altLang="zh-TW" dirty="0"/>
              <a:t>J. </a:t>
            </a:r>
            <a:r>
              <a:rPr lang="en-US" altLang="zh-TW" dirty="0" smtClean="0"/>
              <a:t>Franklin, Scott </a:t>
            </a:r>
            <a:r>
              <a:rPr lang="en-US" altLang="zh-TW" dirty="0" err="1" smtClean="0"/>
              <a:t>Shenker</a:t>
            </a:r>
            <a:r>
              <a:rPr lang="en-US" altLang="zh-TW" dirty="0" smtClean="0"/>
              <a:t>, Ion </a:t>
            </a:r>
            <a:r>
              <a:rPr lang="en-US" altLang="zh-TW" dirty="0" err="1" smtClean="0"/>
              <a:t>Stoica</a:t>
            </a:r>
            <a:r>
              <a:rPr lang="en-US" altLang="zh-TW" dirty="0" smtClean="0"/>
              <a:t>, Resilient </a:t>
            </a:r>
            <a:r>
              <a:rPr lang="en-US" altLang="zh-TW" dirty="0"/>
              <a:t>distributed datasets: a fault-tolerant abstraction for in-memory cluster </a:t>
            </a:r>
            <a:r>
              <a:rPr lang="en-US" altLang="zh-TW" dirty="0" smtClean="0"/>
              <a:t>computing, </a:t>
            </a:r>
            <a:r>
              <a:rPr lang="en-US" altLang="zh-TW" dirty="0"/>
              <a:t>Proceedings of the 9th USENIX conference on Networked Systems Design and </a:t>
            </a:r>
            <a:r>
              <a:rPr lang="en-US" altLang="zh-TW" dirty="0" smtClean="0"/>
              <a:t>Implementation (NSDI 2012) (Best Paper Award)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755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55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Distributed Systems as Middleware</a:t>
            </a:r>
            <a:endParaRPr lang="zh-TW" altLang="en-US" dirty="0"/>
          </a:p>
        </p:txBody>
      </p:sp>
      <p:pic>
        <p:nvPicPr>
          <p:cNvPr id="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6" t="42145" r="28006" b="36253"/>
          <a:stretch>
            <a:fillRect/>
          </a:stretch>
        </p:blipFill>
        <p:spPr bwMode="auto">
          <a:xfrm>
            <a:off x="3041016" y="1825625"/>
            <a:ext cx="6109968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57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Three characteristics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Concurrency</a:t>
            </a:r>
            <a:r>
              <a:rPr lang="en-US" altLang="zh-TW" dirty="0" smtClean="0"/>
              <a:t> </a:t>
            </a:r>
            <a:r>
              <a:rPr lang="en-US" altLang="zh-TW" dirty="0"/>
              <a:t>of components</a:t>
            </a:r>
          </a:p>
          <a:p>
            <a:pPr lvl="1"/>
            <a:r>
              <a:rPr lang="en-US" altLang="zh-TW" dirty="0" smtClean="0"/>
              <a:t>Lack </a:t>
            </a:r>
            <a:r>
              <a:rPr lang="en-US" altLang="zh-TW" dirty="0"/>
              <a:t>of a global </a:t>
            </a:r>
            <a:r>
              <a:rPr lang="en-US" altLang="zh-TW" dirty="0" smtClean="0"/>
              <a:t>clock: </a:t>
            </a:r>
            <a:r>
              <a:rPr lang="en-US" altLang="zh-TW" dirty="0" smtClean="0">
                <a:solidFill>
                  <a:srgbClr val="0000FF"/>
                </a:solidFill>
              </a:rPr>
              <a:t>synchronization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lvl="1"/>
            <a:r>
              <a:rPr lang="en-US" altLang="zh-TW" dirty="0" smtClean="0"/>
              <a:t>Independent </a:t>
            </a:r>
            <a:r>
              <a:rPr lang="en-US" altLang="zh-TW" dirty="0"/>
              <a:t>failure of </a:t>
            </a:r>
            <a:r>
              <a:rPr lang="en-US" altLang="zh-TW" dirty="0" smtClean="0"/>
              <a:t>components: </a:t>
            </a:r>
            <a:r>
              <a:rPr lang="en-US" altLang="zh-TW" dirty="0" smtClean="0">
                <a:solidFill>
                  <a:srgbClr val="0000FF"/>
                </a:solidFill>
              </a:rPr>
              <a:t>fault tolerance</a:t>
            </a:r>
          </a:p>
          <a:p>
            <a:r>
              <a:rPr lang="en-US" altLang="zh-TW" dirty="0" smtClean="0"/>
              <a:t>Goals</a:t>
            </a:r>
          </a:p>
          <a:p>
            <a:pPr lvl="1"/>
            <a:r>
              <a:rPr lang="en-US" altLang="zh-TW" dirty="0" smtClean="0"/>
              <a:t>Resource availability</a:t>
            </a:r>
          </a:p>
          <a:p>
            <a:pPr lvl="1"/>
            <a:r>
              <a:rPr lang="en-US" altLang="zh-TW" dirty="0" smtClean="0"/>
              <a:t>Distribution transparency</a:t>
            </a:r>
          </a:p>
          <a:p>
            <a:pPr lvl="1"/>
            <a:r>
              <a:rPr lang="en-US" altLang="zh-TW" dirty="0" smtClean="0"/>
              <a:t>Openness </a:t>
            </a:r>
          </a:p>
          <a:p>
            <a:pPr lvl="1"/>
            <a:r>
              <a:rPr lang="en-US" altLang="zh-TW" dirty="0" smtClean="0"/>
              <a:t>Scalability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7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 architectures </a:t>
            </a:r>
            <a:endParaRPr lang="en-US" altLang="zh-TW" dirty="0"/>
          </a:p>
          <a:p>
            <a:pPr lvl="1"/>
            <a:r>
              <a:rPr lang="en-US" altLang="zh-TW" dirty="0" smtClean="0"/>
              <a:t>Centralized: client-server</a:t>
            </a:r>
            <a:endParaRPr lang="en-US" altLang="zh-TW" dirty="0"/>
          </a:p>
          <a:p>
            <a:pPr lvl="1"/>
            <a:r>
              <a:rPr lang="en-US" altLang="zh-TW" dirty="0"/>
              <a:t>Multi-tiered</a:t>
            </a:r>
          </a:p>
          <a:p>
            <a:pPr lvl="1"/>
            <a:r>
              <a:rPr lang="en-US" altLang="zh-TW" dirty="0" smtClean="0"/>
              <a:t>Decentralized: peer-to-peer</a:t>
            </a:r>
          </a:p>
          <a:p>
            <a:pPr lvl="1"/>
            <a:r>
              <a:rPr lang="en-US" altLang="zh-TW" dirty="0" smtClean="0"/>
              <a:t>Hybrid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2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Clients and Servers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General interaction between a client and a server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4" t="46828" r="30144" b="40483"/>
          <a:stretch>
            <a:fillRect/>
          </a:stretch>
        </p:blipFill>
        <p:spPr bwMode="auto">
          <a:xfrm>
            <a:off x="1939398" y="2561669"/>
            <a:ext cx="658177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17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Multi-tiered Architectures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Alternative client-server organizations (a) 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sz="2400">
                <a:ea typeface="新細明體" panose="02020500000000000000" pitchFamily="18" charset="-120"/>
              </a:rPr>
              <a:t> (e)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800600" y="28194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1-29</a:t>
            </a: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9" t="42145" r="18600" b="36707"/>
          <a:stretch>
            <a:fillRect/>
          </a:stretch>
        </p:blipFill>
        <p:spPr bwMode="auto">
          <a:xfrm>
            <a:off x="1411111" y="2208742"/>
            <a:ext cx="91440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Educational Data Mining and Applications, Fall 2023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55C1-9C8C-48AF-B944-B052C67A712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12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1776</Words>
  <Application>Microsoft Office PowerPoint</Application>
  <PresentationFormat>寬螢幕</PresentationFormat>
  <Paragraphs>375</Paragraphs>
  <Slides>45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2" baseType="lpstr"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Introduction to Distributed Platforms</vt:lpstr>
      <vt:lpstr>Outline</vt:lpstr>
      <vt:lpstr>Motivation</vt:lpstr>
      <vt:lpstr>Distributed Computing</vt:lpstr>
      <vt:lpstr>Distributed Systems as Middleware</vt:lpstr>
      <vt:lpstr>PowerPoint 簡報</vt:lpstr>
      <vt:lpstr>PowerPoint 簡報</vt:lpstr>
      <vt:lpstr>Clients and Servers</vt:lpstr>
      <vt:lpstr>Multi-tiered Architectures</vt:lpstr>
      <vt:lpstr>Peer-to-Peer vs. Hybrid</vt:lpstr>
      <vt:lpstr>Parallel vs. Distributed</vt:lpstr>
      <vt:lpstr>Distributed Computing Systems</vt:lpstr>
      <vt:lpstr>Cloud Enabling Technology: Virtualization</vt:lpstr>
      <vt:lpstr>Popular Distributed Platforms</vt:lpstr>
      <vt:lpstr>Apache Hadoop Project</vt:lpstr>
      <vt:lpstr>Hadoop Architecture</vt:lpstr>
      <vt:lpstr>PowerPoint 簡報</vt:lpstr>
      <vt:lpstr>Assumptions and Goals of HDFS</vt:lpstr>
      <vt:lpstr>HDFS Architecture – Master/Slave</vt:lpstr>
      <vt:lpstr>NameNode and DataNodes</vt:lpstr>
      <vt:lpstr>Data Replication</vt:lpstr>
      <vt:lpstr>PowerPoint 簡報</vt:lpstr>
      <vt:lpstr>Architecture of Google File Systems</vt:lpstr>
      <vt:lpstr>MapReduce</vt:lpstr>
      <vt:lpstr>YARN: from Hadoop 2</vt:lpstr>
      <vt:lpstr>Major Differences between Hadoop 1 and 2</vt:lpstr>
      <vt:lpstr>Hadoop 2: HDFS Federation</vt:lpstr>
      <vt:lpstr>Hadoop 2: YARN</vt:lpstr>
      <vt:lpstr>What is YARN?</vt:lpstr>
      <vt:lpstr>Issues of MapReduce on HDFS</vt:lpstr>
      <vt:lpstr>Spark</vt:lpstr>
      <vt:lpstr>Apache Spark</vt:lpstr>
      <vt:lpstr>Components in Spark Platform</vt:lpstr>
      <vt:lpstr>Spark Architecture</vt:lpstr>
      <vt:lpstr>Components</vt:lpstr>
      <vt:lpstr>Note about the architecture</vt:lpstr>
      <vt:lpstr>Cluster Manager Types</vt:lpstr>
      <vt:lpstr>Spark Standalone Cluster</vt:lpstr>
      <vt:lpstr>Spark on YARN cluster mode</vt:lpstr>
      <vt:lpstr>Spark on YARN client mode</vt:lpstr>
      <vt:lpstr>Spark on Kubernetes</vt:lpstr>
      <vt:lpstr>Spark and Hadoop</vt:lpstr>
      <vt:lpstr>RDD</vt:lpstr>
      <vt:lpstr>References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Distributed Platforms</dc:title>
  <dc:creator>jhwang</dc:creator>
  <cp:lastModifiedBy>Windows 使用者</cp:lastModifiedBy>
  <cp:revision>50</cp:revision>
  <dcterms:created xsi:type="dcterms:W3CDTF">2017-04-24T07:34:05Z</dcterms:created>
  <dcterms:modified xsi:type="dcterms:W3CDTF">2023-12-05T09:34:14Z</dcterms:modified>
</cp:coreProperties>
</file>