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950" r:id="rId2"/>
    <p:sldId id="873" r:id="rId3"/>
    <p:sldId id="894" r:id="rId4"/>
    <p:sldId id="895" r:id="rId5"/>
    <p:sldId id="896" r:id="rId6"/>
    <p:sldId id="897" r:id="rId7"/>
    <p:sldId id="898" r:id="rId8"/>
    <p:sldId id="899" r:id="rId9"/>
    <p:sldId id="900" r:id="rId10"/>
    <p:sldId id="944" r:id="rId11"/>
    <p:sldId id="902" r:id="rId12"/>
    <p:sldId id="903" r:id="rId13"/>
    <p:sldId id="904" r:id="rId14"/>
    <p:sldId id="905" r:id="rId15"/>
    <p:sldId id="906" r:id="rId16"/>
    <p:sldId id="907" r:id="rId17"/>
    <p:sldId id="908" r:id="rId18"/>
    <p:sldId id="909" r:id="rId19"/>
    <p:sldId id="910" r:id="rId20"/>
    <p:sldId id="911" r:id="rId21"/>
    <p:sldId id="912" r:id="rId22"/>
    <p:sldId id="913" r:id="rId23"/>
    <p:sldId id="914" r:id="rId24"/>
    <p:sldId id="915" r:id="rId25"/>
    <p:sldId id="916" r:id="rId26"/>
    <p:sldId id="917" r:id="rId27"/>
    <p:sldId id="918" r:id="rId28"/>
    <p:sldId id="919" r:id="rId29"/>
    <p:sldId id="920" r:id="rId30"/>
    <p:sldId id="921" r:id="rId31"/>
    <p:sldId id="922" r:id="rId32"/>
    <p:sldId id="946" r:id="rId33"/>
    <p:sldId id="923" r:id="rId34"/>
    <p:sldId id="924" r:id="rId35"/>
    <p:sldId id="925" r:id="rId36"/>
    <p:sldId id="926" r:id="rId37"/>
    <p:sldId id="927" r:id="rId38"/>
    <p:sldId id="928" r:id="rId39"/>
    <p:sldId id="929" r:id="rId40"/>
    <p:sldId id="930" r:id="rId41"/>
    <p:sldId id="976" r:id="rId42"/>
    <p:sldId id="957" r:id="rId43"/>
    <p:sldId id="958" r:id="rId44"/>
    <p:sldId id="959" r:id="rId45"/>
    <p:sldId id="960" r:id="rId46"/>
    <p:sldId id="961" r:id="rId47"/>
    <p:sldId id="962" r:id="rId48"/>
    <p:sldId id="963" r:id="rId49"/>
    <p:sldId id="964" r:id="rId50"/>
    <p:sldId id="965" r:id="rId51"/>
    <p:sldId id="966" r:id="rId52"/>
    <p:sldId id="977" r:id="rId53"/>
    <p:sldId id="969" r:id="rId54"/>
    <p:sldId id="970" r:id="rId55"/>
    <p:sldId id="971" r:id="rId56"/>
    <p:sldId id="972" r:id="rId57"/>
    <p:sldId id="973" r:id="rId58"/>
    <p:sldId id="978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75202" autoAdjust="0"/>
  </p:normalViewPr>
  <p:slideViewPr>
    <p:cSldViewPr>
      <p:cViewPr varScale="1">
        <p:scale>
          <a:sx n="69" d="100"/>
          <a:sy n="69" d="100"/>
        </p:scale>
        <p:origin x="124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636" y="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4</a:t>
            </a:fld>
            <a:endParaRPr lang="en-GB" smtClean="0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Sentence with T words - assign a probability to it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Since we also want to include the first word in the bigram model, we need a dummy beginning of sentence marker &lt;s&gt;. We usually also have an end of sentence marker but for the sake of brevity, I don’t show that here.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N-gram probability estimates. Derive the conditional probability expression on board ! Given that the occurrence of an n-gram is a random variable with a binomial distribution i.e. each n-gram is independent of the next. Untrue: (a) n-grams are overlapping (b) content words tend to clump (used once, likely to get used again)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 err="1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MapReduce</a:t>
            </a:r>
            <a:r>
              <a:rPr lang="en-US" sz="36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 Design</a:t>
            </a:r>
            <a:endParaRPr lang="en-US" sz="3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(Modified from the slides by Jimmy Lin in his course of Big Data Infrastructure, Session 3: MapReduce – Basic Algorithm Design)</a:t>
            </a:r>
            <a:endParaRPr lang="en-US" sz="2400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</p:spTree>
    <p:extLst>
      <p:ext uri="{BB962C8B-B14F-4D97-AF65-F5344CB8AC3E}">
        <p14:creationId xmlns:p14="http://schemas.microsoft.com/office/powerpoint/2010/main" val="28476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56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other </a:t>
            </a:r>
            <a:r>
              <a:rPr lang="en-US" sz="18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mappers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59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bg1"/>
                </a:solidFill>
                <a:latin typeface="Gill Sans"/>
                <a:cs typeface="Gill Sans"/>
              </a:rPr>
              <a:t>other reducers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circular buffer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(in memory)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86596" y="5029200"/>
            <a:ext cx="1221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spills (on disk)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79940" y="1905000"/>
            <a:ext cx="113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merged spills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(on disk)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05105" y="1600200"/>
            <a:ext cx="14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intermediate files </a:t>
            </a:r>
            <a:b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 smtClean="0">
                <a:solidFill>
                  <a:schemeClr val="bg1"/>
                </a:solidFill>
                <a:latin typeface="Gill Sans"/>
                <a:cs typeface="Gill Sans"/>
              </a:rPr>
              <a:t>(on disk)</a:t>
            </a:r>
            <a:endParaRPr lang="en-US" sz="1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26492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Baseline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5328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What’s the impact of combiners?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366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1</a:t>
            </a:r>
            <a:endParaRPr lang="en-US" dirty="0"/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31254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Count: Version 2</a:t>
            </a:r>
            <a:endParaRPr lang="en-US" dirty="0"/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75324" y="2471905"/>
            <a:ext cx="40713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preserve state across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input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key-value pairs!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3709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for Local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“In-mapper combining”</a:t>
            </a:r>
          </a:p>
          <a:p>
            <a:pPr lvl="1"/>
            <a:r>
              <a:rPr lang="en-US" dirty="0" smtClean="0"/>
              <a:t>Fold the functionality of the combiner into the mapper by preserving state across multiple map calls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Why is this faster than actual combiners?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Explicit memory management required</a:t>
            </a:r>
          </a:p>
          <a:p>
            <a:pPr lvl="1"/>
            <a:r>
              <a:rPr lang="en-US" dirty="0" smtClean="0"/>
              <a:t>Potential for order-dependent bugs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49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Combiners and reducers share same method signature</a:t>
            </a:r>
          </a:p>
          <a:p>
            <a:pPr lvl="1"/>
            <a:r>
              <a:rPr lang="en-US" dirty="0" smtClean="0"/>
              <a:t>Sometimes, reducers can serve as combiners</a:t>
            </a:r>
          </a:p>
          <a:p>
            <a:pPr lvl="1"/>
            <a:r>
              <a:rPr lang="en-US" dirty="0" smtClean="0"/>
              <a:t>Often, not…</a:t>
            </a:r>
          </a:p>
          <a:p>
            <a:r>
              <a:rPr lang="en-US" dirty="0" smtClean="0"/>
              <a:t>Remember: combiner are optional optimizations</a:t>
            </a:r>
          </a:p>
          <a:p>
            <a:pPr lvl="1"/>
            <a:r>
              <a:rPr lang="en-US" dirty="0" smtClean="0"/>
              <a:t>Should not affect algorithm correctness</a:t>
            </a:r>
          </a:p>
          <a:p>
            <a:pPr lvl="1"/>
            <a:r>
              <a:rPr lang="en-US" dirty="0" smtClean="0"/>
              <a:t>May be run 0, 1, or multiple times</a:t>
            </a:r>
          </a:p>
          <a:p>
            <a:r>
              <a:rPr lang="en-US" dirty="0" smtClean="0"/>
              <a:t>Example: find average of integers associated with the same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85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1</a:t>
            </a:r>
            <a:endParaRPr lang="en-US" dirty="0"/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0" y="5867400"/>
            <a:ext cx="635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523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2</a:t>
            </a:r>
            <a:endParaRPr lang="en-US" dirty="0"/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0" y="1097280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15277" y="6015335"/>
            <a:ext cx="3871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doesn’t this work?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49325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Mean: Version 3</a:t>
            </a:r>
            <a:endParaRPr lang="en-US" dirty="0"/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1" y="1088707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5943600"/>
            <a:ext cx="1227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Fixed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434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r>
              <a:rPr lang="en-US" dirty="0" smtClean="0"/>
              <a:t>: Version 4</a:t>
            </a:r>
            <a:endParaRPr lang="en-US" dirty="0"/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2043112"/>
            <a:ext cx="4305300" cy="277177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31763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algorithm design</a:t>
            </a:r>
          </a:p>
          <a:p>
            <a:pPr lvl="1"/>
            <a:r>
              <a:rPr lang="en-US" dirty="0" smtClean="0"/>
              <a:t>How do you express everything in terms of m, r, c, p?</a:t>
            </a:r>
          </a:p>
          <a:p>
            <a:pPr lvl="1"/>
            <a:r>
              <a:rPr lang="en-US" dirty="0" smtClean="0"/>
              <a:t>Toward “design patterns”</a:t>
            </a:r>
          </a:p>
          <a:p>
            <a:r>
              <a:rPr lang="en-US" dirty="0"/>
              <a:t>Real-world word counting: language models</a:t>
            </a:r>
          </a:p>
          <a:p>
            <a:pPr lvl="1"/>
            <a:r>
              <a:rPr lang="en-US" dirty="0"/>
              <a:t>How to break all the rules and get away with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7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</a:p>
          <a:p>
            <a:pPr lvl="1"/>
            <a:r>
              <a:rPr lang="en-US" dirty="0" smtClean="0"/>
              <a:t>M = N </a:t>
            </a:r>
            <a:r>
              <a:rPr lang="en-US" dirty="0" err="1" smtClean="0"/>
              <a:t>x</a:t>
            </a:r>
            <a:r>
              <a:rPr lang="en-US" dirty="0" smtClean="0"/>
              <a:t> N matrix (N = vocabulary size)</a:t>
            </a:r>
          </a:p>
          <a:p>
            <a:pPr lvl="1"/>
            <a:r>
              <a:rPr lang="en-US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: number of times </a:t>
            </a:r>
            <a:r>
              <a:rPr lang="en-US" i="1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j</a:t>
            </a:r>
            <a:r>
              <a:rPr lang="en-US" dirty="0" smtClean="0"/>
              <a:t> co-occur in some context </a:t>
            </a:r>
            <a:br>
              <a:rPr lang="en-US" dirty="0" smtClean="0"/>
            </a:br>
            <a:r>
              <a:rPr lang="en-US" dirty="0" smtClean="0"/>
              <a:t>(for concreteness, let’s say context = sentence)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Distributional profiles as a way of measuring semantic distance</a:t>
            </a:r>
          </a:p>
          <a:p>
            <a:pPr lvl="1"/>
            <a:r>
              <a:rPr lang="en-US" dirty="0" smtClean="0"/>
              <a:t>Semantic distance useful for many language processing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074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 co-occurrence matrix for a text collection</a:t>
            </a:r>
            <a:br>
              <a:rPr lang="en-US" dirty="0" smtClean="0"/>
            </a:br>
            <a:r>
              <a:rPr lang="en-US" dirty="0" smtClean="0"/>
              <a:t>= specific instance of a large counting problem</a:t>
            </a:r>
          </a:p>
          <a:p>
            <a:pPr lvl="1"/>
            <a:r>
              <a:rPr lang="en-US" dirty="0" smtClean="0"/>
              <a:t>A large event space (number of terms)</a:t>
            </a:r>
          </a:p>
          <a:p>
            <a:pPr lvl="1"/>
            <a:r>
              <a:rPr lang="en-US" dirty="0" smtClean="0"/>
              <a:t>A large number of observations (the collection itself)</a:t>
            </a:r>
          </a:p>
          <a:p>
            <a:pPr lvl="1"/>
            <a:r>
              <a:rPr lang="en-US" dirty="0" smtClean="0"/>
              <a:t>Goal: keep track of interesting statistics about the events</a:t>
            </a:r>
          </a:p>
          <a:p>
            <a:r>
              <a:rPr lang="en-US" dirty="0" smtClean="0"/>
              <a:t>Basic approach</a:t>
            </a:r>
          </a:p>
          <a:p>
            <a:pPr lvl="1"/>
            <a:r>
              <a:rPr lang="en-US" dirty="0" err="1" smtClean="0"/>
              <a:t>Mappers</a:t>
            </a:r>
            <a:r>
              <a:rPr lang="en-US" dirty="0" smtClean="0"/>
              <a:t> generate partial counts</a:t>
            </a:r>
          </a:p>
          <a:p>
            <a:pPr lvl="1"/>
            <a:r>
              <a:rPr lang="en-US" dirty="0" smtClean="0"/>
              <a:t>Reducers aggregate partial counts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882989" y="5029200"/>
            <a:ext cx="7575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172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mapper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all pairs, emit (a, b) → count</a:t>
            </a:r>
          </a:p>
          <a:p>
            <a:r>
              <a:rPr lang="en-US" dirty="0" smtClean="0"/>
              <a:t>Reducers sum up counts associated with these pairs</a:t>
            </a:r>
          </a:p>
          <a:p>
            <a:r>
              <a:rPr lang="en-US" dirty="0" smtClean="0"/>
              <a:t>Use combiners!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014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Pairs: Pseudo-Code</a:t>
            </a:r>
            <a:endParaRPr lang="en-US" dirty="0"/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</p:spTree>
    <p:extLst>
      <p:ext uri="{BB962C8B-B14F-4D97-AF65-F5344CB8AC3E}">
        <p14:creationId xmlns:p14="http://schemas.microsoft.com/office/powerpoint/2010/main" val="231385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implement, easy to understand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Lots of pairs to sort and shuffle around (upper bound?)</a:t>
            </a:r>
          </a:p>
          <a:p>
            <a:pPr lvl="1"/>
            <a:r>
              <a:rPr lang="en-US" dirty="0" smtClean="0"/>
              <a:t>Not many opportunities for combiners to work</a:t>
            </a:r>
          </a:p>
        </p:txBody>
      </p:sp>
    </p:spTree>
    <p:extLst>
      <p:ext uri="{BB962C8B-B14F-4D97-AF65-F5344CB8AC3E}">
        <p14:creationId xmlns:p14="http://schemas.microsoft.com/office/powerpoint/2010/main" val="1451213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group together pairs into an associative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err="1" smtClean="0"/>
              <a:t>mapper</a:t>
            </a:r>
            <a:r>
              <a:rPr lang="en-US" dirty="0" smtClean="0"/>
              <a:t> takes a sentence:</a:t>
            </a:r>
          </a:p>
          <a:p>
            <a:pPr lvl="1"/>
            <a:r>
              <a:rPr lang="en-US" dirty="0" smtClean="0"/>
              <a:t>Generate all co-occurring term pairs</a:t>
            </a:r>
          </a:p>
          <a:p>
            <a:pPr lvl="1"/>
            <a:r>
              <a:rPr lang="en-US" dirty="0" smtClean="0"/>
              <a:t>For each term, emit a → { b: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b</a:t>
            </a:r>
            <a:r>
              <a:rPr lang="en-US" dirty="0" smtClean="0"/>
              <a:t>, c: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c</a:t>
            </a:r>
            <a:r>
              <a:rPr lang="en-US" dirty="0" smtClean="0"/>
              <a:t>, d: </a:t>
            </a:r>
            <a:r>
              <a:rPr lang="en-US" dirty="0" err="1" smtClean="0"/>
              <a:t>count</a:t>
            </a:r>
            <a:r>
              <a:rPr lang="en-US" baseline="-25000" dirty="0" err="1" smtClean="0"/>
              <a:t>d</a:t>
            </a:r>
            <a:r>
              <a:rPr lang="en-US" dirty="0" smtClean="0"/>
              <a:t> … }</a:t>
            </a:r>
          </a:p>
          <a:p>
            <a:r>
              <a:rPr lang="en-US" dirty="0" smtClean="0"/>
              <a:t>Reducers perform element-wise sum of associative arrays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(a, b) → 1 </a:t>
            </a:r>
          </a:p>
          <a:p>
            <a:r>
              <a:rPr lang="en-US" sz="1800" b="0">
                <a:solidFill>
                  <a:schemeClr val="bg1"/>
                </a:solidFill>
              </a:rPr>
              <a:t>(a, c) → 2 </a:t>
            </a:r>
          </a:p>
          <a:p>
            <a:r>
              <a:rPr lang="en-US" sz="1800" b="0">
                <a:solidFill>
                  <a:schemeClr val="bg1"/>
                </a:solidFill>
              </a:rPr>
              <a:t>(a, d) → 5 </a:t>
            </a:r>
          </a:p>
          <a:p>
            <a:r>
              <a:rPr lang="en-US" sz="1800" b="0">
                <a:solidFill>
                  <a:schemeClr val="bg1"/>
                </a:solidFill>
              </a:rPr>
              <a:t>(a, e) → 3 </a:t>
            </a:r>
          </a:p>
          <a:p>
            <a:r>
              <a:rPr lang="en-US" sz="1800" b="0">
                <a:solidFill>
                  <a:schemeClr val="bg1"/>
                </a:solidFill>
              </a:rPr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        d: 5, e: 3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1, c: 2, d: 2,         f: 2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4117426" y="5336130"/>
            <a:ext cx="48749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rgbClr val="FF0000"/>
                </a:solidFill>
                <a:latin typeface="Gill Sans"/>
                <a:cs typeface="Gill Sans"/>
              </a:rPr>
              <a:t>brings together partial results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22563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Stripes: Pseudo-Code</a:t>
            </a:r>
            <a:endParaRPr lang="en-US" dirty="0"/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  <p:extLst>
      <p:ext uri="{BB962C8B-B14F-4D97-AF65-F5344CB8AC3E}">
        <p14:creationId xmlns:p14="http://schemas.microsoft.com/office/powerpoint/2010/main" val="109096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Far less sorting and shuffling of key-value pairs</a:t>
            </a:r>
          </a:p>
          <a:p>
            <a:pPr lvl="1"/>
            <a:r>
              <a:rPr lang="en-US" dirty="0" smtClean="0"/>
              <a:t>Can make better use of combiners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More difficult to implement</a:t>
            </a:r>
          </a:p>
          <a:p>
            <a:pPr lvl="1"/>
            <a:r>
              <a:rPr lang="en-US" dirty="0" smtClean="0"/>
              <a:t>Underlying object more heavyweight</a:t>
            </a:r>
          </a:p>
          <a:p>
            <a:pPr lvl="1"/>
            <a:r>
              <a:rPr lang="en-US" dirty="0" smtClean="0"/>
              <a:t>Fundamental limitation in terms of size of event space</a:t>
            </a:r>
          </a:p>
        </p:txBody>
      </p:sp>
    </p:spTree>
    <p:extLst>
      <p:ext uri="{BB962C8B-B14F-4D97-AF65-F5344CB8AC3E}">
        <p14:creationId xmlns:p14="http://schemas.microsoft.com/office/powerpoint/2010/main" val="2652117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Cluster size:</a:t>
            </a:r>
            <a:r>
              <a:rPr lang="en-US" sz="1000" b="0" dirty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 dirty="0">
                <a:solidFill>
                  <a:schemeClr val="bg2"/>
                </a:solidFill>
              </a:rPr>
              <a:t>Data Source:</a:t>
            </a:r>
            <a:r>
              <a:rPr lang="en-US" sz="1000" b="0" dirty="0">
                <a:solidFill>
                  <a:schemeClr val="bg2"/>
                </a:solidFill>
              </a:rPr>
              <a:t> Associated Press </a:t>
            </a:r>
            <a:r>
              <a:rPr lang="en-US" sz="1000" b="0" dirty="0" err="1">
                <a:solidFill>
                  <a:schemeClr val="bg2"/>
                </a:solidFill>
              </a:rPr>
              <a:t>Worldstream</a:t>
            </a:r>
            <a:r>
              <a:rPr lang="en-US" sz="1000" b="0" dirty="0">
                <a:solidFill>
                  <a:schemeClr val="bg2"/>
                </a:solidFill>
              </a:rPr>
              <a:t> (APW) of the English </a:t>
            </a:r>
            <a:r>
              <a:rPr lang="en-US" sz="1000" b="0" dirty="0" err="1">
                <a:solidFill>
                  <a:schemeClr val="bg2"/>
                </a:solidFill>
              </a:rPr>
              <a:t>Gigaword</a:t>
            </a:r>
            <a:r>
              <a:rPr lang="en-US" sz="1000" b="0" dirty="0">
                <a:solidFill>
                  <a:schemeClr val="bg2"/>
                </a:solidFill>
              </a:rPr>
              <a:t>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4102102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1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MapReduce: Recap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Programmers must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map</a:t>
            </a:r>
            <a:r>
              <a:rPr lang="en-US" dirty="0" smtClean="0"/>
              <a:t> (k, v) </a:t>
            </a:r>
            <a:r>
              <a:rPr lang="en-US" dirty="0" smtClean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Optionally, also: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 smtClean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 smtClean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Used as an optimization to reduce network traffic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The execution framework handles everything else…</a:t>
            </a:r>
          </a:p>
          <a:p>
            <a:pPr lvl="1">
              <a:lnSpc>
                <a:spcPct val="90000"/>
              </a:lnSpc>
            </a:pPr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53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estimate relative frequencies from counts?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want to do this?</a:t>
            </a:r>
          </a:p>
          <a:p>
            <a:r>
              <a:rPr lang="en-US" dirty="0" smtClean="0"/>
              <a:t>How do we do this with </a:t>
            </a:r>
            <a:r>
              <a:rPr lang="en-US" dirty="0" err="1" smtClean="0"/>
              <a:t>MapReduce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854200"/>
            <a:ext cx="488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86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Easy!</a:t>
            </a:r>
          </a:p>
          <a:p>
            <a:pPr lvl="1"/>
            <a:r>
              <a:rPr lang="en-US" dirty="0" smtClean="0"/>
              <a:t>One pass to compute (a, *)</a:t>
            </a:r>
          </a:p>
          <a:p>
            <a:pPr lvl="1"/>
            <a:r>
              <a:rPr lang="en-US" dirty="0" smtClean="0"/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762000" y="1371600"/>
            <a:ext cx="401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a →  {b</a:t>
            </a:r>
            <a:r>
              <a:rPr lang="en-US" sz="2000" b="0" baseline="-25000" dirty="0">
                <a:solidFill>
                  <a:schemeClr val="bg1"/>
                </a:solidFill>
              </a:rPr>
              <a:t>1</a:t>
            </a:r>
            <a:r>
              <a:rPr lang="en-US" sz="2000" b="0" dirty="0">
                <a:solidFill>
                  <a:schemeClr val="bg1"/>
                </a:solidFill>
              </a:rPr>
              <a:t>:3, b</a:t>
            </a:r>
            <a:r>
              <a:rPr lang="en-US" sz="2000" b="0" baseline="-25000" dirty="0">
                <a:solidFill>
                  <a:schemeClr val="bg1"/>
                </a:solidFill>
              </a:rPr>
              <a:t>2</a:t>
            </a:r>
            <a:r>
              <a:rPr lang="en-US" sz="2000" b="0" dirty="0">
                <a:solidFill>
                  <a:schemeClr val="bg1"/>
                </a:solidFill>
              </a:rPr>
              <a:t> :12, b</a:t>
            </a:r>
            <a:r>
              <a:rPr lang="en-US" sz="2000" b="0" baseline="-25000" dirty="0">
                <a:solidFill>
                  <a:schemeClr val="bg1"/>
                </a:solidFill>
              </a:rPr>
              <a:t>3</a:t>
            </a:r>
            <a:r>
              <a:rPr lang="en-US" sz="2000" b="0" dirty="0">
                <a:solidFill>
                  <a:schemeClr val="bg1"/>
                </a:solidFill>
              </a:rPr>
              <a:t> :7, b</a:t>
            </a:r>
            <a:r>
              <a:rPr lang="en-US" sz="2000" b="0" baseline="-25000" dirty="0">
                <a:solidFill>
                  <a:schemeClr val="bg1"/>
                </a:solidFill>
              </a:rPr>
              <a:t>4</a:t>
            </a:r>
            <a:r>
              <a:rPr lang="en-US" sz="2000" b="0" dirty="0">
                <a:solidFill>
                  <a:schemeClr val="bg1"/>
                </a:solidFill>
              </a:rPr>
              <a:t> :1, … }</a:t>
            </a:r>
          </a:p>
        </p:txBody>
      </p:sp>
    </p:spTree>
    <p:extLst>
      <p:ext uri="{BB962C8B-B14F-4D97-AF65-F5344CB8AC3E}">
        <p14:creationId xmlns:p14="http://schemas.microsoft.com/office/powerpoint/2010/main" val="3571393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the issue?</a:t>
            </a:r>
          </a:p>
          <a:p>
            <a:pPr lvl="1"/>
            <a:r>
              <a:rPr lang="en-US" dirty="0" smtClean="0"/>
              <a:t>Computing </a:t>
            </a:r>
            <a:r>
              <a:rPr lang="en-US" dirty="0"/>
              <a:t>relative frequencies requires marginal counts</a:t>
            </a:r>
          </a:p>
          <a:p>
            <a:pPr lvl="1"/>
            <a:r>
              <a:rPr lang="en-US" dirty="0"/>
              <a:t>But </a:t>
            </a:r>
            <a:r>
              <a:rPr lang="en-US" dirty="0" smtClean="0"/>
              <a:t>the marginal </a:t>
            </a:r>
            <a:r>
              <a:rPr lang="en-US" dirty="0"/>
              <a:t>cannot be computed until you see all counts</a:t>
            </a:r>
          </a:p>
          <a:p>
            <a:pPr lvl="1"/>
            <a:r>
              <a:rPr lang="en-US" dirty="0"/>
              <a:t>Buffering is a bad idea</a:t>
            </a:r>
            <a:r>
              <a:rPr lang="en-US" dirty="0" smtClean="0"/>
              <a:t>!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What if we could get the marginal count to arrive at the reducer first?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09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this to work:</a:t>
            </a:r>
          </a:p>
          <a:p>
            <a:pPr lvl="1"/>
            <a:r>
              <a:rPr lang="en-US" dirty="0" smtClean="0"/>
              <a:t>Must emit extra (a, *) for every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in </a:t>
            </a:r>
            <a:r>
              <a:rPr lang="en-US" dirty="0" err="1" smtClean="0"/>
              <a:t>mapper</a:t>
            </a:r>
            <a:endParaRPr lang="en-US" dirty="0" smtClean="0"/>
          </a:p>
          <a:p>
            <a:pPr lvl="1"/>
            <a:r>
              <a:rPr lang="en-US" dirty="0" smtClean="0"/>
              <a:t>Must make sure all </a:t>
            </a:r>
            <a:r>
              <a:rPr lang="en-US" dirty="0" err="1" smtClean="0"/>
              <a:t>a’s</a:t>
            </a:r>
            <a:r>
              <a:rPr lang="en-US" dirty="0" smtClean="0"/>
              <a:t> get sent to same reducer (use </a:t>
            </a:r>
            <a:r>
              <a:rPr lang="en-US" dirty="0" err="1" smtClean="0"/>
              <a:t>partitioner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Must make sure (a, *) comes first (define sort order)</a:t>
            </a:r>
          </a:p>
          <a:p>
            <a:pPr lvl="1"/>
            <a:r>
              <a:rPr lang="en-US" dirty="0" smtClean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6287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205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/ 32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/ 32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70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holds this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2545675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“Order Inversion”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design pattern:</a:t>
            </a:r>
          </a:p>
          <a:p>
            <a:pPr lvl="1"/>
            <a:r>
              <a:rPr lang="en-US" dirty="0" smtClean="0"/>
              <a:t>Take advantage of sorted key order at reducer to sequence computations</a:t>
            </a:r>
          </a:p>
          <a:p>
            <a:pPr lvl="1"/>
            <a:r>
              <a:rPr lang="en-US" dirty="0" smtClean="0"/>
              <a:t>Get the marginal counts to arrive at the reducer before the joint counts</a:t>
            </a:r>
          </a:p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Apply in-memory combining pattern to accumulate marginal counts</a:t>
            </a:r>
          </a:p>
        </p:txBody>
      </p:sp>
    </p:spTree>
    <p:extLst>
      <p:ext uri="{BB962C8B-B14F-4D97-AF65-F5344CB8AC3E}">
        <p14:creationId xmlns:p14="http://schemas.microsoft.com/office/powerpoint/2010/main" val="191091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Synchronization: Pairs vs. Stripes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1: turn synchronization into an ordering problem</a:t>
            </a:r>
          </a:p>
          <a:p>
            <a:pPr lvl="1"/>
            <a:r>
              <a:rPr lang="en-US" dirty="0" smtClean="0"/>
              <a:t>Sort keys into correct order of computation</a:t>
            </a:r>
          </a:p>
          <a:p>
            <a:pPr lvl="1"/>
            <a:r>
              <a:rPr lang="en-US" dirty="0" smtClean="0"/>
              <a:t>Partition key space so that each reducer gets the appropriate set of partial results</a:t>
            </a:r>
          </a:p>
          <a:p>
            <a:pPr lvl="1"/>
            <a:r>
              <a:rPr lang="en-US" dirty="0" smtClean="0"/>
              <a:t>Hold state in reducer across multiple key-value pairs to perform computation</a:t>
            </a:r>
          </a:p>
          <a:p>
            <a:pPr lvl="1"/>
            <a:r>
              <a:rPr lang="en-US" dirty="0" smtClean="0"/>
              <a:t>Illustrated by the “pairs” approach</a:t>
            </a:r>
          </a:p>
          <a:p>
            <a:r>
              <a:rPr lang="en-US" dirty="0" smtClean="0"/>
              <a:t>Approach 2: construct data structures that bring partial results together</a:t>
            </a:r>
          </a:p>
          <a:p>
            <a:pPr lvl="1"/>
            <a:r>
              <a:rPr lang="en-US" dirty="0" smtClean="0"/>
              <a:t>Each reducer receives all the data it needs to complete the computation</a:t>
            </a:r>
          </a:p>
          <a:p>
            <a:pPr lvl="1"/>
            <a:r>
              <a:rPr lang="en-US" dirty="0" smtClean="0"/>
              <a:t>Illustrated by the “stripes” approach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575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MapReduce sorts input to reducers by key</a:t>
            </a:r>
          </a:p>
          <a:p>
            <a:pPr lvl="1"/>
            <a:r>
              <a:rPr lang="en-US" dirty="0" smtClean="0"/>
              <a:t>Values may be arbitrarily ordered</a:t>
            </a:r>
          </a:p>
          <a:p>
            <a:r>
              <a:rPr lang="en-US" dirty="0" smtClean="0"/>
              <a:t>What if want to sort value also?</a:t>
            </a:r>
          </a:p>
          <a:p>
            <a:pPr lvl="1"/>
            <a:r>
              <a:rPr lang="en-US" dirty="0" smtClean="0"/>
              <a:t>E.g., k </a:t>
            </a:r>
            <a:r>
              <a:rPr lang="en-US" dirty="0" smtClean="0">
                <a:latin typeface="Arial"/>
                <a:cs typeface="Arial"/>
              </a:rPr>
              <a:t>→ (v</a:t>
            </a:r>
            <a:r>
              <a:rPr lang="en-US" baseline="-25000" dirty="0" smtClean="0">
                <a:latin typeface="Arial"/>
                <a:cs typeface="Arial"/>
              </a:rPr>
              <a:t>1</a:t>
            </a:r>
            <a:r>
              <a:rPr lang="en-US" dirty="0" smtClean="0">
                <a:latin typeface="Arial"/>
                <a:cs typeface="Arial"/>
              </a:rPr>
              <a:t>, r), </a:t>
            </a:r>
            <a:r>
              <a:rPr lang="en-US" dirty="0" smtClean="0">
                <a:cs typeface="Arial"/>
              </a:rPr>
              <a:t>(v</a:t>
            </a:r>
            <a:r>
              <a:rPr lang="en-US" baseline="-25000" dirty="0" smtClean="0">
                <a:cs typeface="Arial"/>
              </a:rPr>
              <a:t>3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4</a:t>
            </a:r>
            <a:r>
              <a:rPr lang="en-US" dirty="0" smtClean="0">
                <a:cs typeface="Arial"/>
              </a:rPr>
              <a:t>, r), (v</a:t>
            </a:r>
            <a:r>
              <a:rPr lang="en-US" baseline="-25000" dirty="0" smtClean="0">
                <a:cs typeface="Arial"/>
              </a:rPr>
              <a:t>8</a:t>
            </a:r>
            <a:r>
              <a:rPr lang="en-US" dirty="0" smtClean="0">
                <a:cs typeface="Arial"/>
              </a:rPr>
              <a:t>, r)…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78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Sorting: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 1:</a:t>
            </a:r>
          </a:p>
          <a:p>
            <a:pPr lvl="1"/>
            <a:r>
              <a:rPr lang="en-US" dirty="0" smtClean="0"/>
              <a:t>Buffer values in memory, then sort</a:t>
            </a:r>
          </a:p>
          <a:p>
            <a:pPr lvl="1"/>
            <a:r>
              <a:rPr lang="en-US" dirty="0" smtClean="0"/>
              <a:t>Why is this a bad idea?</a:t>
            </a:r>
          </a:p>
          <a:p>
            <a:r>
              <a:rPr lang="en-US" dirty="0" smtClean="0"/>
              <a:t>Solution 2:</a:t>
            </a:r>
          </a:p>
          <a:p>
            <a:pPr lvl="1"/>
            <a:r>
              <a:rPr lang="en-US" dirty="0" smtClean="0"/>
              <a:t>“Value-to-key conversion” design pattern: form composite intermediate key, </a:t>
            </a:r>
            <a:r>
              <a:rPr lang="en-US" dirty="0" smtClean="0">
                <a:cs typeface="Arial"/>
              </a:rPr>
              <a:t>(k, v</a:t>
            </a:r>
            <a:r>
              <a:rPr lang="en-US" baseline="-25000" dirty="0" smtClean="0">
                <a:cs typeface="Arial"/>
              </a:rPr>
              <a:t>1</a:t>
            </a:r>
            <a:r>
              <a:rPr lang="en-US" dirty="0" smtClean="0">
                <a:cs typeface="Arial"/>
              </a:rPr>
              <a:t>)</a:t>
            </a:r>
          </a:p>
          <a:p>
            <a:pPr lvl="1"/>
            <a:r>
              <a:rPr lang="en-US" dirty="0" smtClean="0">
                <a:cs typeface="Arial"/>
              </a:rPr>
              <a:t>Let execution framework do the sorting</a:t>
            </a:r>
          </a:p>
          <a:p>
            <a:pPr lvl="1"/>
            <a:r>
              <a:rPr lang="en-US" dirty="0" smtClean="0">
                <a:cs typeface="Arial"/>
              </a:rPr>
              <a:t>Preserve state across multiple key-value pairs to handle processing</a:t>
            </a:r>
            <a:endParaRPr lang="en-US" dirty="0" smtClean="0"/>
          </a:p>
          <a:p>
            <a:pPr lvl="1"/>
            <a:r>
              <a:rPr lang="en-US" dirty="0" smtClean="0"/>
              <a:t>Anything else we need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70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Cleverly-constructed data structures</a:t>
            </a:r>
          </a:p>
          <a:p>
            <a:pPr lvl="1"/>
            <a:r>
              <a:rPr lang="en-US" dirty="0" smtClean="0"/>
              <a:t>Bring data together</a:t>
            </a:r>
          </a:p>
          <a:p>
            <a:r>
              <a:rPr lang="en-US" dirty="0" smtClean="0"/>
              <a:t>Sort order of intermediate keys</a:t>
            </a:r>
          </a:p>
          <a:p>
            <a:pPr lvl="1"/>
            <a:r>
              <a:rPr lang="en-US" dirty="0" smtClean="0"/>
              <a:t>Control order in which reducers process keys</a:t>
            </a:r>
          </a:p>
          <a:p>
            <a:r>
              <a:rPr lang="en-US" dirty="0" smtClean="0"/>
              <a:t>Partitioner</a:t>
            </a:r>
          </a:p>
          <a:p>
            <a:pPr lvl="1"/>
            <a:r>
              <a:rPr lang="en-US" dirty="0" smtClean="0"/>
              <a:t>Control which reducer processes which keys</a:t>
            </a:r>
          </a:p>
          <a:p>
            <a:r>
              <a:rPr lang="en-US" dirty="0" smtClean="0"/>
              <a:t>Preserving state in </a:t>
            </a:r>
            <a:r>
              <a:rPr lang="en-US" dirty="0" err="1" smtClean="0"/>
              <a:t>mappers</a:t>
            </a:r>
            <a:r>
              <a:rPr lang="en-US" dirty="0" smtClean="0"/>
              <a:t> and reducers</a:t>
            </a:r>
          </a:p>
          <a:p>
            <a:pPr lvl="1"/>
            <a:r>
              <a:rPr lang="en-US" dirty="0" smtClean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20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key-value pairs</a:t>
            </a:r>
          </a:p>
          <a:p>
            <a:pPr lvl="1"/>
            <a:r>
              <a:rPr lang="en-US" dirty="0" smtClean="0"/>
              <a:t>Object creation overhead</a:t>
            </a:r>
          </a:p>
          <a:p>
            <a:pPr lvl="1"/>
            <a:r>
              <a:rPr lang="en-US" dirty="0" smtClean="0"/>
              <a:t>Time for sorting and shuffling pairs across the network</a:t>
            </a:r>
          </a:p>
          <a:p>
            <a:r>
              <a:rPr lang="en-US" dirty="0" smtClean="0"/>
              <a:t>Size of each key-value pair</a:t>
            </a:r>
          </a:p>
          <a:p>
            <a:pPr lvl="1"/>
            <a:r>
              <a:rPr lang="en-US" dirty="0" smtClean="0"/>
              <a:t>De/serialization overhead</a:t>
            </a:r>
          </a:p>
          <a:p>
            <a:r>
              <a:rPr lang="en-US" dirty="0" smtClean="0"/>
              <a:t>Local aggregation</a:t>
            </a:r>
          </a:p>
          <a:p>
            <a:pPr lvl="1"/>
            <a:r>
              <a:rPr lang="en-US" dirty="0" smtClean="0"/>
              <a:t>Opportunities to perform local aggregation varies</a:t>
            </a:r>
          </a:p>
          <a:p>
            <a:pPr lvl="1"/>
            <a:r>
              <a:rPr lang="en-US" dirty="0" smtClean="0"/>
              <a:t>Combiners make a big difference</a:t>
            </a:r>
          </a:p>
          <a:p>
            <a:pPr lvl="1"/>
            <a:r>
              <a:rPr lang="en-US" dirty="0" smtClean="0"/>
              <a:t>Combiners vs. in-mapper combining</a:t>
            </a:r>
          </a:p>
          <a:p>
            <a:pPr lvl="1"/>
            <a:r>
              <a:rPr lang="en-US" dirty="0" smtClean="0"/>
              <a:t>RAM vs. disk vs. network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941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combine</a:t>
            </a:r>
            <a:endParaRPr lang="en-US" sz="1200" b="0" dirty="0">
              <a:solidFill>
                <a:schemeClr val="bg2"/>
              </a:solidFill>
            </a:endParaRP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 smtClean="0">
                <a:solidFill>
                  <a:schemeClr val="bg2"/>
                </a:solidFill>
              </a:rPr>
              <a:t>partition</a:t>
            </a:r>
            <a:endParaRPr lang="en-US" sz="1200" b="0" dirty="0">
              <a:solidFill>
                <a:schemeClr val="bg2"/>
              </a:solidFill>
            </a:endParaRP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 smtClean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90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at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small datasets, won’t scale… why?</a:t>
            </a:r>
          </a:p>
          <a:p>
            <a:pPr lvl="1"/>
            <a:r>
              <a:rPr lang="en-US" dirty="0" smtClean="0"/>
              <a:t>Memory management issues (buffering and object creation)</a:t>
            </a:r>
          </a:p>
          <a:p>
            <a:pPr lvl="1"/>
            <a:r>
              <a:rPr lang="en-US" dirty="0" smtClean="0"/>
              <a:t>Too much intermediate data</a:t>
            </a:r>
          </a:p>
          <a:p>
            <a:pPr lvl="1"/>
            <a:r>
              <a:rPr lang="en-US" dirty="0" smtClean="0"/>
              <a:t>Mangled input records</a:t>
            </a:r>
          </a:p>
          <a:p>
            <a:r>
              <a:rPr lang="en-US" dirty="0" smtClean="0"/>
              <a:t>Real-world data is messy!</a:t>
            </a:r>
          </a:p>
          <a:p>
            <a:pPr lvl="1"/>
            <a:r>
              <a:rPr lang="en-US" dirty="0" smtClean="0"/>
              <a:t>There’s no such thing as “consistent data”</a:t>
            </a:r>
          </a:p>
          <a:p>
            <a:pPr lvl="1"/>
            <a:r>
              <a:rPr lang="en-US" dirty="0" smtClean="0"/>
              <a:t>Watch out for corner cases</a:t>
            </a:r>
          </a:p>
          <a:p>
            <a:pPr lvl="1"/>
            <a:r>
              <a:rPr lang="en-US" dirty="0" smtClean="0"/>
              <a:t>Isolate unexpected behavior, bring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Non-Toy Applications of Word 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Language Models</a:t>
            </a:r>
          </a:p>
          <a:p>
            <a:r>
              <a:rPr lang="en-US" altLang="zh-TW" dirty="0" smtClean="0"/>
              <a:t>Statistical Machine Translation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43687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Count.</a:t>
            </a:r>
            <a:endParaRPr lang="en-US" dirty="0"/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5943600"/>
            <a:ext cx="7489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What’s the non-toy application of word</a:t>
            </a:r>
            <a:r>
              <a:rPr kumimoji="0" lang="en-US" sz="24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count?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2899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Models</a:t>
            </a:r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536031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2514600"/>
            <a:ext cx="7742039" cy="838274"/>
            <a:chOff x="0" y="0"/>
            <a:chExt cx="6936" cy="751"/>
          </a:xfrm>
        </p:grpSpPr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5416" y="420"/>
              <a:ext cx="1274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400" b="0" dirty="0" smtClean="0">
                  <a:solidFill>
                    <a:srgbClr val="000000"/>
                  </a:solidFill>
                  <a:latin typeface="Gill Sans"/>
                  <a:ea typeface="Gill Sans" charset="0"/>
                  <a:cs typeface="Gill Sans"/>
                  <a:sym typeface="Gill Sans" charset="0"/>
                </a:rPr>
                <a:t>[chain rule]</a:t>
              </a:r>
            </a:p>
          </p:txBody>
        </p:sp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36" cy="31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67400" y="6096000"/>
            <a:ext cx="2757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Is this tractable?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63798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81000" y="1234588"/>
            <a:ext cx="6849231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34" y="4572000"/>
            <a:ext cx="6527602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 rot="10800000" flipH="1">
            <a:off x="5803739" y="5022949"/>
            <a:ext cx="0" cy="691369"/>
          </a:xfrm>
          <a:prstGeom prst="line">
            <a:avLst/>
          </a:prstGeom>
          <a:noFill/>
          <a:ln w="1270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eaLnBrk="1" hangingPunct="1"/>
            <a:endParaRPr lang="en-US" sz="3000" b="0" dirty="0" smtClean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7" y="3911203"/>
            <a:ext cx="4089797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/>
          </p:cNvSpPr>
          <p:nvPr/>
        </p:nvSpPr>
        <p:spPr bwMode="auto">
          <a:xfrm>
            <a:off x="533400" y="3131894"/>
            <a:ext cx="3989975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N=1: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Unigram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4028108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" y="4572000"/>
            <a:ext cx="7804547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37" y="3911203"/>
            <a:ext cx="489346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34588"/>
            <a:ext cx="6849231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31894"/>
            <a:ext cx="378559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N=2: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Bigram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438275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Approximating Probabilities</a:t>
            </a:r>
            <a:endParaRPr lang="en-US" dirty="0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7" y="3911203"/>
            <a:ext cx="575071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" y="4572000"/>
            <a:ext cx="8054578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34588"/>
            <a:ext cx="6860352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31894"/>
            <a:ext cx="3887483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N=3: </a:t>
            </a:r>
            <a:r>
              <a:rPr lang="en-US" sz="2400" b="0" dirty="0" smtClean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Trigram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18406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i="1" dirty="0" smtClean="0"/>
              <a:t>N</a:t>
            </a:r>
            <a:r>
              <a:rPr lang="en-US" dirty="0" smtClean="0"/>
              <a:t>-Gram Language Models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maximum likelihood estimates (MLE) for individual </a:t>
            </a:r>
            <a:br>
              <a:rPr lang="en-US" dirty="0" smtClean="0"/>
            </a:br>
            <a:r>
              <a:rPr lang="en-US" i="1" dirty="0" smtClean="0"/>
              <a:t>n</a:t>
            </a:r>
            <a:r>
              <a:rPr lang="en-US" dirty="0" smtClean="0"/>
              <a:t>-gram probabilities</a:t>
            </a:r>
          </a:p>
          <a:p>
            <a:pPr lvl="1"/>
            <a:r>
              <a:rPr lang="en-US" dirty="0" smtClean="0"/>
              <a:t>Unigram: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Bigram: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Generalizes to higher-order </a:t>
            </a:r>
            <a:r>
              <a:rPr lang="en-US" i="1" dirty="0" smtClean="0"/>
              <a:t>n</a:t>
            </a:r>
            <a:r>
              <a:rPr lang="en-US" dirty="0" smtClean="0"/>
              <a:t>-grams</a:t>
            </a:r>
          </a:p>
          <a:p>
            <a:r>
              <a:rPr lang="en-US" dirty="0" smtClean="0"/>
              <a:t>We already know how to do this in MapReduce!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864709"/>
            <a:ext cx="1660922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595562"/>
            <a:ext cx="2446734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3637" y="3202781"/>
            <a:ext cx="564356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231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 shalt smooth!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Zeros are bad for any statistical estimator</a:t>
            </a:r>
          </a:p>
          <a:p>
            <a:pPr lvl="1"/>
            <a:r>
              <a:rPr lang="en-US" dirty="0"/>
              <a:t>Need better estimators because MLEs give us a lot of zeros</a:t>
            </a:r>
          </a:p>
          <a:p>
            <a:pPr lvl="1"/>
            <a:r>
              <a:rPr lang="en-US" dirty="0"/>
              <a:t>A distribution without zeros is “smoother”</a:t>
            </a:r>
          </a:p>
          <a:p>
            <a:r>
              <a:rPr lang="en-US" dirty="0"/>
              <a:t>The Robin Hood Philosophy: Take from the rich (seen </a:t>
            </a:r>
            <a:r>
              <a:rPr lang="en-US" i="1" dirty="0"/>
              <a:t>n</a:t>
            </a:r>
            <a:r>
              <a:rPr lang="en-US" dirty="0"/>
              <a:t>-grams) and give to the poor (unseen </a:t>
            </a:r>
            <a:r>
              <a:rPr lang="en-US" i="1" dirty="0"/>
              <a:t>n</a:t>
            </a:r>
            <a:r>
              <a:rPr lang="en-US" dirty="0"/>
              <a:t>-grams)</a:t>
            </a:r>
          </a:p>
          <a:p>
            <a:pPr lvl="1"/>
            <a:r>
              <a:rPr lang="en-US" dirty="0"/>
              <a:t>And thus also called discounting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you still have a valid probability distribution</a:t>
            </a:r>
            <a:r>
              <a:rPr lang="en-US" dirty="0" smtClean="0"/>
              <a:t>!</a:t>
            </a:r>
          </a:p>
          <a:p>
            <a:r>
              <a:rPr lang="en-US" dirty="0" smtClean="0"/>
              <a:t>Lots of techniques:</a:t>
            </a:r>
          </a:p>
          <a:p>
            <a:pPr lvl="1"/>
            <a:r>
              <a:rPr lang="en-US" dirty="0" smtClean="0"/>
              <a:t>Laplace, Good-Turing, Katz </a:t>
            </a:r>
            <a:r>
              <a:rPr lang="en-US" dirty="0" err="1" smtClean="0"/>
              <a:t>backoff</a:t>
            </a:r>
            <a:r>
              <a:rPr lang="en-US" dirty="0" smtClean="0"/>
              <a:t>, </a:t>
            </a:r>
            <a:r>
              <a:rPr lang="en-US" dirty="0" err="1" smtClean="0"/>
              <a:t>Jelinek</a:t>
            </a:r>
            <a:r>
              <a:rPr lang="en-US" dirty="0" smtClean="0"/>
              <a:t>-Mercer</a:t>
            </a:r>
          </a:p>
          <a:p>
            <a:pPr lvl="1"/>
            <a:r>
              <a:rPr lang="en-US" dirty="0" err="1" smtClean="0"/>
              <a:t>Kneser</a:t>
            </a:r>
            <a:r>
              <a:rPr lang="en-US" dirty="0" smtClean="0"/>
              <a:t>-Ney represents best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28800"/>
            <a:ext cx="70739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break all the rules: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throw </a:t>
            </a:r>
            <a:r>
              <a:rPr lang="en-US" i="1" dirty="0" smtClean="0"/>
              <a:t>lots</a:t>
            </a:r>
            <a:r>
              <a:rPr lang="en-US" dirty="0" smtClean="0"/>
              <a:t> of data at the problem!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13100"/>
            <a:ext cx="1943100" cy="6477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</a:t>
            </a:r>
            <a:r>
              <a:rPr lang="en-US" sz="1000" b="0" dirty="0" err="1" smtClean="0">
                <a:solidFill>
                  <a:schemeClr val="bg1"/>
                </a:solidFill>
              </a:rPr>
              <a:t>Brants</a:t>
            </a:r>
            <a:r>
              <a:rPr lang="en-US" sz="1000" b="0" dirty="0" smtClean="0">
                <a:solidFill>
                  <a:schemeClr val="bg1"/>
                </a:solidFill>
              </a:rPr>
              <a:t> et al. (EMNLP 2007)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972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“Everything Else”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framework handles everything else…</a:t>
            </a:r>
          </a:p>
          <a:p>
            <a:pPr lvl="1"/>
            <a:r>
              <a:rPr lang="en-US" dirty="0" smtClean="0"/>
              <a:t>Scheduling: assigns workers to map and reduce tasks</a:t>
            </a:r>
          </a:p>
          <a:p>
            <a:pPr lvl="1"/>
            <a:r>
              <a:rPr lang="en-US" dirty="0" smtClean="0"/>
              <a:t>“Data distribution”: moves processes to data</a:t>
            </a:r>
          </a:p>
          <a:p>
            <a:pPr lvl="1"/>
            <a:r>
              <a:rPr lang="en-US" dirty="0" smtClean="0"/>
              <a:t>Synchronization: gathers, sorts, and shuffles intermediate data</a:t>
            </a:r>
          </a:p>
          <a:p>
            <a:pPr lvl="1"/>
            <a:r>
              <a:rPr lang="en-US" dirty="0" smtClean="0"/>
              <a:t>Errors and faults: detects worker failures and restarts</a:t>
            </a:r>
          </a:p>
          <a:p>
            <a:r>
              <a:rPr lang="en-US" dirty="0" smtClean="0"/>
              <a:t>Limited control over data and execution flow</a:t>
            </a:r>
          </a:p>
          <a:p>
            <a:pPr lvl="1"/>
            <a:r>
              <a:rPr lang="en-US" dirty="0" smtClean="0"/>
              <a:t>All algorithms must expressed in m, r, c, p</a:t>
            </a:r>
          </a:p>
          <a:p>
            <a:r>
              <a:rPr lang="en-US" dirty="0" smtClean="0"/>
              <a:t>You don’t know:</a:t>
            </a:r>
          </a:p>
          <a:p>
            <a:pPr lvl="1"/>
            <a:r>
              <a:rPr lang="en-US" dirty="0" smtClean="0"/>
              <a:t>Where </a:t>
            </a:r>
            <a:r>
              <a:rPr lang="en-US" dirty="0" err="1" smtClean="0"/>
              <a:t>mappers</a:t>
            </a:r>
            <a:r>
              <a:rPr lang="en-US" dirty="0" smtClean="0"/>
              <a:t> and reducers run</a:t>
            </a:r>
          </a:p>
          <a:p>
            <a:pPr lvl="1"/>
            <a:r>
              <a:rPr lang="en-US" dirty="0" smtClean="0"/>
              <a:t>When a mapper or reducer begins or finishes</a:t>
            </a:r>
          </a:p>
          <a:p>
            <a:pPr lvl="1"/>
            <a:r>
              <a:rPr lang="en-US" dirty="0" smtClean="0"/>
              <a:t>Which input a particular mapper is processing</a:t>
            </a:r>
          </a:p>
          <a:p>
            <a:pPr lvl="1"/>
            <a:r>
              <a:rPr lang="en-US" dirty="0" smtClean="0"/>
              <a:t>Which intermediate key a particular reducer is processing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464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basic idea as “pairs” approach discussed previously</a:t>
            </a:r>
          </a:p>
          <a:p>
            <a:r>
              <a:rPr lang="en-US" dirty="0" smtClean="0"/>
              <a:t>A few optimizations:</a:t>
            </a:r>
          </a:p>
          <a:p>
            <a:pPr lvl="1"/>
            <a:r>
              <a:rPr lang="en-US" dirty="0" smtClean="0"/>
              <a:t>Convert words to integers, ordered by frequency</a:t>
            </a:r>
            <a:br>
              <a:rPr lang="en-US" dirty="0" smtClean="0"/>
            </a:br>
            <a:r>
              <a:rPr lang="en-US" dirty="0" smtClean="0"/>
              <a:t>(take advantage of </a:t>
            </a:r>
            <a:r>
              <a:rPr lang="en-US" dirty="0" err="1" smtClean="0"/>
              <a:t>VByte</a:t>
            </a:r>
            <a:r>
              <a:rPr lang="en-US" dirty="0" smtClean="0"/>
              <a:t> compression)</a:t>
            </a:r>
          </a:p>
          <a:p>
            <a:pPr lvl="1"/>
            <a:r>
              <a:rPr lang="en-US" dirty="0" smtClean="0"/>
              <a:t>Replicate unigram counts to all shards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0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Stupid </a:t>
            </a:r>
            <a:r>
              <a:rPr lang="en-US" dirty="0" err="1" smtClean="0"/>
              <a:t>Backoff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approach: count each order separately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clever approach</a:t>
            </a:r>
            <a:r>
              <a:rPr lang="en-US" dirty="0"/>
              <a:t>: count </a:t>
            </a:r>
            <a:r>
              <a:rPr lang="en-US" i="1" dirty="0" smtClean="0"/>
              <a:t>all</a:t>
            </a:r>
            <a:r>
              <a:rPr lang="en-US" dirty="0" smtClean="0"/>
              <a:t> orders together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447800" y="1569184"/>
            <a:ext cx="83500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 B 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baseline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47800" y="3855184"/>
            <a:ext cx="110664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C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C 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 B 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D 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A B D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baseline="0" dirty="0" smtClean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33600" y="1581912"/>
            <a:ext cx="2743200" cy="369332"/>
            <a:chOff x="2133600" y="1611868"/>
            <a:chExt cx="2743200" cy="36933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743200" y="3886200"/>
            <a:ext cx="2743200" cy="369332"/>
            <a:chOff x="2133600" y="1611868"/>
            <a:chExt cx="2743200" cy="369332"/>
          </a:xfrm>
        </p:grpSpPr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43200" y="4202668"/>
            <a:ext cx="2743200" cy="369332"/>
            <a:chOff x="2133600" y="1611868"/>
            <a:chExt cx="2743200" cy="369332"/>
          </a:xfrm>
        </p:grpSpPr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743200" y="5117068"/>
            <a:ext cx="2743200" cy="369332"/>
            <a:chOff x="2133600" y="1611868"/>
            <a:chExt cx="2743200" cy="369332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852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Ways of Smoothing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State-of-the-art Smoothing (less data)</a:t>
            </a:r>
          </a:p>
          <a:p>
            <a:r>
              <a:rPr lang="en-US" altLang="zh-TW" dirty="0" smtClean="0"/>
              <a:t>Count and normalize (more data)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03610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5334000" y="2819400"/>
            <a:ext cx="1371600" cy="990600"/>
            <a:chOff x="5334000" y="2819400"/>
            <a:chExt cx="1371600" cy="990600"/>
          </a:xfrm>
        </p:grpSpPr>
        <p:cxnSp>
          <p:nvCxnSpPr>
            <p:cNvPr id="70" name="Straight Arrow Connector 18"/>
            <p:cNvCxnSpPr>
              <a:cxnSpLocks noChangeShapeType="1"/>
            </p:cNvCxnSpPr>
            <p:nvPr/>
          </p:nvCxnSpPr>
          <p:spPr bwMode="auto">
            <a:xfrm rot="5400000">
              <a:off x="5868194" y="2971006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 bwMode="auto">
            <a:xfrm>
              <a:off x="53340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Translation</a:t>
              </a: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 Model</a:t>
              </a: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3048000" y="3276600"/>
            <a:ext cx="1905000" cy="533400"/>
            <a:chOff x="3048000" y="3276600"/>
            <a:chExt cx="1905000" cy="533400"/>
          </a:xfrm>
        </p:grpSpPr>
        <p:cxnSp>
          <p:nvCxnSpPr>
            <p:cNvPr id="69" name="Straight Arrow Connector 17"/>
            <p:cNvCxnSpPr>
              <a:cxnSpLocks noChangeShapeType="1"/>
            </p:cNvCxnSpPr>
            <p:nvPr/>
          </p:nvCxnSpPr>
          <p:spPr bwMode="auto">
            <a:xfrm>
              <a:off x="3048000" y="35052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 bwMode="auto">
            <a:xfrm>
              <a:off x="35814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Language</a:t>
              </a:r>
              <a:b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</a:b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Model</a:t>
              </a: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4648200" y="3962400"/>
            <a:ext cx="990600" cy="838200"/>
            <a:chOff x="4648200" y="3962400"/>
            <a:chExt cx="990600" cy="8382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648200" y="4343400"/>
              <a:ext cx="990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Decoder</a:t>
              </a:r>
            </a:p>
          </p:txBody>
        </p:sp>
        <p:cxnSp>
          <p:nvCxnSpPr>
            <p:cNvPr id="74" name="Straight Arrow Connector 22"/>
            <p:cNvCxnSpPr>
              <a:cxnSpLocks noChangeShapeType="1"/>
            </p:cNvCxnSpPr>
            <p:nvPr/>
          </p:nvCxnSpPr>
          <p:spPr bwMode="auto">
            <a:xfrm rot="16200000" flipH="1">
              <a:off x="46101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25"/>
            <p:cNvCxnSpPr>
              <a:cxnSpLocks noChangeShapeType="1"/>
            </p:cNvCxnSpPr>
            <p:nvPr/>
          </p:nvCxnSpPr>
          <p:spPr bwMode="auto">
            <a:xfrm rot="5400000">
              <a:off x="54483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grpSp>
        <p:nvGrpSpPr>
          <p:cNvPr id="5" name="Group 36"/>
          <p:cNvGrpSpPr/>
          <p:nvPr/>
        </p:nvGrpSpPr>
        <p:grpSpPr>
          <a:xfrm>
            <a:off x="1189038" y="4572000"/>
            <a:ext cx="3806751" cy="1174552"/>
            <a:chOff x="1189038" y="4572000"/>
            <a:chExt cx="3806751" cy="1174552"/>
          </a:xfrm>
        </p:grpSpPr>
        <p:sp>
          <p:nvSpPr>
            <p:cNvPr id="76" name="TextBox 26"/>
            <p:cNvSpPr txBox="1">
              <a:spLocks noChangeArrowheads="1"/>
            </p:cNvSpPr>
            <p:nvPr/>
          </p:nvSpPr>
          <p:spPr bwMode="auto">
            <a:xfrm>
              <a:off x="1874838" y="5438775"/>
              <a:ext cx="2303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Foreign Input Sentence</a:t>
              </a:r>
            </a:p>
          </p:txBody>
        </p:sp>
        <p:sp>
          <p:nvSpPr>
            <p:cNvPr id="78" name="TextBox 28"/>
            <p:cNvSpPr txBox="1">
              <a:spLocks noChangeArrowheads="1"/>
            </p:cNvSpPr>
            <p:nvPr/>
          </p:nvSpPr>
          <p:spPr bwMode="auto">
            <a:xfrm>
              <a:off x="1189038" y="5178425"/>
              <a:ext cx="38067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maria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no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daba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una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bofetada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a la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bruja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verde</a:t>
              </a:r>
              <a:endParaRPr lang="en-US" b="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80" name="Straight Arrow Connector 30"/>
            <p:cNvCxnSpPr>
              <a:cxnSpLocks noChangeShapeType="1"/>
            </p:cNvCxnSpPr>
            <p:nvPr/>
          </p:nvCxnSpPr>
          <p:spPr bwMode="auto">
            <a:xfrm>
              <a:off x="4267200" y="4572000"/>
              <a:ext cx="3810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3962401" y="4876800"/>
              <a:ext cx="609600" cy="3175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5553075" y="4572000"/>
            <a:ext cx="2986515" cy="1174552"/>
            <a:chOff x="5553075" y="4572000"/>
            <a:chExt cx="2986515" cy="1174552"/>
          </a:xfrm>
        </p:grpSpPr>
        <p:sp>
          <p:nvSpPr>
            <p:cNvPr id="77" name="TextBox 27"/>
            <p:cNvSpPr txBox="1">
              <a:spLocks noChangeArrowheads="1"/>
            </p:cNvSpPr>
            <p:nvPr/>
          </p:nvSpPr>
          <p:spPr bwMode="auto">
            <a:xfrm>
              <a:off x="5856288" y="5438775"/>
              <a:ext cx="24358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English Output Sentence</a:t>
              </a:r>
            </a:p>
          </p:txBody>
        </p:sp>
        <p:sp>
          <p:nvSpPr>
            <p:cNvPr id="79" name="TextBox 29"/>
            <p:cNvSpPr txBox="1">
              <a:spLocks noChangeArrowheads="1"/>
            </p:cNvSpPr>
            <p:nvPr/>
          </p:nvSpPr>
          <p:spPr bwMode="auto">
            <a:xfrm>
              <a:off x="5553075" y="5181600"/>
              <a:ext cx="29865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>
                  <a:solidFill>
                    <a:prstClr val="black"/>
                  </a:solidFill>
                  <a:latin typeface="Gill Sans"/>
                  <a:cs typeface="Gill Sans"/>
                </a:rPr>
                <a:t>mary did not slap the green witch</a:t>
              </a:r>
            </a:p>
          </p:txBody>
        </p:sp>
        <p:cxnSp>
          <p:nvCxnSpPr>
            <p:cNvPr id="84" name="Straight Arrow Connector 30"/>
            <p:cNvCxnSpPr>
              <a:cxnSpLocks noChangeShapeType="1"/>
            </p:cNvCxnSpPr>
            <p:nvPr/>
          </p:nvCxnSpPr>
          <p:spPr bwMode="auto">
            <a:xfrm>
              <a:off x="5638800" y="4572000"/>
              <a:ext cx="381000" cy="1588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5715794" y="4876006"/>
              <a:ext cx="6096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30"/>
          <p:cNvGrpSpPr/>
          <p:nvPr/>
        </p:nvGrpSpPr>
        <p:grpSpPr>
          <a:xfrm>
            <a:off x="3048000" y="1524000"/>
            <a:ext cx="2082736" cy="1552354"/>
            <a:chOff x="3124200" y="1524000"/>
            <a:chExt cx="2082736" cy="1552354"/>
          </a:xfrm>
        </p:grpSpPr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>
              <a:off x="3276600" y="1524000"/>
              <a:ext cx="19303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Word Alignment</a:t>
              </a:r>
            </a:p>
          </p:txBody>
        </p:sp>
        <p:cxnSp>
          <p:nvCxnSpPr>
            <p:cNvPr id="66" name="Straight Arrow Connector 14"/>
            <p:cNvCxnSpPr>
              <a:cxnSpLocks noChangeShapeType="1"/>
            </p:cNvCxnSpPr>
            <p:nvPr/>
          </p:nvCxnSpPr>
          <p:spPr bwMode="auto">
            <a:xfrm>
              <a:off x="4800600" y="25146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pic>
          <p:nvPicPr>
            <p:cNvPr id="88" name="Picture 87" descr="align-e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1905000"/>
              <a:ext cx="1644229" cy="1171354"/>
            </a:xfrm>
            <a:prstGeom prst="rect">
              <a:avLst/>
            </a:prstGeom>
          </p:spPr>
        </p:pic>
        <p:cxnSp>
          <p:nvCxnSpPr>
            <p:cNvPr id="87" name="Straight Arrow Connector 5"/>
            <p:cNvCxnSpPr>
              <a:cxnSpLocks noChangeShapeType="1"/>
            </p:cNvCxnSpPr>
            <p:nvPr/>
          </p:nvCxnSpPr>
          <p:spPr bwMode="auto">
            <a:xfrm>
              <a:off x="3124200" y="25146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grpSp>
        <p:nvGrpSpPr>
          <p:cNvPr id="8" name="Group 38"/>
          <p:cNvGrpSpPr/>
          <p:nvPr/>
        </p:nvGrpSpPr>
        <p:grpSpPr>
          <a:xfrm>
            <a:off x="4876800" y="1524000"/>
            <a:ext cx="2972970" cy="1348264"/>
            <a:chOff x="4876800" y="1524000"/>
            <a:chExt cx="2972970" cy="1348264"/>
          </a:xfrm>
        </p:grpSpPr>
        <p:sp>
          <p:nvSpPr>
            <p:cNvPr id="62" name="TextBox 9"/>
            <p:cNvSpPr txBox="1">
              <a:spLocks noChangeArrowheads="1"/>
            </p:cNvSpPr>
            <p:nvPr/>
          </p:nvSpPr>
          <p:spPr bwMode="auto">
            <a:xfrm>
              <a:off x="5234526" y="2133600"/>
              <a:ext cx="261524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(vi, </a:t>
              </a: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i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 saw)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(la mesa </a:t>
              </a: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pequeña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, the small table)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…</a:t>
              </a:r>
            </a:p>
          </p:txBody>
        </p:sp>
        <p:sp>
          <p:nvSpPr>
            <p:cNvPr id="65" name="TextBox 12"/>
            <p:cNvSpPr txBox="1">
              <a:spLocks noChangeArrowheads="1"/>
            </p:cNvSpPr>
            <p:nvPr/>
          </p:nvSpPr>
          <p:spPr bwMode="auto">
            <a:xfrm>
              <a:off x="5222862" y="1524000"/>
              <a:ext cx="20531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Phrase Extraction</a:t>
              </a:r>
            </a:p>
          </p:txBody>
        </p:sp>
        <p:cxnSp>
          <p:nvCxnSpPr>
            <p:cNvPr id="38" name="Straight Arrow Connector 5"/>
            <p:cNvCxnSpPr>
              <a:cxnSpLocks noChangeShapeType="1"/>
            </p:cNvCxnSpPr>
            <p:nvPr/>
          </p:nvCxnSpPr>
          <p:spPr bwMode="auto">
            <a:xfrm>
              <a:off x="4876800" y="25146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40"/>
          <p:cNvGrpSpPr/>
          <p:nvPr/>
        </p:nvGrpSpPr>
        <p:grpSpPr>
          <a:xfrm>
            <a:off x="914400" y="1600200"/>
            <a:ext cx="1981200" cy="2667000"/>
            <a:chOff x="914400" y="1600200"/>
            <a:chExt cx="1981200" cy="2667000"/>
          </a:xfrm>
        </p:grpSpPr>
        <p:sp>
          <p:nvSpPr>
            <p:cNvPr id="60" name="TextBox 2"/>
            <p:cNvSpPr txBox="1">
              <a:spLocks noChangeArrowheads="1"/>
            </p:cNvSpPr>
            <p:nvPr/>
          </p:nvSpPr>
          <p:spPr bwMode="auto">
            <a:xfrm>
              <a:off x="1066800" y="2209998"/>
              <a:ext cx="1641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i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 saw the small table</a:t>
              </a:r>
            </a:p>
          </p:txBody>
        </p:sp>
        <p:sp>
          <p:nvSpPr>
            <p:cNvPr id="61" name="TextBox 3"/>
            <p:cNvSpPr txBox="1">
              <a:spLocks noChangeArrowheads="1"/>
            </p:cNvSpPr>
            <p:nvPr/>
          </p:nvSpPr>
          <p:spPr bwMode="auto">
            <a:xfrm>
              <a:off x="1066800" y="2435423"/>
              <a:ext cx="15460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>
                  <a:solidFill>
                    <a:srgbClr val="FF6600"/>
                  </a:solidFill>
                  <a:latin typeface="Gill Sans"/>
                  <a:cs typeface="Gill Sans"/>
                </a:rPr>
                <a:t>vi la mesa pequeña</a:t>
              </a:r>
            </a:p>
          </p:txBody>
        </p:sp>
        <p:sp>
          <p:nvSpPr>
            <p:cNvPr id="63" name="TextBox 10"/>
            <p:cNvSpPr txBox="1">
              <a:spLocks noChangeArrowheads="1"/>
            </p:cNvSpPr>
            <p:nvPr/>
          </p:nvSpPr>
          <p:spPr bwMode="auto">
            <a:xfrm>
              <a:off x="1095375" y="2667000"/>
              <a:ext cx="129644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Parallel Sentences</a:t>
              </a:r>
            </a:p>
          </p:txBody>
        </p:sp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1066800" y="3276600"/>
              <a:ext cx="17233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0000FF"/>
                  </a:solidFill>
                  <a:latin typeface="Gill Sans"/>
                  <a:cs typeface="Gill Sans"/>
                </a:rPr>
                <a:t>he sat at the table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0000FF"/>
                  </a:solidFill>
                  <a:latin typeface="Gill Sans"/>
                  <a:cs typeface="Gill Sans"/>
                </a:rPr>
                <a:t>the service was good</a:t>
              </a:r>
            </a:p>
          </p:txBody>
        </p:sp>
        <p:sp>
          <p:nvSpPr>
            <p:cNvPr id="68" name="TextBox 16"/>
            <p:cNvSpPr txBox="1">
              <a:spLocks noChangeArrowheads="1"/>
            </p:cNvSpPr>
            <p:nvPr/>
          </p:nvSpPr>
          <p:spPr bwMode="auto">
            <a:xfrm>
              <a:off x="1066800" y="3762375"/>
              <a:ext cx="14927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Target-Language Text</a:t>
              </a:r>
            </a:p>
          </p:txBody>
        </p:sp>
        <p:sp>
          <p:nvSpPr>
            <p:cNvPr id="82" name="TextBox 33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6209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Training Data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914400" y="1600200"/>
              <a:ext cx="1981200" cy="266700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90418"/>
              </p:ext>
            </p:extLst>
          </p:nvPr>
        </p:nvGraphicFramePr>
        <p:xfrm>
          <a:off x="2233613" y="6086475"/>
          <a:ext cx="4672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3111500" imgH="355600" progId="Equation.3">
                  <p:embed/>
                </p:oleObj>
              </mc:Choice>
              <mc:Fallback>
                <p:oleObj name="Equation" r:id="rId4" imgW="3111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6086475"/>
                        <a:ext cx="46720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2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/>
          <p:nvPr/>
        </p:nvGrpSpPr>
        <p:grpSpPr>
          <a:xfrm>
            <a:off x="381000" y="2971800"/>
            <a:ext cx="8534400" cy="1525059"/>
            <a:chOff x="381000" y="2971800"/>
            <a:chExt cx="8534400" cy="1525059"/>
          </a:xfrm>
        </p:grpSpPr>
        <p:cxnSp>
          <p:nvCxnSpPr>
            <p:cNvPr id="110" name="Straight Connector 109"/>
            <p:cNvCxnSpPr/>
            <p:nvPr/>
          </p:nvCxnSpPr>
          <p:spPr bwMode="auto">
            <a:xfrm>
              <a:off x="381000" y="2971800"/>
              <a:ext cx="10668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1257300" y="3162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>
              <a:off x="1447800" y="3352800"/>
              <a:ext cx="9144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rot="5400000">
              <a:off x="2171700" y="3543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 bwMode="auto">
            <a:xfrm>
              <a:off x="2362200" y="3733800"/>
              <a:ext cx="27432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rot="5400000">
              <a:off x="4724400" y="4113212"/>
              <a:ext cx="762000" cy="3176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>
              <a:off x="5105400" y="4495800"/>
              <a:ext cx="1828800" cy="1059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 bwMode="auto">
            <a:xfrm rot="5400000">
              <a:off x="6362700" y="3924300"/>
              <a:ext cx="1143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 bwMode="auto">
            <a:xfrm>
              <a:off x="6934200" y="3352800"/>
              <a:ext cx="1981200" cy="0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3"/>
          <p:cNvSpPr txBox="1">
            <a:spLocks noChangeArrowheads="1"/>
          </p:cNvSpPr>
          <p:nvPr/>
        </p:nvSpPr>
        <p:spPr bwMode="auto">
          <a:xfrm>
            <a:off x="5334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Maria</a:t>
            </a:r>
          </a:p>
        </p:txBody>
      </p:sp>
      <p:sp>
        <p:nvSpPr>
          <p:cNvPr id="81" name="TextBox 4"/>
          <p:cNvSpPr txBox="1">
            <a:spLocks noChangeArrowheads="1"/>
          </p:cNvSpPr>
          <p:nvPr/>
        </p:nvSpPr>
        <p:spPr bwMode="auto">
          <a:xfrm>
            <a:off x="14478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</a:t>
            </a:r>
          </a:p>
        </p:txBody>
      </p:sp>
      <p:sp>
        <p:nvSpPr>
          <p:cNvPr id="82" name="TextBox 5"/>
          <p:cNvSpPr txBox="1">
            <a:spLocks noChangeArrowheads="1"/>
          </p:cNvSpPr>
          <p:nvPr/>
        </p:nvSpPr>
        <p:spPr bwMode="auto">
          <a:xfrm>
            <a:off x="23622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 err="1">
                <a:solidFill>
                  <a:prstClr val="black"/>
                </a:solidFill>
                <a:latin typeface="Gill Sans"/>
                <a:cs typeface="Gill Sans"/>
              </a:rPr>
              <a:t>dio</a:t>
            </a:r>
            <a:endParaRPr lang="en-US" sz="1300" b="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32766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una</a:t>
            </a: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41910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bofetada</a:t>
            </a: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5105400" y="213042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60198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la</a:t>
            </a:r>
          </a:p>
        </p:txBody>
      </p:sp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69342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bruja</a:t>
            </a:r>
          </a:p>
        </p:txBody>
      </p:sp>
      <p:sp>
        <p:nvSpPr>
          <p:cNvPr id="88" name="TextBox 11"/>
          <p:cNvSpPr txBox="1">
            <a:spLocks noChangeArrowheads="1"/>
          </p:cNvSpPr>
          <p:nvPr/>
        </p:nvSpPr>
        <p:spPr bwMode="auto">
          <a:xfrm>
            <a:off x="78486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verde</a:t>
            </a:r>
          </a:p>
        </p:txBody>
      </p:sp>
      <p:sp>
        <p:nvSpPr>
          <p:cNvPr id="89" name="TextBox 12"/>
          <p:cNvSpPr txBox="1">
            <a:spLocks noChangeArrowheads="1"/>
          </p:cNvSpPr>
          <p:nvPr/>
        </p:nvSpPr>
        <p:spPr bwMode="auto">
          <a:xfrm>
            <a:off x="609600" y="2816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Mary</a:t>
            </a:r>
          </a:p>
        </p:txBody>
      </p:sp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15240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not</a:t>
            </a:r>
          </a:p>
        </p:txBody>
      </p:sp>
      <p:sp>
        <p:nvSpPr>
          <p:cNvPr id="91" name="TextBox 14"/>
          <p:cNvSpPr txBox="1">
            <a:spLocks noChangeArrowheads="1"/>
          </p:cNvSpPr>
          <p:nvPr/>
        </p:nvSpPr>
        <p:spPr bwMode="auto">
          <a:xfrm>
            <a:off x="1524000" y="3197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did not</a:t>
            </a:r>
          </a:p>
        </p:txBody>
      </p:sp>
      <p:sp>
        <p:nvSpPr>
          <p:cNvPr id="92" name="TextBox 15"/>
          <p:cNvSpPr txBox="1">
            <a:spLocks noChangeArrowheads="1"/>
          </p:cNvSpPr>
          <p:nvPr/>
        </p:nvSpPr>
        <p:spPr bwMode="auto">
          <a:xfrm>
            <a:off x="1524000" y="3581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</a:t>
            </a:r>
          </a:p>
        </p:txBody>
      </p:sp>
      <p:sp>
        <p:nvSpPr>
          <p:cNvPr id="93" name="TextBox 16"/>
          <p:cNvSpPr txBox="1">
            <a:spLocks noChangeArrowheads="1"/>
          </p:cNvSpPr>
          <p:nvPr/>
        </p:nvSpPr>
        <p:spPr bwMode="auto">
          <a:xfrm>
            <a:off x="1524000" y="3959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did not give</a:t>
            </a:r>
          </a:p>
        </p:txBody>
      </p:sp>
      <p:sp>
        <p:nvSpPr>
          <p:cNvPr id="94" name="TextBox 17"/>
          <p:cNvSpPr txBox="1">
            <a:spLocks noChangeArrowheads="1"/>
          </p:cNvSpPr>
          <p:nvPr/>
        </p:nvSpPr>
        <p:spPr bwMode="auto">
          <a:xfrm>
            <a:off x="24384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give</a:t>
            </a:r>
          </a:p>
        </p:txBody>
      </p:sp>
      <p:sp>
        <p:nvSpPr>
          <p:cNvPr id="95" name="TextBox 18"/>
          <p:cNvSpPr txBox="1">
            <a:spLocks noChangeArrowheads="1"/>
          </p:cNvSpPr>
          <p:nvPr/>
        </p:nvSpPr>
        <p:spPr bwMode="auto">
          <a:xfrm>
            <a:off x="33528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</a:t>
            </a:r>
          </a:p>
        </p:txBody>
      </p:sp>
      <p:sp>
        <p:nvSpPr>
          <p:cNvPr id="96" name="TextBox 19"/>
          <p:cNvSpPr txBox="1">
            <a:spLocks noChangeArrowheads="1"/>
          </p:cNvSpPr>
          <p:nvPr/>
        </p:nvSpPr>
        <p:spPr bwMode="auto">
          <a:xfrm>
            <a:off x="42672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</a:p>
        </p:txBody>
      </p:sp>
      <p:sp>
        <p:nvSpPr>
          <p:cNvPr id="97" name="TextBox 20"/>
          <p:cNvSpPr txBox="1">
            <a:spLocks noChangeArrowheads="1"/>
          </p:cNvSpPr>
          <p:nvPr/>
        </p:nvSpPr>
        <p:spPr bwMode="auto">
          <a:xfrm>
            <a:off x="51816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98" name="TextBox 21"/>
          <p:cNvSpPr txBox="1">
            <a:spLocks noChangeArrowheads="1"/>
          </p:cNvSpPr>
          <p:nvPr/>
        </p:nvSpPr>
        <p:spPr bwMode="auto">
          <a:xfrm>
            <a:off x="60960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99" name="TextBox 22"/>
          <p:cNvSpPr txBox="1">
            <a:spLocks noChangeArrowheads="1"/>
          </p:cNvSpPr>
          <p:nvPr/>
        </p:nvSpPr>
        <p:spPr bwMode="auto">
          <a:xfrm>
            <a:off x="70104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witch</a:t>
            </a:r>
          </a:p>
        </p:txBody>
      </p:sp>
      <p:sp>
        <p:nvSpPr>
          <p:cNvPr id="100" name="TextBox 23"/>
          <p:cNvSpPr txBox="1">
            <a:spLocks noChangeArrowheads="1"/>
          </p:cNvSpPr>
          <p:nvPr/>
        </p:nvSpPr>
        <p:spPr bwMode="auto">
          <a:xfrm>
            <a:off x="79248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101" name="TextBox 24"/>
          <p:cNvSpPr txBox="1">
            <a:spLocks noChangeArrowheads="1"/>
          </p:cNvSpPr>
          <p:nvPr/>
        </p:nvSpPr>
        <p:spPr bwMode="auto">
          <a:xfrm>
            <a:off x="2438400" y="3581400"/>
            <a:ext cx="25908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 smtClean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  <a:endParaRPr lang="en-US" sz="1300" b="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102" name="TextBox 26"/>
          <p:cNvSpPr txBox="1">
            <a:spLocks noChangeArrowheads="1"/>
          </p:cNvSpPr>
          <p:nvPr/>
        </p:nvSpPr>
        <p:spPr bwMode="auto">
          <a:xfrm>
            <a:off x="3352800" y="3200400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 slap</a:t>
            </a:r>
          </a:p>
        </p:txBody>
      </p:sp>
      <p:sp>
        <p:nvSpPr>
          <p:cNvPr id="103" name="TextBox 27"/>
          <p:cNvSpPr txBox="1">
            <a:spLocks noChangeArrowheads="1"/>
          </p:cNvSpPr>
          <p:nvPr/>
        </p:nvSpPr>
        <p:spPr bwMode="auto">
          <a:xfrm>
            <a:off x="5181600" y="3578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 the</a:t>
            </a:r>
          </a:p>
        </p:txBody>
      </p:sp>
      <p:sp>
        <p:nvSpPr>
          <p:cNvPr id="104" name="TextBox 28"/>
          <p:cNvSpPr txBox="1">
            <a:spLocks noChangeArrowheads="1"/>
          </p:cNvSpPr>
          <p:nvPr/>
        </p:nvSpPr>
        <p:spPr bwMode="auto">
          <a:xfrm>
            <a:off x="5181600" y="3959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105" name="TextBox 29"/>
          <p:cNvSpPr txBox="1">
            <a:spLocks noChangeArrowheads="1"/>
          </p:cNvSpPr>
          <p:nvPr/>
        </p:nvSpPr>
        <p:spPr bwMode="auto">
          <a:xfrm>
            <a:off x="5181600" y="4340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7010400" y="3200400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green witch</a:t>
            </a:r>
          </a:p>
        </p:txBody>
      </p:sp>
      <p:sp>
        <p:nvSpPr>
          <p:cNvPr id="107" name="TextBox 31"/>
          <p:cNvSpPr txBox="1">
            <a:spLocks noChangeArrowheads="1"/>
          </p:cNvSpPr>
          <p:nvPr/>
        </p:nvSpPr>
        <p:spPr bwMode="auto">
          <a:xfrm>
            <a:off x="6096000" y="4721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the witch</a:t>
            </a:r>
          </a:p>
        </p:txBody>
      </p:sp>
      <p:sp>
        <p:nvSpPr>
          <p:cNvPr id="108" name="TextBox 32"/>
          <p:cNvSpPr txBox="1">
            <a:spLocks noChangeArrowheads="1"/>
          </p:cNvSpPr>
          <p:nvPr/>
        </p:nvSpPr>
        <p:spPr bwMode="auto">
          <a:xfrm>
            <a:off x="5181600" y="3197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by</a:t>
            </a:r>
          </a:p>
        </p:txBody>
      </p:sp>
      <p:sp>
        <p:nvSpPr>
          <p:cNvPr id="109" name="TextBox 25"/>
          <p:cNvSpPr txBox="1">
            <a:spLocks noChangeArrowheads="1"/>
          </p:cNvSpPr>
          <p:nvPr/>
        </p:nvSpPr>
        <p:spPr bwMode="auto">
          <a:xfrm>
            <a:off x="2438400" y="4721225"/>
            <a:ext cx="35052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as a Tiling Problem</a:t>
            </a:r>
            <a:endParaRPr lang="en-US" dirty="0"/>
          </a:p>
        </p:txBody>
      </p:sp>
      <p:grpSp>
        <p:nvGrpSpPr>
          <p:cNvPr id="3" name="Group 47"/>
          <p:cNvGrpSpPr/>
          <p:nvPr/>
        </p:nvGrpSpPr>
        <p:grpSpPr>
          <a:xfrm>
            <a:off x="609600" y="2819400"/>
            <a:ext cx="8077200" cy="1816388"/>
            <a:chOff x="762000" y="2968625"/>
            <a:chExt cx="8077200" cy="1816388"/>
          </a:xfrm>
        </p:grpSpPr>
        <p:sp>
          <p:nvSpPr>
            <p:cNvPr id="43" name="TextBox 12"/>
            <p:cNvSpPr txBox="1">
              <a:spLocks noChangeArrowheads="1"/>
            </p:cNvSpPr>
            <p:nvPr/>
          </p:nvSpPr>
          <p:spPr bwMode="auto">
            <a:xfrm>
              <a:off x="762000" y="29686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Mary</a:t>
              </a:r>
            </a:p>
          </p:txBody>
        </p:sp>
        <p:sp>
          <p:nvSpPr>
            <p:cNvPr id="44" name="TextBox 14"/>
            <p:cNvSpPr txBox="1">
              <a:spLocks noChangeArrowheads="1"/>
            </p:cNvSpPr>
            <p:nvPr/>
          </p:nvSpPr>
          <p:spPr bwMode="auto">
            <a:xfrm>
              <a:off x="1676400" y="33496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did not</a:t>
              </a:r>
            </a:p>
          </p:txBody>
        </p:sp>
        <p:sp>
          <p:nvSpPr>
            <p:cNvPr id="45" name="TextBox 24"/>
            <p:cNvSpPr txBox="1">
              <a:spLocks noChangeArrowheads="1"/>
            </p:cNvSpPr>
            <p:nvPr/>
          </p:nvSpPr>
          <p:spPr bwMode="auto">
            <a:xfrm>
              <a:off x="2590800" y="3733800"/>
              <a:ext cx="25908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slap</a:t>
              </a:r>
              <a:endParaRPr lang="en-US" sz="1300" b="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334000" y="4492625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the</a:t>
              </a:r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7162800" y="3352800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green witch</a:t>
              </a:r>
            </a:p>
          </p:txBody>
        </p:sp>
      </p:grp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870276"/>
              </p:ext>
            </p:extLst>
          </p:nvPr>
        </p:nvGraphicFramePr>
        <p:xfrm>
          <a:off x="2233613" y="6086475"/>
          <a:ext cx="4672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111500" imgH="355600" progId="Equation.3">
                  <p:embed/>
                </p:oleObj>
              </mc:Choice>
              <mc:Fallback>
                <p:oleObj name="Equation" r:id="rId3" imgW="3111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6086475"/>
                        <a:ext cx="46720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6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not-liste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50973"/>
            <a:ext cx="10439399" cy="6983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7667" y="1381780"/>
            <a:ext cx="147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English</a:t>
            </a:r>
            <a:endParaRPr lang="en-US" sz="28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1762780"/>
            <a:ext cx="142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ill Sans"/>
                <a:cs typeface="Gill Sans"/>
              </a:rPr>
              <a:t>French</a:t>
            </a:r>
            <a:endParaRPr lang="en-US" sz="28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 bwMode="auto">
          <a:xfrm flipH="1">
            <a:off x="4243638" y="1643390"/>
            <a:ext cx="2054029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1499" y="1762780"/>
            <a:ext cx="1284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solidFill>
                  <a:srgbClr val="FF0000"/>
                </a:solidFill>
                <a:latin typeface="Gill Sans"/>
                <a:cs typeface="Gill Sans"/>
              </a:rPr>
              <a:t>channel</a:t>
            </a:r>
            <a:endParaRPr lang="en-US" sz="2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33600" y="4724400"/>
            <a:ext cx="4724400" cy="1752600"/>
            <a:chOff x="1600200" y="2362200"/>
            <a:chExt cx="4724400" cy="1752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600200" y="2362200"/>
              <a:ext cx="4724400" cy="1752600"/>
            </a:xfrm>
            <a:prstGeom prst="roundRect">
              <a:avLst/>
            </a:prstGeom>
            <a:solidFill>
              <a:schemeClr val="tx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3900" y="2565400"/>
              <a:ext cx="3035300" cy="736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3505200"/>
              <a:ext cx="3098800" cy="431800"/>
            </a:xfrm>
            <a:prstGeom prst="rect">
              <a:avLst/>
            </a:prstGeom>
          </p:spPr>
        </p:pic>
      </p:grp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0" y="6611938"/>
            <a:ext cx="5105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johnmueller</a:t>
            </a:r>
            <a:r>
              <a:rPr lang="en-US" sz="1000" b="0" dirty="0">
                <a:solidFill>
                  <a:srgbClr val="FFFFFF"/>
                </a:solidFill>
              </a:rPr>
              <a:t>/3814846567/in/pool-56226199@N00/</a:t>
            </a:r>
          </a:p>
        </p:txBody>
      </p:sp>
    </p:spTree>
    <p:extLst>
      <p:ext uri="{BB962C8B-B14F-4D97-AF65-F5344CB8AC3E}">
        <p14:creationId xmlns:p14="http://schemas.microsoft.com/office/powerpoint/2010/main" val="2422306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Running Time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</a:t>
            </a:r>
            <a:r>
              <a:rPr lang="en-US" sz="1000" b="0" dirty="0" err="1" smtClean="0">
                <a:solidFill>
                  <a:schemeClr val="bg1"/>
                </a:solidFill>
              </a:rPr>
              <a:t>Brants</a:t>
            </a:r>
            <a:r>
              <a:rPr lang="en-US" sz="1000" b="0" dirty="0" smtClean="0">
                <a:solidFill>
                  <a:schemeClr val="bg1"/>
                </a:solidFill>
              </a:rPr>
              <a:t> et al. (EMNLP 2007)</a:t>
            </a:r>
            <a:endParaRPr lang="en-US" sz="1000" b="0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805"/>
              </p:ext>
            </p:extLst>
          </p:nvPr>
        </p:nvGraphicFramePr>
        <p:xfrm>
          <a:off x="914400" y="1828800"/>
          <a:ext cx="71628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53084812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4689226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73069194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9871695"/>
                    </a:ext>
                  </a:extLst>
                </a:gridCol>
              </a:tblGrid>
              <a:tr h="502759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</a:rPr>
                        <a:t>webnews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Web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18331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# tokens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237M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31G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1.8T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86996"/>
                  </a:ext>
                </a:extLst>
              </a:tr>
              <a:tr h="123968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Vocab size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# n-grams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LM size (SB)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200k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257M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5M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21G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89G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16M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300G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1.8T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6102"/>
                  </a:ext>
                </a:extLst>
              </a:tr>
              <a:tr h="123968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Time (SB)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Time (KN)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# machines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20 min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2.5 hours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 hours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 days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 day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1500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798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Translation Quality</a:t>
            </a:r>
            <a:endParaRPr lang="en-US" dirty="0"/>
          </a:p>
        </p:txBody>
      </p:sp>
      <p:pic>
        <p:nvPicPr>
          <p:cNvPr id="4" name="Picture 5" descr="MT-LM-si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143000"/>
            <a:ext cx="7486650" cy="52568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 smtClean="0">
                <a:solidFill>
                  <a:schemeClr val="bg1"/>
                </a:solidFill>
              </a:rPr>
              <a:t>Source: </a:t>
            </a:r>
            <a:r>
              <a:rPr lang="en-US" sz="1000" b="0" dirty="0" err="1" smtClean="0">
                <a:solidFill>
                  <a:schemeClr val="bg1"/>
                </a:solidFill>
              </a:rPr>
              <a:t>Brants</a:t>
            </a:r>
            <a:r>
              <a:rPr lang="en-US" sz="1000" b="0" dirty="0" smtClean="0">
                <a:solidFill>
                  <a:schemeClr val="bg1"/>
                </a:solidFill>
              </a:rPr>
              <a:t> et al. (EMNLP 2007)</a:t>
            </a:r>
            <a:endParaRPr lang="en-US" sz="1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38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Any 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404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Cleverly-constructed data structures</a:t>
            </a:r>
          </a:p>
          <a:p>
            <a:pPr lvl="1"/>
            <a:r>
              <a:rPr lang="en-US" dirty="0" smtClean="0"/>
              <a:t>Bring partial results together</a:t>
            </a:r>
          </a:p>
          <a:p>
            <a:r>
              <a:rPr lang="en-US" dirty="0" smtClean="0"/>
              <a:t>Sort order of intermediate keys</a:t>
            </a:r>
          </a:p>
          <a:p>
            <a:pPr lvl="1"/>
            <a:r>
              <a:rPr lang="en-US" dirty="0" smtClean="0"/>
              <a:t>Control order in which reducers process keys</a:t>
            </a:r>
          </a:p>
          <a:p>
            <a:r>
              <a:rPr lang="en-US" dirty="0" smtClean="0"/>
              <a:t>Partitioner</a:t>
            </a:r>
          </a:p>
          <a:p>
            <a:pPr lvl="1"/>
            <a:r>
              <a:rPr lang="en-US" dirty="0" smtClean="0"/>
              <a:t>Control which reducer processes which keys</a:t>
            </a:r>
          </a:p>
          <a:p>
            <a:r>
              <a:rPr lang="en-US" dirty="0" smtClean="0"/>
              <a:t>Preserving state in </a:t>
            </a:r>
            <a:r>
              <a:rPr lang="en-US" dirty="0" err="1" smtClean="0"/>
              <a:t>mappers</a:t>
            </a:r>
            <a:r>
              <a:rPr lang="en-US" dirty="0" smtClean="0"/>
              <a:t> and reducers</a:t>
            </a:r>
          </a:p>
          <a:p>
            <a:pPr lvl="1"/>
            <a:r>
              <a:rPr lang="en-US" dirty="0" smtClean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State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1066800" y="1676400"/>
            <a:ext cx="2057401" cy="3886200"/>
            <a:chOff x="1143000" y="1676400"/>
            <a:chExt cx="2057401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Mapper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295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95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cleanup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1242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20998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 object per task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172199" y="1676400"/>
            <a:ext cx="2057401" cy="3886200"/>
            <a:chOff x="6019800" y="1676400"/>
            <a:chExt cx="2057401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8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Gill Sans"/>
                  <a:cs typeface="Gill Sans"/>
                </a:rPr>
                <a:t>Reducer object</a:t>
              </a:r>
              <a:endParaRPr lang="en-US" sz="1800" dirty="0">
                <a:solidFill>
                  <a:schemeClr val="bg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400799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00799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400799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705599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638799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8956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1207" y="3505200"/>
            <a:ext cx="1640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 call per input </a:t>
            </a:r>
            <a:b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key-value pair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4139624"/>
            <a:ext cx="15745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one call per </a:t>
            </a:r>
            <a:b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intermediate key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791199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8956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2971800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API initialization hook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638800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8956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0" y="4800600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chemeClr val="bg1"/>
                </a:solidFill>
                <a:latin typeface="Gill Sans"/>
                <a:cs typeface="Gill Sans"/>
              </a:rPr>
              <a:t>API cleanup hook</a:t>
            </a:r>
            <a:endParaRPr lang="en-US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486399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2954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696199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4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 Hadoop Algorithms: Themes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object creation</a:t>
            </a:r>
          </a:p>
          <a:p>
            <a:pPr lvl="1"/>
            <a:r>
              <a:rPr lang="en-US" dirty="0" smtClean="0"/>
              <a:t>Inherently costly operation</a:t>
            </a:r>
          </a:p>
          <a:p>
            <a:pPr lvl="1"/>
            <a:r>
              <a:rPr lang="en-US" dirty="0" smtClean="0"/>
              <a:t>Garbage collection</a:t>
            </a:r>
          </a:p>
          <a:p>
            <a:r>
              <a:rPr lang="en-US" dirty="0" smtClean="0"/>
              <a:t>Avoid buffering</a:t>
            </a:r>
          </a:p>
          <a:p>
            <a:pPr lvl="1"/>
            <a:r>
              <a:rPr lang="en-US" dirty="0" smtClean="0"/>
              <a:t>Limited heap size</a:t>
            </a:r>
          </a:p>
          <a:p>
            <a:pPr lvl="1"/>
            <a:r>
              <a:rPr lang="en-US" dirty="0" smtClean="0"/>
              <a:t>Works for small datasets, but won’t scale!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38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Local Aggregation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scaling characteristics:</a:t>
            </a:r>
          </a:p>
          <a:p>
            <a:pPr lvl="1"/>
            <a:r>
              <a:rPr lang="en-US" dirty="0" smtClean="0"/>
              <a:t>Twice the data, twice the running time</a:t>
            </a:r>
          </a:p>
          <a:p>
            <a:pPr lvl="1"/>
            <a:r>
              <a:rPr lang="en-US" dirty="0" smtClean="0"/>
              <a:t>Twice the resources, half the running time</a:t>
            </a:r>
          </a:p>
          <a:p>
            <a:r>
              <a:rPr lang="en-US" dirty="0" smtClean="0"/>
              <a:t>Why can’t we achieve this?</a:t>
            </a:r>
          </a:p>
          <a:p>
            <a:pPr lvl="1"/>
            <a:r>
              <a:rPr lang="en-US" dirty="0" smtClean="0"/>
              <a:t>Synchronization requires communication</a:t>
            </a:r>
          </a:p>
          <a:p>
            <a:pPr lvl="1"/>
            <a:r>
              <a:rPr lang="en-US" dirty="0" smtClean="0"/>
              <a:t>Communication kills performance</a:t>
            </a:r>
          </a:p>
          <a:p>
            <a:r>
              <a:rPr lang="en-US" dirty="0" smtClean="0"/>
              <a:t>Thus… </a:t>
            </a:r>
            <a:r>
              <a:rPr lang="en-US" dirty="0" smtClean="0">
                <a:solidFill>
                  <a:srgbClr val="0000FF"/>
                </a:solidFill>
              </a:rPr>
              <a:t>avoid communication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Reduce intermediate data via local aggregation</a:t>
            </a:r>
          </a:p>
          <a:p>
            <a:pPr lvl="1"/>
            <a:r>
              <a:rPr lang="en-US" dirty="0" smtClean="0"/>
              <a:t>Combiners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09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47576</TotalTime>
  <Words>2410</Words>
  <Application>Microsoft Office PowerPoint</Application>
  <PresentationFormat>如螢幕大小 (4:3)</PresentationFormat>
  <Paragraphs>538</Paragraphs>
  <Slides>58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Gill Sans</vt:lpstr>
      <vt:lpstr>Lucida Grande</vt:lpstr>
      <vt:lpstr>Arial</vt:lpstr>
      <vt:lpstr>Arial Black</vt:lpstr>
      <vt:lpstr>Calibri</vt:lpstr>
      <vt:lpstr>Wingdings</vt:lpstr>
      <vt:lpstr>Default Design</vt:lpstr>
      <vt:lpstr>Equation</vt:lpstr>
      <vt:lpstr>PowerPoint 簡報</vt:lpstr>
      <vt:lpstr>Outline</vt:lpstr>
      <vt:lpstr>MapReduce: Recap</vt:lpstr>
      <vt:lpstr>PowerPoint 簡報</vt:lpstr>
      <vt:lpstr>“Everything Else”</vt:lpstr>
      <vt:lpstr>Tools for Synchronization</vt:lpstr>
      <vt:lpstr>Preserving State</vt:lpstr>
      <vt:lpstr>Scalable Hadoop Algorithms: Themes</vt:lpstr>
      <vt:lpstr>Importance of Local Aggregation</vt:lpstr>
      <vt:lpstr>Shuffle and Sort</vt:lpstr>
      <vt:lpstr>Word Count: Baseline</vt:lpstr>
      <vt:lpstr>Word Count: Version 1</vt:lpstr>
      <vt:lpstr>Word Count: Version 2</vt:lpstr>
      <vt:lpstr>Design Pattern for Local Aggregation</vt:lpstr>
      <vt:lpstr>Combiner Design</vt:lpstr>
      <vt:lpstr>Computing the Mean: Version 1</vt:lpstr>
      <vt:lpstr>Computing the Mean: Version 2</vt:lpstr>
      <vt:lpstr>Computing the Mean: Version 3</vt:lpstr>
      <vt:lpstr>Computing the Mean: Version 4</vt:lpstr>
      <vt:lpstr>Algorithm Design: Running Example</vt:lpstr>
      <vt:lpstr>MapReduce for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PowerPoint 簡報</vt:lpstr>
      <vt:lpstr>PowerPoint 簡報</vt:lpstr>
      <vt:lpstr>Relative Frequencies</vt:lpstr>
      <vt:lpstr>f(B|A): “Stripes” </vt:lpstr>
      <vt:lpstr>f(B|A): “Pairs” </vt:lpstr>
      <vt:lpstr>f(B|A): “Pairs” </vt:lpstr>
      <vt:lpstr>“Order Inversion”</vt:lpstr>
      <vt:lpstr>Synchronization: Pairs vs. Stripes</vt:lpstr>
      <vt:lpstr>Secondary Sorting</vt:lpstr>
      <vt:lpstr>Secondary Sorting: Solutions</vt:lpstr>
      <vt:lpstr>Recap: Tools for Synchronization</vt:lpstr>
      <vt:lpstr>Issues and Tradeoffs</vt:lpstr>
      <vt:lpstr>Debugging at Scale</vt:lpstr>
      <vt:lpstr>Non-Toy Applications of Word Count</vt:lpstr>
      <vt:lpstr>Count.</vt:lpstr>
      <vt:lpstr>Language Models</vt:lpstr>
      <vt:lpstr>Approximating Probabilities</vt:lpstr>
      <vt:lpstr>Approximating Probabilities</vt:lpstr>
      <vt:lpstr>Approximating Probabilities</vt:lpstr>
      <vt:lpstr>Building N-Gram Language Models</vt:lpstr>
      <vt:lpstr>Thou shalt smooth!</vt:lpstr>
      <vt:lpstr>Stupid Backoff</vt:lpstr>
      <vt:lpstr>Stupid Backoff Implementation</vt:lpstr>
      <vt:lpstr>Stupid Backoff Implementation</vt:lpstr>
      <vt:lpstr>Different Ways of Smoothing</vt:lpstr>
      <vt:lpstr>Statistical Machine Translation</vt:lpstr>
      <vt:lpstr>Translation as a Tiling Problem</vt:lpstr>
      <vt:lpstr>PowerPoint 簡報</vt:lpstr>
      <vt:lpstr>Results: Running Time</vt:lpstr>
      <vt:lpstr>Results: Translation Quality</vt:lpstr>
      <vt:lpstr>Any Questions?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Windows 使用者</cp:lastModifiedBy>
  <cp:revision>8383</cp:revision>
  <dcterms:created xsi:type="dcterms:W3CDTF">2012-08-31T06:36:49Z</dcterms:created>
  <dcterms:modified xsi:type="dcterms:W3CDTF">2023-09-20T09:29:40Z</dcterms:modified>
</cp:coreProperties>
</file>