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21" r:id="rId3"/>
    <p:sldId id="264" r:id="rId4"/>
    <p:sldId id="286" r:id="rId5"/>
    <p:sldId id="28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33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285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669B-B66F-400C-B090-F76AD6B13D3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F8A4-2F4A-4481-955E-2EB832F9CF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46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8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23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12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138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32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18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3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9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3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9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04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17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13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61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00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524B-7B34-4234-8034-DF4A15522CAE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Basics of </a:t>
            </a:r>
            <a:r>
              <a:rPr lang="en-US" altLang="zh-TW" dirty="0" err="1" smtClean="0"/>
              <a:t>MapReduce</a:t>
            </a:r>
            <a:r>
              <a:rPr lang="en-US" altLang="zh-TW" dirty="0" smtClean="0"/>
              <a:t> Programming Model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smtClean="0"/>
              <a:t>Sep. </a:t>
            </a:r>
            <a:r>
              <a:rPr lang="en-US" altLang="zh-TW" dirty="0" smtClean="0"/>
              <a:t>13, 2023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2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“Runtime”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scheduling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Assigns workers to map and reduce tasks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“data distribution”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Moves processes to data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synchronization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Gathers, sorts, and shuffles intermediate data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errors and faults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Detects worker failures and restarts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Everything happens on top of a distributed FS</a:t>
            </a:r>
          </a:p>
        </p:txBody>
      </p:sp>
    </p:spTree>
    <p:extLst>
      <p:ext uri="{BB962C8B-B14F-4D97-AF65-F5344CB8AC3E}">
        <p14:creationId xmlns:p14="http://schemas.microsoft.com/office/powerpoint/2010/main" val="317191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Not quite…usually, programmers also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dirty="0" smtClean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Often a simple hash of the key, e.g., hash(k’) mod 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Divides up key space for parallel reduce operations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Used as an optimization to reduce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90063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2644776" y="32131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3938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52339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6605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6324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3622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3657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49530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2291678" y="3381375"/>
            <a:ext cx="991272" cy="276999"/>
            <a:chOff x="2291678" y="3381375"/>
            <a:chExt cx="991272" cy="276999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91678" y="33813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3854610" y="3381375"/>
            <a:ext cx="488790" cy="276999"/>
            <a:chOff x="3854610" y="3381375"/>
            <a:chExt cx="488790" cy="276999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54610" y="33813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9</a:t>
              </a:r>
              <a:endParaRPr lang="en-US" b="0" baseline="-25000" dirty="0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4882411" y="3381375"/>
            <a:ext cx="984989" cy="276999"/>
            <a:chOff x="4882411" y="3381375"/>
            <a:chExt cx="984989" cy="276999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82411" y="33813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74784" y="33813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6248400" y="3381375"/>
            <a:ext cx="990600" cy="276999"/>
            <a:chOff x="6248400" y="3381375"/>
            <a:chExt cx="990600" cy="276999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6384" y="33813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22860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581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6248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2644776" y="21463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3938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52339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6605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6324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23622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3657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9530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3033713" y="333375"/>
            <a:ext cx="3200284" cy="276999"/>
            <a:chOff x="3033713" y="333375"/>
            <a:chExt cx="3200284" cy="276999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v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291678" y="2314575"/>
            <a:ext cx="991272" cy="276999"/>
            <a:chOff x="2291678" y="2314575"/>
            <a:chExt cx="991272" cy="276999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91678" y="2314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1</a:t>
              </a:r>
              <a:endParaRPr lang="en-US" b="0" baseline="-25000" dirty="0"/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591085" y="2314575"/>
            <a:ext cx="987265" cy="276999"/>
            <a:chOff x="3591085" y="2314575"/>
            <a:chExt cx="987265" cy="276999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91085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89560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4882411" y="2314575"/>
            <a:ext cx="984989" cy="276999"/>
            <a:chOff x="4882411" y="2314575"/>
            <a:chExt cx="984989" cy="276999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82411" y="2314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74784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6248400" y="2314575"/>
            <a:ext cx="990600" cy="276999"/>
            <a:chOff x="6248400" y="2314575"/>
            <a:chExt cx="990600" cy="276999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6384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3047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3178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4419601" y="50657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45497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5714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5845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981200" y="41148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 and Sort:</a:t>
            </a:r>
            <a:r>
              <a:rPr lang="en-US" b="0" dirty="0">
                <a:solidFill>
                  <a:schemeClr val="tx1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895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42672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5562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3206053" y="4448175"/>
            <a:ext cx="797622" cy="276999"/>
            <a:chOff x="3206053" y="4448175"/>
            <a:chExt cx="797622" cy="276999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6053" y="44481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4572000" y="444817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5877044" y="4448175"/>
            <a:ext cx="1022186" cy="276999"/>
            <a:chOff x="5877044" y="4448175"/>
            <a:chExt cx="1022186" cy="276999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77044" y="44481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9</a:t>
              </a:r>
              <a:endParaRPr lang="en-US" b="0" baseline="-25000" dirty="0"/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3048000" y="6276975"/>
            <a:ext cx="525380" cy="276999"/>
            <a:chOff x="3048000" y="6276975"/>
            <a:chExt cx="525380" cy="276999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4405313" y="6276975"/>
            <a:ext cx="525380" cy="276999"/>
            <a:chOff x="4405313" y="6276975"/>
            <a:chExt cx="525380" cy="276999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5715000" y="6276975"/>
            <a:ext cx="525380" cy="276999"/>
            <a:chOff x="5715000" y="6276975"/>
            <a:chExt cx="525380" cy="276999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5877044" y="4448175"/>
            <a:ext cx="1219984" cy="276999"/>
            <a:chOff x="5877044" y="4448175"/>
            <a:chExt cx="1219984" cy="276999"/>
          </a:xfrm>
        </p:grpSpPr>
        <p:sp>
          <p:nvSpPr>
            <p:cNvPr id="335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TextBox 209"/>
            <p:cNvSpPr txBox="1">
              <a:spLocks noChangeArrowheads="1"/>
            </p:cNvSpPr>
            <p:nvPr/>
          </p:nvSpPr>
          <p:spPr bwMode="auto">
            <a:xfrm>
              <a:off x="5877044" y="44481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337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339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3</a:t>
              </a:r>
              <a:endParaRPr lang="en-US" b="0" baseline="-25000" dirty="0"/>
            </a:p>
          </p:txBody>
        </p:sp>
        <p:sp>
          <p:nvSpPr>
            <p:cNvPr id="341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6</a:t>
              </a:r>
              <a:endParaRPr lang="en-US" b="0" baseline="-25000" dirty="0"/>
            </a:p>
          </p:txBody>
        </p:sp>
        <p:sp>
          <p:nvSpPr>
            <p:cNvPr id="343" name="Rectangle 220"/>
            <p:cNvSpPr>
              <a:spLocks noChangeArrowheads="1"/>
            </p:cNvSpPr>
            <p:nvPr/>
          </p:nvSpPr>
          <p:spPr bwMode="auto">
            <a:xfrm>
              <a:off x="6868383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42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  <p:bldP spid="172" grpId="0" animBg="1"/>
      <p:bldP spid="213" grpId="0" animBg="1"/>
      <p:bldP spid="214" grpId="0" animBg="1"/>
      <p:bldP spid="215" grpId="0" animBg="1"/>
      <p:bldP spid="216" grpId="0" animBg="1"/>
      <p:bldP spid="188" grpId="0" animBg="1"/>
      <p:bldP spid="193" grpId="0" animBg="1"/>
      <p:bldP spid="195" grpId="0" animBg="1"/>
      <p:bldP spid="217" grpId="0" animBg="1"/>
      <p:bldP spid="281" grpId="0" animBg="1"/>
      <p:bldP spid="282" grpId="0" animBg="1"/>
      <p:bldP spid="283" grpId="0" animBg="1"/>
      <p:bldP spid="2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more details…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 between map and reduce phases</a:t>
            </a:r>
          </a:p>
          <a:p>
            <a:pPr lvl="1"/>
            <a:r>
              <a:rPr lang="en-US" dirty="0" smtClean="0"/>
              <a:t>But we can begin copying intermediate data earlier</a:t>
            </a:r>
          </a:p>
          <a:p>
            <a:r>
              <a:rPr lang="en-US" dirty="0" smtClean="0"/>
              <a:t>Keys arrive at each reducer in sorted order</a:t>
            </a:r>
          </a:p>
          <a:p>
            <a:pPr lvl="1"/>
            <a:r>
              <a:rPr lang="en-US" dirty="0" smtClean="0"/>
              <a:t>No enforced ordering </a:t>
            </a:r>
            <a:r>
              <a:rPr lang="en-US" i="1" dirty="0" smtClean="0"/>
              <a:t>across</a:t>
            </a:r>
            <a:r>
              <a:rPr lang="en-US" dirty="0" smtClean="0"/>
              <a:t> reducers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1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“Hello World”: Word Count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60525" y="1905000"/>
            <a:ext cx="61118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Gill Sans"/>
                <a:cs typeface="Gill Sans"/>
              </a:rPr>
              <a:t>Map(String </a:t>
            </a:r>
            <a:r>
              <a:rPr lang="en-US" sz="1800" dirty="0" err="1" smtClean="0">
                <a:latin typeface="Gill Sans"/>
                <a:cs typeface="Gill Sans"/>
              </a:rPr>
              <a:t>docid</a:t>
            </a:r>
            <a:r>
              <a:rPr lang="en-US" sz="1800" dirty="0" smtClean="0">
                <a:latin typeface="Gill Sans"/>
                <a:cs typeface="Gill Sans"/>
              </a:rPr>
              <a:t>, </a:t>
            </a:r>
            <a:r>
              <a:rPr lang="en-US" sz="1800" dirty="0">
                <a:latin typeface="Gill Sans"/>
                <a:cs typeface="Gill Sans"/>
              </a:rPr>
              <a:t>String </a:t>
            </a:r>
            <a:r>
              <a:rPr lang="en-US" sz="1800" dirty="0" smtClean="0">
                <a:latin typeface="Gill Sans"/>
                <a:cs typeface="Gill Sans"/>
              </a:rPr>
              <a:t>text):</a:t>
            </a:r>
            <a:endParaRPr lang="en-US" sz="1800" dirty="0">
              <a:latin typeface="Gill Sans"/>
              <a:cs typeface="Gill Sans"/>
            </a:endParaRPr>
          </a:p>
          <a:p>
            <a:r>
              <a:rPr lang="en-US" sz="1800" b="0" i="1" dirty="0" smtClean="0">
                <a:latin typeface="Gill Sans"/>
                <a:cs typeface="Gill Sans"/>
              </a:rPr>
              <a:t>     </a:t>
            </a:r>
            <a:r>
              <a:rPr lang="en-US" sz="1800" b="0" dirty="0" smtClean="0">
                <a:latin typeface="Gill Sans"/>
                <a:cs typeface="Gill Sans"/>
              </a:rPr>
              <a:t>for each word w in text:</a:t>
            </a:r>
          </a:p>
          <a:p>
            <a:r>
              <a:rPr lang="en-US" sz="1800" b="0" dirty="0" smtClean="0">
                <a:latin typeface="Gill Sans"/>
                <a:cs typeface="Gill Sans"/>
              </a:rPr>
              <a:t>          Emit(w</a:t>
            </a:r>
            <a:r>
              <a:rPr lang="en-US" sz="1800" b="0" dirty="0">
                <a:latin typeface="Gill Sans"/>
                <a:cs typeface="Gill Sans"/>
              </a:rPr>
              <a:t>, </a:t>
            </a:r>
            <a:r>
              <a:rPr lang="en-US" sz="1800" b="0" dirty="0" smtClean="0">
                <a:latin typeface="Gill Sans"/>
                <a:cs typeface="Gill Sans"/>
              </a:rPr>
              <a:t>1);</a:t>
            </a:r>
            <a:endParaRPr lang="en-US" sz="1800" b="0" dirty="0">
              <a:latin typeface="Gill Sans"/>
              <a:cs typeface="Gill Sans"/>
            </a:endParaRPr>
          </a:p>
          <a:p>
            <a:endParaRPr lang="en-US" sz="1800" b="0" dirty="0">
              <a:latin typeface="Gill Sans"/>
              <a:cs typeface="Gill Sans"/>
            </a:endParaRPr>
          </a:p>
          <a:p>
            <a:r>
              <a:rPr lang="en-US" sz="1800" dirty="0">
                <a:latin typeface="Gill Sans"/>
                <a:cs typeface="Gill Sans"/>
              </a:rPr>
              <a:t>Reduce(String </a:t>
            </a:r>
            <a:r>
              <a:rPr lang="en-US" sz="1800" dirty="0" smtClean="0">
                <a:latin typeface="Gill Sans"/>
                <a:cs typeface="Gill Sans"/>
              </a:rPr>
              <a:t>term, </a:t>
            </a:r>
            <a:r>
              <a:rPr lang="en-US" sz="1800" dirty="0" err="1" smtClean="0">
                <a:latin typeface="Gill Sans"/>
                <a:cs typeface="Gill Sans"/>
              </a:rPr>
              <a:t>Iterator</a:t>
            </a:r>
            <a:r>
              <a:rPr lang="en-US" sz="1800" dirty="0" smtClean="0">
                <a:latin typeface="Gill Sans"/>
                <a:cs typeface="Gill Sans"/>
              </a:rPr>
              <a:t>&lt;</a:t>
            </a:r>
            <a:r>
              <a:rPr lang="en-US" sz="1800" dirty="0" err="1" smtClean="0">
                <a:latin typeface="Gill Sans"/>
                <a:cs typeface="Gill Sans"/>
              </a:rPr>
              <a:t>Int</a:t>
            </a:r>
            <a:r>
              <a:rPr lang="en-US" sz="1800" dirty="0" smtClean="0">
                <a:latin typeface="Gill Sans"/>
                <a:cs typeface="Gill Sans"/>
              </a:rPr>
              <a:t>&gt; values):</a:t>
            </a:r>
            <a:endParaRPr lang="en-US" sz="1800" dirty="0">
              <a:latin typeface="Gill Sans"/>
              <a:cs typeface="Gill Sans"/>
            </a:endParaRPr>
          </a:p>
          <a:p>
            <a:r>
              <a:rPr lang="en-US" sz="1800" b="0" i="1" dirty="0">
                <a:latin typeface="Gill Sans"/>
                <a:cs typeface="Gill Sans"/>
              </a:rPr>
              <a:t>     </a:t>
            </a:r>
            <a:r>
              <a:rPr lang="en-US" sz="1800" b="0" dirty="0" err="1" smtClean="0">
                <a:latin typeface="Gill Sans"/>
                <a:cs typeface="Gill Sans"/>
              </a:rPr>
              <a:t>int</a:t>
            </a:r>
            <a:r>
              <a:rPr lang="en-US" sz="1800" b="0" dirty="0" smtClean="0">
                <a:latin typeface="Gill Sans"/>
                <a:cs typeface="Gill Sans"/>
              </a:rPr>
              <a:t> sum </a:t>
            </a:r>
            <a:r>
              <a:rPr lang="en-US" sz="1800" b="0" dirty="0">
                <a:latin typeface="Gill Sans"/>
                <a:cs typeface="Gill Sans"/>
              </a:rPr>
              <a:t>= 0;</a:t>
            </a:r>
          </a:p>
          <a:p>
            <a:r>
              <a:rPr lang="en-US" sz="1800" b="0" dirty="0">
                <a:latin typeface="Gill Sans"/>
                <a:cs typeface="Gill Sans"/>
              </a:rPr>
              <a:t>     for each v in </a:t>
            </a:r>
            <a:r>
              <a:rPr lang="en-US" sz="1800" b="0" dirty="0" smtClean="0">
                <a:latin typeface="Gill Sans"/>
                <a:cs typeface="Gill Sans"/>
              </a:rPr>
              <a:t>values</a:t>
            </a:r>
            <a:r>
              <a:rPr lang="en-US" sz="1800" b="0" dirty="0">
                <a:latin typeface="Gill Sans"/>
                <a:cs typeface="Gill Sans"/>
              </a:rPr>
              <a:t>:</a:t>
            </a:r>
          </a:p>
          <a:p>
            <a:r>
              <a:rPr lang="en-US" sz="1800" b="0" dirty="0">
                <a:latin typeface="Gill Sans"/>
                <a:cs typeface="Gill Sans"/>
              </a:rPr>
              <a:t>          </a:t>
            </a:r>
            <a:r>
              <a:rPr lang="en-US" sz="1800" b="0" dirty="0" smtClean="0">
                <a:latin typeface="Gill Sans"/>
                <a:cs typeface="Gill Sans"/>
              </a:rPr>
              <a:t>sum </a:t>
            </a:r>
            <a:r>
              <a:rPr lang="en-US" sz="1800" b="0" dirty="0">
                <a:latin typeface="Gill Sans"/>
                <a:cs typeface="Gill Sans"/>
              </a:rPr>
              <a:t>+= </a:t>
            </a:r>
            <a:r>
              <a:rPr lang="en-US" sz="1800" b="0" dirty="0" smtClean="0">
                <a:latin typeface="Gill Sans"/>
                <a:cs typeface="Gill Sans"/>
              </a:rPr>
              <a:t>v;</a:t>
            </a:r>
            <a:endParaRPr lang="en-US" sz="1800" b="0" dirty="0">
              <a:latin typeface="Gill Sans"/>
              <a:cs typeface="Gill Sans"/>
            </a:endParaRPr>
          </a:p>
          <a:p>
            <a:r>
              <a:rPr lang="en-US" sz="1800" b="0" dirty="0">
                <a:latin typeface="Gill Sans"/>
                <a:cs typeface="Gill Sans"/>
              </a:rPr>
              <a:t>          </a:t>
            </a:r>
            <a:r>
              <a:rPr lang="en-US" sz="1800" b="0" dirty="0" smtClean="0">
                <a:latin typeface="Gill Sans"/>
                <a:cs typeface="Gill Sans"/>
              </a:rPr>
              <a:t>Emit(term, value);</a:t>
            </a:r>
            <a:endParaRPr lang="en-US" sz="1800" b="0" dirty="0">
              <a:latin typeface="Gill Sans"/>
              <a:cs typeface="Gill Sans"/>
            </a:endParaRPr>
          </a:p>
          <a:p>
            <a:endParaRPr lang="en-US" sz="18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880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can refer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programming model</a:t>
            </a:r>
          </a:p>
          <a:p>
            <a:r>
              <a:rPr lang="en-US" dirty="0" smtClean="0"/>
              <a:t>The execution framework (aka “runtime”)</a:t>
            </a:r>
          </a:p>
          <a:p>
            <a:r>
              <a:rPr lang="en-US" dirty="0" smtClean="0"/>
              <a:t>The specific implementation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95600" y="5710535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ill Sans"/>
                <a:cs typeface="Gill Sans"/>
              </a:rPr>
              <a:t>Usage is usually clear from context!</a:t>
            </a:r>
            <a:endParaRPr lang="en-US" sz="2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967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1371600" y="33289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384300" y="33051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split 0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371600" y="35575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1384300" y="35337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1</a:t>
            </a:r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1371600" y="37861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1384300" y="37623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2</a:t>
            </a:r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1371600" y="40147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1" name="TextBox 13"/>
          <p:cNvSpPr txBox="1">
            <a:spLocks noChangeArrowheads="1"/>
          </p:cNvSpPr>
          <p:nvPr/>
        </p:nvSpPr>
        <p:spPr bwMode="auto">
          <a:xfrm>
            <a:off x="1384300" y="39909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3</a:t>
            </a:r>
          </a:p>
        </p:txBody>
      </p:sp>
      <p:sp>
        <p:nvSpPr>
          <p:cNvPr id="28682" name="Rectangle 15"/>
          <p:cNvSpPr>
            <a:spLocks noChangeArrowheads="1"/>
          </p:cNvSpPr>
          <p:nvPr/>
        </p:nvSpPr>
        <p:spPr bwMode="auto">
          <a:xfrm>
            <a:off x="1371600" y="42433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1384300" y="42195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4</a:t>
            </a:r>
          </a:p>
        </p:txBody>
      </p:sp>
      <p:sp>
        <p:nvSpPr>
          <p:cNvPr id="28684" name="Oval 18"/>
          <p:cNvSpPr>
            <a:spLocks noChangeArrowheads="1"/>
          </p:cNvSpPr>
          <p:nvPr/>
        </p:nvSpPr>
        <p:spPr bwMode="auto">
          <a:xfrm>
            <a:off x="2514600" y="29718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5" name="TextBox 19"/>
          <p:cNvSpPr txBox="1">
            <a:spLocks noChangeArrowheads="1"/>
          </p:cNvSpPr>
          <p:nvPr/>
        </p:nvSpPr>
        <p:spPr bwMode="auto">
          <a:xfrm>
            <a:off x="2611438" y="30622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86" name="Oval 21"/>
          <p:cNvSpPr>
            <a:spLocks noChangeArrowheads="1"/>
          </p:cNvSpPr>
          <p:nvPr/>
        </p:nvSpPr>
        <p:spPr bwMode="auto">
          <a:xfrm>
            <a:off x="2514600" y="38100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7" name="TextBox 22"/>
          <p:cNvSpPr txBox="1">
            <a:spLocks noChangeArrowheads="1"/>
          </p:cNvSpPr>
          <p:nvPr/>
        </p:nvSpPr>
        <p:spPr bwMode="auto">
          <a:xfrm>
            <a:off x="2611438" y="39004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88" name="Oval 24"/>
          <p:cNvSpPr>
            <a:spLocks noChangeArrowheads="1"/>
          </p:cNvSpPr>
          <p:nvPr/>
        </p:nvSpPr>
        <p:spPr bwMode="auto">
          <a:xfrm>
            <a:off x="2514600" y="46482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TextBox 25"/>
          <p:cNvSpPr txBox="1">
            <a:spLocks noChangeArrowheads="1"/>
          </p:cNvSpPr>
          <p:nvPr/>
        </p:nvSpPr>
        <p:spPr bwMode="auto">
          <a:xfrm>
            <a:off x="2611438" y="47386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worker</a:t>
            </a:r>
            <a:endParaRPr lang="en-US" b="0" dirty="0"/>
          </a:p>
        </p:txBody>
      </p:sp>
      <p:sp>
        <p:nvSpPr>
          <p:cNvPr id="28690" name="Oval 27"/>
          <p:cNvSpPr>
            <a:spLocks noChangeArrowheads="1"/>
          </p:cNvSpPr>
          <p:nvPr/>
        </p:nvSpPr>
        <p:spPr bwMode="auto">
          <a:xfrm>
            <a:off x="5791200" y="3430588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1" name="TextBox 28"/>
          <p:cNvSpPr txBox="1">
            <a:spLocks noChangeArrowheads="1"/>
          </p:cNvSpPr>
          <p:nvPr/>
        </p:nvSpPr>
        <p:spPr bwMode="auto">
          <a:xfrm>
            <a:off x="5888038" y="3521075"/>
            <a:ext cx="6445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2" name="Oval 30"/>
          <p:cNvSpPr>
            <a:spLocks noChangeArrowheads="1"/>
          </p:cNvSpPr>
          <p:nvPr/>
        </p:nvSpPr>
        <p:spPr bwMode="auto">
          <a:xfrm>
            <a:off x="5791200" y="4189413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3" name="TextBox 31"/>
          <p:cNvSpPr txBox="1">
            <a:spLocks noChangeArrowheads="1"/>
          </p:cNvSpPr>
          <p:nvPr/>
        </p:nvSpPr>
        <p:spPr bwMode="auto">
          <a:xfrm>
            <a:off x="5888038" y="4278313"/>
            <a:ext cx="644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4" name="Oval 33"/>
          <p:cNvSpPr>
            <a:spLocks noChangeArrowheads="1"/>
          </p:cNvSpPr>
          <p:nvPr/>
        </p:nvSpPr>
        <p:spPr bwMode="auto">
          <a:xfrm>
            <a:off x="4191000" y="21336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4287838" y="2224088"/>
            <a:ext cx="6285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Master</a:t>
            </a:r>
            <a:endParaRPr lang="en-US" b="0"/>
          </a:p>
        </p:txBody>
      </p:sp>
      <p:sp>
        <p:nvSpPr>
          <p:cNvPr id="28696" name="Oval 36"/>
          <p:cNvSpPr>
            <a:spLocks noChangeArrowheads="1"/>
          </p:cNvSpPr>
          <p:nvPr/>
        </p:nvSpPr>
        <p:spPr bwMode="auto">
          <a:xfrm>
            <a:off x="4114800" y="1143000"/>
            <a:ext cx="990600" cy="6096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7" name="TextBox 37"/>
          <p:cNvSpPr txBox="1">
            <a:spLocks noChangeArrowheads="1"/>
          </p:cNvSpPr>
          <p:nvPr/>
        </p:nvSpPr>
        <p:spPr bwMode="auto">
          <a:xfrm>
            <a:off x="4252086" y="1217613"/>
            <a:ext cx="716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User</a:t>
            </a:r>
            <a:br>
              <a:rPr lang="en-US" sz="1200" b="0"/>
            </a:br>
            <a:r>
              <a:rPr lang="en-US" sz="1200" b="0"/>
              <a:t>Program</a:t>
            </a:r>
            <a:endParaRPr lang="en-US" b="0"/>
          </a:p>
        </p:txBody>
      </p:sp>
      <p:sp>
        <p:nvSpPr>
          <p:cNvPr id="28698" name="Rectangle 39"/>
          <p:cNvSpPr>
            <a:spLocks noChangeArrowheads="1"/>
          </p:cNvSpPr>
          <p:nvPr/>
        </p:nvSpPr>
        <p:spPr bwMode="auto">
          <a:xfrm>
            <a:off x="7315200" y="3443288"/>
            <a:ext cx="609600" cy="433387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9" name="TextBox 40"/>
          <p:cNvSpPr txBox="1">
            <a:spLocks noChangeArrowheads="1"/>
          </p:cNvSpPr>
          <p:nvPr/>
        </p:nvSpPr>
        <p:spPr bwMode="auto">
          <a:xfrm>
            <a:off x="7313613" y="3429000"/>
            <a:ext cx="61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 dirty="0"/>
              <a:t>output</a:t>
            </a:r>
          </a:p>
          <a:p>
            <a:pPr algn="ctr"/>
            <a:r>
              <a:rPr lang="en-US" sz="1200" b="0" dirty="0"/>
              <a:t>file 0</a:t>
            </a:r>
          </a:p>
        </p:txBody>
      </p:sp>
      <p:sp>
        <p:nvSpPr>
          <p:cNvPr id="28700" name="Rectangle 44"/>
          <p:cNvSpPr>
            <a:spLocks noChangeArrowheads="1"/>
          </p:cNvSpPr>
          <p:nvPr/>
        </p:nvSpPr>
        <p:spPr bwMode="auto">
          <a:xfrm>
            <a:off x="7315200" y="4200525"/>
            <a:ext cx="609600" cy="433388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1" name="TextBox 45"/>
          <p:cNvSpPr txBox="1">
            <a:spLocks noChangeArrowheads="1"/>
          </p:cNvSpPr>
          <p:nvPr/>
        </p:nvSpPr>
        <p:spPr bwMode="auto">
          <a:xfrm>
            <a:off x="7315200" y="4186238"/>
            <a:ext cx="611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output</a:t>
            </a:r>
          </a:p>
          <a:p>
            <a:pPr algn="ctr"/>
            <a:r>
              <a:rPr lang="en-US" sz="1200" b="0"/>
              <a:t>file 1</a:t>
            </a:r>
          </a:p>
        </p:txBody>
      </p:sp>
      <p:sp>
        <p:nvSpPr>
          <p:cNvPr id="28702" name="Rectangle 46"/>
          <p:cNvSpPr>
            <a:spLocks noChangeArrowheads="1"/>
          </p:cNvSpPr>
          <p:nvPr/>
        </p:nvSpPr>
        <p:spPr bwMode="auto">
          <a:xfrm>
            <a:off x="44196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3" name="Rectangle 47"/>
          <p:cNvSpPr>
            <a:spLocks noChangeArrowheads="1"/>
          </p:cNvSpPr>
          <p:nvPr/>
        </p:nvSpPr>
        <p:spPr bwMode="auto">
          <a:xfrm>
            <a:off x="45720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4" name="Rectangle 48"/>
          <p:cNvSpPr>
            <a:spLocks noChangeArrowheads="1"/>
          </p:cNvSpPr>
          <p:nvPr/>
        </p:nvSpPr>
        <p:spPr bwMode="auto">
          <a:xfrm>
            <a:off x="44196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Rectangle 49"/>
          <p:cNvSpPr>
            <a:spLocks noChangeArrowheads="1"/>
          </p:cNvSpPr>
          <p:nvPr/>
        </p:nvSpPr>
        <p:spPr bwMode="auto">
          <a:xfrm>
            <a:off x="45720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6" name="Rectangle 50"/>
          <p:cNvSpPr>
            <a:spLocks noChangeArrowheads="1"/>
          </p:cNvSpPr>
          <p:nvPr/>
        </p:nvSpPr>
        <p:spPr bwMode="auto">
          <a:xfrm>
            <a:off x="44196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Rectangle 51"/>
          <p:cNvSpPr>
            <a:spLocks noChangeArrowheads="1"/>
          </p:cNvSpPr>
          <p:nvPr/>
        </p:nvSpPr>
        <p:spPr bwMode="auto">
          <a:xfrm>
            <a:off x="45720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8708" name="Curved Connector 53"/>
          <p:cNvCxnSpPr>
            <a:cxnSpLocks noChangeShapeType="1"/>
            <a:stCxn id="28674" idx="3"/>
            <a:endCxn id="28684" idx="2"/>
          </p:cNvCxnSpPr>
          <p:nvPr/>
        </p:nvCxnSpPr>
        <p:spPr bwMode="auto">
          <a:xfrm flipV="1">
            <a:off x="1981200" y="3200400"/>
            <a:ext cx="533400" cy="2428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09" name="Curved Connector 55"/>
          <p:cNvCxnSpPr>
            <a:cxnSpLocks noChangeShapeType="1"/>
            <a:stCxn id="28677" idx="3"/>
            <a:endCxn id="28684" idx="3"/>
          </p:cNvCxnSpPr>
          <p:nvPr/>
        </p:nvCxnSpPr>
        <p:spPr bwMode="auto">
          <a:xfrm flipV="1">
            <a:off x="1945672" y="3362045"/>
            <a:ext cx="691680" cy="31023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0" name="Curved Connector 55"/>
          <p:cNvCxnSpPr>
            <a:cxnSpLocks noChangeShapeType="1"/>
            <a:stCxn id="28681" idx="3"/>
            <a:endCxn id="28688" idx="1"/>
          </p:cNvCxnSpPr>
          <p:nvPr/>
        </p:nvCxnSpPr>
        <p:spPr bwMode="auto">
          <a:xfrm>
            <a:off x="1945672" y="4129475"/>
            <a:ext cx="691680" cy="58568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1" name="Straight Arrow Connector 66"/>
          <p:cNvCxnSpPr>
            <a:cxnSpLocks noChangeShapeType="1"/>
            <a:stCxn id="28678" idx="3"/>
            <a:endCxn id="28686" idx="2"/>
          </p:cNvCxnSpPr>
          <p:nvPr/>
        </p:nvCxnSpPr>
        <p:spPr bwMode="auto">
          <a:xfrm>
            <a:off x="1981200" y="3900488"/>
            <a:ext cx="533400" cy="1381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2" name="Straight Arrow Connector 68"/>
          <p:cNvCxnSpPr>
            <a:cxnSpLocks noChangeShapeType="1"/>
            <a:stCxn id="28682" idx="3"/>
            <a:endCxn id="28686" idx="3"/>
          </p:cNvCxnSpPr>
          <p:nvPr/>
        </p:nvCxnSpPr>
        <p:spPr bwMode="auto">
          <a:xfrm flipV="1">
            <a:off x="1981200" y="4200525"/>
            <a:ext cx="655638" cy="15716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3" name="Straight Arrow Connector 72"/>
          <p:cNvCxnSpPr>
            <a:cxnSpLocks noChangeShapeType="1"/>
            <a:stCxn id="28684" idx="6"/>
            <a:endCxn id="28702" idx="1"/>
          </p:cNvCxnSpPr>
          <p:nvPr/>
        </p:nvCxnSpPr>
        <p:spPr bwMode="auto">
          <a:xfrm>
            <a:off x="3352800" y="32004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4" name="Straight Arrow Connector 75"/>
          <p:cNvCxnSpPr>
            <a:cxnSpLocks noChangeShapeType="1"/>
          </p:cNvCxnSpPr>
          <p:nvPr/>
        </p:nvCxnSpPr>
        <p:spPr bwMode="auto">
          <a:xfrm>
            <a:off x="3352800" y="4037013"/>
            <a:ext cx="1066800" cy="3175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5" name="Straight Arrow Connector 78"/>
          <p:cNvCxnSpPr>
            <a:cxnSpLocks noChangeShapeType="1"/>
          </p:cNvCxnSpPr>
          <p:nvPr/>
        </p:nvCxnSpPr>
        <p:spPr bwMode="auto">
          <a:xfrm>
            <a:off x="3352800" y="4875213"/>
            <a:ext cx="10668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6" name="Straight Arrow Connector 81"/>
          <p:cNvCxnSpPr>
            <a:cxnSpLocks noChangeShapeType="1"/>
            <a:stCxn id="28690" idx="6"/>
            <a:endCxn id="28699" idx="1"/>
          </p:cNvCxnSpPr>
          <p:nvPr/>
        </p:nvCxnSpPr>
        <p:spPr bwMode="auto">
          <a:xfrm>
            <a:off x="6629400" y="3659188"/>
            <a:ext cx="684213" cy="0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7" name="Straight Arrow Connector 84"/>
          <p:cNvCxnSpPr>
            <a:cxnSpLocks noChangeShapeType="1"/>
            <a:stCxn id="28692" idx="6"/>
            <a:endCxn id="28701" idx="1"/>
          </p:cNvCxnSpPr>
          <p:nvPr/>
        </p:nvCxnSpPr>
        <p:spPr bwMode="auto">
          <a:xfrm>
            <a:off x="6629400" y="4418013"/>
            <a:ext cx="685800" cy="0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8" name="Straight Arrow Connector 90"/>
          <p:cNvCxnSpPr>
            <a:cxnSpLocks noChangeShapeType="1"/>
            <a:stCxn id="28705" idx="3"/>
            <a:endCxn id="28690" idx="2"/>
          </p:cNvCxnSpPr>
          <p:nvPr/>
        </p:nvCxnSpPr>
        <p:spPr bwMode="auto">
          <a:xfrm flipV="1">
            <a:off x="4724400" y="3659188"/>
            <a:ext cx="1066800" cy="3794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9" name="Straight Arrow Connector 93"/>
          <p:cNvCxnSpPr>
            <a:cxnSpLocks noChangeShapeType="1"/>
            <a:stCxn id="28705" idx="3"/>
            <a:endCxn id="28692" idx="2"/>
          </p:cNvCxnSpPr>
          <p:nvPr/>
        </p:nvCxnSpPr>
        <p:spPr bwMode="auto">
          <a:xfrm>
            <a:off x="4724400" y="4038600"/>
            <a:ext cx="1066800" cy="37941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0" name="Curved Connector 98"/>
          <p:cNvCxnSpPr>
            <a:cxnSpLocks noChangeShapeType="1"/>
            <a:stCxn id="28703" idx="3"/>
            <a:endCxn id="28690" idx="1"/>
          </p:cNvCxnSpPr>
          <p:nvPr/>
        </p:nvCxnSpPr>
        <p:spPr bwMode="auto">
          <a:xfrm>
            <a:off x="4724400" y="320040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1" name="Curved Connector 98"/>
          <p:cNvCxnSpPr>
            <a:cxnSpLocks noChangeShapeType="1"/>
          </p:cNvCxnSpPr>
          <p:nvPr/>
        </p:nvCxnSpPr>
        <p:spPr bwMode="auto">
          <a:xfrm>
            <a:off x="4724400" y="32004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2" name="Curved Connector 98"/>
          <p:cNvCxnSpPr>
            <a:cxnSpLocks noChangeShapeType="1"/>
            <a:stCxn id="28707" idx="3"/>
          </p:cNvCxnSpPr>
          <p:nvPr/>
        </p:nvCxnSpPr>
        <p:spPr bwMode="auto">
          <a:xfrm flipV="1">
            <a:off x="4724400" y="38100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3" name="Curved Connector 98"/>
          <p:cNvCxnSpPr>
            <a:cxnSpLocks noChangeShapeType="1"/>
            <a:stCxn id="28707" idx="3"/>
            <a:endCxn id="28692" idx="3"/>
          </p:cNvCxnSpPr>
          <p:nvPr/>
        </p:nvCxnSpPr>
        <p:spPr bwMode="auto">
          <a:xfrm flipV="1">
            <a:off x="4724400" y="457835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5" name="Straight Arrow Connector 120"/>
          <p:cNvCxnSpPr>
            <a:cxnSpLocks noChangeShapeType="1"/>
            <a:stCxn id="28696" idx="4"/>
            <a:endCxn id="28694" idx="0"/>
          </p:cNvCxnSpPr>
          <p:nvPr/>
        </p:nvCxnSpPr>
        <p:spPr bwMode="auto">
          <a:xfrm rot="5400000">
            <a:off x="4419601" y="19431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7" name="Straight Arrow Connector 127"/>
          <p:cNvCxnSpPr>
            <a:cxnSpLocks noChangeShapeType="1"/>
            <a:stCxn id="28694" idx="3"/>
          </p:cNvCxnSpPr>
          <p:nvPr/>
        </p:nvCxnSpPr>
        <p:spPr bwMode="auto">
          <a:xfrm rot="5400000">
            <a:off x="3532981" y="2343944"/>
            <a:ext cx="600075" cy="96043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8" name="Straight Arrow Connector 133"/>
          <p:cNvCxnSpPr>
            <a:cxnSpLocks noChangeShapeType="1"/>
            <a:stCxn id="28694" idx="5"/>
          </p:cNvCxnSpPr>
          <p:nvPr/>
        </p:nvCxnSpPr>
        <p:spPr bwMode="auto">
          <a:xfrm rot="16200000" flipH="1">
            <a:off x="5010944" y="2420144"/>
            <a:ext cx="904875" cy="1112837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8730" name="TextBox 137"/>
          <p:cNvSpPr txBox="1">
            <a:spLocks noChangeArrowheads="1"/>
          </p:cNvSpPr>
          <p:nvPr/>
        </p:nvSpPr>
        <p:spPr bwMode="auto">
          <a:xfrm>
            <a:off x="4572000" y="1752600"/>
            <a:ext cx="80983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(1) </a:t>
            </a:r>
            <a:r>
              <a:rPr lang="en-US" sz="1100" b="0" dirty="0" smtClean="0">
                <a:solidFill>
                  <a:srgbClr val="FF0000"/>
                </a:solidFill>
              </a:rPr>
              <a:t>submit</a:t>
            </a:r>
            <a:endParaRPr lang="en-US" sz="1100" b="0" dirty="0">
              <a:solidFill>
                <a:srgbClr val="FF0000"/>
              </a:solidFill>
            </a:endParaRPr>
          </a:p>
        </p:txBody>
      </p:sp>
      <p:sp>
        <p:nvSpPr>
          <p:cNvPr id="28732" name="TextBox 139"/>
          <p:cNvSpPr txBox="1">
            <a:spLocks noChangeArrowheads="1"/>
          </p:cNvSpPr>
          <p:nvPr/>
        </p:nvSpPr>
        <p:spPr bwMode="auto">
          <a:xfrm>
            <a:off x="3352800" y="2633663"/>
            <a:ext cx="12731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(2) </a:t>
            </a:r>
            <a:r>
              <a:rPr lang="en-US" sz="1100" b="0" dirty="0" smtClean="0">
                <a:solidFill>
                  <a:srgbClr val="FF0000"/>
                </a:solidFill>
              </a:rPr>
              <a:t>schedule </a:t>
            </a:r>
            <a:r>
              <a:rPr lang="en-US" sz="1100" b="0" dirty="0">
                <a:solidFill>
                  <a:srgbClr val="FF0000"/>
                </a:solidFill>
              </a:rPr>
              <a:t>map</a:t>
            </a:r>
          </a:p>
        </p:txBody>
      </p:sp>
      <p:sp>
        <p:nvSpPr>
          <p:cNvPr id="28733" name="TextBox 140"/>
          <p:cNvSpPr txBox="1">
            <a:spLocks noChangeArrowheads="1"/>
          </p:cNvSpPr>
          <p:nvPr/>
        </p:nvSpPr>
        <p:spPr bwMode="auto">
          <a:xfrm>
            <a:off x="4742000" y="2633990"/>
            <a:ext cx="143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(2) </a:t>
            </a:r>
            <a:r>
              <a:rPr lang="en-US" sz="1100" b="0" dirty="0" smtClean="0">
                <a:solidFill>
                  <a:srgbClr val="FF0000"/>
                </a:solidFill>
              </a:rPr>
              <a:t>schedule </a:t>
            </a:r>
            <a:r>
              <a:rPr lang="en-US" sz="1100" b="0" dirty="0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28734" name="TextBox 141"/>
          <p:cNvSpPr txBox="1">
            <a:spLocks noChangeArrowheads="1"/>
          </p:cNvSpPr>
          <p:nvPr/>
        </p:nvSpPr>
        <p:spPr bwMode="auto">
          <a:xfrm>
            <a:off x="1990725" y="3657600"/>
            <a:ext cx="6762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(3) read</a:t>
            </a:r>
          </a:p>
        </p:txBody>
      </p:sp>
      <p:sp>
        <p:nvSpPr>
          <p:cNvPr id="28735" name="TextBox 142"/>
          <p:cNvSpPr txBox="1">
            <a:spLocks noChangeArrowheads="1"/>
          </p:cNvSpPr>
          <p:nvPr/>
        </p:nvSpPr>
        <p:spPr bwMode="auto">
          <a:xfrm>
            <a:off x="3352800" y="3776663"/>
            <a:ext cx="1022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(4) local write</a:t>
            </a:r>
          </a:p>
        </p:txBody>
      </p:sp>
      <p:sp>
        <p:nvSpPr>
          <p:cNvPr id="28736" name="TextBox 143"/>
          <p:cNvSpPr txBox="1">
            <a:spLocks noChangeArrowheads="1"/>
          </p:cNvSpPr>
          <p:nvPr/>
        </p:nvSpPr>
        <p:spPr bwMode="auto">
          <a:xfrm>
            <a:off x="4562475" y="3505200"/>
            <a:ext cx="11525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(5) remote read</a:t>
            </a:r>
          </a:p>
        </p:txBody>
      </p:sp>
      <p:sp>
        <p:nvSpPr>
          <p:cNvPr id="28737" name="TextBox 144"/>
          <p:cNvSpPr txBox="1">
            <a:spLocks noChangeArrowheads="1"/>
          </p:cNvSpPr>
          <p:nvPr/>
        </p:nvSpPr>
        <p:spPr bwMode="auto">
          <a:xfrm>
            <a:off x="6623050" y="3395663"/>
            <a:ext cx="6921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(6) write</a:t>
            </a:r>
          </a:p>
        </p:txBody>
      </p:sp>
      <p:sp>
        <p:nvSpPr>
          <p:cNvPr id="28738" name="TextBox 145"/>
          <p:cNvSpPr txBox="1">
            <a:spLocks noChangeArrowheads="1"/>
          </p:cNvSpPr>
          <p:nvPr/>
        </p:nvSpPr>
        <p:spPr bwMode="auto">
          <a:xfrm>
            <a:off x="1394858" y="5267325"/>
            <a:ext cx="574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Input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28739" name="TextBox 146"/>
          <p:cNvSpPr txBox="1">
            <a:spLocks noChangeArrowheads="1"/>
          </p:cNvSpPr>
          <p:nvPr/>
        </p:nvSpPr>
        <p:spPr bwMode="auto">
          <a:xfrm>
            <a:off x="2658284" y="5267325"/>
            <a:ext cx="6206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Map</a:t>
            </a:r>
          </a:p>
          <a:p>
            <a:pPr algn="ctr"/>
            <a:r>
              <a:rPr lang="en-US" sz="1400"/>
              <a:t>phase</a:t>
            </a:r>
          </a:p>
        </p:txBody>
      </p:sp>
      <p:sp>
        <p:nvSpPr>
          <p:cNvPr id="28740" name="TextBox 147"/>
          <p:cNvSpPr txBox="1">
            <a:spLocks noChangeArrowheads="1"/>
          </p:cNvSpPr>
          <p:nvPr/>
        </p:nvSpPr>
        <p:spPr bwMode="auto">
          <a:xfrm>
            <a:off x="3845162" y="5267325"/>
            <a:ext cx="1474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Intermediate files</a:t>
            </a:r>
          </a:p>
          <a:p>
            <a:pPr algn="ctr"/>
            <a:r>
              <a:rPr lang="en-US" sz="1400"/>
              <a:t>(on local disk)</a:t>
            </a:r>
          </a:p>
        </p:txBody>
      </p:sp>
      <p:sp>
        <p:nvSpPr>
          <p:cNvPr id="28741" name="TextBox 148"/>
          <p:cNvSpPr txBox="1">
            <a:spLocks noChangeArrowheads="1"/>
          </p:cNvSpPr>
          <p:nvPr/>
        </p:nvSpPr>
        <p:spPr bwMode="auto">
          <a:xfrm>
            <a:off x="5988330" y="5267325"/>
            <a:ext cx="7233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Reduce</a:t>
            </a:r>
          </a:p>
          <a:p>
            <a:pPr algn="ctr"/>
            <a:r>
              <a:rPr lang="en-US" sz="1400"/>
              <a:t>phase</a:t>
            </a:r>
          </a:p>
        </p:txBody>
      </p:sp>
      <p:sp>
        <p:nvSpPr>
          <p:cNvPr id="28742" name="TextBox 149"/>
          <p:cNvSpPr txBox="1">
            <a:spLocks noChangeArrowheads="1"/>
          </p:cNvSpPr>
          <p:nvPr/>
        </p:nvSpPr>
        <p:spPr bwMode="auto">
          <a:xfrm>
            <a:off x="7345745" y="5267325"/>
            <a:ext cx="7088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Output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28743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/>
              <a:t>Adapted </a:t>
            </a:r>
            <a:r>
              <a:rPr lang="en-US" sz="1000" b="0" dirty="0"/>
              <a:t>from </a:t>
            </a:r>
            <a:r>
              <a:rPr lang="en-US" sz="1000" b="0" dirty="0" smtClean="0"/>
              <a:t>(Dean </a:t>
            </a:r>
            <a:r>
              <a:rPr lang="en-US" sz="1000" b="0" dirty="0"/>
              <a:t>and </a:t>
            </a:r>
            <a:r>
              <a:rPr lang="en-US" sz="1000" b="0" dirty="0" err="1" smtClean="0"/>
              <a:t>Ghemawat</a:t>
            </a:r>
            <a:r>
              <a:rPr lang="en-US" sz="1000" b="0" dirty="0" smtClean="0"/>
              <a:t>, OSDI </a:t>
            </a:r>
            <a:r>
              <a:rPr lang="en-US" sz="1000" b="0" dirty="0"/>
              <a:t>2004)</a:t>
            </a:r>
          </a:p>
        </p:txBody>
      </p:sp>
    </p:spTree>
    <p:extLst>
      <p:ext uri="{BB962C8B-B14F-4D97-AF65-F5344CB8AC3E}">
        <p14:creationId xmlns:p14="http://schemas.microsoft.com/office/powerpoint/2010/main" val="3605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Hadoop API*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Mapper</a:t>
            </a:r>
          </a:p>
          <a:p>
            <a:pPr lvl="1"/>
            <a:r>
              <a:rPr lang="en-US" dirty="0"/>
              <a:t>void setup(</a:t>
            </a:r>
            <a:r>
              <a:rPr lang="en-US" dirty="0" err="1"/>
              <a:t>Mapper.Context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at the beginning of the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void </a:t>
            </a:r>
            <a:r>
              <a:rPr lang="en-US" dirty="0" smtClean="0">
                <a:solidFill>
                  <a:srgbClr val="0000FF"/>
                </a:solidFill>
              </a:rPr>
              <a:t>map</a:t>
            </a:r>
            <a:r>
              <a:rPr lang="en-US" dirty="0"/>
              <a:t>(</a:t>
            </a:r>
            <a:r>
              <a:rPr lang="en-US" dirty="0" smtClean="0"/>
              <a:t>K </a:t>
            </a:r>
            <a:r>
              <a:rPr lang="en-US" dirty="0"/>
              <a:t>key, </a:t>
            </a:r>
            <a:r>
              <a:rPr lang="en-US" dirty="0" smtClean="0"/>
              <a:t>V </a:t>
            </a:r>
            <a:r>
              <a:rPr lang="en-US" dirty="0"/>
              <a:t>value, </a:t>
            </a:r>
            <a:r>
              <a:rPr lang="en-US" dirty="0" err="1"/>
              <a:t>Mapper.Context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for each key/value pair in the input </a:t>
            </a:r>
            <a:r>
              <a:rPr lang="en-US" dirty="0" smtClean="0"/>
              <a:t>split</a:t>
            </a:r>
          </a:p>
          <a:p>
            <a:pPr lvl="1"/>
            <a:r>
              <a:rPr lang="en-US" dirty="0"/>
              <a:t>void cleanup(</a:t>
            </a:r>
            <a:r>
              <a:rPr lang="en-US" dirty="0" err="1"/>
              <a:t>Mapper.Context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at the end of the </a:t>
            </a:r>
            <a:r>
              <a:rPr lang="en-US" dirty="0" smtClean="0"/>
              <a:t>task</a:t>
            </a:r>
            <a:endParaRPr lang="en-US" dirty="0"/>
          </a:p>
          <a:p>
            <a:r>
              <a:rPr lang="en-US" dirty="0" smtClean="0"/>
              <a:t>Reducer/Combiner</a:t>
            </a:r>
          </a:p>
          <a:p>
            <a:pPr lvl="1"/>
            <a:r>
              <a:rPr lang="en-US" dirty="0" smtClean="0"/>
              <a:t>void setup(</a:t>
            </a:r>
            <a:r>
              <a:rPr lang="en-US" dirty="0" err="1" smtClean="0"/>
              <a:t>Reducer.Context</a:t>
            </a:r>
            <a:r>
              <a:rPr lang="en-US" dirty="0" smtClean="0"/>
              <a:t> </a:t>
            </a:r>
            <a:r>
              <a:rPr lang="en-US" dirty="0"/>
              <a:t>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at the start of the </a:t>
            </a:r>
            <a:r>
              <a:rPr lang="en-US" dirty="0" smtClean="0"/>
              <a:t>task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smtClean="0">
                <a:solidFill>
                  <a:srgbClr val="0000FF"/>
                </a:solidFill>
              </a:rPr>
              <a:t>reduce</a:t>
            </a:r>
            <a:r>
              <a:rPr lang="en-US" dirty="0"/>
              <a:t>(</a:t>
            </a:r>
            <a:r>
              <a:rPr lang="en-US" dirty="0" smtClean="0"/>
              <a:t>K </a:t>
            </a:r>
            <a:r>
              <a:rPr lang="en-US" dirty="0"/>
              <a:t>key, </a:t>
            </a:r>
            <a:r>
              <a:rPr lang="en-US" dirty="0" err="1"/>
              <a:t>Iterable</a:t>
            </a:r>
            <a:r>
              <a:rPr lang="en-US" dirty="0"/>
              <a:t>&lt;</a:t>
            </a:r>
            <a:r>
              <a:rPr lang="en-US" dirty="0" smtClean="0"/>
              <a:t>V&gt; </a:t>
            </a:r>
            <a:r>
              <a:rPr lang="en-US" dirty="0"/>
              <a:t>values, </a:t>
            </a:r>
            <a:r>
              <a:rPr lang="en-US" dirty="0" err="1" smtClean="0"/>
              <a:t>Reducer.Context</a:t>
            </a:r>
            <a:r>
              <a:rPr lang="en-US" dirty="0" smtClean="0"/>
              <a:t> </a:t>
            </a:r>
            <a:r>
              <a:rPr lang="en-US" dirty="0"/>
              <a:t>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for each </a:t>
            </a:r>
            <a:r>
              <a:rPr lang="en-US" dirty="0" smtClean="0"/>
              <a:t>key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en-US" dirty="0" smtClean="0"/>
              <a:t>oid cleanup(</a:t>
            </a:r>
            <a:r>
              <a:rPr lang="en-US" dirty="0" err="1" smtClean="0"/>
              <a:t>Reducer.Context</a:t>
            </a:r>
            <a:r>
              <a:rPr lang="en-US" dirty="0" smtClean="0"/>
              <a:t> </a:t>
            </a:r>
            <a:r>
              <a:rPr lang="en-US" dirty="0"/>
              <a:t>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at the end of the </a:t>
            </a:r>
            <a:r>
              <a:rPr lang="en-US" dirty="0" smtClean="0"/>
              <a:t>task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20340" y="6324600"/>
            <a:ext cx="3971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*Note that there are two versions of the API!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299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Hadoop API*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Partitioner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getPartition</a:t>
            </a:r>
            <a:r>
              <a:rPr lang="en-US" dirty="0"/>
              <a:t>(</a:t>
            </a:r>
            <a:r>
              <a:rPr lang="en-US" dirty="0" smtClean="0"/>
              <a:t>K </a:t>
            </a:r>
            <a:r>
              <a:rPr lang="en-US" dirty="0"/>
              <a:t>key, </a:t>
            </a:r>
            <a:r>
              <a:rPr lang="en-US" dirty="0" smtClean="0"/>
              <a:t>V </a:t>
            </a:r>
            <a:r>
              <a:rPr lang="en-US" dirty="0"/>
              <a:t>value,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numPartitions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/>
              <a:t>the partition number </a:t>
            </a:r>
            <a:r>
              <a:rPr lang="en-US" dirty="0" smtClean="0"/>
              <a:t>given total </a:t>
            </a:r>
            <a:r>
              <a:rPr lang="en-US" dirty="0"/>
              <a:t>number of partitions </a:t>
            </a:r>
          </a:p>
          <a:p>
            <a:r>
              <a:rPr lang="en-US" dirty="0" smtClean="0"/>
              <a:t>Job</a:t>
            </a:r>
          </a:p>
          <a:p>
            <a:pPr lvl="1"/>
            <a:r>
              <a:rPr lang="en-US" dirty="0" smtClean="0"/>
              <a:t>Represents a packaged Hadoop job for submission to cluster</a:t>
            </a:r>
          </a:p>
          <a:p>
            <a:pPr lvl="1"/>
            <a:r>
              <a:rPr lang="en-US" dirty="0" smtClean="0"/>
              <a:t>Need to specify input and output paths</a:t>
            </a:r>
          </a:p>
          <a:p>
            <a:pPr lvl="1"/>
            <a:r>
              <a:rPr lang="en-US" dirty="0"/>
              <a:t>Need to specify </a:t>
            </a:r>
            <a:r>
              <a:rPr lang="en-US" dirty="0" smtClean="0"/>
              <a:t>input and output formats</a:t>
            </a:r>
          </a:p>
          <a:p>
            <a:pPr lvl="1"/>
            <a:r>
              <a:rPr lang="en-US" dirty="0"/>
              <a:t>Need to specify </a:t>
            </a:r>
            <a:r>
              <a:rPr lang="en-US" dirty="0" smtClean="0"/>
              <a:t>mapper, reducer, combiner, </a:t>
            </a:r>
            <a:r>
              <a:rPr lang="en-US" dirty="0" err="1" smtClean="0"/>
              <a:t>partitioner</a:t>
            </a:r>
            <a:r>
              <a:rPr lang="en-US" dirty="0" smtClean="0"/>
              <a:t> classes</a:t>
            </a:r>
          </a:p>
          <a:p>
            <a:pPr lvl="1"/>
            <a:r>
              <a:rPr lang="en-US" dirty="0"/>
              <a:t>Need to specify </a:t>
            </a:r>
            <a:r>
              <a:rPr lang="en-US" dirty="0" smtClean="0"/>
              <a:t>intermediate/final key/value classes</a:t>
            </a:r>
          </a:p>
          <a:p>
            <a:pPr lvl="1"/>
            <a:r>
              <a:rPr lang="en-US" dirty="0" smtClean="0"/>
              <a:t>Need to specify number of reducers (but not mappers, why?)</a:t>
            </a:r>
          </a:p>
          <a:p>
            <a:pPr lvl="1"/>
            <a:r>
              <a:rPr lang="en-US" dirty="0" smtClean="0"/>
              <a:t>Don’t depend on defaults!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20340" y="6324600"/>
            <a:ext cx="3971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*Note that there are two versions of the API!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799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“Hello World”: Word Count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6200" y="1419284"/>
            <a:ext cx="8816280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private static class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MyMapper</a:t>
            </a:r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extends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Mapper&lt;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LongWritable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Text, 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{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private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final static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ONE = new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1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private final static Text WORD = new Text();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@Override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public void 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map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LongWritable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key, Text value, Context context)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throws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IOException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InterruptedException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String line = ((Text) value).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toString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StringTokenizer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= new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StringTokenizer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(line);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while 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itr.hasMoreTokens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())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WORD.set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itr.nextToken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context.write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(WORD, ONE)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49649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MapReduce Basics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4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“Hello World”: Word Count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" y="1419284"/>
            <a:ext cx="8888288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private static class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MyReducer</a:t>
            </a:r>
            <a:endParaRPr lang="en-US" sz="17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extends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Reducer&lt;Text,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{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private final static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SUM = new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@Override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public void reduce(Text key,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values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Context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context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throws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IOException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InterruptedException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Iterator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values.iterator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int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sum = 0;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while (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iter.hasNext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()) {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  sum +=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iter.next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().get();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SUM.set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(sum);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context.write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(key, SUM);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272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the pseudo code</a:t>
            </a:r>
            <a:endParaRPr lang="en-US" dirty="0"/>
          </a:p>
        </p:txBody>
      </p:sp>
      <p:pic>
        <p:nvPicPr>
          <p:cNvPr id="5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1962150"/>
            <a:ext cx="4876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9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 bwMode="auto">
          <a:xfrm>
            <a:off x="5562600" y="1780401"/>
            <a:ext cx="32766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57200" y="1780401"/>
            <a:ext cx="48768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redrawn from a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Cloduera</a:t>
            </a:r>
            <a:r>
              <a:rPr lang="en-US" sz="1000" b="0" dirty="0" smtClean="0">
                <a:solidFill>
                  <a:schemeClr val="bg2"/>
                </a:solidFill>
              </a:rPr>
              <a:t>, cc-licensed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098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09600" y="942201"/>
            <a:ext cx="4572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Input File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715000" y="942201"/>
            <a:ext cx="2971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Input File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7150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73152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6096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RecordReader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2098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38100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150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73152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cxnSp>
        <p:nvCxnSpPr>
          <p:cNvPr id="37" name="Shape 36"/>
          <p:cNvCxnSpPr/>
          <p:nvPr/>
        </p:nvCxnSpPr>
        <p:spPr bwMode="auto">
          <a:xfrm rot="10800000">
            <a:off x="1295400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hape 36"/>
          <p:cNvCxnSpPr/>
          <p:nvPr/>
        </p:nvCxnSpPr>
        <p:spPr bwMode="auto">
          <a:xfrm>
            <a:off x="1295400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56" idx="0"/>
          </p:cNvCxnSpPr>
          <p:nvPr/>
        </p:nvCxnSpPr>
        <p:spPr bwMode="auto">
          <a:xfrm rot="5400000">
            <a:off x="1028700" y="4104501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 bwMode="auto">
          <a:xfrm>
            <a:off x="609600" y="4371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51705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5400000">
            <a:off x="1029494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9303" y="54380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endCxn id="63" idx="0"/>
          </p:cNvCxnSpPr>
          <p:nvPr/>
        </p:nvCxnSpPr>
        <p:spPr bwMode="auto">
          <a:xfrm rot="5400000">
            <a:off x="262890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9950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endCxn id="67" idx="0"/>
          </p:cNvCxnSpPr>
          <p:nvPr/>
        </p:nvCxnSpPr>
        <p:spPr bwMode="auto">
          <a:xfrm rot="5400000">
            <a:off x="425146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36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25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2206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70" name="Straight Arrow Connector 69"/>
          <p:cNvCxnSpPr>
            <a:endCxn id="71" idx="0"/>
          </p:cNvCxnSpPr>
          <p:nvPr/>
        </p:nvCxnSpPr>
        <p:spPr bwMode="auto">
          <a:xfrm rot="5400000">
            <a:off x="613410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0470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74" name="Straight Arrow Connector 73"/>
          <p:cNvCxnSpPr>
            <a:endCxn id="75" idx="0"/>
          </p:cNvCxnSpPr>
          <p:nvPr/>
        </p:nvCxnSpPr>
        <p:spPr bwMode="auto">
          <a:xfrm rot="5400000">
            <a:off x="775666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56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45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2726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78" name="Shape 36"/>
          <p:cNvCxnSpPr/>
          <p:nvPr/>
        </p:nvCxnSpPr>
        <p:spPr bwMode="auto">
          <a:xfrm rot="10800000">
            <a:off x="28940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hape 36"/>
          <p:cNvCxnSpPr/>
          <p:nvPr/>
        </p:nvCxnSpPr>
        <p:spPr bwMode="auto">
          <a:xfrm>
            <a:off x="28940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hape 36"/>
          <p:cNvCxnSpPr/>
          <p:nvPr/>
        </p:nvCxnSpPr>
        <p:spPr bwMode="auto">
          <a:xfrm rot="10800000">
            <a:off x="4495801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hape 36"/>
          <p:cNvCxnSpPr/>
          <p:nvPr/>
        </p:nvCxnSpPr>
        <p:spPr bwMode="auto">
          <a:xfrm>
            <a:off x="4495801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hape 36"/>
          <p:cNvCxnSpPr/>
          <p:nvPr/>
        </p:nvCxnSpPr>
        <p:spPr bwMode="auto">
          <a:xfrm rot="10800000">
            <a:off x="63992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36"/>
          <p:cNvCxnSpPr/>
          <p:nvPr/>
        </p:nvCxnSpPr>
        <p:spPr bwMode="auto">
          <a:xfrm>
            <a:off x="63992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hape 36"/>
          <p:cNvCxnSpPr/>
          <p:nvPr/>
        </p:nvCxnSpPr>
        <p:spPr bwMode="auto">
          <a:xfrm rot="10800000">
            <a:off x="79994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hape 36"/>
          <p:cNvCxnSpPr/>
          <p:nvPr/>
        </p:nvCxnSpPr>
        <p:spPr bwMode="auto">
          <a:xfrm>
            <a:off x="79994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auto">
          <a:xfrm rot="5400000">
            <a:off x="26281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 bwMode="auto">
          <a:xfrm rot="5400000">
            <a:off x="42283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 bwMode="auto">
          <a:xfrm rot="5400000">
            <a:off x="61333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 bwMode="auto">
          <a:xfrm rot="5400000">
            <a:off x="77335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-307822" y="277402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InputFormat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0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09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38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66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95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81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09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67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76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33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962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91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419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648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76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05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334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943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72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400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29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58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86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315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543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772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001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6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626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-227806" y="3200400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 rot="5400000">
            <a:off x="2820194" y="3199606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 rot="5400000">
            <a:off x="5639594" y="3199606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09600" y="3657600"/>
            <a:ext cx="3048000" cy="369332"/>
            <a:chOff x="609600" y="3657600"/>
            <a:chExt cx="3124200" cy="369332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 rot="10800000">
              <a:off x="609600" y="3842166"/>
              <a:ext cx="106680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819400" y="3843754"/>
              <a:ext cx="91440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88862" y="3657600"/>
              <a:ext cx="113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57601" y="3657600"/>
            <a:ext cx="2819400" cy="369332"/>
            <a:chOff x="3733801" y="3657600"/>
            <a:chExt cx="2895599" cy="369332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rot="10800000">
              <a:off x="3733801" y="3842166"/>
              <a:ext cx="920495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5760720" y="3843754"/>
              <a:ext cx="86868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648200" y="3657600"/>
              <a:ext cx="1137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77000" y="3657600"/>
            <a:ext cx="1869995" cy="369332"/>
            <a:chOff x="6629401" y="3657600"/>
            <a:chExt cx="1869995" cy="369332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 rot="10800000">
              <a:off x="6629401" y="3842166"/>
              <a:ext cx="755903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391400" y="3657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Rounded Rectangle 67"/>
          <p:cNvSpPr/>
          <p:nvPr/>
        </p:nvSpPr>
        <p:spPr bwMode="auto">
          <a:xfrm>
            <a:off x="3733800" y="914400"/>
            <a:ext cx="13716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91400" y="26670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09600" y="3276600"/>
            <a:ext cx="1371600" cy="2209800"/>
            <a:chOff x="609600" y="3276600"/>
            <a:chExt cx="1371600" cy="2209800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6096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609600" y="3276600"/>
              <a:ext cx="304800" cy="16002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 bwMode="auto">
            <a:xfrm>
              <a:off x="6096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33800" y="3276600"/>
            <a:ext cx="1371600" cy="2209800"/>
            <a:chOff x="3733800" y="3276600"/>
            <a:chExt cx="1371600" cy="2209800"/>
          </a:xfrm>
        </p:grpSpPr>
        <p:sp>
          <p:nvSpPr>
            <p:cNvPr id="62" name="Rounded Rectangle 61"/>
            <p:cNvSpPr/>
            <p:nvPr/>
          </p:nvSpPr>
          <p:spPr bwMode="auto">
            <a:xfrm>
              <a:off x="37338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3733800" y="3276600"/>
              <a:ext cx="304800" cy="16002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 bwMode="auto">
            <a:xfrm>
              <a:off x="37338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29400" y="3276600"/>
            <a:ext cx="1371600" cy="2209800"/>
            <a:chOff x="6629400" y="3276600"/>
            <a:chExt cx="1371600" cy="2209800"/>
          </a:xfrm>
        </p:grpSpPr>
        <p:sp>
          <p:nvSpPr>
            <p:cNvPr id="63" name="Rounded Rectangle 62"/>
            <p:cNvSpPr/>
            <p:nvPr/>
          </p:nvSpPr>
          <p:spPr bwMode="auto">
            <a:xfrm>
              <a:off x="66294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6629400" y="3276600"/>
              <a:ext cx="304800" cy="16002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 bwMode="auto">
            <a:xfrm>
              <a:off x="66294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9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redrawn from a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Cloduera</a:t>
            </a:r>
            <a:r>
              <a:rPr lang="en-US" sz="1000" b="0" dirty="0" smtClean="0">
                <a:solidFill>
                  <a:schemeClr val="bg2"/>
                </a:solidFill>
              </a:rPr>
              <a:t>, cc-licensed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609600" y="8660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16653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36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25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56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45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 bwMode="auto">
          <a:xfrm>
            <a:off x="609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Partitioner</a:t>
            </a:r>
          </a:p>
        </p:txBody>
      </p:sp>
      <p:cxnSp>
        <p:nvCxnSpPr>
          <p:cNvPr id="101" name="Straight Arrow Connector 100"/>
          <p:cNvCxnSpPr/>
          <p:nvPr/>
        </p:nvCxnSpPr>
        <p:spPr bwMode="auto">
          <a:xfrm rot="5400000">
            <a:off x="1029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 bwMode="auto">
          <a:xfrm>
            <a:off x="220980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 rot="5400000">
            <a:off x="2629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 bwMode="auto">
          <a:xfrm>
            <a:off x="383236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5" name="Straight Arrow Connector 104"/>
          <p:cNvCxnSpPr/>
          <p:nvPr/>
        </p:nvCxnSpPr>
        <p:spPr bwMode="auto">
          <a:xfrm rot="5400000">
            <a:off x="425225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 bwMode="auto">
          <a:xfrm>
            <a:off x="571500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7" name="Straight Arrow Connector 106"/>
          <p:cNvCxnSpPr/>
          <p:nvPr/>
        </p:nvCxnSpPr>
        <p:spPr bwMode="auto">
          <a:xfrm rot="5400000">
            <a:off x="61348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 bwMode="auto">
          <a:xfrm>
            <a:off x="733756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 rot="5400000">
            <a:off x="775745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99303" y="19328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29950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92206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80470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42726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040" y="52578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Reducer</a:t>
            </a:r>
          </a:p>
        </p:txBody>
      </p:sp>
      <p:cxnSp>
        <p:nvCxnSpPr>
          <p:cNvPr id="125" name="Straight Arrow Connector 124"/>
          <p:cNvCxnSpPr/>
          <p:nvPr/>
        </p:nvCxnSpPr>
        <p:spPr bwMode="auto">
          <a:xfrm rot="5400000">
            <a:off x="283593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 bwMode="auto">
          <a:xfrm>
            <a:off x="4016240" y="52570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rot="5400000">
            <a:off x="443613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 bwMode="auto">
          <a:xfrm>
            <a:off x="5638800" y="52570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cxnSp>
        <p:nvCxnSpPr>
          <p:cNvPr id="129" name="Straight Arrow Connector 128"/>
          <p:cNvCxnSpPr/>
          <p:nvPr/>
        </p:nvCxnSpPr>
        <p:spPr bwMode="auto">
          <a:xfrm rot="5400000">
            <a:off x="605869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505743" y="44474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105943" y="44466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728503" y="44466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133" name="Straight Arrow Connector 132"/>
          <p:cNvCxnSpPr/>
          <p:nvPr/>
        </p:nvCxnSpPr>
        <p:spPr bwMode="auto">
          <a:xfrm>
            <a:off x="1295400" y="3276600"/>
            <a:ext cx="16002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 bwMode="auto">
          <a:xfrm>
            <a:off x="1295400" y="3276600"/>
            <a:ext cx="3200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 bwMode="auto">
          <a:xfrm>
            <a:off x="1295400" y="3276600"/>
            <a:ext cx="4724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2" idx="2"/>
          </p:cNvCxnSpPr>
          <p:nvPr/>
        </p:nvCxnSpPr>
        <p:spPr bwMode="auto">
          <a:xfrm rot="16200000" flipH="1">
            <a:off x="2361803" y="3809603"/>
            <a:ext cx="1143794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2" idx="2"/>
          </p:cNvCxnSpPr>
          <p:nvPr/>
        </p:nvCxnSpPr>
        <p:spPr bwMode="auto">
          <a:xfrm rot="16200000" flipH="1">
            <a:off x="3200003" y="2971403"/>
            <a:ext cx="1143794" cy="1752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02" idx="2"/>
          </p:cNvCxnSpPr>
          <p:nvPr/>
        </p:nvCxnSpPr>
        <p:spPr bwMode="auto">
          <a:xfrm rot="16200000" flipH="1">
            <a:off x="3962003" y="2209403"/>
            <a:ext cx="1143794" cy="3276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04" idx="2"/>
          </p:cNvCxnSpPr>
          <p:nvPr/>
        </p:nvCxnSpPr>
        <p:spPr bwMode="auto">
          <a:xfrm rot="5400000">
            <a:off x="3211183" y="3112623"/>
            <a:ext cx="1143794" cy="14701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4" idx="2"/>
            <a:endCxn id="131" idx="0"/>
          </p:cNvCxnSpPr>
          <p:nvPr/>
        </p:nvCxnSpPr>
        <p:spPr bwMode="auto">
          <a:xfrm>
            <a:off x="4518160" y="3275806"/>
            <a:ext cx="116261" cy="1170801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04" idx="2"/>
            <a:endCxn id="132" idx="0"/>
          </p:cNvCxnSpPr>
          <p:nvPr/>
        </p:nvCxnSpPr>
        <p:spPr bwMode="auto">
          <a:xfrm>
            <a:off x="4518160" y="3275806"/>
            <a:ext cx="1738821" cy="1170801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06" idx="2"/>
          </p:cNvCxnSpPr>
          <p:nvPr/>
        </p:nvCxnSpPr>
        <p:spPr bwMode="auto">
          <a:xfrm rot="5400000">
            <a:off x="4228703" y="2247503"/>
            <a:ext cx="1143794" cy="3200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08" idx="2"/>
          </p:cNvCxnSpPr>
          <p:nvPr/>
        </p:nvCxnSpPr>
        <p:spPr bwMode="auto">
          <a:xfrm rot="5400000">
            <a:off x="5154283" y="1550523"/>
            <a:ext cx="1143794" cy="45943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06" idx="2"/>
          </p:cNvCxnSpPr>
          <p:nvPr/>
        </p:nvCxnSpPr>
        <p:spPr bwMode="auto">
          <a:xfrm rot="5400000">
            <a:off x="4990703" y="3009503"/>
            <a:ext cx="1143794" cy="1676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08" idx="2"/>
          </p:cNvCxnSpPr>
          <p:nvPr/>
        </p:nvCxnSpPr>
        <p:spPr bwMode="auto">
          <a:xfrm rot="5400000">
            <a:off x="5878183" y="2274423"/>
            <a:ext cx="1143794" cy="31465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6" idx="2"/>
          </p:cNvCxnSpPr>
          <p:nvPr/>
        </p:nvCxnSpPr>
        <p:spPr bwMode="auto">
          <a:xfrm rot="5400000">
            <a:off x="5777300" y="3823106"/>
            <a:ext cx="1170800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8" idx="2"/>
          </p:cNvCxnSpPr>
          <p:nvPr/>
        </p:nvCxnSpPr>
        <p:spPr bwMode="auto">
          <a:xfrm rot="5400000">
            <a:off x="6628209" y="3026037"/>
            <a:ext cx="1145382" cy="164492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8600" y="3853190"/>
            <a:ext cx="16546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(combiners omitted here)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76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redrawn from a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Cloduera</a:t>
            </a:r>
            <a:r>
              <a:rPr lang="en-US" sz="1000" b="0" dirty="0" smtClean="0">
                <a:solidFill>
                  <a:schemeClr val="bg2"/>
                </a:solidFill>
              </a:rPr>
              <a:t>, cc-licensed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040" y="16764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Reducer</a:t>
            </a: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4016240" y="16756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5638800" y="16756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209800" y="2514600"/>
            <a:ext cx="50292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4384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24384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5400000">
            <a:off x="28582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 bwMode="auto">
          <a:xfrm rot="5400000">
            <a:off x="28582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1362843" y="2820762"/>
            <a:ext cx="1233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OutputFormat</a:t>
            </a:r>
            <a:endParaRPr lang="en-US" sz="1400" dirty="0"/>
          </a:p>
        </p:txBody>
      </p:sp>
      <p:sp>
        <p:nvSpPr>
          <p:cNvPr id="92" name="Rectangle 91"/>
          <p:cNvSpPr/>
          <p:nvPr/>
        </p:nvSpPr>
        <p:spPr bwMode="auto">
          <a:xfrm>
            <a:off x="40386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93" name="Rounded Rectangle 92"/>
          <p:cNvSpPr/>
          <p:nvPr/>
        </p:nvSpPr>
        <p:spPr bwMode="auto">
          <a:xfrm>
            <a:off x="4038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 rot="5400000">
            <a:off x="44584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 bwMode="auto">
          <a:xfrm rot="5400000">
            <a:off x="4458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 bwMode="auto">
          <a:xfrm>
            <a:off x="56388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56388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 bwMode="auto">
          <a:xfrm rot="5400000">
            <a:off x="60586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 bwMode="auto">
          <a:xfrm rot="5400000">
            <a:off x="6058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2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and Sort in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Probably the most complex aspect of MapReduce</a:t>
            </a:r>
          </a:p>
          <a:p>
            <a:r>
              <a:rPr lang="en-US" dirty="0" smtClean="0"/>
              <a:t>Map side</a:t>
            </a:r>
          </a:p>
          <a:p>
            <a:pPr lvl="1"/>
            <a:r>
              <a:rPr lang="en-US" dirty="0" smtClean="0"/>
              <a:t>Map outputs are buffered in memory in a circular buffer</a:t>
            </a:r>
          </a:p>
          <a:p>
            <a:pPr lvl="1"/>
            <a:r>
              <a:rPr lang="en-US" dirty="0" smtClean="0"/>
              <a:t>When buffer reaches threshold, contents are “spilled” to disk</a:t>
            </a:r>
          </a:p>
          <a:p>
            <a:pPr lvl="1"/>
            <a:r>
              <a:rPr lang="en-US" dirty="0" smtClean="0"/>
              <a:t>Spills merged in a single, partitioned file (sorted within each partition): combiner runs during the merges</a:t>
            </a:r>
          </a:p>
          <a:p>
            <a:r>
              <a:rPr lang="en-US" dirty="0" smtClean="0"/>
              <a:t>Reduce side</a:t>
            </a:r>
          </a:p>
          <a:p>
            <a:pPr lvl="1"/>
            <a:r>
              <a:rPr lang="en-US" dirty="0" smtClean="0"/>
              <a:t>First, map outputs are copied over to reducer machine</a:t>
            </a:r>
          </a:p>
          <a:p>
            <a:pPr lvl="1"/>
            <a:r>
              <a:rPr lang="en-US" dirty="0" smtClean="0"/>
              <a:t>“Sort” is a multi-pass merge of map outputs (happens in memory and on disk): combiner runs during the merges</a:t>
            </a:r>
          </a:p>
          <a:p>
            <a:pPr lvl="1"/>
            <a:r>
              <a:rPr lang="en-US" dirty="0" smtClean="0"/>
              <a:t>Final merge pass goes directly into reducer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7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and Sort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524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315200" y="2286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5800" y="2590800"/>
            <a:ext cx="1371600" cy="1371600"/>
            <a:chOff x="1219200" y="3200400"/>
            <a:chExt cx="1371600" cy="1371600"/>
          </a:xfrm>
        </p:grpSpPr>
        <p:sp>
          <p:nvSpPr>
            <p:cNvPr id="7" name="Oval 6"/>
            <p:cNvSpPr/>
            <p:nvPr/>
          </p:nvSpPr>
          <p:spPr bwMode="auto">
            <a:xfrm>
              <a:off x="1219200" y="3200400"/>
              <a:ext cx="13716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371600" y="3352800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447800" y="4800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26670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2895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95600" y="3124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2133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2743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>
            <a:off x="1181100" y="2324100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rot="5400000">
            <a:off x="1181894" y="4228306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1372394" y="4191794"/>
            <a:ext cx="609600" cy="3032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6200000" flipH="1">
            <a:off x="1753394" y="4039394"/>
            <a:ext cx="381000" cy="3794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2362200" y="3733800"/>
            <a:ext cx="838200" cy="38100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7" idx="1"/>
          </p:cNvCxnSpPr>
          <p:nvPr/>
        </p:nvCxnSpPr>
        <p:spPr bwMode="auto">
          <a:xfrm flipV="1">
            <a:off x="3657600" y="2247900"/>
            <a:ext cx="1295400" cy="304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 bwMode="auto">
          <a:xfrm rot="5400000" flipH="1" flipV="1">
            <a:off x="2152650" y="3143250"/>
            <a:ext cx="3390900" cy="2209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9" idx="1"/>
          </p:cNvCxnSpPr>
          <p:nvPr/>
        </p:nvCxnSpPr>
        <p:spPr bwMode="auto">
          <a:xfrm rot="5400000" flipH="1" flipV="1">
            <a:off x="2419350" y="3409950"/>
            <a:ext cx="3086100" cy="19812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8854" y="59436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mappers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13" idx="3"/>
          </p:cNvCxnSpPr>
          <p:nvPr/>
        </p:nvCxnSpPr>
        <p:spPr bwMode="auto">
          <a:xfrm>
            <a:off x="3657600" y="2781300"/>
            <a:ext cx="2057400" cy="20193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3"/>
          </p:cNvCxnSpPr>
          <p:nvPr/>
        </p:nvCxnSpPr>
        <p:spPr bwMode="auto">
          <a:xfrm>
            <a:off x="3657600" y="3009900"/>
            <a:ext cx="1828800" cy="17907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3"/>
          </p:cNvCxnSpPr>
          <p:nvPr/>
        </p:nvCxnSpPr>
        <p:spPr bwMode="auto">
          <a:xfrm>
            <a:off x="3657600" y="3238500"/>
            <a:ext cx="1600200" cy="15621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15854" y="484304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reducers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001" y="3058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buffer </a:t>
            </a:r>
            <a:br>
              <a:rPr lang="en-US" sz="1400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 memory)</a:t>
            </a:r>
            <a:endParaRPr lang="en-US" sz="14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71111" y="5029200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spills (on disk)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50203" y="1905000"/>
            <a:ext cx="1189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merged spills </a:t>
            </a:r>
            <a:b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 disk)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85594" y="1600200"/>
            <a:ext cx="1481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files </a:t>
            </a:r>
            <a:b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 disk)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>
            <a:endCxn id="17" idx="3"/>
          </p:cNvCxnSpPr>
          <p:nvPr/>
        </p:nvCxnSpPr>
        <p:spPr bwMode="auto">
          <a:xfrm rot="10800000">
            <a:off x="5715000" y="22479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1"/>
            <a:endCxn id="18" idx="3"/>
          </p:cNvCxnSpPr>
          <p:nvPr/>
        </p:nvCxnSpPr>
        <p:spPr bwMode="auto">
          <a:xfrm rot="10800000">
            <a:off x="5715000" y="2552700"/>
            <a:ext cx="1600200" cy="1588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9" idx="3"/>
          </p:cNvCxnSpPr>
          <p:nvPr/>
        </p:nvCxnSpPr>
        <p:spPr bwMode="auto">
          <a:xfrm rot="10800000" flipV="1">
            <a:off x="5715000" y="26670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 bwMode="auto">
          <a:xfrm>
            <a:off x="2286000" y="37338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5943600" y="23622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Workflow</a:t>
            </a:r>
            <a:endParaRPr lang="en-US" dirty="0"/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778500" y="2667000"/>
            <a:ext cx="2928938" cy="1588206"/>
            <a:chOff x="5778500" y="2667000"/>
            <a:chExt cx="2928938" cy="1588630"/>
          </a:xfrm>
        </p:grpSpPr>
        <p:pic>
          <p:nvPicPr>
            <p:cNvPr id="27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883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517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834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7"/>
            <p:cNvSpPr txBox="1">
              <a:spLocks noChangeArrowheads="1"/>
            </p:cNvSpPr>
            <p:nvPr/>
          </p:nvSpPr>
          <p:spPr bwMode="auto">
            <a:xfrm>
              <a:off x="6400800" y="3886199"/>
              <a:ext cx="2044149" cy="369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"/>
                  <a:cs typeface="Gill Sans"/>
                </a:rPr>
                <a:t>Hadoop Cluster</a:t>
              </a:r>
            </a:p>
          </p:txBody>
        </p:sp>
        <p:pic>
          <p:nvPicPr>
            <p:cNvPr id="32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51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468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785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5" name="Picture 3" descr="MCj04114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19716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1371600" y="4038600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You</a:t>
            </a:r>
          </a:p>
        </p:txBody>
      </p:sp>
      <p:sp>
        <p:nvSpPr>
          <p:cNvPr id="37" name="Curved Down Arrow 36"/>
          <p:cNvSpPr>
            <a:spLocks noChangeArrowheads="1"/>
          </p:cNvSpPr>
          <p:nvPr/>
        </p:nvSpPr>
        <p:spPr bwMode="auto">
          <a:xfrm>
            <a:off x="2590800" y="16002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38" name="Curved Down Arrow 37"/>
          <p:cNvSpPr>
            <a:spLocks noChangeArrowheads="1"/>
          </p:cNvSpPr>
          <p:nvPr/>
        </p:nvSpPr>
        <p:spPr bwMode="auto">
          <a:xfrm rot="10800000">
            <a:off x="2590800" y="42672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39" name="Right Arrow 38"/>
          <p:cNvSpPr>
            <a:spLocks noChangeArrowheads="1"/>
          </p:cNvSpPr>
          <p:nvPr/>
        </p:nvSpPr>
        <p:spPr bwMode="auto">
          <a:xfrm>
            <a:off x="3124200" y="3124200"/>
            <a:ext cx="2286000" cy="3048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510213" y="1459468"/>
            <a:ext cx="2653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1. Load data into HDFS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443038" y="2362200"/>
            <a:ext cx="26709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2. Develop code locally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048000" y="3395663"/>
            <a:ext cx="2973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3. Submit MapReduce job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048000" y="3657600"/>
            <a:ext cx="24657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3a. Go back to Step 2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510213" y="4826000"/>
            <a:ext cx="2799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4. Retrieve data from HDFS</a:t>
            </a:r>
          </a:p>
        </p:txBody>
      </p:sp>
    </p:spTree>
    <p:extLst>
      <p:ext uri="{BB962C8B-B14F-4D97-AF65-F5344CB8AC3E}">
        <p14:creationId xmlns:p14="http://schemas.microsoft.com/office/powerpoint/2010/main" val="363553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Here’s how </a:t>
            </a:r>
            <a:r>
              <a:rPr lang="en-US" dirty="0" smtClean="0"/>
              <a:t>it works:</a:t>
            </a:r>
            <a:endParaRPr lang="en-US" dirty="0" smtClean="0"/>
          </a:p>
          <a:p>
            <a:pPr lvl="1"/>
            <a:r>
              <a:rPr lang="en-US" dirty="0" smtClean="0"/>
              <a:t>Develop code in local development environment on host machine</a:t>
            </a:r>
          </a:p>
          <a:p>
            <a:pPr lvl="1"/>
            <a:r>
              <a:rPr lang="en-US" dirty="0" smtClean="0"/>
              <a:t>Build distribution on host machine</a:t>
            </a:r>
          </a:p>
          <a:p>
            <a:pPr lvl="1"/>
            <a:r>
              <a:rPr lang="en-US" dirty="0" smtClean="0"/>
              <a:t>Check out copy of code on VM</a:t>
            </a:r>
          </a:p>
          <a:p>
            <a:pPr lvl="1"/>
            <a:r>
              <a:rPr lang="en-US" dirty="0" smtClean="0"/>
              <a:t>Copy (i.e., </a:t>
            </a:r>
            <a:r>
              <a:rPr lang="en-US" dirty="0" err="1" smtClean="0"/>
              <a:t>scp</a:t>
            </a:r>
            <a:r>
              <a:rPr lang="en-US" dirty="0" smtClean="0"/>
              <a:t>) jars over to VM (in same directory structure)</a:t>
            </a:r>
          </a:p>
          <a:p>
            <a:pPr lvl="1"/>
            <a:r>
              <a:rPr lang="en-US" dirty="0" smtClean="0"/>
              <a:t>Run job on VM</a:t>
            </a:r>
          </a:p>
          <a:p>
            <a:pPr lvl="1"/>
            <a:r>
              <a:rPr lang="en-US" dirty="0" smtClean="0"/>
              <a:t>Iterate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Commit code on host machine and push</a:t>
            </a:r>
          </a:p>
          <a:p>
            <a:pPr lvl="1"/>
            <a:r>
              <a:rPr lang="en-US" dirty="0" smtClean="0"/>
              <a:t>Pull from inside VM, verify</a:t>
            </a:r>
          </a:p>
          <a:p>
            <a:r>
              <a:rPr lang="en-US" dirty="0" smtClean="0"/>
              <a:t>Avoid using the UI of the VM</a:t>
            </a:r>
          </a:p>
          <a:p>
            <a:pPr lvl="1"/>
            <a:r>
              <a:rPr lang="en-US" dirty="0" smtClean="0"/>
              <a:t>Directly </a:t>
            </a:r>
            <a:r>
              <a:rPr lang="en-US" dirty="0" err="1" smtClean="0"/>
              <a:t>ssh</a:t>
            </a:r>
            <a:r>
              <a:rPr lang="en-US" dirty="0" smtClean="0"/>
              <a:t> into the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4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Jimmy Lin and Chris Dyer, “Data-Intensive Text Processing with MapReduce”, Ch.1-3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8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Hadoop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take a deep breath</a:t>
            </a:r>
          </a:p>
          <a:p>
            <a:r>
              <a:rPr lang="en-US" dirty="0" smtClean="0"/>
              <a:t>Start small, start locally</a:t>
            </a:r>
          </a:p>
          <a:p>
            <a:r>
              <a:rPr lang="en-US" dirty="0" smtClean="0"/>
              <a:t>Build incrementally</a:t>
            </a:r>
          </a:p>
        </p:txBody>
      </p:sp>
    </p:spTree>
    <p:extLst>
      <p:ext uri="{BB962C8B-B14F-4D97-AF65-F5344CB8AC3E}">
        <p14:creationId xmlns:p14="http://schemas.microsoft.com/office/powerpoint/2010/main" val="242517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Execution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ways to run code:</a:t>
            </a:r>
          </a:p>
          <a:p>
            <a:pPr lvl="1"/>
            <a:r>
              <a:rPr lang="en-US" dirty="0" smtClean="0"/>
              <a:t>Plain Java</a:t>
            </a:r>
          </a:p>
          <a:p>
            <a:pPr lvl="1"/>
            <a:r>
              <a:rPr lang="en-US" dirty="0" smtClean="0"/>
              <a:t>Local (standalone) mode</a:t>
            </a:r>
          </a:p>
          <a:p>
            <a:pPr lvl="1"/>
            <a:r>
              <a:rPr lang="en-US" dirty="0" smtClean="0"/>
              <a:t>Pseudo-distributed mode</a:t>
            </a:r>
          </a:p>
          <a:p>
            <a:pPr lvl="1"/>
            <a:r>
              <a:rPr lang="en-US" dirty="0" smtClean="0"/>
              <a:t>Fully-distributed mode</a:t>
            </a:r>
          </a:p>
          <a:p>
            <a:r>
              <a:rPr lang="en-US" dirty="0" smtClean="0"/>
              <a:t>Learn what’s good for what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Debugging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Good </a:t>
            </a:r>
            <a:r>
              <a:rPr lang="en-US" dirty="0" err="1" smtClean="0"/>
              <a:t>ol</a:t>
            </a:r>
            <a:r>
              <a:rPr lang="en-US" dirty="0" smtClean="0"/>
              <a:t>’ </a:t>
            </a:r>
            <a:r>
              <a:rPr lang="en-US" dirty="0" err="1" smtClean="0">
                <a:solidFill>
                  <a:srgbClr val="0000FF"/>
                </a:solidFill>
              </a:rPr>
              <a:t>System.out.println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Learn </a:t>
            </a:r>
            <a:r>
              <a:rPr lang="en-US" dirty="0"/>
              <a:t>to use the </a:t>
            </a:r>
            <a:r>
              <a:rPr lang="en-US" dirty="0" err="1"/>
              <a:t>webapp</a:t>
            </a:r>
            <a:r>
              <a:rPr lang="en-US" dirty="0"/>
              <a:t> to access logs</a:t>
            </a:r>
          </a:p>
          <a:p>
            <a:pPr lvl="1"/>
            <a:r>
              <a:rPr lang="en-US" dirty="0" smtClean="0"/>
              <a:t>Logging </a:t>
            </a:r>
            <a:r>
              <a:rPr lang="en-US" dirty="0"/>
              <a:t>preferred over </a:t>
            </a:r>
            <a:r>
              <a:rPr lang="en-US" dirty="0" err="1" smtClean="0"/>
              <a:t>System.out.println</a:t>
            </a:r>
            <a:endParaRPr lang="en-US" dirty="0" smtClean="0"/>
          </a:p>
          <a:p>
            <a:pPr lvl="1"/>
            <a:r>
              <a:rPr lang="en-US" dirty="0" smtClean="0"/>
              <a:t>Be careful how much you log!</a:t>
            </a:r>
          </a:p>
          <a:p>
            <a:r>
              <a:rPr lang="en-US" dirty="0" smtClean="0"/>
              <a:t>Fail </a:t>
            </a:r>
            <a:r>
              <a:rPr lang="en-US" dirty="0"/>
              <a:t>on </a:t>
            </a:r>
            <a:r>
              <a:rPr lang="en-US" dirty="0" smtClean="0"/>
              <a:t>success</a:t>
            </a:r>
          </a:p>
          <a:p>
            <a:pPr lvl="1"/>
            <a:r>
              <a:rPr lang="en-US" dirty="0" smtClean="0"/>
              <a:t>Throw </a:t>
            </a:r>
            <a:r>
              <a:rPr lang="en-US" dirty="0" err="1"/>
              <a:t>RuntimeExceptions</a:t>
            </a:r>
            <a:r>
              <a:rPr lang="en-US" dirty="0"/>
              <a:t> and capture state</a:t>
            </a:r>
          </a:p>
          <a:p>
            <a:r>
              <a:rPr lang="en-US" dirty="0" smtClean="0"/>
              <a:t>Programming is still programming</a:t>
            </a:r>
          </a:p>
          <a:p>
            <a:pPr lvl="1"/>
            <a:r>
              <a:rPr lang="en-US" dirty="0" smtClean="0"/>
              <a:t>Use Hadoop as the “glue”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core functionality outside mappers and </a:t>
            </a:r>
            <a:r>
              <a:rPr lang="en-US" dirty="0" smtClean="0"/>
              <a:t>reducers</a:t>
            </a:r>
            <a:endParaRPr lang="en-US" dirty="0"/>
          </a:p>
          <a:p>
            <a:pPr lvl="1"/>
            <a:r>
              <a:rPr lang="en-US" dirty="0" smtClean="0"/>
              <a:t>Independently test (e.g., unit testing)</a:t>
            </a:r>
          </a:p>
          <a:p>
            <a:pPr lvl="1"/>
            <a:r>
              <a:rPr lang="en-US" dirty="0" smtClean="0"/>
              <a:t>Compose (tested) components in mappers and reducers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3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US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US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US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4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236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36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MapReduce Programming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Functional programming roots</a:t>
            </a:r>
          </a:p>
          <a:p>
            <a:pPr lvl="1"/>
            <a:r>
              <a:rPr lang="en-US" altLang="zh-TW" dirty="0" smtClean="0"/>
              <a:t>Map and fold</a:t>
            </a:r>
          </a:p>
          <a:p>
            <a:r>
              <a:rPr lang="en-US" altLang="zh-TW" dirty="0" smtClean="0"/>
              <a:t>Mappers and reducers</a:t>
            </a:r>
          </a:p>
          <a:p>
            <a:r>
              <a:rPr lang="en-US" altLang="zh-TW" dirty="0" smtClean="0"/>
              <a:t>Execution framework</a:t>
            </a:r>
          </a:p>
          <a:p>
            <a:r>
              <a:rPr lang="en-US" altLang="zh-TW" dirty="0" smtClean="0"/>
              <a:t>Combiners and </a:t>
            </a:r>
            <a:r>
              <a:rPr lang="en-US" altLang="zh-TW" dirty="0" err="1" smtClean="0"/>
              <a:t>partitioners</a:t>
            </a:r>
            <a:endParaRPr lang="en-US" altLang="zh-TW" dirty="0" smtClean="0"/>
          </a:p>
          <a:p>
            <a:r>
              <a:rPr lang="en-US" altLang="zh-TW" dirty="0" smtClean="0"/>
              <a:t>Distributed file system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3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33313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40171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47029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53887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60745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4075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34431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1" name="Straight Arrow Connector 37"/>
          <p:cNvCxnSpPr>
            <a:cxnSpLocks noChangeShapeType="1"/>
            <a:stCxn id="37" idx="0"/>
            <a:endCxn id="40" idx="1"/>
          </p:cNvCxnSpPr>
          <p:nvPr/>
        </p:nvCxnSpPr>
        <p:spPr bwMode="auto">
          <a:xfrm flipV="1">
            <a:off x="2933700" y="4680466"/>
            <a:ext cx="509479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50"/>
          <p:cNvCxnSpPr>
            <a:cxnSpLocks noChangeShapeType="1"/>
            <a:stCxn id="70" idx="4"/>
            <a:endCxn id="40" idx="0"/>
          </p:cNvCxnSpPr>
          <p:nvPr/>
        </p:nvCxnSpPr>
        <p:spPr bwMode="auto">
          <a:xfrm flipH="1">
            <a:off x="35900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51"/>
          <p:cNvCxnSpPr>
            <a:cxnSpLocks noChangeShapeType="1"/>
            <a:stCxn id="40" idx="2"/>
            <a:endCxn id="39" idx="0"/>
          </p:cNvCxnSpPr>
          <p:nvPr/>
        </p:nvCxnSpPr>
        <p:spPr bwMode="auto">
          <a:xfrm>
            <a:off x="35900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40933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53"/>
          <p:cNvSpPr txBox="1">
            <a:spLocks noChangeArrowheads="1"/>
          </p:cNvSpPr>
          <p:nvPr/>
        </p:nvSpPr>
        <p:spPr bwMode="auto">
          <a:xfrm>
            <a:off x="41289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7" name="Straight Arrow Connector 54"/>
          <p:cNvCxnSpPr>
            <a:cxnSpLocks noChangeShapeType="1"/>
            <a:stCxn id="39" idx="0"/>
            <a:endCxn id="46" idx="1"/>
          </p:cNvCxnSpPr>
          <p:nvPr/>
        </p:nvCxnSpPr>
        <p:spPr bwMode="auto">
          <a:xfrm flipV="1">
            <a:off x="35980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55"/>
          <p:cNvCxnSpPr>
            <a:cxnSpLocks noChangeShapeType="1"/>
            <a:stCxn id="74" idx="4"/>
            <a:endCxn id="46" idx="0"/>
          </p:cNvCxnSpPr>
          <p:nvPr/>
        </p:nvCxnSpPr>
        <p:spPr bwMode="auto">
          <a:xfrm flipH="1">
            <a:off x="42758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56"/>
          <p:cNvCxnSpPr>
            <a:cxnSpLocks noChangeShapeType="1"/>
            <a:stCxn id="46" idx="2"/>
            <a:endCxn id="45" idx="0"/>
          </p:cNvCxnSpPr>
          <p:nvPr/>
        </p:nvCxnSpPr>
        <p:spPr bwMode="auto">
          <a:xfrm>
            <a:off x="42758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47791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7"/>
          <p:cNvSpPr txBox="1">
            <a:spLocks noChangeArrowheads="1"/>
          </p:cNvSpPr>
          <p:nvPr/>
        </p:nvSpPr>
        <p:spPr bwMode="auto">
          <a:xfrm>
            <a:off x="48147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53" name="Straight Arrow Connector 58"/>
          <p:cNvCxnSpPr>
            <a:cxnSpLocks noChangeShapeType="1"/>
            <a:stCxn id="45" idx="0"/>
            <a:endCxn id="52" idx="1"/>
          </p:cNvCxnSpPr>
          <p:nvPr/>
        </p:nvCxnSpPr>
        <p:spPr bwMode="auto">
          <a:xfrm flipV="1">
            <a:off x="42838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9"/>
          <p:cNvCxnSpPr>
            <a:cxnSpLocks noChangeShapeType="1"/>
            <a:stCxn id="75" idx="4"/>
            <a:endCxn id="52" idx="0"/>
          </p:cNvCxnSpPr>
          <p:nvPr/>
        </p:nvCxnSpPr>
        <p:spPr bwMode="auto">
          <a:xfrm flipH="1">
            <a:off x="49616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60"/>
          <p:cNvCxnSpPr>
            <a:cxnSpLocks noChangeShapeType="1"/>
            <a:stCxn id="52" idx="2"/>
            <a:endCxn id="51" idx="0"/>
          </p:cNvCxnSpPr>
          <p:nvPr/>
        </p:nvCxnSpPr>
        <p:spPr bwMode="auto">
          <a:xfrm>
            <a:off x="49616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54649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61"/>
          <p:cNvSpPr txBox="1">
            <a:spLocks noChangeArrowheads="1"/>
          </p:cNvSpPr>
          <p:nvPr/>
        </p:nvSpPr>
        <p:spPr bwMode="auto">
          <a:xfrm>
            <a:off x="55005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59" name="Straight Arrow Connector 62"/>
          <p:cNvCxnSpPr>
            <a:cxnSpLocks noChangeShapeType="1"/>
            <a:stCxn id="51" idx="0"/>
            <a:endCxn id="58" idx="1"/>
          </p:cNvCxnSpPr>
          <p:nvPr/>
        </p:nvCxnSpPr>
        <p:spPr bwMode="auto">
          <a:xfrm flipV="1">
            <a:off x="49696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63"/>
          <p:cNvCxnSpPr>
            <a:cxnSpLocks noChangeShapeType="1"/>
            <a:stCxn id="76" idx="4"/>
            <a:endCxn id="58" idx="0"/>
          </p:cNvCxnSpPr>
          <p:nvPr/>
        </p:nvCxnSpPr>
        <p:spPr bwMode="auto">
          <a:xfrm flipH="1">
            <a:off x="56474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4"/>
          <p:cNvCxnSpPr>
            <a:cxnSpLocks noChangeShapeType="1"/>
            <a:stCxn id="58" idx="2"/>
            <a:endCxn id="57" idx="0"/>
          </p:cNvCxnSpPr>
          <p:nvPr/>
        </p:nvCxnSpPr>
        <p:spPr bwMode="auto">
          <a:xfrm>
            <a:off x="56474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61507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5"/>
          <p:cNvSpPr txBox="1">
            <a:spLocks noChangeArrowheads="1"/>
          </p:cNvSpPr>
          <p:nvPr/>
        </p:nvSpPr>
        <p:spPr bwMode="auto">
          <a:xfrm>
            <a:off x="61863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65" name="Straight Arrow Connector 66"/>
          <p:cNvCxnSpPr>
            <a:cxnSpLocks noChangeShapeType="1"/>
            <a:stCxn id="57" idx="0"/>
            <a:endCxn id="64" idx="1"/>
          </p:cNvCxnSpPr>
          <p:nvPr/>
        </p:nvCxnSpPr>
        <p:spPr bwMode="auto">
          <a:xfrm flipV="1">
            <a:off x="56554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7"/>
          <p:cNvCxnSpPr>
            <a:cxnSpLocks noChangeShapeType="1"/>
            <a:stCxn id="77" idx="4"/>
            <a:endCxn id="64" idx="0"/>
          </p:cNvCxnSpPr>
          <p:nvPr/>
        </p:nvCxnSpPr>
        <p:spPr bwMode="auto">
          <a:xfrm flipH="1">
            <a:off x="63332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8"/>
          <p:cNvCxnSpPr>
            <a:cxnSpLocks noChangeShapeType="1"/>
            <a:stCxn id="64" idx="2"/>
            <a:endCxn id="63" idx="0"/>
          </p:cNvCxnSpPr>
          <p:nvPr/>
        </p:nvCxnSpPr>
        <p:spPr bwMode="auto">
          <a:xfrm>
            <a:off x="63332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33313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40171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 7"/>
          <p:cNvSpPr>
            <a:spLocks noChangeArrowheads="1"/>
          </p:cNvSpPr>
          <p:nvPr/>
        </p:nvSpPr>
        <p:spPr bwMode="auto">
          <a:xfrm>
            <a:off x="47029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3887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60745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12"/>
          <p:cNvSpPr txBox="1">
            <a:spLocks noChangeArrowheads="1"/>
          </p:cNvSpPr>
          <p:nvPr/>
        </p:nvSpPr>
        <p:spPr bwMode="auto">
          <a:xfrm>
            <a:off x="34712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84" name="Straight Arrow Connector 50"/>
          <p:cNvCxnSpPr>
            <a:cxnSpLocks noChangeShapeType="1"/>
            <a:stCxn id="27" idx="4"/>
            <a:endCxn id="82" idx="0"/>
          </p:cNvCxnSpPr>
          <p:nvPr/>
        </p:nvCxnSpPr>
        <p:spPr bwMode="auto">
          <a:xfrm>
            <a:off x="35980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51"/>
          <p:cNvCxnSpPr>
            <a:cxnSpLocks noChangeShapeType="1"/>
            <a:stCxn id="82" idx="2"/>
            <a:endCxn id="70" idx="0"/>
          </p:cNvCxnSpPr>
          <p:nvPr/>
        </p:nvCxnSpPr>
        <p:spPr bwMode="auto">
          <a:xfrm flipH="1">
            <a:off x="35980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53"/>
          <p:cNvSpPr txBox="1">
            <a:spLocks noChangeArrowheads="1"/>
          </p:cNvSpPr>
          <p:nvPr/>
        </p:nvSpPr>
        <p:spPr bwMode="auto">
          <a:xfrm>
            <a:off x="41570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88" name="Straight Arrow Connector 55"/>
          <p:cNvCxnSpPr>
            <a:cxnSpLocks noChangeShapeType="1"/>
            <a:stCxn id="28" idx="4"/>
            <a:endCxn id="86" idx="0"/>
          </p:cNvCxnSpPr>
          <p:nvPr/>
        </p:nvCxnSpPr>
        <p:spPr bwMode="auto">
          <a:xfrm>
            <a:off x="42838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56"/>
          <p:cNvCxnSpPr>
            <a:cxnSpLocks noChangeShapeType="1"/>
            <a:stCxn id="86" idx="2"/>
            <a:endCxn id="74" idx="0"/>
          </p:cNvCxnSpPr>
          <p:nvPr/>
        </p:nvCxnSpPr>
        <p:spPr bwMode="auto">
          <a:xfrm flipH="1">
            <a:off x="42838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57"/>
          <p:cNvSpPr txBox="1">
            <a:spLocks noChangeArrowheads="1"/>
          </p:cNvSpPr>
          <p:nvPr/>
        </p:nvSpPr>
        <p:spPr bwMode="auto">
          <a:xfrm>
            <a:off x="48428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92" name="Straight Arrow Connector 59"/>
          <p:cNvCxnSpPr>
            <a:cxnSpLocks noChangeShapeType="1"/>
            <a:stCxn id="29" idx="4"/>
            <a:endCxn id="90" idx="0"/>
          </p:cNvCxnSpPr>
          <p:nvPr/>
        </p:nvCxnSpPr>
        <p:spPr bwMode="auto">
          <a:xfrm>
            <a:off x="49696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60"/>
          <p:cNvCxnSpPr>
            <a:cxnSpLocks noChangeShapeType="1"/>
            <a:stCxn id="90" idx="2"/>
            <a:endCxn id="75" idx="0"/>
          </p:cNvCxnSpPr>
          <p:nvPr/>
        </p:nvCxnSpPr>
        <p:spPr bwMode="auto">
          <a:xfrm flipH="1">
            <a:off x="49696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61"/>
          <p:cNvSpPr txBox="1">
            <a:spLocks noChangeArrowheads="1"/>
          </p:cNvSpPr>
          <p:nvPr/>
        </p:nvSpPr>
        <p:spPr bwMode="auto">
          <a:xfrm>
            <a:off x="55286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96" name="Straight Arrow Connector 63"/>
          <p:cNvCxnSpPr>
            <a:cxnSpLocks noChangeShapeType="1"/>
            <a:stCxn id="30" idx="4"/>
            <a:endCxn id="94" idx="0"/>
          </p:cNvCxnSpPr>
          <p:nvPr/>
        </p:nvCxnSpPr>
        <p:spPr bwMode="auto">
          <a:xfrm>
            <a:off x="56554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64"/>
          <p:cNvCxnSpPr>
            <a:cxnSpLocks noChangeShapeType="1"/>
            <a:stCxn id="94" idx="2"/>
            <a:endCxn id="76" idx="0"/>
          </p:cNvCxnSpPr>
          <p:nvPr/>
        </p:nvCxnSpPr>
        <p:spPr bwMode="auto">
          <a:xfrm flipH="1">
            <a:off x="56554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65"/>
          <p:cNvSpPr txBox="1">
            <a:spLocks noChangeArrowheads="1"/>
          </p:cNvSpPr>
          <p:nvPr/>
        </p:nvSpPr>
        <p:spPr bwMode="auto">
          <a:xfrm>
            <a:off x="62144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00" name="Straight Arrow Connector 67"/>
          <p:cNvCxnSpPr>
            <a:cxnSpLocks noChangeShapeType="1"/>
            <a:stCxn id="31" idx="4"/>
            <a:endCxn id="98" idx="0"/>
          </p:cNvCxnSpPr>
          <p:nvPr/>
        </p:nvCxnSpPr>
        <p:spPr bwMode="auto">
          <a:xfrm>
            <a:off x="63412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68"/>
          <p:cNvCxnSpPr>
            <a:cxnSpLocks noChangeShapeType="1"/>
            <a:stCxn id="98" idx="2"/>
            <a:endCxn id="77" idx="0"/>
          </p:cNvCxnSpPr>
          <p:nvPr/>
        </p:nvCxnSpPr>
        <p:spPr bwMode="auto">
          <a:xfrm flipH="1">
            <a:off x="63412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990600" y="2895600"/>
            <a:ext cx="96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Map</a:t>
            </a:r>
            <a:endParaRPr lang="en-US" sz="2800" dirty="0">
              <a:latin typeface="Gill Sans"/>
              <a:cs typeface="Gill Sans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00585" y="4343400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Fold</a:t>
            </a:r>
            <a:endParaRPr lang="en-US" sz="2800" dirty="0">
              <a:latin typeface="Gill Sans"/>
              <a:cs typeface="Gill Sans"/>
            </a:endParaRPr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 in Functional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5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7" grpId="0" animBg="1"/>
      <p:bldP spid="39" grpId="0" animBg="1"/>
      <p:bldP spid="40" grpId="0"/>
      <p:bldP spid="45" grpId="0" animBg="1"/>
      <p:bldP spid="46" grpId="0"/>
      <p:bldP spid="51" grpId="0" animBg="1"/>
      <p:bldP spid="52" grpId="0"/>
      <p:bldP spid="57" grpId="0" animBg="1"/>
      <p:bldP spid="58" grpId="0"/>
      <p:bldP spid="63" grpId="0" animBg="1"/>
      <p:bldP spid="64" grpId="0"/>
      <p:bldP spid="70" grpId="0" animBg="1"/>
      <p:bldP spid="74" grpId="0" animBg="1"/>
      <p:bldP spid="75" grpId="0" animBg="1"/>
      <p:bldP spid="76" grpId="0" animBg="1"/>
      <p:bldP spid="77" grpId="0" animBg="1"/>
      <p:bldP spid="82" grpId="0"/>
      <p:bldP spid="86" grpId="0"/>
      <p:bldP spid="90" grpId="0"/>
      <p:bldP spid="94" grpId="0"/>
      <p:bldP spid="98" grpId="0"/>
      <p:bldP spid="146" grpId="0"/>
      <p:bldP spid="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/>
              <a:t>1</a:t>
            </a:r>
            <a:r>
              <a:rPr lang="en-US" dirty="0" smtClean="0"/>
              <a:t>) </a:t>
            </a:r>
            <a:r>
              <a:rPr lang="en-US" dirty="0" smtClean="0">
                <a:cs typeface="Arial" charset="0"/>
              </a:rPr>
              <a:t>→ [&lt;k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, v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&gt;]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, [v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]) → [&lt;k</a:t>
            </a:r>
            <a:r>
              <a:rPr lang="en-US" baseline="-25000" dirty="0" smtClean="0"/>
              <a:t>3</a:t>
            </a:r>
            <a:r>
              <a:rPr lang="en-US" dirty="0" smtClean="0">
                <a:cs typeface="Arial" charset="0"/>
              </a:rPr>
              <a:t>, v</a:t>
            </a:r>
            <a:r>
              <a:rPr lang="en-US" baseline="-25000" dirty="0" smtClean="0"/>
              <a:t>3</a:t>
            </a:r>
            <a:r>
              <a:rPr lang="en-US" dirty="0" smtClean="0">
                <a:cs typeface="Arial" charset="0"/>
              </a:rPr>
              <a:t>&gt;]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sent to the same reducer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</p:txBody>
      </p:sp>
    </p:spTree>
    <p:extLst>
      <p:ext uri="{BB962C8B-B14F-4D97-AF65-F5344CB8AC3E}">
        <p14:creationId xmlns:p14="http://schemas.microsoft.com/office/powerpoint/2010/main" val="296716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2644776" y="3032125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3938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>
            <a:off x="52339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5400000">
            <a:off x="6605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5400000">
            <a:off x="3047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 noChangeShapeType="1"/>
          </p:cNvCxnSpPr>
          <p:nvPr/>
        </p:nvCxnSpPr>
        <p:spPr bwMode="auto">
          <a:xfrm rot="5400000">
            <a:off x="3178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rot="5400000">
            <a:off x="4419601" y="44561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 rot="5400000">
            <a:off x="45497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rot="5400000">
            <a:off x="5714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 noChangeShapeType="1"/>
          </p:cNvCxnSpPr>
          <p:nvPr/>
        </p:nvCxnSpPr>
        <p:spPr bwMode="auto">
          <a:xfrm rot="5400000">
            <a:off x="5845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6324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31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6" name="Rectangle 4"/>
          <p:cNvSpPr>
            <a:spLocks noChangeArrowheads="1"/>
          </p:cNvSpPr>
          <p:nvPr/>
        </p:nvSpPr>
        <p:spPr bwMode="auto">
          <a:xfrm>
            <a:off x="23622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7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3" name="Rectangle 5"/>
          <p:cNvSpPr>
            <a:spLocks noChangeArrowheads="1"/>
          </p:cNvSpPr>
          <p:nvPr/>
        </p:nvSpPr>
        <p:spPr bwMode="auto">
          <a:xfrm>
            <a:off x="3657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0" name="Rectangle 6"/>
          <p:cNvSpPr>
            <a:spLocks noChangeArrowheads="1"/>
          </p:cNvSpPr>
          <p:nvPr/>
        </p:nvSpPr>
        <p:spPr bwMode="auto">
          <a:xfrm>
            <a:off x="49530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1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981200" y="35052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 and Sort:</a:t>
            </a:r>
            <a:r>
              <a:rPr lang="en-US" b="0" dirty="0">
                <a:solidFill>
                  <a:schemeClr val="tx1"/>
                </a:solidFill>
              </a:rPr>
              <a:t> aggregate values by keys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95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2672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562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033713" y="1219200"/>
            <a:ext cx="3200284" cy="276999"/>
            <a:chOff x="3033713" y="1219200"/>
            <a:chExt cx="3200284" cy="276999"/>
          </a:xfrm>
        </p:grpSpPr>
        <p:sp>
          <p:nvSpPr>
            <p:cNvPr id="24677" name="Rectangle 56"/>
            <p:cNvSpPr>
              <a:spLocks noChangeArrowheads="1"/>
            </p:cNvSpPr>
            <p:nvPr/>
          </p:nvSpPr>
          <p:spPr bwMode="auto">
            <a:xfrm>
              <a:off x="3079069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Rectangle 102"/>
            <p:cNvSpPr>
              <a:spLocks noChangeArrowheads="1"/>
            </p:cNvSpPr>
            <p:nvPr/>
          </p:nvSpPr>
          <p:spPr bwMode="auto">
            <a:xfrm>
              <a:off x="3612430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Rectangle 109"/>
            <p:cNvSpPr>
              <a:spLocks noChangeArrowheads="1"/>
            </p:cNvSpPr>
            <p:nvPr/>
          </p:nvSpPr>
          <p:spPr bwMode="auto">
            <a:xfrm>
              <a:off x="4145792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Rectangle 116"/>
            <p:cNvSpPr>
              <a:spLocks noChangeArrowheads="1"/>
            </p:cNvSpPr>
            <p:nvPr/>
          </p:nvSpPr>
          <p:spPr bwMode="auto">
            <a:xfrm>
              <a:off x="4679154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Rectangle 123"/>
            <p:cNvSpPr>
              <a:spLocks noChangeArrowheads="1"/>
            </p:cNvSpPr>
            <p:nvPr/>
          </p:nvSpPr>
          <p:spPr bwMode="auto">
            <a:xfrm>
              <a:off x="5212515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Rectangle 130"/>
            <p:cNvSpPr>
              <a:spLocks noChangeArrowheads="1"/>
            </p:cNvSpPr>
            <p:nvPr/>
          </p:nvSpPr>
          <p:spPr bwMode="auto">
            <a:xfrm>
              <a:off x="5745877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TextBox 57"/>
            <p:cNvSpPr txBox="1">
              <a:spLocks noChangeArrowheads="1"/>
            </p:cNvSpPr>
            <p:nvPr/>
          </p:nvSpPr>
          <p:spPr bwMode="auto">
            <a:xfrm>
              <a:off x="3033713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4684" name="TextBox 103"/>
            <p:cNvSpPr txBox="1">
              <a:spLocks noChangeArrowheads="1"/>
            </p:cNvSpPr>
            <p:nvPr/>
          </p:nvSpPr>
          <p:spPr bwMode="auto">
            <a:xfrm>
              <a:off x="3567075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4685" name="TextBox 110"/>
            <p:cNvSpPr txBox="1">
              <a:spLocks noChangeArrowheads="1"/>
            </p:cNvSpPr>
            <p:nvPr/>
          </p:nvSpPr>
          <p:spPr bwMode="auto">
            <a:xfrm>
              <a:off x="4100436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86" name="TextBox 117"/>
            <p:cNvSpPr txBox="1">
              <a:spLocks noChangeArrowheads="1"/>
            </p:cNvSpPr>
            <p:nvPr/>
          </p:nvSpPr>
          <p:spPr bwMode="auto">
            <a:xfrm>
              <a:off x="4633798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87" name="TextBox 124"/>
            <p:cNvSpPr txBox="1">
              <a:spLocks noChangeArrowheads="1"/>
            </p:cNvSpPr>
            <p:nvPr/>
          </p:nvSpPr>
          <p:spPr bwMode="auto">
            <a:xfrm>
              <a:off x="5167160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88" name="TextBox 131"/>
            <p:cNvSpPr txBox="1">
              <a:spLocks noChangeArrowheads="1"/>
            </p:cNvSpPr>
            <p:nvPr/>
          </p:nvSpPr>
          <p:spPr bwMode="auto">
            <a:xfrm>
              <a:off x="5700521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4689" name="Rectangle 58"/>
            <p:cNvSpPr>
              <a:spLocks noChangeArrowheads="1"/>
            </p:cNvSpPr>
            <p:nvPr/>
          </p:nvSpPr>
          <p:spPr bwMode="auto">
            <a:xfrm>
              <a:off x="3307652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TextBox 59"/>
            <p:cNvSpPr txBox="1">
              <a:spLocks noChangeArrowheads="1"/>
            </p:cNvSpPr>
            <p:nvPr/>
          </p:nvSpPr>
          <p:spPr bwMode="auto">
            <a:xfrm>
              <a:off x="3262297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v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4691" name="Rectangle 100"/>
            <p:cNvSpPr>
              <a:spLocks noChangeArrowheads="1"/>
            </p:cNvSpPr>
            <p:nvPr/>
          </p:nvSpPr>
          <p:spPr bwMode="auto">
            <a:xfrm>
              <a:off x="3841014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TextBox 101"/>
            <p:cNvSpPr txBox="1">
              <a:spLocks noChangeArrowheads="1"/>
            </p:cNvSpPr>
            <p:nvPr/>
          </p:nvSpPr>
          <p:spPr bwMode="auto">
            <a:xfrm>
              <a:off x="3795658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93" name="Rectangle 107"/>
            <p:cNvSpPr>
              <a:spLocks noChangeArrowheads="1"/>
            </p:cNvSpPr>
            <p:nvPr/>
          </p:nvSpPr>
          <p:spPr bwMode="auto">
            <a:xfrm>
              <a:off x="4374376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TextBox 108"/>
            <p:cNvSpPr txBox="1">
              <a:spLocks noChangeArrowheads="1"/>
            </p:cNvSpPr>
            <p:nvPr/>
          </p:nvSpPr>
          <p:spPr bwMode="auto">
            <a:xfrm>
              <a:off x="4329020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95" name="Rectangle 114"/>
            <p:cNvSpPr>
              <a:spLocks noChangeArrowheads="1"/>
            </p:cNvSpPr>
            <p:nvPr/>
          </p:nvSpPr>
          <p:spPr bwMode="auto">
            <a:xfrm>
              <a:off x="4907737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TextBox 115"/>
            <p:cNvSpPr txBox="1">
              <a:spLocks noChangeArrowheads="1"/>
            </p:cNvSpPr>
            <p:nvPr/>
          </p:nvSpPr>
          <p:spPr bwMode="auto">
            <a:xfrm>
              <a:off x="4862382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97" name="Rectangle 121"/>
            <p:cNvSpPr>
              <a:spLocks noChangeArrowheads="1"/>
            </p:cNvSpPr>
            <p:nvPr/>
          </p:nvSpPr>
          <p:spPr bwMode="auto">
            <a:xfrm>
              <a:off x="5441099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TextBox 122"/>
            <p:cNvSpPr txBox="1">
              <a:spLocks noChangeArrowheads="1"/>
            </p:cNvSpPr>
            <p:nvPr/>
          </p:nvSpPr>
          <p:spPr bwMode="auto">
            <a:xfrm>
              <a:off x="5395743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99" name="Rectangle 128"/>
            <p:cNvSpPr>
              <a:spLocks noChangeArrowheads="1"/>
            </p:cNvSpPr>
            <p:nvPr/>
          </p:nvSpPr>
          <p:spPr bwMode="auto">
            <a:xfrm>
              <a:off x="5974461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TextBox 129"/>
            <p:cNvSpPr txBox="1">
              <a:spLocks noChangeArrowheads="1"/>
            </p:cNvSpPr>
            <p:nvPr/>
          </p:nvSpPr>
          <p:spPr bwMode="auto">
            <a:xfrm>
              <a:off x="5929105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91678" y="3200400"/>
            <a:ext cx="991272" cy="276999"/>
            <a:chOff x="2291678" y="3200400"/>
            <a:chExt cx="991272" cy="276999"/>
          </a:xfrm>
        </p:grpSpPr>
        <p:sp>
          <p:nvSpPr>
            <p:cNvPr id="24669" name="Rectangle 144"/>
            <p:cNvSpPr>
              <a:spLocks noChangeArrowheads="1"/>
            </p:cNvSpPr>
            <p:nvPr/>
          </p:nvSpPr>
          <p:spPr bwMode="auto">
            <a:xfrm>
              <a:off x="27946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0" name="TextBox 145"/>
            <p:cNvSpPr txBox="1">
              <a:spLocks noChangeArrowheads="1"/>
            </p:cNvSpPr>
            <p:nvPr/>
          </p:nvSpPr>
          <p:spPr bwMode="auto">
            <a:xfrm>
              <a:off x="2784475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671" name="Rectangle 137"/>
            <p:cNvSpPr>
              <a:spLocks noChangeArrowheads="1"/>
            </p:cNvSpPr>
            <p:nvPr/>
          </p:nvSpPr>
          <p:spPr bwMode="auto">
            <a:xfrm>
              <a:off x="22961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TextBox 138"/>
            <p:cNvSpPr txBox="1">
              <a:spLocks noChangeArrowheads="1"/>
            </p:cNvSpPr>
            <p:nvPr/>
          </p:nvSpPr>
          <p:spPr bwMode="auto">
            <a:xfrm>
              <a:off x="2291678" y="3200400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673" name="Rectangle 135"/>
            <p:cNvSpPr>
              <a:spLocks noChangeArrowheads="1"/>
            </p:cNvSpPr>
            <p:nvPr/>
          </p:nvSpPr>
          <p:spPr bwMode="auto">
            <a:xfrm>
              <a:off x="25249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4" name="TextBox 136"/>
            <p:cNvSpPr txBox="1">
              <a:spLocks noChangeArrowheads="1"/>
            </p:cNvSpPr>
            <p:nvPr/>
          </p:nvSpPr>
          <p:spPr bwMode="auto">
            <a:xfrm>
              <a:off x="25147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1</a:t>
              </a:r>
              <a:endParaRPr lang="en-US" b="0" baseline="-25000" dirty="0"/>
            </a:p>
          </p:txBody>
        </p:sp>
        <p:sp>
          <p:nvSpPr>
            <p:cNvPr id="24675" name="Rectangle 142"/>
            <p:cNvSpPr>
              <a:spLocks noChangeArrowheads="1"/>
            </p:cNvSpPr>
            <p:nvPr/>
          </p:nvSpPr>
          <p:spPr bwMode="auto">
            <a:xfrm>
              <a:off x="30233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6" name="TextBox 143"/>
            <p:cNvSpPr txBox="1">
              <a:spLocks noChangeArrowheads="1"/>
            </p:cNvSpPr>
            <p:nvPr/>
          </p:nvSpPr>
          <p:spPr bwMode="auto">
            <a:xfrm>
              <a:off x="30131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591085" y="3200400"/>
            <a:ext cx="987265" cy="276999"/>
            <a:chOff x="3591085" y="3200400"/>
            <a:chExt cx="987265" cy="276999"/>
          </a:xfrm>
        </p:grpSpPr>
        <p:sp>
          <p:nvSpPr>
            <p:cNvPr id="24661" name="Rectangle 151"/>
            <p:cNvSpPr>
              <a:spLocks noChangeArrowheads="1"/>
            </p:cNvSpPr>
            <p:nvPr/>
          </p:nvSpPr>
          <p:spPr bwMode="auto">
            <a:xfrm>
              <a:off x="35915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Rectangle 158"/>
            <p:cNvSpPr>
              <a:spLocks noChangeArrowheads="1"/>
            </p:cNvSpPr>
            <p:nvPr/>
          </p:nvSpPr>
          <p:spPr bwMode="auto">
            <a:xfrm>
              <a:off x="40900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TextBox 152"/>
            <p:cNvSpPr txBox="1">
              <a:spLocks noChangeArrowheads="1"/>
            </p:cNvSpPr>
            <p:nvPr/>
          </p:nvSpPr>
          <p:spPr bwMode="auto">
            <a:xfrm>
              <a:off x="3591085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4" name="TextBox 159"/>
            <p:cNvSpPr txBox="1">
              <a:spLocks noChangeArrowheads="1"/>
            </p:cNvSpPr>
            <p:nvPr/>
          </p:nvSpPr>
          <p:spPr bwMode="auto">
            <a:xfrm>
              <a:off x="4089560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5" name="Rectangle 149"/>
            <p:cNvSpPr>
              <a:spLocks noChangeArrowheads="1"/>
            </p:cNvSpPr>
            <p:nvPr/>
          </p:nvSpPr>
          <p:spPr bwMode="auto">
            <a:xfrm>
              <a:off x="38203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TextBox 150"/>
            <p:cNvSpPr txBox="1">
              <a:spLocks noChangeArrowheads="1"/>
            </p:cNvSpPr>
            <p:nvPr/>
          </p:nvSpPr>
          <p:spPr bwMode="auto">
            <a:xfrm>
              <a:off x="38101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4667" name="Rectangle 156"/>
            <p:cNvSpPr>
              <a:spLocks noChangeArrowheads="1"/>
            </p:cNvSpPr>
            <p:nvPr/>
          </p:nvSpPr>
          <p:spPr bwMode="auto">
            <a:xfrm>
              <a:off x="43187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8" name="TextBox 157"/>
            <p:cNvSpPr txBox="1">
              <a:spLocks noChangeArrowheads="1"/>
            </p:cNvSpPr>
            <p:nvPr/>
          </p:nvSpPr>
          <p:spPr bwMode="auto">
            <a:xfrm>
              <a:off x="43085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82411" y="3200400"/>
            <a:ext cx="984989" cy="276999"/>
            <a:chOff x="4882411" y="3200400"/>
            <a:chExt cx="984989" cy="276999"/>
          </a:xfrm>
        </p:grpSpPr>
        <p:sp>
          <p:nvSpPr>
            <p:cNvPr id="24653" name="Rectangle 165"/>
            <p:cNvSpPr>
              <a:spLocks noChangeArrowheads="1"/>
            </p:cNvSpPr>
            <p:nvPr/>
          </p:nvSpPr>
          <p:spPr bwMode="auto">
            <a:xfrm>
              <a:off x="48869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Rectangle 172"/>
            <p:cNvSpPr>
              <a:spLocks noChangeArrowheads="1"/>
            </p:cNvSpPr>
            <p:nvPr/>
          </p:nvSpPr>
          <p:spPr bwMode="auto">
            <a:xfrm>
              <a:off x="53793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TextBox 166"/>
            <p:cNvSpPr txBox="1">
              <a:spLocks noChangeArrowheads="1"/>
            </p:cNvSpPr>
            <p:nvPr/>
          </p:nvSpPr>
          <p:spPr bwMode="auto">
            <a:xfrm>
              <a:off x="4882411" y="3200400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56" name="TextBox 173"/>
            <p:cNvSpPr txBox="1">
              <a:spLocks noChangeArrowheads="1"/>
            </p:cNvSpPr>
            <p:nvPr/>
          </p:nvSpPr>
          <p:spPr bwMode="auto">
            <a:xfrm>
              <a:off x="5374784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57" name="Rectangle 163"/>
            <p:cNvSpPr>
              <a:spLocks noChangeArrowheads="1"/>
            </p:cNvSpPr>
            <p:nvPr/>
          </p:nvSpPr>
          <p:spPr bwMode="auto">
            <a:xfrm>
              <a:off x="51155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8" name="TextBox 16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4659" name="Rectangle 170"/>
            <p:cNvSpPr>
              <a:spLocks noChangeArrowheads="1"/>
            </p:cNvSpPr>
            <p:nvPr/>
          </p:nvSpPr>
          <p:spPr bwMode="auto">
            <a:xfrm>
              <a:off x="56079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TextBox 171"/>
            <p:cNvSpPr txBox="1">
              <a:spLocks noChangeArrowheads="1"/>
            </p:cNvSpPr>
            <p:nvPr/>
          </p:nvSpPr>
          <p:spPr bwMode="auto">
            <a:xfrm>
              <a:off x="55977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248400" y="3200400"/>
            <a:ext cx="990600" cy="276999"/>
            <a:chOff x="6248400" y="3200400"/>
            <a:chExt cx="990600" cy="276999"/>
          </a:xfrm>
        </p:grpSpPr>
        <p:sp>
          <p:nvSpPr>
            <p:cNvPr id="24645" name="Rectangle 179"/>
            <p:cNvSpPr>
              <a:spLocks noChangeArrowheads="1"/>
            </p:cNvSpPr>
            <p:nvPr/>
          </p:nvSpPr>
          <p:spPr bwMode="auto">
            <a:xfrm>
              <a:off x="62585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Rectangle 186"/>
            <p:cNvSpPr>
              <a:spLocks noChangeArrowheads="1"/>
            </p:cNvSpPr>
            <p:nvPr/>
          </p:nvSpPr>
          <p:spPr bwMode="auto">
            <a:xfrm>
              <a:off x="67509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TextBox 180"/>
            <p:cNvSpPr txBox="1">
              <a:spLocks noChangeArrowheads="1"/>
            </p:cNvSpPr>
            <p:nvPr/>
          </p:nvSpPr>
          <p:spPr bwMode="auto">
            <a:xfrm>
              <a:off x="6248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48" name="TextBox 187"/>
            <p:cNvSpPr txBox="1">
              <a:spLocks noChangeArrowheads="1"/>
            </p:cNvSpPr>
            <p:nvPr/>
          </p:nvSpPr>
          <p:spPr bwMode="auto">
            <a:xfrm>
              <a:off x="6746384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49" name="Rectangle 177"/>
            <p:cNvSpPr>
              <a:spLocks noChangeArrowheads="1"/>
            </p:cNvSpPr>
            <p:nvPr/>
          </p:nvSpPr>
          <p:spPr bwMode="auto">
            <a:xfrm>
              <a:off x="64871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TextBox 178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4651" name="Rectangle 184"/>
            <p:cNvSpPr>
              <a:spLocks noChangeArrowheads="1"/>
            </p:cNvSpPr>
            <p:nvPr/>
          </p:nvSpPr>
          <p:spPr bwMode="auto">
            <a:xfrm>
              <a:off x="69795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TextBox 185"/>
            <p:cNvSpPr txBox="1">
              <a:spLocks noChangeArrowheads="1"/>
            </p:cNvSpPr>
            <p:nvPr/>
          </p:nvSpPr>
          <p:spPr bwMode="auto">
            <a:xfrm>
              <a:off x="69693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206053" y="3838575"/>
            <a:ext cx="797622" cy="276999"/>
            <a:chOff x="3206053" y="3838575"/>
            <a:chExt cx="797622" cy="276999"/>
          </a:xfrm>
        </p:grpSpPr>
        <p:sp>
          <p:nvSpPr>
            <p:cNvPr id="24639" name="Rectangle 193"/>
            <p:cNvSpPr>
              <a:spLocks noChangeArrowheads="1"/>
            </p:cNvSpPr>
            <p:nvPr/>
          </p:nvSpPr>
          <p:spPr bwMode="auto">
            <a:xfrm>
              <a:off x="32105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TextBox 194"/>
            <p:cNvSpPr txBox="1">
              <a:spLocks noChangeArrowheads="1"/>
            </p:cNvSpPr>
            <p:nvPr/>
          </p:nvSpPr>
          <p:spPr bwMode="auto">
            <a:xfrm>
              <a:off x="3206053" y="3838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41" name="Rectangle 191"/>
            <p:cNvSpPr>
              <a:spLocks noChangeArrowheads="1"/>
            </p:cNvSpPr>
            <p:nvPr/>
          </p:nvSpPr>
          <p:spPr bwMode="auto">
            <a:xfrm>
              <a:off x="35154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2" name="TextBox 192"/>
            <p:cNvSpPr txBox="1">
              <a:spLocks noChangeArrowheads="1"/>
            </p:cNvSpPr>
            <p:nvPr/>
          </p:nvSpPr>
          <p:spPr bwMode="auto">
            <a:xfrm>
              <a:off x="35052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4643" name="Rectangle 196"/>
            <p:cNvSpPr>
              <a:spLocks noChangeArrowheads="1"/>
            </p:cNvSpPr>
            <p:nvPr/>
          </p:nvSpPr>
          <p:spPr bwMode="auto">
            <a:xfrm>
              <a:off x="37441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4" name="TextBox 197"/>
            <p:cNvSpPr txBox="1">
              <a:spLocks noChangeArrowheads="1"/>
            </p:cNvSpPr>
            <p:nvPr/>
          </p:nvSpPr>
          <p:spPr bwMode="auto">
            <a:xfrm>
              <a:off x="37339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572000" y="3838575"/>
            <a:ext cx="803275" cy="276225"/>
            <a:chOff x="4572000" y="3838575"/>
            <a:chExt cx="803275" cy="276225"/>
          </a:xfrm>
        </p:grpSpPr>
        <p:sp>
          <p:nvSpPr>
            <p:cNvPr id="24633" name="Rectangle 199"/>
            <p:cNvSpPr>
              <a:spLocks noChangeArrowheads="1"/>
            </p:cNvSpPr>
            <p:nvPr/>
          </p:nvSpPr>
          <p:spPr bwMode="auto">
            <a:xfrm>
              <a:off x="45821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TextBox 200"/>
            <p:cNvSpPr txBox="1">
              <a:spLocks noChangeArrowheads="1"/>
            </p:cNvSpPr>
            <p:nvPr/>
          </p:nvSpPr>
          <p:spPr bwMode="auto">
            <a:xfrm>
              <a:off x="4572000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35" name="Rectangle 202"/>
            <p:cNvSpPr>
              <a:spLocks noChangeArrowheads="1"/>
            </p:cNvSpPr>
            <p:nvPr/>
          </p:nvSpPr>
          <p:spPr bwMode="auto">
            <a:xfrm>
              <a:off x="48870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TextBox 203"/>
            <p:cNvSpPr txBox="1">
              <a:spLocks noChangeArrowheads="1"/>
            </p:cNvSpPr>
            <p:nvPr/>
          </p:nvSpPr>
          <p:spPr bwMode="auto">
            <a:xfrm>
              <a:off x="48768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4637" name="Rectangle 205"/>
            <p:cNvSpPr>
              <a:spLocks noChangeArrowheads="1"/>
            </p:cNvSpPr>
            <p:nvPr/>
          </p:nvSpPr>
          <p:spPr bwMode="auto">
            <a:xfrm>
              <a:off x="51157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TextBox 206"/>
            <p:cNvSpPr txBox="1">
              <a:spLocks noChangeArrowheads="1"/>
            </p:cNvSpPr>
            <p:nvPr/>
          </p:nvSpPr>
          <p:spPr bwMode="auto">
            <a:xfrm>
              <a:off x="51055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877044" y="3838575"/>
            <a:ext cx="1250831" cy="276999"/>
            <a:chOff x="5877044" y="3838575"/>
            <a:chExt cx="1250831" cy="276999"/>
          </a:xfrm>
        </p:grpSpPr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5877587" y="38627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209"/>
            <p:cNvSpPr txBox="1">
              <a:spLocks noChangeArrowheads="1"/>
            </p:cNvSpPr>
            <p:nvPr/>
          </p:nvSpPr>
          <p:spPr bwMode="auto">
            <a:xfrm>
              <a:off x="5877044" y="3838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25" name="Rectangle 211"/>
            <p:cNvSpPr>
              <a:spLocks noChangeArrowheads="1"/>
            </p:cNvSpPr>
            <p:nvPr/>
          </p:nvSpPr>
          <p:spPr bwMode="auto">
            <a:xfrm>
              <a:off x="6182447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212"/>
            <p:cNvSpPr txBox="1">
              <a:spLocks noChangeArrowheads="1"/>
            </p:cNvSpPr>
            <p:nvPr/>
          </p:nvSpPr>
          <p:spPr bwMode="auto">
            <a:xfrm>
              <a:off x="6172260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6411092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TextBox 215"/>
            <p:cNvSpPr txBox="1">
              <a:spLocks noChangeArrowheads="1"/>
            </p:cNvSpPr>
            <p:nvPr/>
          </p:nvSpPr>
          <p:spPr bwMode="auto">
            <a:xfrm>
              <a:off x="6400905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4629" name="Rectangle 217"/>
            <p:cNvSpPr>
              <a:spLocks noChangeArrowheads="1"/>
            </p:cNvSpPr>
            <p:nvPr/>
          </p:nvSpPr>
          <p:spPr bwMode="auto">
            <a:xfrm>
              <a:off x="6639738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218"/>
            <p:cNvSpPr txBox="1">
              <a:spLocks noChangeArrowheads="1"/>
            </p:cNvSpPr>
            <p:nvPr/>
          </p:nvSpPr>
          <p:spPr bwMode="auto">
            <a:xfrm>
              <a:off x="6629551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  <p:sp>
          <p:nvSpPr>
            <p:cNvPr id="18" name="Rectangle 220"/>
            <p:cNvSpPr>
              <a:spLocks noChangeArrowheads="1"/>
            </p:cNvSpPr>
            <p:nvPr/>
          </p:nvSpPr>
          <p:spPr bwMode="auto">
            <a:xfrm>
              <a:off x="6868383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TextBox 221"/>
            <p:cNvSpPr txBox="1">
              <a:spLocks noChangeArrowheads="1"/>
            </p:cNvSpPr>
            <p:nvPr/>
          </p:nvSpPr>
          <p:spPr bwMode="auto">
            <a:xfrm>
              <a:off x="6858196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048000" y="5667375"/>
            <a:ext cx="525380" cy="276999"/>
            <a:chOff x="3048000" y="5667375"/>
            <a:chExt cx="525380" cy="276999"/>
          </a:xfrm>
        </p:grpSpPr>
        <p:sp>
          <p:nvSpPr>
            <p:cNvPr id="24619" name="Rectangle 148"/>
            <p:cNvSpPr>
              <a:spLocks noChangeArrowheads="1"/>
            </p:cNvSpPr>
            <p:nvPr/>
          </p:nvSpPr>
          <p:spPr bwMode="auto">
            <a:xfrm>
              <a:off x="3093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55"/>
            <p:cNvSpPr txBox="1">
              <a:spLocks noChangeArrowheads="1"/>
            </p:cNvSpPr>
            <p:nvPr/>
          </p:nvSpPr>
          <p:spPr bwMode="auto">
            <a:xfrm>
              <a:off x="3048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20" name="Rectangle 162"/>
            <p:cNvSpPr>
              <a:spLocks noChangeArrowheads="1"/>
            </p:cNvSpPr>
            <p:nvPr/>
          </p:nvSpPr>
          <p:spPr bwMode="auto">
            <a:xfrm>
              <a:off x="3321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TextBox 167"/>
            <p:cNvSpPr txBox="1">
              <a:spLocks noChangeArrowheads="1"/>
            </p:cNvSpPr>
            <p:nvPr/>
          </p:nvSpPr>
          <p:spPr bwMode="auto">
            <a:xfrm>
              <a:off x="3276504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405313" y="5667375"/>
            <a:ext cx="525380" cy="276999"/>
            <a:chOff x="4405313" y="5667375"/>
            <a:chExt cx="525380" cy="276999"/>
          </a:xfrm>
        </p:grpSpPr>
        <p:sp>
          <p:nvSpPr>
            <p:cNvPr id="24615" name="Rectangle 183"/>
            <p:cNvSpPr>
              <a:spLocks noChangeArrowheads="1"/>
            </p:cNvSpPr>
            <p:nvPr/>
          </p:nvSpPr>
          <p:spPr bwMode="auto">
            <a:xfrm>
              <a:off x="4450653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TextBox 188"/>
            <p:cNvSpPr txBox="1">
              <a:spLocks noChangeArrowheads="1"/>
            </p:cNvSpPr>
            <p:nvPr/>
          </p:nvSpPr>
          <p:spPr bwMode="auto">
            <a:xfrm>
              <a:off x="4405313" y="56673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17" name="Rectangle 189"/>
            <p:cNvSpPr>
              <a:spLocks noChangeArrowheads="1"/>
            </p:cNvSpPr>
            <p:nvPr/>
          </p:nvSpPr>
          <p:spPr bwMode="auto">
            <a:xfrm>
              <a:off x="4679157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TextBox 190"/>
            <p:cNvSpPr txBox="1">
              <a:spLocks noChangeArrowheads="1"/>
            </p:cNvSpPr>
            <p:nvPr/>
          </p:nvSpPr>
          <p:spPr bwMode="auto">
            <a:xfrm>
              <a:off x="4633817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15000" y="5667375"/>
            <a:ext cx="525380" cy="276999"/>
            <a:chOff x="5715000" y="5667375"/>
            <a:chExt cx="525380" cy="276999"/>
          </a:xfrm>
        </p:grpSpPr>
        <p:sp>
          <p:nvSpPr>
            <p:cNvPr id="24611" name="Rectangle 195"/>
            <p:cNvSpPr>
              <a:spLocks noChangeArrowheads="1"/>
            </p:cNvSpPr>
            <p:nvPr/>
          </p:nvSpPr>
          <p:spPr bwMode="auto">
            <a:xfrm>
              <a:off x="5760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Box 198"/>
            <p:cNvSpPr txBox="1">
              <a:spLocks noChangeArrowheads="1"/>
            </p:cNvSpPr>
            <p:nvPr/>
          </p:nvSpPr>
          <p:spPr bwMode="auto">
            <a:xfrm>
              <a:off x="5715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13" name="Rectangle 201"/>
            <p:cNvSpPr>
              <a:spLocks noChangeArrowheads="1"/>
            </p:cNvSpPr>
            <p:nvPr/>
          </p:nvSpPr>
          <p:spPr bwMode="auto">
            <a:xfrm>
              <a:off x="5988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TextBox 204"/>
            <p:cNvSpPr txBox="1">
              <a:spLocks noChangeArrowheads="1"/>
            </p:cNvSpPr>
            <p:nvPr/>
          </p:nvSpPr>
          <p:spPr bwMode="auto">
            <a:xfrm>
              <a:off x="5943504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425595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0" grpId="0" animBg="1"/>
      <p:bldP spid="24626" grpId="0" animBg="1"/>
      <p:bldP spid="24623" grpId="0" animBg="1"/>
      <p:bldP spid="24620" grpId="0" animBg="1"/>
      <p:bldP spid="69" grpId="0" animBg="1"/>
      <p:bldP spid="70" grpId="0" animBg="1"/>
      <p:bldP spid="76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sent to the same reducer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9600" y="6015335"/>
            <a:ext cx="441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ill Sans"/>
                <a:cs typeface="Gill Sans"/>
              </a:rPr>
              <a:t>What’s “everything else”?</a:t>
            </a:r>
            <a:endParaRPr lang="en-US" sz="2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0333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1396</Words>
  <Application>Microsoft Office PowerPoint</Application>
  <PresentationFormat>如螢幕大小 (4:3)</PresentationFormat>
  <Paragraphs>462</Paragraphs>
  <Slides>33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Andale Mono</vt:lpstr>
      <vt:lpstr>Gill Sans</vt:lpstr>
      <vt:lpstr>新細明體</vt:lpstr>
      <vt:lpstr>Arial</vt:lpstr>
      <vt:lpstr>Calibri</vt:lpstr>
      <vt:lpstr>Times New Roman</vt:lpstr>
      <vt:lpstr>Wingdings</vt:lpstr>
      <vt:lpstr>Office 佈景主題</vt:lpstr>
      <vt:lpstr>Basics of MapReduce Programming Model</vt:lpstr>
      <vt:lpstr>Outline</vt:lpstr>
      <vt:lpstr>References</vt:lpstr>
      <vt:lpstr>Divide and Conquer</vt:lpstr>
      <vt:lpstr>MapReduce Programming Model</vt:lpstr>
      <vt:lpstr>Roots in Functional Programming</vt:lpstr>
      <vt:lpstr>MapReduce</vt:lpstr>
      <vt:lpstr>PowerPoint 簡報</vt:lpstr>
      <vt:lpstr>MapReduce</vt:lpstr>
      <vt:lpstr>MapReduce “Runtime”</vt:lpstr>
      <vt:lpstr>MapReduce</vt:lpstr>
      <vt:lpstr>PowerPoint 簡報</vt:lpstr>
      <vt:lpstr>Two more details…</vt:lpstr>
      <vt:lpstr>“Hello World”: Word Count</vt:lpstr>
      <vt:lpstr>MapReduce can refer to…</vt:lpstr>
      <vt:lpstr>PowerPoint 簡報</vt:lpstr>
      <vt:lpstr>Basic Hadoop API*</vt:lpstr>
      <vt:lpstr>Basic Hadoop API*</vt:lpstr>
      <vt:lpstr>“Hello World”: Word Count</vt:lpstr>
      <vt:lpstr>“Hello World”: Word Count</vt:lpstr>
      <vt:lpstr>Word Count: the pseudo code</vt:lpstr>
      <vt:lpstr>PowerPoint 簡報</vt:lpstr>
      <vt:lpstr>PowerPoint 簡報</vt:lpstr>
      <vt:lpstr>PowerPoint 簡報</vt:lpstr>
      <vt:lpstr>PowerPoint 簡報</vt:lpstr>
      <vt:lpstr>Shuffle and Sort in Hadoop</vt:lpstr>
      <vt:lpstr>Shuffle and Sort</vt:lpstr>
      <vt:lpstr>Hadoop Workflow</vt:lpstr>
      <vt:lpstr>Recommended Workflow</vt:lpstr>
      <vt:lpstr>Debugging Hadoop</vt:lpstr>
      <vt:lpstr>Code Execution Environments</vt:lpstr>
      <vt:lpstr>Hadoop Debugging Strategies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Algorithm Design</dc:title>
  <dc:creator>jhwang</dc:creator>
  <cp:lastModifiedBy>Windows 使用者</cp:lastModifiedBy>
  <cp:revision>113</cp:revision>
  <dcterms:created xsi:type="dcterms:W3CDTF">2015-03-31T01:37:40Z</dcterms:created>
  <dcterms:modified xsi:type="dcterms:W3CDTF">2023-09-20T09:23:46Z</dcterms:modified>
</cp:coreProperties>
</file>