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70" r:id="rId6"/>
    <p:sldId id="271" r:id="rId7"/>
    <p:sldId id="265" r:id="rId8"/>
    <p:sldId id="266" r:id="rId9"/>
    <p:sldId id="272" r:id="rId10"/>
    <p:sldId id="274" r:id="rId11"/>
    <p:sldId id="275" r:id="rId12"/>
    <p:sldId id="263" r:id="rId13"/>
    <p:sldId id="2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2024/10/14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2024/10/14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Big Data Analytics: HW#2</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Oct. 14, 2024</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8.12: The data tuples of Fig. 8.25 are sorted by decreasing probability value, as returned by a classifier. For each tuple, compute the values for the number of true positives (TP), false positives (FP), true negatives (TN), and false negatives (FN). </a:t>
            </a:r>
            <a:br>
              <a:rPr lang="en-US" altLang="zh-TW" dirty="0"/>
            </a:br>
            <a:r>
              <a:rPr lang="en-US" altLang="zh-TW" dirty="0"/>
              <a:t>Compute the true positive rate (TPR), and false positive rate (FPR). Plot the ROC curve for the data.  </a:t>
            </a:r>
            <a:br>
              <a:rPr lang="en-US" altLang="zh-TW" dirty="0"/>
            </a:br>
            <a:endParaRPr lang="en-US" altLang="zh-TW" dirty="0"/>
          </a:p>
          <a:p>
            <a:pPr marL="0" indent="0">
              <a:buNone/>
            </a:pPr>
            <a:r>
              <a:rPr lang="en-US" altLang="zh-TW" dirty="0">
                <a:solidFill>
                  <a:schemeClr val="bg1">
                    <a:lumMod val="65000"/>
                  </a:schemeClr>
                </a:solidFill>
              </a:rPr>
              <a:t>[Hint: You should set a number of thresholds t for classifying the probability values</a:t>
            </a:r>
            <a:r>
              <a:rPr lang="zh-TW" altLang="en-US" dirty="0">
                <a:solidFill>
                  <a:schemeClr val="bg1">
                    <a:lumMod val="65000"/>
                  </a:schemeClr>
                </a:solidFill>
              </a:rPr>
              <a:t> </a:t>
            </a:r>
            <a:r>
              <a:rPr lang="en-US" altLang="zh-TW" dirty="0">
                <a:solidFill>
                  <a:schemeClr val="bg1">
                    <a:lumMod val="65000"/>
                  </a:schemeClr>
                </a:solidFill>
              </a:rPr>
              <a:t>p into positive (when p&gt;=t) or negative classes (when p&lt;t) to plot the ROC curve. (for example, t=0, 0.1, 0.2, …, 0.9)]</a:t>
            </a:r>
          </a:p>
          <a:p>
            <a:pPr marL="457200" lvl="1" indent="0">
              <a:buNone/>
            </a:pPr>
            <a:br>
              <a:rPr lang="en-US" altLang="zh-TW" dirty="0"/>
            </a:br>
            <a:r>
              <a:rPr lang="en-US" altLang="zh-TW" dirty="0"/>
              <a:t>[… to be continued]</a:t>
            </a:r>
            <a:endParaRPr lang="zh-TW" altLang="en-US" dirty="0"/>
          </a:p>
        </p:txBody>
      </p:sp>
    </p:spTree>
    <p:extLst>
      <p:ext uri="{BB962C8B-B14F-4D97-AF65-F5344CB8AC3E}">
        <p14:creationId xmlns:p14="http://schemas.microsoft.com/office/powerpoint/2010/main" val="2725365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Figure 8.25 </a:t>
            </a:r>
            <a:r>
              <a:rPr lang="en-US" altLang="zh-TW" dirty="0"/>
              <a:t>Tuples sorted by decreasing score, where the score is the value returned by a</a:t>
            </a:r>
            <a:br>
              <a:rPr lang="en-US" altLang="zh-TW" dirty="0"/>
            </a:br>
            <a:r>
              <a:rPr lang="en-US" altLang="zh-TW" dirty="0"/>
              <a:t>probabilistic classifier</a:t>
            </a:r>
            <a:endParaRPr lang="zh-TW" altLang="en-US" dirty="0"/>
          </a:p>
        </p:txBody>
      </p:sp>
      <p:graphicFrame>
        <p:nvGraphicFramePr>
          <p:cNvPr id="4" name="內容版面配置區 3"/>
          <p:cNvGraphicFramePr>
            <a:graphicFrameLocks noGrp="1"/>
          </p:cNvGraphicFramePr>
          <p:nvPr>
            <p:ph idx="1"/>
          </p:nvPr>
        </p:nvGraphicFramePr>
        <p:xfrm>
          <a:off x="838200" y="1825625"/>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altLang="zh-TW" dirty="0"/>
                        <a:t>Tuple #</a:t>
                      </a:r>
                      <a:endParaRPr lang="zh-TW" altLang="en-US" dirty="0"/>
                    </a:p>
                  </a:txBody>
                  <a:tcPr/>
                </a:tc>
                <a:tc>
                  <a:txBody>
                    <a:bodyPr/>
                    <a:lstStyle/>
                    <a:p>
                      <a:r>
                        <a:rPr lang="en-US" altLang="zh-TW" dirty="0"/>
                        <a:t>Class</a:t>
                      </a:r>
                      <a:endParaRPr lang="zh-TW" altLang="en-US" dirty="0"/>
                    </a:p>
                  </a:txBody>
                  <a:tcPr/>
                </a:tc>
                <a:tc>
                  <a:txBody>
                    <a:bodyPr/>
                    <a:lstStyle/>
                    <a:p>
                      <a:r>
                        <a:rPr lang="en-US" altLang="zh-TW" dirty="0"/>
                        <a:t>Probability</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1</a:t>
                      </a:r>
                      <a:endParaRPr lang="zh-TW" altLang="en-US" dirty="0"/>
                    </a:p>
                  </a:txBody>
                  <a:tcPr/>
                </a:tc>
                <a:tc>
                  <a:txBody>
                    <a:bodyPr/>
                    <a:lstStyle/>
                    <a:p>
                      <a:r>
                        <a:rPr lang="en-US" altLang="zh-TW" dirty="0"/>
                        <a:t>P</a:t>
                      </a:r>
                      <a:endParaRPr lang="zh-TW" altLang="en-US" dirty="0"/>
                    </a:p>
                  </a:txBody>
                  <a:tcPr/>
                </a:tc>
                <a:tc>
                  <a:txBody>
                    <a:bodyPr/>
                    <a:lstStyle/>
                    <a:p>
                      <a:r>
                        <a:rPr lang="en-US" altLang="zh-TW" dirty="0"/>
                        <a:t>0.95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2</a:t>
                      </a:r>
                      <a:endParaRPr lang="zh-TW" altLang="en-US" dirty="0"/>
                    </a:p>
                  </a:txBody>
                  <a:tcPr/>
                </a:tc>
                <a:tc>
                  <a:txBody>
                    <a:bodyPr/>
                    <a:lstStyle/>
                    <a:p>
                      <a:r>
                        <a:rPr lang="en-US" altLang="zh-TW" dirty="0"/>
                        <a:t>N</a:t>
                      </a:r>
                      <a:endParaRPr lang="zh-TW" altLang="en-US" dirty="0"/>
                    </a:p>
                  </a:txBody>
                  <a:tcPr/>
                </a:tc>
                <a:tc>
                  <a:txBody>
                    <a:bodyPr/>
                    <a:lstStyle/>
                    <a:p>
                      <a:r>
                        <a:rPr lang="en-US" altLang="zh-TW" dirty="0"/>
                        <a:t>0.85</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3</a:t>
                      </a:r>
                      <a:endParaRPr lang="zh-TW" altLang="en-US" dirty="0"/>
                    </a:p>
                  </a:txBody>
                  <a:tcPr/>
                </a:tc>
                <a:tc>
                  <a:txBody>
                    <a:bodyPr/>
                    <a:lstStyle/>
                    <a:p>
                      <a:r>
                        <a:rPr lang="en-US" altLang="zh-TW" dirty="0"/>
                        <a:t>P</a:t>
                      </a:r>
                      <a:endParaRPr lang="zh-TW" altLang="en-US" dirty="0"/>
                    </a:p>
                  </a:txBody>
                  <a:tcPr/>
                </a:tc>
                <a:tc>
                  <a:txBody>
                    <a:bodyPr/>
                    <a:lstStyle/>
                    <a:p>
                      <a:r>
                        <a:rPr lang="en-US" altLang="zh-TW" dirty="0"/>
                        <a:t>0.78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4</a:t>
                      </a:r>
                      <a:endParaRPr lang="zh-TW" altLang="en-US" dirty="0"/>
                    </a:p>
                  </a:txBody>
                  <a:tcPr/>
                </a:tc>
                <a:tc>
                  <a:txBody>
                    <a:bodyPr/>
                    <a:lstStyle/>
                    <a:p>
                      <a:r>
                        <a:rPr lang="en-US" altLang="zh-TW" dirty="0"/>
                        <a:t>P</a:t>
                      </a:r>
                      <a:endParaRPr lang="zh-TW" altLang="en-US" dirty="0"/>
                    </a:p>
                  </a:txBody>
                  <a:tcPr/>
                </a:tc>
                <a:tc>
                  <a:txBody>
                    <a:bodyPr/>
                    <a:lstStyle/>
                    <a:p>
                      <a:r>
                        <a:rPr lang="en-US" altLang="zh-TW" dirty="0"/>
                        <a:t>0.66</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5</a:t>
                      </a:r>
                      <a:endParaRPr lang="zh-TW" altLang="en-US" dirty="0"/>
                    </a:p>
                  </a:txBody>
                  <a:tcPr/>
                </a:tc>
                <a:tc>
                  <a:txBody>
                    <a:bodyPr/>
                    <a:lstStyle/>
                    <a:p>
                      <a:r>
                        <a:rPr lang="en-US" altLang="zh-TW" dirty="0"/>
                        <a:t>N</a:t>
                      </a:r>
                      <a:endParaRPr lang="zh-TW" altLang="en-US" dirty="0"/>
                    </a:p>
                  </a:txBody>
                  <a:tcPr/>
                </a:tc>
                <a:tc>
                  <a:txBody>
                    <a:bodyPr/>
                    <a:lstStyle/>
                    <a:p>
                      <a:r>
                        <a:rPr lang="en-US" altLang="zh-TW" dirty="0"/>
                        <a:t>0.60</a:t>
                      </a:r>
                      <a:endParaRPr lang="zh-TW" altLang="en-US" dirty="0"/>
                    </a:p>
                  </a:txBody>
                  <a:tcPr/>
                </a:tc>
                <a:extLst>
                  <a:ext uri="{0D108BD9-81ED-4DB2-BD59-A6C34878D82A}">
                    <a16:rowId xmlns:a16="http://schemas.microsoft.com/office/drawing/2014/main" val="10005"/>
                  </a:ext>
                </a:extLst>
              </a:tr>
              <a:tr h="370840">
                <a:tc>
                  <a:txBody>
                    <a:bodyPr/>
                    <a:lstStyle/>
                    <a:p>
                      <a:r>
                        <a:rPr lang="en-US" altLang="zh-TW" dirty="0"/>
                        <a:t>6</a:t>
                      </a:r>
                      <a:endParaRPr lang="zh-TW" altLang="en-US" dirty="0"/>
                    </a:p>
                  </a:txBody>
                  <a:tcPr/>
                </a:tc>
                <a:tc>
                  <a:txBody>
                    <a:bodyPr/>
                    <a:lstStyle/>
                    <a:p>
                      <a:r>
                        <a:rPr lang="en-US" altLang="zh-TW" dirty="0"/>
                        <a:t>P</a:t>
                      </a:r>
                      <a:endParaRPr lang="zh-TW" altLang="en-US" dirty="0"/>
                    </a:p>
                  </a:txBody>
                  <a:tcPr/>
                </a:tc>
                <a:tc>
                  <a:txBody>
                    <a:bodyPr/>
                    <a:lstStyle/>
                    <a:p>
                      <a:r>
                        <a:rPr lang="en-US" altLang="zh-TW" dirty="0"/>
                        <a:t>0.55</a:t>
                      </a:r>
                      <a:endParaRPr lang="zh-TW" altLang="en-US" dirty="0"/>
                    </a:p>
                  </a:txBody>
                  <a:tcPr/>
                </a:tc>
                <a:extLst>
                  <a:ext uri="{0D108BD9-81ED-4DB2-BD59-A6C34878D82A}">
                    <a16:rowId xmlns:a16="http://schemas.microsoft.com/office/drawing/2014/main" val="10006"/>
                  </a:ext>
                </a:extLst>
              </a:tr>
              <a:tr h="370840">
                <a:tc>
                  <a:txBody>
                    <a:bodyPr/>
                    <a:lstStyle/>
                    <a:p>
                      <a:r>
                        <a:rPr lang="en-US" altLang="zh-TW" dirty="0"/>
                        <a:t>7</a:t>
                      </a:r>
                      <a:endParaRPr lang="zh-TW" altLang="en-US" dirty="0"/>
                    </a:p>
                  </a:txBody>
                  <a:tcPr/>
                </a:tc>
                <a:tc>
                  <a:txBody>
                    <a:bodyPr/>
                    <a:lstStyle/>
                    <a:p>
                      <a:r>
                        <a:rPr lang="en-US" altLang="zh-TW" dirty="0"/>
                        <a:t>N</a:t>
                      </a:r>
                      <a:endParaRPr lang="zh-TW" altLang="en-US" dirty="0"/>
                    </a:p>
                  </a:txBody>
                  <a:tcPr/>
                </a:tc>
                <a:tc>
                  <a:txBody>
                    <a:bodyPr/>
                    <a:lstStyle/>
                    <a:p>
                      <a:r>
                        <a:rPr lang="en-US" altLang="zh-TW" dirty="0"/>
                        <a:t>0.53</a:t>
                      </a:r>
                      <a:endParaRPr lang="zh-TW" altLang="en-US" dirty="0"/>
                    </a:p>
                  </a:txBody>
                  <a:tcPr/>
                </a:tc>
                <a:extLst>
                  <a:ext uri="{0D108BD9-81ED-4DB2-BD59-A6C34878D82A}">
                    <a16:rowId xmlns:a16="http://schemas.microsoft.com/office/drawing/2014/main" val="10007"/>
                  </a:ext>
                </a:extLst>
              </a:tr>
              <a:tr h="370840">
                <a:tc>
                  <a:txBody>
                    <a:bodyPr/>
                    <a:lstStyle/>
                    <a:p>
                      <a:r>
                        <a:rPr lang="en-US" altLang="zh-TW" dirty="0"/>
                        <a:t>8</a:t>
                      </a:r>
                      <a:endParaRPr lang="zh-TW" altLang="en-US" dirty="0"/>
                    </a:p>
                  </a:txBody>
                  <a:tcPr/>
                </a:tc>
                <a:tc>
                  <a:txBody>
                    <a:bodyPr/>
                    <a:lstStyle/>
                    <a:p>
                      <a:r>
                        <a:rPr lang="en-US" altLang="zh-TW" dirty="0"/>
                        <a:t>N</a:t>
                      </a:r>
                      <a:endParaRPr lang="zh-TW" altLang="en-US" dirty="0"/>
                    </a:p>
                  </a:txBody>
                  <a:tcPr/>
                </a:tc>
                <a:tc>
                  <a:txBody>
                    <a:bodyPr/>
                    <a:lstStyle/>
                    <a:p>
                      <a:r>
                        <a:rPr lang="en-US" altLang="zh-TW" dirty="0"/>
                        <a:t>0.52</a:t>
                      </a:r>
                      <a:endParaRPr lang="zh-TW" altLang="en-US" dirty="0"/>
                    </a:p>
                  </a:txBody>
                  <a:tcPr/>
                </a:tc>
                <a:extLst>
                  <a:ext uri="{0D108BD9-81ED-4DB2-BD59-A6C34878D82A}">
                    <a16:rowId xmlns:a16="http://schemas.microsoft.com/office/drawing/2014/main" val="10008"/>
                  </a:ext>
                </a:extLst>
              </a:tr>
              <a:tr h="370840">
                <a:tc>
                  <a:txBody>
                    <a:bodyPr/>
                    <a:lstStyle/>
                    <a:p>
                      <a:r>
                        <a:rPr lang="en-US" altLang="zh-TW" dirty="0"/>
                        <a:t>9</a:t>
                      </a:r>
                      <a:endParaRPr lang="zh-TW" altLang="en-US" dirty="0"/>
                    </a:p>
                  </a:txBody>
                  <a:tcPr/>
                </a:tc>
                <a:tc>
                  <a:txBody>
                    <a:bodyPr/>
                    <a:lstStyle/>
                    <a:p>
                      <a:r>
                        <a:rPr lang="en-US" altLang="zh-TW" dirty="0"/>
                        <a:t>N</a:t>
                      </a:r>
                      <a:endParaRPr lang="zh-TW" altLang="en-US" dirty="0"/>
                    </a:p>
                  </a:txBody>
                  <a:tcPr/>
                </a:tc>
                <a:tc>
                  <a:txBody>
                    <a:bodyPr/>
                    <a:lstStyle/>
                    <a:p>
                      <a:r>
                        <a:rPr lang="en-US" altLang="zh-TW" dirty="0"/>
                        <a:t>0.51</a:t>
                      </a:r>
                      <a:endParaRPr lang="zh-TW" altLang="en-US" dirty="0"/>
                    </a:p>
                  </a:txBody>
                  <a:tcPr/>
                </a:tc>
                <a:extLst>
                  <a:ext uri="{0D108BD9-81ED-4DB2-BD59-A6C34878D82A}">
                    <a16:rowId xmlns:a16="http://schemas.microsoft.com/office/drawing/2014/main" val="10009"/>
                  </a:ext>
                </a:extLst>
              </a:tr>
              <a:tr h="370840">
                <a:tc>
                  <a:txBody>
                    <a:bodyPr/>
                    <a:lstStyle/>
                    <a:p>
                      <a:r>
                        <a:rPr lang="en-US" altLang="zh-TW" dirty="0"/>
                        <a:t>10</a:t>
                      </a:r>
                      <a:endParaRPr lang="zh-TW" altLang="en-US" dirty="0"/>
                    </a:p>
                  </a:txBody>
                  <a:tcPr/>
                </a:tc>
                <a:tc>
                  <a:txBody>
                    <a:bodyPr/>
                    <a:lstStyle/>
                    <a:p>
                      <a:r>
                        <a:rPr lang="en-US" altLang="zh-TW" dirty="0"/>
                        <a:t>P</a:t>
                      </a:r>
                      <a:endParaRPr lang="zh-TW" altLang="en-US" dirty="0"/>
                    </a:p>
                  </a:txBody>
                  <a:tcPr/>
                </a:tc>
                <a:tc>
                  <a:txBody>
                    <a:bodyPr/>
                    <a:lstStyle/>
                    <a:p>
                      <a:r>
                        <a:rPr lang="en-US" altLang="zh-TW" dirty="0"/>
                        <a:t>0.40</a:t>
                      </a:r>
                      <a:endParaRPr lang="zh-TW" alt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2211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in a Word file (</a:t>
            </a:r>
            <a:r>
              <a:rPr lang="en-US" altLang="zh-TW" dirty="0">
                <a:solidFill>
                  <a:srgbClr val="0000FF"/>
                </a:solidFill>
              </a:rPr>
              <a:t>HW2_StudentID.docx</a:t>
            </a:r>
            <a:r>
              <a:rPr lang="en-US" altLang="zh-TW" dirty="0"/>
              <a:t>) and submit to the TA</a:t>
            </a:r>
          </a:p>
          <a:p>
            <a:pPr lvl="1"/>
            <a:r>
              <a:rPr lang="en-US" altLang="zh-TW" dirty="0"/>
              <a:t>Remember to write your student ID and name</a:t>
            </a:r>
          </a:p>
          <a:p>
            <a:pPr lvl="1"/>
            <a:r>
              <a:rPr lang="en-US" altLang="zh-TW" dirty="0"/>
              <a:t>The steps of answering each question has to be included in your file</a:t>
            </a:r>
          </a:p>
          <a:p>
            <a:pPr lvl="2"/>
            <a:r>
              <a:rPr lang="en-US" altLang="zh-TW" dirty="0"/>
              <a:t>Either typing or photos or scanning of your hand writing</a:t>
            </a:r>
          </a:p>
          <a:p>
            <a:pPr lvl="1"/>
            <a:r>
              <a:rPr lang="en-US" altLang="zh-TW" dirty="0"/>
              <a:t>You can contact with the TA for an example file for the format</a:t>
            </a:r>
          </a:p>
          <a:p>
            <a:pPr lvl="1"/>
            <a:endParaRPr lang="en-US" altLang="zh-TW" dirty="0"/>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#2: Frequent Pattern Mining &amp; Classification</a:t>
            </a:r>
            <a:endParaRPr lang="zh-TW" altLang="en-US" dirty="0"/>
          </a:p>
        </p:txBody>
      </p:sp>
      <p:sp>
        <p:nvSpPr>
          <p:cNvPr id="3" name="內容版面配置區 2"/>
          <p:cNvSpPr>
            <a:spLocks noGrp="1"/>
          </p:cNvSpPr>
          <p:nvPr>
            <p:ph idx="1"/>
          </p:nvPr>
        </p:nvSpPr>
        <p:spPr/>
        <p:txBody>
          <a:bodyPr>
            <a:normAutofit/>
          </a:bodyPr>
          <a:lstStyle/>
          <a:p>
            <a:r>
              <a:rPr lang="en-US" altLang="zh-TW" dirty="0"/>
              <a:t>Chap.6:</a:t>
            </a:r>
          </a:p>
          <a:p>
            <a:pPr lvl="1"/>
            <a:r>
              <a:rPr lang="en-US" altLang="zh-TW" dirty="0"/>
              <a:t>6.6</a:t>
            </a:r>
          </a:p>
          <a:p>
            <a:pPr lvl="1"/>
            <a:r>
              <a:rPr lang="en-US" altLang="zh-TW" dirty="0"/>
              <a:t>6.8</a:t>
            </a:r>
          </a:p>
          <a:p>
            <a:pPr lvl="1"/>
            <a:r>
              <a:rPr lang="en-US" altLang="zh-TW" dirty="0"/>
              <a:t>6.14</a:t>
            </a:r>
          </a:p>
          <a:p>
            <a:r>
              <a:rPr lang="en-US" altLang="zh-TW" dirty="0"/>
              <a:t>Chap. 8:</a:t>
            </a:r>
          </a:p>
          <a:p>
            <a:pPr lvl="1"/>
            <a:r>
              <a:rPr lang="en-US" altLang="zh-TW" dirty="0"/>
              <a:t>8.6</a:t>
            </a:r>
          </a:p>
          <a:p>
            <a:pPr lvl="1"/>
            <a:r>
              <a:rPr lang="en-US" altLang="zh-TW" dirty="0"/>
              <a:t>8.11</a:t>
            </a:r>
          </a:p>
          <a:p>
            <a:pPr lvl="1"/>
            <a:r>
              <a:rPr lang="en-US" altLang="zh-TW" dirty="0"/>
              <a:t>8.12</a:t>
            </a:r>
          </a:p>
          <a:p>
            <a:pPr lvl="1"/>
            <a:endParaRPr lang="en-US" altLang="zh-TW" dirty="0"/>
          </a:p>
          <a:p>
            <a:r>
              <a:rPr lang="en-US" altLang="zh-TW" dirty="0"/>
              <a:t>Due: 2 weeks (</a:t>
            </a:r>
            <a:r>
              <a:rPr lang="en-US" altLang="zh-TW" dirty="0">
                <a:solidFill>
                  <a:srgbClr val="FF0000"/>
                </a:solidFill>
              </a:rPr>
              <a:t>Oct. 28, 2024</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Chap.6</a:t>
            </a:r>
            <a:endParaRPr lang="zh-TW" altLang="en-US" dirty="0"/>
          </a:p>
        </p:txBody>
      </p:sp>
      <p:sp>
        <p:nvSpPr>
          <p:cNvPr id="3" name="內容版面配置區 2"/>
          <p:cNvSpPr>
            <a:spLocks noGrp="1"/>
          </p:cNvSpPr>
          <p:nvPr>
            <p:ph idx="1"/>
          </p:nvPr>
        </p:nvSpPr>
        <p:spPr/>
        <p:txBody>
          <a:bodyPr>
            <a:normAutofit/>
          </a:bodyPr>
          <a:lstStyle/>
          <a:p>
            <a:r>
              <a:rPr lang="en-US" altLang="zh-TW" dirty="0"/>
              <a:t>6.6: A database has five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931970605"/>
              </p:ext>
            </p:extLst>
          </p:nvPr>
        </p:nvGraphicFramePr>
        <p:xfrm>
          <a:off x="1378857" y="3259614"/>
          <a:ext cx="8128000" cy="2225040"/>
        </p:xfrm>
        <a:graphic>
          <a:graphicData uri="http://schemas.openxmlformats.org/drawingml/2006/table">
            <a:tbl>
              <a:tblPr firstRow="1" bandRow="1">
                <a:tableStyleId>{5C22544A-7EE6-4342-B048-85BDC9FD1C3A}</a:tableStyleId>
              </a:tblPr>
              <a:tblGrid>
                <a:gridCol w="1696852">
                  <a:extLst>
                    <a:ext uri="{9D8B030D-6E8A-4147-A177-3AD203B41FA5}">
                      <a16:colId xmlns:a16="http://schemas.microsoft.com/office/drawing/2014/main" val="20000"/>
                    </a:ext>
                  </a:extLst>
                </a:gridCol>
                <a:gridCol w="6431148">
                  <a:extLst>
                    <a:ext uri="{9D8B030D-6E8A-4147-A177-3AD203B41FA5}">
                      <a16:colId xmlns:a16="http://schemas.microsoft.com/office/drawing/2014/main" val="20001"/>
                    </a:ext>
                  </a:extLst>
                </a:gridCol>
              </a:tblGrid>
              <a:tr h="370840">
                <a:tc>
                  <a:txBody>
                    <a:bodyPr/>
                    <a:lstStyle/>
                    <a:p>
                      <a:r>
                        <a:rPr lang="en-US" altLang="zh-TW" dirty="0"/>
                        <a:t>TID</a:t>
                      </a:r>
                      <a:endParaRPr lang="zh-TW" altLang="en-US" dirty="0"/>
                    </a:p>
                  </a:txBody>
                  <a:tcPr/>
                </a:tc>
                <a:tc>
                  <a:txBody>
                    <a:bodyPr/>
                    <a:lstStyle/>
                    <a:p>
                      <a:r>
                        <a:rPr lang="en-US" altLang="zh-TW" dirty="0"/>
                        <a:t>Items bought</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T100</a:t>
                      </a:r>
                      <a:endParaRPr lang="zh-TW" altLang="en-US" dirty="0"/>
                    </a:p>
                  </a:txBody>
                  <a:tcPr/>
                </a:tc>
                <a:tc>
                  <a:txBody>
                    <a:bodyPr/>
                    <a:lstStyle/>
                    <a:p>
                      <a:r>
                        <a:rPr lang="en-US" altLang="zh-TW" dirty="0"/>
                        <a:t>{M,</a:t>
                      </a:r>
                      <a:r>
                        <a:rPr lang="en-US" altLang="zh-TW" baseline="0" dirty="0"/>
                        <a:t> O, N, K, E, Y}</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T200</a:t>
                      </a:r>
                      <a:endParaRPr lang="zh-TW" altLang="en-US" dirty="0"/>
                    </a:p>
                  </a:txBody>
                  <a:tcPr/>
                </a:tc>
                <a:tc>
                  <a:txBody>
                    <a:bodyPr/>
                    <a:lstStyle/>
                    <a:p>
                      <a:r>
                        <a:rPr lang="en-US" altLang="zh-TW" dirty="0"/>
                        <a:t>{D, O, N, K, E, Y}</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T300</a:t>
                      </a:r>
                      <a:endParaRPr lang="zh-TW" altLang="en-US" dirty="0"/>
                    </a:p>
                  </a:txBody>
                  <a:tcPr/>
                </a:tc>
                <a:tc>
                  <a:txBody>
                    <a:bodyPr/>
                    <a:lstStyle/>
                    <a:p>
                      <a:r>
                        <a:rPr lang="en-US" altLang="zh-TW" dirty="0"/>
                        <a:t>{M, A,</a:t>
                      </a:r>
                      <a:r>
                        <a:rPr lang="en-US" altLang="zh-TW" baseline="0" dirty="0"/>
                        <a:t> K, E}</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T400</a:t>
                      </a:r>
                      <a:endParaRPr lang="zh-TW" altLang="en-US" dirty="0"/>
                    </a:p>
                  </a:txBody>
                  <a:tcPr/>
                </a:tc>
                <a:tc>
                  <a:txBody>
                    <a:bodyPr/>
                    <a:lstStyle/>
                    <a:p>
                      <a:r>
                        <a:rPr lang="en-US" altLang="zh-TW" dirty="0"/>
                        <a:t>{M, U, C, K,</a:t>
                      </a:r>
                      <a:r>
                        <a:rPr lang="en-US" altLang="zh-TW" baseline="0" dirty="0"/>
                        <a:t> Y}</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T500</a:t>
                      </a:r>
                      <a:endParaRPr lang="zh-TW" altLang="en-US" dirty="0"/>
                    </a:p>
                  </a:txBody>
                  <a:tcPr/>
                </a:tc>
                <a:tc>
                  <a:txBody>
                    <a:bodyPr/>
                    <a:lstStyle/>
                    <a:p>
                      <a:r>
                        <a:rPr lang="en-US" altLang="zh-TW" dirty="0"/>
                        <a:t>{C, O, O, K, I, E}</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547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Find all frequent </a:t>
            </a:r>
            <a:r>
              <a:rPr lang="en-US" altLang="zh-TW" dirty="0" err="1"/>
              <a:t>itemsets</a:t>
            </a:r>
            <a:r>
              <a:rPr lang="en-US" altLang="zh-TW" dirty="0"/>
              <a:t> using </a:t>
            </a:r>
            <a:r>
              <a:rPr lang="en-US" altLang="zh-TW" dirty="0" err="1"/>
              <a:t>Apriori</a:t>
            </a:r>
            <a:r>
              <a:rPr lang="en-US" altLang="zh-TW" dirty="0"/>
              <a:t> and FP-growth, respectively. Compare the efficiency of the two mining processes.</a:t>
            </a:r>
            <a:endParaRPr lang="en-US" altLang="zh-TW" dirty="0">
              <a:sym typeface="Symbol" panose="05050102010706020507" pitchFamily="18" charset="2"/>
            </a:endParaRPr>
          </a:p>
          <a:p>
            <a:pPr lvl="1"/>
            <a:r>
              <a:rPr lang="en-US" altLang="zh-TW" dirty="0"/>
              <a:t>(b) List all the strong association rules (with support s and confidence c) matching the following </a:t>
            </a:r>
            <a:r>
              <a:rPr lang="en-US" altLang="zh-TW" dirty="0" err="1"/>
              <a:t>metarule</a:t>
            </a:r>
            <a:r>
              <a:rPr lang="en-US" altLang="zh-TW" dirty="0"/>
              <a:t>, where X is a variable representing customers, and </a:t>
            </a:r>
            <a:r>
              <a:rPr lang="en-US" altLang="zh-TW" dirty="0" err="1"/>
              <a:t>item</a:t>
            </a:r>
            <a:r>
              <a:rPr lang="en-US" altLang="zh-TW" baseline="-25000" dirty="0" err="1"/>
              <a:t>i</a:t>
            </a:r>
            <a:r>
              <a:rPr lang="en-US" altLang="zh-TW" dirty="0"/>
              <a:t>  denotes variables representing items (e.g., “A,” “B,”):</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br>
              <a:rPr lang="en-US" altLang="zh-TW" dirty="0"/>
            </a:br>
            <a:endParaRPr lang="en-US" altLang="zh-TW" dirty="0"/>
          </a:p>
          <a:p>
            <a:endParaRPr lang="zh-TW" altLang="en-US" dirty="0"/>
          </a:p>
        </p:txBody>
      </p:sp>
    </p:spTree>
    <p:extLst>
      <p:ext uri="{BB962C8B-B14F-4D97-AF65-F5344CB8AC3E}">
        <p14:creationId xmlns:p14="http://schemas.microsoft.com/office/powerpoint/2010/main" val="376269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6.8: A database has four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nvGraphicFramePr>
        <p:xfrm>
          <a:off x="996287" y="2784145"/>
          <a:ext cx="8911988" cy="2153848"/>
        </p:xfrm>
        <a:graphic>
          <a:graphicData uri="http://schemas.openxmlformats.org/drawingml/2006/table">
            <a:tbl>
              <a:tblPr firstRow="1" bandRow="1">
                <a:tableStyleId>{5C22544A-7EE6-4342-B048-85BDC9FD1C3A}</a:tableStyleId>
              </a:tblPr>
              <a:tblGrid>
                <a:gridCol w="891199">
                  <a:extLst>
                    <a:ext uri="{9D8B030D-6E8A-4147-A177-3AD203B41FA5}">
                      <a16:colId xmlns:a16="http://schemas.microsoft.com/office/drawing/2014/main" val="20000"/>
                    </a:ext>
                  </a:extLst>
                </a:gridCol>
                <a:gridCol w="891199">
                  <a:extLst>
                    <a:ext uri="{9D8B030D-6E8A-4147-A177-3AD203B41FA5}">
                      <a16:colId xmlns:a16="http://schemas.microsoft.com/office/drawing/2014/main" val="20001"/>
                    </a:ext>
                  </a:extLst>
                </a:gridCol>
                <a:gridCol w="7129590">
                  <a:extLst>
                    <a:ext uri="{9D8B030D-6E8A-4147-A177-3AD203B41FA5}">
                      <a16:colId xmlns:a16="http://schemas.microsoft.com/office/drawing/2014/main" val="20002"/>
                    </a:ext>
                  </a:extLst>
                </a:gridCol>
              </a:tblGrid>
              <a:tr h="645647">
                <a:tc>
                  <a:txBody>
                    <a:bodyPr/>
                    <a:lstStyle/>
                    <a:p>
                      <a:r>
                        <a:rPr lang="en-US" altLang="zh-TW" dirty="0" err="1"/>
                        <a:t>Cust_ID</a:t>
                      </a:r>
                      <a:endParaRPr lang="zh-TW" altLang="en-US" dirty="0"/>
                    </a:p>
                  </a:txBody>
                  <a:tcPr/>
                </a:tc>
                <a:tc>
                  <a:txBody>
                    <a:bodyPr/>
                    <a:lstStyle/>
                    <a:p>
                      <a:r>
                        <a:rPr lang="en-US" altLang="zh-TW" dirty="0"/>
                        <a:t>TID</a:t>
                      </a:r>
                      <a:endParaRPr lang="zh-TW" altLang="en-US" dirty="0"/>
                    </a:p>
                  </a:txBody>
                  <a:tcPr/>
                </a:tc>
                <a:tc>
                  <a:txBody>
                    <a:bodyPr/>
                    <a:lstStyle/>
                    <a:p>
                      <a:r>
                        <a:rPr lang="en-US" altLang="zh-TW" dirty="0" err="1"/>
                        <a:t>Items_bought</a:t>
                      </a:r>
                      <a:r>
                        <a:rPr lang="en-US" altLang="zh-TW" dirty="0"/>
                        <a:t> (in the</a:t>
                      </a:r>
                      <a:r>
                        <a:rPr lang="en-US" altLang="zh-TW" baseline="0" dirty="0"/>
                        <a:t> form of brand-</a:t>
                      </a:r>
                      <a:r>
                        <a:rPr lang="en-US" altLang="zh-TW" baseline="0" dirty="0" err="1"/>
                        <a:t>item_category</a:t>
                      </a:r>
                      <a:r>
                        <a:rPr lang="en-US" altLang="zh-TW" baseline="0" dirty="0"/>
                        <a:t>)</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01</a:t>
                      </a:r>
                      <a:endParaRPr lang="zh-TW" altLang="en-US" dirty="0"/>
                    </a:p>
                  </a:txBody>
                  <a:tcPr/>
                </a:tc>
                <a:tc>
                  <a:txBody>
                    <a:bodyPr/>
                    <a:lstStyle/>
                    <a:p>
                      <a:r>
                        <a:rPr lang="en-US" altLang="zh-TW" dirty="0"/>
                        <a:t>T100</a:t>
                      </a:r>
                      <a:endParaRPr lang="zh-TW" altLang="en-US" dirty="0"/>
                    </a:p>
                  </a:txBody>
                  <a:tcPr/>
                </a:tc>
                <a:tc>
                  <a:txBody>
                    <a:bodyPr/>
                    <a:lstStyle/>
                    <a:p>
                      <a:r>
                        <a:rPr lang="en-US" altLang="zh-TW" dirty="0"/>
                        <a:t>{King’s-Crab, Sunset-Milk, </a:t>
                      </a:r>
                      <a:r>
                        <a:rPr lang="en-US" altLang="zh-TW" dirty="0" err="1"/>
                        <a:t>Dairyland</a:t>
                      </a:r>
                      <a:r>
                        <a:rPr lang="en-US" altLang="zh-TW" dirty="0"/>
                        <a:t>-Cheese,</a:t>
                      </a:r>
                      <a:r>
                        <a:rPr lang="en-US" altLang="zh-TW" baseline="0" dirty="0"/>
                        <a:t> Best-Bread}</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02</a:t>
                      </a:r>
                      <a:endParaRPr lang="zh-TW" altLang="en-US" dirty="0"/>
                    </a:p>
                  </a:txBody>
                  <a:tcPr/>
                </a:tc>
                <a:tc>
                  <a:txBody>
                    <a:bodyPr/>
                    <a:lstStyle/>
                    <a:p>
                      <a:r>
                        <a:rPr lang="en-US" altLang="zh-TW" dirty="0"/>
                        <a:t>T200</a:t>
                      </a:r>
                      <a:endParaRPr lang="zh-TW" altLang="en-US" dirty="0"/>
                    </a:p>
                  </a:txBody>
                  <a:tcPr/>
                </a:tc>
                <a:tc>
                  <a:txBody>
                    <a:bodyPr/>
                    <a:lstStyle/>
                    <a:p>
                      <a:r>
                        <a:rPr lang="en-US" altLang="zh-TW" dirty="0"/>
                        <a:t>{Best-Cheese, </a:t>
                      </a:r>
                      <a:r>
                        <a:rPr lang="en-US" altLang="zh-TW" dirty="0" err="1"/>
                        <a:t>Dairyland</a:t>
                      </a:r>
                      <a:r>
                        <a:rPr lang="en-US" altLang="zh-TW" dirty="0"/>
                        <a:t>-Milk,</a:t>
                      </a:r>
                      <a:r>
                        <a:rPr lang="en-US" altLang="zh-TW" baseline="0" dirty="0"/>
                        <a:t> </a:t>
                      </a:r>
                      <a:r>
                        <a:rPr lang="en-US" altLang="zh-TW" baseline="0" dirty="0" err="1"/>
                        <a:t>Goldenfarm</a:t>
                      </a:r>
                      <a:r>
                        <a:rPr lang="en-US" altLang="zh-TW" baseline="0" dirty="0"/>
                        <a:t>-Apple, Tasty-Pie, Wonder-Bread}</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01</a:t>
                      </a:r>
                      <a:endParaRPr lang="zh-TW" altLang="en-US" dirty="0"/>
                    </a:p>
                  </a:txBody>
                  <a:tcPr/>
                </a:tc>
                <a:tc>
                  <a:txBody>
                    <a:bodyPr/>
                    <a:lstStyle/>
                    <a:p>
                      <a:r>
                        <a:rPr lang="en-US" altLang="zh-TW" dirty="0"/>
                        <a:t>T300</a:t>
                      </a:r>
                      <a:endParaRPr lang="zh-TW" altLang="en-US" dirty="0"/>
                    </a:p>
                  </a:txBody>
                  <a:tcPr/>
                </a:tc>
                <a:tc>
                  <a:txBody>
                    <a:bodyPr/>
                    <a:lstStyle/>
                    <a:p>
                      <a:r>
                        <a:rPr lang="en-US" altLang="zh-TW" dirty="0"/>
                        <a:t>{Westcoast-Apple, </a:t>
                      </a:r>
                      <a:r>
                        <a:rPr lang="en-US" altLang="zh-TW" dirty="0" err="1"/>
                        <a:t>Dairyland</a:t>
                      </a:r>
                      <a:r>
                        <a:rPr lang="en-US" altLang="zh-TW" dirty="0"/>
                        <a:t>-Milk,</a:t>
                      </a:r>
                      <a:r>
                        <a:rPr lang="en-US" altLang="zh-TW" baseline="0" dirty="0"/>
                        <a:t> Wonder-Bread, Tasty-Pie}</a:t>
                      </a:r>
                      <a:endParaRPr lang="zh-TW" altLang="en-US" dirty="0"/>
                    </a:p>
                  </a:txBody>
                  <a:tcPr/>
                </a:tc>
                <a:extLst>
                  <a:ext uri="{0D108BD9-81ED-4DB2-BD59-A6C34878D82A}">
                    <a16:rowId xmlns:a16="http://schemas.microsoft.com/office/drawing/2014/main" val="10003"/>
                  </a:ext>
                </a:extLst>
              </a:tr>
              <a:tr h="374065">
                <a:tc>
                  <a:txBody>
                    <a:bodyPr/>
                    <a:lstStyle/>
                    <a:p>
                      <a:r>
                        <a:rPr lang="en-US" altLang="zh-TW" dirty="0"/>
                        <a:t>03</a:t>
                      </a:r>
                      <a:endParaRPr lang="zh-TW" altLang="en-US" dirty="0"/>
                    </a:p>
                  </a:txBody>
                  <a:tcPr/>
                </a:tc>
                <a:tc>
                  <a:txBody>
                    <a:bodyPr/>
                    <a:lstStyle/>
                    <a:p>
                      <a:r>
                        <a:rPr lang="en-US" altLang="zh-TW" dirty="0"/>
                        <a:t>T400</a:t>
                      </a:r>
                      <a:endParaRPr lang="zh-TW" altLang="en-US" dirty="0"/>
                    </a:p>
                  </a:txBody>
                  <a:tcPr/>
                </a:tc>
                <a:tc>
                  <a:txBody>
                    <a:bodyPr/>
                    <a:lstStyle/>
                    <a:p>
                      <a:r>
                        <a:rPr lang="en-US" altLang="zh-TW" dirty="0"/>
                        <a:t>{Wonder-Bread, Sunset-Milk, </a:t>
                      </a:r>
                      <a:r>
                        <a:rPr lang="en-US" altLang="zh-TW" dirty="0" err="1"/>
                        <a:t>Dairyland</a:t>
                      </a:r>
                      <a:r>
                        <a:rPr lang="en-US" altLang="zh-TW" dirty="0"/>
                        <a:t>-Cheese}</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64211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At the granularity of </a:t>
            </a:r>
            <a:r>
              <a:rPr lang="en-US" altLang="zh-TW" dirty="0" err="1"/>
              <a:t>item_category</a:t>
            </a:r>
            <a:r>
              <a:rPr lang="en-US" altLang="zh-TW" dirty="0"/>
              <a:t>, (e.g. </a:t>
            </a:r>
            <a:r>
              <a:rPr lang="en-US" altLang="zh-TW" dirty="0" err="1"/>
              <a:t>item_i</a:t>
            </a:r>
            <a:r>
              <a:rPr lang="en-US" altLang="zh-TW" dirty="0"/>
              <a:t> could be ”Milk”),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and all the strong association rules (with their support s and confidence c) containing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a:t>
            </a:r>
          </a:p>
          <a:p>
            <a:pPr lvl="1"/>
            <a:r>
              <a:rPr lang="en-US" altLang="zh-TW" dirty="0"/>
              <a:t>(b) At the granularity of brand-</a:t>
            </a:r>
            <a:r>
              <a:rPr lang="en-US" altLang="zh-TW" dirty="0" err="1"/>
              <a:t>item_category</a:t>
            </a:r>
            <a:r>
              <a:rPr lang="en-US" altLang="zh-TW" dirty="0"/>
              <a:t>, (e.g. </a:t>
            </a:r>
            <a:r>
              <a:rPr lang="en-US" altLang="zh-TW" dirty="0" err="1"/>
              <a:t>item_i</a:t>
            </a:r>
            <a:r>
              <a:rPr lang="en-US" altLang="zh-TW" dirty="0"/>
              <a:t> could be ”Sunset-Milk”),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Xcustomer</a:t>
            </a:r>
            <a:r>
              <a:rPr lang="en-US" altLang="zh-TW" dirty="0">
                <a:sym typeface="Symbol" panose="05050102010706020507" pitchFamily="18" charset="2"/>
              </a:rPr>
              <a:t>, buys(X,item1)buys(X,item2)=&gt; buys(X,item3) </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(but do not print any rules).</a:t>
            </a:r>
          </a:p>
          <a:p>
            <a:pPr lvl="1"/>
            <a:br>
              <a:rPr lang="en-US" altLang="zh-TW" dirty="0"/>
            </a:br>
            <a:endParaRPr lang="en-US" altLang="zh-TW" dirty="0"/>
          </a:p>
          <a:p>
            <a:endParaRPr lang="zh-TW" altLang="en-US" dirty="0"/>
          </a:p>
        </p:txBody>
      </p:sp>
    </p:spTree>
    <p:extLst>
      <p:ext uri="{BB962C8B-B14F-4D97-AF65-F5344CB8AC3E}">
        <p14:creationId xmlns:p14="http://schemas.microsoft.com/office/powerpoint/2010/main" val="379563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6.14: The following contingency table summarizes supermarket transaction data, where hot dogs refers to the transactions containing hot dogs, !(hot dogs) refers to the transactions that do not contain hot dogs, hamburgers refers to the transactions containing hamburgers, !(hamburgers) refers to the transactions that do not contain hamburgers.</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8237875"/>
              </p:ext>
            </p:extLst>
          </p:nvPr>
        </p:nvGraphicFramePr>
        <p:xfrm>
          <a:off x="1323833" y="4339990"/>
          <a:ext cx="7096836" cy="1779783"/>
        </p:xfrm>
        <a:graphic>
          <a:graphicData uri="http://schemas.openxmlformats.org/drawingml/2006/table">
            <a:tbl>
              <a:tblPr firstRow="1" bandRow="1">
                <a:tableStyleId>{5C22544A-7EE6-4342-B048-85BDC9FD1C3A}</a:tableStyleId>
              </a:tblPr>
              <a:tblGrid>
                <a:gridCol w="1569492">
                  <a:extLst>
                    <a:ext uri="{9D8B030D-6E8A-4147-A177-3AD203B41FA5}">
                      <a16:colId xmlns:a16="http://schemas.microsoft.com/office/drawing/2014/main" val="20000"/>
                    </a:ext>
                  </a:extLst>
                </a:gridCol>
                <a:gridCol w="2129051">
                  <a:extLst>
                    <a:ext uri="{9D8B030D-6E8A-4147-A177-3AD203B41FA5}">
                      <a16:colId xmlns:a16="http://schemas.microsoft.com/office/drawing/2014/main" val="20001"/>
                    </a:ext>
                  </a:extLst>
                </a:gridCol>
                <a:gridCol w="2060812">
                  <a:extLst>
                    <a:ext uri="{9D8B030D-6E8A-4147-A177-3AD203B41FA5}">
                      <a16:colId xmlns:a16="http://schemas.microsoft.com/office/drawing/2014/main" val="20002"/>
                    </a:ext>
                  </a:extLst>
                </a:gridCol>
                <a:gridCol w="1337481">
                  <a:extLst>
                    <a:ext uri="{9D8B030D-6E8A-4147-A177-3AD203B41FA5}">
                      <a16:colId xmlns:a16="http://schemas.microsoft.com/office/drawing/2014/main" val="20003"/>
                    </a:ext>
                  </a:extLst>
                </a:gridCol>
              </a:tblGrid>
              <a:tr h="645647">
                <a:tc>
                  <a:txBody>
                    <a:bodyPr/>
                    <a:lstStyle/>
                    <a:p>
                      <a:endParaRPr lang="zh-TW" altLang="en-US" dirty="0"/>
                    </a:p>
                  </a:txBody>
                  <a:tcPr/>
                </a:tc>
                <a:tc>
                  <a:txBody>
                    <a:bodyPr/>
                    <a:lstStyle/>
                    <a:p>
                      <a:r>
                        <a:rPr lang="en-US" altLang="zh-TW" dirty="0"/>
                        <a:t>hot dogs</a:t>
                      </a:r>
                      <a:endParaRPr lang="zh-TW" altLang="en-US"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!(hot dogs)</a:t>
                      </a:r>
                      <a:endParaRPr lang="zh-TW" altLang="en-US" dirty="0"/>
                    </a:p>
                    <a:p>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hamburgers</a:t>
                      </a:r>
                      <a:endParaRPr lang="zh-TW" altLang="en-US" dirty="0"/>
                    </a:p>
                  </a:txBody>
                  <a:tcPr/>
                </a:tc>
                <a:tc>
                  <a:txBody>
                    <a:bodyPr/>
                    <a:lstStyle/>
                    <a:p>
                      <a:r>
                        <a:rPr lang="en-US" altLang="zh-TW" dirty="0"/>
                        <a:t>2000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!(hamburgers) </a:t>
                      </a:r>
                      <a:endParaRPr lang="zh-TW" altLang="en-US" dirty="0"/>
                    </a:p>
                  </a:txBody>
                  <a:tcPr/>
                </a:tc>
                <a:tc>
                  <a:txBody>
                    <a:bodyPr/>
                    <a:lstStyle/>
                    <a:p>
                      <a:r>
                        <a:rPr lang="en-US" altLang="zh-TW" dirty="0"/>
                        <a:t>1000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1500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Total</a:t>
                      </a:r>
                      <a:endParaRPr lang="zh-TW" altLang="en-US" dirty="0"/>
                    </a:p>
                  </a:txBody>
                  <a:tcPr/>
                </a:tc>
                <a:tc>
                  <a:txBody>
                    <a:bodyPr/>
                    <a:lstStyle/>
                    <a:p>
                      <a:r>
                        <a:rPr lang="en-US" altLang="zh-TW" dirty="0"/>
                        <a:t>3000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2000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5000</a:t>
                      </a:r>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31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lvl="1"/>
            <a:r>
              <a:rPr lang="en-US" altLang="zh-TW" dirty="0"/>
              <a:t>(a) suppose that the association rule “hot dogs =&gt; hamburgers” is mined. Given a minimum support threshold of 25% and a minimum confidence threshold of 50%, is this association rule strong?</a:t>
            </a:r>
          </a:p>
          <a:p>
            <a:pPr lvl="1"/>
            <a:r>
              <a:rPr lang="en-US" altLang="zh-TW" dirty="0"/>
              <a:t>(b) Based on the given data, is the purchase of hot dogs independent of the purchase of hamburgers? If not, what kind of correlation relationship exists between the two?</a:t>
            </a:r>
          </a:p>
          <a:p>
            <a:pPr lvl="1"/>
            <a:r>
              <a:rPr lang="en-US" altLang="zh-TW" dirty="0"/>
              <a:t>(c) Compare the use of </a:t>
            </a:r>
            <a:r>
              <a:rPr lang="en-US" altLang="zh-TW" i="1" dirty="0"/>
              <a:t>cosine</a:t>
            </a:r>
            <a:r>
              <a:rPr lang="en-US" altLang="zh-TW" dirty="0"/>
              <a:t> measures with </a:t>
            </a:r>
            <a:r>
              <a:rPr lang="en-US" altLang="zh-TW" i="1" dirty="0"/>
              <a:t>lift</a:t>
            </a:r>
            <a:r>
              <a:rPr lang="en-US" altLang="zh-TW" dirty="0"/>
              <a:t> and </a:t>
            </a:r>
            <a:r>
              <a:rPr lang="en-US" altLang="zh-TW" i="1" dirty="0"/>
              <a:t>correlation</a:t>
            </a:r>
            <a:r>
              <a:rPr lang="en-US" altLang="zh-TW" dirty="0"/>
              <a:t> on the given data.</a:t>
            </a:r>
            <a:endParaRPr lang="zh-TW" altLang="en-US" dirty="0"/>
          </a:p>
        </p:txBody>
      </p:sp>
    </p:spTree>
    <p:extLst>
      <p:ext uri="{BB962C8B-B14F-4D97-AF65-F5344CB8AC3E}">
        <p14:creationId xmlns:p14="http://schemas.microsoft.com/office/powerpoint/2010/main" val="285303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Chap.8</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77500" lnSpcReduction="20000"/>
              </a:bodyPr>
              <a:lstStyle/>
              <a:p>
                <a:r>
                  <a:rPr lang="en-US" altLang="zh-TW" dirty="0"/>
                  <a:t>8.6: Why is </a:t>
                </a:r>
                <a:r>
                  <a:rPr lang="en-US" altLang="zh-TW" i="1" dirty="0"/>
                  <a:t>naïve Bayesian classification </a:t>
                </a:r>
                <a:r>
                  <a:rPr lang="en-US" altLang="zh-TW" dirty="0"/>
                  <a:t>called “naïve”? Briefly outline the major ideas of naïve Bayesian classification.</a:t>
                </a:r>
              </a:p>
              <a:p>
                <a:r>
                  <a:rPr lang="en-US" altLang="zh-TW" dirty="0"/>
                  <a:t>8.11: The harmonic mean is one of several kinds of averages. The harmonic mean, H, of the positive real numbers, x</a:t>
                </a:r>
                <a:r>
                  <a:rPr lang="en-US" altLang="zh-TW" baseline="-25000" dirty="0"/>
                  <a:t>1</a:t>
                </a:r>
                <a:r>
                  <a:rPr lang="en-US" altLang="zh-TW" dirty="0"/>
                  <a:t>, x</a:t>
                </a:r>
                <a:r>
                  <a:rPr lang="en-US" altLang="zh-TW" baseline="-25000" dirty="0"/>
                  <a:t>2</a:t>
                </a:r>
                <a:r>
                  <a:rPr lang="en-US" altLang="zh-TW" dirty="0"/>
                  <a:t>, …, </a:t>
                </a:r>
                <a:r>
                  <a:rPr lang="en-US" altLang="zh-TW" dirty="0" err="1"/>
                  <a:t>x</a:t>
                </a:r>
                <a:r>
                  <a:rPr lang="en-US" altLang="zh-TW" baseline="-25000" dirty="0" err="1"/>
                  <a:t>n</a:t>
                </a:r>
                <a:r>
                  <a:rPr lang="en-US" altLang="zh-TW" dirty="0"/>
                  <a:t>, is defined as:</a:t>
                </a:r>
                <a:br>
                  <a:rPr lang="en-US" altLang="zh-TW" dirty="0"/>
                </a:br>
                <a:br>
                  <a:rPr lang="en-US" altLang="zh-TW" dirty="0"/>
                </a:br>
                <a:br>
                  <a:rPr lang="en-US" altLang="zh-TW" dirty="0"/>
                </a:br>
                <a14:m>
                  <m:oMath xmlns:m="http://schemas.openxmlformats.org/officeDocument/2006/math">
                    <m:r>
                      <a:rPr lang="en-US" altLang="zh-TW" i="1">
                        <a:latin typeface="Cambria Math" panose="02040503050406030204" pitchFamily="18" charset="0"/>
                      </a:rPr>
                      <m:t>𝐻</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1</m:t>
                                </m:r>
                              </m:sub>
                            </m:sSub>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2</m:t>
                                </m:r>
                              </m:sub>
                            </m:sSub>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𝑛</m:t>
                                </m:r>
                              </m:sub>
                            </m:sSub>
                          </m:den>
                        </m:f>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den>
                            </m:f>
                          </m:e>
                        </m:nary>
                      </m:den>
                    </m:f>
                  </m:oMath>
                </a14:m>
                <a:br>
                  <a:rPr lang="en-US" altLang="zh-TW" dirty="0"/>
                </a:br>
                <a:br>
                  <a:rPr lang="en-US" altLang="zh-TW" dirty="0"/>
                </a:br>
                <a:br>
                  <a:rPr lang="en-US" altLang="zh-TW" dirty="0"/>
                </a:br>
                <a:r>
                  <a:rPr lang="en-US" altLang="zh-TW" dirty="0"/>
                  <a:t>The F measure is the harmonic mean of precision and recall. Use this fact to derive Eq. (8.28) for F. In addition, write F</a:t>
                </a:r>
                <a:r>
                  <a:rPr lang="en-US" altLang="zh-TW" baseline="-25000" dirty="0">
                    <a:sym typeface="Symbol" panose="05050102010706020507" pitchFamily="18" charset="2"/>
                  </a:rPr>
                  <a:t></a:t>
                </a:r>
                <a:r>
                  <a:rPr lang="en-US" altLang="zh-TW" dirty="0"/>
                  <a:t> as a function of true positives, false negatives, and false positives. </a:t>
                </a:r>
                <a:br>
                  <a:rPr lang="en-US" altLang="zh-TW" dirty="0"/>
                </a:br>
                <a:br>
                  <a:rPr lang="en-US" altLang="zh-TW" dirty="0"/>
                </a:br>
                <a:r>
                  <a:rPr lang="en-US" altLang="zh-TW" dirty="0"/>
                  <a:t>[Eq.(8.28): </a:t>
                </a:r>
                <a14:m>
                  <m:oMath xmlns:m="http://schemas.openxmlformats.org/officeDocument/2006/math">
                    <m:r>
                      <a:rPr lang="en-US" altLang="zh-TW" i="1">
                        <a:latin typeface="Cambria Math" panose="02040503050406030204" pitchFamily="18" charset="0"/>
                      </a:rPr>
                      <m:t>𝐹</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2∗</m:t>
                        </m:r>
                        <m:r>
                          <a:rPr lang="en-US" altLang="zh-TW" i="1">
                            <a:latin typeface="Cambria Math" panose="02040503050406030204" pitchFamily="18" charset="0"/>
                          </a:rPr>
                          <m:t>𝑝𝑟𝑒𝑐𝑖𝑠𝑖𝑜𝑛</m:t>
                        </m:r>
                        <m:r>
                          <a:rPr lang="en-US" altLang="zh-TW" i="1">
                            <a:latin typeface="Cambria Math" panose="02040503050406030204" pitchFamily="18" charset="0"/>
                          </a:rPr>
                          <m:t>∗</m:t>
                        </m:r>
                        <m:r>
                          <a:rPr lang="en-US" altLang="zh-TW" i="1">
                            <a:latin typeface="Cambria Math" panose="02040503050406030204" pitchFamily="18" charset="0"/>
                          </a:rPr>
                          <m:t>𝑟𝑒𝑐𝑎𝑙𝑙</m:t>
                        </m:r>
                      </m:num>
                      <m:den>
                        <m:r>
                          <a:rPr lang="en-US" altLang="zh-TW" i="1">
                            <a:latin typeface="Cambria Math" panose="02040503050406030204" pitchFamily="18" charset="0"/>
                          </a:rPr>
                          <m:t>𝑝𝑟𝑒𝑐𝑖𝑠𝑖𝑜𝑛</m:t>
                        </m:r>
                        <m:r>
                          <a:rPr lang="en-US" altLang="zh-TW" i="1">
                            <a:latin typeface="Cambria Math" panose="02040503050406030204" pitchFamily="18" charset="0"/>
                          </a:rPr>
                          <m:t>+</m:t>
                        </m:r>
                        <m:r>
                          <a:rPr lang="en-US" altLang="zh-TW" i="1">
                            <a:latin typeface="Cambria Math" panose="02040503050406030204" pitchFamily="18" charset="0"/>
                          </a:rPr>
                          <m:t>𝑟𝑒𝑐𝑎𝑙𝑙</m:t>
                        </m:r>
                      </m:den>
                    </m:f>
                  </m:oMath>
                </a14:m>
                <a:r>
                  <a:rPr lang="en-US" altLang="zh-TW" dirty="0"/>
                  <a:t>]</a:t>
                </a:r>
              </a:p>
              <a:p>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696" t="-2801" r="-75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43757084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TotalTime>
  <Words>1083</Words>
  <Application>Microsoft Office PowerPoint</Application>
  <PresentationFormat>寬螢幕</PresentationFormat>
  <Paragraphs>121</Paragraphs>
  <Slides>13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13</vt:i4>
      </vt:variant>
    </vt:vector>
  </HeadingPairs>
  <TitlesOfParts>
    <vt:vector size="18" baseType="lpstr">
      <vt:lpstr>Arial</vt:lpstr>
      <vt:lpstr>Calibri</vt:lpstr>
      <vt:lpstr>Calibri Light</vt:lpstr>
      <vt:lpstr>Cambria Math</vt:lpstr>
      <vt:lpstr>Office 佈景主題</vt:lpstr>
      <vt:lpstr>Big Data Analytics: HW#2</vt:lpstr>
      <vt:lpstr>Homework #2: Frequent Pattern Mining &amp; Classification</vt:lpstr>
      <vt:lpstr>Exercises for Chap.6</vt:lpstr>
      <vt:lpstr>PowerPoint 簡報</vt:lpstr>
      <vt:lpstr>PowerPoint 簡報</vt:lpstr>
      <vt:lpstr>PowerPoint 簡報</vt:lpstr>
      <vt:lpstr>PowerPoint 簡報</vt:lpstr>
      <vt:lpstr>PowerPoint 簡報</vt:lpstr>
      <vt:lpstr>Exercises for Chap.8</vt:lpstr>
      <vt:lpstr>PowerPoint 簡報</vt:lpstr>
      <vt:lpstr>Figure 8.25 Tuples sorted by decreasing score, where the score is the value returned by a probabilistic classifier</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29</cp:revision>
  <dcterms:created xsi:type="dcterms:W3CDTF">2017-03-16T10:08:31Z</dcterms:created>
  <dcterms:modified xsi:type="dcterms:W3CDTF">2024-10-13T16:44:42Z</dcterms:modified>
</cp:coreProperties>
</file>