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299" r:id="rId2"/>
    <p:sldId id="257" r:id="rId3"/>
    <p:sldId id="258" r:id="rId4"/>
    <p:sldId id="259" r:id="rId5"/>
    <p:sldId id="261" r:id="rId6"/>
    <p:sldId id="316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8" r:id="rId15"/>
    <p:sldId id="269" r:id="rId16"/>
    <p:sldId id="270" r:id="rId17"/>
    <p:sldId id="317" r:id="rId18"/>
    <p:sldId id="271" r:id="rId19"/>
    <p:sldId id="272" r:id="rId20"/>
    <p:sldId id="315" r:id="rId21"/>
    <p:sldId id="273" r:id="rId22"/>
    <p:sldId id="31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314" r:id="rId4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35A9A38-DE15-4F2D-BC94-664E8B09B5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5BE9A9B-06E1-42BA-ACDB-8AA07DF9C8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A63FE874-8A81-49BE-9AC9-3EF208693C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9D2A509D-B34B-4A24-B554-CE9E874259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FFF480-7E66-4101-A47C-E6131EDC1A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1B98FB9-73AC-40FC-9D8B-A470E6050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9E4B636-7DF4-41BF-86D5-0D9E80FB6D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F7A02D2-7010-40C4-A449-90FA382C60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08AAC6F2-D374-43B5-8522-0EF642582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258F406-0E13-4260-B07F-CE632DA388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19300492-8891-464F-A699-73C66BFA9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8AFE39E-2D58-4A31-AACD-1D42310015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AEA2D34-0A0A-4613-95D8-AB1557F72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4E6140-E648-4D9E-88BD-60A08E5829CA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A89404A-C96E-4AEC-80C0-EB89D568A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7756345-EFC9-4FE4-91E1-C60D0C78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E677670-B990-468F-88FF-26B7FC7BD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0DDC2-7258-4C00-8EA4-9619F7961C1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1CCBBF-AE47-4C42-9F23-4441D00A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5AB92E4-F8DF-4E77-B593-3CB68DA7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C8088C5-0DFE-48E9-8572-71C01C774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CF6AAC-0F1E-453E-AE62-9CAB6B6C9CA6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33FF4D5-C9B7-4283-9B61-7DBAC802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1F976C-CDCE-490A-9362-BFFE6D3C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CF728F6-4B22-4267-9579-CCEEDC90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C755C-E180-4143-AF1A-F73ED5866C45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3FCC249-E8E6-4323-B6CE-8971F8C51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3997E9-AE12-49F5-9D99-66B4E047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93E3654-7E29-4AF1-BF48-DE117EC46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C0713E-AB15-4AF7-A70B-97FE9C265E7F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56C19CA-1ADD-4FE8-B24B-0B5756A34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F7B2F42-94D2-424C-8410-D780677E9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61D5B23-CEE4-4445-8DFE-F6B28D4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C7D5AA-39BA-4F8F-A890-B1F5B49DA56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81AFF8A-EE99-412E-BAD9-AC0C1A4DF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CC42746-95B0-4B2C-9607-C309DB883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6D25FEF-5E4D-4C99-98F8-EEB99972E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DF329-54E3-44C3-9177-165975EE8103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E9452DC-CDDE-4207-8575-29914468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7146AC7-CFEF-436F-9271-076805FA2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9EFFAE8-459B-42BF-989C-FFFC83D26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7E0E7C-2EF1-496F-88C2-FF194D57422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59502CA-F571-4B96-B93B-172BF8B3C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CED7753-66EC-439D-BE92-D2FDBE5CC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FB84201-488B-44E7-BCA5-D0E698DD3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A2EBE-3DDB-44F1-882B-C6691F7E9CFB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9126CFF-6621-4C48-94C3-114A2C8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D835582-87B9-40D2-A8FE-08C607A2D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122E308-18CE-4F9F-B836-96CA5DD8A7D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EBF8FB9-293C-4E06-9F14-827AF8A4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608319-A6E2-4B44-BDE1-C5648C73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ECD1B7F-D93C-4540-9890-468DDCC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86D527C-6DA8-45DF-A4B8-2A4E2EE9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6B2C368-44CA-42DA-9DE3-097E64D0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BE209F0-3A18-4517-9977-1102D32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77164B0B-5652-4DA2-86BC-E7AD4B58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9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3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2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6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0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6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9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2EFE563C-EABD-4EA3-9F13-CE968F5E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58BA1FB-BAAA-4100-8030-DC1FF95AC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2645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79371C-3C48-444A-9941-57EA03F1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6476" y="1178047"/>
            <a:ext cx="77079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F98953-0258-4230-8B80-65789540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45B3075-DB64-44C4-B133-1859E0624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52709A8-59EC-4925-B399-9DDED21B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EAF4CD6-3F0F-4647-AF55-29FF2BEB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2105" name="Text Box 9">
            <a:extLst>
              <a:ext uri="{FF2B5EF4-FFF2-40B4-BE49-F238E27FC236}">
                <a16:creationId xmlns:a16="http://schemas.microsoft.com/office/drawing/2014/main" id="{1CCE5384-E769-4660-BBFA-B411E6C3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13.</a:t>
            </a:r>
            <a:fld id="{91D2707A-55F1-49EC-982A-F2380BEADAC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id="{B365BA2C-FA86-461B-BD8F-6EAD459F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32107" name="Text Box 11">
            <a:extLst>
              <a:ext uri="{FF2B5EF4-FFF2-40B4-BE49-F238E27FC236}">
                <a16:creationId xmlns:a16="http://schemas.microsoft.com/office/drawing/2014/main" id="{5A99A60A-E2EA-41BE-BA53-227EF9F3A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3098340-F3D5-4D7C-8D74-B849DDC4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135" y="23537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2334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java.nio.channels</a:t>
            </a:r>
            <a:r>
              <a:rPr lang="en-US" altLang="en-US" sz="1600" dirty="0"/>
              <a:t>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public class </a:t>
            </a:r>
            <a:r>
              <a:rPr lang="en-US" altLang="en-US" sz="1600" dirty="0" err="1"/>
              <a:t>LockingExample</a:t>
            </a:r>
            <a:r>
              <a:rPr lang="en-US" altLang="en-US" sz="1600" dirty="0"/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</a:t>
            </a:r>
            <a:r>
              <a:rPr lang="en-US" altLang="en-US" sz="1600" dirty="0"/>
              <a:t>public static final </a:t>
            </a:r>
            <a:r>
              <a:rPr lang="en-US" altLang="en-US" sz="1600" dirty="0" err="1"/>
              <a:t>boolean</a:t>
            </a:r>
            <a:r>
              <a:rPr lang="en-US" altLang="en-US" sz="1600" dirty="0"/>
              <a:t>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public static final </a:t>
            </a:r>
            <a:r>
              <a:rPr lang="en-US" altLang="en-US" sz="1600" dirty="0" err="1"/>
              <a:t>boolean</a:t>
            </a:r>
            <a:r>
              <a:rPr lang="en-US" altLang="en-US" sz="1600" dirty="0"/>
              <a:t>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public static void main(String </a:t>
            </a:r>
            <a:r>
              <a:rPr lang="en-US" altLang="en-US" sz="1600" dirty="0" err="1"/>
              <a:t>arsg</a:t>
            </a:r>
            <a:r>
              <a:rPr lang="en-US" altLang="en-US" sz="1600" dirty="0"/>
              <a:t>[]) throws </a:t>
            </a:r>
            <a:r>
              <a:rPr lang="en-US" altLang="en-US" sz="1600" dirty="0" err="1"/>
              <a:t>IOException</a:t>
            </a:r>
            <a:r>
              <a:rPr lang="en-US" altLang="en-US" sz="1600" dirty="0"/>
              <a:t> {</a:t>
            </a:r>
            <a:r>
              <a:rPr lang="en-US" altLang="en-US" sz="1600" i="1" dirty="0"/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</a:t>
            </a:r>
            <a:r>
              <a:rPr lang="en-US" altLang="en-US" sz="1600" dirty="0" err="1">
                <a:solidFill>
                  <a:srgbClr val="0033CC"/>
                </a:solidFill>
              </a:rPr>
              <a:t>FileLock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</a:t>
            </a:r>
            <a:r>
              <a:rPr lang="en-US" altLang="en-US" sz="1600" dirty="0" err="1">
                <a:solidFill>
                  <a:srgbClr val="0033CC"/>
                </a:solidFill>
              </a:rPr>
              <a:t>FileLock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RandomAccessFile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raf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RandomAccessFile</a:t>
            </a:r>
            <a:r>
              <a:rPr lang="en-US" altLang="en-US" sz="1600" dirty="0"/>
              <a:t>("file.txt", "</a:t>
            </a:r>
            <a:r>
              <a:rPr lang="en-US" altLang="en-US" sz="1600" dirty="0" err="1"/>
              <a:t>rw</a:t>
            </a:r>
            <a:r>
              <a:rPr lang="en-US" altLang="en-US" sz="1600" dirty="0"/>
              <a:t>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FileChannel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raf.getChannel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(0,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</a:t>
            </a:r>
            <a:r>
              <a:rPr lang="en-US" altLang="en-US" sz="1600" dirty="0"/>
              <a:t>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3296" y="240947"/>
            <a:ext cx="7996238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</a:t>
            </a:r>
            <a:r>
              <a:rPr lang="en-US" altLang="en-US" sz="1600" dirty="0"/>
              <a:t>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</a:t>
            </a:r>
            <a:r>
              <a:rPr lang="en-US" altLang="en-US" sz="1600" dirty="0"/>
              <a:t>}</a:t>
            </a:r>
            <a:r>
              <a:rPr lang="en-US" altLang="en-US" sz="1600" i="1" dirty="0"/>
              <a:t> </a:t>
            </a:r>
            <a:r>
              <a:rPr lang="en-US" altLang="en-US" sz="1600" dirty="0"/>
              <a:t>catch (</a:t>
            </a:r>
            <a:r>
              <a:rPr lang="en-US" altLang="en-US" sz="1600" dirty="0" err="1"/>
              <a:t>java.io.IOException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ioe</a:t>
            </a:r>
            <a:r>
              <a:rPr lang="en-US" altLang="en-US" sz="1600" dirty="0"/>
              <a:t>) {</a:t>
            </a:r>
            <a:r>
              <a:rPr lang="en-US" altLang="en-US" sz="1600" i="1" dirty="0"/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	</a:t>
            </a:r>
            <a:r>
              <a:rPr lang="en-US" altLang="en-US" sz="1600" dirty="0" err="1"/>
              <a:t>System.err.println</a:t>
            </a:r>
            <a:r>
              <a:rPr lang="en-US" altLang="en-US" sz="1600" dirty="0"/>
              <a:t>(</a:t>
            </a:r>
            <a:r>
              <a:rPr lang="en-US" altLang="en-US" sz="1600" dirty="0" err="1"/>
              <a:t>ioe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</a:t>
            </a:r>
            <a:r>
              <a:rPr lang="en-US" altLang="en-US" sz="1600" dirty="0"/>
              <a:t>}finally {</a:t>
            </a:r>
            <a:r>
              <a:rPr lang="en-US" altLang="en-US" sz="1600" i="1" dirty="0"/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if (</a:t>
            </a:r>
            <a:r>
              <a:rPr lang="en-US" altLang="en-US" sz="1600" dirty="0" err="1"/>
              <a:t>exclusiveLock</a:t>
            </a:r>
            <a:r>
              <a:rPr lang="en-US" altLang="en-US" sz="1600" dirty="0"/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exclusiveLock.release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if (</a:t>
            </a:r>
            <a:r>
              <a:rPr lang="en-US" altLang="en-US" sz="1600" dirty="0" err="1"/>
              <a:t>sharedLock</a:t>
            </a:r>
            <a:r>
              <a:rPr lang="en-US" altLang="en-US" sz="1600" dirty="0"/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sharedLock.release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</a:t>
            </a:r>
            <a:r>
              <a:rPr lang="en-US" altLang="en-US" sz="1600" dirty="0"/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</a:t>
            </a:r>
            <a:r>
              <a:rPr lang="en-US" altLang="en-US" sz="1600" dirty="0"/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7064" y="239748"/>
            <a:ext cx="78184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</a:t>
            </a:r>
            <a:r>
              <a:rPr lang="en-US" altLang="en-US" dirty="0" smtClean="0"/>
              <a:t>Filename </a:t>
            </a:r>
            <a:r>
              <a:rPr lang="en-US" altLang="en-US" dirty="0"/>
              <a:t>Extension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23479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46449"/>
            <a:ext cx="777716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Who </a:t>
            </a:r>
            <a:r>
              <a:rPr lang="en-US" altLang="en-US" sz="2000" dirty="0"/>
              <a:t>decides: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211263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 –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See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problem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/>
              <a:t>in </a:t>
            </a:r>
            <a:r>
              <a:rPr lang="en-US" altLang="en-US" dirty="0" smtClean="0"/>
              <a:t>Ch.14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40A4CB-13D0-4D0D-9FF0-9A77B5077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Sequential-access File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1F7F261C-58B3-4593-9E80-E6195AEA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358900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463F32-CDB2-434F-B9CC-6B383438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358" y="392797"/>
            <a:ext cx="8301038" cy="4381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Simulation of Sequential Access on Direct-access File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C4D66CB0-A45C-4791-8BFA-DE87616E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289050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4" y="2391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2" y="1196975"/>
            <a:ext cx="7693377" cy="42338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Generally </a:t>
            </a:r>
            <a:r>
              <a:rPr lang="en-US" altLang="en-US" sz="2000" dirty="0">
                <a:solidFill>
                  <a:srgbClr val="000000"/>
                </a:solidFill>
              </a:rPr>
              <a:t>involve creation of an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sz="2000" dirty="0">
                <a:solidFill>
                  <a:srgbClr val="000000"/>
                </a:solidFill>
              </a:rPr>
              <a:t> for the file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E.g. IBM </a:t>
            </a:r>
            <a:r>
              <a:rPr lang="en-US" altLang="en-US" sz="2000" dirty="0">
                <a:solidFill>
                  <a:srgbClr val="000000"/>
                </a:solidFill>
              </a:rPr>
              <a:t>indexed sequential-access method (ISAM)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File kept sorted on a defined key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924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546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1374775"/>
            <a:ext cx="7441811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collection of nodes containing information about all files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360C502E-5BFA-41E9-810D-89C36E48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3FDB43A9-6554-43F8-833E-81DE5E34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B03B66F4-4724-42DB-B735-50CD3D2A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F85205C0-54EF-4A5D-8891-6D36AD3B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6946C25F-9B8A-4504-BA50-A6886A13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C781434B-8AC6-4807-A1A6-40D346F6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1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4FC46B06-EA17-41D6-88BC-EFEB264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2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B2AA1E36-565D-444B-8A52-8D2FE734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3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C52927E5-54A4-402D-98B8-FBDD1AF6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4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F284C7C-4DBB-4C1B-B934-6951910BB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n</a:t>
            </a:r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9DE88A2D-073F-4A26-8C4E-062076F4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D256AF67-C6F1-491E-B3C0-A398C36C1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11B52A41-A5D9-413B-AE33-AD7B4465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621D2A7F-0777-4D01-B50F-FD008A7F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6FA6F68F-040F-4841-814A-FC7AD19C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>
            <a:extLst>
              <a:ext uri="{FF2B5EF4-FFF2-40B4-BE49-F238E27FC236}">
                <a16:creationId xmlns:a16="http://schemas.microsoft.com/office/drawing/2014/main" id="{4E6B083E-4FC6-49B7-A233-A7C1F954F3F1}"/>
              </a:ext>
            </a:extLst>
          </p:cNvPr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>
            <a:extLst>
              <a:ext uri="{FF2B5EF4-FFF2-40B4-BE49-F238E27FC236}">
                <a16:creationId xmlns:a16="http://schemas.microsoft.com/office/drawing/2014/main" id="{1844DAC9-3BBB-4646-B35A-7469CB2F5E62}"/>
              </a:ext>
            </a:extLst>
          </p:cNvPr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23189EB2-8D7F-4B66-A870-372F9080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Directory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B68D5038-6AED-4F92-9219-4892CB69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Files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66B718BB-137B-450B-95B5-BF8EB0DB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Both the directory structure and the files reside on disk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24033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1233488"/>
            <a:ext cx="7718425" cy="3494087"/>
          </a:xfrm>
        </p:spPr>
        <p:txBody>
          <a:bodyPr/>
          <a:lstStyle/>
          <a:p>
            <a:r>
              <a:rPr lang="en-US" altLang="en-US" sz="2400" dirty="0"/>
              <a:t>File Concept</a:t>
            </a:r>
          </a:p>
          <a:p>
            <a:r>
              <a:rPr lang="en-US" altLang="en-US" sz="2400" dirty="0"/>
              <a:t>Access Methods</a:t>
            </a:r>
          </a:p>
          <a:p>
            <a:r>
              <a:rPr lang="en-US" altLang="en-US" sz="2400" dirty="0"/>
              <a:t>Disk and Directory Structure</a:t>
            </a:r>
          </a:p>
          <a:p>
            <a:r>
              <a:rPr lang="en-US" altLang="en-US" sz="2400" dirty="0"/>
              <a:t>File-System Mounting</a:t>
            </a:r>
          </a:p>
          <a:p>
            <a:r>
              <a:rPr lang="en-US" altLang="en-US" sz="2400" dirty="0"/>
              <a:t>File Sharing</a:t>
            </a:r>
          </a:p>
          <a:p>
            <a:r>
              <a:rPr lang="en-US" altLang="en-US" sz="2400" dirty="0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1287624"/>
            <a:ext cx="7716415" cy="4363876"/>
          </a:xfrm>
        </p:spPr>
        <p:txBody>
          <a:bodyPr/>
          <a:lstStyle/>
          <a:p>
            <a:r>
              <a:rPr lang="en-US" altLang="en-US" sz="2000" dirty="0"/>
              <a:t>Disk can be subdivided into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pPr lvl="1"/>
            <a:r>
              <a:rPr lang="en-US" altLang="en-US" sz="2000" dirty="0"/>
              <a:t>Disks or partitions can be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protected against failure</a:t>
            </a:r>
          </a:p>
          <a:p>
            <a:pPr lvl="1"/>
            <a:r>
              <a:rPr lang="en-US" altLang="en-US" sz="2000" dirty="0"/>
              <a:t>Disk or partition can be used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without a file system,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with a file system</a:t>
            </a:r>
          </a:p>
          <a:p>
            <a:pPr lvl="1"/>
            <a:r>
              <a:rPr lang="en-US" altLang="en-US" sz="2000" dirty="0"/>
              <a:t>Partitions also known as minidisks, slices</a:t>
            </a:r>
          </a:p>
          <a:p>
            <a:r>
              <a:rPr lang="en-US" altLang="en-US" sz="2000" dirty="0"/>
              <a:t>Entity containing file system known as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pPr lvl="1"/>
            <a:r>
              <a:rPr lang="en-US" altLang="en-US" sz="2000" dirty="0"/>
              <a:t>Each volume containing file system also tracks that file system</a:t>
            </a:r>
            <a:r>
              <a:rPr lang="ja-JP" altLang="en-US" sz="2000" dirty="0"/>
              <a:t>’</a:t>
            </a:r>
            <a:r>
              <a:rPr lang="en-US" altLang="ja-JP" sz="2000" dirty="0"/>
              <a:t>s info in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sz="2000" dirty="0">
                <a:solidFill>
                  <a:srgbClr val="3366FF"/>
                </a:solidFill>
              </a:rPr>
              <a:t> </a:t>
            </a:r>
            <a:r>
              <a:rPr lang="en-US" altLang="ja-JP" sz="2000" dirty="0"/>
              <a:t>or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sz="2000" dirty="0"/>
              <a:t>As well as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there are many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000" dirty="0"/>
              <a:t>, frequently all within the same </a:t>
            </a:r>
            <a:r>
              <a:rPr lang="en-US" altLang="en-US" sz="2000" dirty="0" smtClean="0"/>
              <a:t>OS or </a:t>
            </a:r>
            <a:r>
              <a:rPr lang="en-US" altLang="en-US" sz="2000" dirty="0"/>
              <a:t>computer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0EE9D2-5A50-485B-995D-05761479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3220" y="23537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Typical File-system Organization</a:t>
            </a:r>
          </a:p>
        </p:txBody>
      </p:sp>
      <p:pic>
        <p:nvPicPr>
          <p:cNvPr id="23555" name="Picture 6" descr="10">
            <a:extLst>
              <a:ext uri="{FF2B5EF4-FFF2-40B4-BE49-F238E27FC236}">
                <a16:creationId xmlns:a16="http://schemas.microsoft.com/office/drawing/2014/main" id="{11F23387-FC88-4FE8-879E-C7AACF67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187450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284353"/>
            <a:ext cx="7688423" cy="4530725"/>
          </a:xfrm>
        </p:spPr>
        <p:txBody>
          <a:bodyPr/>
          <a:lstStyle/>
          <a:p>
            <a:r>
              <a:rPr lang="en-US" altLang="en-US" sz="2000" dirty="0"/>
              <a:t>We mostly talk of general-purpose file systems</a:t>
            </a:r>
          </a:p>
          <a:p>
            <a:pPr lvl="1"/>
            <a:r>
              <a:rPr lang="en-US" altLang="en-US" sz="2000" dirty="0"/>
              <a:t>But systems frequently have may file systems, some general- and some </a:t>
            </a:r>
            <a:r>
              <a:rPr lang="en-US" altLang="en-US" sz="2000" dirty="0" smtClean="0"/>
              <a:t>special-purpose</a:t>
            </a:r>
            <a:endParaRPr lang="en-US" altLang="en-US" sz="2000" dirty="0"/>
          </a:p>
          <a:p>
            <a:r>
              <a:rPr lang="en-US" altLang="en-US" sz="2000" dirty="0"/>
              <a:t>Consider Solaris has</a:t>
            </a:r>
          </a:p>
          <a:p>
            <a:pPr lvl="1"/>
            <a:r>
              <a:rPr lang="en-US" altLang="en-US" sz="2000" dirty="0" err="1"/>
              <a:t>tmpfs</a:t>
            </a:r>
            <a:r>
              <a:rPr lang="en-US" altLang="en-US" sz="2000" dirty="0"/>
              <a:t> – </a:t>
            </a:r>
            <a:r>
              <a:rPr lang="en-US" altLang="en-US" sz="2000" dirty="0">
                <a:solidFill>
                  <a:srgbClr val="0000FF"/>
                </a:solidFill>
              </a:rPr>
              <a:t>memory</a:t>
            </a:r>
            <a:r>
              <a:rPr lang="en-US" altLang="en-US" sz="2000" dirty="0"/>
              <a:t>-based volatile FS for fast, temporary I/O</a:t>
            </a:r>
          </a:p>
          <a:p>
            <a:pPr lvl="1"/>
            <a:r>
              <a:rPr lang="en-US" altLang="en-US" sz="2000" dirty="0" err="1"/>
              <a:t>objfs</a:t>
            </a:r>
            <a:r>
              <a:rPr lang="en-US" altLang="en-US" sz="2000" dirty="0"/>
              <a:t> – interface into </a:t>
            </a:r>
            <a:r>
              <a:rPr lang="en-US" altLang="en-US" sz="2000" dirty="0">
                <a:solidFill>
                  <a:srgbClr val="0000FF"/>
                </a:solidFill>
              </a:rPr>
              <a:t>kernel memory </a:t>
            </a:r>
            <a:r>
              <a:rPr lang="en-US" altLang="en-US" sz="2000" dirty="0"/>
              <a:t>to get kernel symbols for debugging</a:t>
            </a:r>
          </a:p>
          <a:p>
            <a:pPr lvl="1"/>
            <a:r>
              <a:rPr lang="en-US" altLang="en-US" sz="2000" dirty="0" err="1"/>
              <a:t>ctfs</a:t>
            </a:r>
            <a:r>
              <a:rPr lang="en-US" altLang="en-US" sz="2000" dirty="0"/>
              <a:t> – contract file system for managing </a:t>
            </a:r>
            <a:r>
              <a:rPr lang="en-US" altLang="en-US" sz="2000" dirty="0">
                <a:solidFill>
                  <a:srgbClr val="0000FF"/>
                </a:solidFill>
              </a:rPr>
              <a:t>daemons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 err="1"/>
              <a:t>lofs</a:t>
            </a:r>
            <a:r>
              <a:rPr lang="en-US" altLang="en-US" sz="2000" dirty="0"/>
              <a:t> – loopback file system allows one FS to be accessed in place of another</a:t>
            </a:r>
          </a:p>
          <a:p>
            <a:pPr lvl="1"/>
            <a:r>
              <a:rPr lang="en-US" altLang="en-US" sz="2000" dirty="0" err="1"/>
              <a:t>procfs</a:t>
            </a:r>
            <a:r>
              <a:rPr lang="en-US" altLang="en-US" sz="2000" dirty="0"/>
              <a:t> – kernel interface to </a:t>
            </a:r>
            <a:r>
              <a:rPr lang="en-US" altLang="en-US" sz="2000" dirty="0">
                <a:solidFill>
                  <a:srgbClr val="0000FF"/>
                </a:solidFill>
              </a:rPr>
              <a:t>process</a:t>
            </a:r>
            <a:r>
              <a:rPr lang="en-US" altLang="en-US" sz="2000" dirty="0"/>
              <a:t> structures</a:t>
            </a:r>
          </a:p>
          <a:p>
            <a:pPr lvl="1"/>
            <a:r>
              <a:rPr lang="en-US" altLang="en-US" sz="2000" dirty="0" err="1"/>
              <a:t>ufs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zfs</a:t>
            </a:r>
            <a:r>
              <a:rPr lang="en-US" altLang="en-US" sz="2000" dirty="0"/>
              <a:t> – general purpose file 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303" y="2441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278809"/>
            <a:ext cx="7678899" cy="4530725"/>
          </a:xfrm>
        </p:spPr>
        <p:txBody>
          <a:bodyPr/>
          <a:lstStyle/>
          <a:p>
            <a:r>
              <a:rPr lang="en-US" altLang="en-US" sz="2400" dirty="0"/>
              <a:t>Search for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Create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Delete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List a directory</a:t>
            </a:r>
          </a:p>
          <a:p>
            <a:endParaRPr lang="en-US" altLang="en-US" sz="1000" dirty="0"/>
          </a:p>
          <a:p>
            <a:r>
              <a:rPr lang="en-US" altLang="en-US" sz="2400" dirty="0"/>
              <a:t>Rename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Traverse the file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343940"/>
            <a:ext cx="7743825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49" y="1804472"/>
            <a:ext cx="7374683" cy="4460875"/>
          </a:xfrm>
        </p:spPr>
        <p:txBody>
          <a:bodyPr/>
          <a:lstStyle/>
          <a:p>
            <a:r>
              <a:rPr lang="en-US" altLang="en-US" sz="2400" dirty="0"/>
              <a:t>Efficiency – locating a file quickly</a:t>
            </a:r>
          </a:p>
          <a:p>
            <a:r>
              <a:rPr lang="en-US" altLang="en-US" sz="2400" dirty="0"/>
              <a:t>Naming – convenient to users</a:t>
            </a:r>
          </a:p>
          <a:p>
            <a:pPr lvl="1"/>
            <a:r>
              <a:rPr lang="en-US" altLang="en-US" sz="2400" dirty="0"/>
              <a:t>Two users can have </a:t>
            </a:r>
            <a:r>
              <a:rPr lang="en-US" altLang="en-US" sz="2400" dirty="0" smtClean="0"/>
              <a:t>the same </a:t>
            </a:r>
            <a:r>
              <a:rPr lang="en-US" altLang="en-US" sz="2400" dirty="0"/>
              <a:t>name for different files</a:t>
            </a:r>
          </a:p>
          <a:p>
            <a:pPr lvl="1"/>
            <a:r>
              <a:rPr lang="en-US" altLang="en-US" sz="2400" dirty="0"/>
              <a:t>The same file can have several different names</a:t>
            </a:r>
          </a:p>
          <a:p>
            <a:r>
              <a:rPr lang="en-US" altLang="en-US" sz="2400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56784"/>
            <a:ext cx="718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242527"/>
            <a:ext cx="7275512" cy="4130675"/>
          </a:xfrm>
        </p:spPr>
        <p:txBody>
          <a:bodyPr/>
          <a:lstStyle/>
          <a:p>
            <a:r>
              <a:rPr lang="en-US" altLang="en-US" sz="2400" dirty="0"/>
              <a:t>A single directory for all users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Naming problem</a:t>
            </a:r>
          </a:p>
          <a:p>
            <a:r>
              <a:rPr lang="en-US" altLang="en-US" sz="2400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24" y="2193715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47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869237" cy="555625"/>
          </a:xfrm>
        </p:spPr>
        <p:txBody>
          <a:bodyPr/>
          <a:lstStyle/>
          <a:p>
            <a:r>
              <a:rPr lang="en-US" altLang="en-US" sz="2000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6805D3-99ED-4624-97B7-43C1CC89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964" y="24966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F7E9DC7-71FD-479D-8624-1A992745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3" y="1350088"/>
            <a:ext cx="7613781" cy="4530725"/>
          </a:xfrm>
        </p:spPr>
        <p:txBody>
          <a:bodyPr/>
          <a:lstStyle/>
          <a:p>
            <a:r>
              <a:rPr lang="en-US" altLang="en-US" sz="2400" dirty="0"/>
              <a:t>Efficient searching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Grouping Capability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Current directory (working directory)</a:t>
            </a:r>
          </a:p>
          <a:p>
            <a:pPr lvl="1"/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47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1136650"/>
            <a:ext cx="7370763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Absolute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sz="2000" dirty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Delete a file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Example:  if in current directory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Helvetica" panose="020B0604020202020204" pitchFamily="34" charset="0"/>
              </a:rPr>
              <a:t>Deleting </a:t>
            </a:r>
            <a:r>
              <a:rPr lang="ja-JP" altLang="en-US" sz="2400" dirty="0">
                <a:latin typeface="Helvetica" panose="020B0604020202020204" pitchFamily="34" charset="0"/>
              </a:rPr>
              <a:t>“</a:t>
            </a:r>
            <a:r>
              <a:rPr lang="en-US" altLang="ja-JP" sz="2400" dirty="0">
                <a:latin typeface="Helvetica" panose="020B0604020202020204" pitchFamily="34" charset="0"/>
              </a:rPr>
              <a:t>mail</a:t>
            </a:r>
            <a:r>
              <a:rPr lang="ja-JP" altLang="en-US" sz="2400" dirty="0">
                <a:latin typeface="Helvetica" panose="020B0604020202020204" pitchFamily="34" charset="0"/>
              </a:rPr>
              <a:t>”</a:t>
            </a:r>
            <a:r>
              <a:rPr lang="en-US" altLang="ja-JP" sz="2400" dirty="0">
                <a:latin typeface="Helvetica" panose="020B0604020202020204" pitchFamily="34" charset="0"/>
              </a:rPr>
              <a:t> </a:t>
            </a:r>
            <a:r>
              <a:rPr lang="en-US" altLang="ja-JP" sz="2400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400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sz="24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85" y="4307682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1233488"/>
            <a:ext cx="7632438" cy="4530725"/>
          </a:xfrm>
        </p:spPr>
        <p:txBody>
          <a:bodyPr/>
          <a:lstStyle/>
          <a:p>
            <a:r>
              <a:rPr lang="en-US" altLang="en-US" sz="2400" dirty="0"/>
              <a:t>To explain the </a:t>
            </a:r>
            <a:r>
              <a:rPr lang="en-US" altLang="en-US" sz="2400" dirty="0" smtClean="0"/>
              <a:t>functions </a:t>
            </a:r>
            <a:r>
              <a:rPr lang="en-US" altLang="en-US" sz="2400" dirty="0"/>
              <a:t>of file systems</a:t>
            </a:r>
          </a:p>
          <a:p>
            <a:r>
              <a:rPr lang="en-US" altLang="en-US" sz="2400" dirty="0"/>
              <a:t>To describe the interfaces to file systems</a:t>
            </a:r>
          </a:p>
          <a:p>
            <a:r>
              <a:rPr lang="en-US" altLang="en-US" sz="2400" dirty="0"/>
              <a:t>To discuss file-system design tradeoffs, including access methods, file sharing, file locking, and directory structures</a:t>
            </a:r>
          </a:p>
          <a:p>
            <a:r>
              <a:rPr lang="en-US" altLang="en-US" sz="2400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25782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sz="2400" dirty="0"/>
              <a:t>Two different names (aliasing)</a:t>
            </a:r>
          </a:p>
          <a:p>
            <a:r>
              <a:rPr lang="en-US" altLang="en-US" sz="2400" dirty="0"/>
              <a:t>If </a:t>
            </a:r>
            <a:r>
              <a:rPr lang="en-US" altLang="en-US" sz="2400" b="1" i="1" dirty="0" err="1"/>
              <a:t>dict</a:t>
            </a:r>
            <a:r>
              <a:rPr lang="en-US" altLang="en-US" sz="2400" dirty="0"/>
              <a:t> deletes </a:t>
            </a:r>
            <a:r>
              <a:rPr lang="en-US" altLang="en-US" sz="2400" b="1" i="1" dirty="0"/>
              <a:t>list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/>
              <a:t>	Solutions:</a:t>
            </a:r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, so we can delete all </a:t>
            </a:r>
            <a:r>
              <a:rPr lang="en-US" altLang="en-US" sz="2400" dirty="0" smtClean="0"/>
              <a:t>pointers</a:t>
            </a:r>
          </a:p>
          <a:p>
            <a:pPr lvl="2"/>
            <a:r>
              <a:rPr lang="en-US" altLang="en-US" sz="2400" dirty="0" smtClean="0"/>
              <a:t>Variable </a:t>
            </a:r>
            <a:r>
              <a:rPr lang="en-US" altLang="en-US" sz="2400" dirty="0"/>
              <a:t>size records </a:t>
            </a:r>
            <a:r>
              <a:rPr lang="en-US" altLang="en-US" sz="2400" dirty="0" smtClean="0"/>
              <a:t>problem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 using a daisy chain organization</a:t>
            </a:r>
          </a:p>
          <a:p>
            <a:pPr lvl="2"/>
            <a:r>
              <a:rPr lang="en-US" altLang="en-US" sz="2400" dirty="0"/>
              <a:t>Entry-hold-count solution</a:t>
            </a:r>
          </a:p>
          <a:p>
            <a:r>
              <a:rPr lang="en-US" altLang="en-US" sz="2400" dirty="0"/>
              <a:t>New directory entry type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sz="2400" dirty="0"/>
              <a:t> – another name (pointer) to an existing file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follow pointer to locate the file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244705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31913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24470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191049"/>
            <a:ext cx="7707312" cy="4530725"/>
          </a:xfrm>
        </p:spPr>
        <p:txBody>
          <a:bodyPr/>
          <a:lstStyle/>
          <a:p>
            <a:r>
              <a:rPr lang="en-US" altLang="en-US" sz="2400" dirty="0"/>
              <a:t>How do we guarantee no cycles?</a:t>
            </a:r>
          </a:p>
          <a:p>
            <a:pPr lvl="1"/>
            <a:r>
              <a:rPr lang="en-US" altLang="en-US" sz="2400" dirty="0"/>
              <a:t>Allow only links to file not subdirectories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sz="2400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239166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 Mounting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220896" cy="2828925"/>
          </a:xfrm>
        </p:spPr>
        <p:txBody>
          <a:bodyPr/>
          <a:lstStyle/>
          <a:p>
            <a:r>
              <a:rPr lang="en-US" altLang="en-US" sz="2000" dirty="0"/>
              <a:t>A file system must be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mounted</a:t>
            </a:r>
            <a:r>
              <a:rPr lang="en-US" altLang="en-US" sz="2000" dirty="0"/>
              <a:t> before it can be accessed</a:t>
            </a:r>
            <a:endParaRPr lang="en-US" altLang="en-US" sz="2000" b="1" dirty="0">
              <a:solidFill>
                <a:srgbClr val="3366FF"/>
              </a:solidFill>
            </a:endParaRPr>
          </a:p>
          <a:p>
            <a:r>
              <a:rPr lang="en-US" altLang="en-US" sz="2000" dirty="0"/>
              <a:t>A unmounted file system (i.e., Fig. 11-11(b)) is mounted at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</a:t>
            </a: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2389188"/>
            <a:ext cx="59102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4357501-83E4-4854-B9A7-6FA40DE39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 Point</a:t>
            </a:r>
            <a:endParaRPr lang="en-US" altLang="en-US" sz="2400" dirty="0"/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64E64CAE-ADC5-46F9-B605-0505598C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266825"/>
            <a:ext cx="29845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3981EA3-EBBE-4F74-A2A2-066B1C4C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16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BD1919-9017-4557-8F58-2364EF506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348" y="1162474"/>
            <a:ext cx="7646501" cy="4530725"/>
          </a:xfrm>
        </p:spPr>
        <p:txBody>
          <a:bodyPr/>
          <a:lstStyle/>
          <a:p>
            <a:r>
              <a:rPr lang="en-US" altLang="en-US" sz="2000" dirty="0"/>
              <a:t>Sharing of files on multi-user systems is desirable</a:t>
            </a:r>
          </a:p>
          <a:p>
            <a:r>
              <a:rPr lang="en-US" altLang="en-US" sz="2000" dirty="0"/>
              <a:t>Sharing may be done through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protection</a:t>
            </a:r>
            <a:r>
              <a:rPr lang="en-US" altLang="en-US" sz="2000" dirty="0"/>
              <a:t> scheme</a:t>
            </a:r>
          </a:p>
          <a:p>
            <a:r>
              <a:rPr lang="en-US" altLang="en-US" sz="2000" dirty="0"/>
              <a:t>On distributed systems, files may be shared across a network</a:t>
            </a:r>
          </a:p>
          <a:p>
            <a:r>
              <a:rPr lang="en-US" altLang="en-US" sz="2000" dirty="0"/>
              <a:t>Network File System (NFS) is a common distributed </a:t>
            </a:r>
            <a:r>
              <a:rPr lang="en-US" altLang="en-US" sz="2000" dirty="0" smtClean="0"/>
              <a:t>file-sharing </a:t>
            </a:r>
            <a:r>
              <a:rPr lang="en-US" altLang="en-US" sz="2000" dirty="0"/>
              <a:t>method</a:t>
            </a:r>
          </a:p>
          <a:p>
            <a:r>
              <a:rPr lang="en-US" altLang="en-US" sz="2000" dirty="0"/>
              <a:t>If multi-user system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User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identify users, allowing permissions and protections to be per-user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Group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allow users to be in groups, permitting group access rights</a:t>
            </a:r>
          </a:p>
          <a:p>
            <a:pPr lvl="1"/>
            <a:r>
              <a:rPr lang="en-US" altLang="en-US" sz="2000" dirty="0"/>
              <a:t>Owner of a file / directory</a:t>
            </a:r>
          </a:p>
          <a:p>
            <a:pPr lvl="1"/>
            <a:r>
              <a:rPr lang="en-US" altLang="en-US" sz="2000" dirty="0"/>
              <a:t>Group of a file / directory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F2C238A-497B-4E5A-9FD1-79E4B2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0606" y="245287"/>
            <a:ext cx="710694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Remote File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0B30E2-5967-410F-A73B-3B2080B5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1095375"/>
            <a:ext cx="7725131" cy="5275263"/>
          </a:xfrm>
        </p:spPr>
        <p:txBody>
          <a:bodyPr/>
          <a:lstStyle/>
          <a:p>
            <a:r>
              <a:rPr lang="en-US" altLang="en-US" dirty="0"/>
              <a:t>Uses networking to allow file system access between systems</a:t>
            </a:r>
          </a:p>
          <a:p>
            <a:pPr lvl="1"/>
            <a:r>
              <a:rPr lang="en-US" altLang="en-US" dirty="0"/>
              <a:t>Manually via programs like FTP</a:t>
            </a:r>
          </a:p>
          <a:p>
            <a:pPr lvl="1"/>
            <a:r>
              <a:rPr lang="en-US" altLang="en-US" dirty="0"/>
              <a:t>Automatically, seamlessly using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</a:p>
          <a:p>
            <a:pPr lvl="1"/>
            <a:r>
              <a:rPr lang="en-US" altLang="en-US" dirty="0"/>
              <a:t>Semi automatically via 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Client-server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model allows clients to mount remote file systems from servers</a:t>
            </a:r>
          </a:p>
          <a:p>
            <a:pPr lvl="1"/>
            <a:r>
              <a:rPr lang="en-US" altLang="en-US" dirty="0"/>
              <a:t>Server can serve multiple clients</a:t>
            </a:r>
          </a:p>
          <a:p>
            <a:pPr lvl="1"/>
            <a:r>
              <a:rPr lang="en-US" altLang="en-US" dirty="0"/>
              <a:t>Client and user-on-client identification is insecure or complicated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NFS</a:t>
            </a:r>
            <a:r>
              <a:rPr lang="en-US" altLang="en-US" dirty="0"/>
              <a:t> is standard UNIX client-server file sharing protocol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 is standard Windows protocol</a:t>
            </a:r>
          </a:p>
          <a:p>
            <a:pPr lvl="1"/>
            <a:r>
              <a:rPr lang="en-US" altLang="en-US" dirty="0"/>
              <a:t>Standard </a:t>
            </a:r>
            <a:r>
              <a:rPr lang="en-US" altLang="en-US" dirty="0" smtClean="0"/>
              <a:t>OS file system </a:t>
            </a:r>
            <a:r>
              <a:rPr lang="en-US" altLang="en-US" dirty="0"/>
              <a:t>calls are translated into remote calls</a:t>
            </a:r>
          </a:p>
          <a:p>
            <a:r>
              <a:rPr lang="en-US" altLang="en-US" dirty="0"/>
              <a:t>Distributed Information Systems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b="1" dirty="0"/>
              <a:t>)</a:t>
            </a:r>
            <a:r>
              <a:rPr lang="en-US" altLang="en-US" dirty="0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151201-6E2A-43FF-B406-78BBCE333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4138" y="239166"/>
            <a:ext cx="78882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Failure Modes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780D44-5EE4-4DD3-A642-398A5E3A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1177925"/>
            <a:ext cx="7688197" cy="4429125"/>
          </a:xfrm>
        </p:spPr>
        <p:txBody>
          <a:bodyPr/>
          <a:lstStyle/>
          <a:p>
            <a:r>
              <a:rPr lang="en-US" altLang="en-US" sz="2000" dirty="0"/>
              <a:t>All file systems have failure modes</a:t>
            </a:r>
          </a:p>
          <a:p>
            <a:pPr lvl="1"/>
            <a:r>
              <a:rPr lang="en-US" altLang="en-US" sz="2000" dirty="0"/>
              <a:t>For example corruption of directory structures or other non-user data, called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metadata</a:t>
            </a:r>
          </a:p>
          <a:p>
            <a:r>
              <a:rPr lang="en-US" altLang="en-US" sz="2000" dirty="0"/>
              <a:t>Remote file systems add new failure modes, due to network failure, server failure</a:t>
            </a:r>
          </a:p>
          <a:p>
            <a:r>
              <a:rPr lang="en-US" altLang="en-US" sz="2000" dirty="0"/>
              <a:t>Recovery from failure can involve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state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about status of each remote request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Stateless</a:t>
            </a:r>
            <a:r>
              <a:rPr lang="en-US" altLang="en-US" sz="2000" dirty="0"/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7A40FF-C3D7-4ADF-BFAF-1EB84F19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220" y="243309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Consistency Semantics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19AE64-1987-409C-A19E-39FD4807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37" y="1240295"/>
            <a:ext cx="7660204" cy="5003800"/>
          </a:xfrm>
        </p:spPr>
        <p:txBody>
          <a:bodyPr/>
          <a:lstStyle/>
          <a:p>
            <a:r>
              <a:rPr lang="en-US" altLang="en-US" sz="2000" dirty="0"/>
              <a:t>Specify how multiple users are to access a shared file simultaneously</a:t>
            </a:r>
          </a:p>
          <a:p>
            <a:pPr lvl="1"/>
            <a:r>
              <a:rPr lang="en-US" altLang="en-US" sz="2000" dirty="0"/>
              <a:t>Similar to </a:t>
            </a:r>
            <a:r>
              <a:rPr lang="en-US" altLang="en-US" sz="2000" dirty="0" smtClean="0"/>
              <a:t>Ch.6 </a:t>
            </a:r>
            <a:r>
              <a:rPr lang="en-US" altLang="en-US" sz="2000" dirty="0"/>
              <a:t>process synchronization algorithms</a:t>
            </a:r>
          </a:p>
          <a:p>
            <a:pPr lvl="2"/>
            <a:r>
              <a:rPr lang="en-US" altLang="en-US" sz="2000" dirty="0"/>
              <a:t>Tend to be less complex due to disk I/O and network latency (for remote file </a:t>
            </a:r>
            <a:r>
              <a:rPr lang="en-US" altLang="en-US" sz="2000" dirty="0" smtClean="0"/>
              <a:t>systems)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Unix </a:t>
            </a:r>
            <a:r>
              <a:rPr lang="en-US" altLang="en-US" sz="2000" dirty="0"/>
              <a:t>file system (UFS) </a:t>
            </a:r>
            <a:r>
              <a:rPr lang="en-US" altLang="en-US" sz="2000" dirty="0" smtClean="0"/>
              <a:t>implements </a:t>
            </a:r>
            <a:r>
              <a:rPr lang="en-US" altLang="en-US" sz="2000" dirty="0" smtClean="0">
                <a:solidFill>
                  <a:srgbClr val="0000FF"/>
                </a:solidFill>
              </a:rPr>
              <a:t>UNIX semantics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2"/>
            <a:r>
              <a:rPr lang="en-US" altLang="en-US" sz="2000" dirty="0"/>
              <a:t>Writes to an open file visible immediately to other users of the same open file</a:t>
            </a:r>
          </a:p>
          <a:p>
            <a:pPr lvl="2"/>
            <a:r>
              <a:rPr lang="en-US" altLang="en-US" sz="2000" dirty="0"/>
              <a:t>Sharing file pointer to allow multiple users to read and write concurrently</a:t>
            </a:r>
          </a:p>
          <a:p>
            <a:pPr lvl="1"/>
            <a:r>
              <a:rPr lang="en-US" altLang="en-US" sz="2000" dirty="0"/>
              <a:t>Andrew File System (AFS) implemented complex remote file sharing </a:t>
            </a:r>
            <a:r>
              <a:rPr lang="en-US" altLang="en-US" sz="2000" dirty="0" smtClean="0"/>
              <a:t>semantics - </a:t>
            </a:r>
            <a:r>
              <a:rPr lang="en-US" altLang="en-US" sz="2000" dirty="0" smtClean="0">
                <a:solidFill>
                  <a:srgbClr val="0000FF"/>
                </a:solidFill>
              </a:rPr>
              <a:t>session </a:t>
            </a:r>
            <a:r>
              <a:rPr lang="en-US" altLang="en-US" sz="2000" dirty="0">
                <a:solidFill>
                  <a:srgbClr val="0000FF"/>
                </a:solidFill>
              </a:rPr>
              <a:t>semantics</a:t>
            </a:r>
          </a:p>
          <a:p>
            <a:pPr lvl="2"/>
            <a:r>
              <a:rPr lang="en-US" altLang="en-US" sz="2000" dirty="0"/>
              <a:t>Writes only visible to sessions starting after the file is closed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24033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1242072"/>
            <a:ext cx="7648575" cy="4530725"/>
          </a:xfrm>
        </p:spPr>
        <p:txBody>
          <a:bodyPr/>
          <a:lstStyle/>
          <a:p>
            <a:r>
              <a:rPr lang="en-US" altLang="en-US" sz="2400" dirty="0"/>
              <a:t>Contiguous logical address space</a:t>
            </a:r>
          </a:p>
          <a:p>
            <a:r>
              <a:rPr lang="en-US" altLang="en-US" sz="2400" dirty="0"/>
              <a:t>Types: </a:t>
            </a:r>
          </a:p>
          <a:p>
            <a:pPr lvl="1"/>
            <a:r>
              <a:rPr lang="en-US" altLang="en-US" sz="2400" dirty="0"/>
              <a:t>Data</a:t>
            </a:r>
          </a:p>
          <a:p>
            <a:pPr lvl="2"/>
            <a:r>
              <a:rPr lang="en-US" altLang="en-US" sz="2400" dirty="0"/>
              <a:t>numeric</a:t>
            </a:r>
          </a:p>
          <a:p>
            <a:pPr lvl="2"/>
            <a:r>
              <a:rPr lang="en-US" altLang="en-US" sz="2400" dirty="0"/>
              <a:t>character</a:t>
            </a:r>
          </a:p>
          <a:p>
            <a:pPr lvl="2"/>
            <a:r>
              <a:rPr lang="en-US" altLang="en-US" sz="2400" dirty="0"/>
              <a:t>binary</a:t>
            </a:r>
          </a:p>
          <a:p>
            <a:pPr lvl="1"/>
            <a:r>
              <a:rPr lang="en-US" altLang="en-US" sz="2400" dirty="0"/>
              <a:t>Program</a:t>
            </a:r>
          </a:p>
          <a:p>
            <a:r>
              <a:rPr lang="en-US" altLang="en-US" sz="2400" dirty="0"/>
              <a:t>Contents defined by file’s creator</a:t>
            </a:r>
          </a:p>
          <a:p>
            <a:pPr lvl="1"/>
            <a:r>
              <a:rPr lang="en-US" altLang="en-US" sz="2400" dirty="0"/>
              <a:t>Many types</a:t>
            </a:r>
          </a:p>
          <a:p>
            <a:pPr lvl="2"/>
            <a:r>
              <a:rPr lang="en-US" altLang="en-US" sz="2400" dirty="0"/>
              <a:t>Consider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,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,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2490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451725" cy="4530725"/>
          </a:xfrm>
        </p:spPr>
        <p:txBody>
          <a:bodyPr/>
          <a:lstStyle/>
          <a:p>
            <a:r>
              <a:rPr lang="en-US" altLang="en-US" sz="2000" dirty="0"/>
              <a:t>File owner/creator should be able to control:</a:t>
            </a:r>
          </a:p>
          <a:p>
            <a:pPr lvl="1"/>
            <a:r>
              <a:rPr lang="en-US" altLang="en-US" sz="2000" dirty="0"/>
              <a:t>what can be done</a:t>
            </a:r>
          </a:p>
          <a:p>
            <a:pPr lvl="1"/>
            <a:r>
              <a:rPr lang="en-US" altLang="en-US" sz="2000" dirty="0"/>
              <a:t>by whom</a:t>
            </a:r>
          </a:p>
          <a:p>
            <a:r>
              <a:rPr lang="en-US" altLang="en-US" sz="2000" dirty="0"/>
              <a:t>Types of access</a:t>
            </a:r>
          </a:p>
          <a:p>
            <a:pPr lvl="1"/>
            <a:r>
              <a:rPr lang="en-US" altLang="en-US" sz="2000" b="1" dirty="0"/>
              <a:t>Read</a:t>
            </a:r>
          </a:p>
          <a:p>
            <a:pPr lvl="1"/>
            <a:r>
              <a:rPr lang="en-US" altLang="en-US" sz="2000" b="1" dirty="0"/>
              <a:t>Write</a:t>
            </a:r>
          </a:p>
          <a:p>
            <a:pPr lvl="1"/>
            <a:r>
              <a:rPr lang="en-US" altLang="en-US" sz="2000" b="1" dirty="0"/>
              <a:t>Execute</a:t>
            </a:r>
          </a:p>
          <a:p>
            <a:pPr lvl="1"/>
            <a:r>
              <a:rPr lang="en-US" altLang="en-US" sz="2000" b="1" dirty="0"/>
              <a:t>Append</a:t>
            </a:r>
          </a:p>
          <a:p>
            <a:pPr lvl="1"/>
            <a:r>
              <a:rPr lang="en-US" altLang="en-US" sz="2000" b="1" dirty="0"/>
              <a:t>Delete</a:t>
            </a:r>
          </a:p>
          <a:p>
            <a:pPr lvl="1"/>
            <a:r>
              <a:rPr lang="en-US" altLang="en-US" sz="2000" b="1" dirty="0"/>
              <a:t>List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58408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</a:t>
            </a:r>
            <a:r>
              <a:rPr lang="en-US" altLang="en-US" dirty="0" smtClean="0">
                <a:sym typeface="Symbol" panose="05050102010706020507" pitchFamily="18" charset="2"/>
              </a:rPr>
              <a:t>group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particular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</a:t>
            </a:r>
            <a:r>
              <a:rPr lang="en-US" altLang="en-US" dirty="0" smtClean="0">
                <a:sym typeface="Symbol" panose="05050102010706020507" pitchFamily="18" charset="2"/>
              </a:rPr>
              <a:t>access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6090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333" y="20245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Windows </a:t>
            </a:r>
            <a:r>
              <a:rPr lang="en-US" altLang="en-US" sz="2800" dirty="0" smtClean="0"/>
              <a:t>Access-Control </a:t>
            </a:r>
            <a:r>
              <a:rPr lang="en-US" altLang="en-US" sz="2800" dirty="0"/>
              <a:t>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24412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519238" y="1208088"/>
            <a:ext cx="6629400" cy="3030537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23595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1231640"/>
            <a:ext cx="7493389" cy="4363292"/>
          </a:xfrm>
        </p:spPr>
        <p:txBody>
          <a:bodyPr/>
          <a:lstStyle/>
          <a:p>
            <a:r>
              <a:rPr lang="en-US" altLang="en-US" sz="2000" b="1" dirty="0"/>
              <a:t>Name</a:t>
            </a:r>
            <a:r>
              <a:rPr lang="en-US" altLang="en-US" sz="2000" dirty="0"/>
              <a:t> – only information kept in human-readable form</a:t>
            </a:r>
          </a:p>
          <a:p>
            <a:r>
              <a:rPr lang="en-US" altLang="en-US" sz="2000" b="1" dirty="0"/>
              <a:t>Identifier</a:t>
            </a:r>
            <a:r>
              <a:rPr lang="en-US" altLang="en-US" sz="2000" dirty="0"/>
              <a:t> – unique tag (number) identifies file within file system</a:t>
            </a:r>
          </a:p>
          <a:p>
            <a:r>
              <a:rPr lang="en-US" altLang="en-US" sz="2000" b="1" dirty="0"/>
              <a:t>Type</a:t>
            </a:r>
            <a:r>
              <a:rPr lang="en-US" altLang="en-US" sz="2000" dirty="0"/>
              <a:t> – needed for systems that support different types</a:t>
            </a:r>
          </a:p>
          <a:p>
            <a:r>
              <a:rPr lang="en-US" altLang="en-US" sz="2000" b="1" dirty="0"/>
              <a:t>Location</a:t>
            </a:r>
            <a:r>
              <a:rPr lang="en-US" altLang="en-US" sz="2000" dirty="0"/>
              <a:t> – pointer to file location on device</a:t>
            </a:r>
          </a:p>
          <a:p>
            <a:r>
              <a:rPr lang="en-US" altLang="en-US" sz="2000" b="1" dirty="0"/>
              <a:t>Size</a:t>
            </a:r>
            <a:r>
              <a:rPr lang="en-US" altLang="en-US" sz="2000" dirty="0"/>
              <a:t> – current file size</a:t>
            </a:r>
          </a:p>
          <a:p>
            <a:r>
              <a:rPr lang="en-US" altLang="en-US" sz="2000" b="1" dirty="0"/>
              <a:t>Protection</a:t>
            </a:r>
            <a:r>
              <a:rPr lang="en-US" altLang="en-US" sz="2000" dirty="0"/>
              <a:t> – controls who can do reading, writing, executing</a:t>
            </a:r>
          </a:p>
          <a:p>
            <a:r>
              <a:rPr lang="en-US" altLang="en-US" sz="2000" b="1" dirty="0"/>
              <a:t>Time, date, and user identification</a:t>
            </a:r>
            <a:r>
              <a:rPr lang="en-US" altLang="en-US" sz="2000" dirty="0"/>
              <a:t> – data for protection, security, and usage monitoring</a:t>
            </a:r>
          </a:p>
          <a:p>
            <a:r>
              <a:rPr lang="en-US" altLang="en-US" sz="2000" dirty="0"/>
              <a:t>Information about files are kept in the directory structure, which is maintained on the disk</a:t>
            </a:r>
          </a:p>
          <a:p>
            <a:r>
              <a:rPr lang="en-US" altLang="en-US" sz="2000" dirty="0"/>
              <a:t>Many variations, including extended file attributes such as file </a:t>
            </a:r>
            <a:r>
              <a:rPr lang="en-US" altLang="en-US" sz="2000" dirty="0" smtClean="0"/>
              <a:t>checksum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2451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6" y="1219622"/>
            <a:ext cx="7688427" cy="4530725"/>
          </a:xfrm>
        </p:spPr>
        <p:txBody>
          <a:bodyPr/>
          <a:lstStyle/>
          <a:p>
            <a:r>
              <a:rPr lang="en-US" altLang="en-US" sz="2000" dirty="0"/>
              <a:t>File is an </a:t>
            </a:r>
            <a:r>
              <a:rPr lang="en-US" altLang="en-US" sz="2000" b="1" dirty="0"/>
              <a:t>abstract data type</a:t>
            </a:r>
          </a:p>
          <a:p>
            <a:r>
              <a:rPr lang="en-US" altLang="en-US" sz="2000" dirty="0" smtClean="0"/>
              <a:t>6 basic operations</a:t>
            </a:r>
          </a:p>
          <a:p>
            <a:pPr lvl="1"/>
            <a:r>
              <a:rPr lang="en-US" altLang="en-US" sz="2000" b="1" dirty="0" smtClean="0"/>
              <a:t>Create</a:t>
            </a:r>
            <a:endParaRPr lang="en-US" altLang="en-US" sz="2000" b="1" dirty="0"/>
          </a:p>
          <a:p>
            <a:pPr lvl="1"/>
            <a:r>
              <a:rPr lang="en-US" altLang="en-US" sz="2000" b="1" dirty="0"/>
              <a:t>Write – </a:t>
            </a:r>
            <a:r>
              <a:rPr lang="en-US" altLang="en-US" sz="2000" dirty="0"/>
              <a:t>at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location</a:t>
            </a:r>
          </a:p>
          <a:p>
            <a:pPr lvl="1"/>
            <a:r>
              <a:rPr lang="en-US" altLang="en-US" sz="2000" b="1" dirty="0"/>
              <a:t>Read – </a:t>
            </a:r>
            <a:r>
              <a:rPr lang="en-US" altLang="en-US" sz="2000" dirty="0"/>
              <a:t>at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location</a:t>
            </a:r>
          </a:p>
          <a:p>
            <a:pPr lvl="1"/>
            <a:r>
              <a:rPr lang="en-US" altLang="en-US" sz="2000" b="1" dirty="0"/>
              <a:t>Reposition within file -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pPr lvl="1"/>
            <a:r>
              <a:rPr lang="en-US" altLang="en-US" sz="2000" b="1" dirty="0"/>
              <a:t>Delete</a:t>
            </a:r>
          </a:p>
          <a:p>
            <a:pPr lvl="1"/>
            <a:r>
              <a:rPr lang="en-US" altLang="en-US" sz="2000" b="1" dirty="0"/>
              <a:t>Truncate</a:t>
            </a:r>
          </a:p>
          <a:p>
            <a:r>
              <a:rPr lang="en-US" altLang="en-US" sz="2000" dirty="0" smtClean="0"/>
              <a:t>To avoid constant searching of the file entry in the directory,</a:t>
            </a:r>
          </a:p>
          <a:p>
            <a:pPr lvl="1"/>
            <a:r>
              <a:rPr lang="en-US" altLang="en-US" sz="2000" b="1" i="1" dirty="0" smtClean="0"/>
              <a:t>Open(F</a:t>
            </a:r>
            <a:r>
              <a:rPr lang="en-US" altLang="en-US" sz="2000" b="1" i="1" baseline="-25000" dirty="0" smtClean="0"/>
              <a:t>i</a:t>
            </a:r>
            <a:r>
              <a:rPr lang="en-US" altLang="en-US" sz="2000" b="1" i="1" dirty="0"/>
              <a:t>)</a:t>
            </a:r>
            <a:r>
              <a:rPr lang="en-US" altLang="en-US" sz="2000" b="1" dirty="0"/>
              <a:t> </a:t>
            </a:r>
            <a:r>
              <a:rPr lang="en-US" altLang="en-US" sz="2000" dirty="0"/>
              <a:t>– search the directory structure on disk for entry 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, and move the content of entry to </a:t>
            </a:r>
            <a:r>
              <a:rPr lang="en-US" altLang="en-US" sz="2000" dirty="0">
                <a:solidFill>
                  <a:srgbClr val="0000FF"/>
                </a:solidFill>
              </a:rPr>
              <a:t>memory</a:t>
            </a:r>
          </a:p>
          <a:p>
            <a:pPr lvl="1"/>
            <a:r>
              <a:rPr lang="en-US" altLang="en-US" sz="2000" b="1" i="1" dirty="0"/>
              <a:t>Close (F</a:t>
            </a:r>
            <a:r>
              <a:rPr lang="en-US" altLang="en-US" sz="2000" b="1" i="1" baseline="-25000" dirty="0"/>
              <a:t>i</a:t>
            </a:r>
            <a:r>
              <a:rPr lang="en-US" altLang="en-US" sz="2000" b="1" i="1" dirty="0"/>
              <a:t>)</a:t>
            </a:r>
            <a:r>
              <a:rPr lang="en-US" altLang="en-US" sz="2000" b="1" dirty="0"/>
              <a:t> </a:t>
            </a:r>
            <a:r>
              <a:rPr lang="en-US" altLang="en-US" sz="2000" dirty="0"/>
              <a:t>– move the content of entry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i</a:t>
            </a:r>
            <a:r>
              <a:rPr lang="en-US" altLang="en-US" sz="2000" b="1" dirty="0"/>
              <a:t> </a:t>
            </a:r>
            <a:r>
              <a:rPr lang="en-US" altLang="en-US" sz="2000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1214085"/>
            <a:ext cx="7665160" cy="4530725"/>
          </a:xfrm>
        </p:spPr>
        <p:txBody>
          <a:bodyPr/>
          <a:lstStyle/>
          <a:p>
            <a:r>
              <a:rPr lang="en-US" altLang="en-US" sz="2400" dirty="0"/>
              <a:t>Several pieces of data are needed to manage open files: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400" dirty="0"/>
              <a:t>: tracks open files</a:t>
            </a:r>
          </a:p>
          <a:p>
            <a:pPr lvl="1"/>
            <a:r>
              <a:rPr lang="en-US" altLang="en-US" sz="2400" dirty="0"/>
              <a:t>File pointer:  pointer to last read/write location, per process that has the file open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sz="2400" dirty="0"/>
              <a:t>: counter of number of times a file is open – to allow removal of data from open-file table when </a:t>
            </a:r>
            <a:r>
              <a:rPr lang="en-US" altLang="en-US" sz="2400" dirty="0" smtClean="0"/>
              <a:t>the last process </a:t>
            </a:r>
            <a:r>
              <a:rPr lang="en-US" altLang="en-US" sz="2400" dirty="0"/>
              <a:t>closes it</a:t>
            </a:r>
          </a:p>
          <a:p>
            <a:pPr lvl="1"/>
            <a:r>
              <a:rPr lang="en-US" altLang="en-US" sz="2400" dirty="0"/>
              <a:t>Disk location of the file: cache of data access information</a:t>
            </a:r>
          </a:p>
          <a:p>
            <a:pPr lvl="1"/>
            <a:r>
              <a:rPr lang="en-US" altLang="en-US" sz="2400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1227788"/>
            <a:ext cx="7272302" cy="4538012"/>
          </a:xfrm>
        </p:spPr>
        <p:txBody>
          <a:bodyPr/>
          <a:lstStyle/>
          <a:p>
            <a:r>
              <a:rPr lang="en-US" altLang="en-US" sz="2000" dirty="0"/>
              <a:t>Provided by some </a:t>
            </a:r>
            <a:r>
              <a:rPr lang="en-US" altLang="en-US" sz="2000" dirty="0" smtClean="0"/>
              <a:t>OS and </a:t>
            </a:r>
            <a:r>
              <a:rPr lang="en-US" altLang="en-US" sz="2000" dirty="0"/>
              <a:t>file systems</a:t>
            </a:r>
          </a:p>
          <a:p>
            <a:pPr lvl="1"/>
            <a:r>
              <a:rPr lang="en-US" altLang="en-US" sz="2000" dirty="0"/>
              <a:t>Similar to reader-writer locks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sz="2000" dirty="0"/>
              <a:t> similar to reader lock – several processes can acquire concurrently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similar to writer lock</a:t>
            </a:r>
          </a:p>
          <a:p>
            <a:r>
              <a:rPr lang="en-US" altLang="en-US" sz="2000" dirty="0"/>
              <a:t>Mediates access to a file</a:t>
            </a:r>
          </a:p>
          <a:p>
            <a:r>
              <a:rPr lang="en-US" altLang="en-US" sz="2000" dirty="0"/>
              <a:t>Mandatory or advisory: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sz="2000" dirty="0"/>
              <a:t> – access is denied depending on locks held and requested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sz="2000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8440</TotalTime>
  <Words>1526</Words>
  <Application>Microsoft Office PowerPoint</Application>
  <PresentationFormat>如螢幕大小 (4:3)</PresentationFormat>
  <Paragraphs>350</Paragraphs>
  <Slides>44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6" baseType="lpstr">
      <vt:lpstr>Monotype Sorts</vt:lpstr>
      <vt:lpstr>MS PGothic</vt:lpstr>
      <vt:lpstr>MS PGothic</vt:lpstr>
      <vt:lpstr>Arial</vt:lpstr>
      <vt:lpstr>Courier New</vt:lpstr>
      <vt:lpstr>Helvetica</vt:lpstr>
      <vt:lpstr>Symbol</vt:lpstr>
      <vt:lpstr>Times New Roman</vt:lpstr>
      <vt:lpstr>Verdana</vt:lpstr>
      <vt:lpstr>Webdings</vt:lpstr>
      <vt:lpstr>Wingdings</vt:lpstr>
      <vt:lpstr>os-8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File Operations</vt:lpstr>
      <vt:lpstr>Open Files</vt:lpstr>
      <vt:lpstr>Open File Locking</vt:lpstr>
      <vt:lpstr>File Locking Example – Java API</vt:lpstr>
      <vt:lpstr>File Locking Example – Java API (Cont.)</vt:lpstr>
      <vt:lpstr>File Types – Filename Extension</vt:lpstr>
      <vt:lpstr>File Structure</vt:lpstr>
      <vt:lpstr>Access Methods</vt:lpstr>
      <vt:lpstr>Sequential-access File</vt:lpstr>
      <vt:lpstr>Simulation of Sequential Access on Direct-access File</vt:lpstr>
      <vt:lpstr>Other Access Methods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Tree-Structured Directories (Cont.)</vt:lpstr>
      <vt:lpstr>Tree-Structured Directories (Cont.)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Access-Control List Management</vt:lpstr>
      <vt:lpstr>A Sample UNIX Directory Listing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Windows 使用者</cp:lastModifiedBy>
  <cp:revision>170</cp:revision>
  <dcterms:created xsi:type="dcterms:W3CDTF">2004-10-07T18:29:30Z</dcterms:created>
  <dcterms:modified xsi:type="dcterms:W3CDTF">2024-05-23T02:01:45Z</dcterms:modified>
</cp:coreProperties>
</file>