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 ContentType="image/ti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1595" r:id="rId2"/>
    <p:sldId id="1491" r:id="rId3"/>
    <p:sldId id="1493" r:id="rId4"/>
    <p:sldId id="1492" r:id="rId5"/>
    <p:sldId id="1564" r:id="rId6"/>
    <p:sldId id="1495" r:id="rId7"/>
    <p:sldId id="1496" r:id="rId8"/>
    <p:sldId id="1497" r:id="rId9"/>
    <p:sldId id="1498" r:id="rId10"/>
    <p:sldId id="1499" r:id="rId11"/>
    <p:sldId id="1500" r:id="rId12"/>
    <p:sldId id="1565" r:id="rId13"/>
    <p:sldId id="1502" r:id="rId14"/>
    <p:sldId id="1503" r:id="rId15"/>
    <p:sldId id="1504" r:id="rId16"/>
    <p:sldId id="1505" r:id="rId17"/>
    <p:sldId id="1586" r:id="rId18"/>
    <p:sldId id="1587" r:id="rId19"/>
    <p:sldId id="1588" r:id="rId20"/>
    <p:sldId id="1589" r:id="rId21"/>
    <p:sldId id="1590" r:id="rId22"/>
    <p:sldId id="1591" r:id="rId23"/>
    <p:sldId id="1566" r:id="rId24"/>
    <p:sldId id="1512" r:id="rId25"/>
    <p:sldId id="1524" r:id="rId26"/>
    <p:sldId id="1526" r:id="rId27"/>
    <p:sldId id="1527" r:id="rId28"/>
    <p:sldId id="1585" r:id="rId29"/>
    <p:sldId id="1528" r:id="rId30"/>
    <p:sldId id="1529" r:id="rId31"/>
    <p:sldId id="1593" r:id="rId32"/>
    <p:sldId id="1531" r:id="rId33"/>
    <p:sldId id="1534" r:id="rId34"/>
    <p:sldId id="1535" r:id="rId35"/>
    <p:sldId id="1580" r:id="rId36"/>
    <p:sldId id="1582" r:id="rId37"/>
    <p:sldId id="1584" r:id="rId38"/>
    <p:sldId id="1538" r:id="rId39"/>
    <p:sldId id="1539" r:id="rId40"/>
    <p:sldId id="1540" r:id="rId41"/>
    <p:sldId id="1541" r:id="rId42"/>
    <p:sldId id="1542" r:id="rId43"/>
    <p:sldId id="1543" r:id="rId44"/>
    <p:sldId id="1544" r:id="rId45"/>
    <p:sldId id="1545" r:id="rId46"/>
    <p:sldId id="1592" r:id="rId47"/>
    <p:sldId id="1567" r:id="rId48"/>
    <p:sldId id="1568" r:id="rId49"/>
    <p:sldId id="1574" r:id="rId50"/>
    <p:sldId id="1575" r:id="rId51"/>
    <p:sldId id="1576" r:id="rId52"/>
    <p:sldId id="1577" r:id="rId53"/>
    <p:sldId id="1578" r:id="rId54"/>
    <p:sldId id="1550" r:id="rId55"/>
    <p:sldId id="1551" r:id="rId56"/>
  </p:sldIdLst>
  <p:sldSz cx="12192000" cy="6858000"/>
  <p:notesSz cx="7010400" cy="9296400"/>
  <p:defaultText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qing Liu" initials="XL" lastIdx="3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DBC"/>
    <a:srgbClr val="008080"/>
    <a:srgbClr val="0033CC"/>
    <a:srgbClr val="0000CC"/>
    <a:srgbClr val="BD582C"/>
    <a:srgbClr val="E48312"/>
    <a:srgbClr val="7F7F7F"/>
    <a:srgbClr val="94A088"/>
    <a:srgbClr val="865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93115" autoAdjust="0"/>
  </p:normalViewPr>
  <p:slideViewPr>
    <p:cSldViewPr snapToGrid="0">
      <p:cViewPr varScale="1">
        <p:scale>
          <a:sx n="62" d="100"/>
          <a:sy n="62" d="100"/>
        </p:scale>
        <p:origin x="636" y="12"/>
      </p:cViewPr>
      <p:guideLst>
        <p:guide orient="horz" pos="2160"/>
        <p:guide pos="3840"/>
      </p:guideLst>
    </p:cSldViewPr>
  </p:slideViewPr>
  <p:outlineViewPr>
    <p:cViewPr>
      <p:scale>
        <a:sx n="33" d="100"/>
        <a:sy n="33" d="100"/>
      </p:scale>
      <p:origin x="0" y="-8358"/>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7" tIns="46584" rIns="93167" bIns="46584"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67" tIns="46584" rIns="93167" bIns="46584" rtlCol="0"/>
          <a:lstStyle>
            <a:lvl1pPr algn="r">
              <a:defRPr sz="1200"/>
            </a:lvl1pPr>
          </a:lstStyle>
          <a:p>
            <a:fld id="{F87AF23C-6CAB-4A6A-B3BC-A88F610E0570}" type="datetimeFigureOut">
              <a:rPr lang="en-US" smtClean="0"/>
              <a:t>9/25/2025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7" tIns="46584" rIns="93167" bIns="46584"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7" tIns="46584" rIns="93167" bIns="465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9"/>
            <a:ext cx="3037840" cy="466433"/>
          </a:xfrm>
          <a:prstGeom prst="rect">
            <a:avLst/>
          </a:prstGeom>
        </p:spPr>
        <p:txBody>
          <a:bodyPr vert="horz" lIns="93167" tIns="46584" rIns="93167" bIns="4658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9"/>
            <a:ext cx="3037840" cy="466433"/>
          </a:xfrm>
          <a:prstGeom prst="rect">
            <a:avLst/>
          </a:prstGeom>
        </p:spPr>
        <p:txBody>
          <a:bodyPr vert="horz" lIns="93167" tIns="46584" rIns="93167" bIns="46584" rtlCol="0" anchor="b"/>
          <a:lstStyle>
            <a:lvl1pPr algn="r">
              <a:defRPr sz="1200"/>
            </a:lvl1pPr>
          </a:lstStyle>
          <a:p>
            <a:fld id="{A6F8110F-5CB8-4B7A-89C2-96B671E6053B}" type="slidenum">
              <a:rPr lang="en-US" smtClean="0"/>
              <a:t>‹#›</a:t>
            </a:fld>
            <a:endParaRPr lang="en-US"/>
          </a:p>
        </p:txBody>
      </p:sp>
    </p:spTree>
    <p:extLst>
      <p:ext uri="{BB962C8B-B14F-4D97-AF65-F5344CB8AC3E}">
        <p14:creationId xmlns:p14="http://schemas.microsoft.com/office/powerpoint/2010/main" val="1849144875"/>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Tree>
    <p:extLst>
      <p:ext uri="{BB962C8B-B14F-4D97-AF65-F5344CB8AC3E}">
        <p14:creationId xmlns:p14="http://schemas.microsoft.com/office/powerpoint/2010/main" val="4113854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DEE89F8B-EDEE-4D25-A041-4B0E285AF6C9}"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31366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solidFill>
                  <a:prstClr val="black"/>
                </a:solidFill>
                <a:latin typeface="Times New Roman" panose="02020603050405020304" pitchFamily="18" charset="0"/>
              </a:rPr>
              <a:pPr/>
              <a:t>12</a:t>
            </a:fld>
            <a:endParaRPr lang="en-US" altLang="en-US" sz="1200">
              <a:solidFill>
                <a:prstClr val="black"/>
              </a:solidFill>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Tree>
    <p:extLst>
      <p:ext uri="{BB962C8B-B14F-4D97-AF65-F5344CB8AC3E}">
        <p14:creationId xmlns:p14="http://schemas.microsoft.com/office/powerpoint/2010/main" val="1941669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0A8D45C1-9A88-4173-B064-7E0C68F13B83}" type="slidenum">
              <a:rPr lang="en-US" altLang="en-US" sz="1200">
                <a:latin typeface="Times New Roman" panose="02020603050405020304" pitchFamily="18" charset="0"/>
              </a:rPr>
              <a:pPr/>
              <a:t>13</a:t>
            </a:fld>
            <a:endParaRPr lang="en-US" altLang="en-US" sz="120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xfrm>
            <a:off x="342900" y="696913"/>
            <a:ext cx="6197600" cy="348615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Should ask students to do some survey on data integration.  -JH</a:t>
            </a:r>
          </a:p>
        </p:txBody>
      </p:sp>
    </p:spTree>
    <p:extLst>
      <p:ext uri="{BB962C8B-B14F-4D97-AF65-F5344CB8AC3E}">
        <p14:creationId xmlns:p14="http://schemas.microsoft.com/office/powerpoint/2010/main" val="2052147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2345C277-89BB-477A-B926-4AE44C60DD2C}"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a:xfrm>
            <a:off x="342900" y="696913"/>
            <a:ext cx="6197600" cy="348615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40277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3077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3289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17</a:t>
            </a:fld>
            <a:endParaRPr lang="en-US" altLang="en-US">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61482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18</a:t>
            </a:fld>
            <a:endParaRPr lang="en-US" altLang="en-US">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991389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19</a:t>
            </a:fld>
            <a:endParaRPr lang="en-US" altLang="en-US">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13290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20</a:t>
            </a:fld>
            <a:endParaRPr lang="en-US" altLang="en-US">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362512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AFF34A50-07D1-44CB-9408-0E782FD706D3}"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xfrm>
            <a:off x="342900" y="696913"/>
            <a:ext cx="6197600" cy="348615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86176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21</a:t>
            </a:fld>
            <a:endParaRPr lang="en-US" altLang="en-US">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17880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22</a:t>
            </a:fld>
            <a:endParaRPr lang="en-US" altLang="en-US">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65472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solidFill>
                  <a:prstClr val="black"/>
                </a:solidFill>
                <a:latin typeface="Times New Roman" panose="02020603050405020304" pitchFamily="18" charset="0"/>
              </a:rPr>
              <a:pPr/>
              <a:t>23</a:t>
            </a:fld>
            <a:endParaRPr lang="en-US" altLang="en-US" sz="1200">
              <a:solidFill>
                <a:prstClr val="black"/>
              </a:solidFill>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Tree>
    <p:extLst>
      <p:ext uri="{BB962C8B-B14F-4D97-AF65-F5344CB8AC3E}">
        <p14:creationId xmlns:p14="http://schemas.microsoft.com/office/powerpoint/2010/main" val="2988185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3BEDE18-97A2-4E92-B3F0-A3EB083D711C}"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MK 09/09/05: Wiki has dimensionality reduction as feature extraction (PCA) and feature subset selection. It states both wavelet transforms and PCA as forms of data compression. It does not have any pages for "</a:t>
            </a:r>
            <a:r>
              <a:rPr lang="en-US" altLang="en-US" dirty="0" err="1"/>
              <a:t>numerosity</a:t>
            </a:r>
            <a:r>
              <a:rPr lang="en-US" altLang="en-US" dirty="0"/>
              <a:t> reduction". We claim there are many different ways to organize data reduction strategies, which is true, so this presentation below should be OK. Let’s discuss.</a:t>
            </a:r>
          </a:p>
          <a:p>
            <a:endParaRPr lang="en-US" altLang="en-US" dirty="0"/>
          </a:p>
        </p:txBody>
      </p:sp>
    </p:spTree>
    <p:extLst>
      <p:ext uri="{BB962C8B-B14F-4D97-AF65-F5344CB8AC3E}">
        <p14:creationId xmlns:p14="http://schemas.microsoft.com/office/powerpoint/2010/main" val="556242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3F67201-8130-4B5D-9604-093023B6CBBD}" type="slidenum">
              <a:rPr lang="en-US" altLang="en-US" sz="1200">
                <a:latin typeface="Times New Roman" panose="02020603050405020304" pitchFamily="18" charset="0"/>
              </a:rPr>
              <a:pPr/>
              <a:t>25</a:t>
            </a:fld>
            <a:endParaRPr lang="en-US" altLang="en-US" sz="120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91775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6A3D4F7-439C-4F32-ABC6-03DB07EEA4C8}" type="slidenum">
              <a:rPr lang="en-US" altLang="en-US" sz="1200">
                <a:latin typeface="Times New Roman" panose="02020603050405020304" pitchFamily="18" charset="0"/>
              </a:rPr>
              <a:pPr/>
              <a:t>26</a:t>
            </a:fld>
            <a:endParaRPr lang="en-US" altLang="en-US" sz="120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xfrm>
            <a:off x="342900" y="696913"/>
            <a:ext cx="6197600" cy="3486150"/>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589342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759DDE6-AEFA-4F4A-88C7-649A3386C19F}"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174151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759DDE6-AEFA-4F4A-88C7-649A3386C19F}" type="slidenum">
              <a:rPr lang="en-US" altLang="en-US" sz="1200">
                <a:latin typeface="Times New Roman" panose="02020603050405020304" pitchFamily="18" charset="0"/>
              </a:rPr>
              <a:pPr/>
              <a:t>28</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2724673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56C1ED0B-C9A9-4CFD-800B-C8936A698F6F}"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Removed 09/09/10: V-optimal: with the least </a:t>
            </a:r>
            <a:r>
              <a:rPr lang="en-US" altLang="en-US" i="1"/>
              <a:t>histogram variance</a:t>
            </a:r>
            <a:r>
              <a:rPr lang="en-US" altLang="en-US"/>
              <a:t> (weighted sum of the original values that each bucket represents)</a:t>
            </a:r>
          </a:p>
        </p:txBody>
      </p:sp>
    </p:spTree>
    <p:extLst>
      <p:ext uri="{BB962C8B-B14F-4D97-AF65-F5344CB8AC3E}">
        <p14:creationId xmlns:p14="http://schemas.microsoft.com/office/powerpoint/2010/main" val="34212159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FBBC1FE1-7884-48B1-8941-455F84666BB1}"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40986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76B3D275-F0AF-46F8-A705-99F19946D77F}"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xfrm>
            <a:off x="342900" y="696913"/>
            <a:ext cx="6197600" cy="3486150"/>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88" tIns="46744" rIns="93488" bIns="46744"/>
          <a:lstStyle/>
          <a:p>
            <a:endParaRPr lang="en-US" altLang="en-US"/>
          </a:p>
        </p:txBody>
      </p:sp>
    </p:spTree>
    <p:extLst>
      <p:ext uri="{BB962C8B-B14F-4D97-AF65-F5344CB8AC3E}">
        <p14:creationId xmlns:p14="http://schemas.microsoft.com/office/powerpoint/2010/main" val="18049905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EF5B721A-0EBA-459A-8096-CF9923B3D033}"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12000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9D44D5F-98C1-4126-94C4-B394A51AD157}" type="slidenum">
              <a:rPr lang="en-US" altLang="en-US" sz="1200">
                <a:latin typeface="Times New Roman" panose="02020603050405020304" pitchFamily="18" charset="0"/>
              </a:rPr>
              <a:pPr/>
              <a:t>32</a:t>
            </a:fld>
            <a:endParaRPr lang="en-US" altLang="en-US" sz="1200">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4276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47862981-7992-40A5-A058-5E70B3805409}" type="slidenum">
              <a:rPr lang="en-US" altLang="en-US" sz="1200">
                <a:latin typeface="Times New Roman" panose="02020603050405020304" pitchFamily="18" charset="0"/>
              </a:rPr>
              <a:pPr algn="r"/>
              <a:t>33</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452494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7F3FBCBF-55D9-4416-A489-32CB6ADC8BD4}" type="slidenum">
              <a:rPr lang="en-US" altLang="en-US" sz="1200">
                <a:latin typeface="Times New Roman" panose="02020603050405020304" pitchFamily="18" charset="0"/>
              </a:rPr>
              <a:pPr algn="r"/>
              <a:t>34</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PCA and Wavelet are forms of data compression also.</a:t>
            </a:r>
          </a:p>
          <a:p>
            <a:endParaRPr lang="en-US" altLang="en-US"/>
          </a:p>
        </p:txBody>
      </p:sp>
    </p:spTree>
    <p:extLst>
      <p:ext uri="{BB962C8B-B14F-4D97-AF65-F5344CB8AC3E}">
        <p14:creationId xmlns:p14="http://schemas.microsoft.com/office/powerpoint/2010/main" val="546310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032755DD-9889-4F33-800F-1E3B31C0DE02}" type="slidenum">
              <a:rPr lang="en-US" altLang="en-US" sz="1200">
                <a:latin typeface="Times New Roman" panose="02020603050405020304" pitchFamily="18" charset="0"/>
              </a:rPr>
              <a:pPr algn="r"/>
              <a:t>35</a:t>
            </a:fld>
            <a:endParaRPr lang="en-US" altLang="en-US" sz="1200">
              <a:latin typeface="Times New Roman" panose="02020603050405020304" pitchFamily="18" charset="0"/>
            </a:endParaRPr>
          </a:p>
        </p:txBody>
      </p:sp>
      <p:sp>
        <p:nvSpPr>
          <p:cNvPr id="97283" name="Rectangle 2"/>
          <p:cNvSpPr>
            <a:spLocks noGrp="1" noRot="1" noChangeAspect="1" noChangeArrowheads="1" noTextEdit="1"/>
          </p:cNvSpPr>
          <p:nvPr>
            <p:ph type="sldImg"/>
          </p:nvPr>
        </p:nvSpPr>
        <p:spPr>
          <a:xfrm>
            <a:off x="346075" y="698500"/>
            <a:ext cx="6192838" cy="3484563"/>
          </a:xfrm>
          <a:ln/>
        </p:spPr>
      </p:sp>
      <p:sp>
        <p:nvSpPr>
          <p:cNvPr id="97284" name="Rectangle 3"/>
          <p:cNvSpPr>
            <a:spLocks noGrp="1" noChangeArrowheads="1"/>
          </p:cNvSpPr>
          <p:nvPr>
            <p:ph type="body" idx="1"/>
          </p:nvPr>
        </p:nvSpPr>
        <p:spPr>
          <a:xfrm>
            <a:off x="917575" y="4414838"/>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extLst>
      <p:ext uri="{BB962C8B-B14F-4D97-AF65-F5344CB8AC3E}">
        <p14:creationId xmlns:p14="http://schemas.microsoft.com/office/powerpoint/2010/main" val="23742874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4599DB98-8E1E-4561-9434-4C0F41ADA282}" type="slidenum">
              <a:rPr lang="en-US" altLang="en-US" sz="1200">
                <a:latin typeface="Times New Roman" panose="02020603050405020304" pitchFamily="18" charset="0"/>
              </a:rPr>
              <a:pPr algn="r"/>
              <a:t>36</a:t>
            </a:fld>
            <a:endParaRPr lang="en-US" altLang="en-US" sz="1200">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077160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0333E6D2-08D1-414A-AE4C-235B6B162EB0}" type="slidenum">
              <a:rPr lang="en-US" altLang="en-US" sz="1200">
                <a:latin typeface="Times New Roman" panose="02020603050405020304" pitchFamily="18" charset="0"/>
              </a:rPr>
              <a:pPr algn="r"/>
              <a:t>37</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xfrm>
            <a:off x="341313" y="696913"/>
            <a:ext cx="6197600" cy="3486150"/>
          </a:xfrm>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13" tIns="46406" rIns="92813" bIns="46406"/>
          <a:lstStyle/>
          <a:p>
            <a:endParaRPr lang="en-US" altLang="en-US"/>
          </a:p>
        </p:txBody>
      </p:sp>
    </p:spTree>
    <p:extLst>
      <p:ext uri="{BB962C8B-B14F-4D97-AF65-F5344CB8AC3E}">
        <p14:creationId xmlns:p14="http://schemas.microsoft.com/office/powerpoint/2010/main" val="22920181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F9A72662-B96E-40C8-BA77-46944AB9FC12}" type="slidenum">
              <a:rPr lang="en-US" altLang="en-US" sz="1200">
                <a:latin typeface="Times New Roman" panose="02020603050405020304" pitchFamily="18" charset="0"/>
              </a:rPr>
              <a:pPr algn="r"/>
              <a:t>38</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xfrm>
            <a:off x="342900" y="696913"/>
            <a:ext cx="6197600" cy="3486150"/>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155470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A3A204DE-0BD7-4C9B-BCF1-CFEBAB2759A6}"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a:xfrm>
            <a:off x="342900" y="696913"/>
            <a:ext cx="6197600" cy="3486150"/>
          </a:xfrm>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3258010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472F7D5-3156-4DEE-9803-408508CA57DF}"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xfrm>
            <a:off x="342900" y="696913"/>
            <a:ext cx="6197600" cy="3486150"/>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08.09.12 MK: Slide moved here from Ch. 3.  Added examples.</a:t>
            </a:r>
          </a:p>
        </p:txBody>
      </p:sp>
    </p:spTree>
    <p:extLst>
      <p:ext uri="{BB962C8B-B14F-4D97-AF65-F5344CB8AC3E}">
        <p14:creationId xmlns:p14="http://schemas.microsoft.com/office/powerpoint/2010/main" val="1408148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solidFill>
                  <a:prstClr val="black"/>
                </a:solidFill>
                <a:latin typeface="Times New Roman" panose="02020603050405020304" pitchFamily="18" charset="0"/>
              </a:rPr>
              <a:pPr/>
              <a:t>5</a:t>
            </a:fld>
            <a:endParaRPr lang="en-US" altLang="en-US" sz="1200">
              <a:solidFill>
                <a:prstClr val="black"/>
              </a:solidFill>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Tree>
    <p:extLst>
      <p:ext uri="{BB962C8B-B14F-4D97-AF65-F5344CB8AC3E}">
        <p14:creationId xmlns:p14="http://schemas.microsoft.com/office/powerpoint/2010/main" val="20542258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7D2C52C3-3FB7-4848-AD78-3F75AF48CFF3}" type="slidenum">
              <a:rPr lang="en-US" altLang="en-US" sz="1200">
                <a:latin typeface="Times New Roman" panose="02020603050405020304" pitchFamily="18" charset="0"/>
              </a:rPr>
              <a:pPr algn="r"/>
              <a:t>41</a:t>
            </a:fld>
            <a:endParaRPr lang="en-US" altLang="en-US" sz="1200">
              <a:latin typeface="Times New Roman" panose="02020603050405020304" pitchFamily="18" charset="0"/>
            </a:endParaRPr>
          </a:p>
        </p:txBody>
      </p:sp>
      <p:sp>
        <p:nvSpPr>
          <p:cNvPr id="124931" name="Rectangle 2"/>
          <p:cNvSpPr>
            <a:spLocks noGrp="1" noRot="1" noChangeAspect="1" noChangeArrowheads="1" noTextEdit="1"/>
          </p:cNvSpPr>
          <p:nvPr>
            <p:ph type="sldImg"/>
          </p:nvPr>
        </p:nvSpPr>
        <p:spPr>
          <a:xfrm>
            <a:off x="342900" y="696913"/>
            <a:ext cx="6197600" cy="3486150"/>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464658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306BDC1-E7B3-43D1-A50D-C3FED9372CD4}"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xfrm>
            <a:off x="342900" y="696913"/>
            <a:ext cx="6197600" cy="3486150"/>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25169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05B14DB-3742-4234-9CBF-2A141DDB3692}" type="slidenum">
              <a:rPr lang="en-US" altLang="en-US" sz="1200">
                <a:latin typeface="Times New Roman" panose="02020603050405020304" pitchFamily="18" charset="0"/>
              </a:rPr>
              <a:pPr/>
              <a:t>43</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xfrm>
            <a:off x="342900" y="696913"/>
            <a:ext cx="6197600" cy="348615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285003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860B9C05-8700-4EBB-B47E-AE5092D0A509}" type="slidenum">
              <a:rPr lang="en-US" altLang="en-US" sz="1200">
                <a:latin typeface="Times New Roman" panose="02020603050405020304" pitchFamily="18" charset="0"/>
              </a:rPr>
              <a:pPr algn="r"/>
              <a:t>44</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xfrm>
            <a:off x="346075" y="698500"/>
            <a:ext cx="6192838" cy="3484563"/>
          </a:xfrm>
          <a:ln/>
        </p:spPr>
      </p:sp>
      <p:sp>
        <p:nvSpPr>
          <p:cNvPr id="128004" name="Rectangle 3"/>
          <p:cNvSpPr>
            <a:spLocks noGrp="1" noChangeArrowheads="1"/>
          </p:cNvSpPr>
          <p:nvPr>
            <p:ph type="body" idx="1"/>
          </p:nvPr>
        </p:nvSpPr>
        <p:spPr>
          <a:xfrm>
            <a:off x="917575" y="4414838"/>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extLst>
      <p:ext uri="{BB962C8B-B14F-4D97-AF65-F5344CB8AC3E}">
        <p14:creationId xmlns:p14="http://schemas.microsoft.com/office/powerpoint/2010/main" val="35041554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C7633C9F-BA5D-4E89-B22E-9D46BEEF47F4}" type="slidenum">
              <a:rPr lang="en-US" altLang="en-US" sz="1200">
                <a:latin typeface="Times New Roman" panose="02020603050405020304" pitchFamily="18" charset="0"/>
              </a:rPr>
              <a:pPr algn="r"/>
              <a:t>45</a:t>
            </a:fld>
            <a:endParaRPr lang="en-US" altLang="en-US" sz="120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xfrm>
            <a:off x="346075" y="698500"/>
            <a:ext cx="6192838" cy="3484563"/>
          </a:xfrm>
          <a:ln/>
        </p:spPr>
      </p:sp>
      <p:sp>
        <p:nvSpPr>
          <p:cNvPr id="129028" name="Rectangle 3"/>
          <p:cNvSpPr>
            <a:spLocks noGrp="1" noChangeArrowheads="1"/>
          </p:cNvSpPr>
          <p:nvPr>
            <p:ph type="body" idx="1"/>
          </p:nvPr>
        </p:nvSpPr>
        <p:spPr>
          <a:xfrm>
            <a:off x="917575" y="4414838"/>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extLst>
      <p:ext uri="{BB962C8B-B14F-4D97-AF65-F5344CB8AC3E}">
        <p14:creationId xmlns:p14="http://schemas.microsoft.com/office/powerpoint/2010/main" val="25563547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solidFill>
                  <a:prstClr val="black"/>
                </a:solidFill>
                <a:latin typeface="Times New Roman" panose="02020603050405020304" pitchFamily="18" charset="0"/>
              </a:rPr>
              <a:pPr/>
              <a:t>46</a:t>
            </a:fld>
            <a:endParaRPr lang="en-US" altLang="en-US" sz="1200">
              <a:solidFill>
                <a:prstClr val="black"/>
              </a:solidFill>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Tree>
    <p:extLst>
      <p:ext uri="{BB962C8B-B14F-4D97-AF65-F5344CB8AC3E}">
        <p14:creationId xmlns:p14="http://schemas.microsoft.com/office/powerpoint/2010/main" val="31297573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3EDE211A-A128-42B9-97E1-1A6A09CA262A}" type="slidenum">
              <a:rPr lang="en-US" altLang="en-US" sz="1200">
                <a:latin typeface="Times New Roman" panose="02020603050405020304" pitchFamily="18" charset="0"/>
              </a:rPr>
              <a:pPr algn="r"/>
              <a:t>47</a:t>
            </a:fld>
            <a:endParaRPr lang="en-US" altLang="en-US" sz="1200">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JH: put SVD at clustering high-D reduction.</a:t>
            </a:r>
          </a:p>
        </p:txBody>
      </p:sp>
    </p:spTree>
    <p:extLst>
      <p:ext uri="{BB962C8B-B14F-4D97-AF65-F5344CB8AC3E}">
        <p14:creationId xmlns:p14="http://schemas.microsoft.com/office/powerpoint/2010/main" val="6379997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3EDE211A-A128-42B9-97E1-1A6A09CA262A}" type="slidenum">
              <a:rPr lang="en-US" altLang="en-US" sz="1200">
                <a:latin typeface="Times New Roman" panose="02020603050405020304" pitchFamily="18" charset="0"/>
              </a:rPr>
              <a:pPr algn="r"/>
              <a:t>48</a:t>
            </a:fld>
            <a:endParaRPr lang="en-US" altLang="en-US" sz="1200">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JH: put SVD at clustering high-D reduction.</a:t>
            </a:r>
          </a:p>
        </p:txBody>
      </p:sp>
    </p:spTree>
    <p:extLst>
      <p:ext uri="{BB962C8B-B14F-4D97-AF65-F5344CB8AC3E}">
        <p14:creationId xmlns:p14="http://schemas.microsoft.com/office/powerpoint/2010/main" val="24083089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7D61654-4A93-4D79-B9F4-A9ADF36C014E}"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111974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90C16A1-ECF4-43AB-93EE-C812D0FE0C28}" type="slidenum">
              <a:rPr lang="en-US" altLang="en-US" sz="1200">
                <a:latin typeface="Times New Roman" panose="02020603050405020304" pitchFamily="18" charset="0"/>
              </a:rPr>
              <a:pPr/>
              <a:t>50</a:t>
            </a:fld>
            <a:endParaRPr lang="en-US" altLang="en-US" sz="120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10638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DA31005-A9AE-427D-A1E6-B4F95CC9350D}" type="slidenum">
              <a:rPr lang="en-US"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xfrm>
            <a:off x="342900" y="696913"/>
            <a:ext cx="6197600" cy="348615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767761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6620224F-3801-4DDC-954F-82C755A5A92E}" type="slidenum">
              <a:rPr lang="en-US" altLang="en-US" sz="1200">
                <a:latin typeface="Times New Roman" panose="02020603050405020304" pitchFamily="18" charset="0"/>
              </a:rPr>
              <a:pPr/>
              <a:t>51</a:t>
            </a:fld>
            <a:endParaRPr lang="en-US" altLang="en-US" sz="1200">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xfrm>
            <a:off x="346075" y="698500"/>
            <a:ext cx="6192838" cy="3484563"/>
          </a:xfrm>
          <a:ln/>
        </p:spPr>
      </p:sp>
      <p:sp>
        <p:nvSpPr>
          <p:cNvPr id="104452" name="Rectangle 3"/>
          <p:cNvSpPr>
            <a:spLocks noGrp="1" noChangeArrowheads="1"/>
          </p:cNvSpPr>
          <p:nvPr>
            <p:ph type="body" idx="1"/>
          </p:nvPr>
        </p:nvSpPr>
        <p:spPr>
          <a:xfrm>
            <a:off x="917575" y="4414838"/>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extLst>
      <p:ext uri="{BB962C8B-B14F-4D97-AF65-F5344CB8AC3E}">
        <p14:creationId xmlns:p14="http://schemas.microsoft.com/office/powerpoint/2010/main" val="27204905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A2F609C4-178D-4C1E-91DE-6CE5DF2FFD3C}" type="slidenum">
              <a:rPr lang="en-US" altLang="en-US" sz="1200">
                <a:latin typeface="Times New Roman" panose="02020603050405020304" pitchFamily="18" charset="0"/>
              </a:rPr>
              <a:pPr/>
              <a:t>52</a:t>
            </a:fld>
            <a:endParaRPr lang="en-US" altLang="en-US" sz="1200">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381963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DCCC807E-A950-4409-BEFB-19DEF03F3280}" type="slidenum">
              <a:rPr lang="en-US" altLang="en-US" sz="1200">
                <a:latin typeface="Times New Roman" panose="02020603050405020304" pitchFamily="18" charset="0"/>
              </a:rPr>
              <a:pPr algn="r"/>
              <a:t>53</a:t>
            </a:fld>
            <a:endParaRPr lang="en-US" altLang="en-US" sz="1200">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a:xfrm>
            <a:off x="357188" y="704850"/>
            <a:ext cx="6172200" cy="3471863"/>
          </a:xfrm>
          <a:ln/>
        </p:spPr>
      </p:sp>
      <p:sp>
        <p:nvSpPr>
          <p:cNvPr id="106500" name="Rectangle 3"/>
          <p:cNvSpPr>
            <a:spLocks noGrp="1" noChangeArrowheads="1"/>
          </p:cNvSpPr>
          <p:nvPr>
            <p:ph type="body" idx="1"/>
          </p:nvPr>
        </p:nvSpPr>
        <p:spPr>
          <a:xfrm>
            <a:off x="915988" y="4416425"/>
            <a:ext cx="5048250"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178952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6FBA2534-0C03-4707-81B7-A360E1641F7D}" type="slidenum">
              <a:rPr lang="en-US" altLang="en-US" sz="1200">
                <a:latin typeface="Times New Roman" panose="02020603050405020304" pitchFamily="18" charset="0"/>
              </a:rPr>
              <a:pPr/>
              <a:t>54</a:t>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252599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F82579E9-3F3F-4FD3-B897-69BA35C5E955}" type="slidenum">
              <a:rPr lang="en-US" altLang="en-US" sz="1200">
                <a:latin typeface="Times New Roman" panose="02020603050405020304" pitchFamily="18" charset="0"/>
              </a:rPr>
              <a:pPr/>
              <a:t>55</a:t>
            </a:fld>
            <a:endParaRPr lang="en-US" altLang="en-US" sz="1200">
              <a:latin typeface="Times New Roman" panose="02020603050405020304"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MK 08.11.02: This needs to be updated to reflect changes.</a:t>
            </a:r>
          </a:p>
        </p:txBody>
      </p:sp>
    </p:spTree>
    <p:extLst>
      <p:ext uri="{BB962C8B-B14F-4D97-AF65-F5344CB8AC3E}">
        <p14:creationId xmlns:p14="http://schemas.microsoft.com/office/powerpoint/2010/main" val="3597770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5B941015-BDD8-4043-9B19-260F64EC13CE}" type="slidenum">
              <a:rPr lang="en-US" altLang="en-US" sz="1200">
                <a:latin typeface="Times New Roman" panose="02020603050405020304" pitchFamily="18" charset="0"/>
              </a:rPr>
              <a:pPr/>
              <a:t>7</a:t>
            </a:fld>
            <a:endParaRPr lang="en-US" altLang="en-US" sz="120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xfrm>
            <a:off x="342900" y="696913"/>
            <a:ext cx="6197600" cy="3486150"/>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23340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D66C23B9-057C-4049-84C5-5DF26CBD538D}" type="slidenum">
              <a:rPr lang="en-US" altLang="en-US" sz="1200">
                <a:latin typeface="Times New Roman" panose="02020603050405020304" pitchFamily="18" charset="0"/>
              </a:rPr>
              <a:pPr/>
              <a:t>8</a:t>
            </a:fld>
            <a:endParaRPr lang="en-US" altLang="en-US" sz="120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xfrm>
            <a:off x="342900" y="696913"/>
            <a:ext cx="6197600" cy="348615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93178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4E7C151C-7188-4BCA-B5D8-23923E3151E0}" type="slidenum">
              <a:rPr lang="en-US" altLang="en-US" sz="1200">
                <a:latin typeface="Times New Roman" panose="02020603050405020304" pitchFamily="18" charset="0"/>
              </a:rPr>
              <a:pPr algn="r"/>
              <a:t>9</a:t>
            </a:fld>
            <a:endParaRPr lang="en-US" altLang="en-US" sz="120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xfrm>
            <a:off x="342900" y="696913"/>
            <a:ext cx="6197600" cy="3486150"/>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6490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4158AEE2-013A-46CE-A419-A848A549FFD3}"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a:xfrm>
            <a:off x="342900" y="696913"/>
            <a:ext cx="6197600" cy="3486150"/>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Enrich using data integration research!!</a:t>
            </a:r>
          </a:p>
        </p:txBody>
      </p:sp>
    </p:spTree>
    <p:extLst>
      <p:ext uri="{BB962C8B-B14F-4D97-AF65-F5344CB8AC3E}">
        <p14:creationId xmlns:p14="http://schemas.microsoft.com/office/powerpoint/2010/main" val="17300098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4500" y="2343945"/>
            <a:ext cx="11303000" cy="1034256"/>
          </a:xfrm>
        </p:spPr>
        <p:txBody>
          <a:bodyPr anchor="b">
            <a:noAutofit/>
          </a:bodyPr>
          <a:lstStyle>
            <a:lvl1pPr algn="ctr">
              <a:lnSpc>
                <a:spcPct val="85000"/>
              </a:lnSpc>
              <a:defRPr sz="6600" spc="-51" baseline="0">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1095871" y="3529775"/>
            <a:ext cx="10058400" cy="782070"/>
          </a:xfrm>
        </p:spPr>
        <p:txBody>
          <a:bodyPr lIns="91436" rIns="91436">
            <a:normAutofit/>
          </a:bodyPr>
          <a:lstStyle>
            <a:lvl1pPr marL="0" indent="0" algn="ctr">
              <a:buNone/>
              <a:defRPr sz="2400" b="1" cap="none" spc="200" baseline="0">
                <a:solidFill>
                  <a:schemeClr val="tx1"/>
                </a:solidFill>
                <a:latin typeface="Berlin Sans FB Demi" panose="020E0802020502020306" pitchFamily="34" charset="0"/>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dirty="0"/>
              <a:t>Click to edit master subtitle style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18" y="0"/>
            <a:ext cx="12244106" cy="228147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18" y="4463419"/>
            <a:ext cx="12192000" cy="23961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0985" y="221676"/>
            <a:ext cx="11369963" cy="738909"/>
          </a:xfrm>
        </p:spPr>
        <p:txBody>
          <a:bodyPr/>
          <a:lstStyle>
            <a:lvl1pPr marL="0">
              <a:defRPr/>
            </a:lvl1pPr>
          </a:lstStyle>
          <a:p>
            <a:r>
              <a:rPr lang="en-US" dirty="0"/>
              <a:t>Click to edit Master title style</a:t>
            </a:r>
          </a:p>
        </p:txBody>
      </p:sp>
      <p:sp>
        <p:nvSpPr>
          <p:cNvPr id="3" name="Content Placeholder 2"/>
          <p:cNvSpPr>
            <a:spLocks noGrp="1"/>
          </p:cNvSpPr>
          <p:nvPr>
            <p:ph idx="1"/>
          </p:nvPr>
        </p:nvSpPr>
        <p:spPr>
          <a:xfrm>
            <a:off x="350983" y="1219200"/>
            <a:ext cx="11406908" cy="5384800"/>
          </a:xfrm>
        </p:spPr>
        <p:txBody>
          <a:bodyPr/>
          <a:lstStyle>
            <a:lvl1pPr marL="461951" indent="-461951">
              <a:defRPr sz="2800"/>
            </a:lvl1pPr>
            <a:lvl2pPr marL="738170" indent="-538149">
              <a:defRPr sz="2800"/>
            </a:lvl2pPr>
            <a:lvl3pPr marL="858817" indent="-474651">
              <a:defRPr sz="2800"/>
            </a:lvl3pPr>
            <a:lvl4pPr marL="1144559" indent="-522275">
              <a:defRPr sz="2800"/>
            </a:lvl4pPr>
            <a:lvl5pPr marL="1376328" indent="-507987">
              <a:defRPr sz="2800"/>
            </a:lvl5pPr>
          </a:lstStyle>
          <a:p>
            <a:pPr lvl="0"/>
            <a:r>
              <a:rPr lang="en-US" dirty="0"/>
              <a:t>Click to 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8931774"/>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295400"/>
            <a:ext cx="5486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1295400"/>
            <a:ext cx="5486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p:cNvSpPr>
            <a:spLocks noGrp="1" noChangeArrowheads="1"/>
          </p:cNvSpPr>
          <p:nvPr>
            <p:ph type="dt" sz="half" idx="10"/>
          </p:nvPr>
        </p:nvSpPr>
        <p:spPr>
          <a:xfrm>
            <a:off x="203200" y="6477000"/>
            <a:ext cx="2540000" cy="381000"/>
          </a:xfrm>
          <a:prstGeom prst="rect">
            <a:avLst/>
          </a:prstGeom>
          <a:ln/>
        </p:spPr>
        <p:txBody>
          <a:bodyPr/>
          <a:lstStyle>
            <a:lvl1pPr>
              <a:defRPr/>
            </a:lvl1pPr>
          </a:lstStyle>
          <a:p>
            <a:pPr>
              <a:defRPr/>
            </a:pPr>
            <a:fld id="{5477F8B6-2CB6-4CBB-AEEC-8D419CC7BC39}" type="datetime1">
              <a:rPr lang="en-US"/>
              <a:pPr>
                <a:defRPr/>
              </a:pPr>
              <a:t>9/25/2025</a:t>
            </a:fld>
            <a:endParaRPr lang="en-US"/>
          </a:p>
        </p:txBody>
      </p:sp>
      <p:sp>
        <p:nvSpPr>
          <p:cNvPr id="6" name="Rectangle 2060"/>
          <p:cNvSpPr>
            <a:spLocks noGrp="1" noChangeArrowheads="1"/>
          </p:cNvSpPr>
          <p:nvPr>
            <p:ph type="ftr" sz="quarter" idx="11"/>
          </p:nvPr>
        </p:nvSpPr>
        <p:spPr>
          <a:xfrm>
            <a:off x="4165600" y="6477000"/>
            <a:ext cx="3860800" cy="381000"/>
          </a:xfrm>
          <a:prstGeom prst="rect">
            <a:avLst/>
          </a:prstGeom>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xfrm>
            <a:off x="9652000" y="6477000"/>
            <a:ext cx="2540000" cy="381000"/>
          </a:xfrm>
          <a:prstGeom prst="rect">
            <a:avLst/>
          </a:prstGeom>
          <a:ln/>
        </p:spPr>
        <p:txBody>
          <a:bodyPr/>
          <a:lstStyle>
            <a:lvl1pPr>
              <a:defRPr/>
            </a:lvl1pPr>
          </a:lstStyle>
          <a:p>
            <a:fld id="{D6D49F36-C8F3-478C-A5E9-92DC3A3C4FCD}" type="slidenum">
              <a:rPr lang="en-US" altLang="en-US"/>
              <a:pPr/>
              <a:t>‹#›</a:t>
            </a:fld>
            <a:endParaRPr lang="en-US" altLang="en-US"/>
          </a:p>
        </p:txBody>
      </p:sp>
    </p:spTree>
    <p:extLst>
      <p:ext uri="{BB962C8B-B14F-4D97-AF65-F5344CB8AC3E}">
        <p14:creationId xmlns:p14="http://schemas.microsoft.com/office/powerpoint/2010/main" val="470190319"/>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304800"/>
            <a:ext cx="11684000" cy="609600"/>
          </a:xfrm>
        </p:spPr>
        <p:txBody>
          <a:bodyPr/>
          <a:lstStyle/>
          <a:p>
            <a:r>
              <a:rPr lang="en-US"/>
              <a:t>Click to edit Master title style</a:t>
            </a:r>
          </a:p>
        </p:txBody>
      </p:sp>
      <p:sp>
        <p:nvSpPr>
          <p:cNvPr id="3" name="Text Placeholder 2"/>
          <p:cNvSpPr>
            <a:spLocks noGrp="1"/>
          </p:cNvSpPr>
          <p:nvPr>
            <p:ph type="body" sz="half" idx="1"/>
          </p:nvPr>
        </p:nvSpPr>
        <p:spPr>
          <a:xfrm>
            <a:off x="406400" y="1295400"/>
            <a:ext cx="54864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6000" y="1295400"/>
            <a:ext cx="54864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0" y="3962400"/>
            <a:ext cx="54864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p:cNvSpPr>
            <a:spLocks noGrp="1" noChangeArrowheads="1"/>
          </p:cNvSpPr>
          <p:nvPr>
            <p:ph type="dt" sz="half" idx="10"/>
          </p:nvPr>
        </p:nvSpPr>
        <p:spPr>
          <a:xfrm>
            <a:off x="203200" y="6477000"/>
            <a:ext cx="2540000" cy="381000"/>
          </a:xfrm>
          <a:prstGeom prst="rect">
            <a:avLst/>
          </a:prstGeom>
          <a:ln/>
        </p:spPr>
        <p:txBody>
          <a:bodyPr/>
          <a:lstStyle>
            <a:lvl1pPr>
              <a:defRPr/>
            </a:lvl1pPr>
          </a:lstStyle>
          <a:p>
            <a:pPr>
              <a:defRPr/>
            </a:pPr>
            <a:fld id="{4A3340F1-22A0-4D8A-B95A-A16B5E3981EA}" type="datetime1">
              <a:rPr lang="en-US"/>
              <a:pPr>
                <a:defRPr/>
              </a:pPr>
              <a:t>9/25/2025</a:t>
            </a:fld>
            <a:endParaRPr lang="en-US"/>
          </a:p>
        </p:txBody>
      </p:sp>
      <p:sp>
        <p:nvSpPr>
          <p:cNvPr id="7" name="Rectangle 2060"/>
          <p:cNvSpPr>
            <a:spLocks noGrp="1" noChangeArrowheads="1"/>
          </p:cNvSpPr>
          <p:nvPr>
            <p:ph type="ftr" sz="quarter" idx="11"/>
          </p:nvPr>
        </p:nvSpPr>
        <p:spPr>
          <a:xfrm>
            <a:off x="4165600" y="6477000"/>
            <a:ext cx="3860800" cy="381000"/>
          </a:xfrm>
          <a:prstGeom prst="rect">
            <a:avLst/>
          </a:prstGeom>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xfrm>
            <a:off x="9652000" y="6477000"/>
            <a:ext cx="2540000" cy="381000"/>
          </a:xfrm>
          <a:prstGeom prst="rect">
            <a:avLst/>
          </a:prstGeom>
          <a:ln/>
        </p:spPr>
        <p:txBody>
          <a:bodyPr/>
          <a:lstStyle>
            <a:lvl1pPr>
              <a:defRPr/>
            </a:lvl1pPr>
          </a:lstStyle>
          <a:p>
            <a:fld id="{2F2092A6-C17E-462F-8304-AC9951AEAED0}" type="slidenum">
              <a:rPr lang="en-US" altLang="en-US"/>
              <a:pPr/>
              <a:t>‹#›</a:t>
            </a:fld>
            <a:endParaRPr lang="en-US" altLang="en-US"/>
          </a:p>
        </p:txBody>
      </p:sp>
    </p:spTree>
    <p:extLst>
      <p:ext uri="{BB962C8B-B14F-4D97-AF65-F5344CB8AC3E}">
        <p14:creationId xmlns:p14="http://schemas.microsoft.com/office/powerpoint/2010/main" val="620031243"/>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985" y="286607"/>
            <a:ext cx="11369963" cy="673979"/>
          </a:xfrm>
          <a:prstGeom prst="rect">
            <a:avLst/>
          </a:prstGeom>
        </p:spPr>
        <p:txBody>
          <a:bodyPr vert="horz" lIns="91436" tIns="45718" rIns="91436" bIns="45718" rtlCol="0" anchor="b">
            <a:normAutofit/>
          </a:bodyPr>
          <a:lstStyle/>
          <a:p>
            <a:r>
              <a:rPr lang="en-US" dirty="0"/>
              <a:t>Click to edit Master title style</a:t>
            </a:r>
          </a:p>
        </p:txBody>
      </p:sp>
      <p:sp>
        <p:nvSpPr>
          <p:cNvPr id="3" name="Text Placeholder 2"/>
          <p:cNvSpPr>
            <a:spLocks noGrp="1"/>
          </p:cNvSpPr>
          <p:nvPr>
            <p:ph type="body" idx="1"/>
          </p:nvPr>
        </p:nvSpPr>
        <p:spPr>
          <a:xfrm>
            <a:off x="350983" y="1219203"/>
            <a:ext cx="11406908" cy="5209309"/>
          </a:xfrm>
          <a:prstGeom prst="rect">
            <a:avLst/>
          </a:prstGeom>
        </p:spPr>
        <p:txBody>
          <a:bodyPr vert="horz" lIns="91436" tIns="45718" rIns="91436" bIns="45718" rtlCol="0">
            <a:noAutofit/>
          </a:body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cxnSp>
        <p:nvCxnSpPr>
          <p:cNvPr id="10" name="Straight Connector 9"/>
          <p:cNvCxnSpPr/>
          <p:nvPr/>
        </p:nvCxnSpPr>
        <p:spPr>
          <a:xfrm>
            <a:off x="591131" y="1100537"/>
            <a:ext cx="10972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0" y="6565686"/>
            <a:ext cx="1066800" cy="273844"/>
          </a:xfrm>
          <a:prstGeom prst="rect">
            <a:avLst/>
          </a:prstGeom>
        </p:spPr>
        <p:txBody>
          <a:bodyPr lIns="91436" tIns="45718" rIns="91436" bIns="457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4F2234-F0AC-4578-99CD-21C2B01FA7D4}" type="slidenum">
              <a:rPr lang="en-US" sz="1600" b="0" smtClean="0"/>
              <a:pPr/>
              <a:t>‹#›</a:t>
            </a:fld>
            <a:endParaRPr lang="en-US" sz="1600" b="0"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78" r:id="rId3"/>
    <p:sldLayoutId id="2147483679" r:id="rId4"/>
    <p:sldLayoutId id="2147483680" r:id="rId5"/>
  </p:sldLayoutIdLst>
  <p:hf hdr="0" ftr="0" dt="0"/>
  <p:txStyles>
    <p:titleStyle>
      <a:lvl1pPr algn="ctr" defTabSz="914354" rtl="0" eaLnBrk="1" latinLnBrk="0" hangingPunct="1">
        <a:lnSpc>
          <a:spcPct val="85000"/>
        </a:lnSpc>
        <a:spcBef>
          <a:spcPct val="0"/>
        </a:spcBef>
        <a:buNone/>
        <a:defRPr sz="4400" kern="1200" spc="-51" baseline="0">
          <a:solidFill>
            <a:schemeClr val="tx1"/>
          </a:solidFill>
          <a:effectLst>
            <a:outerShdw blurRad="50800" dist="38100" dir="2700000" algn="tl" rotWithShape="0">
              <a:prstClr val="black">
                <a:alpha val="40000"/>
              </a:prstClr>
            </a:outerShdw>
          </a:effectLst>
          <a:latin typeface="Berlin Sans FB Demi" panose="020E0802020502020306" pitchFamily="34" charset="0"/>
          <a:ea typeface="+mj-ea"/>
          <a:cs typeface="+mj-cs"/>
        </a:defRPr>
      </a:lvl1pPr>
    </p:titleStyle>
    <p:body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16.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wmf"/><Relationship Id="rId10" Type="http://schemas.openxmlformats.org/officeDocument/2006/relationships/image" Target="../media/image7.wmf"/><Relationship Id="rId4" Type="http://schemas.openxmlformats.org/officeDocument/2006/relationships/oleObject" Target="../embeddings/oleObject2.bin"/><Relationship Id="rId9"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9.w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png"/><Relationship Id="rId5" Type="http://schemas.openxmlformats.org/officeDocument/2006/relationships/image" Target="../media/image13.wmf"/><Relationship Id="rId4"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5.png"/><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notesSlide" Target="../notesSlides/notesSlide21.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image" Target="../media/image16.wmf"/><Relationship Id="rId4" Type="http://schemas.openxmlformats.org/officeDocument/2006/relationships/oleObject" Target="../embeddings/oleObject10.bin"/><Relationship Id="rId9" Type="http://schemas.openxmlformats.org/officeDocument/2006/relationships/image" Target="../media/image19.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6.emf"/><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t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35.wmf"/><Relationship Id="rId3" Type="http://schemas.openxmlformats.org/officeDocument/2006/relationships/notesSlide" Target="../notesSlides/notesSlide38.xml"/><Relationship Id="rId7" Type="http://schemas.openxmlformats.org/officeDocument/2006/relationships/image" Target="../media/image32.wmf"/><Relationship Id="rId12" Type="http://schemas.openxmlformats.org/officeDocument/2006/relationships/oleObject" Target="../embeddings/oleObject17.bin"/><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oleObject" Target="../embeddings/oleObject14.bin"/><Relationship Id="rId11" Type="http://schemas.openxmlformats.org/officeDocument/2006/relationships/image" Target="../media/image34.wmf"/><Relationship Id="rId5" Type="http://schemas.openxmlformats.org/officeDocument/2006/relationships/image" Target="../media/image31.wmf"/><Relationship Id="rId15" Type="http://schemas.openxmlformats.org/officeDocument/2006/relationships/image" Target="../media/image36.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33.wmf"/><Relationship Id="rId14" Type="http://schemas.openxmlformats.org/officeDocument/2006/relationships/oleObject" Target="../embeddings/oleObject18.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courses.cs.uiuc.edu/~cs491han/papers/dasu02.pdf"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0985" y="221676"/>
            <a:ext cx="11369963" cy="997524"/>
          </a:xfrm>
        </p:spPr>
        <p:txBody>
          <a:bodyPr>
            <a:normAutofit fontScale="90000"/>
          </a:bodyPr>
          <a:lstStyle/>
          <a:p>
            <a:r>
              <a:rPr lang="en-US" altLang="zh-TW" dirty="0"/>
              <a:t>Data Mining: Concepts and Principles</a:t>
            </a:r>
            <a:br>
              <a:rPr lang="en-US" altLang="zh-TW" dirty="0"/>
            </a:br>
            <a:r>
              <a:rPr lang="en-US" altLang="zh-TW" dirty="0"/>
              <a:t>Chapter 3. </a:t>
            </a:r>
            <a:r>
              <a:rPr lang="en-US" altLang="en-US" dirty="0"/>
              <a:t>Data Preprocessing</a:t>
            </a:r>
            <a:endParaRPr lang="zh-TW" altLang="en-US" dirty="0"/>
          </a:p>
        </p:txBody>
      </p:sp>
      <p:sp>
        <p:nvSpPr>
          <p:cNvPr id="3" name="內容版面配置區 2"/>
          <p:cNvSpPr>
            <a:spLocks noGrp="1"/>
          </p:cNvSpPr>
          <p:nvPr>
            <p:ph idx="1"/>
          </p:nvPr>
        </p:nvSpPr>
        <p:spPr/>
        <p:txBody>
          <a:bodyPr/>
          <a:lstStyle/>
          <a:p>
            <a:r>
              <a:rPr lang="en-US" altLang="zh-TW" dirty="0"/>
              <a:t>Slightly modified from the slides by Prof. </a:t>
            </a:r>
            <a:r>
              <a:rPr lang="en-US" altLang="zh-TW" dirty="0" err="1"/>
              <a:t>Jiawei</a:t>
            </a:r>
            <a:r>
              <a:rPr lang="en-US" altLang="zh-TW" dirty="0"/>
              <a:t> Han, UIUC CS412 Course (Introduction to Data Mining)</a:t>
            </a:r>
          </a:p>
          <a:p>
            <a:endParaRPr lang="zh-TW" altLang="en-US" dirty="0"/>
          </a:p>
        </p:txBody>
      </p:sp>
    </p:spTree>
    <p:extLst>
      <p:ext uri="{BB962C8B-B14F-4D97-AF65-F5344CB8AC3E}">
        <p14:creationId xmlns:p14="http://schemas.microsoft.com/office/powerpoint/2010/main" val="1343079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847850" y="304800"/>
            <a:ext cx="8591550" cy="609600"/>
          </a:xfrm>
        </p:spPr>
        <p:txBody>
          <a:bodyPr>
            <a:noAutofit/>
          </a:bodyPr>
          <a:lstStyle/>
          <a:p>
            <a:pPr eaLnBrk="1" hangingPunct="1"/>
            <a:r>
              <a:rPr lang="en-US" altLang="en-US" dirty="0"/>
              <a:t>How to Handle Noisy Data?</a:t>
            </a:r>
          </a:p>
        </p:txBody>
      </p:sp>
      <p:sp>
        <p:nvSpPr>
          <p:cNvPr id="15364" name="Rectangle 3"/>
          <p:cNvSpPr>
            <a:spLocks noGrp="1" noChangeArrowheads="1"/>
          </p:cNvSpPr>
          <p:nvPr>
            <p:ph type="body" idx="1"/>
          </p:nvPr>
        </p:nvSpPr>
        <p:spPr>
          <a:xfrm>
            <a:off x="618309" y="1371600"/>
            <a:ext cx="10737668" cy="5029200"/>
          </a:xfrm>
        </p:spPr>
        <p:txBody>
          <a:bodyPr/>
          <a:lstStyle/>
          <a:p>
            <a:pPr eaLnBrk="1" hangingPunct="1"/>
            <a:r>
              <a:rPr lang="en-US" altLang="en-US" sz="2400" dirty="0"/>
              <a:t>Binning</a:t>
            </a:r>
          </a:p>
          <a:p>
            <a:pPr lvl="1" eaLnBrk="1" hangingPunct="1"/>
            <a:r>
              <a:rPr lang="en-US" altLang="en-US" sz="2400" dirty="0"/>
              <a:t>First sort data and partition into (equal-frequency) bins</a:t>
            </a:r>
          </a:p>
          <a:p>
            <a:pPr lvl="1" eaLnBrk="1" hangingPunct="1"/>
            <a:r>
              <a:rPr lang="en-US" altLang="en-US" sz="2400" dirty="0"/>
              <a:t>Then one can </a:t>
            </a:r>
            <a:r>
              <a:rPr lang="en-US" altLang="en-US" sz="2400" b="1" dirty="0"/>
              <a:t>smooth by bin means, smooth by bin median, smooth by bin boundaries</a:t>
            </a:r>
            <a:r>
              <a:rPr lang="en-US" altLang="en-US" sz="2400" dirty="0"/>
              <a:t>, etc.</a:t>
            </a:r>
          </a:p>
          <a:p>
            <a:pPr eaLnBrk="1" hangingPunct="1"/>
            <a:r>
              <a:rPr lang="en-US" altLang="en-US" sz="2400" dirty="0"/>
              <a:t>Regression</a:t>
            </a:r>
          </a:p>
          <a:p>
            <a:pPr lvl="1" eaLnBrk="1" hangingPunct="1"/>
            <a:r>
              <a:rPr lang="en-US" altLang="en-US" sz="2400" dirty="0"/>
              <a:t>Smooth by fitting the data into regression functions</a:t>
            </a:r>
          </a:p>
          <a:p>
            <a:pPr eaLnBrk="1" hangingPunct="1"/>
            <a:r>
              <a:rPr lang="en-US" altLang="en-US" sz="2400" dirty="0"/>
              <a:t>Clustering</a:t>
            </a:r>
          </a:p>
          <a:p>
            <a:pPr lvl="1" eaLnBrk="1" hangingPunct="1"/>
            <a:r>
              <a:rPr lang="en-US" altLang="en-US" sz="2400" dirty="0"/>
              <a:t>Detect and remove outliers</a:t>
            </a:r>
          </a:p>
          <a:p>
            <a:pPr eaLnBrk="1" hangingPunct="1"/>
            <a:r>
              <a:rPr lang="en-US" altLang="en-US" sz="2400" dirty="0"/>
              <a:t>Semi-supervised: Combined computer and human inspection</a:t>
            </a:r>
          </a:p>
          <a:p>
            <a:pPr lvl="1" eaLnBrk="1" hangingPunct="1"/>
            <a:r>
              <a:rPr lang="en-US" altLang="en-US" sz="2400" dirty="0"/>
              <a:t>Detect suspicious values and check by human (e.g., deal with possible outliers)</a:t>
            </a:r>
          </a:p>
        </p:txBody>
      </p:sp>
    </p:spTree>
    <p:extLst>
      <p:ext uri="{BB962C8B-B14F-4D97-AF65-F5344CB8AC3E}">
        <p14:creationId xmlns:p14="http://schemas.microsoft.com/office/powerpoint/2010/main" val="1853604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847850" y="304800"/>
            <a:ext cx="8591550" cy="609600"/>
          </a:xfrm>
        </p:spPr>
        <p:txBody>
          <a:bodyPr>
            <a:noAutofit/>
          </a:bodyPr>
          <a:lstStyle/>
          <a:p>
            <a:pPr eaLnBrk="1" hangingPunct="1"/>
            <a:r>
              <a:rPr lang="en-US" altLang="en-US" dirty="0"/>
              <a:t>Data Cleaning as a Process</a:t>
            </a:r>
          </a:p>
        </p:txBody>
      </p:sp>
      <p:sp>
        <p:nvSpPr>
          <p:cNvPr id="16388" name="Rectangle 3"/>
          <p:cNvSpPr>
            <a:spLocks noGrp="1" noChangeArrowheads="1"/>
          </p:cNvSpPr>
          <p:nvPr>
            <p:ph type="body" idx="1"/>
          </p:nvPr>
        </p:nvSpPr>
        <p:spPr>
          <a:xfrm>
            <a:off x="653143" y="1132114"/>
            <a:ext cx="10842171" cy="5573486"/>
          </a:xfrm>
        </p:spPr>
        <p:txBody>
          <a:bodyPr/>
          <a:lstStyle/>
          <a:p>
            <a:pPr eaLnBrk="1" hangingPunct="1">
              <a:spcBef>
                <a:spcPts val="300"/>
              </a:spcBef>
            </a:pPr>
            <a:r>
              <a:rPr lang="en-US" altLang="en-US" sz="2200" b="1" dirty="0"/>
              <a:t>Data discrepancy detection</a:t>
            </a:r>
          </a:p>
          <a:p>
            <a:pPr lvl="1" eaLnBrk="1" hangingPunct="1">
              <a:spcBef>
                <a:spcPts val="300"/>
              </a:spcBef>
            </a:pPr>
            <a:r>
              <a:rPr lang="en-US" altLang="en-US" sz="2200" dirty="0"/>
              <a:t>Use metadata (e.g., domain, range, dependency, distribution)</a:t>
            </a:r>
          </a:p>
          <a:p>
            <a:pPr lvl="1" eaLnBrk="1" hangingPunct="1">
              <a:spcBef>
                <a:spcPts val="300"/>
              </a:spcBef>
            </a:pPr>
            <a:r>
              <a:rPr lang="en-US" altLang="en-US" sz="2200" dirty="0"/>
              <a:t>Check field overloading </a:t>
            </a:r>
          </a:p>
          <a:p>
            <a:pPr lvl="1" eaLnBrk="1" hangingPunct="1">
              <a:spcBef>
                <a:spcPts val="300"/>
              </a:spcBef>
            </a:pPr>
            <a:r>
              <a:rPr lang="en-US" altLang="en-US" sz="2200" dirty="0"/>
              <a:t>Check uniqueness rule, consecutive rule and null rule</a:t>
            </a:r>
          </a:p>
          <a:p>
            <a:pPr lvl="1" eaLnBrk="1" hangingPunct="1">
              <a:spcBef>
                <a:spcPts val="300"/>
              </a:spcBef>
            </a:pPr>
            <a:r>
              <a:rPr lang="en-US" altLang="en-US" sz="2200" dirty="0"/>
              <a:t>Use commercial tools</a:t>
            </a:r>
          </a:p>
          <a:p>
            <a:pPr lvl="2" eaLnBrk="1" hangingPunct="1">
              <a:spcBef>
                <a:spcPts val="300"/>
              </a:spcBef>
            </a:pPr>
            <a:r>
              <a:rPr lang="en-US" altLang="en-US" sz="2200" dirty="0"/>
              <a:t>Data scrubbing: use simple domain knowledge (e.g., postal code, spell-check) to detect errors and make corrections</a:t>
            </a:r>
          </a:p>
          <a:p>
            <a:pPr lvl="2" eaLnBrk="1" hangingPunct="1">
              <a:spcBef>
                <a:spcPts val="300"/>
              </a:spcBef>
            </a:pPr>
            <a:r>
              <a:rPr lang="en-US" altLang="en-US" sz="2200" dirty="0"/>
              <a:t>Data auditing: by analyzing data to discover rules and relationship to detect violators (e.g., correlation and clustering to find outliers)</a:t>
            </a:r>
          </a:p>
          <a:p>
            <a:pPr eaLnBrk="1" hangingPunct="1">
              <a:spcBef>
                <a:spcPts val="300"/>
              </a:spcBef>
            </a:pPr>
            <a:r>
              <a:rPr lang="en-US" altLang="en-US" sz="2200" b="1" dirty="0"/>
              <a:t>Data migration and integration</a:t>
            </a:r>
          </a:p>
          <a:p>
            <a:pPr lvl="1" eaLnBrk="1" hangingPunct="1">
              <a:spcBef>
                <a:spcPts val="300"/>
              </a:spcBef>
            </a:pPr>
            <a:r>
              <a:rPr lang="en-US" altLang="en-US" sz="2200" dirty="0"/>
              <a:t>Data migration tools: allow transformations to be specified</a:t>
            </a:r>
          </a:p>
          <a:p>
            <a:pPr lvl="1" eaLnBrk="1" hangingPunct="1">
              <a:spcBef>
                <a:spcPts val="300"/>
              </a:spcBef>
            </a:pPr>
            <a:r>
              <a:rPr lang="en-US" altLang="en-US" sz="2200" dirty="0"/>
              <a:t>ETL (Extraction/Transformation/Loading) tools: allow users to specify transformations through a graphical user interface</a:t>
            </a:r>
          </a:p>
          <a:p>
            <a:pPr eaLnBrk="1" hangingPunct="1">
              <a:spcBef>
                <a:spcPts val="300"/>
              </a:spcBef>
            </a:pPr>
            <a:r>
              <a:rPr lang="en-US" altLang="en-US" sz="2200" dirty="0"/>
              <a:t>Integration of the two processes</a:t>
            </a:r>
          </a:p>
          <a:p>
            <a:pPr lvl="1" eaLnBrk="1" hangingPunct="1">
              <a:spcBef>
                <a:spcPts val="300"/>
              </a:spcBef>
            </a:pPr>
            <a:r>
              <a:rPr lang="en-US" altLang="en-US" sz="2200" dirty="0"/>
              <a:t>Iterative and interactive (e.g., Potter’s Wheels)</a:t>
            </a:r>
          </a:p>
        </p:txBody>
      </p:sp>
    </p:spTree>
    <p:extLst>
      <p:ext uri="{BB962C8B-B14F-4D97-AF65-F5344CB8AC3E}">
        <p14:creationId xmlns:p14="http://schemas.microsoft.com/office/powerpoint/2010/main" val="601692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dirty="0"/>
              <a:t>Chapter 3: Data Preprocessing</a:t>
            </a:r>
          </a:p>
        </p:txBody>
      </p:sp>
      <p:sp>
        <p:nvSpPr>
          <p:cNvPr id="7173" name="Rectangle 3"/>
          <p:cNvSpPr>
            <a:spLocks noGrp="1" noChangeArrowheads="1"/>
          </p:cNvSpPr>
          <p:nvPr>
            <p:ph type="body" sz="half" idx="1"/>
          </p:nvPr>
        </p:nvSpPr>
        <p:spPr>
          <a:xfrm>
            <a:off x="608924" y="1095555"/>
            <a:ext cx="10963835" cy="5400136"/>
          </a:xfrm>
          <a:noFill/>
        </p:spPr>
        <p:txBody>
          <a:bodyPr vert="horz" lIns="92075" tIns="46038" rIns="92075" bIns="46038" rtlCol="0">
            <a:noAutofit/>
          </a:bodyPr>
          <a:lstStyle/>
          <a:p>
            <a:pPr eaLnBrk="1" hangingPunct="1">
              <a:lnSpc>
                <a:spcPct val="200000"/>
              </a:lnSpc>
            </a:pPr>
            <a:r>
              <a:rPr lang="en-US" altLang="en-US" dirty="0">
                <a:latin typeface="Calibri" panose="020F0502020204030204" pitchFamily="34" charset="0"/>
              </a:rPr>
              <a:t>Data Preprocessing: An Overview</a:t>
            </a:r>
          </a:p>
          <a:p>
            <a:pPr eaLnBrk="1" hangingPunct="1">
              <a:lnSpc>
                <a:spcPct val="200000"/>
              </a:lnSpc>
            </a:pPr>
            <a:r>
              <a:rPr lang="en-US" altLang="en-US" dirty="0">
                <a:latin typeface="Calibri" panose="020F0502020204030204" pitchFamily="34" charset="0"/>
              </a:rPr>
              <a:t>Data Cleaning</a:t>
            </a:r>
          </a:p>
          <a:p>
            <a:pPr eaLnBrk="1" hangingPunct="1">
              <a:lnSpc>
                <a:spcPct val="200000"/>
              </a:lnSpc>
            </a:pPr>
            <a:r>
              <a:rPr lang="en-US" altLang="en-US" dirty="0">
                <a:latin typeface="Calibri" panose="020F0502020204030204" pitchFamily="34" charset="0"/>
              </a:rPr>
              <a:t>Data Integration</a:t>
            </a:r>
          </a:p>
          <a:p>
            <a:pPr>
              <a:lnSpc>
                <a:spcPct val="200000"/>
              </a:lnSpc>
            </a:pPr>
            <a:r>
              <a:rPr lang="en-US" altLang="en-US" dirty="0">
                <a:latin typeface="Calibri" panose="020F0502020204030204" pitchFamily="34" charset="0"/>
              </a:rPr>
              <a:t>Data Reduction and Transformation </a:t>
            </a:r>
          </a:p>
          <a:p>
            <a:pPr>
              <a:lnSpc>
                <a:spcPct val="200000"/>
              </a:lnSpc>
            </a:pPr>
            <a:r>
              <a:rPr lang="en-US" altLang="en-US" dirty="0">
                <a:latin typeface="Calibri" panose="020F0502020204030204" pitchFamily="34" charset="0"/>
              </a:rPr>
              <a:t>Dimensionality Reduction </a:t>
            </a:r>
          </a:p>
          <a:p>
            <a:pPr>
              <a:lnSpc>
                <a:spcPct val="200000"/>
              </a:lnSpc>
            </a:pPr>
            <a:r>
              <a:rPr lang="en-US" altLang="en-US" dirty="0">
                <a:latin typeface="Calibri" panose="020F0502020204030204" pitchFamily="34" charset="0"/>
              </a:rPr>
              <a:t>Summary</a:t>
            </a:r>
          </a:p>
        </p:txBody>
      </p:sp>
      <p:sp>
        <p:nvSpPr>
          <p:cNvPr id="7174" name="AutoShape 4"/>
          <p:cNvSpPr>
            <a:spLocks noChangeArrowheads="1"/>
          </p:cNvSpPr>
          <p:nvPr/>
        </p:nvSpPr>
        <p:spPr bwMode="auto">
          <a:xfrm rot="9430553">
            <a:off x="3695758" y="3094941"/>
            <a:ext cx="522288" cy="485775"/>
          </a:xfrm>
          <a:prstGeom prst="notchedRightArrow">
            <a:avLst>
              <a:gd name="adj1" fmla="val 50000"/>
              <a:gd name="adj2" fmla="val 26879"/>
            </a:avLst>
          </a:prstGeom>
          <a:solidFill>
            <a:srgbClr val="0070C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00"/>
              </a:solidFill>
            </a:endParaRPr>
          </a:p>
        </p:txBody>
      </p:sp>
    </p:spTree>
    <p:extLst>
      <p:ext uri="{BB962C8B-B14F-4D97-AF65-F5344CB8AC3E}">
        <p14:creationId xmlns:p14="http://schemas.microsoft.com/office/powerpoint/2010/main" val="2499253976"/>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2619376" y="304800"/>
            <a:ext cx="6683375" cy="609600"/>
          </a:xfrm>
        </p:spPr>
        <p:txBody>
          <a:bodyPr>
            <a:noAutofit/>
          </a:bodyPr>
          <a:lstStyle/>
          <a:p>
            <a:pPr eaLnBrk="1" hangingPunct="1"/>
            <a:r>
              <a:rPr lang="en-US" altLang="en-US" dirty="0"/>
              <a:t>Data Integration</a:t>
            </a:r>
          </a:p>
        </p:txBody>
      </p:sp>
      <p:sp>
        <p:nvSpPr>
          <p:cNvPr id="18437" name="Rectangle 3"/>
          <p:cNvSpPr>
            <a:spLocks noGrp="1" noChangeArrowheads="1"/>
          </p:cNvSpPr>
          <p:nvPr>
            <p:ph type="body" idx="1"/>
          </p:nvPr>
        </p:nvSpPr>
        <p:spPr>
          <a:xfrm>
            <a:off x="574766" y="1129937"/>
            <a:ext cx="10824754" cy="5181600"/>
          </a:xfrm>
        </p:spPr>
        <p:txBody>
          <a:bodyPr/>
          <a:lstStyle/>
          <a:p>
            <a:pPr eaLnBrk="1" hangingPunct="1"/>
            <a:r>
              <a:rPr lang="en-US" altLang="en-US" sz="2400" dirty="0"/>
              <a:t>Data integration</a:t>
            </a:r>
          </a:p>
          <a:p>
            <a:pPr lvl="1" eaLnBrk="1" hangingPunct="1"/>
            <a:r>
              <a:rPr lang="en-US" altLang="en-US" sz="2400" dirty="0"/>
              <a:t>Combining data from multiple sources into a coherent store</a:t>
            </a:r>
          </a:p>
          <a:p>
            <a:pPr eaLnBrk="1" hangingPunct="1"/>
            <a:r>
              <a:rPr lang="en-US" altLang="en-US" sz="2400" dirty="0"/>
              <a:t>Schema integration: e.g., </a:t>
            </a:r>
            <a:r>
              <a:rPr lang="en-US" altLang="en-US" sz="2400" dirty="0" err="1"/>
              <a:t>A.cust</a:t>
            </a:r>
            <a:r>
              <a:rPr lang="en-US" altLang="en-US" sz="2400" dirty="0"/>
              <a:t>-id </a:t>
            </a:r>
            <a:r>
              <a:rPr lang="en-US" altLang="en-US" sz="2400" dirty="0">
                <a:sym typeface="Symbol" panose="05050102010706020507" pitchFamily="18" charset="2"/>
              </a:rPr>
              <a:t> </a:t>
            </a:r>
            <a:r>
              <a:rPr lang="en-US" altLang="en-US" sz="2400" dirty="0" err="1">
                <a:sym typeface="Symbol" panose="05050102010706020507" pitchFamily="18" charset="2"/>
              </a:rPr>
              <a:t>B.</a:t>
            </a:r>
            <a:r>
              <a:rPr lang="en-US" altLang="en-US" sz="2400" dirty="0" err="1"/>
              <a:t>cust</a:t>
            </a:r>
            <a:r>
              <a:rPr lang="en-US" altLang="en-US" sz="2400" dirty="0"/>
              <a:t>-#</a:t>
            </a:r>
          </a:p>
          <a:p>
            <a:pPr lvl="1" eaLnBrk="1" hangingPunct="1"/>
            <a:r>
              <a:rPr lang="en-US" altLang="en-US" sz="2400" dirty="0"/>
              <a:t>Integrate metadata from different sources</a:t>
            </a:r>
          </a:p>
          <a:p>
            <a:pPr eaLnBrk="1" hangingPunct="1"/>
            <a:r>
              <a:rPr lang="en-US" altLang="en-US" sz="2400" b="1" dirty="0"/>
              <a:t>Entity identification: </a:t>
            </a:r>
          </a:p>
          <a:p>
            <a:pPr lvl="1" eaLnBrk="1" hangingPunct="1"/>
            <a:r>
              <a:rPr lang="en-US" altLang="en-US" sz="2400" dirty="0"/>
              <a:t>Identify real world entities from multiple data sources, e.g., Bill Clinton = William Clinton</a:t>
            </a:r>
          </a:p>
          <a:p>
            <a:pPr eaLnBrk="1" hangingPunct="1"/>
            <a:r>
              <a:rPr lang="en-US" altLang="en-US" sz="2400" dirty="0"/>
              <a:t>Detecting and resolving data value conflicts</a:t>
            </a:r>
          </a:p>
          <a:p>
            <a:pPr lvl="1" eaLnBrk="1" hangingPunct="1"/>
            <a:r>
              <a:rPr lang="en-US" altLang="en-US" sz="2400" dirty="0"/>
              <a:t>For the same real world entity, attribute values from different sources are different</a:t>
            </a:r>
          </a:p>
          <a:p>
            <a:pPr lvl="1" eaLnBrk="1" hangingPunct="1"/>
            <a:r>
              <a:rPr lang="en-US" altLang="en-US" sz="2400" dirty="0"/>
              <a:t>Possible reasons: different representations, different scales, e.g., metric vs. British units</a:t>
            </a:r>
          </a:p>
        </p:txBody>
      </p:sp>
    </p:spTree>
    <p:extLst>
      <p:ext uri="{BB962C8B-B14F-4D97-AF65-F5344CB8AC3E}">
        <p14:creationId xmlns:p14="http://schemas.microsoft.com/office/powerpoint/2010/main" val="2433978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505097" y="228600"/>
            <a:ext cx="10981509" cy="685800"/>
          </a:xfrm>
        </p:spPr>
        <p:txBody>
          <a:bodyPr>
            <a:normAutofit/>
          </a:bodyPr>
          <a:lstStyle/>
          <a:p>
            <a:pPr eaLnBrk="1" hangingPunct="1"/>
            <a:r>
              <a:rPr lang="en-US" altLang="en-US" dirty="0"/>
              <a:t>Handling Redundancy in Data Integration</a:t>
            </a:r>
          </a:p>
        </p:txBody>
      </p:sp>
      <p:sp>
        <p:nvSpPr>
          <p:cNvPr id="19461" name="Rectangle 3"/>
          <p:cNvSpPr>
            <a:spLocks noGrp="1" noChangeArrowheads="1"/>
          </p:cNvSpPr>
          <p:nvPr>
            <p:ph type="body" idx="1"/>
          </p:nvPr>
        </p:nvSpPr>
        <p:spPr>
          <a:xfrm>
            <a:off x="635726" y="1295400"/>
            <a:ext cx="10850880" cy="5181600"/>
          </a:xfrm>
        </p:spPr>
        <p:txBody>
          <a:bodyPr/>
          <a:lstStyle/>
          <a:p>
            <a:pPr eaLnBrk="1" hangingPunct="1">
              <a:lnSpc>
                <a:spcPct val="120000"/>
              </a:lnSpc>
            </a:pPr>
            <a:r>
              <a:rPr lang="en-US" altLang="en-US" sz="2400" dirty="0"/>
              <a:t>Redundant data occur often when integration of multiple databases</a:t>
            </a:r>
          </a:p>
          <a:p>
            <a:pPr lvl="1" eaLnBrk="1" hangingPunct="1">
              <a:lnSpc>
                <a:spcPct val="120000"/>
              </a:lnSpc>
            </a:pPr>
            <a:r>
              <a:rPr lang="en-US" altLang="en-US" sz="2400" i="1" dirty="0"/>
              <a:t>Object identification</a:t>
            </a:r>
            <a:r>
              <a:rPr lang="en-US" altLang="en-US" sz="2400" dirty="0"/>
              <a:t>:  The same attribute or object may have different names in different databases</a:t>
            </a:r>
          </a:p>
          <a:p>
            <a:pPr lvl="1" eaLnBrk="1" hangingPunct="1">
              <a:lnSpc>
                <a:spcPct val="120000"/>
              </a:lnSpc>
            </a:pPr>
            <a:r>
              <a:rPr lang="en-US" altLang="en-US" sz="2400" i="1" dirty="0"/>
              <a:t>Derivable data:</a:t>
            </a:r>
            <a:r>
              <a:rPr lang="en-US" altLang="en-US" sz="2400" dirty="0"/>
              <a:t> One attribute may be a “derived” attribute in another table, e.g., annual revenue</a:t>
            </a:r>
          </a:p>
          <a:p>
            <a:pPr eaLnBrk="1" hangingPunct="1">
              <a:lnSpc>
                <a:spcPct val="120000"/>
              </a:lnSpc>
            </a:pPr>
            <a:r>
              <a:rPr lang="en-US" altLang="en-US" sz="2400" b="1" dirty="0"/>
              <a:t>Redundant attributes may be able to be detected by </a:t>
            </a:r>
            <a:r>
              <a:rPr lang="en-US" altLang="en-US" sz="2400" b="1" i="1" dirty="0"/>
              <a:t>correlation analysis </a:t>
            </a:r>
            <a:r>
              <a:rPr lang="en-US" altLang="en-US" sz="2400" b="1" dirty="0"/>
              <a:t>and</a:t>
            </a:r>
            <a:r>
              <a:rPr lang="en-US" altLang="en-US" sz="2400" b="1" i="1" dirty="0"/>
              <a:t> covariance analysis</a:t>
            </a:r>
            <a:endParaRPr lang="en-US" altLang="en-US" sz="2400" b="1" dirty="0"/>
          </a:p>
          <a:p>
            <a:pPr eaLnBrk="1" hangingPunct="1">
              <a:lnSpc>
                <a:spcPct val="120000"/>
              </a:lnSpc>
            </a:pPr>
            <a:r>
              <a:rPr lang="en-US" altLang="en-US" sz="2400" dirty="0"/>
              <a:t>Careful integration of the data from multiple sources may help reduce/avoid redundancies and inconsistencies and improve mining speed and quality</a:t>
            </a:r>
          </a:p>
        </p:txBody>
      </p:sp>
    </p:spTree>
    <p:extLst>
      <p:ext uri="{BB962C8B-B14F-4D97-AF65-F5344CB8AC3E}">
        <p14:creationId xmlns:p14="http://schemas.microsoft.com/office/powerpoint/2010/main" val="1394776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555813" y="381000"/>
            <a:ext cx="11017622" cy="609600"/>
          </a:xfrm>
        </p:spPr>
        <p:txBody>
          <a:bodyPr>
            <a:noAutofit/>
          </a:bodyPr>
          <a:lstStyle/>
          <a:p>
            <a:r>
              <a:rPr lang="en-US" altLang="en-US" dirty="0"/>
              <a:t>Correlation Analysis (for Categorical Data)</a:t>
            </a:r>
          </a:p>
        </p:txBody>
      </p:sp>
      <p:sp>
        <p:nvSpPr>
          <p:cNvPr id="20484" name="Rectangle 3"/>
          <p:cNvSpPr>
            <a:spLocks noGrp="1" noChangeArrowheads="1"/>
          </p:cNvSpPr>
          <p:nvPr>
            <p:ph type="body" sz="half" idx="1"/>
          </p:nvPr>
        </p:nvSpPr>
        <p:spPr>
          <a:xfrm>
            <a:off x="670559" y="1295400"/>
            <a:ext cx="10720251" cy="5181600"/>
          </a:xfrm>
        </p:spPr>
        <p:txBody>
          <a:bodyPr/>
          <a:lstStyle/>
          <a:p>
            <a:pPr>
              <a:lnSpc>
                <a:spcPct val="110000"/>
              </a:lnSpc>
            </a:pPr>
            <a:r>
              <a:rPr lang="el-GR" altLang="en-US" b="1" dirty="0">
                <a:latin typeface="Calibri" panose="020F0502020204030204" pitchFamily="34" charset="0"/>
              </a:rPr>
              <a:t>Χ</a:t>
            </a:r>
            <a:r>
              <a:rPr lang="en-US" altLang="en-US" b="1" baseline="30000" dirty="0">
                <a:latin typeface="Calibri" panose="020F0502020204030204" pitchFamily="34" charset="0"/>
              </a:rPr>
              <a:t>2</a:t>
            </a:r>
            <a:r>
              <a:rPr lang="en-US" altLang="en-US" b="1" dirty="0">
                <a:latin typeface="Calibri" panose="020F0502020204030204" pitchFamily="34" charset="0"/>
              </a:rPr>
              <a:t> (chi-square) test:</a:t>
            </a:r>
            <a:endParaRPr lang="el-GR" altLang="en-US" b="1" dirty="0">
              <a:latin typeface="Calibri" panose="020F0502020204030204" pitchFamily="34" charset="0"/>
            </a:endParaRPr>
          </a:p>
          <a:p>
            <a:pPr>
              <a:lnSpc>
                <a:spcPct val="110000"/>
              </a:lnSpc>
            </a:pPr>
            <a:endParaRPr lang="en-US" altLang="en-US" dirty="0">
              <a:latin typeface="Calibri" panose="020F0502020204030204" pitchFamily="34" charset="0"/>
            </a:endParaRPr>
          </a:p>
          <a:p>
            <a:pPr>
              <a:lnSpc>
                <a:spcPct val="110000"/>
              </a:lnSpc>
            </a:pPr>
            <a:endParaRPr lang="en-US" altLang="en-US" dirty="0">
              <a:latin typeface="Calibri" panose="020F0502020204030204" pitchFamily="34" charset="0"/>
            </a:endParaRPr>
          </a:p>
          <a:p>
            <a:pPr>
              <a:lnSpc>
                <a:spcPct val="110000"/>
              </a:lnSpc>
            </a:pPr>
            <a:endParaRPr lang="en-US" altLang="en-US" dirty="0">
              <a:latin typeface="Calibri" panose="020F0502020204030204" pitchFamily="34" charset="0"/>
            </a:endParaRPr>
          </a:p>
          <a:p>
            <a:pPr>
              <a:lnSpc>
                <a:spcPct val="110000"/>
              </a:lnSpc>
            </a:pPr>
            <a:r>
              <a:rPr lang="en-US" dirty="0"/>
              <a:t>Null hypothesis: The two distributions are independent</a:t>
            </a:r>
          </a:p>
          <a:p>
            <a:pPr>
              <a:lnSpc>
                <a:spcPct val="110000"/>
              </a:lnSpc>
            </a:pPr>
            <a:r>
              <a:rPr lang="en-US" altLang="en-US" dirty="0">
                <a:latin typeface="Calibri" panose="020F0502020204030204" pitchFamily="34" charset="0"/>
              </a:rPr>
              <a:t>The cells that contribute the most to the </a:t>
            </a:r>
            <a:r>
              <a:rPr lang="el-GR" altLang="en-US" dirty="0">
                <a:latin typeface="Calibri" panose="020F0502020204030204" pitchFamily="34" charset="0"/>
              </a:rPr>
              <a:t>Χ</a:t>
            </a:r>
            <a:r>
              <a:rPr lang="en-US" altLang="en-US" baseline="30000" dirty="0">
                <a:latin typeface="Calibri" panose="020F0502020204030204" pitchFamily="34" charset="0"/>
              </a:rPr>
              <a:t>2</a:t>
            </a:r>
            <a:r>
              <a:rPr lang="en-US" altLang="en-US" dirty="0">
                <a:latin typeface="Calibri" panose="020F0502020204030204" pitchFamily="34" charset="0"/>
              </a:rPr>
              <a:t> value are those whose actual count is very different from the expected count</a:t>
            </a:r>
          </a:p>
          <a:p>
            <a:pPr lvl="1">
              <a:lnSpc>
                <a:spcPct val="110000"/>
              </a:lnSpc>
            </a:pPr>
            <a:r>
              <a:rPr lang="en-US" altLang="en-US" dirty="0">
                <a:latin typeface="Calibri" panose="020F0502020204030204" pitchFamily="34" charset="0"/>
              </a:rPr>
              <a:t>The larger the </a:t>
            </a:r>
            <a:r>
              <a:rPr lang="el-GR" altLang="en-US" dirty="0">
                <a:latin typeface="Calibri" panose="020F0502020204030204" pitchFamily="34" charset="0"/>
              </a:rPr>
              <a:t>Χ</a:t>
            </a:r>
            <a:r>
              <a:rPr lang="en-US" altLang="en-US" baseline="30000" dirty="0">
                <a:latin typeface="Calibri" panose="020F0502020204030204" pitchFamily="34" charset="0"/>
              </a:rPr>
              <a:t>2</a:t>
            </a:r>
            <a:r>
              <a:rPr lang="en-US" altLang="en-US" dirty="0">
                <a:latin typeface="Calibri" panose="020F0502020204030204" pitchFamily="34" charset="0"/>
              </a:rPr>
              <a:t> value, the more likely the variables are related</a:t>
            </a:r>
          </a:p>
          <a:p>
            <a:pPr>
              <a:lnSpc>
                <a:spcPct val="110000"/>
              </a:lnSpc>
            </a:pPr>
            <a:r>
              <a:rPr lang="en-US" altLang="en-US" dirty="0">
                <a:latin typeface="Calibri" panose="020F0502020204030204" pitchFamily="34" charset="0"/>
              </a:rPr>
              <a:t>Note:  Correlation does not imply causality</a:t>
            </a:r>
          </a:p>
          <a:p>
            <a:pPr lvl="1">
              <a:lnSpc>
                <a:spcPct val="110000"/>
              </a:lnSpc>
            </a:pPr>
            <a:r>
              <a:rPr lang="en-US" altLang="en-US" dirty="0">
                <a:latin typeface="Calibri" panose="020F0502020204030204" pitchFamily="34" charset="0"/>
              </a:rPr>
              <a:t># of hospitals and # of car-theft in a city are correlated</a:t>
            </a:r>
          </a:p>
          <a:p>
            <a:pPr lvl="1">
              <a:lnSpc>
                <a:spcPct val="110000"/>
              </a:lnSpc>
            </a:pPr>
            <a:r>
              <a:rPr lang="en-US" altLang="en-US" dirty="0">
                <a:latin typeface="Calibri" panose="020F0502020204030204" pitchFamily="34" charset="0"/>
              </a:rPr>
              <a:t>Both are causally linked to the third variable: population</a:t>
            </a:r>
          </a:p>
        </p:txBody>
      </p:sp>
      <p:pic>
        <p:nvPicPr>
          <p:cNvPr id="2" name="Picture 1"/>
          <p:cNvPicPr>
            <a:picLocks noChangeAspect="1"/>
          </p:cNvPicPr>
          <p:nvPr/>
        </p:nvPicPr>
        <p:blipFill>
          <a:blip r:embed="rId3"/>
          <a:stretch>
            <a:fillRect/>
          </a:stretch>
        </p:blipFill>
        <p:spPr>
          <a:xfrm>
            <a:off x="4648201" y="1196788"/>
            <a:ext cx="3272118" cy="1832954"/>
          </a:xfrm>
          <a:prstGeom prst="rect">
            <a:avLst/>
          </a:prstGeom>
        </p:spPr>
      </p:pic>
    </p:spTree>
    <p:extLst>
      <p:ext uri="{BB962C8B-B14F-4D97-AF65-F5344CB8AC3E}">
        <p14:creationId xmlns:p14="http://schemas.microsoft.com/office/powerpoint/2010/main" val="3408909643"/>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rved Left Arrow 2"/>
          <p:cNvSpPr/>
          <p:nvPr/>
        </p:nvSpPr>
        <p:spPr>
          <a:xfrm rot="1959358">
            <a:off x="10091287" y="4194039"/>
            <a:ext cx="380222" cy="467294"/>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507" name="Rectangle 2"/>
          <p:cNvSpPr>
            <a:spLocks noGrp="1" noChangeArrowheads="1"/>
          </p:cNvSpPr>
          <p:nvPr>
            <p:ph type="title"/>
          </p:nvPr>
        </p:nvSpPr>
        <p:spPr>
          <a:xfrm>
            <a:off x="566057" y="304800"/>
            <a:ext cx="10981509" cy="609600"/>
          </a:xfrm>
        </p:spPr>
        <p:txBody>
          <a:bodyPr>
            <a:noAutofit/>
          </a:bodyPr>
          <a:lstStyle/>
          <a:p>
            <a:r>
              <a:rPr lang="en-US" altLang="en-US" dirty="0"/>
              <a:t>Chi-Square Calculation: An Example</a:t>
            </a:r>
          </a:p>
        </p:txBody>
      </p:sp>
      <p:sp>
        <p:nvSpPr>
          <p:cNvPr id="21508" name="Rectangle 3"/>
          <p:cNvSpPr>
            <a:spLocks noGrp="1" noChangeArrowheads="1"/>
          </p:cNvSpPr>
          <p:nvPr>
            <p:ph type="body" sz="half" idx="1"/>
          </p:nvPr>
        </p:nvSpPr>
        <p:spPr>
          <a:xfrm>
            <a:off x="670561" y="2994211"/>
            <a:ext cx="9324702" cy="3213847"/>
          </a:xfrm>
        </p:spPr>
        <p:txBody>
          <a:bodyPr/>
          <a:lstStyle/>
          <a:p>
            <a:pPr>
              <a:lnSpc>
                <a:spcPct val="110000"/>
              </a:lnSpc>
            </a:pPr>
            <a:r>
              <a:rPr lang="el-GR" altLang="en-US" dirty="0">
                <a:latin typeface="Calibri" panose="020F0502020204030204" pitchFamily="34" charset="0"/>
              </a:rPr>
              <a:t>Χ</a:t>
            </a:r>
            <a:r>
              <a:rPr lang="en-US" altLang="en-US" baseline="30000" dirty="0">
                <a:latin typeface="Calibri" panose="020F0502020204030204" pitchFamily="34" charset="0"/>
              </a:rPr>
              <a:t>2</a:t>
            </a:r>
            <a:r>
              <a:rPr lang="en-US" altLang="en-US" dirty="0">
                <a:latin typeface="Calibri" panose="020F0502020204030204" pitchFamily="34" charset="0"/>
              </a:rPr>
              <a:t> (chi-square) calculation (numbers in parenthesis are expected counts calculated based on the data distribution in the two categories)</a:t>
            </a:r>
            <a:endParaRPr lang="el-GR" altLang="en-US" dirty="0">
              <a:latin typeface="Calibri" panose="020F0502020204030204" pitchFamily="34" charset="0"/>
            </a:endParaRPr>
          </a:p>
          <a:p>
            <a:pPr>
              <a:lnSpc>
                <a:spcPct val="110000"/>
              </a:lnSpc>
            </a:pPr>
            <a:endParaRPr lang="en-US" altLang="en-US" dirty="0">
              <a:latin typeface="Calibri" panose="020F0502020204030204" pitchFamily="34" charset="0"/>
            </a:endParaRPr>
          </a:p>
          <a:p>
            <a:pPr>
              <a:lnSpc>
                <a:spcPct val="110000"/>
              </a:lnSpc>
            </a:pPr>
            <a:endParaRPr lang="en-US" altLang="en-US" dirty="0">
              <a:latin typeface="Calibri" panose="020F0502020204030204" pitchFamily="34" charset="0"/>
            </a:endParaRPr>
          </a:p>
          <a:p>
            <a:pPr>
              <a:lnSpc>
                <a:spcPct val="110000"/>
              </a:lnSpc>
            </a:pPr>
            <a:r>
              <a:rPr lang="en-US" altLang="en-US" dirty="0">
                <a:latin typeface="Calibri" panose="020F0502020204030204" pitchFamily="34" charset="0"/>
              </a:rPr>
              <a:t>It shows that </a:t>
            </a:r>
            <a:r>
              <a:rPr lang="en-US" altLang="en-US" dirty="0" err="1">
                <a:latin typeface="Calibri" panose="020F0502020204030204" pitchFamily="34" charset="0"/>
              </a:rPr>
              <a:t>like_science_fiction</a:t>
            </a:r>
            <a:r>
              <a:rPr lang="en-US" altLang="en-US" dirty="0">
                <a:latin typeface="Calibri" panose="020F0502020204030204" pitchFamily="34" charset="0"/>
              </a:rPr>
              <a:t> and </a:t>
            </a:r>
            <a:r>
              <a:rPr lang="en-US" altLang="en-US" dirty="0" err="1">
                <a:latin typeface="Calibri" panose="020F0502020204030204" pitchFamily="34" charset="0"/>
              </a:rPr>
              <a:t>play_chess</a:t>
            </a:r>
            <a:r>
              <a:rPr lang="en-US" altLang="en-US" dirty="0">
                <a:latin typeface="Calibri" panose="020F0502020204030204" pitchFamily="34" charset="0"/>
              </a:rPr>
              <a:t> are correlated in the group</a:t>
            </a:r>
          </a:p>
        </p:txBody>
      </p:sp>
      <p:graphicFrame>
        <p:nvGraphicFramePr>
          <p:cNvPr id="21509" name="Object 4"/>
          <p:cNvGraphicFramePr>
            <a:graphicFrameLocks noGrp="1" noChangeAspect="1"/>
          </p:cNvGraphicFramePr>
          <p:nvPr>
            <p:ph sz="quarter" idx="2"/>
            <p:extLst>
              <p:ext uri="{D42A27DB-BD31-4B8C-83A1-F6EECF244321}">
                <p14:modId xmlns:p14="http://schemas.microsoft.com/office/powerpoint/2010/main" val="883577494"/>
              </p:ext>
            </p:extLst>
          </p:nvPr>
        </p:nvGraphicFramePr>
        <p:xfrm>
          <a:off x="2222863" y="4002368"/>
          <a:ext cx="7772400" cy="744538"/>
        </p:xfrm>
        <a:graphic>
          <a:graphicData uri="http://schemas.openxmlformats.org/presentationml/2006/ole">
            <mc:AlternateContent xmlns:mc="http://schemas.openxmlformats.org/markup-compatibility/2006">
              <mc:Choice xmlns:v="urn:schemas-microsoft-com:vml" Requires="v">
                <p:oleObj spid="_x0000_s35908" name="Equation" r:id="rId4" imgW="4381500" imgH="419100" progId="Equation.3">
                  <p:embed/>
                </p:oleObj>
              </mc:Choice>
              <mc:Fallback>
                <p:oleObj name="Equation" r:id="rId4" imgW="43815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2863" y="4002368"/>
                        <a:ext cx="7772400"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69" name="Group 5"/>
          <p:cNvGraphicFramePr>
            <a:graphicFrameLocks noGrp="1"/>
          </p:cNvGraphicFramePr>
          <p:nvPr>
            <p:extLst>
              <p:ext uri="{D42A27DB-BD31-4B8C-83A1-F6EECF244321}">
                <p14:modId xmlns:p14="http://schemas.microsoft.com/office/powerpoint/2010/main" val="2752080977"/>
              </p:ext>
            </p:extLst>
          </p:nvPr>
        </p:nvGraphicFramePr>
        <p:xfrm>
          <a:off x="2222159" y="1250343"/>
          <a:ext cx="6096000" cy="1595439"/>
        </p:xfrm>
        <a:graphic>
          <a:graphicData uri="http://schemas.openxmlformats.org/drawingml/2006/table">
            <a:tbl>
              <a:tblPr/>
              <a:tblGrid>
                <a:gridCol w="2219325">
                  <a:extLst>
                    <a:ext uri="{9D8B030D-6E8A-4147-A177-3AD203B41FA5}">
                      <a16:colId xmlns:a16="http://schemas.microsoft.com/office/drawing/2014/main" val="20000"/>
                    </a:ext>
                  </a:extLst>
                </a:gridCol>
                <a:gridCol w="1136650">
                  <a:extLst>
                    <a:ext uri="{9D8B030D-6E8A-4147-A177-3AD203B41FA5}">
                      <a16:colId xmlns:a16="http://schemas.microsoft.com/office/drawing/2014/main" val="20001"/>
                    </a:ext>
                  </a:extLst>
                </a:gridCol>
                <a:gridCol w="1571625">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tblGrid>
              <a:tr h="3429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Not 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Sum (row)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5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250 (90)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200 (360)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450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5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Not 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50 (210)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1000 (840)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1050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75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Sum(col.)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1200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1500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Rectangle 1"/>
          <p:cNvSpPr/>
          <p:nvPr/>
        </p:nvSpPr>
        <p:spPr>
          <a:xfrm>
            <a:off x="9869756" y="2550181"/>
            <a:ext cx="2196737" cy="1631216"/>
          </a:xfrm>
          <a:prstGeom prst="rect">
            <a:avLst/>
          </a:prstGeom>
          <a:solidFill>
            <a:srgbClr val="FFFF00"/>
          </a:solidFill>
        </p:spPr>
        <p:txBody>
          <a:bodyPr wrap="square">
            <a:spAutoFit/>
          </a:bodyPr>
          <a:lstStyle/>
          <a:p>
            <a:r>
              <a:rPr lang="en-US" sz="2000" dirty="0">
                <a:latin typeface="AvenirNextCondensed-Regular"/>
              </a:rPr>
              <a:t>We can reject the</a:t>
            </a:r>
          </a:p>
          <a:p>
            <a:r>
              <a:rPr lang="en-US" sz="2000" dirty="0">
                <a:latin typeface="AvenirNextCondensed-Regular"/>
              </a:rPr>
              <a:t>null hypothesis of</a:t>
            </a:r>
          </a:p>
          <a:p>
            <a:r>
              <a:rPr lang="en-US" sz="2000" dirty="0">
                <a:latin typeface="AvenirNextCondensed-Regular"/>
              </a:rPr>
              <a:t>independence at a confidence level of 0.001</a:t>
            </a:r>
            <a:endParaRPr lang="en-US" dirty="0"/>
          </a:p>
        </p:txBody>
      </p:sp>
      <p:sp>
        <p:nvSpPr>
          <p:cNvPr id="4" name="TextBox 3"/>
          <p:cNvSpPr txBox="1"/>
          <p:nvPr/>
        </p:nvSpPr>
        <p:spPr>
          <a:xfrm>
            <a:off x="8795402" y="1533059"/>
            <a:ext cx="2752164" cy="677108"/>
          </a:xfrm>
          <a:prstGeom prst="rect">
            <a:avLst/>
          </a:prstGeom>
          <a:solidFill>
            <a:srgbClr val="F0CDBC"/>
          </a:solidFill>
        </p:spPr>
        <p:txBody>
          <a:bodyPr wrap="square" rtlCol="0">
            <a:spAutoFit/>
          </a:bodyPr>
          <a:lstStyle/>
          <a:p>
            <a:r>
              <a:rPr lang="en-US" dirty="0"/>
              <a:t>How to derive 90?</a:t>
            </a:r>
          </a:p>
          <a:p>
            <a:pPr lvl="1"/>
            <a:r>
              <a:rPr lang="en-US" dirty="0"/>
              <a:t>450/1500 * 300 = 90</a:t>
            </a:r>
          </a:p>
        </p:txBody>
      </p:sp>
    </p:spTree>
    <p:extLst>
      <p:ext uri="{BB962C8B-B14F-4D97-AF65-F5344CB8AC3E}">
        <p14:creationId xmlns:p14="http://schemas.microsoft.com/office/powerpoint/2010/main" val="3183114282"/>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6675" y="1"/>
            <a:ext cx="12125325" cy="1076324"/>
          </a:xfrm>
        </p:spPr>
        <p:txBody>
          <a:bodyPr>
            <a:normAutofit/>
          </a:bodyPr>
          <a:lstStyle/>
          <a:p>
            <a:r>
              <a:rPr lang="en-US" altLang="en-US" dirty="0"/>
              <a:t>Variance for Single Variable (Numerical Data)</a:t>
            </a:r>
          </a:p>
        </p:txBody>
      </p:sp>
      <p:sp>
        <p:nvSpPr>
          <p:cNvPr id="4100" name="Rectangle 3"/>
          <p:cNvSpPr>
            <a:spLocks noGrp="1" noChangeArrowheads="1"/>
          </p:cNvSpPr>
          <p:nvPr>
            <p:ph type="body" idx="1"/>
          </p:nvPr>
        </p:nvSpPr>
        <p:spPr>
          <a:xfrm>
            <a:off x="583793" y="1246525"/>
            <a:ext cx="10981853" cy="5450312"/>
          </a:xfrm>
        </p:spPr>
        <p:txBody>
          <a:bodyPr/>
          <a:lstStyle/>
          <a:p>
            <a:pPr>
              <a:lnSpc>
                <a:spcPct val="110000"/>
              </a:lnSpc>
            </a:pPr>
            <a:r>
              <a:rPr lang="en-US" altLang="en-US" sz="2400" dirty="0">
                <a:latin typeface="Calibri" panose="020F0502020204030204" pitchFamily="34" charset="0"/>
              </a:rPr>
              <a:t>The variance of a random variable </a:t>
            </a:r>
            <a:r>
              <a:rPr lang="en-US" altLang="en-US" sz="2400" i="1" dirty="0">
                <a:latin typeface="Calibri" panose="020F0502020204030204" pitchFamily="34" charset="0"/>
              </a:rPr>
              <a:t>X</a:t>
            </a:r>
            <a:r>
              <a:rPr lang="en-US" altLang="en-US" sz="2400" dirty="0">
                <a:latin typeface="Calibri" panose="020F0502020204030204" pitchFamily="34" charset="0"/>
              </a:rPr>
              <a:t> provides a measure of how much the value of </a:t>
            </a:r>
            <a:r>
              <a:rPr lang="en-US" altLang="en-US" sz="2400" i="1" dirty="0">
                <a:latin typeface="Calibri" panose="020F0502020204030204" pitchFamily="34" charset="0"/>
              </a:rPr>
              <a:t>X</a:t>
            </a:r>
            <a:r>
              <a:rPr lang="en-US" altLang="en-US" sz="2400" dirty="0">
                <a:latin typeface="Calibri" panose="020F0502020204030204" pitchFamily="34" charset="0"/>
              </a:rPr>
              <a:t> deviates from the mean or expected value of </a:t>
            </a:r>
            <a:r>
              <a:rPr lang="en-US" altLang="en-US" sz="2400" i="1" dirty="0">
                <a:latin typeface="Calibri" panose="020F0502020204030204" pitchFamily="34" charset="0"/>
              </a:rPr>
              <a:t>X:</a:t>
            </a:r>
          </a:p>
          <a:p>
            <a:pPr lvl="2">
              <a:lnSpc>
                <a:spcPct val="110000"/>
              </a:lnSpc>
              <a:buNone/>
            </a:pPr>
            <a:r>
              <a:rPr lang="en-US" altLang="en-US" sz="2400" dirty="0">
                <a:latin typeface="Calibri" panose="020F0502020204030204" pitchFamily="34" charset="0"/>
              </a:rPr>
              <a:t> </a:t>
            </a:r>
          </a:p>
          <a:p>
            <a:pPr marL="0" indent="0">
              <a:lnSpc>
                <a:spcPct val="110000"/>
              </a:lnSpc>
              <a:buNone/>
            </a:pPr>
            <a:endParaRPr lang="en-US" altLang="en-US" sz="2400" b="1" dirty="0">
              <a:latin typeface="Calibri" panose="020F0502020204030204" pitchFamily="34" charset="0"/>
            </a:endParaRPr>
          </a:p>
          <a:p>
            <a:pPr lvl="1">
              <a:lnSpc>
                <a:spcPct val="110000"/>
              </a:lnSpc>
            </a:pPr>
            <a:endParaRPr lang="en-US" altLang="en-US" sz="2400" dirty="0">
              <a:latin typeface="Calibri" panose="020F0502020204030204" pitchFamily="34" charset="0"/>
            </a:endParaRPr>
          </a:p>
          <a:p>
            <a:pPr lvl="1">
              <a:lnSpc>
                <a:spcPct val="110000"/>
              </a:lnSpc>
            </a:pPr>
            <a:r>
              <a:rPr lang="en-US" altLang="en-US" sz="2400" dirty="0">
                <a:latin typeface="Calibri" panose="020F0502020204030204" pitchFamily="34" charset="0"/>
              </a:rPr>
              <a:t> where</a:t>
            </a:r>
            <a:r>
              <a:rPr lang="en-US" altLang="en-US" sz="2400" b="1" dirty="0">
                <a:latin typeface="Calibri" panose="020F0502020204030204" pitchFamily="34" charset="0"/>
              </a:rPr>
              <a:t> </a:t>
            </a:r>
            <a:r>
              <a:rPr lang="el-GR" altLang="en-US" sz="2400" dirty="0">
                <a:latin typeface="Calibri" panose="020F0502020204030204" pitchFamily="34" charset="0"/>
              </a:rPr>
              <a:t>σ</a:t>
            </a:r>
            <a:r>
              <a:rPr lang="en-US" altLang="en-US" sz="2400" baseline="30000" dirty="0">
                <a:latin typeface="Calibri" panose="020F0502020204030204" pitchFamily="34" charset="0"/>
              </a:rPr>
              <a:t>2</a:t>
            </a:r>
            <a:r>
              <a:rPr lang="en-US" altLang="en-US" sz="2400" dirty="0">
                <a:latin typeface="Calibri" panose="020F0502020204030204" pitchFamily="34" charset="0"/>
              </a:rPr>
              <a:t> is the variance of X, </a:t>
            </a:r>
            <a:r>
              <a:rPr lang="el-GR" altLang="en-US" sz="2400" dirty="0">
                <a:latin typeface="Calibri" panose="020F0502020204030204" pitchFamily="34" charset="0"/>
              </a:rPr>
              <a:t>σ</a:t>
            </a:r>
            <a:r>
              <a:rPr lang="en-US" altLang="en-US" sz="2400" dirty="0">
                <a:latin typeface="Calibri" panose="020F0502020204030204" pitchFamily="34" charset="0"/>
              </a:rPr>
              <a:t> is called </a:t>
            </a:r>
            <a:r>
              <a:rPr lang="en-US" altLang="en-US" sz="2400" i="1" dirty="0">
                <a:latin typeface="Calibri" panose="020F0502020204030204" pitchFamily="34" charset="0"/>
              </a:rPr>
              <a:t>standard deviation</a:t>
            </a:r>
          </a:p>
          <a:p>
            <a:pPr marL="733407" lvl="4" indent="0">
              <a:lnSpc>
                <a:spcPct val="110000"/>
              </a:lnSpc>
              <a:buNone/>
            </a:pPr>
            <a:r>
              <a:rPr lang="el-GR" altLang="en-US" sz="2400" dirty="0">
                <a:latin typeface="Calibri" panose="020F0502020204030204" pitchFamily="34" charset="0"/>
              </a:rPr>
              <a:t>µ</a:t>
            </a:r>
            <a:r>
              <a:rPr lang="en-US" altLang="en-US" sz="2400" dirty="0">
                <a:latin typeface="Calibri" panose="020F0502020204030204" pitchFamily="34" charset="0"/>
              </a:rPr>
              <a:t> is the mean, and </a:t>
            </a:r>
            <a:r>
              <a:rPr lang="el-GR" altLang="en-US" sz="2400" dirty="0">
                <a:latin typeface="Calibri" panose="020F0502020204030204" pitchFamily="34" charset="0"/>
              </a:rPr>
              <a:t>µ</a:t>
            </a:r>
            <a:r>
              <a:rPr lang="en-US" altLang="en-US" sz="2400" dirty="0">
                <a:latin typeface="Calibri" panose="020F0502020204030204" pitchFamily="34" charset="0"/>
              </a:rPr>
              <a:t> = E[X] is the expected value of X</a:t>
            </a:r>
          </a:p>
          <a:p>
            <a:pPr lvl="1">
              <a:lnSpc>
                <a:spcPct val="110000"/>
              </a:lnSpc>
            </a:pPr>
            <a:r>
              <a:rPr lang="en-US" altLang="en-US" sz="2400" dirty="0">
                <a:latin typeface="Calibri" panose="020F0502020204030204" pitchFamily="34" charset="0"/>
              </a:rPr>
              <a:t> That is, variance is the expected value of the square deviation from the mean</a:t>
            </a:r>
          </a:p>
          <a:p>
            <a:pPr lvl="1">
              <a:lnSpc>
                <a:spcPct val="110000"/>
              </a:lnSpc>
            </a:pPr>
            <a:r>
              <a:rPr lang="en-US" altLang="en-US" sz="2400" dirty="0">
                <a:latin typeface="Calibri" panose="020F0502020204030204" pitchFamily="34" charset="0"/>
              </a:rPr>
              <a:t> It can also be written as:</a:t>
            </a:r>
          </a:p>
          <a:p>
            <a:pPr>
              <a:lnSpc>
                <a:spcPct val="110000"/>
              </a:lnSpc>
            </a:pPr>
            <a:r>
              <a:rPr lang="en-US" altLang="en-US" sz="2400" dirty="0">
                <a:latin typeface="Calibri" panose="020F0502020204030204" pitchFamily="34" charset="0"/>
              </a:rPr>
              <a:t>Sample variance is the average squared deviation of the data value </a:t>
            </a:r>
            <a:r>
              <a:rPr lang="en-US" altLang="en-US" sz="2400" i="1" dirty="0">
                <a:latin typeface="Calibri" panose="020F0502020204030204" pitchFamily="34" charset="0"/>
              </a:rPr>
              <a:t>x</a:t>
            </a:r>
            <a:r>
              <a:rPr lang="en-US" altLang="en-US" sz="2400" baseline="-25000" dirty="0">
                <a:latin typeface="Calibri" panose="020F0502020204030204" pitchFamily="34" charset="0"/>
              </a:rPr>
              <a:t>i</a:t>
            </a:r>
            <a:r>
              <a:rPr lang="en-US" altLang="en-US" sz="2400" dirty="0">
                <a:latin typeface="Calibri" panose="020F0502020204030204" pitchFamily="34" charset="0"/>
              </a:rPr>
              <a:t> from the sample mean </a:t>
            </a:r>
          </a:p>
        </p:txBody>
      </p:sp>
      <p:graphicFrame>
        <p:nvGraphicFramePr>
          <p:cNvPr id="10" name="Object 9"/>
          <p:cNvGraphicFramePr>
            <a:graphicFrameLocks noChangeAspect="1"/>
          </p:cNvGraphicFramePr>
          <p:nvPr/>
        </p:nvGraphicFramePr>
        <p:xfrm>
          <a:off x="1785648" y="2179236"/>
          <a:ext cx="7134131" cy="1356115"/>
        </p:xfrm>
        <a:graphic>
          <a:graphicData uri="http://schemas.openxmlformats.org/presentationml/2006/ole">
            <mc:AlternateContent xmlns:mc="http://schemas.openxmlformats.org/markup-compatibility/2006">
              <mc:Choice xmlns:v="urn:schemas-microsoft-com:vml" Requires="v">
                <p:oleObj spid="_x0000_s43143" name="Equation" r:id="rId4" imgW="4178160" imgH="838080" progId="Equation.DSMT4">
                  <p:embed/>
                </p:oleObj>
              </mc:Choice>
              <mc:Fallback>
                <p:oleObj name="Equation" r:id="rId4" imgW="4178160" imgH="838080" progId="Equation.DSMT4">
                  <p:embed/>
                  <p:pic>
                    <p:nvPicPr>
                      <p:cNvPr id="0" name=""/>
                      <p:cNvPicPr/>
                      <p:nvPr/>
                    </p:nvPicPr>
                    <p:blipFill>
                      <a:blip r:embed="rId5"/>
                      <a:stretch>
                        <a:fillRect/>
                      </a:stretch>
                    </p:blipFill>
                    <p:spPr>
                      <a:xfrm>
                        <a:off x="1785648" y="2179236"/>
                        <a:ext cx="7134131" cy="135611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71934792"/>
              </p:ext>
            </p:extLst>
          </p:nvPr>
        </p:nvGraphicFramePr>
        <p:xfrm>
          <a:off x="4598987" y="5029200"/>
          <a:ext cx="6780213" cy="412750"/>
        </p:xfrm>
        <a:graphic>
          <a:graphicData uri="http://schemas.openxmlformats.org/presentationml/2006/ole">
            <mc:AlternateContent xmlns:mc="http://schemas.openxmlformats.org/markup-compatibility/2006">
              <mc:Choice xmlns:v="urn:schemas-microsoft-com:vml" Requires="v">
                <p:oleObj spid="_x0000_s43144" name="Equation" r:id="rId6" imgW="3555720" imgH="228600" progId="Equation.DSMT4">
                  <p:embed/>
                </p:oleObj>
              </mc:Choice>
              <mc:Fallback>
                <p:oleObj name="Equation" r:id="rId6" imgW="3555720" imgH="228600" progId="Equation.DSMT4">
                  <p:embed/>
                  <p:pic>
                    <p:nvPicPr>
                      <p:cNvPr id="0" name=""/>
                      <p:cNvPicPr/>
                      <p:nvPr/>
                    </p:nvPicPr>
                    <p:blipFill>
                      <a:blip r:embed="rId7"/>
                      <a:stretch>
                        <a:fillRect/>
                      </a:stretch>
                    </p:blipFill>
                    <p:spPr>
                      <a:xfrm>
                        <a:off x="4598987" y="5029200"/>
                        <a:ext cx="6780213" cy="41275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2" name="Object 11"/>
              <p:cNvSpPr txBox="1"/>
              <p:nvPr/>
            </p:nvSpPr>
            <p:spPr>
              <a:xfrm>
                <a:off x="3975100" y="5824538"/>
                <a:ext cx="2276475" cy="781050"/>
              </a:xfrm>
              <a:prstGeom prst="rect">
                <a:avLst/>
              </a:prstGeom>
            </p:spPr>
            <p:txBody>
              <a:bodyPr>
                <a:normAutofit fontScale="85000" lnSpcReduction="10000"/>
              </a:bodyPr>
              <a:lstStyle/>
              <a:p>
                <a:pPr/>
                <a14:m>
                  <m:oMathPara xmlns:m="http://schemas.openxmlformats.org/officeDocument/2006/math">
                    <m:oMathParaPr>
                      <m:jc m:val="left"/>
                    </m:oMathParaPr>
                    <m:oMath xmlns:m="http://schemas.openxmlformats.org/officeDocument/2006/math">
                      <m:sSup>
                        <m:sSupPr>
                          <m:ctrlPr>
                            <a:rPr lang="zh-TW" altLang="en-US" i="1">
                              <a:solidFill>
                                <a:srgbClr val="000000"/>
                              </a:solidFill>
                              <a:latin typeface="Cambria Math" panose="02040503050406030204" pitchFamily="18" charset="0"/>
                            </a:rPr>
                          </m:ctrlPr>
                        </m:sSupPr>
                        <m:e>
                          <m:acc>
                            <m:accPr>
                              <m:chr m:val="̂"/>
                              <m:ctrlPr>
                                <a:rPr lang="zh-TW" altLang="en-US" i="1">
                                  <a:solidFill>
                                    <a:srgbClr val="000000"/>
                                  </a:solidFill>
                                  <a:latin typeface="Cambria Math" panose="02040503050406030204" pitchFamily="18" charset="0"/>
                                </a:rPr>
                              </m:ctrlPr>
                            </m:accPr>
                            <m:e>
                              <m:r>
                                <a:rPr lang="zh-TW" altLang="en-US" i="1">
                                  <a:solidFill>
                                    <a:srgbClr val="000000"/>
                                  </a:solidFill>
                                  <a:latin typeface="Cambria Math" panose="02040503050406030204" pitchFamily="18" charset="0"/>
                                </a:rPr>
                                <m:t>𝜎</m:t>
                              </m:r>
                            </m:e>
                          </m:acc>
                        </m:e>
                        <m:sup>
                          <m:r>
                            <a:rPr lang="zh-TW" altLang="en-US" i="1">
                              <a:solidFill>
                                <a:srgbClr val="000000"/>
                              </a:solidFill>
                              <a:latin typeface="Cambria Math" panose="02040503050406030204" pitchFamily="18" charset="0"/>
                            </a:rPr>
                            <m:t>2</m:t>
                          </m:r>
                        </m:sup>
                      </m:sSup>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r>
                            <a:rPr lang="zh-TW" altLang="en-US" i="1">
                              <a:solidFill>
                                <a:srgbClr val="000000"/>
                              </a:solidFill>
                              <a:latin typeface="Cambria Math" panose="02040503050406030204" pitchFamily="18" charset="0"/>
                            </a:rPr>
                            <m:t>𝑛</m:t>
                          </m:r>
                        </m:den>
                      </m:f>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𝑖</m:t>
                          </m:r>
                          <m:r>
                            <a:rPr lang="zh-TW" altLang="en-US" i="1">
                              <a:solidFill>
                                <a:srgbClr val="000000"/>
                              </a:solidFill>
                              <a:latin typeface="Cambria Math" panose="02040503050406030204" pitchFamily="18" charset="0"/>
                            </a:rPr>
                            <m:t>=1</m:t>
                          </m:r>
                        </m:sub>
                        <m:sup>
                          <m:r>
                            <a:rPr lang="zh-TW" altLang="en-US" i="1">
                              <a:solidFill>
                                <a:srgbClr val="000000"/>
                              </a:solidFill>
                              <a:latin typeface="Cambria Math" panose="02040503050406030204" pitchFamily="18" charset="0"/>
                            </a:rPr>
                            <m:t>𝑛</m:t>
                          </m:r>
                        </m:sup>
                        <m:e>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𝑥</m:t>
                              </m:r>
                            </m:e>
                            <m:sub>
                              <m:r>
                                <a:rPr lang="zh-TW" altLang="en-US" i="1">
                                  <a:solidFill>
                                    <a:srgbClr val="000000"/>
                                  </a:solidFill>
                                  <a:latin typeface="Cambria Math" panose="02040503050406030204" pitchFamily="18" charset="0"/>
                                </a:rPr>
                                <m:t>𝑖</m:t>
                              </m:r>
                            </m:sub>
                          </m:sSub>
                          <m:r>
                            <a:rPr lang="zh-TW" altLang="en-US" i="1">
                              <a:solidFill>
                                <a:srgbClr val="000000"/>
                              </a:solidFill>
                              <a:latin typeface="Cambria Math" panose="02040503050406030204" pitchFamily="18" charset="0"/>
                            </a:rPr>
                            <m:t>−</m:t>
                          </m:r>
                          <m:acc>
                            <m:accPr>
                              <m:chr m:val="̂"/>
                              <m:ctrlPr>
                                <a:rPr lang="zh-TW" altLang="en-US" i="1">
                                  <a:solidFill>
                                    <a:srgbClr val="000000"/>
                                  </a:solidFill>
                                  <a:latin typeface="Cambria Math" panose="02040503050406030204" pitchFamily="18" charset="0"/>
                                </a:rPr>
                              </m:ctrlPr>
                            </m:accPr>
                            <m:e>
                              <m:r>
                                <a:rPr lang="zh-TW" altLang="en-US" i="1">
                                  <a:solidFill>
                                    <a:srgbClr val="000000"/>
                                  </a:solidFill>
                                  <a:latin typeface="Cambria Math" panose="02040503050406030204" pitchFamily="18" charset="0"/>
                                </a:rPr>
                                <m:t>𝜇</m:t>
                              </m:r>
                            </m:e>
                          </m:acc>
                          <m:sSup>
                            <m:sSupPr>
                              <m:ctrlPr>
                                <a:rPr lang="zh-TW" altLang="en-US" i="1">
                                  <a:solidFill>
                                    <a:srgbClr val="000000"/>
                                  </a:solidFill>
                                  <a:latin typeface="Cambria Math" panose="02040503050406030204" pitchFamily="18" charset="0"/>
                                </a:rPr>
                              </m:ctrlPr>
                            </m:sSupPr>
                            <m:e>
                              <m:r>
                                <a:rPr lang="zh-TW" altLang="en-US" i="1">
                                  <a:solidFill>
                                    <a:srgbClr val="000000"/>
                                  </a:solidFill>
                                  <a:latin typeface="Cambria Math" panose="02040503050406030204" pitchFamily="18" charset="0"/>
                                </a:rPr>
                                <m:t>)</m:t>
                              </m:r>
                            </m:e>
                            <m:sup>
                              <m:r>
                                <a:rPr lang="zh-TW" altLang="en-US" i="1">
                                  <a:solidFill>
                                    <a:srgbClr val="000000"/>
                                  </a:solidFill>
                                  <a:latin typeface="Cambria Math" panose="02040503050406030204" pitchFamily="18" charset="0"/>
                                </a:rPr>
                                <m:t>2</m:t>
                              </m:r>
                            </m:sup>
                          </m:sSup>
                        </m:e>
                      </m:nary>
                    </m:oMath>
                  </m:oMathPara>
                </a14:m>
                <a:endParaRPr lang="zh-TW" altLang="en-US" dirty="0"/>
              </a:p>
            </p:txBody>
          </p:sp>
        </mc:Choice>
        <mc:Fallback>
          <p:sp>
            <p:nvSpPr>
              <p:cNvPr id="12" name="Object 11"/>
              <p:cNvSpPr txBox="1">
                <a:spLocks noRot="1" noChangeAspect="1" noMove="1" noResize="1" noEditPoints="1" noAdjustHandles="1" noChangeArrowheads="1" noChangeShapeType="1" noTextEdit="1"/>
              </p:cNvSpPr>
              <p:nvPr/>
            </p:nvSpPr>
            <p:spPr>
              <a:xfrm>
                <a:off x="3975100" y="5824538"/>
                <a:ext cx="2276475" cy="781050"/>
              </a:xfrm>
              <a:prstGeom prst="rect">
                <a:avLst/>
              </a:prstGeom>
              <a:blipFill>
                <a:blip r:embed="rId8"/>
                <a:stretch>
                  <a:fillRect/>
                </a:stretch>
              </a:blipFill>
            </p:spPr>
            <p:txBody>
              <a:bodyPr/>
              <a:lstStyle/>
              <a:p>
                <a:r>
                  <a:rPr lang="zh-TW" altLang="en-US">
                    <a:noFill/>
                  </a:rPr>
                  <a:t> </a:t>
                </a:r>
              </a:p>
            </p:txBody>
          </p:sp>
        </mc:Fallback>
      </mc:AlternateContent>
      <p:graphicFrame>
        <p:nvGraphicFramePr>
          <p:cNvPr id="13" name="Object 12"/>
          <p:cNvGraphicFramePr>
            <a:graphicFrameLocks noChangeAspect="1"/>
          </p:cNvGraphicFramePr>
          <p:nvPr>
            <p:extLst>
              <p:ext uri="{D42A27DB-BD31-4B8C-83A1-F6EECF244321}">
                <p14:modId xmlns:p14="http://schemas.microsoft.com/office/powerpoint/2010/main" val="3317399872"/>
              </p:ext>
            </p:extLst>
          </p:nvPr>
        </p:nvGraphicFramePr>
        <p:xfrm>
          <a:off x="2779713" y="6018213"/>
          <a:ext cx="311150" cy="393700"/>
        </p:xfrm>
        <a:graphic>
          <a:graphicData uri="http://schemas.openxmlformats.org/presentationml/2006/ole">
            <mc:AlternateContent xmlns:mc="http://schemas.openxmlformats.org/markup-compatibility/2006">
              <mc:Choice xmlns:v="urn:schemas-microsoft-com:vml" Requires="v">
                <p:oleObj spid="_x0000_s43145" name="Equation" r:id="rId9" imgW="152280" imgH="203040" progId="Equation.DSMT4">
                  <p:embed/>
                </p:oleObj>
              </mc:Choice>
              <mc:Fallback>
                <p:oleObj name="Equation" r:id="rId9" imgW="152280" imgH="203040" progId="Equation.DSMT4">
                  <p:embed/>
                  <p:pic>
                    <p:nvPicPr>
                      <p:cNvPr id="0" name=""/>
                      <p:cNvPicPr/>
                      <p:nvPr/>
                    </p:nvPicPr>
                    <p:blipFill>
                      <a:blip r:embed="rId10"/>
                      <a:stretch>
                        <a:fillRect/>
                      </a:stretch>
                    </p:blipFill>
                    <p:spPr>
                      <a:xfrm>
                        <a:off x="2779713" y="6018213"/>
                        <a:ext cx="311150" cy="393700"/>
                      </a:xfrm>
                      <a:prstGeom prst="rect">
                        <a:avLst/>
                      </a:prstGeom>
                    </p:spPr>
                  </p:pic>
                </p:oleObj>
              </mc:Fallback>
            </mc:AlternateContent>
          </a:graphicData>
        </a:graphic>
      </p:graphicFrame>
    </p:spTree>
    <p:extLst>
      <p:ext uri="{BB962C8B-B14F-4D97-AF65-F5344CB8AC3E}">
        <p14:creationId xmlns:p14="http://schemas.microsoft.com/office/powerpoint/2010/main" val="1747980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711200" y="228600"/>
            <a:ext cx="10668000" cy="762000"/>
          </a:xfrm>
        </p:spPr>
        <p:txBody>
          <a:bodyPr>
            <a:normAutofit/>
          </a:bodyPr>
          <a:lstStyle/>
          <a:p>
            <a:r>
              <a:rPr lang="en-US" altLang="en-US" dirty="0"/>
              <a:t>Covariance for Two Variables </a:t>
            </a:r>
          </a:p>
        </p:txBody>
      </p:sp>
      <p:sp>
        <p:nvSpPr>
          <p:cNvPr id="4100" name="Rectangle 3"/>
          <p:cNvSpPr>
            <a:spLocks noGrp="1" noChangeArrowheads="1"/>
          </p:cNvSpPr>
          <p:nvPr>
            <p:ph type="body" idx="1"/>
          </p:nvPr>
        </p:nvSpPr>
        <p:spPr>
          <a:xfrm>
            <a:off x="552262" y="1151932"/>
            <a:ext cx="11184626" cy="5450312"/>
          </a:xfrm>
        </p:spPr>
        <p:txBody>
          <a:bodyPr/>
          <a:lstStyle/>
          <a:p>
            <a:pPr>
              <a:lnSpc>
                <a:spcPct val="110000"/>
              </a:lnSpc>
            </a:pPr>
            <a:r>
              <a:rPr lang="en-US" altLang="en-US" sz="2400" dirty="0">
                <a:latin typeface="Calibri" panose="020F0502020204030204" pitchFamily="34" charset="0"/>
              </a:rPr>
              <a:t>Covariance between two variables </a:t>
            </a:r>
            <a:r>
              <a:rPr lang="en-US" altLang="en-US" sz="2400" i="1" dirty="0">
                <a:latin typeface="Calibri" panose="020F0502020204030204" pitchFamily="34" charset="0"/>
              </a:rPr>
              <a:t>X</a:t>
            </a:r>
            <a:r>
              <a:rPr lang="en-US" altLang="en-US" sz="2400" baseline="-25000" dirty="0">
                <a:latin typeface="Calibri" panose="020F0502020204030204" pitchFamily="34" charset="0"/>
              </a:rPr>
              <a:t>1</a:t>
            </a:r>
            <a:r>
              <a:rPr lang="en-US" altLang="en-US" sz="2400" dirty="0">
                <a:latin typeface="Calibri" panose="020F0502020204030204" pitchFamily="34" charset="0"/>
              </a:rPr>
              <a:t> and </a:t>
            </a:r>
            <a:r>
              <a:rPr lang="en-US" altLang="en-US" sz="2400" i="1" dirty="0">
                <a:latin typeface="Calibri" panose="020F0502020204030204" pitchFamily="34" charset="0"/>
              </a:rPr>
              <a:t>X</a:t>
            </a:r>
            <a:r>
              <a:rPr lang="en-US" altLang="en-US" sz="2400" baseline="-25000" dirty="0">
                <a:latin typeface="Calibri" panose="020F0502020204030204" pitchFamily="34" charset="0"/>
              </a:rPr>
              <a:t>2</a:t>
            </a:r>
            <a:r>
              <a:rPr lang="en-US" altLang="en-US" sz="2400" dirty="0">
                <a:latin typeface="Calibri" panose="020F0502020204030204" pitchFamily="34" charset="0"/>
              </a:rPr>
              <a:t> </a:t>
            </a:r>
          </a:p>
          <a:p>
            <a:pPr marL="0" indent="0">
              <a:lnSpc>
                <a:spcPct val="110000"/>
              </a:lnSpc>
              <a:buNone/>
            </a:pPr>
            <a:endParaRPr lang="en-US" altLang="en-US" sz="2400" dirty="0">
              <a:latin typeface="Calibri" panose="020F0502020204030204" pitchFamily="34" charset="0"/>
            </a:endParaRPr>
          </a:p>
          <a:p>
            <a:pPr lvl="2">
              <a:lnSpc>
                <a:spcPct val="110000"/>
              </a:lnSpc>
              <a:buNone/>
            </a:pPr>
            <a:r>
              <a:rPr lang="en-US" altLang="en-US" sz="2400" dirty="0">
                <a:latin typeface="Calibri" panose="020F0502020204030204" pitchFamily="34" charset="0"/>
              </a:rPr>
              <a:t>where µ</a:t>
            </a:r>
            <a:r>
              <a:rPr lang="en-US" altLang="en-US" sz="2400" baseline="-25000" dirty="0">
                <a:latin typeface="Calibri" panose="020F0502020204030204" pitchFamily="34" charset="0"/>
              </a:rPr>
              <a:t>1</a:t>
            </a:r>
            <a:r>
              <a:rPr lang="en-US" altLang="en-US" sz="2400" dirty="0">
                <a:latin typeface="Calibri" panose="020F0502020204030204" pitchFamily="34" charset="0"/>
              </a:rPr>
              <a:t> = E[</a:t>
            </a:r>
            <a:r>
              <a:rPr lang="en-US" altLang="en-US" sz="2400" i="1" dirty="0">
                <a:latin typeface="Calibri" panose="020F0502020204030204" pitchFamily="34" charset="0"/>
              </a:rPr>
              <a:t>X</a:t>
            </a:r>
            <a:r>
              <a:rPr lang="en-US" altLang="en-US" sz="2400" baseline="-25000" dirty="0">
                <a:latin typeface="Calibri" panose="020F0502020204030204" pitchFamily="34" charset="0"/>
              </a:rPr>
              <a:t>1</a:t>
            </a:r>
            <a:r>
              <a:rPr lang="en-US" altLang="en-US" sz="2400" dirty="0">
                <a:latin typeface="Calibri" panose="020F0502020204030204" pitchFamily="34" charset="0"/>
              </a:rPr>
              <a:t>] is the respective mean or </a:t>
            </a:r>
            <a:r>
              <a:rPr lang="en-US" altLang="en-US" sz="2400" b="1" dirty="0">
                <a:latin typeface="Calibri" panose="020F0502020204030204" pitchFamily="34" charset="0"/>
              </a:rPr>
              <a:t>expected value</a:t>
            </a:r>
            <a:r>
              <a:rPr lang="en-US" altLang="en-US" sz="2400" dirty="0">
                <a:latin typeface="Calibri" panose="020F0502020204030204" pitchFamily="34" charset="0"/>
              </a:rPr>
              <a:t> of </a:t>
            </a:r>
            <a:r>
              <a:rPr lang="en-US" altLang="en-US" sz="2400" i="1" dirty="0">
                <a:latin typeface="Calibri" panose="020F0502020204030204" pitchFamily="34" charset="0"/>
              </a:rPr>
              <a:t>X</a:t>
            </a:r>
            <a:r>
              <a:rPr lang="en-US" altLang="en-US" sz="2400" baseline="-25000" dirty="0">
                <a:latin typeface="Calibri" panose="020F0502020204030204" pitchFamily="34" charset="0"/>
              </a:rPr>
              <a:t>1</a:t>
            </a:r>
            <a:r>
              <a:rPr lang="en-US" altLang="en-US" sz="2400" dirty="0">
                <a:latin typeface="Calibri" panose="020F0502020204030204" pitchFamily="34" charset="0"/>
              </a:rPr>
              <a:t>; similarly for µ</a:t>
            </a:r>
            <a:r>
              <a:rPr lang="en-US" altLang="en-US" sz="2400" baseline="-25000" dirty="0">
                <a:latin typeface="Calibri" panose="020F0502020204030204" pitchFamily="34" charset="0"/>
              </a:rPr>
              <a:t>2</a:t>
            </a:r>
            <a:r>
              <a:rPr lang="en-US" altLang="en-US" sz="2400" dirty="0">
                <a:latin typeface="Calibri" panose="020F0502020204030204" pitchFamily="34" charset="0"/>
              </a:rPr>
              <a:t>  </a:t>
            </a:r>
          </a:p>
          <a:p>
            <a:pPr>
              <a:lnSpc>
                <a:spcPct val="110000"/>
              </a:lnSpc>
            </a:pPr>
            <a:r>
              <a:rPr lang="en-US" altLang="en-US" sz="2400" dirty="0">
                <a:latin typeface="Calibri" panose="020F0502020204030204" pitchFamily="34" charset="0"/>
              </a:rPr>
              <a:t>Sample covariance between X</a:t>
            </a:r>
            <a:r>
              <a:rPr lang="en-US" altLang="en-US" sz="2400" baseline="-25000" dirty="0">
                <a:latin typeface="Calibri" panose="020F0502020204030204" pitchFamily="34" charset="0"/>
              </a:rPr>
              <a:t>1</a:t>
            </a:r>
            <a:r>
              <a:rPr lang="en-US" altLang="en-US" sz="2400" dirty="0">
                <a:latin typeface="Calibri" panose="020F0502020204030204" pitchFamily="34" charset="0"/>
              </a:rPr>
              <a:t> and X</a:t>
            </a:r>
            <a:r>
              <a:rPr lang="en-US" altLang="en-US" sz="2400" baseline="-25000" dirty="0">
                <a:latin typeface="Calibri" panose="020F0502020204030204" pitchFamily="34" charset="0"/>
              </a:rPr>
              <a:t>2</a:t>
            </a:r>
            <a:r>
              <a:rPr lang="en-US" altLang="en-US" sz="2400" dirty="0">
                <a:latin typeface="Calibri" panose="020F0502020204030204" pitchFamily="34" charset="0"/>
              </a:rPr>
              <a:t>:</a:t>
            </a:r>
          </a:p>
          <a:p>
            <a:pPr>
              <a:lnSpc>
                <a:spcPct val="110000"/>
              </a:lnSpc>
            </a:pPr>
            <a:r>
              <a:rPr lang="en-US" altLang="en-US" sz="2400" dirty="0">
                <a:latin typeface="Calibri" panose="020F0502020204030204" pitchFamily="34" charset="0"/>
              </a:rPr>
              <a:t>Sample covariance is a generalization of the sample variance:</a:t>
            </a:r>
            <a:endParaRPr lang="en-US" altLang="en-US" sz="2400" b="1" dirty="0">
              <a:latin typeface="Calibri" panose="020F0502020204030204" pitchFamily="34" charset="0"/>
            </a:endParaRPr>
          </a:p>
          <a:p>
            <a:pPr>
              <a:lnSpc>
                <a:spcPct val="110000"/>
              </a:lnSpc>
            </a:pPr>
            <a:endParaRPr lang="en-US" altLang="en-US" sz="2400" b="1" dirty="0">
              <a:latin typeface="Calibri" panose="020F0502020204030204" pitchFamily="34" charset="0"/>
            </a:endParaRPr>
          </a:p>
          <a:p>
            <a:pPr>
              <a:lnSpc>
                <a:spcPct val="110000"/>
              </a:lnSpc>
            </a:pPr>
            <a:r>
              <a:rPr lang="en-US" altLang="en-US" sz="2400" b="1" dirty="0">
                <a:latin typeface="Calibri" panose="020F0502020204030204" pitchFamily="34" charset="0"/>
              </a:rPr>
              <a:t>Positive covariance:</a:t>
            </a:r>
            <a:r>
              <a:rPr lang="en-US" altLang="en-US" sz="2400" dirty="0">
                <a:latin typeface="Calibri" panose="020F0502020204030204" pitchFamily="34" charset="0"/>
              </a:rPr>
              <a:t> If </a:t>
            </a:r>
            <a:r>
              <a:rPr lang="el-GR" altLang="en-US" sz="2400" dirty="0">
                <a:latin typeface="Calibri" panose="020F0502020204030204" pitchFamily="34" charset="0"/>
              </a:rPr>
              <a:t>σ</a:t>
            </a:r>
            <a:r>
              <a:rPr lang="en-US" altLang="en-US" sz="2400" baseline="-25000" dirty="0">
                <a:latin typeface="Calibri" panose="020F0502020204030204" pitchFamily="34" charset="0"/>
              </a:rPr>
              <a:t>12 </a:t>
            </a:r>
            <a:r>
              <a:rPr lang="en-US" altLang="en-US" sz="2400" dirty="0">
                <a:latin typeface="Calibri" panose="020F0502020204030204" pitchFamily="34" charset="0"/>
              </a:rPr>
              <a:t>&gt; 0</a:t>
            </a:r>
          </a:p>
          <a:p>
            <a:pPr>
              <a:lnSpc>
                <a:spcPct val="110000"/>
              </a:lnSpc>
            </a:pPr>
            <a:r>
              <a:rPr lang="en-US" altLang="en-US" sz="2400" b="1" dirty="0">
                <a:latin typeface="Calibri" panose="020F0502020204030204" pitchFamily="34" charset="0"/>
              </a:rPr>
              <a:t>Negative covariance</a:t>
            </a:r>
            <a:r>
              <a:rPr lang="en-US" altLang="en-US" sz="2400" dirty="0">
                <a:latin typeface="Calibri" panose="020F0502020204030204" pitchFamily="34" charset="0"/>
              </a:rPr>
              <a:t>: If </a:t>
            </a:r>
            <a:r>
              <a:rPr lang="el-GR" altLang="en-US" sz="2400" dirty="0">
                <a:latin typeface="Calibri" panose="020F0502020204030204" pitchFamily="34" charset="0"/>
              </a:rPr>
              <a:t>σ</a:t>
            </a:r>
            <a:r>
              <a:rPr lang="en-US" altLang="en-US" sz="2400" baseline="-25000" dirty="0">
                <a:latin typeface="Calibri" panose="020F0502020204030204" pitchFamily="34" charset="0"/>
              </a:rPr>
              <a:t>12  </a:t>
            </a:r>
            <a:r>
              <a:rPr lang="en-US" altLang="en-US" sz="2400" dirty="0">
                <a:latin typeface="Calibri" panose="020F0502020204030204" pitchFamily="34" charset="0"/>
              </a:rPr>
              <a:t>&lt; 0 </a:t>
            </a:r>
          </a:p>
          <a:p>
            <a:pPr>
              <a:lnSpc>
                <a:spcPct val="80000"/>
              </a:lnSpc>
            </a:pPr>
            <a:r>
              <a:rPr lang="en-US" altLang="en-US" sz="2400" b="1" dirty="0">
                <a:latin typeface="Calibri" panose="020F0502020204030204" pitchFamily="34" charset="0"/>
              </a:rPr>
              <a:t>Independence</a:t>
            </a:r>
            <a:r>
              <a:rPr lang="en-US" altLang="en-US" sz="2400" dirty="0">
                <a:latin typeface="Calibri" panose="020F0502020204030204" pitchFamily="34" charset="0"/>
              </a:rPr>
              <a:t>: If X</a:t>
            </a:r>
            <a:r>
              <a:rPr lang="en-US" altLang="en-US" sz="2400" baseline="-25000" dirty="0">
                <a:latin typeface="Calibri" panose="020F0502020204030204" pitchFamily="34" charset="0"/>
              </a:rPr>
              <a:t>1</a:t>
            </a:r>
            <a:r>
              <a:rPr lang="en-US" altLang="en-US" sz="2400" dirty="0">
                <a:latin typeface="Calibri" panose="020F0502020204030204" pitchFamily="34" charset="0"/>
              </a:rPr>
              <a:t> and X</a:t>
            </a:r>
            <a:r>
              <a:rPr lang="en-US" altLang="en-US" sz="2400" baseline="-25000" dirty="0">
                <a:latin typeface="Calibri" panose="020F0502020204030204" pitchFamily="34" charset="0"/>
              </a:rPr>
              <a:t>2 </a:t>
            </a:r>
            <a:r>
              <a:rPr lang="en-US" altLang="en-US" sz="2400" dirty="0">
                <a:latin typeface="Calibri" panose="020F0502020204030204" pitchFamily="34" charset="0"/>
              </a:rPr>
              <a:t>are</a:t>
            </a:r>
            <a:r>
              <a:rPr lang="en-US" altLang="en-US" sz="2400" baseline="-25000" dirty="0">
                <a:latin typeface="Calibri" panose="020F0502020204030204" pitchFamily="34" charset="0"/>
              </a:rPr>
              <a:t> </a:t>
            </a:r>
            <a:r>
              <a:rPr lang="en-US" altLang="en-US" sz="2400" dirty="0">
                <a:latin typeface="Calibri" panose="020F0502020204030204" pitchFamily="34" charset="0"/>
              </a:rPr>
              <a:t>independent, </a:t>
            </a:r>
            <a:r>
              <a:rPr lang="el-GR" altLang="en-US" sz="2400" dirty="0">
                <a:latin typeface="Calibri" panose="020F0502020204030204" pitchFamily="34" charset="0"/>
              </a:rPr>
              <a:t>σ</a:t>
            </a:r>
            <a:r>
              <a:rPr lang="en-US" altLang="en-US" sz="2400" baseline="-25000" dirty="0">
                <a:latin typeface="Calibri" panose="020F0502020204030204" pitchFamily="34" charset="0"/>
              </a:rPr>
              <a:t>12</a:t>
            </a:r>
            <a:r>
              <a:rPr lang="en-US" altLang="en-US" sz="2400" dirty="0">
                <a:latin typeface="Calibri" panose="020F0502020204030204" pitchFamily="34" charset="0"/>
              </a:rPr>
              <a:t> = 0; but the reverse is not true</a:t>
            </a:r>
          </a:p>
          <a:p>
            <a:pPr lvl="1"/>
            <a:r>
              <a:rPr lang="en-US" altLang="en-US" sz="2400" dirty="0">
                <a:latin typeface="Calibri" panose="020F0502020204030204" pitchFamily="34" charset="0"/>
              </a:rPr>
              <a:t>Some pairs of random variables may have a covariance 0 but are not independent</a:t>
            </a:r>
          </a:p>
          <a:p>
            <a:pPr lvl="1"/>
            <a:r>
              <a:rPr lang="en-US" altLang="en-US" sz="2400" dirty="0">
                <a:latin typeface="Calibri" panose="020F0502020204030204" pitchFamily="34" charset="0"/>
              </a:rPr>
              <a:t>Only under some additional assumptions (e.g., the data follow multivariate normal distributions) does a covariance of 0 imply independence</a:t>
            </a:r>
          </a:p>
        </p:txBody>
      </p:sp>
      <p:graphicFrame>
        <p:nvGraphicFramePr>
          <p:cNvPr id="10" name="Object 9"/>
          <p:cNvGraphicFramePr>
            <a:graphicFrameLocks noChangeAspect="1"/>
          </p:cNvGraphicFramePr>
          <p:nvPr/>
        </p:nvGraphicFramePr>
        <p:xfrm>
          <a:off x="1878014" y="1637035"/>
          <a:ext cx="8116887" cy="422275"/>
        </p:xfrm>
        <a:graphic>
          <a:graphicData uri="http://schemas.openxmlformats.org/presentationml/2006/ole">
            <mc:AlternateContent xmlns:mc="http://schemas.openxmlformats.org/markup-compatibility/2006">
              <mc:Choice xmlns:v="urn:schemas-microsoft-com:vml" Requires="v">
                <p:oleObj spid="_x0000_s44134" name="Equation" r:id="rId4" imgW="4381200" imgH="228600" progId="Equation.DSMT4">
                  <p:embed/>
                </p:oleObj>
              </mc:Choice>
              <mc:Fallback>
                <p:oleObj name="Equation" r:id="rId4" imgW="4381200" imgH="228600" progId="Equation.DSMT4">
                  <p:embed/>
                  <p:pic>
                    <p:nvPicPr>
                      <p:cNvPr id="0" name=""/>
                      <p:cNvPicPr/>
                      <p:nvPr/>
                    </p:nvPicPr>
                    <p:blipFill>
                      <a:blip r:embed="rId5"/>
                      <a:stretch>
                        <a:fillRect/>
                      </a:stretch>
                    </p:blipFill>
                    <p:spPr>
                      <a:xfrm>
                        <a:off x="1878014" y="1637035"/>
                        <a:ext cx="8116887" cy="422275"/>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1" name="Object 10"/>
              <p:cNvSpPr txBox="1"/>
              <p:nvPr/>
            </p:nvSpPr>
            <p:spPr>
              <a:xfrm>
                <a:off x="5845175" y="2465388"/>
                <a:ext cx="3294063" cy="796925"/>
              </a:xfrm>
              <a:prstGeom prst="rect">
                <a:avLst/>
              </a:prstGeom>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TW" altLang="en-US" i="1">
                              <a:solidFill>
                                <a:srgbClr val="000000"/>
                              </a:solidFill>
                              <a:latin typeface="Cambria Math" panose="02040503050406030204" pitchFamily="18" charset="0"/>
                            </a:rPr>
                          </m:ctrlPr>
                        </m:sSubPr>
                        <m:e>
                          <m:acc>
                            <m:accPr>
                              <m:chr m:val="̂"/>
                              <m:ctrlPr>
                                <a:rPr lang="zh-TW" altLang="en-US" i="1">
                                  <a:solidFill>
                                    <a:srgbClr val="000000"/>
                                  </a:solidFill>
                                  <a:latin typeface="Cambria Math" panose="02040503050406030204" pitchFamily="18" charset="0"/>
                                </a:rPr>
                              </m:ctrlPr>
                            </m:accPr>
                            <m:e>
                              <m:r>
                                <a:rPr lang="zh-TW" altLang="en-US" i="1">
                                  <a:solidFill>
                                    <a:srgbClr val="000000"/>
                                  </a:solidFill>
                                  <a:latin typeface="Cambria Math" panose="02040503050406030204" pitchFamily="18" charset="0"/>
                                </a:rPr>
                                <m:t>𝜎</m:t>
                              </m:r>
                            </m:e>
                          </m:acc>
                        </m:e>
                        <m:sub>
                          <m:r>
                            <a:rPr lang="zh-TW" altLang="en-US" i="1">
                              <a:solidFill>
                                <a:srgbClr val="000000"/>
                              </a:solidFill>
                              <a:latin typeface="Cambria Math" panose="02040503050406030204" pitchFamily="18" charset="0"/>
                            </a:rPr>
                            <m:t>12</m:t>
                          </m:r>
                        </m:sub>
                      </m:sSub>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r>
                            <a:rPr lang="zh-TW" altLang="en-US" i="1">
                              <a:solidFill>
                                <a:srgbClr val="000000"/>
                              </a:solidFill>
                              <a:latin typeface="Cambria Math" panose="02040503050406030204" pitchFamily="18" charset="0"/>
                            </a:rPr>
                            <m:t>𝑛</m:t>
                          </m:r>
                        </m:den>
                      </m:f>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𝑖</m:t>
                          </m:r>
                          <m:r>
                            <a:rPr lang="zh-TW" altLang="en-US" i="1">
                              <a:solidFill>
                                <a:srgbClr val="000000"/>
                              </a:solidFill>
                              <a:latin typeface="Cambria Math" panose="02040503050406030204" pitchFamily="18" charset="0"/>
                            </a:rPr>
                            <m:t>=1</m:t>
                          </m:r>
                        </m:sub>
                        <m:sup>
                          <m:r>
                            <a:rPr lang="zh-TW" altLang="en-US" i="1">
                              <a:solidFill>
                                <a:srgbClr val="000000"/>
                              </a:solidFill>
                              <a:latin typeface="Cambria Math" panose="02040503050406030204" pitchFamily="18" charset="0"/>
                            </a:rPr>
                            <m:t>𝑛</m:t>
                          </m:r>
                        </m:sup>
                        <m:e>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𝑥</m:t>
                              </m:r>
                            </m:e>
                            <m:sub>
                              <m:r>
                                <a:rPr lang="zh-TW" altLang="en-US" i="1">
                                  <a:solidFill>
                                    <a:srgbClr val="000000"/>
                                  </a:solidFill>
                                  <a:latin typeface="Cambria Math" panose="02040503050406030204" pitchFamily="18" charset="0"/>
                                </a:rPr>
                                <m:t>𝑖</m:t>
                              </m:r>
                              <m:r>
                                <a:rPr lang="zh-TW" altLang="en-US" i="1">
                                  <a:solidFill>
                                    <a:srgbClr val="000000"/>
                                  </a:solidFill>
                                  <a:latin typeface="Cambria Math" panose="02040503050406030204" pitchFamily="18" charset="0"/>
                                </a:rPr>
                                <m:t>1</m:t>
                              </m:r>
                            </m:sub>
                          </m:sSub>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acc>
                                <m:accPr>
                                  <m:chr m:val="̂"/>
                                  <m:ctrlPr>
                                    <a:rPr lang="zh-TW" altLang="en-US" i="1">
                                      <a:solidFill>
                                        <a:srgbClr val="000000"/>
                                      </a:solidFill>
                                      <a:latin typeface="Cambria Math" panose="02040503050406030204" pitchFamily="18" charset="0"/>
                                    </a:rPr>
                                  </m:ctrlPr>
                                </m:accPr>
                                <m:e>
                                  <m:r>
                                    <a:rPr lang="zh-TW" altLang="en-US" i="1">
                                      <a:solidFill>
                                        <a:srgbClr val="000000"/>
                                      </a:solidFill>
                                      <a:latin typeface="Cambria Math" panose="02040503050406030204" pitchFamily="18" charset="0"/>
                                    </a:rPr>
                                    <m:t>𝜇</m:t>
                                  </m:r>
                                </m:e>
                              </m:acc>
                            </m:e>
                            <m:sub>
                              <m:r>
                                <a:rPr lang="zh-TW" altLang="en-US" i="1">
                                  <a:solidFill>
                                    <a:srgbClr val="000000"/>
                                  </a:solidFill>
                                  <a:latin typeface="Cambria Math" panose="02040503050406030204" pitchFamily="18" charset="0"/>
                                </a:rPr>
                                <m:t>1</m:t>
                              </m:r>
                            </m:sub>
                          </m:sSub>
                          <m:r>
                            <a:rPr lang="zh-TW" altLang="en-US" i="1">
                              <a:solidFill>
                                <a:srgbClr val="000000"/>
                              </a:solidFill>
                              <a:latin typeface="Cambria Math" panose="02040503050406030204" pitchFamily="18" charset="0"/>
                            </a:rPr>
                            <m:t>)</m:t>
                          </m:r>
                        </m:e>
                      </m:nary>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𝑥</m:t>
                          </m:r>
                        </m:e>
                        <m:sub>
                          <m:r>
                            <a:rPr lang="zh-TW" altLang="en-US" i="1">
                              <a:solidFill>
                                <a:srgbClr val="000000"/>
                              </a:solidFill>
                              <a:latin typeface="Cambria Math" panose="02040503050406030204" pitchFamily="18" charset="0"/>
                            </a:rPr>
                            <m:t>𝑖</m:t>
                          </m:r>
                          <m:r>
                            <a:rPr lang="zh-TW" altLang="en-US" i="1">
                              <a:solidFill>
                                <a:srgbClr val="000000"/>
                              </a:solidFill>
                              <a:latin typeface="Cambria Math" panose="02040503050406030204" pitchFamily="18" charset="0"/>
                            </a:rPr>
                            <m:t>2</m:t>
                          </m:r>
                        </m:sub>
                      </m:sSub>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acc>
                            <m:accPr>
                              <m:chr m:val="̂"/>
                              <m:ctrlPr>
                                <a:rPr lang="zh-TW" altLang="en-US" i="1">
                                  <a:solidFill>
                                    <a:srgbClr val="000000"/>
                                  </a:solidFill>
                                  <a:latin typeface="Cambria Math" panose="02040503050406030204" pitchFamily="18" charset="0"/>
                                </a:rPr>
                              </m:ctrlPr>
                            </m:accPr>
                            <m:e>
                              <m:r>
                                <a:rPr lang="zh-TW" altLang="en-US" i="1">
                                  <a:solidFill>
                                    <a:srgbClr val="000000"/>
                                  </a:solidFill>
                                  <a:latin typeface="Cambria Math" panose="02040503050406030204" pitchFamily="18" charset="0"/>
                                </a:rPr>
                                <m:t>𝜇</m:t>
                              </m:r>
                            </m:e>
                          </m:acc>
                        </m:e>
                        <m:sub>
                          <m:r>
                            <a:rPr lang="zh-TW" altLang="en-US" i="1">
                              <a:solidFill>
                                <a:srgbClr val="000000"/>
                              </a:solidFill>
                              <a:latin typeface="Cambria Math" panose="02040503050406030204" pitchFamily="18" charset="0"/>
                            </a:rPr>
                            <m:t>2</m:t>
                          </m:r>
                        </m:sub>
                      </m:sSub>
                      <m:r>
                        <a:rPr lang="zh-TW" altLang="en-US" i="1">
                          <a:solidFill>
                            <a:srgbClr val="000000"/>
                          </a:solidFill>
                          <a:latin typeface="Cambria Math" panose="02040503050406030204" pitchFamily="18" charset="0"/>
                        </a:rPr>
                        <m:t>)</m:t>
                      </m:r>
                    </m:oMath>
                  </m:oMathPara>
                </a14:m>
                <a:endParaRPr lang="zh-TW" altLang="en-US" dirty="0"/>
              </a:p>
            </p:txBody>
          </p:sp>
        </mc:Choice>
        <mc:Fallback>
          <p:sp>
            <p:nvSpPr>
              <p:cNvPr id="11" name="Object 10"/>
              <p:cNvSpPr txBox="1">
                <a:spLocks noRot="1" noChangeAspect="1" noMove="1" noResize="1" noEditPoints="1" noAdjustHandles="1" noChangeArrowheads="1" noChangeShapeType="1" noTextEdit="1"/>
              </p:cNvSpPr>
              <p:nvPr/>
            </p:nvSpPr>
            <p:spPr>
              <a:xfrm>
                <a:off x="5845175" y="2465388"/>
                <a:ext cx="3294063" cy="796925"/>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2" name="Object 11"/>
              <p:cNvSpPr txBox="1"/>
              <p:nvPr/>
            </p:nvSpPr>
            <p:spPr>
              <a:xfrm>
                <a:off x="1798638" y="3487738"/>
                <a:ext cx="5954712" cy="641350"/>
              </a:xfrm>
              <a:prstGeom prst="rect">
                <a:avLst/>
              </a:prstGeom>
            </p:spPr>
            <p:txBody>
              <a:bodyPr>
                <a:normAutofit fontScale="70000" lnSpcReduction="20000"/>
              </a:bodyPr>
              <a:lstStyle/>
              <a:p>
                <a:pPr/>
                <a14:m>
                  <m:oMathPara xmlns:m="http://schemas.openxmlformats.org/officeDocument/2006/math">
                    <m:oMathParaPr>
                      <m:jc m:val="left"/>
                    </m:oMathParaPr>
                    <m:oMath xmlns:m="http://schemas.openxmlformats.org/officeDocument/2006/math">
                      <m:sSub>
                        <m:sSubPr>
                          <m:ctrlPr>
                            <a:rPr lang="zh-TW" altLang="en-US" i="1">
                              <a:solidFill>
                                <a:srgbClr val="000000"/>
                              </a:solidFill>
                              <a:latin typeface="Cambria Math" panose="02040503050406030204" pitchFamily="18" charset="0"/>
                            </a:rPr>
                          </m:ctrlPr>
                        </m:sSubPr>
                        <m:e>
                          <m:acc>
                            <m:accPr>
                              <m:chr m:val="̂"/>
                              <m:ctrlPr>
                                <a:rPr lang="zh-TW" altLang="en-US" i="1">
                                  <a:solidFill>
                                    <a:srgbClr val="000000"/>
                                  </a:solidFill>
                                  <a:latin typeface="Cambria Math" panose="02040503050406030204" pitchFamily="18" charset="0"/>
                                </a:rPr>
                              </m:ctrlPr>
                            </m:accPr>
                            <m:e>
                              <m:r>
                                <a:rPr lang="zh-TW" altLang="en-US" i="1">
                                  <a:solidFill>
                                    <a:srgbClr val="000000"/>
                                  </a:solidFill>
                                  <a:latin typeface="Cambria Math" panose="02040503050406030204" pitchFamily="18" charset="0"/>
                                </a:rPr>
                                <m:t>𝜎</m:t>
                              </m:r>
                            </m:e>
                          </m:acc>
                        </m:e>
                        <m:sub>
                          <m:r>
                            <a:rPr lang="zh-TW" altLang="en-US" i="1">
                              <a:solidFill>
                                <a:srgbClr val="000000"/>
                              </a:solidFill>
                              <a:latin typeface="Cambria Math" panose="02040503050406030204" pitchFamily="18" charset="0"/>
                            </a:rPr>
                            <m:t>11</m:t>
                          </m:r>
                        </m:sub>
                      </m:sSub>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r>
                            <a:rPr lang="zh-TW" altLang="en-US" i="1">
                              <a:solidFill>
                                <a:srgbClr val="000000"/>
                              </a:solidFill>
                              <a:latin typeface="Cambria Math" panose="02040503050406030204" pitchFamily="18" charset="0"/>
                            </a:rPr>
                            <m:t>𝑛</m:t>
                          </m:r>
                        </m:den>
                      </m:f>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𝑖</m:t>
                          </m:r>
                          <m:r>
                            <a:rPr lang="zh-TW" altLang="en-US" i="1">
                              <a:solidFill>
                                <a:srgbClr val="000000"/>
                              </a:solidFill>
                              <a:latin typeface="Cambria Math" panose="02040503050406030204" pitchFamily="18" charset="0"/>
                            </a:rPr>
                            <m:t>=1</m:t>
                          </m:r>
                        </m:sub>
                        <m:sup>
                          <m:r>
                            <a:rPr lang="zh-TW" altLang="en-US" i="1">
                              <a:solidFill>
                                <a:srgbClr val="000000"/>
                              </a:solidFill>
                              <a:latin typeface="Cambria Math" panose="02040503050406030204" pitchFamily="18" charset="0"/>
                            </a:rPr>
                            <m:t>𝑛</m:t>
                          </m:r>
                        </m:sup>
                        <m:e>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𝑥</m:t>
                              </m:r>
                            </m:e>
                            <m:sub>
                              <m:r>
                                <a:rPr lang="zh-TW" altLang="en-US" i="1">
                                  <a:solidFill>
                                    <a:srgbClr val="000000"/>
                                  </a:solidFill>
                                  <a:latin typeface="Cambria Math" panose="02040503050406030204" pitchFamily="18" charset="0"/>
                                </a:rPr>
                                <m:t>𝑖</m:t>
                              </m:r>
                              <m:r>
                                <a:rPr lang="zh-TW" altLang="en-US" i="1">
                                  <a:solidFill>
                                    <a:srgbClr val="000000"/>
                                  </a:solidFill>
                                  <a:latin typeface="Cambria Math" panose="02040503050406030204" pitchFamily="18" charset="0"/>
                                </a:rPr>
                                <m:t>1</m:t>
                              </m:r>
                            </m:sub>
                          </m:sSub>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acc>
                                <m:accPr>
                                  <m:chr m:val="̂"/>
                                  <m:ctrlPr>
                                    <a:rPr lang="zh-TW" altLang="en-US" i="1">
                                      <a:solidFill>
                                        <a:srgbClr val="000000"/>
                                      </a:solidFill>
                                      <a:latin typeface="Cambria Math" panose="02040503050406030204" pitchFamily="18" charset="0"/>
                                    </a:rPr>
                                  </m:ctrlPr>
                                </m:accPr>
                                <m:e>
                                  <m:r>
                                    <a:rPr lang="zh-TW" altLang="en-US" i="1">
                                      <a:solidFill>
                                        <a:srgbClr val="000000"/>
                                      </a:solidFill>
                                      <a:latin typeface="Cambria Math" panose="02040503050406030204" pitchFamily="18" charset="0"/>
                                    </a:rPr>
                                    <m:t>𝜇</m:t>
                                  </m:r>
                                </m:e>
                              </m:acc>
                            </m:e>
                            <m:sub>
                              <m:r>
                                <a:rPr lang="zh-TW" altLang="en-US" i="1">
                                  <a:solidFill>
                                    <a:srgbClr val="000000"/>
                                  </a:solidFill>
                                  <a:latin typeface="Cambria Math" panose="02040503050406030204" pitchFamily="18" charset="0"/>
                                </a:rPr>
                                <m:t>1</m:t>
                              </m:r>
                            </m:sub>
                          </m:sSub>
                          <m:r>
                            <a:rPr lang="zh-TW" altLang="en-US" i="1">
                              <a:solidFill>
                                <a:srgbClr val="000000"/>
                              </a:solidFill>
                              <a:latin typeface="Cambria Math" panose="02040503050406030204" pitchFamily="18" charset="0"/>
                            </a:rPr>
                            <m:t>)</m:t>
                          </m:r>
                        </m:e>
                      </m:nary>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𝑥</m:t>
                          </m:r>
                        </m:e>
                        <m:sub>
                          <m:r>
                            <a:rPr lang="zh-TW" altLang="en-US" i="1">
                              <a:solidFill>
                                <a:srgbClr val="000000"/>
                              </a:solidFill>
                              <a:latin typeface="Cambria Math" panose="02040503050406030204" pitchFamily="18" charset="0"/>
                            </a:rPr>
                            <m:t>𝑖</m:t>
                          </m:r>
                          <m:r>
                            <a:rPr lang="zh-TW" altLang="en-US" i="1">
                              <a:solidFill>
                                <a:srgbClr val="000000"/>
                              </a:solidFill>
                              <a:latin typeface="Cambria Math" panose="02040503050406030204" pitchFamily="18" charset="0"/>
                            </a:rPr>
                            <m:t>1</m:t>
                          </m:r>
                        </m:sub>
                      </m:sSub>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acc>
                            <m:accPr>
                              <m:chr m:val="̂"/>
                              <m:ctrlPr>
                                <a:rPr lang="zh-TW" altLang="en-US" i="1">
                                  <a:solidFill>
                                    <a:srgbClr val="000000"/>
                                  </a:solidFill>
                                  <a:latin typeface="Cambria Math" panose="02040503050406030204" pitchFamily="18" charset="0"/>
                                </a:rPr>
                              </m:ctrlPr>
                            </m:accPr>
                            <m:e>
                              <m:r>
                                <a:rPr lang="zh-TW" altLang="en-US" i="1">
                                  <a:solidFill>
                                    <a:srgbClr val="000000"/>
                                  </a:solidFill>
                                  <a:latin typeface="Cambria Math" panose="02040503050406030204" pitchFamily="18" charset="0"/>
                                </a:rPr>
                                <m:t>𝜇</m:t>
                              </m:r>
                            </m:e>
                          </m:acc>
                        </m:e>
                        <m:sub>
                          <m:r>
                            <a:rPr lang="zh-TW" altLang="en-US" i="1">
                              <a:solidFill>
                                <a:srgbClr val="000000"/>
                              </a:solidFill>
                              <a:latin typeface="Cambria Math" panose="02040503050406030204" pitchFamily="18" charset="0"/>
                            </a:rPr>
                            <m:t>1</m:t>
                          </m:r>
                        </m:sub>
                      </m:sSub>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m:t>
                          </m:r>
                        </m:num>
                        <m:den>
                          <m:r>
                            <a:rPr lang="zh-TW" altLang="en-US" i="1">
                              <a:solidFill>
                                <a:srgbClr val="000000"/>
                              </a:solidFill>
                              <a:latin typeface="Cambria Math" panose="02040503050406030204" pitchFamily="18" charset="0"/>
                            </a:rPr>
                            <m:t>𝑛</m:t>
                          </m:r>
                        </m:den>
                      </m:f>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𝑖</m:t>
                          </m:r>
                          <m:r>
                            <a:rPr lang="zh-TW" altLang="en-US" i="1">
                              <a:solidFill>
                                <a:srgbClr val="000000"/>
                              </a:solidFill>
                              <a:latin typeface="Cambria Math" panose="02040503050406030204" pitchFamily="18" charset="0"/>
                            </a:rPr>
                            <m:t>=1</m:t>
                          </m:r>
                        </m:sub>
                        <m:sup>
                          <m:r>
                            <a:rPr lang="zh-TW" altLang="en-US" i="1">
                              <a:solidFill>
                                <a:srgbClr val="000000"/>
                              </a:solidFill>
                              <a:latin typeface="Cambria Math" panose="02040503050406030204" pitchFamily="18" charset="0"/>
                            </a:rPr>
                            <m:t>𝑛</m:t>
                          </m:r>
                        </m:sup>
                        <m:e>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𝑥</m:t>
                              </m:r>
                            </m:e>
                            <m:sub>
                              <m:r>
                                <a:rPr lang="zh-TW" altLang="en-US" i="1">
                                  <a:solidFill>
                                    <a:srgbClr val="000000"/>
                                  </a:solidFill>
                                  <a:latin typeface="Cambria Math" panose="02040503050406030204" pitchFamily="18" charset="0"/>
                                </a:rPr>
                                <m:t>𝑖</m:t>
                              </m:r>
                              <m:r>
                                <a:rPr lang="zh-TW" altLang="en-US" i="1">
                                  <a:solidFill>
                                    <a:srgbClr val="000000"/>
                                  </a:solidFill>
                                  <a:latin typeface="Cambria Math" panose="02040503050406030204" pitchFamily="18" charset="0"/>
                                </a:rPr>
                                <m:t>1</m:t>
                              </m:r>
                            </m:sub>
                          </m:sSub>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acc>
                                <m:accPr>
                                  <m:chr m:val="̂"/>
                                  <m:ctrlPr>
                                    <a:rPr lang="zh-TW" altLang="en-US" i="1">
                                      <a:solidFill>
                                        <a:srgbClr val="000000"/>
                                      </a:solidFill>
                                      <a:latin typeface="Cambria Math" panose="02040503050406030204" pitchFamily="18" charset="0"/>
                                    </a:rPr>
                                  </m:ctrlPr>
                                </m:accPr>
                                <m:e>
                                  <m:r>
                                    <a:rPr lang="zh-TW" altLang="en-US" i="1">
                                      <a:solidFill>
                                        <a:srgbClr val="000000"/>
                                      </a:solidFill>
                                      <a:latin typeface="Cambria Math" panose="02040503050406030204" pitchFamily="18" charset="0"/>
                                    </a:rPr>
                                    <m:t>𝜇</m:t>
                                  </m:r>
                                </m:e>
                              </m:acc>
                            </m:e>
                            <m:sub>
                              <m:r>
                                <a:rPr lang="zh-TW" altLang="en-US" i="1">
                                  <a:solidFill>
                                    <a:srgbClr val="000000"/>
                                  </a:solidFill>
                                  <a:latin typeface="Cambria Math" panose="02040503050406030204" pitchFamily="18" charset="0"/>
                                </a:rPr>
                                <m:t>1</m:t>
                              </m:r>
                            </m:sub>
                          </m:sSub>
                          <m:sSup>
                            <m:sSupPr>
                              <m:ctrlPr>
                                <a:rPr lang="zh-TW" altLang="en-US" i="1">
                                  <a:solidFill>
                                    <a:srgbClr val="000000"/>
                                  </a:solidFill>
                                  <a:latin typeface="Cambria Math" panose="02040503050406030204" pitchFamily="18" charset="0"/>
                                </a:rPr>
                              </m:ctrlPr>
                            </m:sSupPr>
                            <m:e>
                              <m:r>
                                <a:rPr lang="zh-TW" altLang="en-US" i="1">
                                  <a:solidFill>
                                    <a:srgbClr val="000000"/>
                                  </a:solidFill>
                                  <a:latin typeface="Cambria Math" panose="02040503050406030204" pitchFamily="18" charset="0"/>
                                </a:rPr>
                                <m:t>)</m:t>
                              </m:r>
                            </m:e>
                            <m:sup>
                              <m:r>
                                <a:rPr lang="zh-TW" altLang="en-US" i="1">
                                  <a:solidFill>
                                    <a:srgbClr val="000000"/>
                                  </a:solidFill>
                                  <a:latin typeface="Cambria Math" panose="02040503050406030204" pitchFamily="18" charset="0"/>
                                </a:rPr>
                                <m:t>2</m:t>
                              </m:r>
                            </m:sup>
                          </m:sSup>
                        </m:e>
                      </m:nary>
                      <m:r>
                        <a:rPr lang="zh-TW" altLang="en-US" i="1">
                          <a:solidFill>
                            <a:srgbClr val="000000"/>
                          </a:solidFill>
                          <a:latin typeface="Cambria Math" panose="02040503050406030204" pitchFamily="18" charset="0"/>
                        </a:rPr>
                        <m:t>=</m:t>
                      </m:r>
                      <m:sSup>
                        <m:sSupPr>
                          <m:ctrlPr>
                            <a:rPr lang="zh-TW" altLang="en-US" i="1">
                              <a:solidFill>
                                <a:srgbClr val="000000"/>
                              </a:solidFill>
                              <a:latin typeface="Cambria Math" panose="02040503050406030204" pitchFamily="18" charset="0"/>
                            </a:rPr>
                          </m:ctrlPr>
                        </m:sSupPr>
                        <m:e>
                          <m:sSub>
                            <m:sSubPr>
                              <m:ctrlPr>
                                <a:rPr lang="zh-TW" altLang="en-US" i="1">
                                  <a:solidFill>
                                    <a:srgbClr val="000000"/>
                                  </a:solidFill>
                                  <a:latin typeface="Cambria Math" panose="02040503050406030204" pitchFamily="18" charset="0"/>
                                </a:rPr>
                              </m:ctrlPr>
                            </m:sSubPr>
                            <m:e>
                              <m:acc>
                                <m:accPr>
                                  <m:chr m:val="̂"/>
                                  <m:ctrlPr>
                                    <a:rPr lang="zh-TW" altLang="en-US" i="1">
                                      <a:solidFill>
                                        <a:srgbClr val="000000"/>
                                      </a:solidFill>
                                      <a:latin typeface="Cambria Math" panose="02040503050406030204" pitchFamily="18" charset="0"/>
                                    </a:rPr>
                                  </m:ctrlPr>
                                </m:accPr>
                                <m:e>
                                  <m:r>
                                    <a:rPr lang="zh-TW" altLang="en-US" i="1">
                                      <a:solidFill>
                                        <a:srgbClr val="000000"/>
                                      </a:solidFill>
                                      <a:latin typeface="Cambria Math" panose="02040503050406030204" pitchFamily="18" charset="0"/>
                                    </a:rPr>
                                    <m:t>𝜎</m:t>
                                  </m:r>
                                </m:e>
                              </m:acc>
                            </m:e>
                            <m:sub>
                              <m:r>
                                <a:rPr lang="zh-TW" altLang="en-US" i="1">
                                  <a:solidFill>
                                    <a:srgbClr val="000000"/>
                                  </a:solidFill>
                                  <a:latin typeface="Cambria Math" panose="02040503050406030204" pitchFamily="18" charset="0"/>
                                </a:rPr>
                                <m:t>1</m:t>
                              </m:r>
                            </m:sub>
                          </m:sSub>
                        </m:e>
                        <m:sup>
                          <m:r>
                            <a:rPr lang="zh-TW" altLang="en-US" i="1">
                              <a:solidFill>
                                <a:srgbClr val="000000"/>
                              </a:solidFill>
                              <a:latin typeface="Cambria Math" panose="02040503050406030204" pitchFamily="18" charset="0"/>
                            </a:rPr>
                            <m:t>2</m:t>
                          </m:r>
                        </m:sup>
                      </m:sSup>
                    </m:oMath>
                  </m:oMathPara>
                </a14:m>
                <a:endParaRPr lang="zh-TW" altLang="en-US" dirty="0"/>
              </a:p>
            </p:txBody>
          </p:sp>
        </mc:Choice>
        <mc:Fallback>
          <p:sp>
            <p:nvSpPr>
              <p:cNvPr id="12" name="Object 11"/>
              <p:cNvSpPr txBox="1">
                <a:spLocks noRot="1" noChangeAspect="1" noMove="1" noResize="1" noEditPoints="1" noAdjustHandles="1" noChangeArrowheads="1" noChangeShapeType="1" noTextEdit="1"/>
              </p:cNvSpPr>
              <p:nvPr/>
            </p:nvSpPr>
            <p:spPr>
              <a:xfrm>
                <a:off x="1798638" y="3487738"/>
                <a:ext cx="5954712" cy="641350"/>
              </a:xfrm>
              <a:prstGeom prst="rect">
                <a:avLst/>
              </a:prstGeom>
              <a:blipFill>
                <a:blip r:embed="rId7"/>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978919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711200" y="228600"/>
            <a:ext cx="10668000" cy="762000"/>
          </a:xfrm>
        </p:spPr>
        <p:txBody>
          <a:bodyPr>
            <a:normAutofit/>
          </a:bodyPr>
          <a:lstStyle/>
          <a:p>
            <a:r>
              <a:rPr lang="en-US" altLang="en-US" dirty="0"/>
              <a:t>Example:  Calculation of Covariance</a:t>
            </a:r>
          </a:p>
        </p:txBody>
      </p:sp>
      <p:sp>
        <p:nvSpPr>
          <p:cNvPr id="4100" name="Rectangle 3"/>
          <p:cNvSpPr>
            <a:spLocks noGrp="1" noChangeArrowheads="1"/>
          </p:cNvSpPr>
          <p:nvPr>
            <p:ph type="body" idx="1"/>
          </p:nvPr>
        </p:nvSpPr>
        <p:spPr>
          <a:xfrm>
            <a:off x="558089" y="1175180"/>
            <a:ext cx="10971759" cy="5551441"/>
          </a:xfrm>
        </p:spPr>
        <p:txBody>
          <a:bodyPr/>
          <a:lstStyle/>
          <a:p>
            <a:pPr>
              <a:spcAft>
                <a:spcPts val="600"/>
              </a:spcAft>
              <a:defRPr/>
            </a:pPr>
            <a:r>
              <a:rPr lang="en-US" sz="2400" dirty="0">
                <a:latin typeface="Calibri" pitchFamily="34" charset="0"/>
              </a:rPr>
              <a:t>Suppose two stocks X</a:t>
            </a:r>
            <a:r>
              <a:rPr lang="en-US" sz="2400" baseline="-25000" dirty="0">
                <a:latin typeface="Calibri" pitchFamily="34" charset="0"/>
              </a:rPr>
              <a:t>1</a:t>
            </a:r>
            <a:r>
              <a:rPr lang="en-US" sz="2400" dirty="0">
                <a:latin typeface="Calibri" pitchFamily="34" charset="0"/>
              </a:rPr>
              <a:t> and X</a:t>
            </a:r>
            <a:r>
              <a:rPr lang="en-US" sz="2400" baseline="-25000" dirty="0">
                <a:latin typeface="Calibri" pitchFamily="34" charset="0"/>
              </a:rPr>
              <a:t>2</a:t>
            </a:r>
            <a:r>
              <a:rPr lang="en-US" sz="2400" dirty="0">
                <a:latin typeface="Calibri" pitchFamily="34" charset="0"/>
              </a:rPr>
              <a:t> have the following values in one week:  </a:t>
            </a:r>
          </a:p>
          <a:p>
            <a:pPr lvl="2">
              <a:spcAft>
                <a:spcPts val="600"/>
              </a:spcAft>
              <a:defRPr/>
            </a:pPr>
            <a:r>
              <a:rPr lang="en-US" sz="2400" dirty="0">
                <a:latin typeface="Calibri" pitchFamily="34" charset="0"/>
              </a:rPr>
              <a:t>(2, 5), (3, 8), (5, 10), (4, 11), (6, 14)</a:t>
            </a:r>
          </a:p>
          <a:p>
            <a:pPr>
              <a:spcAft>
                <a:spcPts val="600"/>
              </a:spcAft>
              <a:defRPr/>
            </a:pPr>
            <a:r>
              <a:rPr lang="en-US" sz="2400" dirty="0">
                <a:latin typeface="Calibri" pitchFamily="34" charset="0"/>
              </a:rPr>
              <a:t>Question:  If the stocks are affected by the same industry trends, will their prices rise or fall together?</a:t>
            </a:r>
          </a:p>
          <a:p>
            <a:pPr>
              <a:spcAft>
                <a:spcPts val="600"/>
              </a:spcAft>
            </a:pPr>
            <a:r>
              <a:rPr lang="en-US" sz="2400" dirty="0">
                <a:latin typeface="Calibri" pitchFamily="34" charset="0"/>
              </a:rPr>
              <a:t>Covariance formula</a:t>
            </a:r>
          </a:p>
          <a:p>
            <a:pPr>
              <a:spcAft>
                <a:spcPts val="600"/>
              </a:spcAft>
              <a:defRPr/>
            </a:pPr>
            <a:endParaRPr lang="en-US" sz="2400" dirty="0">
              <a:latin typeface="Calibri" pitchFamily="34" charset="0"/>
            </a:endParaRPr>
          </a:p>
          <a:p>
            <a:pPr>
              <a:spcAft>
                <a:spcPts val="600"/>
              </a:spcAft>
              <a:defRPr/>
            </a:pPr>
            <a:r>
              <a:rPr lang="en-US" sz="2400" dirty="0">
                <a:latin typeface="Calibri" pitchFamily="34" charset="0"/>
              </a:rPr>
              <a:t>Its computation can be simplified as: </a:t>
            </a:r>
          </a:p>
          <a:p>
            <a:pPr lvl="1">
              <a:spcAft>
                <a:spcPts val="600"/>
              </a:spcAft>
              <a:defRPr/>
            </a:pPr>
            <a:r>
              <a:rPr lang="en-US" sz="2400" dirty="0">
                <a:latin typeface="Calibri" pitchFamily="34" charset="0"/>
              </a:rPr>
              <a:t>E(X</a:t>
            </a:r>
            <a:r>
              <a:rPr lang="en-US" sz="2400" baseline="-25000" dirty="0">
                <a:latin typeface="Calibri" pitchFamily="34" charset="0"/>
              </a:rPr>
              <a:t>1</a:t>
            </a:r>
            <a:r>
              <a:rPr lang="en-US" sz="2400" dirty="0">
                <a:latin typeface="Calibri" pitchFamily="34" charset="0"/>
              </a:rPr>
              <a:t>) = (2 + 3 + 5 + 4 + 6)/ 5 = 20/5 = 4</a:t>
            </a:r>
          </a:p>
          <a:p>
            <a:pPr lvl="1">
              <a:spcAft>
                <a:spcPts val="600"/>
              </a:spcAft>
              <a:defRPr/>
            </a:pPr>
            <a:r>
              <a:rPr lang="en-US" sz="2400" dirty="0">
                <a:latin typeface="Calibri" pitchFamily="34" charset="0"/>
              </a:rPr>
              <a:t>E(X</a:t>
            </a:r>
            <a:r>
              <a:rPr lang="en-US" sz="2400" baseline="-25000" dirty="0">
                <a:latin typeface="Calibri" pitchFamily="34" charset="0"/>
              </a:rPr>
              <a:t>2</a:t>
            </a:r>
            <a:r>
              <a:rPr lang="en-US" sz="2400" dirty="0">
                <a:latin typeface="Calibri" pitchFamily="34" charset="0"/>
              </a:rPr>
              <a:t>) = (5 + 8 + 10 + 11 + 14) /5 = 48/5 = 9.6</a:t>
            </a:r>
          </a:p>
          <a:p>
            <a:pPr lvl="1">
              <a:spcAft>
                <a:spcPts val="600"/>
              </a:spcAft>
              <a:defRPr/>
            </a:pPr>
            <a:r>
              <a:rPr lang="el-GR" altLang="en-US" sz="2400" dirty="0">
                <a:latin typeface="Calibri" panose="020F0502020204030204" pitchFamily="34" charset="0"/>
              </a:rPr>
              <a:t>σ</a:t>
            </a:r>
            <a:r>
              <a:rPr lang="en-US" altLang="en-US" sz="2400" baseline="-25000" dirty="0">
                <a:latin typeface="Calibri" panose="020F0502020204030204" pitchFamily="34" charset="0"/>
              </a:rPr>
              <a:t>12</a:t>
            </a:r>
            <a:r>
              <a:rPr lang="en-US" sz="2400" dirty="0">
                <a:latin typeface="Calibri" pitchFamily="34" charset="0"/>
              </a:rPr>
              <a:t> = (2×5 + 3×8 + 5×10 + 4×11 + 6×14)/5 − 4 × 9.6 = 4</a:t>
            </a:r>
          </a:p>
          <a:p>
            <a:pPr>
              <a:spcAft>
                <a:spcPts val="600"/>
              </a:spcAft>
              <a:defRPr/>
            </a:pPr>
            <a:r>
              <a:rPr lang="en-US" sz="2400" dirty="0">
                <a:latin typeface="Calibri" pitchFamily="34" charset="0"/>
              </a:rPr>
              <a:t>Thus, X</a:t>
            </a:r>
            <a:r>
              <a:rPr lang="en-US" sz="2400" baseline="-25000" dirty="0">
                <a:latin typeface="Calibri" pitchFamily="34" charset="0"/>
              </a:rPr>
              <a:t>1</a:t>
            </a:r>
            <a:r>
              <a:rPr lang="en-US" sz="2400" dirty="0">
                <a:latin typeface="Calibri" pitchFamily="34" charset="0"/>
              </a:rPr>
              <a:t> and X</a:t>
            </a:r>
            <a:r>
              <a:rPr lang="en-US" sz="2400" baseline="-25000" dirty="0">
                <a:latin typeface="Calibri" pitchFamily="34" charset="0"/>
              </a:rPr>
              <a:t>2</a:t>
            </a:r>
            <a:r>
              <a:rPr lang="en-US" sz="2400" dirty="0">
                <a:latin typeface="Calibri" pitchFamily="34" charset="0"/>
              </a:rPr>
              <a:t> rise together since </a:t>
            </a:r>
            <a:r>
              <a:rPr lang="el-GR" altLang="en-US" sz="2400" dirty="0">
                <a:latin typeface="Calibri" panose="020F0502020204030204" pitchFamily="34" charset="0"/>
              </a:rPr>
              <a:t>σ</a:t>
            </a:r>
            <a:r>
              <a:rPr lang="en-US" altLang="en-US" sz="2400" baseline="-25000" dirty="0">
                <a:latin typeface="Calibri" panose="020F0502020204030204" pitchFamily="34" charset="0"/>
              </a:rPr>
              <a:t>12</a:t>
            </a:r>
            <a:r>
              <a:rPr lang="en-US" sz="2400" dirty="0">
                <a:latin typeface="Calibri" pitchFamily="34" charset="0"/>
              </a:rPr>
              <a:t> &gt; 0</a:t>
            </a:r>
          </a:p>
        </p:txBody>
      </p:sp>
      <p:graphicFrame>
        <p:nvGraphicFramePr>
          <p:cNvPr id="8" name="Object 7"/>
          <p:cNvGraphicFramePr>
            <a:graphicFrameLocks noChangeAspect="1"/>
          </p:cNvGraphicFramePr>
          <p:nvPr/>
        </p:nvGraphicFramePr>
        <p:xfrm>
          <a:off x="1447155" y="3585335"/>
          <a:ext cx="8116887" cy="422275"/>
        </p:xfrm>
        <a:graphic>
          <a:graphicData uri="http://schemas.openxmlformats.org/presentationml/2006/ole">
            <mc:AlternateContent xmlns:mc="http://schemas.openxmlformats.org/markup-compatibility/2006">
              <mc:Choice xmlns:v="urn:schemas-microsoft-com:vml" Requires="v">
                <p:oleObj spid="_x0000_s45125" name="Equation" r:id="rId4" imgW="4381200" imgH="228600" progId="Equation.DSMT4">
                  <p:embed/>
                </p:oleObj>
              </mc:Choice>
              <mc:Fallback>
                <p:oleObj name="Equation" r:id="rId4" imgW="4381200" imgH="228600" progId="Equation.DSMT4">
                  <p:embed/>
                  <p:pic>
                    <p:nvPicPr>
                      <p:cNvPr id="0" name=""/>
                      <p:cNvPicPr/>
                      <p:nvPr/>
                    </p:nvPicPr>
                    <p:blipFill>
                      <a:blip r:embed="rId5"/>
                      <a:stretch>
                        <a:fillRect/>
                      </a:stretch>
                    </p:blipFill>
                    <p:spPr>
                      <a:xfrm>
                        <a:off x="1447155" y="3585335"/>
                        <a:ext cx="8116887" cy="422275"/>
                      </a:xfrm>
                      <a:prstGeom prst="rect">
                        <a:avLst/>
                      </a:prstGeom>
                    </p:spPr>
                  </p:pic>
                </p:oleObj>
              </mc:Fallback>
            </mc:AlternateContent>
          </a:graphicData>
        </a:graphic>
      </p:graphicFrame>
      <p:graphicFrame>
        <p:nvGraphicFramePr>
          <p:cNvPr id="9" name="Object 8"/>
          <p:cNvGraphicFramePr>
            <a:graphicFrameLocks noChangeAspect="1"/>
          </p:cNvGraphicFramePr>
          <p:nvPr/>
        </p:nvGraphicFramePr>
        <p:xfrm>
          <a:off x="5904990" y="4150053"/>
          <a:ext cx="3340100" cy="422275"/>
        </p:xfrm>
        <a:graphic>
          <a:graphicData uri="http://schemas.openxmlformats.org/presentationml/2006/ole">
            <mc:AlternateContent xmlns:mc="http://schemas.openxmlformats.org/markup-compatibility/2006">
              <mc:Choice xmlns:v="urn:schemas-microsoft-com:vml" Requires="v">
                <p:oleObj spid="_x0000_s45126" name="Equation" r:id="rId6" imgW="1803240" imgH="228600" progId="Equation.DSMT4">
                  <p:embed/>
                </p:oleObj>
              </mc:Choice>
              <mc:Fallback>
                <p:oleObj name="Equation" r:id="rId6" imgW="1803240" imgH="228600" progId="Equation.DSMT4">
                  <p:embed/>
                  <p:pic>
                    <p:nvPicPr>
                      <p:cNvPr id="0" name=""/>
                      <p:cNvPicPr/>
                      <p:nvPr/>
                    </p:nvPicPr>
                    <p:blipFill>
                      <a:blip r:embed="rId7"/>
                      <a:stretch>
                        <a:fillRect/>
                      </a:stretch>
                    </p:blipFill>
                    <p:spPr>
                      <a:xfrm>
                        <a:off x="5904990" y="4150053"/>
                        <a:ext cx="3340100" cy="422275"/>
                      </a:xfrm>
                      <a:prstGeom prst="rect">
                        <a:avLst/>
                      </a:prstGeom>
                    </p:spPr>
                  </p:pic>
                </p:oleObj>
              </mc:Fallback>
            </mc:AlternateContent>
          </a:graphicData>
        </a:graphic>
      </p:graphicFrame>
    </p:spTree>
    <p:extLst>
      <p:ext uri="{BB962C8B-B14F-4D97-AF65-F5344CB8AC3E}">
        <p14:creationId xmlns:p14="http://schemas.microsoft.com/office/powerpoint/2010/main" val="2358037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dirty="0"/>
              <a:t>Chapter 3: Data Preprocessing</a:t>
            </a:r>
          </a:p>
        </p:txBody>
      </p:sp>
      <p:sp>
        <p:nvSpPr>
          <p:cNvPr id="7173" name="Rectangle 3"/>
          <p:cNvSpPr>
            <a:spLocks noGrp="1" noChangeArrowheads="1"/>
          </p:cNvSpPr>
          <p:nvPr>
            <p:ph type="body" sz="half" idx="1"/>
          </p:nvPr>
        </p:nvSpPr>
        <p:spPr>
          <a:xfrm>
            <a:off x="608924" y="1095555"/>
            <a:ext cx="10963835" cy="5400136"/>
          </a:xfrm>
          <a:noFill/>
        </p:spPr>
        <p:txBody>
          <a:bodyPr vert="horz" lIns="92075" tIns="46038" rIns="92075" bIns="46038" rtlCol="0">
            <a:noAutofit/>
          </a:bodyPr>
          <a:lstStyle/>
          <a:p>
            <a:pPr eaLnBrk="1" hangingPunct="1">
              <a:lnSpc>
                <a:spcPct val="200000"/>
              </a:lnSpc>
            </a:pPr>
            <a:r>
              <a:rPr lang="en-US" altLang="en-US" dirty="0">
                <a:latin typeface="Calibri" panose="020F0502020204030204" pitchFamily="34" charset="0"/>
              </a:rPr>
              <a:t>Data Preprocessing: An Overview</a:t>
            </a:r>
          </a:p>
          <a:p>
            <a:pPr eaLnBrk="1" hangingPunct="1">
              <a:lnSpc>
                <a:spcPct val="200000"/>
              </a:lnSpc>
            </a:pPr>
            <a:r>
              <a:rPr lang="en-US" altLang="en-US" dirty="0">
                <a:latin typeface="Calibri" panose="020F0502020204030204" pitchFamily="34" charset="0"/>
              </a:rPr>
              <a:t>Data Cleaning</a:t>
            </a:r>
          </a:p>
          <a:p>
            <a:pPr eaLnBrk="1" hangingPunct="1">
              <a:lnSpc>
                <a:spcPct val="200000"/>
              </a:lnSpc>
            </a:pPr>
            <a:r>
              <a:rPr lang="en-US" altLang="en-US" dirty="0">
                <a:latin typeface="Calibri" panose="020F0502020204030204" pitchFamily="34" charset="0"/>
              </a:rPr>
              <a:t>Data Integration</a:t>
            </a:r>
          </a:p>
          <a:p>
            <a:pPr>
              <a:lnSpc>
                <a:spcPct val="200000"/>
              </a:lnSpc>
            </a:pPr>
            <a:r>
              <a:rPr lang="en-US" altLang="en-US" dirty="0">
                <a:latin typeface="Calibri" panose="020F0502020204030204" pitchFamily="34" charset="0"/>
              </a:rPr>
              <a:t>Data Reduction and Transformation </a:t>
            </a:r>
          </a:p>
          <a:p>
            <a:pPr>
              <a:lnSpc>
                <a:spcPct val="200000"/>
              </a:lnSpc>
            </a:pPr>
            <a:r>
              <a:rPr lang="en-US" altLang="en-US" dirty="0">
                <a:latin typeface="Calibri" panose="020F0502020204030204" pitchFamily="34" charset="0"/>
              </a:rPr>
              <a:t>Dimensionality Reduction </a:t>
            </a:r>
          </a:p>
          <a:p>
            <a:pPr>
              <a:lnSpc>
                <a:spcPct val="200000"/>
              </a:lnSpc>
            </a:pPr>
            <a:r>
              <a:rPr lang="en-US" altLang="en-US" dirty="0">
                <a:latin typeface="Calibri" panose="020F0502020204030204" pitchFamily="34" charset="0"/>
              </a:rPr>
              <a:t>Summary</a:t>
            </a:r>
          </a:p>
        </p:txBody>
      </p:sp>
      <p:sp>
        <p:nvSpPr>
          <p:cNvPr id="7174" name="AutoShape 4"/>
          <p:cNvSpPr>
            <a:spLocks noChangeArrowheads="1"/>
          </p:cNvSpPr>
          <p:nvPr/>
        </p:nvSpPr>
        <p:spPr bwMode="auto">
          <a:xfrm rot="9430553">
            <a:off x="6044511" y="1239247"/>
            <a:ext cx="522288" cy="485775"/>
          </a:xfrm>
          <a:prstGeom prst="notchedRightArrow">
            <a:avLst>
              <a:gd name="adj1" fmla="val 50000"/>
              <a:gd name="adj2" fmla="val 26879"/>
            </a:avLst>
          </a:prstGeom>
          <a:solidFill>
            <a:srgbClr val="0070C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extLst>
      <p:ext uri="{BB962C8B-B14F-4D97-AF65-F5344CB8AC3E}">
        <p14:creationId xmlns:p14="http://schemas.microsoft.com/office/powerpoint/2010/main" val="1776592061"/>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4656" y="191655"/>
            <a:ext cx="12302836" cy="762000"/>
          </a:xfrm>
        </p:spPr>
        <p:txBody>
          <a:bodyPr>
            <a:noAutofit/>
          </a:bodyPr>
          <a:lstStyle/>
          <a:p>
            <a:r>
              <a:rPr lang="en-US" altLang="en-US" dirty="0"/>
              <a:t>Correlation between Two Numerical Variables</a:t>
            </a:r>
          </a:p>
        </p:txBody>
      </p:sp>
      <p:sp>
        <p:nvSpPr>
          <p:cNvPr id="4100" name="Rectangle 3"/>
          <p:cNvSpPr>
            <a:spLocks noGrp="1" noChangeArrowheads="1"/>
          </p:cNvSpPr>
          <p:nvPr>
            <p:ph type="body" idx="1"/>
          </p:nvPr>
        </p:nvSpPr>
        <p:spPr>
          <a:xfrm>
            <a:off x="552262" y="1168754"/>
            <a:ext cx="10919301" cy="5450312"/>
          </a:xfrm>
        </p:spPr>
        <p:txBody>
          <a:bodyPr/>
          <a:lstStyle/>
          <a:p>
            <a:pPr marL="285744" lvl="1" indent="-285744">
              <a:spcAft>
                <a:spcPts val="600"/>
              </a:spcAft>
              <a:buClr>
                <a:srgbClr val="0000CC"/>
              </a:buClr>
            </a:pPr>
            <a:r>
              <a:rPr lang="en-US" altLang="en-US" sz="2400" b="1" dirty="0">
                <a:latin typeface="Calibri" panose="020F0502020204030204" pitchFamily="34" charset="0"/>
              </a:rPr>
              <a:t>Correlation</a:t>
            </a:r>
            <a:r>
              <a:rPr lang="en-US" altLang="en-US" sz="2400" dirty="0">
                <a:latin typeface="Calibri" panose="020F0502020204030204" pitchFamily="34" charset="0"/>
              </a:rPr>
              <a:t> between two variables X</a:t>
            </a:r>
            <a:r>
              <a:rPr lang="en-US" altLang="en-US" sz="2400" baseline="-25000" dirty="0">
                <a:latin typeface="Calibri" panose="020F0502020204030204" pitchFamily="34" charset="0"/>
              </a:rPr>
              <a:t>1 </a:t>
            </a:r>
            <a:r>
              <a:rPr lang="en-US" altLang="en-US" sz="2400" dirty="0">
                <a:latin typeface="Calibri" panose="020F0502020204030204" pitchFamily="34" charset="0"/>
              </a:rPr>
              <a:t>and X</a:t>
            </a:r>
            <a:r>
              <a:rPr lang="en-US" altLang="en-US" sz="2400" baseline="-25000" dirty="0">
                <a:latin typeface="Calibri" panose="020F0502020204030204" pitchFamily="34" charset="0"/>
              </a:rPr>
              <a:t>2 </a:t>
            </a:r>
            <a:r>
              <a:rPr lang="en-US" altLang="en-US" sz="2400" dirty="0">
                <a:latin typeface="Calibri" panose="020F0502020204030204" pitchFamily="34" charset="0"/>
              </a:rPr>
              <a:t>is the standard covariance, obtained by normalizing the covariance with the standard deviation of each variable</a:t>
            </a:r>
          </a:p>
          <a:p>
            <a:pPr>
              <a:spcAft>
                <a:spcPts val="600"/>
              </a:spcAft>
            </a:pPr>
            <a:endParaRPr lang="en-US" altLang="en-US" sz="2400" dirty="0">
              <a:latin typeface="Calibri" panose="020F0502020204030204" pitchFamily="34" charset="0"/>
            </a:endParaRPr>
          </a:p>
          <a:p>
            <a:pPr>
              <a:spcAft>
                <a:spcPts val="600"/>
              </a:spcAft>
            </a:pPr>
            <a:r>
              <a:rPr lang="en-US" altLang="en-US" sz="2400" b="1" dirty="0">
                <a:latin typeface="Calibri" panose="020F0502020204030204" pitchFamily="34" charset="0"/>
              </a:rPr>
              <a:t>Sample correlation </a:t>
            </a:r>
            <a:r>
              <a:rPr lang="en-US" altLang="en-US" sz="2400" dirty="0">
                <a:latin typeface="Calibri" panose="020F0502020204030204" pitchFamily="34" charset="0"/>
              </a:rPr>
              <a:t>for two attributes X</a:t>
            </a:r>
            <a:r>
              <a:rPr lang="en-US" altLang="en-US" sz="2400" baseline="-25000" dirty="0">
                <a:latin typeface="Calibri" panose="020F0502020204030204" pitchFamily="34" charset="0"/>
              </a:rPr>
              <a:t>1 </a:t>
            </a:r>
            <a:r>
              <a:rPr lang="en-US" altLang="en-US" sz="2400" dirty="0">
                <a:latin typeface="Calibri" panose="020F0502020204030204" pitchFamily="34" charset="0"/>
              </a:rPr>
              <a:t>and X</a:t>
            </a:r>
            <a:r>
              <a:rPr lang="en-US" altLang="en-US" sz="2400" baseline="-25000" dirty="0">
                <a:latin typeface="Calibri" panose="020F0502020204030204" pitchFamily="34" charset="0"/>
              </a:rPr>
              <a:t>2</a:t>
            </a:r>
            <a:r>
              <a:rPr lang="en-US" altLang="en-US" sz="2400" dirty="0">
                <a:latin typeface="Calibri" panose="020F0502020204030204" pitchFamily="34" charset="0"/>
              </a:rPr>
              <a:t>:</a:t>
            </a:r>
          </a:p>
          <a:p>
            <a:pPr lvl="3">
              <a:spcAft>
                <a:spcPts val="600"/>
              </a:spcAft>
              <a:buNone/>
            </a:pPr>
            <a:endParaRPr lang="en-US" altLang="en-US" sz="2400" dirty="0">
              <a:latin typeface="Calibri" panose="020F0502020204030204" pitchFamily="34" charset="0"/>
            </a:endParaRPr>
          </a:p>
          <a:p>
            <a:pPr lvl="3">
              <a:spcAft>
                <a:spcPts val="600"/>
              </a:spcAft>
              <a:buNone/>
            </a:pPr>
            <a:r>
              <a:rPr lang="en-US" altLang="en-US" sz="2400" dirty="0">
                <a:latin typeface="Calibri" panose="020F0502020204030204" pitchFamily="34" charset="0"/>
              </a:rPr>
              <a:t>where n is the number of tuples, µ</a:t>
            </a:r>
            <a:r>
              <a:rPr lang="en-US" altLang="en-US" sz="2400" baseline="-25000" dirty="0">
                <a:latin typeface="Calibri" panose="020F0502020204030204" pitchFamily="34" charset="0"/>
              </a:rPr>
              <a:t>1</a:t>
            </a:r>
            <a:r>
              <a:rPr lang="en-US" altLang="en-US" sz="2400" dirty="0">
                <a:latin typeface="Calibri" panose="020F0502020204030204" pitchFamily="34" charset="0"/>
              </a:rPr>
              <a:t> and µ</a:t>
            </a:r>
            <a:r>
              <a:rPr lang="en-US" altLang="en-US" sz="2400" baseline="-25000" dirty="0">
                <a:latin typeface="Calibri" panose="020F0502020204030204" pitchFamily="34" charset="0"/>
              </a:rPr>
              <a:t>2</a:t>
            </a:r>
            <a:r>
              <a:rPr lang="en-US" altLang="en-US" sz="2400" dirty="0">
                <a:latin typeface="Calibri" panose="020F0502020204030204" pitchFamily="34" charset="0"/>
              </a:rPr>
              <a:t> are the respective means of X</a:t>
            </a:r>
            <a:r>
              <a:rPr lang="en-US" altLang="en-US" sz="2400" baseline="-25000" dirty="0">
                <a:latin typeface="Calibri" panose="020F0502020204030204" pitchFamily="34" charset="0"/>
              </a:rPr>
              <a:t>1</a:t>
            </a:r>
            <a:r>
              <a:rPr lang="en-US" altLang="en-US" sz="2400" dirty="0">
                <a:latin typeface="Calibri" panose="020F0502020204030204" pitchFamily="34" charset="0"/>
              </a:rPr>
              <a:t> and X</a:t>
            </a:r>
            <a:r>
              <a:rPr lang="en-US" altLang="en-US" sz="2400" baseline="-25000" dirty="0">
                <a:latin typeface="Calibri" panose="020F0502020204030204" pitchFamily="34" charset="0"/>
              </a:rPr>
              <a:t>2 </a:t>
            </a:r>
            <a:r>
              <a:rPr lang="en-US" altLang="en-US" sz="2400" dirty="0">
                <a:latin typeface="Calibri" panose="020F0502020204030204" pitchFamily="34" charset="0"/>
              </a:rPr>
              <a:t>, </a:t>
            </a:r>
            <a:r>
              <a:rPr lang="el-GR" altLang="en-US" sz="2400" dirty="0">
                <a:latin typeface="Calibri" panose="020F0502020204030204" pitchFamily="34" charset="0"/>
              </a:rPr>
              <a:t>σ</a:t>
            </a:r>
            <a:r>
              <a:rPr lang="en-US" altLang="en-US" sz="2400" baseline="-25000" dirty="0">
                <a:latin typeface="Calibri" panose="020F0502020204030204" pitchFamily="34" charset="0"/>
              </a:rPr>
              <a:t>1 </a:t>
            </a:r>
            <a:r>
              <a:rPr lang="en-US" altLang="en-US" sz="2400" dirty="0">
                <a:latin typeface="Calibri" panose="020F0502020204030204" pitchFamily="34" charset="0"/>
              </a:rPr>
              <a:t>and </a:t>
            </a:r>
            <a:r>
              <a:rPr lang="el-GR" altLang="en-US" sz="2400" dirty="0">
                <a:latin typeface="Calibri" panose="020F0502020204030204" pitchFamily="34" charset="0"/>
              </a:rPr>
              <a:t>σ</a:t>
            </a:r>
            <a:r>
              <a:rPr lang="en-US" altLang="en-US" sz="2400" baseline="-25000" dirty="0">
                <a:latin typeface="Calibri" panose="020F0502020204030204" pitchFamily="34" charset="0"/>
              </a:rPr>
              <a:t>2 </a:t>
            </a:r>
            <a:r>
              <a:rPr lang="en-US" altLang="en-US" sz="2400" dirty="0">
                <a:latin typeface="Calibri" panose="020F0502020204030204" pitchFamily="34" charset="0"/>
              </a:rPr>
              <a:t>are the respective standard deviation of X</a:t>
            </a:r>
            <a:r>
              <a:rPr lang="en-US" altLang="en-US" sz="2400" baseline="-25000" dirty="0">
                <a:latin typeface="Calibri" panose="020F0502020204030204" pitchFamily="34" charset="0"/>
              </a:rPr>
              <a:t>1</a:t>
            </a:r>
            <a:r>
              <a:rPr lang="en-US" altLang="en-US" sz="2400" dirty="0">
                <a:latin typeface="Calibri" panose="020F0502020204030204" pitchFamily="34" charset="0"/>
              </a:rPr>
              <a:t> and X</a:t>
            </a:r>
            <a:r>
              <a:rPr lang="en-US" altLang="en-US" sz="2400" baseline="-25000" dirty="0">
                <a:latin typeface="Calibri" panose="020F0502020204030204" pitchFamily="34" charset="0"/>
              </a:rPr>
              <a:t>2</a:t>
            </a:r>
          </a:p>
          <a:p>
            <a:pPr>
              <a:spcAft>
                <a:spcPts val="600"/>
              </a:spcAft>
            </a:pPr>
            <a:r>
              <a:rPr lang="en-US" altLang="en-US" sz="2400" dirty="0">
                <a:latin typeface="Calibri" panose="020F0502020204030204" pitchFamily="34" charset="0"/>
              </a:rPr>
              <a:t>If </a:t>
            </a:r>
            <a:r>
              <a:rPr lang="el-GR" altLang="en-US" sz="2400" dirty="0">
                <a:latin typeface="Calibri" panose="020F0502020204030204" pitchFamily="34" charset="0"/>
              </a:rPr>
              <a:t>ρ</a:t>
            </a:r>
            <a:r>
              <a:rPr lang="en-US" altLang="en-US" sz="2400" baseline="-25000" dirty="0">
                <a:latin typeface="Calibri" panose="020F0502020204030204" pitchFamily="34" charset="0"/>
              </a:rPr>
              <a:t>12</a:t>
            </a:r>
            <a:r>
              <a:rPr lang="en-US" altLang="en-US" sz="2400" dirty="0">
                <a:latin typeface="Calibri" panose="020F0502020204030204" pitchFamily="34" charset="0"/>
              </a:rPr>
              <a:t> &gt; 0: A and B are positively correlated (X</a:t>
            </a:r>
            <a:r>
              <a:rPr lang="en-US" altLang="en-US" sz="2400" baseline="-25000" dirty="0">
                <a:latin typeface="Calibri" panose="020F0502020204030204" pitchFamily="34" charset="0"/>
              </a:rPr>
              <a:t>1</a:t>
            </a:r>
            <a:r>
              <a:rPr lang="en-US" altLang="en-US" sz="2400" dirty="0">
                <a:latin typeface="Calibri" panose="020F0502020204030204" pitchFamily="34" charset="0"/>
              </a:rPr>
              <a:t>’s values increase as X</a:t>
            </a:r>
            <a:r>
              <a:rPr lang="en-US" altLang="en-US" sz="2400" baseline="-25000" dirty="0">
                <a:latin typeface="Calibri" panose="020F0502020204030204" pitchFamily="34" charset="0"/>
              </a:rPr>
              <a:t>2</a:t>
            </a:r>
            <a:r>
              <a:rPr lang="en-US" altLang="en-US" sz="2400" dirty="0">
                <a:latin typeface="Calibri" panose="020F0502020204030204" pitchFamily="34" charset="0"/>
              </a:rPr>
              <a:t>’s)</a:t>
            </a:r>
          </a:p>
          <a:p>
            <a:pPr lvl="1">
              <a:spcAft>
                <a:spcPts val="600"/>
              </a:spcAft>
            </a:pPr>
            <a:r>
              <a:rPr lang="en-US" altLang="en-US" sz="2400" dirty="0">
                <a:latin typeface="Calibri" panose="020F0502020204030204" pitchFamily="34" charset="0"/>
              </a:rPr>
              <a:t> The higher, the stronger correlation</a:t>
            </a:r>
          </a:p>
          <a:p>
            <a:pPr>
              <a:spcAft>
                <a:spcPts val="600"/>
              </a:spcAft>
            </a:pPr>
            <a:r>
              <a:rPr lang="en-US" altLang="en-US" sz="2400" dirty="0">
                <a:latin typeface="Calibri" panose="020F0502020204030204" pitchFamily="34" charset="0"/>
              </a:rPr>
              <a:t>If </a:t>
            </a:r>
            <a:r>
              <a:rPr lang="el-GR" altLang="en-US" sz="2400" dirty="0">
                <a:latin typeface="Calibri" panose="020F0502020204030204" pitchFamily="34" charset="0"/>
              </a:rPr>
              <a:t>ρ</a:t>
            </a:r>
            <a:r>
              <a:rPr lang="en-US" altLang="en-US" sz="2400" baseline="-25000" dirty="0">
                <a:latin typeface="Calibri" panose="020F0502020204030204" pitchFamily="34" charset="0"/>
              </a:rPr>
              <a:t>12</a:t>
            </a:r>
            <a:r>
              <a:rPr lang="en-US" altLang="en-US" sz="2400" dirty="0">
                <a:latin typeface="Calibri" panose="020F0502020204030204" pitchFamily="34" charset="0"/>
              </a:rPr>
              <a:t> = 0: independent (under the same assumption as discussed in co-variance)</a:t>
            </a:r>
          </a:p>
          <a:p>
            <a:pPr>
              <a:spcAft>
                <a:spcPts val="600"/>
              </a:spcAft>
            </a:pPr>
            <a:r>
              <a:rPr lang="en-US" altLang="en-US" sz="2400" dirty="0">
                <a:latin typeface="Calibri" panose="020F0502020204030204" pitchFamily="34" charset="0"/>
              </a:rPr>
              <a:t>If </a:t>
            </a:r>
            <a:r>
              <a:rPr lang="el-GR" altLang="en-US" sz="2400" dirty="0">
                <a:latin typeface="Calibri" panose="020F0502020204030204" pitchFamily="34" charset="0"/>
              </a:rPr>
              <a:t>ρ</a:t>
            </a:r>
            <a:r>
              <a:rPr lang="en-US" altLang="en-US" sz="2400" baseline="-25000" dirty="0">
                <a:latin typeface="Calibri" panose="020F0502020204030204" pitchFamily="34" charset="0"/>
              </a:rPr>
              <a:t>12</a:t>
            </a:r>
            <a:r>
              <a:rPr lang="en-US" altLang="en-US" sz="2400" dirty="0">
                <a:latin typeface="Calibri" panose="020F0502020204030204" pitchFamily="34" charset="0"/>
              </a:rPr>
              <a:t> &lt; 0: negatively correlated</a:t>
            </a:r>
          </a:p>
        </p:txBody>
      </p:sp>
      <p:graphicFrame>
        <p:nvGraphicFramePr>
          <p:cNvPr id="7" name="Object 6"/>
          <p:cNvGraphicFramePr>
            <a:graphicFrameLocks noChangeAspect="1"/>
          </p:cNvGraphicFramePr>
          <p:nvPr/>
        </p:nvGraphicFramePr>
        <p:xfrm>
          <a:off x="3856775" y="1880689"/>
          <a:ext cx="2284307" cy="773693"/>
        </p:xfrm>
        <a:graphic>
          <a:graphicData uri="http://schemas.openxmlformats.org/presentationml/2006/ole">
            <mc:AlternateContent xmlns:mc="http://schemas.openxmlformats.org/markup-compatibility/2006">
              <mc:Choice xmlns:v="urn:schemas-microsoft-com:vml" Requires="v">
                <p:oleObj spid="_x0000_s46149" name="Equation" r:id="rId4" imgW="1384200" imgH="469800" progId="Equation.DSMT4">
                  <p:embed/>
                </p:oleObj>
              </mc:Choice>
              <mc:Fallback>
                <p:oleObj name="Equation" r:id="rId4" imgW="1384200" imgH="469800" progId="Equation.DSMT4">
                  <p:embed/>
                  <p:pic>
                    <p:nvPicPr>
                      <p:cNvPr id="0" name=""/>
                      <p:cNvPicPr/>
                      <p:nvPr/>
                    </p:nvPicPr>
                    <p:blipFill>
                      <a:blip r:embed="rId5"/>
                      <a:stretch>
                        <a:fillRect/>
                      </a:stretch>
                    </p:blipFill>
                    <p:spPr>
                      <a:xfrm>
                        <a:off x="3856775" y="1880689"/>
                        <a:ext cx="2284307" cy="773693"/>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8" name="Object 7"/>
              <p:cNvSpPr txBox="1"/>
              <p:nvPr/>
            </p:nvSpPr>
            <p:spPr>
              <a:xfrm>
                <a:off x="7018338" y="2336800"/>
                <a:ext cx="4452937" cy="1141413"/>
              </a:xfrm>
              <a:prstGeom prst="rect">
                <a:avLst/>
              </a:prstGeom>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TW" altLang="en-US" i="1">
                              <a:solidFill>
                                <a:srgbClr val="000000"/>
                              </a:solidFill>
                              <a:latin typeface="Cambria Math" panose="02040503050406030204" pitchFamily="18" charset="0"/>
                            </a:rPr>
                          </m:ctrlPr>
                        </m:sSubPr>
                        <m:e>
                          <m:acc>
                            <m:accPr>
                              <m:chr m:val="̂"/>
                              <m:ctrlPr>
                                <a:rPr lang="zh-TW" altLang="en-US" i="1">
                                  <a:solidFill>
                                    <a:srgbClr val="000000"/>
                                  </a:solidFill>
                                  <a:latin typeface="Cambria Math" panose="02040503050406030204" pitchFamily="18" charset="0"/>
                                </a:rPr>
                              </m:ctrlPr>
                            </m:accPr>
                            <m:e>
                              <m:r>
                                <a:rPr lang="zh-TW" altLang="en-US" i="1">
                                  <a:solidFill>
                                    <a:srgbClr val="000000"/>
                                  </a:solidFill>
                                  <a:latin typeface="Cambria Math" panose="02040503050406030204" pitchFamily="18" charset="0"/>
                                </a:rPr>
                                <m:t>𝜌</m:t>
                              </m:r>
                            </m:e>
                          </m:acc>
                        </m:e>
                        <m:sub>
                          <m:r>
                            <a:rPr lang="zh-TW" altLang="en-US" i="1">
                              <a:solidFill>
                                <a:srgbClr val="000000"/>
                              </a:solidFill>
                              <a:latin typeface="Cambria Math" panose="02040503050406030204" pitchFamily="18" charset="0"/>
                            </a:rPr>
                            <m:t>12</m:t>
                          </m:r>
                        </m:sub>
                      </m:sSub>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sSub>
                            <m:sSubPr>
                              <m:ctrlPr>
                                <a:rPr lang="zh-TW" altLang="en-US" i="1">
                                  <a:solidFill>
                                    <a:srgbClr val="000000"/>
                                  </a:solidFill>
                                  <a:latin typeface="Cambria Math" panose="02040503050406030204" pitchFamily="18" charset="0"/>
                                </a:rPr>
                              </m:ctrlPr>
                            </m:sSubPr>
                            <m:e>
                              <m:acc>
                                <m:accPr>
                                  <m:chr m:val="̂"/>
                                  <m:ctrlPr>
                                    <a:rPr lang="zh-TW" altLang="en-US" i="1">
                                      <a:solidFill>
                                        <a:srgbClr val="000000"/>
                                      </a:solidFill>
                                      <a:latin typeface="Cambria Math" panose="02040503050406030204" pitchFamily="18" charset="0"/>
                                    </a:rPr>
                                  </m:ctrlPr>
                                </m:accPr>
                                <m:e>
                                  <m:r>
                                    <a:rPr lang="zh-TW" altLang="en-US" i="1">
                                      <a:solidFill>
                                        <a:srgbClr val="000000"/>
                                      </a:solidFill>
                                      <a:latin typeface="Cambria Math" panose="02040503050406030204" pitchFamily="18" charset="0"/>
                                    </a:rPr>
                                    <m:t>𝜎</m:t>
                                  </m:r>
                                </m:e>
                              </m:acc>
                            </m:e>
                            <m:sub>
                              <m:r>
                                <a:rPr lang="zh-TW" altLang="en-US" i="1">
                                  <a:solidFill>
                                    <a:srgbClr val="000000"/>
                                  </a:solidFill>
                                  <a:latin typeface="Cambria Math" panose="02040503050406030204" pitchFamily="18" charset="0"/>
                                </a:rPr>
                                <m:t>12</m:t>
                              </m:r>
                            </m:sub>
                          </m:sSub>
                        </m:num>
                        <m:den>
                          <m:sSub>
                            <m:sSubPr>
                              <m:ctrlPr>
                                <a:rPr lang="zh-TW" altLang="en-US" i="1">
                                  <a:solidFill>
                                    <a:srgbClr val="000000"/>
                                  </a:solidFill>
                                  <a:latin typeface="Cambria Math" panose="02040503050406030204" pitchFamily="18" charset="0"/>
                                </a:rPr>
                              </m:ctrlPr>
                            </m:sSubPr>
                            <m:e>
                              <m:acc>
                                <m:accPr>
                                  <m:chr m:val="̂"/>
                                  <m:ctrlPr>
                                    <a:rPr lang="zh-TW" altLang="en-US" i="1">
                                      <a:solidFill>
                                        <a:srgbClr val="000000"/>
                                      </a:solidFill>
                                      <a:latin typeface="Cambria Math" panose="02040503050406030204" pitchFamily="18" charset="0"/>
                                    </a:rPr>
                                  </m:ctrlPr>
                                </m:accPr>
                                <m:e>
                                  <m:r>
                                    <a:rPr lang="zh-TW" altLang="en-US" i="1">
                                      <a:solidFill>
                                        <a:srgbClr val="000000"/>
                                      </a:solidFill>
                                      <a:latin typeface="Cambria Math" panose="02040503050406030204" pitchFamily="18" charset="0"/>
                                    </a:rPr>
                                    <m:t>𝜎</m:t>
                                  </m:r>
                                </m:e>
                              </m:acc>
                            </m:e>
                            <m:sub>
                              <m:r>
                                <a:rPr lang="zh-TW" altLang="en-US" i="1">
                                  <a:solidFill>
                                    <a:srgbClr val="000000"/>
                                  </a:solidFill>
                                  <a:latin typeface="Cambria Math" panose="02040503050406030204" pitchFamily="18" charset="0"/>
                                </a:rPr>
                                <m:t>1</m:t>
                              </m:r>
                            </m:sub>
                          </m:sSub>
                          <m:sSub>
                            <m:sSubPr>
                              <m:ctrlPr>
                                <a:rPr lang="zh-TW" altLang="en-US" i="1">
                                  <a:solidFill>
                                    <a:srgbClr val="000000"/>
                                  </a:solidFill>
                                  <a:latin typeface="Cambria Math" panose="02040503050406030204" pitchFamily="18" charset="0"/>
                                </a:rPr>
                              </m:ctrlPr>
                            </m:sSubPr>
                            <m:e>
                              <m:acc>
                                <m:accPr>
                                  <m:chr m:val="̂"/>
                                  <m:ctrlPr>
                                    <a:rPr lang="zh-TW" altLang="en-US" i="1">
                                      <a:solidFill>
                                        <a:srgbClr val="000000"/>
                                      </a:solidFill>
                                      <a:latin typeface="Cambria Math" panose="02040503050406030204" pitchFamily="18" charset="0"/>
                                    </a:rPr>
                                  </m:ctrlPr>
                                </m:accPr>
                                <m:e>
                                  <m:r>
                                    <a:rPr lang="zh-TW" altLang="en-US" i="1">
                                      <a:solidFill>
                                        <a:srgbClr val="000000"/>
                                      </a:solidFill>
                                      <a:latin typeface="Cambria Math" panose="02040503050406030204" pitchFamily="18" charset="0"/>
                                    </a:rPr>
                                    <m:t>𝜎</m:t>
                                  </m:r>
                                </m:e>
                              </m:acc>
                            </m:e>
                            <m:sub>
                              <m:r>
                                <a:rPr lang="zh-TW" altLang="en-US" i="1">
                                  <a:solidFill>
                                    <a:srgbClr val="000000"/>
                                  </a:solidFill>
                                  <a:latin typeface="Cambria Math" panose="02040503050406030204" pitchFamily="18" charset="0"/>
                                </a:rPr>
                                <m:t>2</m:t>
                              </m:r>
                            </m:sub>
                          </m:sSub>
                        </m:den>
                      </m:f>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𝑖</m:t>
                              </m:r>
                              <m:r>
                                <a:rPr lang="zh-TW" altLang="en-US" i="1">
                                  <a:solidFill>
                                    <a:srgbClr val="000000"/>
                                  </a:solidFill>
                                  <a:latin typeface="Cambria Math" panose="02040503050406030204" pitchFamily="18" charset="0"/>
                                </a:rPr>
                                <m:t>=1</m:t>
                              </m:r>
                            </m:sub>
                            <m:sup>
                              <m:r>
                                <a:rPr lang="zh-TW" altLang="en-US" i="1">
                                  <a:solidFill>
                                    <a:srgbClr val="000000"/>
                                  </a:solidFill>
                                  <a:latin typeface="Cambria Math" panose="02040503050406030204" pitchFamily="18" charset="0"/>
                                </a:rPr>
                                <m:t>𝑛</m:t>
                              </m:r>
                            </m:sup>
                            <m:e>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𝑥</m:t>
                                  </m:r>
                                </m:e>
                                <m:sub>
                                  <m:r>
                                    <a:rPr lang="zh-TW" altLang="en-US" i="1">
                                      <a:solidFill>
                                        <a:srgbClr val="000000"/>
                                      </a:solidFill>
                                      <a:latin typeface="Cambria Math" panose="02040503050406030204" pitchFamily="18" charset="0"/>
                                    </a:rPr>
                                    <m:t>𝑖</m:t>
                                  </m:r>
                                  <m:r>
                                    <a:rPr lang="zh-TW" altLang="en-US" i="1">
                                      <a:solidFill>
                                        <a:srgbClr val="000000"/>
                                      </a:solidFill>
                                      <a:latin typeface="Cambria Math" panose="02040503050406030204" pitchFamily="18" charset="0"/>
                                    </a:rPr>
                                    <m:t>1</m:t>
                                  </m:r>
                                </m:sub>
                              </m:sSub>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acc>
                                    <m:accPr>
                                      <m:chr m:val="̂"/>
                                      <m:ctrlPr>
                                        <a:rPr lang="zh-TW" altLang="en-US" i="1">
                                          <a:solidFill>
                                            <a:srgbClr val="000000"/>
                                          </a:solidFill>
                                          <a:latin typeface="Cambria Math" panose="02040503050406030204" pitchFamily="18" charset="0"/>
                                        </a:rPr>
                                      </m:ctrlPr>
                                    </m:accPr>
                                    <m:e>
                                      <m:r>
                                        <a:rPr lang="zh-TW" altLang="en-US" i="1">
                                          <a:solidFill>
                                            <a:srgbClr val="000000"/>
                                          </a:solidFill>
                                          <a:latin typeface="Cambria Math" panose="02040503050406030204" pitchFamily="18" charset="0"/>
                                        </a:rPr>
                                        <m:t>𝜇</m:t>
                                      </m:r>
                                    </m:e>
                                  </m:acc>
                                </m:e>
                                <m:sub>
                                  <m:r>
                                    <a:rPr lang="zh-TW" altLang="en-US" i="1">
                                      <a:solidFill>
                                        <a:srgbClr val="000000"/>
                                      </a:solidFill>
                                      <a:latin typeface="Cambria Math" panose="02040503050406030204" pitchFamily="18" charset="0"/>
                                    </a:rPr>
                                    <m:t>1</m:t>
                                  </m:r>
                                </m:sub>
                              </m:sSub>
                              <m:r>
                                <a:rPr lang="zh-TW" altLang="en-US" i="1">
                                  <a:solidFill>
                                    <a:srgbClr val="000000"/>
                                  </a:solidFill>
                                  <a:latin typeface="Cambria Math" panose="02040503050406030204" pitchFamily="18" charset="0"/>
                                </a:rPr>
                                <m:t>)</m:t>
                              </m:r>
                            </m:e>
                          </m:nary>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𝑥</m:t>
                              </m:r>
                            </m:e>
                            <m:sub>
                              <m:r>
                                <a:rPr lang="zh-TW" altLang="en-US" i="1">
                                  <a:solidFill>
                                    <a:srgbClr val="000000"/>
                                  </a:solidFill>
                                  <a:latin typeface="Cambria Math" panose="02040503050406030204" pitchFamily="18" charset="0"/>
                                </a:rPr>
                                <m:t>𝑖</m:t>
                              </m:r>
                              <m:r>
                                <a:rPr lang="zh-TW" altLang="en-US" i="1">
                                  <a:solidFill>
                                    <a:srgbClr val="000000"/>
                                  </a:solidFill>
                                  <a:latin typeface="Cambria Math" panose="02040503050406030204" pitchFamily="18" charset="0"/>
                                </a:rPr>
                                <m:t>2</m:t>
                              </m:r>
                            </m:sub>
                          </m:sSub>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acc>
                                <m:accPr>
                                  <m:chr m:val="̂"/>
                                  <m:ctrlPr>
                                    <a:rPr lang="zh-TW" altLang="en-US" i="1">
                                      <a:solidFill>
                                        <a:srgbClr val="000000"/>
                                      </a:solidFill>
                                      <a:latin typeface="Cambria Math" panose="02040503050406030204" pitchFamily="18" charset="0"/>
                                    </a:rPr>
                                  </m:ctrlPr>
                                </m:accPr>
                                <m:e>
                                  <m:r>
                                    <a:rPr lang="zh-TW" altLang="en-US" i="1">
                                      <a:solidFill>
                                        <a:srgbClr val="000000"/>
                                      </a:solidFill>
                                      <a:latin typeface="Cambria Math" panose="02040503050406030204" pitchFamily="18" charset="0"/>
                                    </a:rPr>
                                    <m:t>𝜇</m:t>
                                  </m:r>
                                </m:e>
                              </m:acc>
                            </m:e>
                            <m:sub>
                              <m:r>
                                <a:rPr lang="zh-TW" altLang="en-US" i="1">
                                  <a:solidFill>
                                    <a:srgbClr val="000000"/>
                                  </a:solidFill>
                                  <a:latin typeface="Cambria Math" panose="02040503050406030204" pitchFamily="18" charset="0"/>
                                </a:rPr>
                                <m:t>2</m:t>
                              </m:r>
                            </m:sub>
                          </m:sSub>
                          <m:r>
                            <a:rPr lang="zh-TW" altLang="en-US" i="1">
                              <a:solidFill>
                                <a:srgbClr val="000000"/>
                              </a:solidFill>
                              <a:latin typeface="Cambria Math" panose="02040503050406030204" pitchFamily="18" charset="0"/>
                            </a:rPr>
                            <m:t>)</m:t>
                          </m:r>
                        </m:num>
                        <m:den>
                          <m:rad>
                            <m:radPr>
                              <m:degHide m:val="on"/>
                              <m:ctrlPr>
                                <a:rPr lang="zh-TW" altLang="en-US" i="1">
                                  <a:solidFill>
                                    <a:srgbClr val="000000"/>
                                  </a:solidFill>
                                  <a:latin typeface="Cambria Math" panose="02040503050406030204" pitchFamily="18" charset="0"/>
                                </a:rPr>
                              </m:ctrlPr>
                            </m:radPr>
                            <m:deg/>
                            <m:e>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𝑖</m:t>
                                  </m:r>
                                  <m:r>
                                    <a:rPr lang="zh-TW" altLang="en-US" i="1">
                                      <a:solidFill>
                                        <a:srgbClr val="000000"/>
                                      </a:solidFill>
                                      <a:latin typeface="Cambria Math" panose="02040503050406030204" pitchFamily="18" charset="0"/>
                                    </a:rPr>
                                    <m:t>=1</m:t>
                                  </m:r>
                                </m:sub>
                                <m:sup>
                                  <m:r>
                                    <a:rPr lang="zh-TW" altLang="en-US" i="1">
                                      <a:solidFill>
                                        <a:srgbClr val="000000"/>
                                      </a:solidFill>
                                      <a:latin typeface="Cambria Math" panose="02040503050406030204" pitchFamily="18" charset="0"/>
                                    </a:rPr>
                                    <m:t>𝑛</m:t>
                                  </m:r>
                                </m:sup>
                                <m:e>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𝑥</m:t>
                                      </m:r>
                                    </m:e>
                                    <m:sub>
                                      <m:r>
                                        <a:rPr lang="zh-TW" altLang="en-US" i="1">
                                          <a:solidFill>
                                            <a:srgbClr val="000000"/>
                                          </a:solidFill>
                                          <a:latin typeface="Cambria Math" panose="02040503050406030204" pitchFamily="18" charset="0"/>
                                        </a:rPr>
                                        <m:t>𝑖</m:t>
                                      </m:r>
                                      <m:r>
                                        <a:rPr lang="zh-TW" altLang="en-US" i="1">
                                          <a:solidFill>
                                            <a:srgbClr val="000000"/>
                                          </a:solidFill>
                                          <a:latin typeface="Cambria Math" panose="02040503050406030204" pitchFamily="18" charset="0"/>
                                        </a:rPr>
                                        <m:t>1</m:t>
                                      </m:r>
                                    </m:sub>
                                  </m:sSub>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acc>
                                        <m:accPr>
                                          <m:chr m:val="̂"/>
                                          <m:ctrlPr>
                                            <a:rPr lang="zh-TW" altLang="en-US" i="1">
                                              <a:solidFill>
                                                <a:srgbClr val="000000"/>
                                              </a:solidFill>
                                              <a:latin typeface="Cambria Math" panose="02040503050406030204" pitchFamily="18" charset="0"/>
                                            </a:rPr>
                                          </m:ctrlPr>
                                        </m:accPr>
                                        <m:e>
                                          <m:r>
                                            <a:rPr lang="zh-TW" altLang="en-US" i="1">
                                              <a:solidFill>
                                                <a:srgbClr val="000000"/>
                                              </a:solidFill>
                                              <a:latin typeface="Cambria Math" panose="02040503050406030204" pitchFamily="18" charset="0"/>
                                            </a:rPr>
                                            <m:t>𝜇</m:t>
                                          </m:r>
                                        </m:e>
                                      </m:acc>
                                    </m:e>
                                    <m:sub>
                                      <m:r>
                                        <a:rPr lang="zh-TW" altLang="en-US" i="1">
                                          <a:solidFill>
                                            <a:srgbClr val="000000"/>
                                          </a:solidFill>
                                          <a:latin typeface="Cambria Math" panose="02040503050406030204" pitchFamily="18" charset="0"/>
                                        </a:rPr>
                                        <m:t>1</m:t>
                                      </m:r>
                                    </m:sub>
                                  </m:sSub>
                                  <m:sSup>
                                    <m:sSupPr>
                                      <m:ctrlPr>
                                        <a:rPr lang="zh-TW" altLang="en-US" i="1">
                                          <a:solidFill>
                                            <a:srgbClr val="000000"/>
                                          </a:solidFill>
                                          <a:latin typeface="Cambria Math" panose="02040503050406030204" pitchFamily="18" charset="0"/>
                                        </a:rPr>
                                      </m:ctrlPr>
                                    </m:sSupPr>
                                    <m:e>
                                      <m:r>
                                        <a:rPr lang="zh-TW" altLang="en-US" i="1">
                                          <a:solidFill>
                                            <a:srgbClr val="000000"/>
                                          </a:solidFill>
                                          <a:latin typeface="Cambria Math" panose="02040503050406030204" pitchFamily="18" charset="0"/>
                                        </a:rPr>
                                        <m:t>)</m:t>
                                      </m:r>
                                    </m:e>
                                    <m:sup>
                                      <m:r>
                                        <a:rPr lang="zh-TW" altLang="en-US" i="1">
                                          <a:solidFill>
                                            <a:srgbClr val="000000"/>
                                          </a:solidFill>
                                          <a:latin typeface="Cambria Math" panose="02040503050406030204" pitchFamily="18" charset="0"/>
                                        </a:rPr>
                                        <m:t>2</m:t>
                                      </m:r>
                                    </m:sup>
                                  </m:sSup>
                                </m:e>
                              </m:nary>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𝑖</m:t>
                                  </m:r>
                                  <m:r>
                                    <a:rPr lang="zh-TW" altLang="en-US" i="1">
                                      <a:solidFill>
                                        <a:srgbClr val="000000"/>
                                      </a:solidFill>
                                      <a:latin typeface="Cambria Math" panose="02040503050406030204" pitchFamily="18" charset="0"/>
                                    </a:rPr>
                                    <m:t>=1</m:t>
                                  </m:r>
                                </m:sub>
                                <m:sup>
                                  <m:r>
                                    <a:rPr lang="zh-TW" altLang="en-US" i="1">
                                      <a:solidFill>
                                        <a:srgbClr val="000000"/>
                                      </a:solidFill>
                                      <a:latin typeface="Cambria Math" panose="02040503050406030204" pitchFamily="18" charset="0"/>
                                    </a:rPr>
                                    <m:t>𝑛</m:t>
                                  </m:r>
                                </m:sup>
                                <m:e>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𝑥</m:t>
                                      </m:r>
                                    </m:e>
                                    <m:sub>
                                      <m:r>
                                        <a:rPr lang="zh-TW" altLang="en-US" i="1">
                                          <a:solidFill>
                                            <a:srgbClr val="000000"/>
                                          </a:solidFill>
                                          <a:latin typeface="Cambria Math" panose="02040503050406030204" pitchFamily="18" charset="0"/>
                                        </a:rPr>
                                        <m:t>𝑖</m:t>
                                      </m:r>
                                      <m:r>
                                        <a:rPr lang="zh-TW" altLang="en-US" i="1">
                                          <a:solidFill>
                                            <a:srgbClr val="000000"/>
                                          </a:solidFill>
                                          <a:latin typeface="Cambria Math" panose="02040503050406030204" pitchFamily="18" charset="0"/>
                                        </a:rPr>
                                        <m:t>2</m:t>
                                      </m:r>
                                    </m:sub>
                                  </m:sSub>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acc>
                                        <m:accPr>
                                          <m:chr m:val="̂"/>
                                          <m:ctrlPr>
                                            <a:rPr lang="zh-TW" altLang="en-US" i="1">
                                              <a:solidFill>
                                                <a:srgbClr val="000000"/>
                                              </a:solidFill>
                                              <a:latin typeface="Cambria Math" panose="02040503050406030204" pitchFamily="18" charset="0"/>
                                            </a:rPr>
                                          </m:ctrlPr>
                                        </m:accPr>
                                        <m:e>
                                          <m:r>
                                            <a:rPr lang="zh-TW" altLang="en-US" i="1">
                                              <a:solidFill>
                                                <a:srgbClr val="000000"/>
                                              </a:solidFill>
                                              <a:latin typeface="Cambria Math" panose="02040503050406030204" pitchFamily="18" charset="0"/>
                                            </a:rPr>
                                            <m:t>𝜇</m:t>
                                          </m:r>
                                        </m:e>
                                      </m:acc>
                                    </m:e>
                                    <m:sub>
                                      <m:r>
                                        <a:rPr lang="zh-TW" altLang="en-US" i="1">
                                          <a:solidFill>
                                            <a:srgbClr val="000000"/>
                                          </a:solidFill>
                                          <a:latin typeface="Cambria Math" panose="02040503050406030204" pitchFamily="18" charset="0"/>
                                        </a:rPr>
                                        <m:t>2</m:t>
                                      </m:r>
                                    </m:sub>
                                  </m:sSub>
                                  <m:sSup>
                                    <m:sSupPr>
                                      <m:ctrlPr>
                                        <a:rPr lang="zh-TW" altLang="en-US" i="1">
                                          <a:solidFill>
                                            <a:srgbClr val="000000"/>
                                          </a:solidFill>
                                          <a:latin typeface="Cambria Math" panose="02040503050406030204" pitchFamily="18" charset="0"/>
                                        </a:rPr>
                                      </m:ctrlPr>
                                    </m:sSupPr>
                                    <m:e>
                                      <m:r>
                                        <a:rPr lang="zh-TW" altLang="en-US" i="1">
                                          <a:solidFill>
                                            <a:srgbClr val="000000"/>
                                          </a:solidFill>
                                          <a:latin typeface="Cambria Math" panose="02040503050406030204" pitchFamily="18" charset="0"/>
                                        </a:rPr>
                                        <m:t>)</m:t>
                                      </m:r>
                                    </m:e>
                                    <m:sup>
                                      <m:r>
                                        <a:rPr lang="zh-TW" altLang="en-US" i="1">
                                          <a:solidFill>
                                            <a:srgbClr val="000000"/>
                                          </a:solidFill>
                                          <a:latin typeface="Cambria Math" panose="02040503050406030204" pitchFamily="18" charset="0"/>
                                        </a:rPr>
                                        <m:t>2</m:t>
                                      </m:r>
                                    </m:sup>
                                  </m:sSup>
                                </m:e>
                              </m:nary>
                            </m:e>
                          </m:rad>
                        </m:den>
                      </m:f>
                    </m:oMath>
                  </m:oMathPara>
                </a14:m>
                <a:endParaRPr lang="zh-TW" altLang="en-US" dirty="0"/>
              </a:p>
            </p:txBody>
          </p:sp>
        </mc:Choice>
        <mc:Fallback>
          <p:sp>
            <p:nvSpPr>
              <p:cNvPr id="8" name="Object 7"/>
              <p:cNvSpPr txBox="1">
                <a:spLocks noRot="1" noChangeAspect="1" noMove="1" noResize="1" noEditPoints="1" noAdjustHandles="1" noChangeArrowheads="1" noChangeShapeType="1" noTextEdit="1"/>
              </p:cNvSpPr>
              <p:nvPr/>
            </p:nvSpPr>
            <p:spPr>
              <a:xfrm>
                <a:off x="7018338" y="2336800"/>
                <a:ext cx="4452937" cy="1141413"/>
              </a:xfrm>
              <a:prstGeom prst="rect">
                <a:avLst/>
              </a:prstGeom>
              <a:blipFill>
                <a:blip r:embed="rId6"/>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525158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0" y="228600"/>
            <a:ext cx="12192000" cy="762000"/>
          </a:xfrm>
        </p:spPr>
        <p:txBody>
          <a:bodyPr>
            <a:normAutofit/>
          </a:bodyPr>
          <a:lstStyle/>
          <a:p>
            <a:r>
              <a:rPr lang="en-US" altLang="en-US" dirty="0"/>
              <a:t>Visualizing Changes of Correlation Coefficient</a:t>
            </a:r>
          </a:p>
        </p:txBody>
      </p:sp>
      <p:sp>
        <p:nvSpPr>
          <p:cNvPr id="4100" name="Rectangle 3"/>
          <p:cNvSpPr>
            <a:spLocks noGrp="1" noChangeArrowheads="1"/>
          </p:cNvSpPr>
          <p:nvPr>
            <p:ph type="body" idx="1"/>
          </p:nvPr>
        </p:nvSpPr>
        <p:spPr>
          <a:xfrm>
            <a:off x="6224668" y="2496963"/>
            <a:ext cx="4997512" cy="2143534"/>
          </a:xfrm>
        </p:spPr>
        <p:txBody>
          <a:bodyPr/>
          <a:lstStyle/>
          <a:p>
            <a:pPr defTabSz="914400" fontAlgn="base">
              <a:spcBef>
                <a:spcPct val="50000"/>
              </a:spcBef>
              <a:spcAft>
                <a:spcPct val="0"/>
              </a:spcAft>
            </a:pPr>
            <a:r>
              <a:rPr lang="en-US" altLang="en-US" sz="2400" dirty="0">
                <a:solidFill>
                  <a:srgbClr val="000000"/>
                </a:solidFill>
              </a:rPr>
              <a:t>Correlation coefficient value range: [–1, 1]</a:t>
            </a:r>
          </a:p>
          <a:p>
            <a:pPr defTabSz="914400" fontAlgn="base">
              <a:spcBef>
                <a:spcPct val="50000"/>
              </a:spcBef>
              <a:spcAft>
                <a:spcPct val="0"/>
              </a:spcAft>
            </a:pPr>
            <a:r>
              <a:rPr lang="en-US" altLang="en-US" sz="2400" dirty="0">
                <a:solidFill>
                  <a:srgbClr val="000000"/>
                </a:solidFill>
              </a:rPr>
              <a:t>A set of scatter plots shows sets of points and their correlation coefficients changing from –1 to 1 </a:t>
            </a:r>
            <a:r>
              <a:rPr lang="en-US" altLang="en-US" sz="2400" dirty="0"/>
              <a:t> </a:t>
            </a:r>
          </a:p>
        </p:txBody>
      </p:sp>
      <p:graphicFrame>
        <p:nvGraphicFramePr>
          <p:cNvPr id="4" name="Object 3"/>
          <p:cNvGraphicFramePr>
            <a:graphicFrameLocks noChangeAspect="1"/>
          </p:cNvGraphicFramePr>
          <p:nvPr/>
        </p:nvGraphicFramePr>
        <p:xfrm>
          <a:off x="0" y="1256281"/>
          <a:ext cx="6096000" cy="5381625"/>
        </p:xfrm>
        <a:graphic>
          <a:graphicData uri="http://schemas.openxmlformats.org/presentationml/2006/ole">
            <mc:AlternateContent xmlns:mc="http://schemas.openxmlformats.org/markup-compatibility/2006">
              <mc:Choice xmlns:v="urn:schemas-microsoft-com:vml" Requires="v">
                <p:oleObj spid="_x0000_s47140" name="Bitmap Image" r:id="rId4" imgW="6035563" imgH="5784081" progId="Paint.Picture">
                  <p:embed/>
                </p:oleObj>
              </mc:Choice>
              <mc:Fallback>
                <p:oleObj name="Bitmap Image" r:id="rId4" imgW="6035563" imgH="5784081"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b="7918"/>
                      <a:stretch>
                        <a:fillRect/>
                      </a:stretch>
                    </p:blipFill>
                    <p:spPr bwMode="auto">
                      <a:xfrm>
                        <a:off x="0" y="1256281"/>
                        <a:ext cx="6096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97235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711200" y="228600"/>
            <a:ext cx="10668000" cy="762000"/>
          </a:xfrm>
        </p:spPr>
        <p:txBody>
          <a:bodyPr>
            <a:normAutofit/>
          </a:bodyPr>
          <a:lstStyle/>
          <a:p>
            <a:r>
              <a:rPr lang="en-US" altLang="en-US" dirty="0"/>
              <a:t>Covariance Matrix</a:t>
            </a:r>
          </a:p>
        </p:txBody>
      </p:sp>
      <p:sp>
        <p:nvSpPr>
          <p:cNvPr id="4100" name="Rectangle 3"/>
          <p:cNvSpPr>
            <a:spLocks noGrp="1" noChangeArrowheads="1"/>
          </p:cNvSpPr>
          <p:nvPr>
            <p:ph type="body" idx="1"/>
          </p:nvPr>
        </p:nvSpPr>
        <p:spPr>
          <a:xfrm>
            <a:off x="628934" y="1183315"/>
            <a:ext cx="9896191" cy="3312486"/>
          </a:xfrm>
        </p:spPr>
        <p:txBody>
          <a:bodyPr/>
          <a:lstStyle/>
          <a:p>
            <a:pPr>
              <a:spcAft>
                <a:spcPts val="600"/>
              </a:spcAft>
            </a:pPr>
            <a:r>
              <a:rPr lang="en-US" sz="2400" dirty="0">
                <a:latin typeface="Calibri" pitchFamily="34" charset="0"/>
              </a:rPr>
              <a:t>The variance and covariance information for the two variables X</a:t>
            </a:r>
            <a:r>
              <a:rPr lang="en-US" sz="2400" baseline="-25000" dirty="0">
                <a:latin typeface="Calibri" pitchFamily="34" charset="0"/>
              </a:rPr>
              <a:t>1</a:t>
            </a:r>
            <a:r>
              <a:rPr lang="en-US" sz="2400" dirty="0">
                <a:latin typeface="Calibri" pitchFamily="34" charset="0"/>
              </a:rPr>
              <a:t> and X</a:t>
            </a:r>
            <a:r>
              <a:rPr lang="en-US" sz="2400" baseline="-25000" dirty="0">
                <a:latin typeface="Calibri" pitchFamily="34" charset="0"/>
              </a:rPr>
              <a:t>2</a:t>
            </a:r>
            <a:r>
              <a:rPr lang="en-US" sz="2400" dirty="0">
                <a:latin typeface="Calibri" pitchFamily="34" charset="0"/>
              </a:rPr>
              <a:t> can be summarized as 2 X 2 covariance matrix as </a:t>
            </a:r>
          </a:p>
          <a:p>
            <a:pPr>
              <a:spcAft>
                <a:spcPts val="600"/>
              </a:spcAft>
            </a:pPr>
            <a:endParaRPr lang="en-US" sz="2400" dirty="0">
              <a:latin typeface="Calibri" pitchFamily="34" charset="0"/>
            </a:endParaRPr>
          </a:p>
          <a:p>
            <a:pPr marL="0" indent="0">
              <a:spcAft>
                <a:spcPts val="600"/>
              </a:spcAft>
              <a:buNone/>
              <a:defRPr/>
            </a:pPr>
            <a:endParaRPr lang="en-US" sz="2400" dirty="0">
              <a:latin typeface="Calibri" pitchFamily="34" charset="0"/>
            </a:endParaRPr>
          </a:p>
          <a:p>
            <a:pPr marL="0" indent="0">
              <a:spcAft>
                <a:spcPts val="600"/>
              </a:spcAft>
              <a:buNone/>
              <a:defRPr/>
            </a:pPr>
            <a:endParaRPr lang="en-US" sz="2400" dirty="0">
              <a:latin typeface="Calibri" pitchFamily="34" charset="0"/>
            </a:endParaRPr>
          </a:p>
          <a:p>
            <a:pPr marL="0" indent="0">
              <a:spcAft>
                <a:spcPts val="600"/>
              </a:spcAft>
              <a:buNone/>
              <a:defRPr/>
            </a:pPr>
            <a:endParaRPr lang="en-US" sz="2400" dirty="0">
              <a:latin typeface="Calibri" pitchFamily="34" charset="0"/>
            </a:endParaRPr>
          </a:p>
          <a:p>
            <a:pPr>
              <a:spcAft>
                <a:spcPts val="600"/>
              </a:spcAft>
              <a:defRPr/>
            </a:pPr>
            <a:r>
              <a:rPr lang="en-US" sz="2400" dirty="0">
                <a:latin typeface="Calibri" pitchFamily="34" charset="0"/>
              </a:rPr>
              <a:t>Generalizing it to </a:t>
            </a:r>
            <a:r>
              <a:rPr lang="en-US" sz="2400" i="1" dirty="0">
                <a:latin typeface="Calibri" pitchFamily="34" charset="0"/>
              </a:rPr>
              <a:t>d</a:t>
            </a:r>
            <a:r>
              <a:rPr lang="en-US" sz="2400" dirty="0">
                <a:latin typeface="Calibri" pitchFamily="34" charset="0"/>
              </a:rPr>
              <a:t> dimensions, we have,</a:t>
            </a:r>
          </a:p>
          <a:p>
            <a:pPr marL="0" indent="0">
              <a:spcBef>
                <a:spcPts val="1200"/>
              </a:spcBef>
              <a:buNone/>
            </a:pPr>
            <a:endParaRPr lang="en-US" sz="2000" dirty="0">
              <a:latin typeface="Calibri" pitchFamily="34" charset="0"/>
            </a:endParaRPr>
          </a:p>
        </p:txBody>
      </p:sp>
      <p:graphicFrame>
        <p:nvGraphicFramePr>
          <p:cNvPr id="6" name="Object 5"/>
          <p:cNvGraphicFramePr>
            <a:graphicFrameLocks noChangeAspect="1"/>
          </p:cNvGraphicFramePr>
          <p:nvPr/>
        </p:nvGraphicFramePr>
        <p:xfrm>
          <a:off x="2138494" y="1812140"/>
          <a:ext cx="6478949" cy="832516"/>
        </p:xfrm>
        <a:graphic>
          <a:graphicData uri="http://schemas.openxmlformats.org/presentationml/2006/ole">
            <mc:AlternateContent xmlns:mc="http://schemas.openxmlformats.org/markup-compatibility/2006">
              <mc:Choice xmlns:v="urn:schemas-microsoft-com:vml" Requires="v">
                <p:oleObj spid="_x0000_s48211" name="Equation" r:id="rId4" imgW="3555720" imgH="457200" progId="Equation.DSMT4">
                  <p:embed/>
                </p:oleObj>
              </mc:Choice>
              <mc:Fallback>
                <p:oleObj name="Equation" r:id="rId4" imgW="3555720" imgH="457200" progId="Equation.DSMT4">
                  <p:embed/>
                  <p:pic>
                    <p:nvPicPr>
                      <p:cNvPr id="0" name=""/>
                      <p:cNvPicPr/>
                      <p:nvPr/>
                    </p:nvPicPr>
                    <p:blipFill>
                      <a:blip r:embed="rId5"/>
                      <a:stretch>
                        <a:fillRect/>
                      </a:stretch>
                    </p:blipFill>
                    <p:spPr>
                      <a:xfrm>
                        <a:off x="2138494" y="1812140"/>
                        <a:ext cx="6478949" cy="832516"/>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96188448"/>
              </p:ext>
            </p:extLst>
          </p:nvPr>
        </p:nvGraphicFramePr>
        <p:xfrm>
          <a:off x="2304170" y="2564377"/>
          <a:ext cx="5621510" cy="1742683"/>
        </p:xfrm>
        <a:graphic>
          <a:graphicData uri="http://schemas.openxmlformats.org/presentationml/2006/ole">
            <mc:AlternateContent xmlns:mc="http://schemas.openxmlformats.org/markup-compatibility/2006">
              <mc:Choice xmlns:v="urn:schemas-microsoft-com:vml" Requires="v">
                <p:oleObj spid="_x0000_s48212" name="Equation" r:id="rId6" imgW="3111480" imgH="965160" progId="Equation.DSMT4">
                  <p:embed/>
                </p:oleObj>
              </mc:Choice>
              <mc:Fallback>
                <p:oleObj name="Equation" r:id="rId6" imgW="3111480" imgH="965160" progId="Equation.DSMT4">
                  <p:embed/>
                  <p:pic>
                    <p:nvPicPr>
                      <p:cNvPr id="0" name=""/>
                      <p:cNvPicPr/>
                      <p:nvPr/>
                    </p:nvPicPr>
                    <p:blipFill>
                      <a:blip r:embed="rId7"/>
                      <a:stretch>
                        <a:fillRect/>
                      </a:stretch>
                    </p:blipFill>
                    <p:spPr>
                      <a:xfrm>
                        <a:off x="2304170" y="2564377"/>
                        <a:ext cx="5621510" cy="1742683"/>
                      </a:xfrm>
                      <a:prstGeom prst="rect">
                        <a:avLst/>
                      </a:prstGeom>
                    </p:spPr>
                  </p:pic>
                </p:oleObj>
              </mc:Fallback>
            </mc:AlternateContent>
          </a:graphicData>
        </a:graphic>
      </p:graphicFrame>
      <p:pic>
        <p:nvPicPr>
          <p:cNvPr id="2" name="Picture 1"/>
          <p:cNvPicPr>
            <a:picLocks noChangeAspect="1"/>
          </p:cNvPicPr>
          <p:nvPr/>
        </p:nvPicPr>
        <p:blipFill>
          <a:blip r:embed="rId8"/>
          <a:stretch>
            <a:fillRect/>
          </a:stretch>
        </p:blipFill>
        <p:spPr>
          <a:xfrm>
            <a:off x="711200" y="4697506"/>
            <a:ext cx="4403725" cy="1800458"/>
          </a:xfrm>
          <a:prstGeom prst="rect">
            <a:avLst/>
          </a:prstGeom>
        </p:spPr>
      </p:pic>
      <p:pic>
        <p:nvPicPr>
          <p:cNvPr id="3" name="Picture 2"/>
          <p:cNvPicPr>
            <a:picLocks noChangeAspect="1"/>
          </p:cNvPicPr>
          <p:nvPr/>
        </p:nvPicPr>
        <p:blipFill>
          <a:blip r:embed="rId9"/>
          <a:stretch>
            <a:fillRect/>
          </a:stretch>
        </p:blipFill>
        <p:spPr>
          <a:xfrm>
            <a:off x="5377968" y="4767783"/>
            <a:ext cx="6334125" cy="1659904"/>
          </a:xfrm>
          <a:prstGeom prst="rect">
            <a:avLst/>
          </a:prstGeom>
        </p:spPr>
      </p:pic>
    </p:spTree>
    <p:extLst>
      <p:ext uri="{BB962C8B-B14F-4D97-AF65-F5344CB8AC3E}">
        <p14:creationId xmlns:p14="http://schemas.microsoft.com/office/powerpoint/2010/main" val="4292675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dirty="0"/>
              <a:t>Chapter 3: Data Preprocessing</a:t>
            </a:r>
          </a:p>
        </p:txBody>
      </p:sp>
      <p:sp>
        <p:nvSpPr>
          <p:cNvPr id="7173" name="Rectangle 3"/>
          <p:cNvSpPr>
            <a:spLocks noGrp="1" noChangeArrowheads="1"/>
          </p:cNvSpPr>
          <p:nvPr>
            <p:ph type="body" sz="half" idx="1"/>
          </p:nvPr>
        </p:nvSpPr>
        <p:spPr>
          <a:xfrm>
            <a:off x="608924" y="1095555"/>
            <a:ext cx="10963835" cy="5400136"/>
          </a:xfrm>
          <a:noFill/>
        </p:spPr>
        <p:txBody>
          <a:bodyPr vert="horz" lIns="92075" tIns="46038" rIns="92075" bIns="46038" rtlCol="0">
            <a:noAutofit/>
          </a:bodyPr>
          <a:lstStyle/>
          <a:p>
            <a:pPr eaLnBrk="1" hangingPunct="1">
              <a:lnSpc>
                <a:spcPct val="200000"/>
              </a:lnSpc>
            </a:pPr>
            <a:r>
              <a:rPr lang="en-US" altLang="en-US" dirty="0">
                <a:latin typeface="Calibri" panose="020F0502020204030204" pitchFamily="34" charset="0"/>
              </a:rPr>
              <a:t>Data Preprocessing: An Overview</a:t>
            </a:r>
          </a:p>
          <a:p>
            <a:pPr eaLnBrk="1" hangingPunct="1">
              <a:lnSpc>
                <a:spcPct val="200000"/>
              </a:lnSpc>
            </a:pPr>
            <a:r>
              <a:rPr lang="en-US" altLang="en-US" dirty="0">
                <a:latin typeface="Calibri" panose="020F0502020204030204" pitchFamily="34" charset="0"/>
              </a:rPr>
              <a:t>Data Cleaning</a:t>
            </a:r>
          </a:p>
          <a:p>
            <a:pPr eaLnBrk="1" hangingPunct="1">
              <a:lnSpc>
                <a:spcPct val="200000"/>
              </a:lnSpc>
            </a:pPr>
            <a:r>
              <a:rPr lang="en-US" altLang="en-US" dirty="0">
                <a:latin typeface="Calibri" panose="020F0502020204030204" pitchFamily="34" charset="0"/>
              </a:rPr>
              <a:t>Data Integration</a:t>
            </a:r>
          </a:p>
          <a:p>
            <a:pPr>
              <a:lnSpc>
                <a:spcPct val="200000"/>
              </a:lnSpc>
            </a:pPr>
            <a:r>
              <a:rPr lang="en-US" altLang="en-US" dirty="0">
                <a:latin typeface="Calibri" panose="020F0502020204030204" pitchFamily="34" charset="0"/>
              </a:rPr>
              <a:t>Data Reduction and Transformation </a:t>
            </a:r>
          </a:p>
          <a:p>
            <a:pPr>
              <a:lnSpc>
                <a:spcPct val="200000"/>
              </a:lnSpc>
            </a:pPr>
            <a:r>
              <a:rPr lang="en-US" altLang="en-US" dirty="0">
                <a:latin typeface="Calibri" panose="020F0502020204030204" pitchFamily="34" charset="0"/>
              </a:rPr>
              <a:t>Dimensionality Reduction </a:t>
            </a:r>
          </a:p>
          <a:p>
            <a:pPr>
              <a:lnSpc>
                <a:spcPct val="200000"/>
              </a:lnSpc>
            </a:pPr>
            <a:r>
              <a:rPr lang="en-US" altLang="en-US" dirty="0">
                <a:latin typeface="Calibri" panose="020F0502020204030204" pitchFamily="34" charset="0"/>
              </a:rPr>
              <a:t>Summary</a:t>
            </a:r>
          </a:p>
        </p:txBody>
      </p:sp>
      <p:sp>
        <p:nvSpPr>
          <p:cNvPr id="7174" name="AutoShape 4"/>
          <p:cNvSpPr>
            <a:spLocks noChangeArrowheads="1"/>
          </p:cNvSpPr>
          <p:nvPr/>
        </p:nvSpPr>
        <p:spPr bwMode="auto">
          <a:xfrm rot="9430553">
            <a:off x="6555499" y="4009341"/>
            <a:ext cx="522288" cy="485775"/>
          </a:xfrm>
          <a:prstGeom prst="notchedRightArrow">
            <a:avLst>
              <a:gd name="adj1" fmla="val 50000"/>
              <a:gd name="adj2" fmla="val 26879"/>
            </a:avLst>
          </a:prstGeom>
          <a:solidFill>
            <a:srgbClr val="0070C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00"/>
              </a:solidFill>
            </a:endParaRPr>
          </a:p>
        </p:txBody>
      </p:sp>
    </p:spTree>
    <p:extLst>
      <p:ext uri="{BB962C8B-B14F-4D97-AF65-F5344CB8AC3E}">
        <p14:creationId xmlns:p14="http://schemas.microsoft.com/office/powerpoint/2010/main" val="1530812691"/>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515290" y="306977"/>
            <a:ext cx="8908869" cy="685800"/>
          </a:xfrm>
        </p:spPr>
        <p:txBody>
          <a:bodyPr>
            <a:normAutofit/>
          </a:bodyPr>
          <a:lstStyle/>
          <a:p>
            <a:pPr eaLnBrk="1" hangingPunct="1"/>
            <a:r>
              <a:rPr lang="en-US" altLang="en-US" dirty="0"/>
              <a:t>Data Reduction</a:t>
            </a:r>
          </a:p>
        </p:txBody>
      </p:sp>
      <p:sp>
        <p:nvSpPr>
          <p:cNvPr id="28676" name="Rectangle 3"/>
          <p:cNvSpPr>
            <a:spLocks noGrp="1" noChangeArrowheads="1"/>
          </p:cNvSpPr>
          <p:nvPr>
            <p:ph type="body" idx="1"/>
          </p:nvPr>
        </p:nvSpPr>
        <p:spPr>
          <a:xfrm>
            <a:off x="596536" y="1162594"/>
            <a:ext cx="10959737" cy="5543006"/>
          </a:xfrm>
        </p:spPr>
        <p:txBody>
          <a:bodyPr/>
          <a:lstStyle/>
          <a:p>
            <a:pPr eaLnBrk="1" hangingPunct="1">
              <a:spcAft>
                <a:spcPts val="600"/>
              </a:spcAft>
            </a:pPr>
            <a:r>
              <a:rPr lang="en-US" altLang="en-US" sz="2400" b="1" dirty="0"/>
              <a:t>Data reduction</a:t>
            </a:r>
            <a:r>
              <a:rPr lang="en-US" altLang="en-US" sz="2400" dirty="0"/>
              <a:t>: </a:t>
            </a:r>
          </a:p>
          <a:p>
            <a:pPr lvl="1">
              <a:spcAft>
                <a:spcPts val="600"/>
              </a:spcAft>
            </a:pPr>
            <a:r>
              <a:rPr lang="en-US" altLang="en-US" sz="2400" dirty="0"/>
              <a:t>Obtain a reduced representation of the data set </a:t>
            </a:r>
          </a:p>
          <a:p>
            <a:pPr lvl="2">
              <a:spcAft>
                <a:spcPts val="600"/>
              </a:spcAft>
            </a:pPr>
            <a:r>
              <a:rPr lang="en-US" altLang="en-US" sz="2400" dirty="0"/>
              <a:t>Much smaller in volume, but yet produces </a:t>
            </a:r>
            <a:r>
              <a:rPr lang="en-US" altLang="en-US" sz="2400" i="1" dirty="0"/>
              <a:t>almost</a:t>
            </a:r>
            <a:r>
              <a:rPr lang="en-US" altLang="en-US" sz="2400" dirty="0"/>
              <a:t> the same analytical results</a:t>
            </a:r>
          </a:p>
          <a:p>
            <a:pPr eaLnBrk="1" hangingPunct="1">
              <a:spcAft>
                <a:spcPts val="600"/>
              </a:spcAft>
            </a:pPr>
            <a:r>
              <a:rPr lang="en-US" altLang="en-US" sz="2400" dirty="0"/>
              <a:t>Why data reduction?</a:t>
            </a:r>
            <a:r>
              <a:rPr lang="en-US" altLang="en-US" sz="2400" dirty="0">
                <a:cs typeface="Tahoma" panose="020B0604030504040204" pitchFamily="34" charset="0"/>
              </a:rPr>
              <a:t>—</a:t>
            </a:r>
            <a:r>
              <a:rPr lang="en-US" altLang="en-US" sz="2400" dirty="0"/>
              <a:t>A database/data warehouse may store terabytes of data</a:t>
            </a:r>
          </a:p>
          <a:p>
            <a:pPr lvl="1">
              <a:spcAft>
                <a:spcPts val="600"/>
              </a:spcAft>
            </a:pPr>
            <a:r>
              <a:rPr lang="en-US" altLang="en-US" sz="2400" dirty="0"/>
              <a:t>Complex analysis may take a very long time to run on the complete data set</a:t>
            </a:r>
          </a:p>
          <a:p>
            <a:pPr>
              <a:spcAft>
                <a:spcPts val="600"/>
              </a:spcAft>
            </a:pPr>
            <a:r>
              <a:rPr lang="en-US" altLang="en-US" sz="2400" b="1" dirty="0"/>
              <a:t>Methods for data reduction </a:t>
            </a:r>
            <a:r>
              <a:rPr lang="en-US" altLang="en-US" sz="2400" dirty="0"/>
              <a:t>(also </a:t>
            </a:r>
            <a:r>
              <a:rPr lang="en-US" altLang="en-US" sz="2400" i="1" dirty="0"/>
              <a:t>data size reduction </a:t>
            </a:r>
            <a:r>
              <a:rPr lang="en-US" altLang="en-US" sz="2400" dirty="0"/>
              <a:t>or </a:t>
            </a:r>
            <a:r>
              <a:rPr lang="en-US" altLang="en-US" sz="2400" i="1" dirty="0" err="1"/>
              <a:t>numerosity</a:t>
            </a:r>
            <a:r>
              <a:rPr lang="en-US" altLang="en-US" sz="2400" i="1" dirty="0"/>
              <a:t> reduction</a:t>
            </a:r>
            <a:r>
              <a:rPr lang="en-US" altLang="en-US" sz="2400" dirty="0"/>
              <a:t>) </a:t>
            </a:r>
          </a:p>
          <a:p>
            <a:pPr lvl="1">
              <a:spcAft>
                <a:spcPts val="600"/>
              </a:spcAft>
            </a:pPr>
            <a:r>
              <a:rPr lang="en-US" altLang="en-US" sz="2400" dirty="0"/>
              <a:t>Regression and Log-Linear Models</a:t>
            </a:r>
          </a:p>
          <a:p>
            <a:pPr lvl="1">
              <a:spcAft>
                <a:spcPts val="600"/>
              </a:spcAft>
            </a:pPr>
            <a:r>
              <a:rPr lang="en-US" altLang="en-US" sz="2400" dirty="0"/>
              <a:t>Histograms, clustering, sampling</a:t>
            </a:r>
          </a:p>
          <a:p>
            <a:pPr lvl="1">
              <a:spcAft>
                <a:spcPts val="600"/>
              </a:spcAft>
            </a:pPr>
            <a:r>
              <a:rPr lang="en-US" altLang="en-US" sz="2400" dirty="0"/>
              <a:t>Data cube aggregation</a:t>
            </a:r>
          </a:p>
          <a:p>
            <a:pPr lvl="1">
              <a:spcAft>
                <a:spcPts val="600"/>
              </a:spcAft>
            </a:pPr>
            <a:r>
              <a:rPr lang="en-US" altLang="en-US" sz="2400" dirty="0"/>
              <a:t>Data compression</a:t>
            </a:r>
          </a:p>
        </p:txBody>
      </p:sp>
    </p:spTree>
    <p:extLst>
      <p:ext uri="{BB962C8B-B14F-4D97-AF65-F5344CB8AC3E}">
        <p14:creationId xmlns:p14="http://schemas.microsoft.com/office/powerpoint/2010/main" val="2745523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1" descr="histogram, seaborn.pdf"/>
          <p:cNvPicPr>
            <a:picLocks noChangeAspect="1"/>
          </p:cNvPicPr>
          <p:nvPr/>
        </p:nvPicPr>
        <p:blipFill>
          <a:blip r:embed="rId3">
            <a:extLst>
              <a:ext uri="{28A0092B-C50C-407E-A947-70E740481C1C}">
                <a14:useLocalDpi xmlns:a14="http://schemas.microsoft.com/office/drawing/2010/main" val="0"/>
              </a:ext>
            </a:extLst>
          </a:blip>
          <a:srcRect l="6662" t="6662" r="6662" b="6662"/>
          <a:stretch>
            <a:fillRect/>
          </a:stretch>
        </p:blipFill>
        <p:spPr bwMode="auto">
          <a:xfrm>
            <a:off x="6563196" y="4232248"/>
            <a:ext cx="2080960" cy="14556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3" name="Rectangle 2"/>
          <p:cNvSpPr>
            <a:spLocks noGrp="1" noChangeArrowheads="1"/>
          </p:cNvSpPr>
          <p:nvPr>
            <p:ph type="title"/>
          </p:nvPr>
        </p:nvSpPr>
        <p:spPr>
          <a:xfrm>
            <a:off x="-71718" y="139336"/>
            <a:ext cx="12263717" cy="846781"/>
          </a:xfrm>
        </p:spPr>
        <p:txBody>
          <a:bodyPr>
            <a:normAutofit/>
          </a:bodyPr>
          <a:lstStyle/>
          <a:p>
            <a:r>
              <a:rPr lang="en-US" altLang="en-US" sz="3800" dirty="0"/>
              <a:t>Data Reduction: </a:t>
            </a:r>
            <a:r>
              <a:rPr lang="en-US" altLang="en-US" sz="3800" b="1" dirty="0"/>
              <a:t>Parametric vs. Non-Parametric Methods</a:t>
            </a:r>
            <a:r>
              <a:rPr lang="en-US" altLang="en-US" sz="3800" dirty="0"/>
              <a:t> </a:t>
            </a:r>
          </a:p>
        </p:txBody>
      </p:sp>
      <p:sp>
        <p:nvSpPr>
          <p:cNvPr id="40964" name="Rectangle 3"/>
          <p:cNvSpPr>
            <a:spLocks noGrp="1" noChangeArrowheads="1"/>
          </p:cNvSpPr>
          <p:nvPr>
            <p:ph type="body" idx="1"/>
          </p:nvPr>
        </p:nvSpPr>
        <p:spPr>
          <a:xfrm>
            <a:off x="600891" y="1245325"/>
            <a:ext cx="7828733" cy="5469799"/>
          </a:xfrm>
        </p:spPr>
        <p:txBody>
          <a:bodyPr/>
          <a:lstStyle/>
          <a:p>
            <a:pPr eaLnBrk="1" hangingPunct="1">
              <a:spcAft>
                <a:spcPts val="600"/>
              </a:spcAft>
            </a:pPr>
            <a:r>
              <a:rPr lang="en-US" altLang="en-US" sz="2400" dirty="0"/>
              <a:t>Reduce data volume by choosing alternative, </a:t>
            </a:r>
            <a:r>
              <a:rPr lang="en-US" altLang="en-US" sz="2400" i="1" dirty="0"/>
              <a:t>smaller forms</a:t>
            </a:r>
            <a:r>
              <a:rPr lang="en-US" altLang="en-US" sz="2400" dirty="0"/>
              <a:t> of data representation</a:t>
            </a:r>
          </a:p>
          <a:p>
            <a:pPr eaLnBrk="1" hangingPunct="1">
              <a:spcAft>
                <a:spcPts val="600"/>
              </a:spcAft>
            </a:pPr>
            <a:r>
              <a:rPr lang="en-US" altLang="en-US" sz="2400" b="1" dirty="0"/>
              <a:t>Parametric methods</a:t>
            </a:r>
            <a:r>
              <a:rPr lang="en-US" altLang="en-US" sz="2400" dirty="0"/>
              <a:t> (e.g., regression)</a:t>
            </a:r>
          </a:p>
          <a:p>
            <a:pPr lvl="1" eaLnBrk="1" hangingPunct="1">
              <a:spcAft>
                <a:spcPts val="600"/>
              </a:spcAft>
            </a:pPr>
            <a:r>
              <a:rPr lang="en-US" altLang="en-US" sz="2400" dirty="0"/>
              <a:t>Assume the data fits some model, estimate model parameters, store only the parameters, and discard the data (except possible outliers)</a:t>
            </a:r>
            <a:endParaRPr lang="en-US" altLang="en-US" sz="2400" dirty="0">
              <a:sym typeface="Symbol" panose="05050102010706020507" pitchFamily="18" charset="2"/>
            </a:endParaRPr>
          </a:p>
          <a:p>
            <a:pPr lvl="1" eaLnBrk="1" hangingPunct="1">
              <a:spcAft>
                <a:spcPts val="600"/>
              </a:spcAft>
            </a:pPr>
            <a:r>
              <a:rPr lang="en-US" altLang="en-US" sz="2400" dirty="0"/>
              <a:t>Ex.: Log-linear models—obtain value at a point in </a:t>
            </a:r>
            <a:r>
              <a:rPr lang="en-US" altLang="en-US" sz="2400" i="1" dirty="0"/>
              <a:t>m</a:t>
            </a:r>
            <a:r>
              <a:rPr lang="en-US" altLang="en-US" sz="2400" dirty="0"/>
              <a:t>-D space as the product on appropriate marginal subspaces </a:t>
            </a:r>
          </a:p>
          <a:p>
            <a:pPr eaLnBrk="1" hangingPunct="1">
              <a:spcAft>
                <a:spcPts val="600"/>
              </a:spcAft>
            </a:pPr>
            <a:r>
              <a:rPr lang="en-US" altLang="en-US" sz="2400" b="1" dirty="0"/>
              <a:t>Non-parametric</a:t>
            </a:r>
            <a:r>
              <a:rPr lang="en-US" altLang="en-US" sz="2400" dirty="0"/>
              <a:t> methods</a:t>
            </a:r>
            <a:r>
              <a:rPr lang="en-US" altLang="en-US" sz="2400" dirty="0">
                <a:sym typeface="Symbol" panose="05050102010706020507" pitchFamily="18" charset="2"/>
              </a:rPr>
              <a:t> </a:t>
            </a:r>
          </a:p>
          <a:p>
            <a:pPr lvl="1" eaLnBrk="1" hangingPunct="1">
              <a:spcAft>
                <a:spcPts val="600"/>
              </a:spcAft>
            </a:pPr>
            <a:r>
              <a:rPr lang="en-US" altLang="en-US" sz="2400" dirty="0">
                <a:sym typeface="Symbol" panose="05050102010706020507" pitchFamily="18" charset="2"/>
              </a:rPr>
              <a:t>Do not assume models</a:t>
            </a:r>
          </a:p>
          <a:p>
            <a:pPr lvl="1" eaLnBrk="1" hangingPunct="1">
              <a:spcAft>
                <a:spcPts val="600"/>
              </a:spcAft>
            </a:pPr>
            <a:r>
              <a:rPr lang="en-US" altLang="en-US" sz="2400" dirty="0">
                <a:sym typeface="Symbol" panose="05050102010706020507" pitchFamily="18" charset="2"/>
              </a:rPr>
              <a:t>Major families: histograms, clustering, sampling, … </a:t>
            </a:r>
          </a:p>
        </p:txBody>
      </p:sp>
      <p:grpSp>
        <p:nvGrpSpPr>
          <p:cNvPr id="4" name="Group 5"/>
          <p:cNvGrpSpPr>
            <a:grpSpLocks/>
          </p:cNvGrpSpPr>
          <p:nvPr/>
        </p:nvGrpSpPr>
        <p:grpSpPr bwMode="auto">
          <a:xfrm>
            <a:off x="8780795" y="1514262"/>
            <a:ext cx="2663824" cy="2226687"/>
            <a:chOff x="32758" y="-198621"/>
            <a:chExt cx="3053736" cy="2655651"/>
          </a:xfrm>
        </p:grpSpPr>
        <p:pic>
          <p:nvPicPr>
            <p:cNvPr id="5" name="Picture 6" descr="pasted-image.tif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758" y="-198621"/>
              <a:ext cx="3053736" cy="26556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7"/>
            <p:cNvSpPr>
              <a:spLocks/>
            </p:cNvSpPr>
            <p:nvPr/>
          </p:nvSpPr>
          <p:spPr bwMode="auto">
            <a:xfrm>
              <a:off x="798644" y="-99891"/>
              <a:ext cx="1250109" cy="489425"/>
            </a:xfrm>
            <a:prstGeom prst="rect">
              <a:avLst/>
            </a:prstGeom>
            <a:solidFill>
              <a:srgbClr val="FFFF0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p>
              <a:r>
                <a:rPr lang="en-US" altLang="en-US" sz="2000" dirty="0"/>
                <a:t>tip vs. bill</a:t>
              </a:r>
            </a:p>
          </p:txBody>
        </p:sp>
      </p:grpSp>
      <p:sp>
        <p:nvSpPr>
          <p:cNvPr id="8" name="Text Box 54"/>
          <p:cNvSpPr txBox="1">
            <a:spLocks noChangeArrowheads="1"/>
          </p:cNvSpPr>
          <p:nvPr/>
        </p:nvSpPr>
        <p:spPr bwMode="auto">
          <a:xfrm>
            <a:off x="8789347" y="5669334"/>
            <a:ext cx="1517988" cy="646331"/>
          </a:xfrm>
          <a:prstGeom prst="rect">
            <a:avLst/>
          </a:prstGeom>
          <a:solidFill>
            <a:srgbClr val="F0CDBC"/>
          </a:solidFill>
          <a:ln>
            <a:noFill/>
          </a:ln>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dirty="0">
                <a:latin typeface="+mn-lt"/>
              </a:rPr>
              <a:t>Clustering on the Raw Data </a:t>
            </a:r>
          </a:p>
        </p:txBody>
      </p:sp>
      <p:grpSp>
        <p:nvGrpSpPr>
          <p:cNvPr id="9" name="Group 8"/>
          <p:cNvGrpSpPr/>
          <p:nvPr/>
        </p:nvGrpSpPr>
        <p:grpSpPr>
          <a:xfrm>
            <a:off x="10314343" y="4137489"/>
            <a:ext cx="1598480" cy="1511140"/>
            <a:chOff x="5670901" y="3594846"/>
            <a:chExt cx="3122800" cy="2353760"/>
          </a:xfrm>
        </p:grpSpPr>
        <p:sp>
          <p:nvSpPr>
            <p:cNvPr id="10" name="Rectangle 36"/>
            <p:cNvSpPr>
              <a:spLocks noChangeArrowheads="1"/>
            </p:cNvSpPr>
            <p:nvPr/>
          </p:nvSpPr>
          <p:spPr bwMode="auto">
            <a:xfrm>
              <a:off x="5670901" y="3594846"/>
              <a:ext cx="3122800" cy="23537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nvGrpSpPr>
            <p:cNvPr id="11" name="Group 37"/>
            <p:cNvGrpSpPr>
              <a:grpSpLocks/>
            </p:cNvGrpSpPr>
            <p:nvPr/>
          </p:nvGrpSpPr>
          <p:grpSpPr bwMode="auto">
            <a:xfrm>
              <a:off x="6001108" y="3979885"/>
              <a:ext cx="1996848" cy="1556897"/>
              <a:chOff x="3302" y="2032"/>
              <a:chExt cx="1511" cy="1395"/>
            </a:xfrm>
          </p:grpSpPr>
          <p:sp>
            <p:nvSpPr>
              <p:cNvPr id="12" name="AutoShape 38"/>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3" name="AutoShape 39"/>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4" name="AutoShape 40"/>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5" name="AutoShape 41"/>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6" name="AutoShape 42"/>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7" name="AutoShape 43"/>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8" name="AutoShape 44"/>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9" name="AutoShape 45"/>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0" name="AutoShape 46"/>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1" name="AutoShape 47"/>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 name="AutoShape 48"/>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 name="AutoShape 49"/>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4" name="AutoShape 50"/>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5" name="Freeform 51"/>
              <p:cNvSpPr>
                <a:spLocks/>
              </p:cNvSpPr>
              <p:nvPr/>
            </p:nvSpPr>
            <p:spPr bwMode="auto">
              <a:xfrm>
                <a:off x="4127" y="2032"/>
                <a:ext cx="686" cy="877"/>
              </a:xfrm>
              <a:custGeom>
                <a:avLst/>
                <a:gdLst>
                  <a:gd name="T0" fmla="*/ 15 w 1101"/>
                  <a:gd name="T1" fmla="*/ 46 h 1077"/>
                  <a:gd name="T2" fmla="*/ 15 w 1101"/>
                  <a:gd name="T3" fmla="*/ 77 h 1077"/>
                  <a:gd name="T4" fmla="*/ 14 w 1101"/>
                  <a:gd name="T5" fmla="*/ 147 h 1077"/>
                  <a:gd name="T6" fmla="*/ 13 w 1101"/>
                  <a:gd name="T7" fmla="*/ 164 h 1077"/>
                  <a:gd name="T8" fmla="*/ 12 w 1101"/>
                  <a:gd name="T9" fmla="*/ 169 h 1077"/>
                  <a:gd name="T10" fmla="*/ 9 w 1101"/>
                  <a:gd name="T11" fmla="*/ 164 h 1077"/>
                  <a:gd name="T12" fmla="*/ 7 w 1101"/>
                  <a:gd name="T13" fmla="*/ 156 h 1077"/>
                  <a:gd name="T14" fmla="*/ 7 w 1101"/>
                  <a:gd name="T15" fmla="*/ 156 h 1077"/>
                  <a:gd name="T16" fmla="*/ 4 w 1101"/>
                  <a:gd name="T17" fmla="*/ 138 h 1077"/>
                  <a:gd name="T18" fmla="*/ 4 w 1101"/>
                  <a:gd name="T19" fmla="*/ 127 h 1077"/>
                  <a:gd name="T20" fmla="*/ 1 w 1101"/>
                  <a:gd name="T21" fmla="*/ 108 h 1077"/>
                  <a:gd name="T22" fmla="*/ 1 w 1101"/>
                  <a:gd name="T23" fmla="*/ 71 h 1077"/>
                  <a:gd name="T24" fmla="*/ 1 w 1101"/>
                  <a:gd name="T25" fmla="*/ 20 h 1077"/>
                  <a:gd name="T26" fmla="*/ 2 w 1101"/>
                  <a:gd name="T27" fmla="*/ 3 h 1077"/>
                  <a:gd name="T28" fmla="*/ 3 w 1101"/>
                  <a:gd name="T29" fmla="*/ 2 h 1077"/>
                  <a:gd name="T30" fmla="*/ 6 w 1101"/>
                  <a:gd name="T31" fmla="*/ 5 h 1077"/>
                  <a:gd name="T32" fmla="*/ 8 w 1101"/>
                  <a:gd name="T33" fmla="*/ 16 h 1077"/>
                  <a:gd name="T34" fmla="*/ 10 w 1101"/>
                  <a:gd name="T35" fmla="*/ 28 h 1077"/>
                  <a:gd name="T36" fmla="*/ 11 w 1101"/>
                  <a:gd name="T37" fmla="*/ 32 h 1077"/>
                  <a:gd name="T38" fmla="*/ 15 w 1101"/>
                  <a:gd name="T39" fmla="*/ 46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 name="Freeform 52"/>
              <p:cNvSpPr>
                <a:spLocks/>
              </p:cNvSpPr>
              <p:nvPr/>
            </p:nvSpPr>
            <p:spPr bwMode="auto">
              <a:xfrm>
                <a:off x="3812" y="2642"/>
                <a:ext cx="573" cy="785"/>
              </a:xfrm>
              <a:custGeom>
                <a:avLst/>
                <a:gdLst>
                  <a:gd name="T0" fmla="*/ 4 w 918"/>
                  <a:gd name="T1" fmla="*/ 128 h 965"/>
                  <a:gd name="T2" fmla="*/ 2 w 918"/>
                  <a:gd name="T3" fmla="*/ 122 h 965"/>
                  <a:gd name="T4" fmla="*/ 1 w 918"/>
                  <a:gd name="T5" fmla="*/ 116 h 965"/>
                  <a:gd name="T6" fmla="*/ 1 w 918"/>
                  <a:gd name="T7" fmla="*/ 109 h 965"/>
                  <a:gd name="T8" fmla="*/ 1 w 918"/>
                  <a:gd name="T9" fmla="*/ 101 h 965"/>
                  <a:gd name="T10" fmla="*/ 0 w 918"/>
                  <a:gd name="T11" fmla="*/ 72 h 965"/>
                  <a:gd name="T12" fmla="*/ 1 w 918"/>
                  <a:gd name="T13" fmla="*/ 32 h 965"/>
                  <a:gd name="T14" fmla="*/ 1 w 918"/>
                  <a:gd name="T15" fmla="*/ 21 h 965"/>
                  <a:gd name="T16" fmla="*/ 4 w 918"/>
                  <a:gd name="T17" fmla="*/ 0 h 965"/>
                  <a:gd name="T18" fmla="*/ 6 w 918"/>
                  <a:gd name="T19" fmla="*/ 3 h 965"/>
                  <a:gd name="T20" fmla="*/ 7 w 918"/>
                  <a:gd name="T21" fmla="*/ 9 h 965"/>
                  <a:gd name="T22" fmla="*/ 10 w 918"/>
                  <a:gd name="T23" fmla="*/ 26 h 965"/>
                  <a:gd name="T24" fmla="*/ 10 w 918"/>
                  <a:gd name="T25" fmla="*/ 33 h 965"/>
                  <a:gd name="T26" fmla="*/ 11 w 918"/>
                  <a:gd name="T27" fmla="*/ 39 h 965"/>
                  <a:gd name="T28" fmla="*/ 12 w 918"/>
                  <a:gd name="T29" fmla="*/ 54 h 965"/>
                  <a:gd name="T30" fmla="*/ 12 w 918"/>
                  <a:gd name="T31" fmla="*/ 66 h 965"/>
                  <a:gd name="T32" fmla="*/ 12 w 918"/>
                  <a:gd name="T33" fmla="*/ 81 h 965"/>
                  <a:gd name="T34" fmla="*/ 12 w 918"/>
                  <a:gd name="T35" fmla="*/ 95 h 965"/>
                  <a:gd name="T36" fmla="*/ 13 w 918"/>
                  <a:gd name="T37" fmla="*/ 120 h 965"/>
                  <a:gd name="T38" fmla="*/ 12 w 918"/>
                  <a:gd name="T39" fmla="*/ 144 h 965"/>
                  <a:gd name="T40" fmla="*/ 11 w 918"/>
                  <a:gd name="T41" fmla="*/ 147 h 965"/>
                  <a:gd name="T42" fmla="*/ 10 w 918"/>
                  <a:gd name="T43" fmla="*/ 149 h 965"/>
                  <a:gd name="T44" fmla="*/ 5 w 918"/>
                  <a:gd name="T45" fmla="*/ 146 h 965"/>
                  <a:gd name="T46" fmla="*/ 4 w 918"/>
                  <a:gd name="T47" fmla="*/ 134 h 965"/>
                  <a:gd name="T48" fmla="*/ 4 w 918"/>
                  <a:gd name="T49" fmla="*/ 12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 name="Freeform 53"/>
              <p:cNvSpPr>
                <a:spLocks/>
              </p:cNvSpPr>
              <p:nvPr/>
            </p:nvSpPr>
            <p:spPr bwMode="auto">
              <a:xfrm>
                <a:off x="3302" y="2065"/>
                <a:ext cx="542" cy="954"/>
              </a:xfrm>
              <a:custGeom>
                <a:avLst/>
                <a:gdLst>
                  <a:gd name="T0" fmla="*/ 11 w 869"/>
                  <a:gd name="T1" fmla="*/ 123 h 1173"/>
                  <a:gd name="T2" fmla="*/ 10 w 869"/>
                  <a:gd name="T3" fmla="*/ 147 h 1173"/>
                  <a:gd name="T4" fmla="*/ 9 w 869"/>
                  <a:gd name="T5" fmla="*/ 168 h 1173"/>
                  <a:gd name="T6" fmla="*/ 9 w 869"/>
                  <a:gd name="T7" fmla="*/ 177 h 1173"/>
                  <a:gd name="T8" fmla="*/ 9 w 869"/>
                  <a:gd name="T9" fmla="*/ 180 h 1173"/>
                  <a:gd name="T10" fmla="*/ 8 w 869"/>
                  <a:gd name="T11" fmla="*/ 182 h 1173"/>
                  <a:gd name="T12" fmla="*/ 4 w 869"/>
                  <a:gd name="T13" fmla="*/ 178 h 1173"/>
                  <a:gd name="T14" fmla="*/ 1 w 869"/>
                  <a:gd name="T15" fmla="*/ 167 h 1173"/>
                  <a:gd name="T16" fmla="*/ 1 w 869"/>
                  <a:gd name="T17" fmla="*/ 157 h 1173"/>
                  <a:gd name="T18" fmla="*/ 0 w 869"/>
                  <a:gd name="T19" fmla="*/ 149 h 1173"/>
                  <a:gd name="T20" fmla="*/ 1 w 869"/>
                  <a:gd name="T21" fmla="*/ 78 h 1173"/>
                  <a:gd name="T22" fmla="*/ 1 w 869"/>
                  <a:gd name="T23" fmla="*/ 37 h 1173"/>
                  <a:gd name="T24" fmla="*/ 2 w 869"/>
                  <a:gd name="T25" fmla="*/ 26 h 1173"/>
                  <a:gd name="T26" fmla="*/ 2 w 869"/>
                  <a:gd name="T27" fmla="*/ 21 h 1173"/>
                  <a:gd name="T28" fmla="*/ 4 w 869"/>
                  <a:gd name="T29" fmla="*/ 11 h 1173"/>
                  <a:gd name="T30" fmla="*/ 5 w 869"/>
                  <a:gd name="T31" fmla="*/ 7 h 1173"/>
                  <a:gd name="T32" fmla="*/ 6 w 869"/>
                  <a:gd name="T33" fmla="*/ 0 h 1173"/>
                  <a:gd name="T34" fmla="*/ 10 w 869"/>
                  <a:gd name="T35" fmla="*/ 13 h 1173"/>
                  <a:gd name="T36" fmla="*/ 11 w 869"/>
                  <a:gd name="T37" fmla="*/ 32 h 1173"/>
                  <a:gd name="T38" fmla="*/ 12 w 869"/>
                  <a:gd name="T39" fmla="*/ 39 h 1173"/>
                  <a:gd name="T40" fmla="*/ 12 w 869"/>
                  <a:gd name="T41" fmla="*/ 48 h 1173"/>
                  <a:gd name="T42" fmla="*/ 11 w 869"/>
                  <a:gd name="T43" fmla="*/ 111 h 1173"/>
                  <a:gd name="T44" fmla="*/ 11 w 869"/>
                  <a:gd name="T45" fmla="*/ 123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28" name="Group 3"/>
          <p:cNvGrpSpPr>
            <a:grpSpLocks/>
          </p:cNvGrpSpPr>
          <p:nvPr/>
        </p:nvGrpSpPr>
        <p:grpSpPr bwMode="auto">
          <a:xfrm>
            <a:off x="8665803" y="4146728"/>
            <a:ext cx="1598481" cy="1511141"/>
            <a:chOff x="274" y="1418"/>
            <a:chExt cx="2363" cy="2109"/>
          </a:xfrm>
        </p:grpSpPr>
        <p:sp>
          <p:nvSpPr>
            <p:cNvPr id="29" name="Rectangle 4"/>
            <p:cNvSpPr>
              <a:spLocks noChangeArrowheads="1"/>
            </p:cNvSpPr>
            <p:nvPr/>
          </p:nvSpPr>
          <p:spPr bwMode="auto">
            <a:xfrm>
              <a:off x="274" y="1418"/>
              <a:ext cx="2363" cy="210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 name="AutoShape 5"/>
            <p:cNvSpPr>
              <a:spLocks noChangeArrowheads="1"/>
            </p:cNvSpPr>
            <p:nvPr/>
          </p:nvSpPr>
          <p:spPr bwMode="auto">
            <a:xfrm>
              <a:off x="1609" y="1993"/>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1" name="AutoShape 6"/>
            <p:cNvSpPr>
              <a:spLocks noChangeArrowheads="1"/>
            </p:cNvSpPr>
            <p:nvPr/>
          </p:nvSpPr>
          <p:spPr bwMode="auto">
            <a:xfrm>
              <a:off x="1566" y="2316"/>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2" name="AutoShape 7"/>
            <p:cNvSpPr>
              <a:spLocks noChangeArrowheads="1"/>
            </p:cNvSpPr>
            <p:nvPr/>
          </p:nvSpPr>
          <p:spPr bwMode="auto">
            <a:xfrm>
              <a:off x="1711" y="2134"/>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 name="AutoShape 8"/>
            <p:cNvSpPr>
              <a:spLocks noChangeArrowheads="1"/>
            </p:cNvSpPr>
            <p:nvPr/>
          </p:nvSpPr>
          <p:spPr bwMode="auto">
            <a:xfrm>
              <a:off x="1510" y="2168"/>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4" name="AutoShape 9"/>
            <p:cNvSpPr>
              <a:spLocks noChangeArrowheads="1"/>
            </p:cNvSpPr>
            <p:nvPr/>
          </p:nvSpPr>
          <p:spPr bwMode="auto">
            <a:xfrm>
              <a:off x="1944" y="2195"/>
              <a:ext cx="56" cy="7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 name="AutoShape 10"/>
            <p:cNvSpPr>
              <a:spLocks noChangeArrowheads="1"/>
            </p:cNvSpPr>
            <p:nvPr/>
          </p:nvSpPr>
          <p:spPr bwMode="auto">
            <a:xfrm>
              <a:off x="1874" y="2354"/>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6" name="AutoShape 11"/>
            <p:cNvSpPr>
              <a:spLocks noChangeArrowheads="1"/>
            </p:cNvSpPr>
            <p:nvPr/>
          </p:nvSpPr>
          <p:spPr bwMode="auto">
            <a:xfrm>
              <a:off x="1740" y="2393"/>
              <a:ext cx="57"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7" name="AutoShape 12"/>
            <p:cNvSpPr>
              <a:spLocks noChangeArrowheads="1"/>
            </p:cNvSpPr>
            <p:nvPr/>
          </p:nvSpPr>
          <p:spPr bwMode="auto">
            <a:xfrm>
              <a:off x="1433" y="1845"/>
              <a:ext cx="56" cy="7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8" name="Freeform 13"/>
            <p:cNvSpPr>
              <a:spLocks/>
            </p:cNvSpPr>
            <p:nvPr/>
          </p:nvSpPr>
          <p:spPr bwMode="auto">
            <a:xfrm>
              <a:off x="1376" y="1763"/>
              <a:ext cx="686" cy="877"/>
            </a:xfrm>
            <a:custGeom>
              <a:avLst/>
              <a:gdLst>
                <a:gd name="T0" fmla="*/ 15 w 1101"/>
                <a:gd name="T1" fmla="*/ 46 h 1077"/>
                <a:gd name="T2" fmla="*/ 15 w 1101"/>
                <a:gd name="T3" fmla="*/ 77 h 1077"/>
                <a:gd name="T4" fmla="*/ 14 w 1101"/>
                <a:gd name="T5" fmla="*/ 147 h 1077"/>
                <a:gd name="T6" fmla="*/ 13 w 1101"/>
                <a:gd name="T7" fmla="*/ 164 h 1077"/>
                <a:gd name="T8" fmla="*/ 12 w 1101"/>
                <a:gd name="T9" fmla="*/ 169 h 1077"/>
                <a:gd name="T10" fmla="*/ 9 w 1101"/>
                <a:gd name="T11" fmla="*/ 164 h 1077"/>
                <a:gd name="T12" fmla="*/ 7 w 1101"/>
                <a:gd name="T13" fmla="*/ 156 h 1077"/>
                <a:gd name="T14" fmla="*/ 7 w 1101"/>
                <a:gd name="T15" fmla="*/ 156 h 1077"/>
                <a:gd name="T16" fmla="*/ 4 w 1101"/>
                <a:gd name="T17" fmla="*/ 138 h 1077"/>
                <a:gd name="T18" fmla="*/ 4 w 1101"/>
                <a:gd name="T19" fmla="*/ 127 h 1077"/>
                <a:gd name="T20" fmla="*/ 1 w 1101"/>
                <a:gd name="T21" fmla="*/ 108 h 1077"/>
                <a:gd name="T22" fmla="*/ 1 w 1101"/>
                <a:gd name="T23" fmla="*/ 71 h 1077"/>
                <a:gd name="T24" fmla="*/ 1 w 1101"/>
                <a:gd name="T25" fmla="*/ 20 h 1077"/>
                <a:gd name="T26" fmla="*/ 2 w 1101"/>
                <a:gd name="T27" fmla="*/ 3 h 1077"/>
                <a:gd name="T28" fmla="*/ 3 w 1101"/>
                <a:gd name="T29" fmla="*/ 2 h 1077"/>
                <a:gd name="T30" fmla="*/ 6 w 1101"/>
                <a:gd name="T31" fmla="*/ 5 h 1077"/>
                <a:gd name="T32" fmla="*/ 8 w 1101"/>
                <a:gd name="T33" fmla="*/ 16 h 1077"/>
                <a:gd name="T34" fmla="*/ 10 w 1101"/>
                <a:gd name="T35" fmla="*/ 28 h 1077"/>
                <a:gd name="T36" fmla="*/ 11 w 1101"/>
                <a:gd name="T37" fmla="*/ 32 h 1077"/>
                <a:gd name="T38" fmla="*/ 15 w 1101"/>
                <a:gd name="T39" fmla="*/ 46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 name="AutoShape 14"/>
            <p:cNvSpPr>
              <a:spLocks noChangeArrowheads="1"/>
            </p:cNvSpPr>
            <p:nvPr/>
          </p:nvSpPr>
          <p:spPr bwMode="auto">
            <a:xfrm>
              <a:off x="1104" y="2584"/>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 name="AutoShape 15"/>
            <p:cNvSpPr>
              <a:spLocks noChangeArrowheads="1"/>
            </p:cNvSpPr>
            <p:nvPr/>
          </p:nvSpPr>
          <p:spPr bwMode="auto">
            <a:xfrm>
              <a:off x="1391" y="2647"/>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1" name="AutoShape 16"/>
            <p:cNvSpPr>
              <a:spLocks noChangeArrowheads="1"/>
            </p:cNvSpPr>
            <p:nvPr/>
          </p:nvSpPr>
          <p:spPr bwMode="auto">
            <a:xfrm>
              <a:off x="1286" y="2903"/>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2" name="AutoShape 17"/>
            <p:cNvSpPr>
              <a:spLocks noChangeArrowheads="1"/>
            </p:cNvSpPr>
            <p:nvPr/>
          </p:nvSpPr>
          <p:spPr bwMode="auto">
            <a:xfrm>
              <a:off x="1345" y="2795"/>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 name="AutoShape 18"/>
            <p:cNvSpPr>
              <a:spLocks noChangeArrowheads="1"/>
            </p:cNvSpPr>
            <p:nvPr/>
          </p:nvSpPr>
          <p:spPr bwMode="auto">
            <a:xfrm>
              <a:off x="1171" y="2752"/>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4" name="AutoShape 19"/>
            <p:cNvSpPr>
              <a:spLocks noChangeArrowheads="1"/>
            </p:cNvSpPr>
            <p:nvPr/>
          </p:nvSpPr>
          <p:spPr bwMode="auto">
            <a:xfrm>
              <a:off x="1168" y="2875"/>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 name="AutoShape 20"/>
            <p:cNvSpPr>
              <a:spLocks noChangeArrowheads="1"/>
            </p:cNvSpPr>
            <p:nvPr/>
          </p:nvSpPr>
          <p:spPr bwMode="auto">
            <a:xfrm>
              <a:off x="1224" y="2504"/>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6" name="AutoShape 21"/>
            <p:cNvSpPr>
              <a:spLocks noChangeArrowheads="1"/>
            </p:cNvSpPr>
            <p:nvPr/>
          </p:nvSpPr>
          <p:spPr bwMode="auto">
            <a:xfrm>
              <a:off x="1289" y="2628"/>
              <a:ext cx="56" cy="74"/>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 name="AutoShape 22"/>
            <p:cNvSpPr>
              <a:spLocks noChangeArrowheads="1"/>
            </p:cNvSpPr>
            <p:nvPr/>
          </p:nvSpPr>
          <p:spPr bwMode="auto">
            <a:xfrm>
              <a:off x="1429" y="2882"/>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 name="Freeform 23"/>
            <p:cNvSpPr>
              <a:spLocks/>
            </p:cNvSpPr>
            <p:nvPr/>
          </p:nvSpPr>
          <p:spPr bwMode="auto">
            <a:xfrm>
              <a:off x="1061" y="2373"/>
              <a:ext cx="573" cy="785"/>
            </a:xfrm>
            <a:custGeom>
              <a:avLst/>
              <a:gdLst>
                <a:gd name="T0" fmla="*/ 4 w 918"/>
                <a:gd name="T1" fmla="*/ 128 h 965"/>
                <a:gd name="T2" fmla="*/ 2 w 918"/>
                <a:gd name="T3" fmla="*/ 122 h 965"/>
                <a:gd name="T4" fmla="*/ 1 w 918"/>
                <a:gd name="T5" fmla="*/ 116 h 965"/>
                <a:gd name="T6" fmla="*/ 1 w 918"/>
                <a:gd name="T7" fmla="*/ 109 h 965"/>
                <a:gd name="T8" fmla="*/ 1 w 918"/>
                <a:gd name="T9" fmla="*/ 101 h 965"/>
                <a:gd name="T10" fmla="*/ 0 w 918"/>
                <a:gd name="T11" fmla="*/ 72 h 965"/>
                <a:gd name="T12" fmla="*/ 1 w 918"/>
                <a:gd name="T13" fmla="*/ 32 h 965"/>
                <a:gd name="T14" fmla="*/ 1 w 918"/>
                <a:gd name="T15" fmla="*/ 21 h 965"/>
                <a:gd name="T16" fmla="*/ 4 w 918"/>
                <a:gd name="T17" fmla="*/ 0 h 965"/>
                <a:gd name="T18" fmla="*/ 6 w 918"/>
                <a:gd name="T19" fmla="*/ 3 h 965"/>
                <a:gd name="T20" fmla="*/ 7 w 918"/>
                <a:gd name="T21" fmla="*/ 9 h 965"/>
                <a:gd name="T22" fmla="*/ 10 w 918"/>
                <a:gd name="T23" fmla="*/ 26 h 965"/>
                <a:gd name="T24" fmla="*/ 10 w 918"/>
                <a:gd name="T25" fmla="*/ 33 h 965"/>
                <a:gd name="T26" fmla="*/ 11 w 918"/>
                <a:gd name="T27" fmla="*/ 39 h 965"/>
                <a:gd name="T28" fmla="*/ 12 w 918"/>
                <a:gd name="T29" fmla="*/ 54 h 965"/>
                <a:gd name="T30" fmla="*/ 12 w 918"/>
                <a:gd name="T31" fmla="*/ 66 h 965"/>
                <a:gd name="T32" fmla="*/ 12 w 918"/>
                <a:gd name="T33" fmla="*/ 81 h 965"/>
                <a:gd name="T34" fmla="*/ 12 w 918"/>
                <a:gd name="T35" fmla="*/ 95 h 965"/>
                <a:gd name="T36" fmla="*/ 13 w 918"/>
                <a:gd name="T37" fmla="*/ 120 h 965"/>
                <a:gd name="T38" fmla="*/ 12 w 918"/>
                <a:gd name="T39" fmla="*/ 144 h 965"/>
                <a:gd name="T40" fmla="*/ 11 w 918"/>
                <a:gd name="T41" fmla="*/ 147 h 965"/>
                <a:gd name="T42" fmla="*/ 10 w 918"/>
                <a:gd name="T43" fmla="*/ 149 h 965"/>
                <a:gd name="T44" fmla="*/ 5 w 918"/>
                <a:gd name="T45" fmla="*/ 146 h 965"/>
                <a:gd name="T46" fmla="*/ 4 w 918"/>
                <a:gd name="T47" fmla="*/ 134 h 965"/>
                <a:gd name="T48" fmla="*/ 4 w 918"/>
                <a:gd name="T49" fmla="*/ 12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49" name="Group 24"/>
            <p:cNvGrpSpPr>
              <a:grpSpLocks/>
            </p:cNvGrpSpPr>
            <p:nvPr/>
          </p:nvGrpSpPr>
          <p:grpSpPr bwMode="auto">
            <a:xfrm>
              <a:off x="551" y="1796"/>
              <a:ext cx="542" cy="954"/>
              <a:chOff x="551" y="1796"/>
              <a:chExt cx="542" cy="954"/>
            </a:xfrm>
          </p:grpSpPr>
          <p:sp>
            <p:nvSpPr>
              <p:cNvPr id="50" name="AutoShape 25"/>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1" name="AutoShape 26"/>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2" name="AutoShape 27"/>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 name="AutoShape 28"/>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 name="AutoShape 29"/>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5" name="AutoShape 30"/>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6" name="AutoShape 31"/>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7" name="AutoShape 32"/>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8" name="AutoShape 33"/>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9" name="AutoShape 34"/>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 name="Freeform 35"/>
              <p:cNvSpPr>
                <a:spLocks/>
              </p:cNvSpPr>
              <p:nvPr/>
            </p:nvSpPr>
            <p:spPr bwMode="auto">
              <a:xfrm>
                <a:off x="551" y="1796"/>
                <a:ext cx="542" cy="954"/>
              </a:xfrm>
              <a:custGeom>
                <a:avLst/>
                <a:gdLst>
                  <a:gd name="T0" fmla="*/ 11 w 869"/>
                  <a:gd name="T1" fmla="*/ 123 h 1173"/>
                  <a:gd name="T2" fmla="*/ 10 w 869"/>
                  <a:gd name="T3" fmla="*/ 147 h 1173"/>
                  <a:gd name="T4" fmla="*/ 9 w 869"/>
                  <a:gd name="T5" fmla="*/ 168 h 1173"/>
                  <a:gd name="T6" fmla="*/ 9 w 869"/>
                  <a:gd name="T7" fmla="*/ 177 h 1173"/>
                  <a:gd name="T8" fmla="*/ 9 w 869"/>
                  <a:gd name="T9" fmla="*/ 180 h 1173"/>
                  <a:gd name="T10" fmla="*/ 8 w 869"/>
                  <a:gd name="T11" fmla="*/ 182 h 1173"/>
                  <a:gd name="T12" fmla="*/ 4 w 869"/>
                  <a:gd name="T13" fmla="*/ 178 h 1173"/>
                  <a:gd name="T14" fmla="*/ 1 w 869"/>
                  <a:gd name="T15" fmla="*/ 167 h 1173"/>
                  <a:gd name="T16" fmla="*/ 1 w 869"/>
                  <a:gd name="T17" fmla="*/ 157 h 1173"/>
                  <a:gd name="T18" fmla="*/ 0 w 869"/>
                  <a:gd name="T19" fmla="*/ 149 h 1173"/>
                  <a:gd name="T20" fmla="*/ 1 w 869"/>
                  <a:gd name="T21" fmla="*/ 78 h 1173"/>
                  <a:gd name="T22" fmla="*/ 1 w 869"/>
                  <a:gd name="T23" fmla="*/ 37 h 1173"/>
                  <a:gd name="T24" fmla="*/ 2 w 869"/>
                  <a:gd name="T25" fmla="*/ 26 h 1173"/>
                  <a:gd name="T26" fmla="*/ 2 w 869"/>
                  <a:gd name="T27" fmla="*/ 21 h 1173"/>
                  <a:gd name="T28" fmla="*/ 4 w 869"/>
                  <a:gd name="T29" fmla="*/ 11 h 1173"/>
                  <a:gd name="T30" fmla="*/ 5 w 869"/>
                  <a:gd name="T31" fmla="*/ 7 h 1173"/>
                  <a:gd name="T32" fmla="*/ 6 w 869"/>
                  <a:gd name="T33" fmla="*/ 0 h 1173"/>
                  <a:gd name="T34" fmla="*/ 10 w 869"/>
                  <a:gd name="T35" fmla="*/ 13 h 1173"/>
                  <a:gd name="T36" fmla="*/ 11 w 869"/>
                  <a:gd name="T37" fmla="*/ 32 h 1173"/>
                  <a:gd name="T38" fmla="*/ 12 w 869"/>
                  <a:gd name="T39" fmla="*/ 39 h 1173"/>
                  <a:gd name="T40" fmla="*/ 12 w 869"/>
                  <a:gd name="T41" fmla="*/ 48 h 1173"/>
                  <a:gd name="T42" fmla="*/ 11 w 869"/>
                  <a:gd name="T43" fmla="*/ 111 h 1173"/>
                  <a:gd name="T44" fmla="*/ 11 w 869"/>
                  <a:gd name="T45" fmla="*/ 123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61" name="Text Box 55"/>
          <p:cNvSpPr txBox="1">
            <a:spLocks noChangeArrowheads="1"/>
          </p:cNvSpPr>
          <p:nvPr/>
        </p:nvSpPr>
        <p:spPr bwMode="auto">
          <a:xfrm>
            <a:off x="10502184" y="5744791"/>
            <a:ext cx="1326881" cy="707886"/>
          </a:xfrm>
          <a:prstGeom prst="rect">
            <a:avLst/>
          </a:prstGeom>
          <a:solidFill>
            <a:srgbClr val="FFFF00"/>
          </a:solidFill>
          <a:ln>
            <a:noFill/>
          </a:ln>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2000" dirty="0">
                <a:latin typeface="+mn-lt"/>
              </a:rPr>
              <a:t>Stratified Sampling</a:t>
            </a:r>
          </a:p>
        </p:txBody>
      </p:sp>
      <p:sp>
        <p:nvSpPr>
          <p:cNvPr id="62" name="Text Box 54"/>
          <p:cNvSpPr txBox="1">
            <a:spLocks noChangeArrowheads="1"/>
          </p:cNvSpPr>
          <p:nvPr/>
        </p:nvSpPr>
        <p:spPr bwMode="auto">
          <a:xfrm>
            <a:off x="7084667" y="5832158"/>
            <a:ext cx="1182506" cy="369332"/>
          </a:xfrm>
          <a:prstGeom prst="rect">
            <a:avLst/>
          </a:prstGeom>
          <a:solidFill>
            <a:srgbClr val="92D050"/>
          </a:solidFill>
          <a:ln>
            <a:noFill/>
          </a:ln>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1800" dirty="0">
                <a:latin typeface="+mn-lt"/>
              </a:rPr>
              <a:t>Histogram</a:t>
            </a:r>
          </a:p>
        </p:txBody>
      </p:sp>
    </p:spTree>
    <p:extLst>
      <p:ext uri="{BB962C8B-B14F-4D97-AF65-F5344CB8AC3E}">
        <p14:creationId xmlns:p14="http://schemas.microsoft.com/office/powerpoint/2010/main" val="3050376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0" y="254000"/>
            <a:ext cx="12191999" cy="609600"/>
          </a:xfrm>
        </p:spPr>
        <p:txBody>
          <a:bodyPr>
            <a:noAutofit/>
          </a:bodyPr>
          <a:lstStyle/>
          <a:p>
            <a:r>
              <a:rPr lang="en-US" altLang="en-US" dirty="0"/>
              <a:t>Parametric Data Reduction: Regression Analysis</a:t>
            </a:r>
          </a:p>
        </p:txBody>
      </p:sp>
      <p:sp>
        <p:nvSpPr>
          <p:cNvPr id="43012" name="Rectangle 28"/>
          <p:cNvSpPr>
            <a:spLocks noGrp="1" noChangeArrowheads="1"/>
          </p:cNvSpPr>
          <p:nvPr>
            <p:ph type="body" sz="half" idx="1"/>
          </p:nvPr>
        </p:nvSpPr>
        <p:spPr>
          <a:xfrm>
            <a:off x="553246" y="1152707"/>
            <a:ext cx="6667499" cy="5548718"/>
          </a:xfrm>
        </p:spPr>
        <p:txBody>
          <a:bodyPr/>
          <a:lstStyle/>
          <a:p>
            <a:pPr eaLnBrk="1" hangingPunct="1">
              <a:spcBef>
                <a:spcPts val="1200"/>
              </a:spcBef>
              <a:spcAft>
                <a:spcPts val="600"/>
              </a:spcAft>
            </a:pPr>
            <a:r>
              <a:rPr lang="en-US" altLang="en-US" sz="2400" dirty="0">
                <a:latin typeface="Calibri" panose="020F0502020204030204" pitchFamily="34" charset="0"/>
              </a:rPr>
              <a:t>Regression analysis:</a:t>
            </a:r>
            <a:r>
              <a:rPr lang="en-US" altLang="en-US" sz="2400" b="1" dirty="0">
                <a:latin typeface="Calibri" panose="020F0502020204030204" pitchFamily="34" charset="0"/>
              </a:rPr>
              <a:t> </a:t>
            </a:r>
            <a:r>
              <a:rPr lang="en-US" altLang="en-US" sz="2400" dirty="0">
                <a:latin typeface="Calibri" panose="020F0502020204030204" pitchFamily="34" charset="0"/>
              </a:rPr>
              <a:t>A collective name for techniques for the modeling and analysis of numerical data consisting of values of a </a:t>
            </a:r>
            <a:r>
              <a:rPr lang="en-US" altLang="en-US" sz="2400" b="1" i="1" dirty="0">
                <a:latin typeface="Calibri" panose="020F0502020204030204" pitchFamily="34" charset="0"/>
              </a:rPr>
              <a:t>dependent variable</a:t>
            </a:r>
            <a:r>
              <a:rPr lang="en-US" altLang="en-US" sz="2400" b="1" dirty="0">
                <a:latin typeface="Calibri" panose="020F0502020204030204" pitchFamily="34" charset="0"/>
              </a:rPr>
              <a:t> </a:t>
            </a:r>
            <a:r>
              <a:rPr lang="en-US" altLang="en-US" sz="2400" dirty="0">
                <a:latin typeface="Calibri" panose="020F0502020204030204" pitchFamily="34" charset="0"/>
              </a:rPr>
              <a:t>(also called </a:t>
            </a:r>
            <a:r>
              <a:rPr lang="en-US" altLang="en-US" sz="2400" b="1" i="1" dirty="0">
                <a:latin typeface="Calibri" panose="020F0502020204030204" pitchFamily="34" charset="0"/>
              </a:rPr>
              <a:t>response variable</a:t>
            </a:r>
            <a:r>
              <a:rPr lang="en-US" altLang="en-US" sz="2400" b="1" dirty="0">
                <a:latin typeface="Calibri" panose="020F0502020204030204" pitchFamily="34" charset="0"/>
              </a:rPr>
              <a:t> </a:t>
            </a:r>
            <a:r>
              <a:rPr lang="en-US" altLang="en-US" sz="2400" dirty="0">
                <a:latin typeface="Calibri" panose="020F0502020204030204" pitchFamily="34" charset="0"/>
              </a:rPr>
              <a:t>or </a:t>
            </a:r>
            <a:r>
              <a:rPr lang="en-US" altLang="en-US" sz="2400" i="1" dirty="0">
                <a:latin typeface="Calibri" panose="020F0502020204030204" pitchFamily="34" charset="0"/>
              </a:rPr>
              <a:t>measurement</a:t>
            </a:r>
            <a:r>
              <a:rPr lang="en-US" altLang="en-US" sz="2400" dirty="0">
                <a:latin typeface="Calibri" panose="020F0502020204030204" pitchFamily="34" charset="0"/>
              </a:rPr>
              <a:t>) and of one or more </a:t>
            </a:r>
            <a:r>
              <a:rPr lang="en-US" altLang="en-US" sz="2400" i="1" dirty="0">
                <a:latin typeface="Calibri" panose="020F0502020204030204" pitchFamily="34" charset="0"/>
              </a:rPr>
              <a:t>independent variables</a:t>
            </a:r>
            <a:r>
              <a:rPr lang="en-US" altLang="en-US" sz="2400" dirty="0">
                <a:latin typeface="Calibri" panose="020F0502020204030204" pitchFamily="34" charset="0"/>
              </a:rPr>
              <a:t> (also known as </a:t>
            </a:r>
            <a:r>
              <a:rPr lang="en-US" altLang="en-US" sz="2400" b="1" i="1" dirty="0">
                <a:latin typeface="Calibri" panose="020F0502020204030204" pitchFamily="34" charset="0"/>
              </a:rPr>
              <a:t>explanatory variables</a:t>
            </a:r>
            <a:r>
              <a:rPr lang="en-US" altLang="en-US" sz="2400" b="1" dirty="0">
                <a:latin typeface="Calibri" panose="020F0502020204030204" pitchFamily="34" charset="0"/>
              </a:rPr>
              <a:t> </a:t>
            </a:r>
            <a:r>
              <a:rPr lang="en-US" altLang="en-US" sz="2400" dirty="0">
                <a:latin typeface="Calibri" panose="020F0502020204030204" pitchFamily="34" charset="0"/>
              </a:rPr>
              <a:t>or </a:t>
            </a:r>
            <a:r>
              <a:rPr lang="en-US" altLang="en-US" sz="2400" b="1" i="1" dirty="0">
                <a:latin typeface="Calibri" panose="020F0502020204030204" pitchFamily="34" charset="0"/>
              </a:rPr>
              <a:t>predictors</a:t>
            </a:r>
            <a:r>
              <a:rPr lang="en-US" altLang="en-US" sz="2400" dirty="0">
                <a:latin typeface="Calibri" panose="020F0502020204030204" pitchFamily="34" charset="0"/>
              </a:rPr>
              <a:t>)</a:t>
            </a:r>
          </a:p>
          <a:p>
            <a:pPr eaLnBrk="1" hangingPunct="1">
              <a:spcBef>
                <a:spcPts val="1200"/>
              </a:spcBef>
              <a:spcAft>
                <a:spcPts val="600"/>
              </a:spcAft>
            </a:pPr>
            <a:r>
              <a:rPr lang="en-US" altLang="en-US" sz="2400" dirty="0">
                <a:latin typeface="Calibri" panose="020F0502020204030204" pitchFamily="34" charset="0"/>
              </a:rPr>
              <a:t>The parameters are estimated so as to give a "</a:t>
            </a:r>
            <a:r>
              <a:rPr lang="en-US" altLang="en-US" sz="2400" b="1" dirty="0">
                <a:latin typeface="Calibri" panose="020F0502020204030204" pitchFamily="34" charset="0"/>
              </a:rPr>
              <a:t>best fit</a:t>
            </a:r>
            <a:r>
              <a:rPr lang="en-US" altLang="en-US" sz="2400" dirty="0">
                <a:latin typeface="Calibri" panose="020F0502020204030204" pitchFamily="34" charset="0"/>
              </a:rPr>
              <a:t>" of the data</a:t>
            </a:r>
          </a:p>
          <a:p>
            <a:pPr eaLnBrk="1" hangingPunct="1">
              <a:spcBef>
                <a:spcPts val="1200"/>
              </a:spcBef>
              <a:spcAft>
                <a:spcPts val="600"/>
              </a:spcAft>
            </a:pPr>
            <a:r>
              <a:rPr lang="en-US" altLang="en-US" sz="2400" dirty="0">
                <a:latin typeface="Calibri" panose="020F0502020204030204" pitchFamily="34" charset="0"/>
              </a:rPr>
              <a:t>Most commonly the best fit is evaluated by using the </a:t>
            </a:r>
            <a:r>
              <a:rPr lang="en-US" altLang="en-US" sz="2400" b="1" i="1" dirty="0">
                <a:latin typeface="Calibri" panose="020F0502020204030204" pitchFamily="34" charset="0"/>
              </a:rPr>
              <a:t>least squares method</a:t>
            </a:r>
            <a:r>
              <a:rPr lang="en-US" altLang="en-US" sz="2400" dirty="0">
                <a:latin typeface="Calibri" panose="020F0502020204030204" pitchFamily="34" charset="0"/>
              </a:rPr>
              <a:t>, but other criteria have also been used</a:t>
            </a:r>
          </a:p>
        </p:txBody>
      </p:sp>
      <p:sp>
        <p:nvSpPr>
          <p:cNvPr id="43013" name="Rectangle 31"/>
          <p:cNvSpPr>
            <a:spLocks noGrp="1" noChangeArrowheads="1"/>
          </p:cNvSpPr>
          <p:nvPr>
            <p:ph type="body" sz="half" idx="2"/>
          </p:nvPr>
        </p:nvSpPr>
        <p:spPr>
          <a:xfrm>
            <a:off x="7620002" y="3982857"/>
            <a:ext cx="3810000" cy="2286000"/>
          </a:xfrm>
        </p:spPr>
        <p:txBody>
          <a:bodyPr/>
          <a:lstStyle/>
          <a:p>
            <a:pPr eaLnBrk="1" hangingPunct="1"/>
            <a:r>
              <a:rPr lang="en-US" altLang="en-US" sz="2400" dirty="0">
                <a:latin typeface="Calibri" panose="020F0502020204030204" pitchFamily="34" charset="0"/>
              </a:rPr>
              <a:t>Used for prediction (including forecasting of time-series data), inference, hypothesis testing, and modeling of causal relationships</a:t>
            </a:r>
            <a:endParaRPr lang="en-US" altLang="en-US" dirty="0">
              <a:latin typeface="Calibri" panose="020F0502020204030204" pitchFamily="34" charset="0"/>
            </a:endParaRPr>
          </a:p>
        </p:txBody>
      </p:sp>
      <p:sp>
        <p:nvSpPr>
          <p:cNvPr id="43014" name="Text Box 20"/>
          <p:cNvSpPr txBox="1">
            <a:spLocks noChangeArrowheads="1"/>
          </p:cNvSpPr>
          <p:nvPr/>
        </p:nvSpPr>
        <p:spPr bwMode="auto">
          <a:xfrm>
            <a:off x="7544308" y="1253649"/>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dirty="0">
                <a:latin typeface="Times New Roman" panose="02020603050405020304" pitchFamily="18" charset="0"/>
              </a:rPr>
              <a:t>y</a:t>
            </a:r>
          </a:p>
        </p:txBody>
      </p:sp>
      <p:grpSp>
        <p:nvGrpSpPr>
          <p:cNvPr id="43015" name="Group 30"/>
          <p:cNvGrpSpPr>
            <a:grpSpLocks/>
          </p:cNvGrpSpPr>
          <p:nvPr/>
        </p:nvGrpSpPr>
        <p:grpSpPr bwMode="auto">
          <a:xfrm>
            <a:off x="7620003" y="1533525"/>
            <a:ext cx="2978350" cy="2377722"/>
            <a:chOff x="3456" y="64"/>
            <a:chExt cx="2078" cy="2015"/>
          </a:xfrm>
        </p:grpSpPr>
        <p:sp>
          <p:nvSpPr>
            <p:cNvPr id="43016" name="Line 3"/>
            <p:cNvSpPr>
              <a:spLocks noChangeShapeType="1"/>
            </p:cNvSpPr>
            <p:nvPr/>
          </p:nvSpPr>
          <p:spPr bwMode="auto">
            <a:xfrm flipV="1">
              <a:off x="3456" y="1776"/>
              <a:ext cx="20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7" name="Line 4"/>
            <p:cNvSpPr>
              <a:spLocks noChangeShapeType="1"/>
            </p:cNvSpPr>
            <p:nvPr/>
          </p:nvSpPr>
          <p:spPr bwMode="auto">
            <a:xfrm flipV="1">
              <a:off x="3648" y="64"/>
              <a:ext cx="1" cy="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8" name="Oval 5"/>
            <p:cNvSpPr>
              <a:spLocks noChangeArrowheads="1"/>
            </p:cNvSpPr>
            <p:nvPr/>
          </p:nvSpPr>
          <p:spPr bwMode="auto">
            <a:xfrm flipV="1">
              <a:off x="4522" y="1116"/>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19" name="Oval 6"/>
            <p:cNvSpPr>
              <a:spLocks noChangeArrowheads="1"/>
            </p:cNvSpPr>
            <p:nvPr/>
          </p:nvSpPr>
          <p:spPr bwMode="auto">
            <a:xfrm flipV="1">
              <a:off x="4259" y="1182"/>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0" name="Oval 7"/>
            <p:cNvSpPr>
              <a:spLocks noChangeArrowheads="1"/>
            </p:cNvSpPr>
            <p:nvPr/>
          </p:nvSpPr>
          <p:spPr bwMode="auto">
            <a:xfrm flipV="1">
              <a:off x="4149" y="600"/>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1" name="Oval 8"/>
            <p:cNvSpPr>
              <a:spLocks noChangeArrowheads="1"/>
            </p:cNvSpPr>
            <p:nvPr/>
          </p:nvSpPr>
          <p:spPr bwMode="auto">
            <a:xfrm flipV="1">
              <a:off x="4039" y="1477"/>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2" name="Oval 9"/>
            <p:cNvSpPr>
              <a:spLocks noChangeArrowheads="1"/>
            </p:cNvSpPr>
            <p:nvPr/>
          </p:nvSpPr>
          <p:spPr bwMode="auto">
            <a:xfrm flipV="1">
              <a:off x="4588" y="894"/>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3" name="Oval 10"/>
            <p:cNvSpPr>
              <a:spLocks noChangeArrowheads="1"/>
            </p:cNvSpPr>
            <p:nvPr/>
          </p:nvSpPr>
          <p:spPr bwMode="auto">
            <a:xfrm flipV="1">
              <a:off x="4715" y="722"/>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4" name="Oval 11"/>
            <p:cNvSpPr>
              <a:spLocks noChangeArrowheads="1"/>
            </p:cNvSpPr>
            <p:nvPr/>
          </p:nvSpPr>
          <p:spPr bwMode="auto">
            <a:xfrm flipV="1">
              <a:off x="3813" y="1538"/>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5" name="Oval 12"/>
            <p:cNvSpPr>
              <a:spLocks noChangeArrowheads="1"/>
            </p:cNvSpPr>
            <p:nvPr/>
          </p:nvSpPr>
          <p:spPr bwMode="auto">
            <a:xfrm flipV="1">
              <a:off x="4917" y="719"/>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6" name="Oval 13"/>
            <p:cNvSpPr>
              <a:spLocks noChangeArrowheads="1"/>
            </p:cNvSpPr>
            <p:nvPr/>
          </p:nvSpPr>
          <p:spPr bwMode="auto">
            <a:xfrm flipV="1">
              <a:off x="4930" y="568"/>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7" name="Oval 14"/>
            <p:cNvSpPr>
              <a:spLocks noChangeArrowheads="1"/>
            </p:cNvSpPr>
            <p:nvPr/>
          </p:nvSpPr>
          <p:spPr bwMode="auto">
            <a:xfrm flipV="1">
              <a:off x="5191" y="551"/>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8" name="Oval 15"/>
            <p:cNvSpPr>
              <a:spLocks noChangeArrowheads="1"/>
            </p:cNvSpPr>
            <p:nvPr/>
          </p:nvSpPr>
          <p:spPr bwMode="auto">
            <a:xfrm flipV="1">
              <a:off x="3785" y="1706"/>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9" name="Oval 16"/>
            <p:cNvSpPr>
              <a:spLocks noChangeArrowheads="1"/>
            </p:cNvSpPr>
            <p:nvPr/>
          </p:nvSpPr>
          <p:spPr bwMode="auto">
            <a:xfrm flipV="1">
              <a:off x="5178" y="393"/>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30" name="Oval 17"/>
            <p:cNvSpPr>
              <a:spLocks noChangeArrowheads="1"/>
            </p:cNvSpPr>
            <p:nvPr/>
          </p:nvSpPr>
          <p:spPr bwMode="auto">
            <a:xfrm flipV="1">
              <a:off x="5386" y="314"/>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31" name="Line 18"/>
            <p:cNvSpPr>
              <a:spLocks noChangeShapeType="1"/>
            </p:cNvSpPr>
            <p:nvPr/>
          </p:nvSpPr>
          <p:spPr bwMode="auto">
            <a:xfrm flipV="1">
              <a:off x="3638" y="259"/>
              <a:ext cx="1831" cy="143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2" name="Text Box 19"/>
            <p:cNvSpPr txBox="1">
              <a:spLocks noChangeArrowheads="1"/>
            </p:cNvSpPr>
            <p:nvPr/>
          </p:nvSpPr>
          <p:spPr bwMode="auto">
            <a:xfrm>
              <a:off x="5328" y="1728"/>
              <a:ext cx="20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mn-lt"/>
                </a:rPr>
                <a:t>x</a:t>
              </a:r>
            </a:p>
          </p:txBody>
        </p:sp>
        <p:sp>
          <p:nvSpPr>
            <p:cNvPr id="43033" name="Text Box 21"/>
            <p:cNvSpPr txBox="1">
              <a:spLocks noChangeArrowheads="1"/>
            </p:cNvSpPr>
            <p:nvPr/>
          </p:nvSpPr>
          <p:spPr bwMode="auto">
            <a:xfrm>
              <a:off x="4763" y="1063"/>
              <a:ext cx="717"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mn-lt"/>
                </a:rPr>
                <a:t>y = x + 1</a:t>
              </a:r>
            </a:p>
          </p:txBody>
        </p:sp>
        <p:sp>
          <p:nvSpPr>
            <p:cNvPr id="43034" name="Line 22"/>
            <p:cNvSpPr>
              <a:spLocks noChangeShapeType="1"/>
            </p:cNvSpPr>
            <p:nvPr/>
          </p:nvSpPr>
          <p:spPr bwMode="auto">
            <a:xfrm>
              <a:off x="4163" y="609"/>
              <a:ext cx="0" cy="1203"/>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035" name="Line 23"/>
            <p:cNvSpPr>
              <a:spLocks noChangeShapeType="1"/>
            </p:cNvSpPr>
            <p:nvPr/>
          </p:nvSpPr>
          <p:spPr bwMode="auto">
            <a:xfrm flipH="1">
              <a:off x="3649" y="619"/>
              <a:ext cx="504" cy="0"/>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036" name="Line 24"/>
            <p:cNvSpPr>
              <a:spLocks noChangeShapeType="1"/>
            </p:cNvSpPr>
            <p:nvPr/>
          </p:nvSpPr>
          <p:spPr bwMode="auto">
            <a:xfrm flipH="1">
              <a:off x="3639" y="1256"/>
              <a:ext cx="514" cy="0"/>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037" name="Text Box 25"/>
            <p:cNvSpPr txBox="1">
              <a:spLocks noChangeArrowheads="1"/>
            </p:cNvSpPr>
            <p:nvPr/>
          </p:nvSpPr>
          <p:spPr bwMode="auto">
            <a:xfrm>
              <a:off x="4168" y="1740"/>
              <a:ext cx="313"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mn-lt"/>
                </a:rPr>
                <a:t>X</a:t>
              </a:r>
              <a:r>
                <a:rPr lang="en-US" altLang="en-US" sz="2000" baseline="-25000" dirty="0">
                  <a:latin typeface="+mn-lt"/>
                </a:rPr>
                <a:t>1</a:t>
              </a:r>
            </a:p>
          </p:txBody>
        </p:sp>
        <p:sp>
          <p:nvSpPr>
            <p:cNvPr id="43038" name="Text Box 26"/>
            <p:cNvSpPr txBox="1">
              <a:spLocks noChangeArrowheads="1"/>
            </p:cNvSpPr>
            <p:nvPr/>
          </p:nvSpPr>
          <p:spPr bwMode="auto">
            <a:xfrm>
              <a:off x="3600" y="432"/>
              <a:ext cx="27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mn-lt"/>
                </a:rPr>
                <a:t>Y</a:t>
              </a:r>
              <a:r>
                <a:rPr lang="en-US" altLang="en-US" sz="2000" baseline="-25000" dirty="0">
                  <a:latin typeface="+mn-lt"/>
                </a:rPr>
                <a:t>1</a:t>
              </a:r>
            </a:p>
          </p:txBody>
        </p:sp>
        <p:sp>
          <p:nvSpPr>
            <p:cNvPr id="43039" name="Text Box 27"/>
            <p:cNvSpPr txBox="1">
              <a:spLocks noChangeArrowheads="1"/>
            </p:cNvSpPr>
            <p:nvPr/>
          </p:nvSpPr>
          <p:spPr bwMode="auto">
            <a:xfrm>
              <a:off x="3619" y="1008"/>
              <a:ext cx="321"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mn-lt"/>
                </a:rPr>
                <a:t>Y</a:t>
              </a:r>
              <a:r>
                <a:rPr lang="en-US" altLang="en-US" sz="2000" baseline="-25000" dirty="0">
                  <a:latin typeface="+mn-lt"/>
                </a:rPr>
                <a:t>1</a:t>
              </a:r>
              <a:r>
                <a:rPr lang="en-US" altLang="en-US" sz="2000" dirty="0">
                  <a:latin typeface="+mn-lt"/>
                </a:rPr>
                <a:t>’</a:t>
              </a:r>
            </a:p>
          </p:txBody>
        </p:sp>
      </p:grpSp>
    </p:spTree>
    <p:extLst>
      <p:ext uri="{BB962C8B-B14F-4D97-AF65-F5344CB8AC3E}">
        <p14:creationId xmlns:p14="http://schemas.microsoft.com/office/powerpoint/2010/main" val="3234412018"/>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body" idx="1"/>
          </p:nvPr>
        </p:nvSpPr>
        <p:spPr>
          <a:xfrm>
            <a:off x="614226" y="1190624"/>
            <a:ext cx="7529649" cy="5419725"/>
          </a:xfrm>
          <a:noFill/>
        </p:spPr>
        <p:txBody>
          <a:bodyPr vert="horz" lIns="92075" tIns="46038" rIns="92075" bIns="46038" rtlCol="0">
            <a:noAutofit/>
          </a:bodyPr>
          <a:lstStyle/>
          <a:p>
            <a:pPr eaLnBrk="1" hangingPunct="1"/>
            <a:r>
              <a:rPr lang="en-US" altLang="en-US" sz="2400" u="sng" dirty="0"/>
              <a:t>Linear regression</a:t>
            </a:r>
            <a:r>
              <a:rPr lang="en-US" altLang="en-US" sz="2400" dirty="0"/>
              <a:t>: </a:t>
            </a:r>
            <a:r>
              <a:rPr lang="en-US" altLang="en-US" sz="2400" i="1" dirty="0"/>
              <a:t>Y = </a:t>
            </a:r>
            <a:r>
              <a:rPr lang="en-US" altLang="en-US" sz="2400" i="1" dirty="0">
                <a:sym typeface="Symbol" panose="05050102010706020507" pitchFamily="18" charset="2"/>
              </a:rPr>
              <a:t>w X + b</a:t>
            </a:r>
            <a:endParaRPr lang="en-US" altLang="en-US" sz="2400" i="1" dirty="0"/>
          </a:p>
          <a:p>
            <a:pPr lvl="1"/>
            <a:r>
              <a:rPr lang="en-US" altLang="en-US" sz="2400" dirty="0"/>
              <a:t>Data modeled to fit a straight line</a:t>
            </a:r>
          </a:p>
          <a:p>
            <a:pPr lvl="1"/>
            <a:r>
              <a:rPr lang="en-US" altLang="en-US" sz="2400" dirty="0"/>
              <a:t>Often uses the least-square method to fit the line</a:t>
            </a:r>
          </a:p>
          <a:p>
            <a:pPr lvl="1" eaLnBrk="1" hangingPunct="1"/>
            <a:r>
              <a:rPr lang="en-US" altLang="en-US" sz="2400" dirty="0"/>
              <a:t>Two regression coefficients, </a:t>
            </a:r>
            <a:r>
              <a:rPr lang="en-US" altLang="en-US" sz="2400" i="1" dirty="0">
                <a:sym typeface="Symbol" panose="05050102010706020507" pitchFamily="18" charset="2"/>
              </a:rPr>
              <a:t>w</a:t>
            </a:r>
            <a:r>
              <a:rPr lang="en-US" altLang="en-US" sz="2400" dirty="0">
                <a:sym typeface="Symbol" panose="05050102010706020507" pitchFamily="18" charset="2"/>
              </a:rPr>
              <a:t> and </a:t>
            </a:r>
            <a:r>
              <a:rPr lang="en-US" altLang="en-US" sz="2400" i="1" dirty="0">
                <a:sym typeface="Symbol" panose="05050102010706020507" pitchFamily="18" charset="2"/>
              </a:rPr>
              <a:t>b,</a:t>
            </a:r>
            <a:r>
              <a:rPr lang="en-US" altLang="en-US" sz="2400" dirty="0"/>
              <a:t> specify the line and are to be estimated by using the data at hand</a:t>
            </a:r>
          </a:p>
          <a:p>
            <a:pPr lvl="1" eaLnBrk="1" hangingPunct="1"/>
            <a:r>
              <a:rPr lang="en-US" altLang="en-US" sz="2400" dirty="0"/>
              <a:t>Using the least squares criterion to the known values of </a:t>
            </a:r>
            <a:r>
              <a:rPr lang="en-US" altLang="en-US" sz="2400" i="1" dirty="0"/>
              <a:t>Y</a:t>
            </a:r>
            <a:r>
              <a:rPr lang="en-US" altLang="en-US" sz="2400" i="1" baseline="-25000" dirty="0"/>
              <a:t>1</a:t>
            </a:r>
            <a:r>
              <a:rPr lang="en-US" altLang="en-US" sz="2400" i="1" dirty="0"/>
              <a:t>, Y</a:t>
            </a:r>
            <a:r>
              <a:rPr lang="en-US" altLang="en-US" sz="2400" i="1" baseline="-25000" dirty="0"/>
              <a:t>2</a:t>
            </a:r>
            <a:r>
              <a:rPr lang="en-US" altLang="en-US" sz="2400" i="1" dirty="0"/>
              <a:t>, …, X</a:t>
            </a:r>
            <a:r>
              <a:rPr lang="en-US" altLang="en-US" sz="2400" i="1" baseline="-25000" dirty="0"/>
              <a:t>1</a:t>
            </a:r>
            <a:r>
              <a:rPr lang="en-US" altLang="en-US" sz="2400" i="1" dirty="0"/>
              <a:t>, X</a:t>
            </a:r>
            <a:r>
              <a:rPr lang="en-US" altLang="en-US" sz="2400" i="1" baseline="-25000" dirty="0"/>
              <a:t>2</a:t>
            </a:r>
            <a:r>
              <a:rPr lang="en-US" altLang="en-US" sz="2400" i="1" dirty="0"/>
              <a:t>, …</a:t>
            </a:r>
          </a:p>
          <a:p>
            <a:pPr eaLnBrk="1" hangingPunct="1"/>
            <a:r>
              <a:rPr lang="en-US" altLang="en-US" sz="2400" u="sng" dirty="0"/>
              <a:t>Nonlinear regression</a:t>
            </a:r>
            <a:r>
              <a:rPr lang="en-US" altLang="en-US" sz="2400" dirty="0"/>
              <a:t>:</a:t>
            </a:r>
          </a:p>
          <a:p>
            <a:pPr lvl="1"/>
            <a:r>
              <a:rPr lang="en-US" sz="2400" dirty="0"/>
              <a:t>Data are modeled by a function which is a nonlinear combination of the model parameters and depends on one or more independent variables</a:t>
            </a:r>
          </a:p>
          <a:p>
            <a:pPr lvl="1"/>
            <a:r>
              <a:rPr lang="en-US" sz="2400" dirty="0"/>
              <a:t>The data are fitted by a method of successive approximations</a:t>
            </a:r>
            <a:endParaRPr lang="en-US" altLang="en-US" sz="2400" i="1" dirty="0"/>
          </a:p>
        </p:txBody>
      </p:sp>
      <p:sp>
        <p:nvSpPr>
          <p:cNvPr id="44036" name="Rectangle 3"/>
          <p:cNvSpPr>
            <a:spLocks noGrp="1" noChangeArrowheads="1"/>
          </p:cNvSpPr>
          <p:nvPr>
            <p:ph type="title"/>
          </p:nvPr>
        </p:nvSpPr>
        <p:spPr>
          <a:xfrm>
            <a:off x="513805" y="228600"/>
            <a:ext cx="11051177" cy="838200"/>
          </a:xfrm>
          <a:noFill/>
        </p:spPr>
        <p:txBody>
          <a:bodyPr vert="horz" lIns="92075" tIns="46038" rIns="92075" bIns="46038" rtlCol="0" anchor="ctr">
            <a:normAutofit/>
          </a:bodyPr>
          <a:lstStyle/>
          <a:p>
            <a:pPr eaLnBrk="1" hangingPunct="1"/>
            <a:r>
              <a:rPr lang="en-US" altLang="en-US" dirty="0"/>
              <a:t>Linear and Multiple Regression</a:t>
            </a:r>
            <a:endParaRPr lang="en-US" altLang="en-US" sz="2400" dirty="0"/>
          </a:p>
        </p:txBody>
      </p:sp>
      <p:pic>
        <p:nvPicPr>
          <p:cNvPr id="4" name="Picture 2" descr="Image result for nonlinear regress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9034" y="3819525"/>
            <a:ext cx="2928937" cy="2928938"/>
          </a:xfrm>
          <a:prstGeom prst="rect">
            <a:avLst/>
          </a:prstGeom>
          <a:noFill/>
          <a:extLst>
            <a:ext uri="{909E8E84-426E-40DD-AFC4-6F175D3DCCD1}">
              <a14:hiddenFill xmlns:a14="http://schemas.microsoft.com/office/drawing/2010/main">
                <a:solidFill>
                  <a:srgbClr val="FFFFFF"/>
                </a:solidFill>
              </a14:hiddenFill>
            </a:ext>
          </a:extLst>
        </p:spPr>
      </p:pic>
      <p:pic>
        <p:nvPicPr>
          <p:cNvPr id="48130" name="Picture 2" descr="Image result for linear regress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2023" y="1390650"/>
            <a:ext cx="3122958" cy="2300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06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Image result for loglinear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8209" y="3643177"/>
            <a:ext cx="3214823" cy="321482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Image result for multiple regress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1362" y="876299"/>
            <a:ext cx="3411670" cy="3224087"/>
          </a:xfrm>
          <a:prstGeom prst="rect">
            <a:avLst/>
          </a:prstGeom>
          <a:noFill/>
          <a:extLst>
            <a:ext uri="{909E8E84-426E-40DD-AFC4-6F175D3DCCD1}">
              <a14:hiddenFill xmlns:a14="http://schemas.microsoft.com/office/drawing/2010/main">
                <a:solidFill>
                  <a:srgbClr val="FFFFFF"/>
                </a:solidFill>
              </a14:hiddenFill>
            </a:ext>
          </a:extLst>
        </p:spPr>
      </p:pic>
      <p:sp>
        <p:nvSpPr>
          <p:cNvPr id="44035" name="Rectangle 2"/>
          <p:cNvSpPr>
            <a:spLocks noGrp="1" noChangeArrowheads="1"/>
          </p:cNvSpPr>
          <p:nvPr>
            <p:ph type="body" idx="1"/>
          </p:nvPr>
        </p:nvSpPr>
        <p:spPr>
          <a:xfrm>
            <a:off x="628378" y="1162050"/>
            <a:ext cx="8490570" cy="5313906"/>
          </a:xfrm>
          <a:noFill/>
        </p:spPr>
        <p:txBody>
          <a:bodyPr vert="horz" lIns="92075" tIns="46038" rIns="92075" bIns="46038" rtlCol="0">
            <a:noAutofit/>
          </a:bodyPr>
          <a:lstStyle/>
          <a:p>
            <a:pPr eaLnBrk="1" hangingPunct="1"/>
            <a:r>
              <a:rPr lang="en-US" altLang="en-US" sz="2400" u="sng" dirty="0"/>
              <a:t>Multiple regression</a:t>
            </a:r>
            <a:r>
              <a:rPr lang="en-US" altLang="en-US" sz="2400" dirty="0"/>
              <a:t>: </a:t>
            </a:r>
            <a:r>
              <a:rPr lang="en-US" altLang="en-US" sz="2400" i="1" dirty="0"/>
              <a:t>Y = b</a:t>
            </a:r>
            <a:r>
              <a:rPr lang="en-US" altLang="en-US" sz="2400" i="1" baseline="-25000" dirty="0"/>
              <a:t>0</a:t>
            </a:r>
            <a:r>
              <a:rPr lang="en-US" altLang="en-US" sz="2400" i="1" dirty="0"/>
              <a:t> + b</a:t>
            </a:r>
            <a:r>
              <a:rPr lang="en-US" altLang="en-US" sz="2400" i="1" baseline="-25000" dirty="0"/>
              <a:t>1</a:t>
            </a:r>
            <a:r>
              <a:rPr lang="en-US" altLang="en-US" sz="2400" i="1" dirty="0"/>
              <a:t> X</a:t>
            </a:r>
            <a:r>
              <a:rPr lang="en-US" altLang="en-US" sz="2400" i="1" baseline="-25000" dirty="0"/>
              <a:t>1</a:t>
            </a:r>
            <a:r>
              <a:rPr lang="en-US" altLang="en-US" sz="2400" i="1" dirty="0"/>
              <a:t> + b</a:t>
            </a:r>
            <a:r>
              <a:rPr lang="en-US" altLang="en-US" sz="2400" i="1" baseline="-25000" dirty="0"/>
              <a:t>2</a:t>
            </a:r>
            <a:r>
              <a:rPr lang="en-US" altLang="en-US" sz="2400" i="1" dirty="0"/>
              <a:t> X</a:t>
            </a:r>
            <a:r>
              <a:rPr lang="en-US" altLang="en-US" sz="2400" i="1" baseline="-25000" dirty="0"/>
              <a:t>2</a:t>
            </a:r>
            <a:endParaRPr lang="en-US" altLang="en-US" sz="2400" i="1" dirty="0"/>
          </a:p>
          <a:p>
            <a:pPr lvl="1"/>
            <a:r>
              <a:rPr lang="en-US" altLang="en-US" sz="2400" dirty="0">
                <a:sym typeface="Symbol" panose="05050102010706020507" pitchFamily="18" charset="2"/>
              </a:rPr>
              <a:t>Allows a response variable Y to be modeled as a linear function of multidimensional feature vector</a:t>
            </a:r>
          </a:p>
          <a:p>
            <a:pPr lvl="1"/>
            <a:r>
              <a:rPr lang="en-US" altLang="en-US" sz="2400" dirty="0"/>
              <a:t>Many nonlinear functions can be transformed into the above</a:t>
            </a:r>
          </a:p>
          <a:p>
            <a:pPr eaLnBrk="1" hangingPunct="1"/>
            <a:r>
              <a:rPr lang="en-US" altLang="en-US" sz="2400" u="sng" dirty="0"/>
              <a:t>Log-linear model</a:t>
            </a:r>
            <a:r>
              <a:rPr lang="en-US" altLang="en-US" sz="2400" dirty="0"/>
              <a:t>:</a:t>
            </a:r>
          </a:p>
          <a:p>
            <a:pPr lvl="1"/>
            <a:r>
              <a:rPr lang="en-US" sz="2400" dirty="0"/>
              <a:t>A math model that takes the form of a function whose logarithm is a linear combination of the parameters of the model, which makes it possible to apply (possibly multivariate) linear regression</a:t>
            </a:r>
          </a:p>
          <a:p>
            <a:pPr lvl="1"/>
            <a:r>
              <a:rPr lang="en-US" altLang="en-US" sz="2400" dirty="0"/>
              <a:t>Estimate the probability of each point (tuple) in a multi-</a:t>
            </a:r>
            <a:r>
              <a:rPr lang="en-US" altLang="en-US" sz="2400" dirty="0" err="1"/>
              <a:t>dimen</a:t>
            </a:r>
            <a:r>
              <a:rPr lang="en-US" altLang="en-US" sz="2400" dirty="0"/>
              <a:t>. space for a set of discretized attributes, based on a smaller subset of dimensional combinations</a:t>
            </a:r>
          </a:p>
          <a:p>
            <a:pPr lvl="1" eaLnBrk="1" hangingPunct="1"/>
            <a:r>
              <a:rPr lang="en-US" altLang="en-US" sz="2400" dirty="0"/>
              <a:t>Useful for dimensionality reduction and data smoothing</a:t>
            </a:r>
            <a:endParaRPr lang="en-US" altLang="en-US" sz="2400" i="1" baseline="-25000" dirty="0"/>
          </a:p>
        </p:txBody>
      </p:sp>
      <p:sp>
        <p:nvSpPr>
          <p:cNvPr id="44036" name="Rectangle 3"/>
          <p:cNvSpPr>
            <a:spLocks noGrp="1" noChangeArrowheads="1"/>
          </p:cNvSpPr>
          <p:nvPr>
            <p:ph type="title"/>
          </p:nvPr>
        </p:nvSpPr>
        <p:spPr>
          <a:xfrm>
            <a:off x="513805" y="228600"/>
            <a:ext cx="11051177" cy="838200"/>
          </a:xfrm>
          <a:noFill/>
        </p:spPr>
        <p:txBody>
          <a:bodyPr vert="horz" lIns="92075" tIns="46038" rIns="92075" bIns="46038" rtlCol="0" anchor="ctr">
            <a:normAutofit/>
          </a:bodyPr>
          <a:lstStyle/>
          <a:p>
            <a:pPr eaLnBrk="1" hangingPunct="1"/>
            <a:r>
              <a:rPr lang="en-US" altLang="en-US" dirty="0"/>
              <a:t>Multiple Regression and Log-Linear Models</a:t>
            </a:r>
            <a:endParaRPr lang="en-US" altLang="en-US" sz="2400" dirty="0"/>
          </a:p>
        </p:txBody>
      </p:sp>
    </p:spTree>
    <p:extLst>
      <p:ext uri="{BB962C8B-B14F-4D97-AF65-F5344CB8AC3E}">
        <p14:creationId xmlns:p14="http://schemas.microsoft.com/office/powerpoint/2010/main" val="2678023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2057400" y="152400"/>
            <a:ext cx="7924800" cy="838200"/>
          </a:xfrm>
        </p:spPr>
        <p:txBody>
          <a:bodyPr/>
          <a:lstStyle/>
          <a:p>
            <a:pPr eaLnBrk="1" hangingPunct="1"/>
            <a:r>
              <a:rPr lang="en-US" altLang="en-US" dirty="0"/>
              <a:t>Histogram Analysis</a:t>
            </a:r>
          </a:p>
        </p:txBody>
      </p:sp>
      <p:sp>
        <p:nvSpPr>
          <p:cNvPr id="45060" name="Rectangle 3"/>
          <p:cNvSpPr>
            <a:spLocks noGrp="1" noChangeArrowheads="1"/>
          </p:cNvSpPr>
          <p:nvPr>
            <p:ph type="body" idx="1"/>
          </p:nvPr>
        </p:nvSpPr>
        <p:spPr>
          <a:xfrm>
            <a:off x="583474" y="1371600"/>
            <a:ext cx="5588726" cy="2847975"/>
          </a:xfrm>
        </p:spPr>
        <p:txBody>
          <a:bodyPr/>
          <a:lstStyle/>
          <a:p>
            <a:pPr eaLnBrk="1" hangingPunct="1">
              <a:lnSpc>
                <a:spcPct val="120000"/>
              </a:lnSpc>
            </a:pPr>
            <a:r>
              <a:rPr lang="en-US" altLang="en-US" sz="2400" dirty="0"/>
              <a:t>Divide data into buckets and store average (sum) for each bucket</a:t>
            </a:r>
          </a:p>
          <a:p>
            <a:pPr eaLnBrk="1" hangingPunct="1">
              <a:lnSpc>
                <a:spcPct val="120000"/>
              </a:lnSpc>
            </a:pPr>
            <a:r>
              <a:rPr lang="en-US" altLang="en-US" sz="2400" dirty="0"/>
              <a:t>Partitioning rules:</a:t>
            </a:r>
          </a:p>
          <a:p>
            <a:pPr lvl="1" eaLnBrk="1" hangingPunct="1">
              <a:lnSpc>
                <a:spcPct val="120000"/>
              </a:lnSpc>
            </a:pPr>
            <a:r>
              <a:rPr lang="en-US" altLang="en-US" sz="2400" dirty="0"/>
              <a:t>Equal-width: equal bucket range</a:t>
            </a:r>
          </a:p>
          <a:p>
            <a:pPr lvl="1" eaLnBrk="1" hangingPunct="1">
              <a:lnSpc>
                <a:spcPct val="120000"/>
              </a:lnSpc>
            </a:pPr>
            <a:r>
              <a:rPr lang="en-US" altLang="en-US" sz="2400" dirty="0"/>
              <a:t>Equal-frequency (or equal-depth)</a:t>
            </a:r>
          </a:p>
          <a:p>
            <a:pPr lvl="1" eaLnBrk="1" hangingPunct="1">
              <a:lnSpc>
                <a:spcPct val="120000"/>
              </a:lnSpc>
            </a:pPr>
            <a:endParaRPr lang="en-US" altLang="en-US" sz="2400" dirty="0"/>
          </a:p>
        </p:txBody>
      </p:sp>
      <p:graphicFrame>
        <p:nvGraphicFramePr>
          <p:cNvPr id="45061" name="Object 4"/>
          <p:cNvGraphicFramePr>
            <a:graphicFrameLocks/>
          </p:cNvGraphicFramePr>
          <p:nvPr>
            <p:extLst>
              <p:ext uri="{D42A27DB-BD31-4B8C-83A1-F6EECF244321}">
                <p14:modId xmlns:p14="http://schemas.microsoft.com/office/powerpoint/2010/main" val="1350278825"/>
              </p:ext>
            </p:extLst>
          </p:nvPr>
        </p:nvGraphicFramePr>
        <p:xfrm>
          <a:off x="6019800" y="1072243"/>
          <a:ext cx="6477000" cy="5410200"/>
        </p:xfrm>
        <a:graphic>
          <a:graphicData uri="http://schemas.openxmlformats.org/presentationml/2006/ole">
            <mc:AlternateContent xmlns:mc="http://schemas.openxmlformats.org/markup-compatibility/2006">
              <mc:Choice xmlns:v="urn:schemas-microsoft-com:vml" Requires="v">
                <p:oleObj spid="_x0000_s41025" name="Chart" r:id="rId4" imgW="7915188" imgH="3848049" progId="MSGraph.Chart.8">
                  <p:embed followColorScheme="full"/>
                </p:oleObj>
              </mc:Choice>
              <mc:Fallback>
                <p:oleObj name="Chart" r:id="rId4" imgW="7915188" imgH="3848049" progId="MSGraph.Chart.8">
                  <p:embed followColorScheme="full"/>
                  <p:pic>
                    <p:nvPicPr>
                      <p:cNvPr id="0" name=""/>
                      <p:cNvPicPr>
                        <a:picLocks noChangeArrowheads="1"/>
                      </p:cNvPicPr>
                      <p:nvPr/>
                    </p:nvPicPr>
                    <p:blipFill>
                      <a:blip r:embed="rId5"/>
                      <a:srcRect/>
                      <a:stretch>
                        <a:fillRect/>
                      </a:stretch>
                    </p:blipFill>
                    <p:spPr bwMode="auto">
                      <a:xfrm>
                        <a:off x="6019800" y="1072243"/>
                        <a:ext cx="6477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3510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00891" y="304800"/>
            <a:ext cx="10972800" cy="685800"/>
          </a:xfrm>
        </p:spPr>
        <p:txBody>
          <a:bodyPr>
            <a:normAutofit fontScale="90000"/>
          </a:bodyPr>
          <a:lstStyle/>
          <a:p>
            <a:br>
              <a:rPr lang="en-US" altLang="en-US" dirty="0"/>
            </a:br>
            <a:r>
              <a:rPr lang="en-US" altLang="en-US" sz="4900" dirty="0"/>
              <a:t>What is Data Preprocessing? — Major Tasks </a:t>
            </a:r>
            <a:endParaRPr lang="en-US" altLang="en-US" dirty="0"/>
          </a:p>
        </p:txBody>
      </p:sp>
      <p:sp>
        <p:nvSpPr>
          <p:cNvPr id="9220" name="Rectangle 3"/>
          <p:cNvSpPr>
            <a:spLocks noGrp="1" noChangeArrowheads="1"/>
          </p:cNvSpPr>
          <p:nvPr>
            <p:ph type="body" idx="1"/>
          </p:nvPr>
        </p:nvSpPr>
        <p:spPr>
          <a:xfrm>
            <a:off x="600891" y="1243149"/>
            <a:ext cx="10824755" cy="5253446"/>
          </a:xfrm>
        </p:spPr>
        <p:txBody>
          <a:bodyPr/>
          <a:lstStyle/>
          <a:p>
            <a:pPr eaLnBrk="1" hangingPunct="1"/>
            <a:r>
              <a:rPr lang="en-US" altLang="en-US" sz="2400" b="1" dirty="0"/>
              <a:t>Data cleaning</a:t>
            </a:r>
          </a:p>
          <a:p>
            <a:pPr lvl="1" eaLnBrk="1" hangingPunct="1"/>
            <a:r>
              <a:rPr lang="en-US" altLang="en-US" sz="2400" dirty="0"/>
              <a:t>Handle missing data, smooth noisy data, identify or remove outliers, and resolve inconsistencies</a:t>
            </a:r>
          </a:p>
          <a:p>
            <a:pPr eaLnBrk="1" hangingPunct="1"/>
            <a:r>
              <a:rPr lang="en-US" altLang="en-US" sz="2400" b="1" dirty="0"/>
              <a:t>Data integration</a:t>
            </a:r>
          </a:p>
          <a:p>
            <a:pPr lvl="1" eaLnBrk="1" hangingPunct="1"/>
            <a:r>
              <a:rPr lang="en-US" altLang="en-US" sz="2400" dirty="0"/>
              <a:t>Integration of multiple databases, data cubes, or files</a:t>
            </a:r>
          </a:p>
          <a:p>
            <a:pPr eaLnBrk="1" hangingPunct="1"/>
            <a:r>
              <a:rPr lang="en-US" altLang="en-US" sz="2400" b="1" dirty="0"/>
              <a:t>Data reduction</a:t>
            </a:r>
          </a:p>
          <a:p>
            <a:pPr lvl="1" eaLnBrk="1" hangingPunct="1"/>
            <a:r>
              <a:rPr lang="en-US" altLang="en-US" sz="2400" dirty="0"/>
              <a:t>Dimensionality reduction</a:t>
            </a:r>
          </a:p>
          <a:p>
            <a:pPr lvl="1" eaLnBrk="1" hangingPunct="1"/>
            <a:r>
              <a:rPr lang="en-US" altLang="en-US" sz="2400" dirty="0" err="1"/>
              <a:t>Numerosity</a:t>
            </a:r>
            <a:r>
              <a:rPr lang="en-US" altLang="en-US" sz="2400" dirty="0"/>
              <a:t> reduction</a:t>
            </a:r>
          </a:p>
          <a:p>
            <a:pPr lvl="1" eaLnBrk="1" hangingPunct="1"/>
            <a:r>
              <a:rPr lang="en-US" altLang="en-US" sz="2400" dirty="0"/>
              <a:t>Data compression</a:t>
            </a:r>
          </a:p>
          <a:p>
            <a:pPr eaLnBrk="1" hangingPunct="1"/>
            <a:r>
              <a:rPr lang="en-US" altLang="en-US" sz="2400" b="1" dirty="0"/>
              <a:t>Data transformation and data discretization</a:t>
            </a:r>
          </a:p>
          <a:p>
            <a:pPr lvl="1" eaLnBrk="1" hangingPunct="1"/>
            <a:r>
              <a:rPr lang="en-US" altLang="en-US" sz="2400" dirty="0"/>
              <a:t>Normalization </a:t>
            </a:r>
          </a:p>
          <a:p>
            <a:pPr lvl="1" eaLnBrk="1" hangingPunct="1"/>
            <a:r>
              <a:rPr lang="en-US" altLang="en-US" sz="2400" dirty="0"/>
              <a:t>Concept hierarchy generation</a:t>
            </a:r>
          </a:p>
        </p:txBody>
      </p:sp>
    </p:spTree>
    <p:extLst>
      <p:ext uri="{BB962C8B-B14F-4D97-AF65-F5344CB8AC3E}">
        <p14:creationId xmlns:p14="http://schemas.microsoft.com/office/powerpoint/2010/main" val="240876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tiff"/>
          <p:cNvPicPr>
            <a:picLocks noChangeAspect="1"/>
          </p:cNvPicPr>
          <p:nvPr/>
        </p:nvPicPr>
        <p:blipFill>
          <a:blip r:embed="rId3"/>
          <a:srcRect l="5639" t="5639" r="5639" b="5639"/>
          <a:stretch>
            <a:fillRect/>
          </a:stretch>
        </p:blipFill>
        <p:spPr>
          <a:xfrm>
            <a:off x="7738062" y="1162049"/>
            <a:ext cx="4076700" cy="3057525"/>
          </a:xfrm>
          <a:prstGeom prst="rect">
            <a:avLst/>
          </a:prstGeom>
          <a:ln w="12700">
            <a:miter lim="400000"/>
          </a:ln>
        </p:spPr>
      </p:pic>
      <p:sp>
        <p:nvSpPr>
          <p:cNvPr id="46083" name="Rectangle 2"/>
          <p:cNvSpPr>
            <a:spLocks noGrp="1" noChangeArrowheads="1"/>
          </p:cNvSpPr>
          <p:nvPr>
            <p:ph type="title"/>
          </p:nvPr>
        </p:nvSpPr>
        <p:spPr>
          <a:xfrm>
            <a:off x="1524000" y="381000"/>
            <a:ext cx="9144000" cy="609600"/>
          </a:xfrm>
        </p:spPr>
        <p:txBody>
          <a:bodyPr>
            <a:noAutofit/>
          </a:bodyPr>
          <a:lstStyle/>
          <a:p>
            <a:pPr eaLnBrk="1" hangingPunct="1"/>
            <a:r>
              <a:rPr lang="en-US" altLang="en-US" dirty="0"/>
              <a:t>Clustering</a:t>
            </a:r>
          </a:p>
        </p:txBody>
      </p:sp>
      <p:sp>
        <p:nvSpPr>
          <p:cNvPr id="46084" name="Rectangle 3"/>
          <p:cNvSpPr>
            <a:spLocks noGrp="1" noChangeArrowheads="1"/>
          </p:cNvSpPr>
          <p:nvPr>
            <p:ph type="body" idx="1"/>
          </p:nvPr>
        </p:nvSpPr>
        <p:spPr>
          <a:xfrm>
            <a:off x="499927" y="1304925"/>
            <a:ext cx="7596323" cy="5105400"/>
          </a:xfrm>
        </p:spPr>
        <p:txBody>
          <a:bodyPr/>
          <a:lstStyle/>
          <a:p>
            <a:pPr eaLnBrk="1" hangingPunct="1">
              <a:lnSpc>
                <a:spcPct val="120000"/>
              </a:lnSpc>
            </a:pPr>
            <a:r>
              <a:rPr lang="en-US" altLang="en-US" sz="2400" dirty="0"/>
              <a:t>Partition data set into clusters based on similarity, and store cluster representation (e.g., centroid and diameter) only</a:t>
            </a:r>
          </a:p>
          <a:p>
            <a:pPr eaLnBrk="1" hangingPunct="1">
              <a:lnSpc>
                <a:spcPct val="120000"/>
              </a:lnSpc>
            </a:pPr>
            <a:r>
              <a:rPr lang="en-US" altLang="en-US" sz="2400" dirty="0"/>
              <a:t>Can be very effective if data is clustered but not if data is “smeared”</a:t>
            </a:r>
          </a:p>
          <a:p>
            <a:pPr eaLnBrk="1" hangingPunct="1">
              <a:lnSpc>
                <a:spcPct val="120000"/>
              </a:lnSpc>
            </a:pPr>
            <a:r>
              <a:rPr lang="en-US" altLang="en-US" sz="2400" dirty="0"/>
              <a:t>Can have hierarchical clustering and be stored in multi-dimensional index tree structures</a:t>
            </a:r>
          </a:p>
          <a:p>
            <a:pPr eaLnBrk="1" hangingPunct="1">
              <a:lnSpc>
                <a:spcPct val="120000"/>
              </a:lnSpc>
            </a:pPr>
            <a:r>
              <a:rPr lang="en-US" altLang="en-US" sz="2400" dirty="0"/>
              <a:t>There are many choices of clustering definitions and clustering algorithms</a:t>
            </a:r>
          </a:p>
          <a:p>
            <a:pPr eaLnBrk="1" hangingPunct="1">
              <a:lnSpc>
                <a:spcPct val="120000"/>
              </a:lnSpc>
            </a:pPr>
            <a:r>
              <a:rPr lang="en-US" altLang="en-US" sz="2400" dirty="0"/>
              <a:t>Cluster analysis will be studied in depth in Chapter 10</a:t>
            </a:r>
            <a:endParaRPr lang="en-US" altLang="en-US" sz="2400" dirty="0">
              <a:sym typeface="Symbol" panose="05050102010706020507" pitchFamily="18" charset="2"/>
            </a:endParaRPr>
          </a:p>
        </p:txBody>
      </p:sp>
    </p:spTree>
    <p:extLst>
      <p:ext uri="{BB962C8B-B14F-4D97-AF65-F5344CB8AC3E}">
        <p14:creationId xmlns:p14="http://schemas.microsoft.com/office/powerpoint/2010/main" val="3527767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1371600" y="152400"/>
            <a:ext cx="9525000" cy="762000"/>
          </a:xfrm>
        </p:spPr>
        <p:txBody>
          <a:bodyPr/>
          <a:lstStyle/>
          <a:p>
            <a:pPr eaLnBrk="1" hangingPunct="1"/>
            <a:r>
              <a:rPr lang="en-US" altLang="en-US" dirty="0"/>
              <a:t>Sampling</a:t>
            </a:r>
          </a:p>
        </p:txBody>
      </p:sp>
      <p:sp>
        <p:nvSpPr>
          <p:cNvPr id="47108" name="Rectangle 3"/>
          <p:cNvSpPr>
            <a:spLocks noGrp="1" noChangeArrowheads="1"/>
          </p:cNvSpPr>
          <p:nvPr>
            <p:ph type="body" idx="1"/>
          </p:nvPr>
        </p:nvSpPr>
        <p:spPr>
          <a:xfrm>
            <a:off x="627017" y="1371600"/>
            <a:ext cx="10711543" cy="5181600"/>
          </a:xfrm>
        </p:spPr>
        <p:txBody>
          <a:bodyPr/>
          <a:lstStyle/>
          <a:p>
            <a:pPr eaLnBrk="1" hangingPunct="1">
              <a:lnSpc>
                <a:spcPct val="120000"/>
              </a:lnSpc>
            </a:pPr>
            <a:r>
              <a:rPr lang="en-US" altLang="en-US" sz="2400" dirty="0"/>
              <a:t>Sampling: obtaining a small sample </a:t>
            </a:r>
            <a:r>
              <a:rPr lang="en-US" altLang="en-US" sz="2400" i="1" dirty="0"/>
              <a:t>s</a:t>
            </a:r>
            <a:r>
              <a:rPr lang="en-US" altLang="en-US" sz="2400" dirty="0"/>
              <a:t> to represent the whole data set </a:t>
            </a:r>
            <a:r>
              <a:rPr lang="en-US" altLang="en-US" sz="2400" i="1" dirty="0"/>
              <a:t>N</a:t>
            </a:r>
          </a:p>
          <a:p>
            <a:pPr eaLnBrk="1" hangingPunct="1">
              <a:lnSpc>
                <a:spcPct val="120000"/>
              </a:lnSpc>
            </a:pPr>
            <a:r>
              <a:rPr lang="en-US" altLang="en-US" sz="2400" dirty="0"/>
              <a:t>Allow a mining algorithm to run in complexity that is potentially sub-linear to the size of the data</a:t>
            </a:r>
          </a:p>
          <a:p>
            <a:pPr eaLnBrk="1" hangingPunct="1">
              <a:lnSpc>
                <a:spcPct val="120000"/>
              </a:lnSpc>
            </a:pPr>
            <a:r>
              <a:rPr lang="en-US" altLang="en-US" sz="2400" dirty="0"/>
              <a:t>Key principle: Choose a </a:t>
            </a:r>
            <a:r>
              <a:rPr lang="en-US" altLang="en-US" sz="2400" b="1" dirty="0"/>
              <a:t>representative</a:t>
            </a:r>
            <a:r>
              <a:rPr lang="en-US" altLang="en-US" sz="2400" dirty="0"/>
              <a:t> subset of the data</a:t>
            </a:r>
          </a:p>
          <a:p>
            <a:pPr lvl="1" eaLnBrk="1" hangingPunct="1">
              <a:lnSpc>
                <a:spcPct val="120000"/>
              </a:lnSpc>
            </a:pPr>
            <a:r>
              <a:rPr lang="en-US" altLang="en-US" sz="2400" dirty="0"/>
              <a:t>Simple random sampling may have very poor performance in the presence of skew</a:t>
            </a:r>
          </a:p>
          <a:p>
            <a:pPr lvl="1" eaLnBrk="1" hangingPunct="1">
              <a:lnSpc>
                <a:spcPct val="120000"/>
              </a:lnSpc>
            </a:pPr>
            <a:r>
              <a:rPr lang="en-US" altLang="en-US" sz="2400" dirty="0"/>
              <a:t>Develop adaptive sampling methods, e.g., stratified sampling: </a:t>
            </a:r>
          </a:p>
          <a:p>
            <a:pPr eaLnBrk="1" hangingPunct="1">
              <a:lnSpc>
                <a:spcPct val="120000"/>
              </a:lnSpc>
            </a:pPr>
            <a:r>
              <a:rPr lang="en-US" altLang="en-US" sz="2400" dirty="0"/>
              <a:t>Note: Sampling may not reduce database I/</a:t>
            </a:r>
            <a:r>
              <a:rPr lang="en-US" altLang="en-US" sz="2400" dirty="0" err="1"/>
              <a:t>Os</a:t>
            </a:r>
            <a:r>
              <a:rPr lang="en-US" altLang="en-US" sz="2400" dirty="0"/>
              <a:t> (page at a time)</a:t>
            </a:r>
          </a:p>
        </p:txBody>
      </p:sp>
    </p:spTree>
    <p:extLst>
      <p:ext uri="{BB962C8B-B14F-4D97-AF65-F5344CB8AC3E}">
        <p14:creationId xmlns:p14="http://schemas.microsoft.com/office/powerpoint/2010/main" val="2661718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6895101" y="1224528"/>
            <a:ext cx="4579843" cy="2415511"/>
            <a:chOff x="2400300" y="1771650"/>
            <a:chExt cx="7334250" cy="4362450"/>
          </a:xfrm>
        </p:grpSpPr>
        <p:sp>
          <p:nvSpPr>
            <p:cNvPr id="58" name="Text Box 3"/>
            <p:cNvSpPr txBox="1">
              <a:spLocks noChangeArrowheads="1"/>
            </p:cNvSpPr>
            <p:nvPr/>
          </p:nvSpPr>
          <p:spPr bwMode="auto">
            <a:xfrm rot="20586437">
              <a:off x="5267677" y="2702929"/>
              <a:ext cx="2185286" cy="178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mj-lt"/>
                </a:rPr>
                <a:t>SRSWOR</a:t>
              </a:r>
            </a:p>
            <a:p>
              <a:r>
                <a:rPr lang="en-US" altLang="en-US" sz="2000" dirty="0">
                  <a:latin typeface="+mj-lt"/>
                </a:rPr>
                <a:t>(simple random</a:t>
              </a:r>
            </a:p>
            <a:p>
              <a:r>
                <a:rPr lang="en-US" altLang="en-US" sz="2000" dirty="0">
                  <a:latin typeface="+mj-lt"/>
                </a:rPr>
                <a:t> sample without </a:t>
              </a:r>
            </a:p>
            <a:p>
              <a:r>
                <a:rPr lang="en-US" altLang="en-US" sz="2000" dirty="0">
                  <a:latin typeface="+mj-lt"/>
                </a:rPr>
                <a:t>replacement)</a:t>
              </a:r>
            </a:p>
          </p:txBody>
        </p:sp>
        <p:grpSp>
          <p:nvGrpSpPr>
            <p:cNvPr id="59" name="Group 4"/>
            <p:cNvGrpSpPr>
              <a:grpSpLocks/>
            </p:cNvGrpSpPr>
            <p:nvPr/>
          </p:nvGrpSpPr>
          <p:grpSpPr bwMode="auto">
            <a:xfrm>
              <a:off x="7219950" y="1771650"/>
              <a:ext cx="2438400" cy="1676400"/>
              <a:chOff x="3588" y="1116"/>
              <a:chExt cx="1536" cy="1056"/>
            </a:xfrm>
          </p:grpSpPr>
          <p:sp>
            <p:nvSpPr>
              <p:cNvPr id="80" name="AutoShape 5"/>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81" name="Oval 6"/>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82" name="Oval 7"/>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83" name="Oval 8"/>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60" name="Text Box 9"/>
            <p:cNvSpPr txBox="1">
              <a:spLocks noChangeArrowheads="1"/>
            </p:cNvSpPr>
            <p:nvPr/>
          </p:nvSpPr>
          <p:spPr bwMode="auto">
            <a:xfrm rot="848056">
              <a:off x="5573222" y="5064096"/>
              <a:ext cx="1043971" cy="53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mj-lt"/>
                </a:rPr>
                <a:t>SRSWR</a:t>
              </a:r>
            </a:p>
          </p:txBody>
        </p:sp>
        <p:grpSp>
          <p:nvGrpSpPr>
            <p:cNvPr id="61" name="Group 10"/>
            <p:cNvGrpSpPr>
              <a:grpSpLocks/>
            </p:cNvGrpSpPr>
            <p:nvPr/>
          </p:nvGrpSpPr>
          <p:grpSpPr bwMode="auto">
            <a:xfrm>
              <a:off x="7296150" y="4457700"/>
              <a:ext cx="2438400" cy="1676400"/>
              <a:chOff x="3636" y="2808"/>
              <a:chExt cx="1536" cy="1056"/>
            </a:xfrm>
          </p:grpSpPr>
          <p:sp>
            <p:nvSpPr>
              <p:cNvPr id="76" name="AutoShape 11"/>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7" name="Oval 12"/>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8" name="Oval 13"/>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9" name="Oval 14"/>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62" name="Group 15"/>
            <p:cNvGrpSpPr>
              <a:grpSpLocks/>
            </p:cNvGrpSpPr>
            <p:nvPr/>
          </p:nvGrpSpPr>
          <p:grpSpPr bwMode="auto">
            <a:xfrm>
              <a:off x="2400300" y="1905001"/>
              <a:ext cx="2724150" cy="4152900"/>
              <a:chOff x="564" y="1284"/>
              <a:chExt cx="1716" cy="2616"/>
            </a:xfrm>
          </p:grpSpPr>
          <p:sp>
            <p:nvSpPr>
              <p:cNvPr id="65" name="AutoShape 16"/>
              <p:cNvSpPr>
                <a:spLocks noChangeArrowheads="1"/>
              </p:cNvSpPr>
              <p:nvPr/>
            </p:nvSpPr>
            <p:spPr bwMode="auto">
              <a:xfrm>
                <a:off x="564" y="1284"/>
                <a:ext cx="1716" cy="2616"/>
              </a:xfrm>
              <a:prstGeom prst="can">
                <a:avLst>
                  <a:gd name="adj" fmla="val 3811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6" name="Oval 17"/>
              <p:cNvSpPr>
                <a:spLocks noChangeArrowheads="1"/>
              </p:cNvSpPr>
              <p:nvPr/>
            </p:nvSpPr>
            <p:spPr bwMode="auto">
              <a:xfrm>
                <a:off x="672" y="3336"/>
                <a:ext cx="516" cy="396"/>
              </a:xfrm>
              <a:prstGeom prst="ellipse">
                <a:avLst/>
              </a:prstGeom>
              <a:solidFill>
                <a:srgbClr val="FAE2F6"/>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 name="Oval 18"/>
              <p:cNvSpPr>
                <a:spLocks noChangeArrowheads="1"/>
              </p:cNvSpPr>
              <p:nvPr/>
            </p:nvSpPr>
            <p:spPr bwMode="auto">
              <a:xfrm>
                <a:off x="660" y="2916"/>
                <a:ext cx="540" cy="360"/>
              </a:xfrm>
              <a:prstGeom prst="ellipse">
                <a:avLst/>
              </a:prstGeom>
              <a:solidFill>
                <a:srgbClr val="006666"/>
              </a:solidFill>
              <a:ln w="9525">
                <a:solidFill>
                  <a:schemeClr val="accent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8" name="Oval 19"/>
              <p:cNvSpPr>
                <a:spLocks noChangeArrowheads="1"/>
              </p:cNvSpPr>
              <p:nvPr/>
            </p:nvSpPr>
            <p:spPr bwMode="auto">
              <a:xfrm>
                <a:off x="1236" y="3468"/>
                <a:ext cx="564" cy="396"/>
              </a:xfrm>
              <a:prstGeom prst="ellipse">
                <a:avLst/>
              </a:prstGeom>
              <a:solidFill>
                <a:srgbClr val="121328"/>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9" name="Oval 20"/>
              <p:cNvSpPr>
                <a:spLocks noChangeArrowheads="1"/>
              </p:cNvSpPr>
              <p:nvPr/>
            </p:nvSpPr>
            <p:spPr bwMode="auto">
              <a:xfrm>
                <a:off x="1764" y="3240"/>
                <a:ext cx="492" cy="3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0" name="Oval 21"/>
              <p:cNvSpPr>
                <a:spLocks noChangeArrowheads="1"/>
              </p:cNvSpPr>
              <p:nvPr/>
            </p:nvSpPr>
            <p:spPr bwMode="auto">
              <a:xfrm>
                <a:off x="1236" y="3084"/>
                <a:ext cx="468" cy="372"/>
              </a:xfrm>
              <a:prstGeom prst="ellipse">
                <a:avLst/>
              </a:prstGeom>
              <a:solidFill>
                <a:srgbClr val="CCFF99"/>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 name="Oval 22"/>
              <p:cNvSpPr>
                <a:spLocks noChangeArrowheads="1"/>
              </p:cNvSpPr>
              <p:nvPr/>
            </p:nvSpPr>
            <p:spPr bwMode="auto">
              <a:xfrm>
                <a:off x="1680" y="2808"/>
                <a:ext cx="540" cy="360"/>
              </a:xfrm>
              <a:prstGeom prst="ellipse">
                <a:avLst/>
              </a:prstGeom>
              <a:solidFill>
                <a:schemeClr val="hlink"/>
              </a:solidFill>
              <a:ln w="9525">
                <a:solidFill>
                  <a:schemeClr val="hlink"/>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 name="Oval 23"/>
              <p:cNvSpPr>
                <a:spLocks noChangeArrowheads="1"/>
              </p:cNvSpPr>
              <p:nvPr/>
            </p:nvSpPr>
            <p:spPr bwMode="auto">
              <a:xfrm>
                <a:off x="1092" y="2664"/>
                <a:ext cx="540" cy="36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3" name="Oval 24"/>
              <p:cNvSpPr>
                <a:spLocks noChangeArrowheads="1"/>
              </p:cNvSpPr>
              <p:nvPr/>
            </p:nvSpPr>
            <p:spPr bwMode="auto">
              <a:xfrm>
                <a:off x="564" y="2556"/>
                <a:ext cx="540" cy="360"/>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4" name="Oval 25"/>
              <p:cNvSpPr>
                <a:spLocks noChangeArrowheads="1"/>
              </p:cNvSpPr>
              <p:nvPr/>
            </p:nvSpPr>
            <p:spPr bwMode="auto">
              <a:xfrm>
                <a:off x="1620" y="2424"/>
                <a:ext cx="540" cy="360"/>
              </a:xfrm>
              <a:prstGeom prst="ellipse">
                <a:avLst/>
              </a:prstGeom>
              <a:solidFill>
                <a:srgbClr val="423E78"/>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5" name="Text Box 26"/>
              <p:cNvSpPr txBox="1">
                <a:spLocks noChangeArrowheads="1"/>
              </p:cNvSpPr>
              <p:nvPr/>
            </p:nvSpPr>
            <p:spPr bwMode="auto">
              <a:xfrm>
                <a:off x="829" y="1447"/>
                <a:ext cx="1162" cy="45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dirty="0">
                    <a:latin typeface="+mj-lt"/>
                  </a:rPr>
                  <a:t>Raw Data</a:t>
                </a:r>
              </a:p>
            </p:txBody>
          </p:sp>
        </p:grpSp>
        <p:sp>
          <p:nvSpPr>
            <p:cNvPr id="63" name="Line 27"/>
            <p:cNvSpPr>
              <a:spLocks noChangeShapeType="1"/>
            </p:cNvSpPr>
            <p:nvPr/>
          </p:nvSpPr>
          <p:spPr bwMode="auto">
            <a:xfrm flipV="1">
              <a:off x="5334000" y="2971800"/>
              <a:ext cx="165735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 name="Line 28"/>
            <p:cNvSpPr>
              <a:spLocks noChangeShapeType="1"/>
            </p:cNvSpPr>
            <p:nvPr/>
          </p:nvSpPr>
          <p:spPr bwMode="auto">
            <a:xfrm>
              <a:off x="5353050" y="4895850"/>
              <a:ext cx="1790700" cy="495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8131" name="Rectangle 2"/>
          <p:cNvSpPr>
            <a:spLocks noGrp="1" noChangeArrowheads="1"/>
          </p:cNvSpPr>
          <p:nvPr>
            <p:ph type="title"/>
          </p:nvPr>
        </p:nvSpPr>
        <p:spPr>
          <a:xfrm>
            <a:off x="1371600" y="152400"/>
            <a:ext cx="9525000" cy="762000"/>
          </a:xfrm>
        </p:spPr>
        <p:txBody>
          <a:bodyPr/>
          <a:lstStyle/>
          <a:p>
            <a:pPr eaLnBrk="1" hangingPunct="1"/>
            <a:r>
              <a:rPr lang="en-US" altLang="en-US"/>
              <a:t>Types of Sampling</a:t>
            </a:r>
          </a:p>
        </p:txBody>
      </p:sp>
      <p:sp>
        <p:nvSpPr>
          <p:cNvPr id="48132" name="Rectangle 3"/>
          <p:cNvSpPr>
            <a:spLocks noGrp="1" noChangeArrowheads="1"/>
          </p:cNvSpPr>
          <p:nvPr>
            <p:ph type="body" idx="1"/>
          </p:nvPr>
        </p:nvSpPr>
        <p:spPr>
          <a:xfrm>
            <a:off x="571351" y="1139926"/>
            <a:ext cx="6222412" cy="5592568"/>
          </a:xfrm>
        </p:spPr>
        <p:txBody>
          <a:bodyPr/>
          <a:lstStyle/>
          <a:p>
            <a:pPr eaLnBrk="1" hangingPunct="1">
              <a:spcAft>
                <a:spcPts val="300"/>
              </a:spcAft>
            </a:pPr>
            <a:r>
              <a:rPr lang="en-US" altLang="en-US" sz="2400" b="1" dirty="0"/>
              <a:t>Simple random sampling:  </a:t>
            </a:r>
            <a:r>
              <a:rPr lang="en-US" altLang="en-US" sz="2400" dirty="0"/>
              <a:t>equal probability of selecting any particular item</a:t>
            </a:r>
          </a:p>
          <a:p>
            <a:pPr eaLnBrk="1" hangingPunct="1">
              <a:spcAft>
                <a:spcPts val="300"/>
              </a:spcAft>
            </a:pPr>
            <a:r>
              <a:rPr lang="en-US" altLang="en-US" sz="2400" b="1" dirty="0"/>
              <a:t>Sampling without replacement</a:t>
            </a:r>
          </a:p>
          <a:p>
            <a:pPr lvl="1" eaLnBrk="1" hangingPunct="1">
              <a:spcAft>
                <a:spcPts val="300"/>
              </a:spcAft>
            </a:pPr>
            <a:r>
              <a:rPr lang="en-US" altLang="en-US" sz="2400" dirty="0"/>
              <a:t>Once an object is selected, it is removed from the population</a:t>
            </a:r>
          </a:p>
          <a:p>
            <a:pPr eaLnBrk="1" hangingPunct="1">
              <a:spcAft>
                <a:spcPts val="300"/>
              </a:spcAft>
            </a:pPr>
            <a:r>
              <a:rPr lang="en-US" altLang="en-US" sz="2400" b="1" dirty="0"/>
              <a:t>Sampling with replacement</a:t>
            </a:r>
          </a:p>
          <a:p>
            <a:pPr lvl="1" eaLnBrk="1" hangingPunct="1">
              <a:spcAft>
                <a:spcPts val="300"/>
              </a:spcAft>
            </a:pPr>
            <a:r>
              <a:rPr lang="en-US" altLang="en-US" sz="2400" dirty="0"/>
              <a:t>A selected object is not removed from the population</a:t>
            </a:r>
          </a:p>
          <a:p>
            <a:pPr>
              <a:spcAft>
                <a:spcPts val="300"/>
              </a:spcAft>
            </a:pPr>
            <a:r>
              <a:rPr lang="en-US" altLang="en-US" sz="2400" b="1" dirty="0"/>
              <a:t>Stratified sampling</a:t>
            </a:r>
          </a:p>
          <a:p>
            <a:pPr lvl="1">
              <a:spcAft>
                <a:spcPts val="300"/>
              </a:spcAft>
            </a:pPr>
            <a:r>
              <a:rPr lang="en-US" altLang="en-US" sz="2400" dirty="0"/>
              <a:t>Partition (or cluster) the data set, and draw samples from each partition (proportionally, i.e., approximately the same percentage of the data)</a:t>
            </a:r>
            <a:endParaRPr lang="en-US" altLang="en-US" sz="2400" b="1" dirty="0"/>
          </a:p>
        </p:txBody>
      </p:sp>
      <p:pic>
        <p:nvPicPr>
          <p:cNvPr id="86" name="Picture 2" descr="Image result for stratified samp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160" y="3870104"/>
            <a:ext cx="3718432" cy="2862390"/>
          </a:xfrm>
          <a:prstGeom prst="rect">
            <a:avLst/>
          </a:prstGeom>
          <a:noFill/>
          <a:extLst>
            <a:ext uri="{909E8E84-426E-40DD-AFC4-6F175D3DCCD1}">
              <a14:hiddenFill xmlns:a14="http://schemas.microsoft.com/office/drawing/2010/main">
                <a:solidFill>
                  <a:srgbClr val="FFFFFF"/>
                </a:solidFill>
              </a14:hiddenFill>
            </a:ext>
          </a:extLst>
        </p:spPr>
      </p:pic>
      <p:sp>
        <p:nvSpPr>
          <p:cNvPr id="140" name="Text Box 26"/>
          <p:cNvSpPr txBox="1">
            <a:spLocks noChangeArrowheads="1"/>
          </p:cNvSpPr>
          <p:nvPr/>
        </p:nvSpPr>
        <p:spPr bwMode="auto">
          <a:xfrm>
            <a:off x="6649407" y="4593651"/>
            <a:ext cx="2073516" cy="400110"/>
          </a:xfrm>
          <a:prstGeom prst="rect">
            <a:avLst/>
          </a:prstGeom>
          <a:solidFill>
            <a:srgbClr val="92D050"/>
          </a:solidFill>
          <a:ln>
            <a:noFill/>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dirty="0">
                <a:latin typeface="+mj-lt"/>
              </a:rPr>
              <a:t>Stratified sampling</a:t>
            </a:r>
          </a:p>
        </p:txBody>
      </p:sp>
    </p:spTree>
    <p:extLst>
      <p:ext uri="{BB962C8B-B14F-4D97-AF65-F5344CB8AC3E}">
        <p14:creationId xmlns:p14="http://schemas.microsoft.com/office/powerpoint/2010/main" val="2143865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2362200" y="228600"/>
            <a:ext cx="7162800" cy="685800"/>
          </a:xfrm>
        </p:spPr>
        <p:txBody>
          <a:bodyPr/>
          <a:lstStyle/>
          <a:p>
            <a:pPr eaLnBrk="1" hangingPunct="1"/>
            <a:r>
              <a:rPr lang="en-US" altLang="en-US" dirty="0"/>
              <a:t>Data Cube Aggregation</a:t>
            </a:r>
          </a:p>
        </p:txBody>
      </p:sp>
      <p:sp>
        <p:nvSpPr>
          <p:cNvPr id="51204" name="Rectangle 3"/>
          <p:cNvSpPr>
            <a:spLocks noGrp="1" noChangeArrowheads="1"/>
          </p:cNvSpPr>
          <p:nvPr>
            <p:ph type="body" idx="4294967295"/>
          </p:nvPr>
        </p:nvSpPr>
        <p:spPr>
          <a:xfrm>
            <a:off x="644434" y="1326777"/>
            <a:ext cx="7414838" cy="5217459"/>
          </a:xfrm>
        </p:spPr>
        <p:txBody>
          <a:bodyPr/>
          <a:lstStyle/>
          <a:p>
            <a:pPr eaLnBrk="1" hangingPunct="1">
              <a:lnSpc>
                <a:spcPct val="120000"/>
              </a:lnSpc>
            </a:pPr>
            <a:r>
              <a:rPr lang="en-US" altLang="en-US" dirty="0">
                <a:latin typeface="Calibri" panose="020F0502020204030204" pitchFamily="34" charset="0"/>
              </a:rPr>
              <a:t>The lowest level of a data cube (base cuboid)</a:t>
            </a:r>
          </a:p>
          <a:p>
            <a:pPr lvl="1" eaLnBrk="1" hangingPunct="1">
              <a:lnSpc>
                <a:spcPct val="120000"/>
              </a:lnSpc>
            </a:pPr>
            <a:r>
              <a:rPr lang="en-US" altLang="en-US" dirty="0">
                <a:latin typeface="Calibri" panose="020F0502020204030204" pitchFamily="34" charset="0"/>
              </a:rPr>
              <a:t>The aggregated data for an </a:t>
            </a:r>
            <a:r>
              <a:rPr lang="en-US" altLang="en-US" b="1" dirty="0">
                <a:latin typeface="Calibri" panose="020F0502020204030204" pitchFamily="34" charset="0"/>
              </a:rPr>
              <a:t>individual entity of interest</a:t>
            </a:r>
          </a:p>
          <a:p>
            <a:pPr lvl="1" eaLnBrk="1" hangingPunct="1">
              <a:lnSpc>
                <a:spcPct val="120000"/>
              </a:lnSpc>
            </a:pPr>
            <a:r>
              <a:rPr lang="en-US" altLang="en-US" dirty="0">
                <a:latin typeface="Calibri" panose="020F0502020204030204" pitchFamily="34" charset="0"/>
              </a:rPr>
              <a:t>E.g., a customer in a phone calling data warehouse</a:t>
            </a:r>
          </a:p>
          <a:p>
            <a:pPr eaLnBrk="1" hangingPunct="1">
              <a:lnSpc>
                <a:spcPct val="120000"/>
              </a:lnSpc>
            </a:pPr>
            <a:r>
              <a:rPr lang="en-US" altLang="en-US" dirty="0">
                <a:latin typeface="Calibri" panose="020F0502020204030204" pitchFamily="34" charset="0"/>
              </a:rPr>
              <a:t>Multiple levels of aggregation in data cubes</a:t>
            </a:r>
          </a:p>
          <a:p>
            <a:pPr lvl="1" eaLnBrk="1" hangingPunct="1">
              <a:lnSpc>
                <a:spcPct val="120000"/>
              </a:lnSpc>
            </a:pPr>
            <a:r>
              <a:rPr lang="en-US" altLang="en-US" dirty="0">
                <a:latin typeface="Calibri" panose="020F0502020204030204" pitchFamily="34" charset="0"/>
              </a:rPr>
              <a:t>Further reduce the size of data to deal with</a:t>
            </a:r>
          </a:p>
          <a:p>
            <a:pPr eaLnBrk="1" hangingPunct="1">
              <a:lnSpc>
                <a:spcPct val="120000"/>
              </a:lnSpc>
            </a:pPr>
            <a:r>
              <a:rPr lang="en-US" altLang="en-US" dirty="0">
                <a:latin typeface="Calibri" panose="020F0502020204030204" pitchFamily="34" charset="0"/>
              </a:rPr>
              <a:t>Reference appropriate levels</a:t>
            </a:r>
          </a:p>
          <a:p>
            <a:pPr lvl="1" eaLnBrk="1" hangingPunct="1">
              <a:lnSpc>
                <a:spcPct val="120000"/>
              </a:lnSpc>
            </a:pPr>
            <a:r>
              <a:rPr lang="en-US" altLang="en-US" dirty="0">
                <a:latin typeface="Calibri" panose="020F0502020204030204" pitchFamily="34" charset="0"/>
              </a:rPr>
              <a:t>Use the smallest representation which is enough to solve the task</a:t>
            </a:r>
          </a:p>
          <a:p>
            <a:pPr eaLnBrk="1" hangingPunct="1">
              <a:lnSpc>
                <a:spcPct val="120000"/>
              </a:lnSpc>
            </a:pPr>
            <a:r>
              <a:rPr lang="en-US" altLang="en-US" dirty="0">
                <a:latin typeface="Calibri" panose="020F0502020204030204" pitchFamily="34" charset="0"/>
              </a:rPr>
              <a:t>Queries regarding aggregated information should be answered using data cube, when possible</a:t>
            </a:r>
          </a:p>
        </p:txBody>
      </p:sp>
      <p:pic>
        <p:nvPicPr>
          <p:cNvPr id="4" name="Picture 6" descr="http://www.aussurveys.com.au/wp-content/uploads/2013/09/img-cube-graph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598" y="1171574"/>
            <a:ext cx="5238750" cy="298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585767"/>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a:xfrm>
            <a:off x="1524000" y="152400"/>
            <a:ext cx="9144000" cy="838200"/>
          </a:xfrm>
        </p:spPr>
        <p:txBody>
          <a:bodyPr/>
          <a:lstStyle/>
          <a:p>
            <a:pPr eaLnBrk="1" hangingPunct="1"/>
            <a:r>
              <a:rPr lang="en-US" altLang="en-US" dirty="0"/>
              <a:t>Data Compression</a:t>
            </a:r>
          </a:p>
        </p:txBody>
      </p:sp>
      <p:sp>
        <p:nvSpPr>
          <p:cNvPr id="52228" name="Rectangle 3"/>
          <p:cNvSpPr>
            <a:spLocks noGrp="1" noChangeArrowheads="1"/>
          </p:cNvSpPr>
          <p:nvPr>
            <p:ph type="body" idx="4294967295"/>
          </p:nvPr>
        </p:nvSpPr>
        <p:spPr>
          <a:xfrm>
            <a:off x="629195" y="1079862"/>
            <a:ext cx="6838406" cy="5778137"/>
          </a:xfrm>
        </p:spPr>
        <p:txBody>
          <a:bodyPr/>
          <a:lstStyle/>
          <a:p>
            <a:pPr eaLnBrk="1" hangingPunct="1"/>
            <a:r>
              <a:rPr lang="en-US" altLang="en-US" dirty="0">
                <a:latin typeface="Calibri" panose="020F0502020204030204" pitchFamily="34" charset="0"/>
              </a:rPr>
              <a:t>String compression</a:t>
            </a:r>
          </a:p>
          <a:p>
            <a:pPr lvl="1" eaLnBrk="1" hangingPunct="1"/>
            <a:r>
              <a:rPr lang="en-US" altLang="en-US" dirty="0">
                <a:latin typeface="Calibri" panose="020F0502020204030204" pitchFamily="34" charset="0"/>
              </a:rPr>
              <a:t>There are extensive theories and well-tuned algorithms</a:t>
            </a:r>
          </a:p>
          <a:p>
            <a:pPr lvl="1" eaLnBrk="1" hangingPunct="1"/>
            <a:r>
              <a:rPr lang="en-US" altLang="en-US" dirty="0">
                <a:latin typeface="Calibri" panose="020F0502020204030204" pitchFamily="34" charset="0"/>
              </a:rPr>
              <a:t>Typically lossless, but only limited manipulation is possible without expansion</a:t>
            </a:r>
            <a:endParaRPr lang="en-US" altLang="en-US" dirty="0">
              <a:latin typeface="Calibri" panose="020F0502020204030204" pitchFamily="34" charset="0"/>
              <a:sym typeface="Symbol" panose="05050102010706020507" pitchFamily="18" charset="2"/>
            </a:endParaRPr>
          </a:p>
          <a:p>
            <a:pPr eaLnBrk="1" hangingPunct="1"/>
            <a:r>
              <a:rPr lang="en-US" altLang="en-US" dirty="0">
                <a:latin typeface="Calibri" panose="020F0502020204030204" pitchFamily="34" charset="0"/>
                <a:sym typeface="Symbol" panose="05050102010706020507" pitchFamily="18" charset="2"/>
              </a:rPr>
              <a:t>Audio/video compression</a:t>
            </a:r>
          </a:p>
          <a:p>
            <a:pPr lvl="1" eaLnBrk="1" hangingPunct="1"/>
            <a:r>
              <a:rPr lang="en-US" altLang="en-US" dirty="0">
                <a:latin typeface="Calibri" panose="020F0502020204030204" pitchFamily="34" charset="0"/>
                <a:sym typeface="Symbol" panose="05050102010706020507" pitchFamily="18" charset="2"/>
              </a:rPr>
              <a:t>Typically </a:t>
            </a:r>
            <a:r>
              <a:rPr lang="en-US" altLang="en-US" dirty="0" err="1">
                <a:latin typeface="Calibri" panose="020F0502020204030204" pitchFamily="34" charset="0"/>
                <a:sym typeface="Symbol" panose="05050102010706020507" pitchFamily="18" charset="2"/>
              </a:rPr>
              <a:t>lossy</a:t>
            </a:r>
            <a:r>
              <a:rPr lang="en-US" altLang="en-US" dirty="0">
                <a:latin typeface="Calibri" panose="020F0502020204030204" pitchFamily="34" charset="0"/>
                <a:sym typeface="Symbol" panose="05050102010706020507" pitchFamily="18" charset="2"/>
              </a:rPr>
              <a:t> compression, with progressive refinement</a:t>
            </a:r>
          </a:p>
          <a:p>
            <a:pPr lvl="1" eaLnBrk="1" hangingPunct="1"/>
            <a:r>
              <a:rPr lang="en-US" altLang="en-US" dirty="0">
                <a:latin typeface="Calibri" panose="020F0502020204030204" pitchFamily="34" charset="0"/>
                <a:sym typeface="Symbol" panose="05050102010706020507" pitchFamily="18" charset="2"/>
              </a:rPr>
              <a:t>Sometimes small fragments of signal can be reconstructed without reconstructing the whole</a:t>
            </a:r>
          </a:p>
          <a:p>
            <a:pPr eaLnBrk="1" hangingPunct="1"/>
            <a:r>
              <a:rPr lang="en-US" altLang="en-US" dirty="0">
                <a:latin typeface="Calibri" panose="020F0502020204030204" pitchFamily="34" charset="0"/>
                <a:sym typeface="Symbol" panose="05050102010706020507" pitchFamily="18" charset="2"/>
              </a:rPr>
              <a:t>Time sequence is not audio</a:t>
            </a:r>
          </a:p>
          <a:p>
            <a:pPr lvl="1" eaLnBrk="1" hangingPunct="1"/>
            <a:r>
              <a:rPr lang="en-US" altLang="en-US" dirty="0">
                <a:latin typeface="Calibri" panose="020F0502020204030204" pitchFamily="34" charset="0"/>
                <a:sym typeface="Symbol" panose="05050102010706020507" pitchFamily="18" charset="2"/>
              </a:rPr>
              <a:t>Typically short and vary slowly with time</a:t>
            </a:r>
          </a:p>
          <a:p>
            <a:pPr eaLnBrk="1" hangingPunct="1"/>
            <a:r>
              <a:rPr lang="en-US" altLang="en-US" dirty="0">
                <a:latin typeface="Calibri" panose="020F0502020204030204" pitchFamily="34" charset="0"/>
                <a:sym typeface="Symbol" panose="05050102010706020507" pitchFamily="18" charset="2"/>
              </a:rPr>
              <a:t>Data reduction and dimensionality reduction may also be considered as forms of data compression</a:t>
            </a:r>
          </a:p>
        </p:txBody>
      </p:sp>
      <p:grpSp>
        <p:nvGrpSpPr>
          <p:cNvPr id="4" name="Group 3"/>
          <p:cNvGrpSpPr/>
          <p:nvPr/>
        </p:nvGrpSpPr>
        <p:grpSpPr>
          <a:xfrm>
            <a:off x="7391400" y="1400176"/>
            <a:ext cx="4124325" cy="3200400"/>
            <a:chOff x="2362201" y="1625601"/>
            <a:chExt cx="7335788" cy="4926012"/>
          </a:xfrm>
        </p:grpSpPr>
        <p:sp>
          <p:nvSpPr>
            <p:cNvPr id="5" name="AutoShape 3"/>
            <p:cNvSpPr>
              <a:spLocks noChangeArrowheads="1"/>
            </p:cNvSpPr>
            <p:nvPr/>
          </p:nvSpPr>
          <p:spPr bwMode="auto">
            <a:xfrm>
              <a:off x="2362201" y="1625601"/>
              <a:ext cx="3446463" cy="2595563"/>
            </a:xfrm>
            <a:prstGeom prst="can">
              <a:avLst>
                <a:gd name="adj" fmla="val 25000"/>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latin typeface="+mn-lt"/>
                </a:rPr>
                <a:t>Original Data</a:t>
              </a:r>
            </a:p>
          </p:txBody>
        </p:sp>
        <p:sp>
          <p:nvSpPr>
            <p:cNvPr id="6" name="AutoShape 4"/>
            <p:cNvSpPr>
              <a:spLocks noChangeArrowheads="1"/>
            </p:cNvSpPr>
            <p:nvPr/>
          </p:nvSpPr>
          <p:spPr bwMode="auto">
            <a:xfrm>
              <a:off x="7699376" y="2249489"/>
              <a:ext cx="1998613" cy="1608137"/>
            </a:xfrm>
            <a:prstGeom prst="cube">
              <a:avLst>
                <a:gd name="adj" fmla="val 25000"/>
              </a:avLst>
            </a:prstGeom>
            <a:solidFill>
              <a:srgbClr val="F6E6EA"/>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2000" dirty="0">
                  <a:latin typeface="+mn-lt"/>
                </a:rPr>
                <a:t>Compressed </a:t>
              </a:r>
            </a:p>
            <a:p>
              <a:pPr algn="ctr"/>
              <a:r>
                <a:rPr lang="en-US" altLang="en-US" sz="2000" dirty="0">
                  <a:latin typeface="+mn-lt"/>
                </a:rPr>
                <a:t>Data</a:t>
              </a:r>
            </a:p>
          </p:txBody>
        </p:sp>
        <p:sp>
          <p:nvSpPr>
            <p:cNvPr id="7" name="Line 5"/>
            <p:cNvSpPr>
              <a:spLocks noChangeShapeType="1"/>
            </p:cNvSpPr>
            <p:nvPr/>
          </p:nvSpPr>
          <p:spPr bwMode="auto">
            <a:xfrm>
              <a:off x="5843589" y="3005138"/>
              <a:ext cx="1838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6"/>
            <p:cNvSpPr>
              <a:spLocks noChangeShapeType="1"/>
            </p:cNvSpPr>
            <p:nvPr/>
          </p:nvSpPr>
          <p:spPr bwMode="auto">
            <a:xfrm flipH="1">
              <a:off x="5843589" y="3579813"/>
              <a:ext cx="1838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Text Box 7"/>
            <p:cNvSpPr txBox="1">
              <a:spLocks noChangeArrowheads="1"/>
            </p:cNvSpPr>
            <p:nvPr/>
          </p:nvSpPr>
          <p:spPr bwMode="auto">
            <a:xfrm>
              <a:off x="6161087" y="3665538"/>
              <a:ext cx="1623274" cy="56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mn-lt"/>
                </a:rPr>
                <a:t>lossless</a:t>
              </a:r>
            </a:p>
          </p:txBody>
        </p:sp>
        <p:sp>
          <p:nvSpPr>
            <p:cNvPr id="10" name="AutoShape 8"/>
            <p:cNvSpPr>
              <a:spLocks noChangeArrowheads="1"/>
            </p:cNvSpPr>
            <p:nvPr/>
          </p:nvSpPr>
          <p:spPr bwMode="auto">
            <a:xfrm>
              <a:off x="2474914" y="4367213"/>
              <a:ext cx="3286125" cy="2184400"/>
            </a:xfrm>
            <a:prstGeom prst="can">
              <a:avLst>
                <a:gd name="adj" fmla="val 25000"/>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latin typeface="+mn-lt"/>
                </a:rPr>
                <a:t>Original Data</a:t>
              </a:r>
            </a:p>
            <a:p>
              <a:pPr algn="ctr"/>
              <a:r>
                <a:rPr lang="en-US" altLang="en-US" dirty="0">
                  <a:latin typeface="+mn-lt"/>
                </a:rPr>
                <a:t>Approximated </a:t>
              </a:r>
            </a:p>
          </p:txBody>
        </p:sp>
        <p:sp>
          <p:nvSpPr>
            <p:cNvPr id="11" name="Line 9"/>
            <p:cNvSpPr>
              <a:spLocks noChangeShapeType="1"/>
            </p:cNvSpPr>
            <p:nvPr/>
          </p:nvSpPr>
          <p:spPr bwMode="auto">
            <a:xfrm flipH="1">
              <a:off x="5776913" y="3875089"/>
              <a:ext cx="2743200" cy="1806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Text Box 10"/>
            <p:cNvSpPr txBox="1">
              <a:spLocks noChangeArrowheads="1"/>
            </p:cNvSpPr>
            <p:nvPr/>
          </p:nvSpPr>
          <p:spPr bwMode="auto">
            <a:xfrm rot="18915147">
              <a:off x="6575917" y="4731227"/>
              <a:ext cx="1162655" cy="56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err="1">
                  <a:latin typeface="+mn-lt"/>
                </a:rPr>
                <a:t>lossy</a:t>
              </a:r>
              <a:endParaRPr lang="en-US" altLang="en-US" sz="2000" dirty="0">
                <a:latin typeface="+mn-lt"/>
              </a:endParaRPr>
            </a:p>
          </p:txBody>
        </p:sp>
      </p:grpSp>
      <p:sp>
        <p:nvSpPr>
          <p:cNvPr id="2" name="TextBox 1"/>
          <p:cNvSpPr txBox="1"/>
          <p:nvPr/>
        </p:nvSpPr>
        <p:spPr>
          <a:xfrm>
            <a:off x="7575106" y="4702422"/>
            <a:ext cx="3940619" cy="461665"/>
          </a:xfrm>
          <a:prstGeom prst="rect">
            <a:avLst/>
          </a:prstGeom>
          <a:solidFill>
            <a:srgbClr val="FFFF00"/>
          </a:solidFill>
        </p:spPr>
        <p:txBody>
          <a:bodyPr wrap="square" rtlCol="0">
            <a:spAutoFit/>
          </a:bodyPr>
          <a:lstStyle/>
          <a:p>
            <a:r>
              <a:rPr lang="en-US" sz="2400" dirty="0" err="1"/>
              <a:t>Lossy</a:t>
            </a:r>
            <a:r>
              <a:rPr lang="en-US" sz="2400" dirty="0"/>
              <a:t> vs. lossless compression</a:t>
            </a:r>
          </a:p>
        </p:txBody>
      </p:sp>
    </p:spTree>
    <p:extLst>
      <p:ext uri="{BB962C8B-B14F-4D97-AF65-F5344CB8AC3E}">
        <p14:creationId xmlns:p14="http://schemas.microsoft.com/office/powerpoint/2010/main" val="1250254909"/>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304800"/>
            <a:ext cx="12192000" cy="685800"/>
          </a:xfrm>
        </p:spPr>
        <p:txBody>
          <a:bodyPr>
            <a:normAutofit fontScale="90000"/>
          </a:bodyPr>
          <a:lstStyle/>
          <a:p>
            <a:br>
              <a:rPr lang="en-US" altLang="en-US" b="1" dirty="0">
                <a:latin typeface="Calibri" panose="020F0502020204030204" pitchFamily="34" charset="0"/>
                <a:cs typeface="Tahoma" panose="020B0604030504040204" pitchFamily="34" charset="0"/>
              </a:rPr>
            </a:br>
            <a:r>
              <a:rPr lang="en-US" altLang="en-US" sz="4600" dirty="0"/>
              <a:t>Wavelet Transform: A Data Compression Technique</a:t>
            </a:r>
          </a:p>
        </p:txBody>
      </p:sp>
      <p:sp>
        <p:nvSpPr>
          <p:cNvPr id="30724" name="Rectangle 3"/>
          <p:cNvSpPr>
            <a:spLocks noGrp="1" noChangeArrowheads="1"/>
          </p:cNvSpPr>
          <p:nvPr>
            <p:ph type="body" idx="4294967295"/>
          </p:nvPr>
        </p:nvSpPr>
        <p:spPr>
          <a:xfrm>
            <a:off x="1670050" y="990600"/>
            <a:ext cx="8394700" cy="5029200"/>
          </a:xfrm>
          <a:noFill/>
        </p:spPr>
        <p:txBody>
          <a:bodyPr vert="horz" lIns="90488" tIns="44450" rIns="90488" bIns="44450" rtlCol="0">
            <a:noAutofit/>
          </a:bodyPr>
          <a:lstStyle/>
          <a:p>
            <a:pPr marL="285750" indent="-285750" algn="just">
              <a:lnSpc>
                <a:spcPct val="95000"/>
              </a:lnSpc>
              <a:tabLst>
                <a:tab pos="1198563" algn="l"/>
              </a:tabLst>
            </a:pPr>
            <a:endParaRPr lang="en-US" altLang="en-US" b="1">
              <a:latin typeface="Times New Roman" panose="02020603050405020304" pitchFamily="18" charset="0"/>
              <a:cs typeface="Times New Roman" panose="02020603050405020304" pitchFamily="18" charset="0"/>
            </a:endParaRPr>
          </a:p>
          <a:p>
            <a:pPr marL="285750" indent="-285750" algn="just">
              <a:lnSpc>
                <a:spcPct val="95000"/>
              </a:lnSpc>
              <a:tabLst>
                <a:tab pos="1198563" algn="l"/>
              </a:tabLst>
            </a:pPr>
            <a:endParaRPr lang="en-US" altLang="en-US" b="1">
              <a:latin typeface="Times New Roman" panose="02020603050405020304" pitchFamily="18" charset="0"/>
              <a:cs typeface="Times New Roman" panose="02020603050405020304" pitchFamily="18" charset="0"/>
            </a:endParaRPr>
          </a:p>
        </p:txBody>
      </p:sp>
      <p:sp>
        <p:nvSpPr>
          <p:cNvPr id="30725" name="Text Box 4"/>
          <p:cNvSpPr txBox="1">
            <a:spLocks noChangeArrowheads="1"/>
          </p:cNvSpPr>
          <p:nvPr/>
        </p:nvSpPr>
        <p:spPr bwMode="auto">
          <a:xfrm>
            <a:off x="3200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30726" name="Rectangle 5"/>
          <p:cNvSpPr>
            <a:spLocks noChangeArrowheads="1"/>
          </p:cNvSpPr>
          <p:nvPr/>
        </p:nvSpPr>
        <p:spPr bwMode="auto">
          <a:xfrm>
            <a:off x="3241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30733" name="Rectangle 12"/>
          <p:cNvSpPr>
            <a:spLocks noChangeArrowheads="1"/>
          </p:cNvSpPr>
          <p:nvPr/>
        </p:nvSpPr>
        <p:spPr bwMode="auto">
          <a:xfrm>
            <a:off x="1822450" y="1371600"/>
            <a:ext cx="83947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85750" indent="-285750" eaLnBrk="0" hangingPunct="0">
              <a:tabLst>
                <a:tab pos="1198563" algn="l"/>
              </a:tabLst>
              <a:defRPr sz="2400">
                <a:solidFill>
                  <a:schemeClr val="tx1"/>
                </a:solidFill>
                <a:latin typeface="Tahoma" panose="020B0604030504040204" pitchFamily="34" charset="0"/>
              </a:defRPr>
            </a:lvl1pPr>
            <a:lvl2pPr marL="742950" indent="-285750" eaLnBrk="0" hangingPunct="0">
              <a:tabLst>
                <a:tab pos="1198563" algn="l"/>
              </a:tabLst>
              <a:defRPr sz="2400">
                <a:solidFill>
                  <a:schemeClr val="tx1"/>
                </a:solidFill>
                <a:latin typeface="Tahoma" panose="020B0604030504040204" pitchFamily="34" charset="0"/>
              </a:defRPr>
            </a:lvl2pPr>
            <a:lvl3pPr marL="1143000" indent="-228600" eaLnBrk="0" hangingPunct="0">
              <a:tabLst>
                <a:tab pos="1198563" algn="l"/>
              </a:tabLst>
              <a:defRPr sz="2400">
                <a:solidFill>
                  <a:schemeClr val="tx1"/>
                </a:solidFill>
                <a:latin typeface="Tahoma" panose="020B0604030504040204" pitchFamily="34" charset="0"/>
              </a:defRPr>
            </a:lvl3pPr>
            <a:lvl4pPr marL="1600200" indent="-228600" eaLnBrk="0" hangingPunct="0">
              <a:tabLst>
                <a:tab pos="1198563" algn="l"/>
              </a:tabLst>
              <a:defRPr sz="2400">
                <a:solidFill>
                  <a:schemeClr val="tx1"/>
                </a:solidFill>
                <a:latin typeface="Tahoma" panose="020B0604030504040204" pitchFamily="34" charset="0"/>
              </a:defRPr>
            </a:lvl4pPr>
            <a:lvl5pPr marL="2057400" indent="-228600" eaLnBrk="0" hangingPunct="0">
              <a:tabLst>
                <a:tab pos="1198563" algn="l"/>
              </a:tabLst>
              <a:defRPr sz="2400">
                <a:solidFill>
                  <a:schemeClr val="tx1"/>
                </a:solidFill>
                <a:latin typeface="Tahoma" panose="020B0604030504040204" pitchFamily="34" charset="0"/>
              </a:defRPr>
            </a:lvl5pPr>
            <a:lvl6pPr marL="25146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6pPr>
            <a:lvl7pPr marL="29718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7pPr>
            <a:lvl8pPr marL="34290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8pPr>
            <a:lvl9pPr marL="38862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9pPr>
          </a:lstStyle>
          <a:p>
            <a:pPr algn="just" eaLnBrk="1" hangingPunct="1">
              <a:lnSpc>
                <a:spcPct val="95000"/>
              </a:lnSpc>
              <a:spcBef>
                <a:spcPct val="20000"/>
              </a:spcBef>
              <a:buClr>
                <a:schemeClr val="folHlink"/>
              </a:buClr>
              <a:buSzPct val="60000"/>
              <a:buFont typeface="Wingdings" panose="05000000000000000000" pitchFamily="2" charset="2"/>
              <a:buChar char="n"/>
            </a:pPr>
            <a:endParaRPr lang="en-US" altLang="en-US" sz="2800" b="1" dirty="0">
              <a:latin typeface="Calibri" panose="020F0502020204030204" pitchFamily="34" charset="0"/>
              <a:cs typeface="Tahoma" panose="020B0604030504040204" pitchFamily="34" charset="0"/>
            </a:endParaRPr>
          </a:p>
        </p:txBody>
      </p:sp>
      <p:sp>
        <p:nvSpPr>
          <p:cNvPr id="13" name="Rectangle 3"/>
          <p:cNvSpPr txBox="1">
            <a:spLocks noChangeArrowheads="1"/>
          </p:cNvSpPr>
          <p:nvPr/>
        </p:nvSpPr>
        <p:spPr>
          <a:xfrm>
            <a:off x="537506" y="1218804"/>
            <a:ext cx="6180794" cy="5181600"/>
          </a:xfrm>
          <a:prstGeom prst="rect">
            <a:avLst/>
          </a:prstGeom>
        </p:spPr>
        <p:txBody>
          <a:bodyPr vert="horz" lIns="91436" tIns="45718" rIns="91436" bIns="45718" rtlCol="0">
            <a:noAutofit/>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a:lnSpc>
                <a:spcPct val="110000"/>
              </a:lnSpc>
            </a:pPr>
            <a:r>
              <a:rPr lang="en-US" altLang="en-US" dirty="0"/>
              <a:t>Wavelet Transform</a:t>
            </a:r>
          </a:p>
          <a:p>
            <a:pPr lvl="1">
              <a:lnSpc>
                <a:spcPct val="110000"/>
              </a:lnSpc>
            </a:pPr>
            <a:r>
              <a:rPr lang="en-US" altLang="en-US" dirty="0">
                <a:latin typeface="Calibri" panose="020F0502020204030204" pitchFamily="34" charset="0"/>
              </a:rPr>
              <a:t>Decomposes a signal into different frequency </a:t>
            </a:r>
            <a:r>
              <a:rPr lang="en-US" altLang="en-US" dirty="0" err="1">
                <a:latin typeface="Calibri" panose="020F0502020204030204" pitchFamily="34" charset="0"/>
              </a:rPr>
              <a:t>subbands</a:t>
            </a:r>
            <a:endParaRPr lang="en-US" altLang="en-US" dirty="0">
              <a:latin typeface="Calibri" panose="020F0502020204030204" pitchFamily="34" charset="0"/>
            </a:endParaRPr>
          </a:p>
          <a:p>
            <a:pPr lvl="1">
              <a:lnSpc>
                <a:spcPct val="110000"/>
              </a:lnSpc>
            </a:pPr>
            <a:r>
              <a:rPr lang="en-US" altLang="en-US" dirty="0">
                <a:latin typeface="Calibri" panose="020F0502020204030204" pitchFamily="34" charset="0"/>
              </a:rPr>
              <a:t>Applicable to n-dimensional signals</a:t>
            </a:r>
          </a:p>
          <a:p>
            <a:pPr>
              <a:lnSpc>
                <a:spcPct val="110000"/>
              </a:lnSpc>
            </a:pPr>
            <a:r>
              <a:rPr lang="en-US" altLang="en-US" dirty="0">
                <a:latin typeface="Calibri" panose="020F0502020204030204" pitchFamily="34" charset="0"/>
              </a:rPr>
              <a:t>Data are transformed to preserve relative distance between objects at different levels of resolution</a:t>
            </a:r>
          </a:p>
          <a:p>
            <a:pPr>
              <a:lnSpc>
                <a:spcPct val="110000"/>
              </a:lnSpc>
            </a:pPr>
            <a:r>
              <a:rPr lang="en-US" altLang="en-US" dirty="0">
                <a:latin typeface="Calibri" panose="020F0502020204030204" pitchFamily="34" charset="0"/>
              </a:rPr>
              <a:t>Allow natural clusters to become more distinguishable</a:t>
            </a:r>
          </a:p>
          <a:p>
            <a:pPr>
              <a:lnSpc>
                <a:spcPct val="110000"/>
              </a:lnSpc>
            </a:pPr>
            <a:r>
              <a:rPr lang="en-US" altLang="en-US" dirty="0">
                <a:latin typeface="Calibri" panose="020F0502020204030204" pitchFamily="34" charset="0"/>
              </a:rPr>
              <a:t>Used for image compression</a:t>
            </a:r>
          </a:p>
        </p:txBody>
      </p:sp>
      <p:pic>
        <p:nvPicPr>
          <p:cNvPr id="14" name="Picture 2" descr="Image result for wavelet trans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300" y="1201736"/>
            <a:ext cx="4876800"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390992"/>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330926" y="114301"/>
            <a:ext cx="7670074" cy="838200"/>
          </a:xfrm>
        </p:spPr>
        <p:txBody>
          <a:bodyPr>
            <a:normAutofit/>
          </a:bodyPr>
          <a:lstStyle/>
          <a:p>
            <a:pPr eaLnBrk="1" hangingPunct="1"/>
            <a:r>
              <a:rPr lang="en-US" altLang="en-US" dirty="0"/>
              <a:t>Wavelet Transformation </a:t>
            </a:r>
          </a:p>
        </p:txBody>
      </p:sp>
      <p:sp>
        <p:nvSpPr>
          <p:cNvPr id="32772" name="Rectangle 3"/>
          <p:cNvSpPr>
            <a:spLocks noGrp="1" noChangeArrowheads="1"/>
          </p:cNvSpPr>
          <p:nvPr>
            <p:ph type="body" idx="4294967295"/>
          </p:nvPr>
        </p:nvSpPr>
        <p:spPr>
          <a:xfrm>
            <a:off x="583473" y="1447800"/>
            <a:ext cx="10894423" cy="4933950"/>
          </a:xfrm>
        </p:spPr>
        <p:txBody>
          <a:bodyPr/>
          <a:lstStyle/>
          <a:p>
            <a:pPr eaLnBrk="1" hangingPunct="1">
              <a:lnSpc>
                <a:spcPct val="110000"/>
              </a:lnSpc>
            </a:pPr>
            <a:r>
              <a:rPr lang="en-US" altLang="en-US" dirty="0">
                <a:latin typeface="Calibri" panose="020F0502020204030204" pitchFamily="34" charset="0"/>
              </a:rPr>
              <a:t>Discrete wavelet transform (DWT) for linear signal processing, multi-resolution analysis</a:t>
            </a:r>
          </a:p>
          <a:p>
            <a:pPr eaLnBrk="1" hangingPunct="1">
              <a:lnSpc>
                <a:spcPct val="110000"/>
              </a:lnSpc>
            </a:pPr>
            <a:r>
              <a:rPr lang="en-US" altLang="en-US" dirty="0">
                <a:latin typeface="Calibri" panose="020F0502020204030204" pitchFamily="34" charset="0"/>
              </a:rPr>
              <a:t>Compressed approximation: Store only a small fraction of the strongest of the wavelet coefficients</a:t>
            </a:r>
          </a:p>
          <a:p>
            <a:pPr eaLnBrk="1" hangingPunct="1">
              <a:lnSpc>
                <a:spcPct val="110000"/>
              </a:lnSpc>
            </a:pPr>
            <a:r>
              <a:rPr lang="en-US" altLang="en-US" dirty="0">
                <a:latin typeface="Calibri" panose="020F0502020204030204" pitchFamily="34" charset="0"/>
              </a:rPr>
              <a:t>Similar to discrete Fourier transform (DFT), but better </a:t>
            </a:r>
            <a:r>
              <a:rPr lang="en-US" altLang="en-US" dirty="0" err="1">
                <a:latin typeface="Calibri" panose="020F0502020204030204" pitchFamily="34" charset="0"/>
              </a:rPr>
              <a:t>lossy</a:t>
            </a:r>
            <a:r>
              <a:rPr lang="en-US" altLang="en-US" dirty="0">
                <a:latin typeface="Calibri" panose="020F0502020204030204" pitchFamily="34" charset="0"/>
              </a:rPr>
              <a:t> compression, localized in space</a:t>
            </a:r>
          </a:p>
          <a:p>
            <a:pPr eaLnBrk="1" hangingPunct="1">
              <a:lnSpc>
                <a:spcPct val="110000"/>
              </a:lnSpc>
            </a:pPr>
            <a:r>
              <a:rPr lang="en-US" altLang="en-US" dirty="0">
                <a:latin typeface="Calibri" panose="020F0502020204030204" pitchFamily="34" charset="0"/>
              </a:rPr>
              <a:t>Method:</a:t>
            </a:r>
          </a:p>
          <a:p>
            <a:pPr lvl="1" eaLnBrk="1" hangingPunct="1">
              <a:lnSpc>
                <a:spcPct val="110000"/>
              </a:lnSpc>
            </a:pPr>
            <a:r>
              <a:rPr lang="en-US" altLang="en-US" dirty="0">
                <a:latin typeface="Calibri" panose="020F0502020204030204" pitchFamily="34" charset="0"/>
              </a:rPr>
              <a:t>Length, L, must be an integer power of 2 (padding with 0’s, when necessary)</a:t>
            </a:r>
          </a:p>
          <a:p>
            <a:pPr lvl="1" eaLnBrk="1" hangingPunct="1">
              <a:lnSpc>
                <a:spcPct val="110000"/>
              </a:lnSpc>
            </a:pPr>
            <a:r>
              <a:rPr lang="en-US" altLang="en-US" dirty="0">
                <a:latin typeface="Calibri" panose="020F0502020204030204" pitchFamily="34" charset="0"/>
              </a:rPr>
              <a:t>Each transform has 2 functions: smoothing, difference</a:t>
            </a:r>
          </a:p>
          <a:p>
            <a:pPr lvl="1" eaLnBrk="1" hangingPunct="1">
              <a:lnSpc>
                <a:spcPct val="110000"/>
              </a:lnSpc>
            </a:pPr>
            <a:r>
              <a:rPr lang="en-US" altLang="en-US" dirty="0">
                <a:latin typeface="Calibri" panose="020F0502020204030204" pitchFamily="34" charset="0"/>
              </a:rPr>
              <a:t>Applies to pairs of data, resulting in two set of data of length L/2</a:t>
            </a:r>
          </a:p>
          <a:p>
            <a:pPr lvl="1" eaLnBrk="1" hangingPunct="1">
              <a:lnSpc>
                <a:spcPct val="110000"/>
              </a:lnSpc>
            </a:pPr>
            <a:r>
              <a:rPr lang="en-US" altLang="en-US" dirty="0">
                <a:latin typeface="Calibri" panose="020F0502020204030204" pitchFamily="34" charset="0"/>
              </a:rPr>
              <a:t>Applies two functions recursively, until reaches the desired length</a:t>
            </a:r>
          </a:p>
        </p:txBody>
      </p:sp>
      <p:grpSp>
        <p:nvGrpSpPr>
          <p:cNvPr id="32773" name="Group 4"/>
          <p:cNvGrpSpPr>
            <a:grpSpLocks/>
          </p:cNvGrpSpPr>
          <p:nvPr/>
        </p:nvGrpSpPr>
        <p:grpSpPr bwMode="auto">
          <a:xfrm>
            <a:off x="8077200" y="1"/>
            <a:ext cx="2590800" cy="1579563"/>
            <a:chOff x="3936" y="96"/>
            <a:chExt cx="1632" cy="995"/>
          </a:xfrm>
        </p:grpSpPr>
        <p:sp>
          <p:nvSpPr>
            <p:cNvPr id="32774" name="Rectangle 5"/>
            <p:cNvSpPr>
              <a:spLocks noChangeArrowheads="1"/>
            </p:cNvSpPr>
            <p:nvPr/>
          </p:nvSpPr>
          <p:spPr bwMode="auto">
            <a:xfrm>
              <a:off x="3936" y="96"/>
              <a:ext cx="1632" cy="96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a:t> </a:t>
              </a:r>
              <a:endParaRPr lang="en-US" altLang="en-US" sz="1600"/>
            </a:p>
            <a:p>
              <a:pPr algn="ctr" eaLnBrk="1" hangingPunct="1"/>
              <a:endParaRPr lang="en-US" altLang="en-US"/>
            </a:p>
          </p:txBody>
        </p:sp>
        <p:sp>
          <p:nvSpPr>
            <p:cNvPr id="32775" name="Line 6"/>
            <p:cNvSpPr>
              <a:spLocks noChangeShapeType="1"/>
            </p:cNvSpPr>
            <p:nvPr/>
          </p:nvSpPr>
          <p:spPr bwMode="auto">
            <a:xfrm>
              <a:off x="3984" y="864"/>
              <a:ext cx="1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76" name="Line 7"/>
            <p:cNvSpPr>
              <a:spLocks noChangeShapeType="1"/>
            </p:cNvSpPr>
            <p:nvPr/>
          </p:nvSpPr>
          <p:spPr bwMode="auto">
            <a:xfrm flipH="1" flipV="1">
              <a:off x="4128" y="288"/>
              <a:ext cx="0" cy="57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77" name="Line 8"/>
            <p:cNvSpPr>
              <a:spLocks noChangeShapeType="1"/>
            </p:cNvSpPr>
            <p:nvPr/>
          </p:nvSpPr>
          <p:spPr bwMode="auto">
            <a:xfrm>
              <a:off x="4128" y="28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78" name="Line 9"/>
            <p:cNvSpPr>
              <a:spLocks noChangeShapeType="1"/>
            </p:cNvSpPr>
            <p:nvPr/>
          </p:nvSpPr>
          <p:spPr bwMode="auto">
            <a:xfrm>
              <a:off x="4416" y="288"/>
              <a:ext cx="0" cy="57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79" name="Line 10"/>
            <p:cNvSpPr>
              <a:spLocks noChangeShapeType="1"/>
            </p:cNvSpPr>
            <p:nvPr/>
          </p:nvSpPr>
          <p:spPr bwMode="auto">
            <a:xfrm>
              <a:off x="4416" y="864"/>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80" name="Line 11"/>
            <p:cNvSpPr>
              <a:spLocks noChangeShapeType="1"/>
            </p:cNvSpPr>
            <p:nvPr/>
          </p:nvSpPr>
          <p:spPr bwMode="auto">
            <a:xfrm>
              <a:off x="4848" y="864"/>
              <a:ext cx="9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81" name="Line 12"/>
            <p:cNvSpPr>
              <a:spLocks noChangeShapeType="1"/>
            </p:cNvSpPr>
            <p:nvPr/>
          </p:nvSpPr>
          <p:spPr bwMode="auto">
            <a:xfrm flipV="1">
              <a:off x="4944" y="336"/>
              <a:ext cx="192" cy="52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82" name="Line 13"/>
            <p:cNvSpPr>
              <a:spLocks noChangeShapeType="1"/>
            </p:cNvSpPr>
            <p:nvPr/>
          </p:nvSpPr>
          <p:spPr bwMode="auto">
            <a:xfrm>
              <a:off x="5136" y="336"/>
              <a:ext cx="96"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83" name="Line 14"/>
            <p:cNvSpPr>
              <a:spLocks noChangeShapeType="1"/>
            </p:cNvSpPr>
            <p:nvPr/>
          </p:nvSpPr>
          <p:spPr bwMode="auto">
            <a:xfrm>
              <a:off x="5232" y="624"/>
              <a:ext cx="96"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84" name="Line 15"/>
            <p:cNvSpPr>
              <a:spLocks noChangeShapeType="1"/>
            </p:cNvSpPr>
            <p:nvPr/>
          </p:nvSpPr>
          <p:spPr bwMode="auto">
            <a:xfrm flipV="1">
              <a:off x="5328" y="864"/>
              <a:ext cx="96" cy="4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85" name="Line 16"/>
            <p:cNvSpPr>
              <a:spLocks noChangeShapeType="1"/>
            </p:cNvSpPr>
            <p:nvPr/>
          </p:nvSpPr>
          <p:spPr bwMode="auto">
            <a:xfrm>
              <a:off x="5424" y="864"/>
              <a:ext cx="9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86" name="Rectangle 17"/>
            <p:cNvSpPr>
              <a:spLocks noChangeArrowheads="1"/>
            </p:cNvSpPr>
            <p:nvPr/>
          </p:nvSpPr>
          <p:spPr bwMode="auto">
            <a:xfrm>
              <a:off x="4080" y="864"/>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600"/>
                <a:t>Haar2</a:t>
              </a:r>
            </a:p>
          </p:txBody>
        </p:sp>
        <p:sp>
          <p:nvSpPr>
            <p:cNvPr id="32787" name="Rectangle 18"/>
            <p:cNvSpPr>
              <a:spLocks noChangeArrowheads="1"/>
            </p:cNvSpPr>
            <p:nvPr/>
          </p:nvSpPr>
          <p:spPr bwMode="auto">
            <a:xfrm>
              <a:off x="4752" y="864"/>
              <a:ext cx="77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110000"/>
                </a:lnSpc>
                <a:spcBef>
                  <a:spcPct val="20000"/>
                </a:spcBef>
                <a:buClr>
                  <a:schemeClr val="folHlink"/>
                </a:buClr>
                <a:buSzPct val="60000"/>
                <a:buFont typeface="Wingdings" panose="05000000000000000000" pitchFamily="2" charset="2"/>
                <a:buNone/>
              </a:pPr>
              <a:r>
                <a:rPr lang="en-US" altLang="en-US" sz="1600"/>
                <a:t>Daubechie4</a:t>
              </a:r>
            </a:p>
          </p:txBody>
        </p:sp>
      </p:grpSp>
    </p:spTree>
    <p:extLst>
      <p:ext uri="{BB962C8B-B14F-4D97-AF65-F5344CB8AC3E}">
        <p14:creationId xmlns:p14="http://schemas.microsoft.com/office/powerpoint/2010/main" val="1553124959"/>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p:txBody>
          <a:bodyPr/>
          <a:lstStyle/>
          <a:p>
            <a:pPr eaLnBrk="1" hangingPunct="1"/>
            <a:r>
              <a:rPr lang="en-US" altLang="en-US" dirty="0"/>
              <a:t>Why Wavelet Transform?</a:t>
            </a:r>
          </a:p>
        </p:txBody>
      </p:sp>
      <p:sp>
        <p:nvSpPr>
          <p:cNvPr id="34820" name="Rectangle 3"/>
          <p:cNvSpPr>
            <a:spLocks noGrp="1" noChangeArrowheads="1"/>
          </p:cNvSpPr>
          <p:nvPr>
            <p:ph type="body" idx="4294967295"/>
          </p:nvPr>
        </p:nvSpPr>
        <p:spPr>
          <a:xfrm>
            <a:off x="574766" y="1295399"/>
            <a:ext cx="10946674" cy="5157651"/>
          </a:xfrm>
        </p:spPr>
        <p:txBody>
          <a:bodyPr/>
          <a:lstStyle/>
          <a:p>
            <a:pPr eaLnBrk="1" hangingPunct="1">
              <a:spcAft>
                <a:spcPts val="600"/>
              </a:spcAft>
            </a:pPr>
            <a:r>
              <a:rPr lang="en-US" altLang="en-US" dirty="0">
                <a:latin typeface="Calibri" panose="020F0502020204030204" pitchFamily="34" charset="0"/>
              </a:rPr>
              <a:t>Use hat-shape filters</a:t>
            </a:r>
          </a:p>
          <a:p>
            <a:pPr lvl="1" eaLnBrk="1" hangingPunct="1">
              <a:spcAft>
                <a:spcPts val="600"/>
              </a:spcAft>
            </a:pPr>
            <a:r>
              <a:rPr lang="en-US" altLang="en-US" dirty="0">
                <a:latin typeface="Calibri" panose="020F0502020204030204" pitchFamily="34" charset="0"/>
              </a:rPr>
              <a:t>Emphasize region where points cluster</a:t>
            </a:r>
          </a:p>
          <a:p>
            <a:pPr lvl="1" eaLnBrk="1" hangingPunct="1">
              <a:spcAft>
                <a:spcPts val="600"/>
              </a:spcAft>
            </a:pPr>
            <a:r>
              <a:rPr lang="en-US" altLang="en-US" dirty="0">
                <a:latin typeface="Calibri" panose="020F0502020204030204" pitchFamily="34" charset="0"/>
              </a:rPr>
              <a:t>Suppress weaker information in their boundaries  </a:t>
            </a:r>
          </a:p>
          <a:p>
            <a:pPr eaLnBrk="1" hangingPunct="1">
              <a:spcAft>
                <a:spcPts val="600"/>
              </a:spcAft>
            </a:pPr>
            <a:r>
              <a:rPr lang="en-US" altLang="en-US" dirty="0">
                <a:latin typeface="Calibri" panose="020F0502020204030204" pitchFamily="34" charset="0"/>
              </a:rPr>
              <a:t>Effective removal of outliers</a:t>
            </a:r>
          </a:p>
          <a:p>
            <a:pPr lvl="1" eaLnBrk="1" hangingPunct="1">
              <a:spcAft>
                <a:spcPts val="600"/>
              </a:spcAft>
            </a:pPr>
            <a:r>
              <a:rPr lang="en-US" altLang="en-US" dirty="0">
                <a:latin typeface="Calibri" panose="020F0502020204030204" pitchFamily="34" charset="0"/>
              </a:rPr>
              <a:t>Insensitive to noise, insensitive to input order</a:t>
            </a:r>
          </a:p>
          <a:p>
            <a:pPr eaLnBrk="1" hangingPunct="1">
              <a:spcAft>
                <a:spcPts val="600"/>
              </a:spcAft>
            </a:pPr>
            <a:r>
              <a:rPr lang="en-US" altLang="en-US" dirty="0">
                <a:latin typeface="Calibri" panose="020F0502020204030204" pitchFamily="34" charset="0"/>
              </a:rPr>
              <a:t>Multi-resolution</a:t>
            </a:r>
          </a:p>
          <a:p>
            <a:pPr lvl="1" eaLnBrk="1" hangingPunct="1">
              <a:spcAft>
                <a:spcPts val="600"/>
              </a:spcAft>
            </a:pPr>
            <a:r>
              <a:rPr lang="en-US" altLang="en-US" dirty="0">
                <a:latin typeface="Calibri" panose="020F0502020204030204" pitchFamily="34" charset="0"/>
              </a:rPr>
              <a:t>Detect arbitrary shaped clusters at different scales</a:t>
            </a:r>
          </a:p>
          <a:p>
            <a:pPr eaLnBrk="1" hangingPunct="1">
              <a:spcAft>
                <a:spcPts val="600"/>
              </a:spcAft>
            </a:pPr>
            <a:r>
              <a:rPr lang="en-US" altLang="en-US" dirty="0">
                <a:latin typeface="Calibri" panose="020F0502020204030204" pitchFamily="34" charset="0"/>
              </a:rPr>
              <a:t>Efficient</a:t>
            </a:r>
          </a:p>
          <a:p>
            <a:pPr lvl="1" eaLnBrk="1" hangingPunct="1">
              <a:spcAft>
                <a:spcPts val="600"/>
              </a:spcAft>
            </a:pPr>
            <a:r>
              <a:rPr lang="en-US" altLang="en-US" dirty="0">
                <a:latin typeface="Calibri" panose="020F0502020204030204" pitchFamily="34" charset="0"/>
              </a:rPr>
              <a:t>Complexity O(N)</a:t>
            </a:r>
          </a:p>
          <a:p>
            <a:pPr eaLnBrk="1" hangingPunct="1">
              <a:spcAft>
                <a:spcPts val="600"/>
              </a:spcAft>
            </a:pPr>
            <a:r>
              <a:rPr lang="en-US" altLang="en-US" dirty="0">
                <a:latin typeface="Calibri" panose="020F0502020204030204" pitchFamily="34" charset="0"/>
              </a:rPr>
              <a:t>Only applicable to low dimensional data</a:t>
            </a:r>
          </a:p>
        </p:txBody>
      </p:sp>
    </p:spTree>
    <p:extLst>
      <p:ext uri="{BB962C8B-B14F-4D97-AF65-F5344CB8AC3E}">
        <p14:creationId xmlns:p14="http://schemas.microsoft.com/office/powerpoint/2010/main" val="3723236709"/>
      </p:ext>
    </p:extLst>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idx="4294967295"/>
          </p:nvPr>
        </p:nvSpPr>
        <p:spPr>
          <a:xfrm>
            <a:off x="2019301" y="304800"/>
            <a:ext cx="8054975" cy="609600"/>
          </a:xfrm>
        </p:spPr>
        <p:txBody>
          <a:bodyPr>
            <a:noAutofit/>
          </a:bodyPr>
          <a:lstStyle/>
          <a:p>
            <a:pPr eaLnBrk="1" hangingPunct="1"/>
            <a:r>
              <a:rPr lang="en-US" altLang="en-US" dirty="0"/>
              <a:t>Data Transformation</a:t>
            </a:r>
          </a:p>
        </p:txBody>
      </p:sp>
      <p:sp>
        <p:nvSpPr>
          <p:cNvPr id="55300" name="Rectangle 3"/>
          <p:cNvSpPr>
            <a:spLocks noGrp="1" noChangeArrowheads="1"/>
          </p:cNvSpPr>
          <p:nvPr>
            <p:ph type="body" idx="4294967295"/>
          </p:nvPr>
        </p:nvSpPr>
        <p:spPr>
          <a:xfrm>
            <a:off x="634410" y="1132114"/>
            <a:ext cx="10824755" cy="5660572"/>
          </a:xfrm>
        </p:spPr>
        <p:txBody>
          <a:bodyPr/>
          <a:lstStyle/>
          <a:p>
            <a:pPr>
              <a:spcAft>
                <a:spcPts val="300"/>
              </a:spcAft>
            </a:pPr>
            <a:r>
              <a:rPr lang="en-US" altLang="en-US" dirty="0">
                <a:latin typeface="Calibri" panose="020F0502020204030204" pitchFamily="34" charset="0"/>
              </a:rPr>
              <a:t>A function that maps the entire set of values of a given attribute to a new set of replacement values </a:t>
            </a:r>
            <a:r>
              <a:rPr lang="en-US" altLang="en-US" dirty="0" err="1">
                <a:latin typeface="Calibri" panose="020F0502020204030204" pitchFamily="34" charset="0"/>
              </a:rPr>
              <a:t>s.t.</a:t>
            </a:r>
            <a:r>
              <a:rPr lang="en-US" altLang="en-US" dirty="0">
                <a:latin typeface="Calibri" panose="020F0502020204030204" pitchFamily="34" charset="0"/>
              </a:rPr>
              <a:t> each old value can be identified with one of the new values</a:t>
            </a:r>
          </a:p>
          <a:p>
            <a:pPr>
              <a:spcAft>
                <a:spcPts val="300"/>
              </a:spcAft>
            </a:pPr>
            <a:r>
              <a:rPr lang="en-US" altLang="en-US" dirty="0">
                <a:latin typeface="Calibri" panose="020F0502020204030204" pitchFamily="34" charset="0"/>
              </a:rPr>
              <a:t>Methods</a:t>
            </a:r>
          </a:p>
          <a:p>
            <a:pPr lvl="1">
              <a:spcAft>
                <a:spcPts val="300"/>
              </a:spcAft>
            </a:pPr>
            <a:r>
              <a:rPr lang="en-US" altLang="en-US" dirty="0">
                <a:latin typeface="Calibri" panose="020F0502020204030204" pitchFamily="34" charset="0"/>
              </a:rPr>
              <a:t>Smoothing: Remove noise from data</a:t>
            </a:r>
          </a:p>
          <a:p>
            <a:pPr lvl="1">
              <a:spcAft>
                <a:spcPts val="300"/>
              </a:spcAft>
            </a:pPr>
            <a:r>
              <a:rPr lang="en-US" altLang="en-US" dirty="0">
                <a:latin typeface="Calibri" panose="020F0502020204030204" pitchFamily="34" charset="0"/>
              </a:rPr>
              <a:t>Attribute/feature construction</a:t>
            </a:r>
          </a:p>
          <a:p>
            <a:pPr lvl="2">
              <a:spcAft>
                <a:spcPts val="300"/>
              </a:spcAft>
            </a:pPr>
            <a:r>
              <a:rPr lang="en-US" altLang="en-US" dirty="0">
                <a:latin typeface="Calibri" panose="020F0502020204030204" pitchFamily="34" charset="0"/>
              </a:rPr>
              <a:t>New attributes constructed from the given ones</a:t>
            </a:r>
          </a:p>
          <a:p>
            <a:pPr lvl="1">
              <a:spcAft>
                <a:spcPts val="300"/>
              </a:spcAft>
            </a:pPr>
            <a:r>
              <a:rPr lang="en-US" altLang="en-US" dirty="0">
                <a:latin typeface="Calibri" panose="020F0502020204030204" pitchFamily="34" charset="0"/>
              </a:rPr>
              <a:t>Aggregation: Summarization, data cube construction</a:t>
            </a:r>
          </a:p>
          <a:p>
            <a:pPr lvl="1">
              <a:spcAft>
                <a:spcPts val="300"/>
              </a:spcAft>
            </a:pPr>
            <a:r>
              <a:rPr lang="en-US" altLang="en-US" dirty="0">
                <a:latin typeface="Calibri" panose="020F0502020204030204" pitchFamily="34" charset="0"/>
              </a:rPr>
              <a:t>Normalization: Scaled to fall within a smaller, specified range</a:t>
            </a:r>
          </a:p>
          <a:p>
            <a:pPr lvl="2">
              <a:spcAft>
                <a:spcPts val="300"/>
              </a:spcAft>
            </a:pPr>
            <a:r>
              <a:rPr lang="en-US" altLang="en-US" dirty="0">
                <a:latin typeface="Calibri" panose="020F0502020204030204" pitchFamily="34" charset="0"/>
              </a:rPr>
              <a:t>min-max normalization</a:t>
            </a:r>
          </a:p>
          <a:p>
            <a:pPr lvl="2">
              <a:spcAft>
                <a:spcPts val="300"/>
              </a:spcAft>
            </a:pPr>
            <a:r>
              <a:rPr lang="en-US" altLang="en-US" dirty="0">
                <a:latin typeface="Calibri" panose="020F0502020204030204" pitchFamily="34" charset="0"/>
              </a:rPr>
              <a:t>z-score normalization</a:t>
            </a:r>
          </a:p>
          <a:p>
            <a:pPr lvl="2">
              <a:spcAft>
                <a:spcPts val="300"/>
              </a:spcAft>
            </a:pPr>
            <a:r>
              <a:rPr lang="en-US" altLang="en-US" dirty="0">
                <a:latin typeface="Calibri" panose="020F0502020204030204" pitchFamily="34" charset="0"/>
              </a:rPr>
              <a:t>normalization by decimal scaling</a:t>
            </a:r>
          </a:p>
          <a:p>
            <a:pPr lvl="1">
              <a:spcAft>
                <a:spcPts val="300"/>
              </a:spcAft>
            </a:pPr>
            <a:r>
              <a:rPr lang="en-US" altLang="en-US" dirty="0">
                <a:latin typeface="Calibri" panose="020F0502020204030204" pitchFamily="34" charset="0"/>
              </a:rPr>
              <a:t>Discretization: Concept hierarchy climbing</a:t>
            </a:r>
          </a:p>
        </p:txBody>
      </p:sp>
    </p:spTree>
    <p:extLst>
      <p:ext uri="{BB962C8B-B14F-4D97-AF65-F5344CB8AC3E}">
        <p14:creationId xmlns:p14="http://schemas.microsoft.com/office/powerpoint/2010/main" val="3017492730"/>
      </p:ext>
    </p:extLst>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1524000" y="381000"/>
            <a:ext cx="9144000" cy="609600"/>
          </a:xfrm>
        </p:spPr>
        <p:txBody>
          <a:bodyPr>
            <a:noAutofit/>
          </a:bodyPr>
          <a:lstStyle/>
          <a:p>
            <a:pPr eaLnBrk="1" hangingPunct="1"/>
            <a:r>
              <a:rPr lang="en-US" altLang="en-US" dirty="0"/>
              <a:t>Normalization</a:t>
            </a:r>
          </a:p>
        </p:txBody>
      </p:sp>
      <p:sp>
        <p:nvSpPr>
          <p:cNvPr id="56324" name="Rectangle 3"/>
          <p:cNvSpPr>
            <a:spLocks noGrp="1" noChangeArrowheads="1"/>
          </p:cNvSpPr>
          <p:nvPr>
            <p:ph type="body" sz="half" idx="1"/>
          </p:nvPr>
        </p:nvSpPr>
        <p:spPr>
          <a:xfrm>
            <a:off x="707027" y="1138237"/>
            <a:ext cx="8817973" cy="5029200"/>
          </a:xfrm>
        </p:spPr>
        <p:txBody>
          <a:bodyPr/>
          <a:lstStyle/>
          <a:p>
            <a:pPr eaLnBrk="1" hangingPunct="1">
              <a:spcAft>
                <a:spcPts val="300"/>
              </a:spcAft>
            </a:pPr>
            <a:r>
              <a:rPr lang="en-US" altLang="en-US" b="1" dirty="0">
                <a:latin typeface="Calibri" panose="020F0502020204030204" pitchFamily="34" charset="0"/>
              </a:rPr>
              <a:t>Min-max normalization</a:t>
            </a:r>
            <a:r>
              <a:rPr lang="en-US" altLang="en-US" dirty="0">
                <a:latin typeface="Calibri" panose="020F0502020204030204" pitchFamily="34" charset="0"/>
              </a:rPr>
              <a:t>: to [</a:t>
            </a:r>
            <a:r>
              <a:rPr lang="en-US" altLang="en-US" dirty="0" err="1">
                <a:latin typeface="Calibri" panose="020F0502020204030204" pitchFamily="34" charset="0"/>
              </a:rPr>
              <a:t>new_min</a:t>
            </a:r>
            <a:r>
              <a:rPr lang="en-US" altLang="en-US" baseline="-25000" dirty="0" err="1">
                <a:latin typeface="Calibri" panose="020F0502020204030204" pitchFamily="34" charset="0"/>
              </a:rPr>
              <a:t>A</a:t>
            </a:r>
            <a:r>
              <a:rPr lang="en-US" altLang="en-US" dirty="0">
                <a:latin typeface="Calibri" panose="020F0502020204030204" pitchFamily="34" charset="0"/>
              </a:rPr>
              <a:t>, </a:t>
            </a:r>
            <a:r>
              <a:rPr lang="en-US" altLang="en-US" dirty="0" err="1">
                <a:latin typeface="Calibri" panose="020F0502020204030204" pitchFamily="34" charset="0"/>
              </a:rPr>
              <a:t>new_max</a:t>
            </a:r>
            <a:r>
              <a:rPr lang="en-US" altLang="en-US" baseline="-25000" dirty="0" err="1">
                <a:latin typeface="Calibri" panose="020F0502020204030204" pitchFamily="34" charset="0"/>
              </a:rPr>
              <a:t>A</a:t>
            </a:r>
            <a:r>
              <a:rPr lang="en-US" altLang="en-US" dirty="0">
                <a:latin typeface="Calibri" panose="020F0502020204030204" pitchFamily="34" charset="0"/>
              </a:rPr>
              <a:t>]</a:t>
            </a:r>
          </a:p>
          <a:p>
            <a:pPr lvl="1" eaLnBrk="1" hangingPunct="1">
              <a:spcAft>
                <a:spcPts val="300"/>
              </a:spcAft>
            </a:pPr>
            <a:endParaRPr lang="en-US" altLang="en-US" dirty="0">
              <a:latin typeface="Calibri" panose="020F0502020204030204" pitchFamily="34" charset="0"/>
            </a:endParaRPr>
          </a:p>
          <a:p>
            <a:pPr lvl="1" eaLnBrk="1" hangingPunct="1">
              <a:spcAft>
                <a:spcPts val="300"/>
              </a:spcAft>
            </a:pPr>
            <a:endParaRPr lang="en-US" altLang="en-US" dirty="0">
              <a:latin typeface="Calibri" panose="020F0502020204030204" pitchFamily="34" charset="0"/>
            </a:endParaRPr>
          </a:p>
          <a:p>
            <a:pPr lvl="1" eaLnBrk="1" hangingPunct="1">
              <a:spcAft>
                <a:spcPts val="300"/>
              </a:spcAft>
            </a:pPr>
            <a:r>
              <a:rPr lang="en-US" altLang="en-US" dirty="0">
                <a:latin typeface="Calibri" panose="020F0502020204030204" pitchFamily="34" charset="0"/>
              </a:rPr>
              <a:t>Ex.  Let income range $12,000 to $98,000 normalized to [0.0, 1.0]</a:t>
            </a:r>
          </a:p>
          <a:p>
            <a:pPr lvl="3">
              <a:spcAft>
                <a:spcPts val="300"/>
              </a:spcAft>
            </a:pPr>
            <a:r>
              <a:rPr lang="en-US" altLang="en-US" dirty="0">
                <a:latin typeface="Calibri" panose="020F0502020204030204" pitchFamily="34" charset="0"/>
              </a:rPr>
              <a:t>Then $73,000 is mapped to  </a:t>
            </a:r>
          </a:p>
          <a:p>
            <a:pPr eaLnBrk="1" hangingPunct="1">
              <a:spcAft>
                <a:spcPts val="300"/>
              </a:spcAft>
            </a:pPr>
            <a:r>
              <a:rPr lang="en-US" altLang="en-US" b="1" dirty="0">
                <a:latin typeface="Calibri" panose="020F0502020204030204" pitchFamily="34" charset="0"/>
              </a:rPr>
              <a:t>Z-score normalization</a:t>
            </a:r>
            <a:r>
              <a:rPr lang="en-US" altLang="en-US" dirty="0">
                <a:latin typeface="Calibri" panose="020F0502020204030204" pitchFamily="34" charset="0"/>
              </a:rPr>
              <a:t> (</a:t>
            </a:r>
            <a:r>
              <a:rPr lang="el-GR" altLang="en-US" dirty="0">
                <a:latin typeface="Calibri" panose="020F0502020204030204" pitchFamily="34" charset="0"/>
              </a:rPr>
              <a:t>μ</a:t>
            </a:r>
            <a:r>
              <a:rPr lang="en-US" altLang="en-US" dirty="0">
                <a:latin typeface="Calibri" panose="020F0502020204030204" pitchFamily="34" charset="0"/>
              </a:rPr>
              <a:t>: mean, </a:t>
            </a:r>
            <a:r>
              <a:rPr lang="el-GR" altLang="en-US" dirty="0">
                <a:latin typeface="Calibri" panose="020F0502020204030204" pitchFamily="34" charset="0"/>
              </a:rPr>
              <a:t>σ</a:t>
            </a:r>
            <a:r>
              <a:rPr lang="en-US" altLang="en-US" dirty="0">
                <a:latin typeface="Calibri" panose="020F0502020204030204" pitchFamily="34" charset="0"/>
              </a:rPr>
              <a:t>: standard deviation):</a:t>
            </a:r>
          </a:p>
          <a:p>
            <a:pPr eaLnBrk="1" hangingPunct="1">
              <a:spcAft>
                <a:spcPts val="300"/>
              </a:spcAft>
            </a:pPr>
            <a:endParaRPr lang="en-US" altLang="en-US" dirty="0">
              <a:latin typeface="Calibri" panose="020F0502020204030204" pitchFamily="34" charset="0"/>
            </a:endParaRPr>
          </a:p>
          <a:p>
            <a:pPr lvl="1" eaLnBrk="1" hangingPunct="1">
              <a:spcAft>
                <a:spcPts val="300"/>
              </a:spcAft>
            </a:pPr>
            <a:endParaRPr lang="en-US" altLang="en-US" dirty="0">
              <a:latin typeface="Calibri" panose="020F0502020204030204" pitchFamily="34" charset="0"/>
            </a:endParaRPr>
          </a:p>
          <a:p>
            <a:pPr lvl="1" eaLnBrk="1" hangingPunct="1">
              <a:spcAft>
                <a:spcPts val="300"/>
              </a:spcAft>
            </a:pPr>
            <a:r>
              <a:rPr lang="en-US" altLang="en-US" dirty="0">
                <a:latin typeface="Calibri" panose="020F0502020204030204" pitchFamily="34" charset="0"/>
              </a:rPr>
              <a:t>Ex. Let </a:t>
            </a:r>
            <a:r>
              <a:rPr lang="el-GR" altLang="en-US" dirty="0">
                <a:latin typeface="Calibri" panose="020F0502020204030204" pitchFamily="34" charset="0"/>
              </a:rPr>
              <a:t>μ</a:t>
            </a:r>
            <a:r>
              <a:rPr lang="en-US" altLang="en-US" dirty="0">
                <a:latin typeface="Calibri" panose="020F0502020204030204" pitchFamily="34" charset="0"/>
              </a:rPr>
              <a:t> = 54,000, </a:t>
            </a:r>
            <a:r>
              <a:rPr lang="el-GR" altLang="en-US" dirty="0">
                <a:latin typeface="Calibri" panose="020F0502020204030204" pitchFamily="34" charset="0"/>
              </a:rPr>
              <a:t>σ</a:t>
            </a:r>
            <a:r>
              <a:rPr lang="en-US" altLang="en-US" dirty="0">
                <a:latin typeface="Calibri" panose="020F0502020204030204" pitchFamily="34" charset="0"/>
              </a:rPr>
              <a:t> = 16,000.  Then</a:t>
            </a:r>
            <a:endParaRPr lang="el-GR" altLang="en-US" dirty="0">
              <a:latin typeface="Calibri" panose="020F0502020204030204" pitchFamily="34" charset="0"/>
            </a:endParaRPr>
          </a:p>
          <a:p>
            <a:pPr eaLnBrk="1" hangingPunct="1">
              <a:spcAft>
                <a:spcPts val="300"/>
              </a:spcAft>
            </a:pPr>
            <a:r>
              <a:rPr lang="en-US" altLang="en-US" b="1" dirty="0">
                <a:latin typeface="Calibri" panose="020F0502020204030204" pitchFamily="34" charset="0"/>
              </a:rPr>
              <a:t>Normalization by decimal scaling</a:t>
            </a:r>
          </a:p>
        </p:txBody>
      </p:sp>
      <p:graphicFrame>
        <p:nvGraphicFramePr>
          <p:cNvPr id="56325" name="Object 4"/>
          <p:cNvGraphicFramePr>
            <a:graphicFrameLocks noGrp="1" noChangeAspect="1"/>
          </p:cNvGraphicFramePr>
          <p:nvPr>
            <p:ph sz="quarter" idx="2"/>
            <p:extLst>
              <p:ext uri="{D42A27DB-BD31-4B8C-83A1-F6EECF244321}">
                <p14:modId xmlns:p14="http://schemas.microsoft.com/office/powerpoint/2010/main" val="3057030313"/>
              </p:ext>
            </p:extLst>
          </p:nvPr>
        </p:nvGraphicFramePr>
        <p:xfrm>
          <a:off x="5476876" y="3066256"/>
          <a:ext cx="2514600" cy="488950"/>
        </p:xfrm>
        <a:graphic>
          <a:graphicData uri="http://schemas.openxmlformats.org/presentationml/2006/ole">
            <mc:AlternateContent xmlns:mc="http://schemas.openxmlformats.org/markup-compatibility/2006">
              <mc:Choice xmlns:v="urn:schemas-microsoft-com:vml" Requires="v">
                <p:oleObj spid="_x0000_s42353" name="Equation" r:id="rId4" imgW="2222500" imgH="419100" progId="Equation.3">
                  <p:embed/>
                </p:oleObj>
              </mc:Choice>
              <mc:Fallback>
                <p:oleObj name="Equation" r:id="rId4" imgW="22225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6876" y="3066256"/>
                        <a:ext cx="25146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6" name="Object 5"/>
          <p:cNvGraphicFramePr>
            <a:graphicFrameLocks noChangeAspect="1"/>
          </p:cNvGraphicFramePr>
          <p:nvPr>
            <p:extLst>
              <p:ext uri="{D42A27DB-BD31-4B8C-83A1-F6EECF244321}">
                <p14:modId xmlns:p14="http://schemas.microsoft.com/office/powerpoint/2010/main" val="2927582882"/>
              </p:ext>
            </p:extLst>
          </p:nvPr>
        </p:nvGraphicFramePr>
        <p:xfrm>
          <a:off x="3437709" y="1772443"/>
          <a:ext cx="5943600" cy="709613"/>
        </p:xfrm>
        <a:graphic>
          <a:graphicData uri="http://schemas.openxmlformats.org/presentationml/2006/ole">
            <mc:AlternateContent xmlns:mc="http://schemas.openxmlformats.org/markup-compatibility/2006">
              <mc:Choice xmlns:v="urn:schemas-microsoft-com:vml" Requires="v">
                <p:oleObj spid="_x0000_s42354" name="Equation" r:id="rId6" imgW="3340100" imgH="393700" progId="Equation.3">
                  <p:embed/>
                </p:oleObj>
              </mc:Choice>
              <mc:Fallback>
                <p:oleObj name="Equation" r:id="rId6" imgW="33401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7709" y="1772443"/>
                        <a:ext cx="5943600"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7" name="Object 6"/>
          <p:cNvGraphicFramePr>
            <a:graphicFrameLocks noChangeAspect="1"/>
          </p:cNvGraphicFramePr>
          <p:nvPr>
            <p:extLst>
              <p:ext uri="{D42A27DB-BD31-4B8C-83A1-F6EECF244321}">
                <p14:modId xmlns:p14="http://schemas.microsoft.com/office/powerpoint/2010/main" val="3548137428"/>
              </p:ext>
            </p:extLst>
          </p:nvPr>
        </p:nvGraphicFramePr>
        <p:xfrm>
          <a:off x="3600994" y="4060123"/>
          <a:ext cx="1447800" cy="679450"/>
        </p:xfrm>
        <a:graphic>
          <a:graphicData uri="http://schemas.openxmlformats.org/presentationml/2006/ole">
            <mc:AlternateContent xmlns:mc="http://schemas.openxmlformats.org/markup-compatibility/2006">
              <mc:Choice xmlns:v="urn:schemas-microsoft-com:vml" Requires="v">
                <p:oleObj spid="_x0000_s42355" name="Equation" r:id="rId8" imgW="634725" imgH="393529" progId="Equation.3">
                  <p:embed/>
                </p:oleObj>
              </mc:Choice>
              <mc:Fallback>
                <p:oleObj name="Equation" r:id="rId8" imgW="634725"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0994" y="4060123"/>
                        <a:ext cx="14478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8" name="Object 7"/>
          <p:cNvGraphicFramePr>
            <a:graphicFrameLocks noChangeAspect="1"/>
          </p:cNvGraphicFramePr>
          <p:nvPr>
            <p:extLst>
              <p:ext uri="{D42A27DB-BD31-4B8C-83A1-F6EECF244321}">
                <p14:modId xmlns:p14="http://schemas.microsoft.com/office/powerpoint/2010/main" val="1771631000"/>
              </p:ext>
            </p:extLst>
          </p:nvPr>
        </p:nvGraphicFramePr>
        <p:xfrm>
          <a:off x="2904309" y="5743575"/>
          <a:ext cx="1066800" cy="847725"/>
        </p:xfrm>
        <a:graphic>
          <a:graphicData uri="http://schemas.openxmlformats.org/presentationml/2006/ole">
            <mc:AlternateContent xmlns:mc="http://schemas.openxmlformats.org/markup-compatibility/2006">
              <mc:Choice xmlns:v="urn:schemas-microsoft-com:vml" Requires="v">
                <p:oleObj spid="_x0000_s42356" name="Equation" r:id="rId10" imgW="495085" imgH="393529" progId="Equation.3">
                  <p:embed/>
                </p:oleObj>
              </mc:Choice>
              <mc:Fallback>
                <p:oleObj name="Equation" r:id="rId10" imgW="495085" imgH="39352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04309" y="5743575"/>
                        <a:ext cx="10668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9" name="Object 8"/>
          <p:cNvGraphicFramePr>
            <a:graphicFrameLocks noChangeAspect="1"/>
          </p:cNvGraphicFramePr>
          <p:nvPr/>
        </p:nvGraphicFramePr>
        <p:xfrm>
          <a:off x="6038851" y="3321051"/>
          <a:ext cx="112713" cy="214313"/>
        </p:xfrm>
        <a:graphic>
          <a:graphicData uri="http://schemas.openxmlformats.org/presentationml/2006/ole">
            <mc:AlternateContent xmlns:mc="http://schemas.openxmlformats.org/markup-compatibility/2006">
              <mc:Choice xmlns:v="urn:schemas-microsoft-com:vml" Requires="v">
                <p:oleObj spid="_x0000_s42357" name="Equation" r:id="rId12" imgW="114151" imgH="215619" progId="Equation.3">
                  <p:embed/>
                </p:oleObj>
              </mc:Choice>
              <mc:Fallback>
                <p:oleObj name="Equation" r:id="rId12" imgW="114151" imgH="215619"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38851" y="3321051"/>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0" name="Text Box 9"/>
          <p:cNvSpPr txBox="1">
            <a:spLocks noChangeArrowheads="1"/>
          </p:cNvSpPr>
          <p:nvPr/>
        </p:nvSpPr>
        <p:spPr bwMode="auto">
          <a:xfrm>
            <a:off x="4029076" y="5848960"/>
            <a:ext cx="612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Times New Roman" panose="02020603050405020304" pitchFamily="18" charset="0"/>
              </a:rPr>
              <a:t>Where </a:t>
            </a:r>
            <a:r>
              <a:rPr lang="en-US" altLang="en-US" i="1" dirty="0">
                <a:latin typeface="Times New Roman" panose="02020603050405020304" pitchFamily="18" charset="0"/>
              </a:rPr>
              <a:t>j</a:t>
            </a:r>
            <a:r>
              <a:rPr lang="en-US" altLang="en-US" sz="2000" dirty="0">
                <a:latin typeface="Times New Roman" panose="02020603050405020304" pitchFamily="18" charset="0"/>
              </a:rPr>
              <a:t> is the smallest integer such that Max(|</a:t>
            </a:r>
            <a:r>
              <a:rPr lang="el-GR" altLang="en-US" sz="2000" dirty="0">
                <a:latin typeface="Times New Roman" panose="02020603050405020304" pitchFamily="18" charset="0"/>
                <a:cs typeface="Times New Roman" panose="02020603050405020304" pitchFamily="18" charset="0"/>
              </a:rPr>
              <a:t>ν</a:t>
            </a:r>
            <a:r>
              <a:rPr lang="en-US" altLang="en-US" sz="2000"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rPr>
              <a:t>|) &lt; 1</a:t>
            </a:r>
            <a:endParaRPr lang="en-US" altLang="en-US" dirty="0">
              <a:latin typeface="Times New Roman" panose="02020603050405020304" pitchFamily="18" charset="0"/>
            </a:endParaRPr>
          </a:p>
        </p:txBody>
      </p:sp>
      <p:graphicFrame>
        <p:nvGraphicFramePr>
          <p:cNvPr id="56331" name="Object 10"/>
          <p:cNvGraphicFramePr>
            <a:graphicFrameLocks noGrp="1" noChangeAspect="1"/>
          </p:cNvGraphicFramePr>
          <p:nvPr>
            <p:ph sz="quarter" idx="3"/>
            <p:extLst>
              <p:ext uri="{D42A27DB-BD31-4B8C-83A1-F6EECF244321}">
                <p14:modId xmlns:p14="http://schemas.microsoft.com/office/powerpoint/2010/main" val="1236572865"/>
              </p:ext>
            </p:extLst>
          </p:nvPr>
        </p:nvGraphicFramePr>
        <p:xfrm>
          <a:off x="5972176" y="5000791"/>
          <a:ext cx="1952625" cy="563562"/>
        </p:xfrm>
        <a:graphic>
          <a:graphicData uri="http://schemas.openxmlformats.org/presentationml/2006/ole">
            <mc:AlternateContent xmlns:mc="http://schemas.openxmlformats.org/markup-compatibility/2006">
              <mc:Choice xmlns:v="urn:schemas-microsoft-com:vml" Requires="v">
                <p:oleObj spid="_x0000_s42358" name="Equation" r:id="rId14" imgW="1498600" imgH="419100" progId="Equation.3">
                  <p:embed/>
                </p:oleObj>
              </mc:Choice>
              <mc:Fallback>
                <p:oleObj name="Equation" r:id="rId14" imgW="1498600" imgH="4191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72176" y="5000791"/>
                        <a:ext cx="1952625"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Box 2"/>
          <p:cNvSpPr txBox="1"/>
          <p:nvPr/>
        </p:nvSpPr>
        <p:spPr>
          <a:xfrm>
            <a:off x="5581649" y="4034021"/>
            <a:ext cx="5934076" cy="769441"/>
          </a:xfrm>
          <a:prstGeom prst="rect">
            <a:avLst/>
          </a:prstGeom>
          <a:solidFill>
            <a:srgbClr val="FFFF00"/>
          </a:solidFill>
        </p:spPr>
        <p:txBody>
          <a:bodyPr wrap="square" rtlCol="0">
            <a:spAutoFit/>
          </a:bodyPr>
          <a:lstStyle/>
          <a:p>
            <a:pPr>
              <a:lnSpc>
                <a:spcPct val="110000"/>
              </a:lnSpc>
            </a:pPr>
            <a:r>
              <a:rPr lang="en-US" altLang="en-US" sz="2000" dirty="0">
                <a:latin typeface="Calibri" panose="020F0502020204030204" pitchFamily="34" charset="0"/>
              </a:rPr>
              <a:t>Z-score: The distance between the raw score and the population mean in the unit of the standard deviation</a:t>
            </a:r>
          </a:p>
        </p:txBody>
      </p:sp>
    </p:spTree>
    <p:extLst>
      <p:ext uri="{BB962C8B-B14F-4D97-AF65-F5344CB8AC3E}">
        <p14:creationId xmlns:p14="http://schemas.microsoft.com/office/powerpoint/2010/main" val="2025996718"/>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0" y="304800"/>
            <a:ext cx="12192000" cy="685800"/>
          </a:xfrm>
        </p:spPr>
        <p:txBody>
          <a:bodyPr>
            <a:noAutofit/>
          </a:bodyPr>
          <a:lstStyle/>
          <a:p>
            <a:r>
              <a:rPr lang="en-US" altLang="en-US" dirty="0"/>
              <a:t>Why Preprocess the Data? — Data Quality Issues </a:t>
            </a:r>
          </a:p>
        </p:txBody>
      </p:sp>
      <p:sp>
        <p:nvSpPr>
          <p:cNvPr id="8196" name="Rectangle 3"/>
          <p:cNvSpPr>
            <a:spLocks noGrp="1" noChangeArrowheads="1"/>
          </p:cNvSpPr>
          <p:nvPr>
            <p:ph type="body" idx="1"/>
          </p:nvPr>
        </p:nvSpPr>
        <p:spPr>
          <a:xfrm>
            <a:off x="644434" y="1295399"/>
            <a:ext cx="10850880" cy="5218611"/>
          </a:xfrm>
        </p:spPr>
        <p:txBody>
          <a:bodyPr/>
          <a:lstStyle/>
          <a:p>
            <a:pPr eaLnBrk="1" hangingPunct="1">
              <a:lnSpc>
                <a:spcPct val="140000"/>
              </a:lnSpc>
            </a:pPr>
            <a:r>
              <a:rPr lang="en-US" altLang="en-US" sz="2600" dirty="0"/>
              <a:t>Measures for data quality: A multidimensional view</a:t>
            </a:r>
          </a:p>
          <a:p>
            <a:pPr lvl="1" eaLnBrk="1" hangingPunct="1">
              <a:lnSpc>
                <a:spcPct val="140000"/>
              </a:lnSpc>
            </a:pPr>
            <a:r>
              <a:rPr lang="en-US" altLang="en-US" sz="2600" dirty="0"/>
              <a:t>Accuracy: correct or wrong, accurate or not</a:t>
            </a:r>
          </a:p>
          <a:p>
            <a:pPr lvl="1" eaLnBrk="1" hangingPunct="1">
              <a:lnSpc>
                <a:spcPct val="140000"/>
              </a:lnSpc>
            </a:pPr>
            <a:r>
              <a:rPr lang="en-US" altLang="en-US" sz="2600" dirty="0"/>
              <a:t>Completeness: not recorded, unavailable, …</a:t>
            </a:r>
          </a:p>
          <a:p>
            <a:pPr lvl="1" eaLnBrk="1" hangingPunct="1">
              <a:lnSpc>
                <a:spcPct val="140000"/>
              </a:lnSpc>
            </a:pPr>
            <a:r>
              <a:rPr lang="en-US" altLang="en-US" sz="2600" dirty="0"/>
              <a:t>Consistency: some modified but some not, dangling, …</a:t>
            </a:r>
          </a:p>
          <a:p>
            <a:pPr lvl="1" eaLnBrk="1" hangingPunct="1">
              <a:lnSpc>
                <a:spcPct val="140000"/>
              </a:lnSpc>
            </a:pPr>
            <a:r>
              <a:rPr lang="en-US" altLang="en-US" sz="2600" dirty="0"/>
              <a:t>Timeliness: timely update? </a:t>
            </a:r>
          </a:p>
          <a:p>
            <a:pPr lvl="1" eaLnBrk="1" hangingPunct="1">
              <a:lnSpc>
                <a:spcPct val="140000"/>
              </a:lnSpc>
            </a:pPr>
            <a:r>
              <a:rPr lang="en-US" altLang="en-US" sz="2600" dirty="0"/>
              <a:t>Believability: how trustable the data are correct?</a:t>
            </a:r>
          </a:p>
          <a:p>
            <a:pPr lvl="1" eaLnBrk="1" hangingPunct="1">
              <a:lnSpc>
                <a:spcPct val="140000"/>
              </a:lnSpc>
            </a:pPr>
            <a:r>
              <a:rPr lang="en-US" altLang="en-US" sz="2600" dirty="0"/>
              <a:t>Interpretability: how easily the data can be understood?</a:t>
            </a:r>
          </a:p>
        </p:txBody>
      </p:sp>
    </p:spTree>
    <p:extLst>
      <p:ext uri="{BB962C8B-B14F-4D97-AF65-F5344CB8AC3E}">
        <p14:creationId xmlns:p14="http://schemas.microsoft.com/office/powerpoint/2010/main" val="31238391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altLang="en-US" dirty="0"/>
              <a:t>Discretization </a:t>
            </a:r>
          </a:p>
        </p:txBody>
      </p:sp>
      <p:sp>
        <p:nvSpPr>
          <p:cNvPr id="57348" name="Rectangle 3"/>
          <p:cNvSpPr>
            <a:spLocks noGrp="1" noChangeArrowheads="1"/>
          </p:cNvSpPr>
          <p:nvPr>
            <p:ph type="body" idx="1"/>
          </p:nvPr>
        </p:nvSpPr>
        <p:spPr>
          <a:xfrm>
            <a:off x="609599" y="1219200"/>
            <a:ext cx="10685417" cy="5334000"/>
          </a:xfrm>
        </p:spPr>
        <p:txBody>
          <a:bodyPr/>
          <a:lstStyle/>
          <a:p>
            <a:pPr eaLnBrk="1" hangingPunct="1"/>
            <a:r>
              <a:rPr lang="en-US" altLang="en-US" sz="2400" dirty="0"/>
              <a:t>Three types of attributes</a:t>
            </a:r>
          </a:p>
          <a:p>
            <a:pPr lvl="1" eaLnBrk="1" hangingPunct="1"/>
            <a:r>
              <a:rPr lang="en-US" altLang="en-US" sz="2400" dirty="0"/>
              <a:t>Nominal—values from an unordered set, e.g., color, profession</a:t>
            </a:r>
          </a:p>
          <a:p>
            <a:pPr lvl="1" eaLnBrk="1" hangingPunct="1"/>
            <a:r>
              <a:rPr lang="en-US" altLang="en-US" sz="2400" dirty="0"/>
              <a:t>Ordinal—values from an ordered set, e.g., military or academic rank </a:t>
            </a:r>
          </a:p>
          <a:p>
            <a:pPr lvl="1" eaLnBrk="1" hangingPunct="1"/>
            <a:r>
              <a:rPr lang="en-US" altLang="en-US" sz="2400" dirty="0"/>
              <a:t>Numeric—real numbers, e.g., integer or real numbers</a:t>
            </a:r>
          </a:p>
          <a:p>
            <a:pPr eaLnBrk="1" hangingPunct="1"/>
            <a:r>
              <a:rPr lang="en-US" altLang="en-US" sz="2400" dirty="0"/>
              <a:t>Discretization: Divide the range of a continuous attribute into intervals</a:t>
            </a:r>
          </a:p>
          <a:p>
            <a:pPr lvl="1" eaLnBrk="1" hangingPunct="1"/>
            <a:r>
              <a:rPr lang="en-US" altLang="en-US" sz="2400" dirty="0"/>
              <a:t>Interval labels can then be used to replace actual data values </a:t>
            </a:r>
          </a:p>
          <a:p>
            <a:pPr lvl="1" eaLnBrk="1" hangingPunct="1"/>
            <a:r>
              <a:rPr lang="en-US" altLang="en-US" sz="2400" dirty="0"/>
              <a:t>Reduce data size by discretization</a:t>
            </a:r>
          </a:p>
          <a:p>
            <a:pPr lvl="1" eaLnBrk="1" hangingPunct="1"/>
            <a:r>
              <a:rPr lang="en-US" altLang="en-US" sz="2400" dirty="0"/>
              <a:t>Supervised vs. unsupervised</a:t>
            </a:r>
          </a:p>
          <a:p>
            <a:pPr lvl="1" eaLnBrk="1" hangingPunct="1"/>
            <a:r>
              <a:rPr lang="en-US" altLang="en-US" sz="2400" dirty="0"/>
              <a:t>Split (top-down) vs. merge (bottom-up)</a:t>
            </a:r>
          </a:p>
          <a:p>
            <a:pPr lvl="1" eaLnBrk="1" hangingPunct="1"/>
            <a:r>
              <a:rPr lang="en-US" altLang="en-US" sz="2400" dirty="0"/>
              <a:t>Discretization can be performed recursively on an attribute</a:t>
            </a:r>
          </a:p>
          <a:p>
            <a:pPr lvl="1" eaLnBrk="1" hangingPunct="1"/>
            <a:r>
              <a:rPr lang="en-US" altLang="en-US" sz="2400" dirty="0"/>
              <a:t>Prepare for further analysis, e.g., classification</a:t>
            </a:r>
          </a:p>
        </p:txBody>
      </p:sp>
    </p:spTree>
    <p:extLst>
      <p:ext uri="{BB962C8B-B14F-4D97-AF65-F5344CB8AC3E}">
        <p14:creationId xmlns:p14="http://schemas.microsoft.com/office/powerpoint/2010/main" val="2801363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a:xfrm>
            <a:off x="1524000" y="228600"/>
            <a:ext cx="8991600" cy="762000"/>
          </a:xfrm>
        </p:spPr>
        <p:txBody>
          <a:bodyPr/>
          <a:lstStyle/>
          <a:p>
            <a:pPr eaLnBrk="1" hangingPunct="1"/>
            <a:r>
              <a:rPr lang="en-US" altLang="en-US"/>
              <a:t>Data Discretization Methods</a:t>
            </a:r>
          </a:p>
        </p:txBody>
      </p:sp>
      <p:sp>
        <p:nvSpPr>
          <p:cNvPr id="58372" name="Rectangle 3"/>
          <p:cNvSpPr>
            <a:spLocks noGrp="1" noChangeArrowheads="1"/>
          </p:cNvSpPr>
          <p:nvPr>
            <p:ph type="body" idx="4294967295"/>
          </p:nvPr>
        </p:nvSpPr>
        <p:spPr>
          <a:xfrm>
            <a:off x="592727" y="1123950"/>
            <a:ext cx="10551523" cy="5734050"/>
          </a:xfrm>
        </p:spPr>
        <p:txBody>
          <a:bodyPr/>
          <a:lstStyle/>
          <a:p>
            <a:pPr>
              <a:spcAft>
                <a:spcPts val="600"/>
              </a:spcAft>
            </a:pPr>
            <a:r>
              <a:rPr lang="en-US" altLang="en-US" dirty="0">
                <a:latin typeface="Calibri" panose="020F0502020204030204" pitchFamily="34" charset="0"/>
              </a:rPr>
              <a:t>Binning </a:t>
            </a:r>
          </a:p>
          <a:p>
            <a:pPr lvl="1">
              <a:spcAft>
                <a:spcPts val="600"/>
              </a:spcAft>
            </a:pPr>
            <a:r>
              <a:rPr lang="en-US" altLang="en-US" dirty="0">
                <a:latin typeface="Calibri" panose="020F0502020204030204" pitchFamily="34" charset="0"/>
              </a:rPr>
              <a:t>Top-down split, unsupervised</a:t>
            </a:r>
          </a:p>
          <a:p>
            <a:pPr>
              <a:spcAft>
                <a:spcPts val="600"/>
              </a:spcAft>
            </a:pPr>
            <a:r>
              <a:rPr lang="en-US" altLang="en-US" dirty="0">
                <a:latin typeface="Calibri" panose="020F0502020204030204" pitchFamily="34" charset="0"/>
              </a:rPr>
              <a:t>Histogram analysis</a:t>
            </a:r>
          </a:p>
          <a:p>
            <a:pPr lvl="1">
              <a:spcAft>
                <a:spcPts val="600"/>
              </a:spcAft>
            </a:pPr>
            <a:r>
              <a:rPr lang="en-US" altLang="en-US" dirty="0">
                <a:latin typeface="Calibri" panose="020F0502020204030204" pitchFamily="34" charset="0"/>
              </a:rPr>
              <a:t>Top-down split, unsupervised</a:t>
            </a:r>
          </a:p>
          <a:p>
            <a:pPr>
              <a:spcAft>
                <a:spcPts val="600"/>
              </a:spcAft>
            </a:pPr>
            <a:r>
              <a:rPr lang="en-US" altLang="en-US" dirty="0">
                <a:latin typeface="Calibri" panose="020F0502020204030204" pitchFamily="34" charset="0"/>
              </a:rPr>
              <a:t>Clustering analysis </a:t>
            </a:r>
          </a:p>
          <a:p>
            <a:pPr lvl="1">
              <a:spcAft>
                <a:spcPts val="600"/>
              </a:spcAft>
            </a:pPr>
            <a:r>
              <a:rPr lang="en-US" altLang="en-US" dirty="0">
                <a:latin typeface="Calibri" panose="020F0502020204030204" pitchFamily="34" charset="0"/>
              </a:rPr>
              <a:t>Unsupervised, top-down split or bottom-up merge</a:t>
            </a:r>
          </a:p>
          <a:p>
            <a:pPr>
              <a:spcAft>
                <a:spcPts val="600"/>
              </a:spcAft>
            </a:pPr>
            <a:r>
              <a:rPr lang="en-US" altLang="en-US" dirty="0">
                <a:latin typeface="Calibri" panose="020F0502020204030204" pitchFamily="34" charset="0"/>
              </a:rPr>
              <a:t>Decision-tree analysis</a:t>
            </a:r>
          </a:p>
          <a:p>
            <a:pPr lvl="1">
              <a:spcAft>
                <a:spcPts val="600"/>
              </a:spcAft>
            </a:pPr>
            <a:r>
              <a:rPr lang="en-US" altLang="en-US" dirty="0">
                <a:latin typeface="Calibri" panose="020F0502020204030204" pitchFamily="34" charset="0"/>
              </a:rPr>
              <a:t>Supervised, top-down split</a:t>
            </a:r>
          </a:p>
          <a:p>
            <a:pPr>
              <a:spcAft>
                <a:spcPts val="600"/>
              </a:spcAft>
            </a:pPr>
            <a:r>
              <a:rPr lang="en-US" altLang="en-US" dirty="0">
                <a:latin typeface="Calibri" panose="020F0502020204030204" pitchFamily="34" charset="0"/>
                <a:sym typeface="Symbol" panose="05050102010706020507" pitchFamily="18" charset="2"/>
              </a:rPr>
              <a:t>Correlation (e.g., </a:t>
            </a:r>
            <a:r>
              <a:rPr lang="en-US" altLang="en-US" baseline="30000" dirty="0">
                <a:latin typeface="Calibri" panose="020F0502020204030204" pitchFamily="34" charset="0"/>
              </a:rPr>
              <a:t>2</a:t>
            </a:r>
            <a:r>
              <a:rPr lang="en-US" altLang="en-US" dirty="0">
                <a:latin typeface="Calibri" panose="020F0502020204030204" pitchFamily="34" charset="0"/>
              </a:rPr>
              <a:t>) analysis </a:t>
            </a:r>
          </a:p>
          <a:p>
            <a:pPr lvl="1">
              <a:spcAft>
                <a:spcPts val="600"/>
              </a:spcAft>
            </a:pPr>
            <a:r>
              <a:rPr lang="en-US" altLang="en-US" dirty="0">
                <a:latin typeface="Calibri" panose="020F0502020204030204" pitchFamily="34" charset="0"/>
              </a:rPr>
              <a:t>Unsupervised, bottom-up merge</a:t>
            </a:r>
          </a:p>
          <a:p>
            <a:pPr>
              <a:spcAft>
                <a:spcPts val="600"/>
              </a:spcAft>
            </a:pPr>
            <a:r>
              <a:rPr lang="en-US" altLang="en-US" dirty="0">
                <a:latin typeface="Calibri" panose="020F0502020204030204" pitchFamily="34" charset="0"/>
              </a:rPr>
              <a:t>Note: All the methods can be applied recursively</a:t>
            </a:r>
          </a:p>
        </p:txBody>
      </p:sp>
    </p:spTree>
    <p:extLst>
      <p:ext uri="{BB962C8B-B14F-4D97-AF65-F5344CB8AC3E}">
        <p14:creationId xmlns:p14="http://schemas.microsoft.com/office/powerpoint/2010/main" val="27212004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1371600" y="304800"/>
            <a:ext cx="9372600" cy="609600"/>
          </a:xfrm>
        </p:spPr>
        <p:txBody>
          <a:bodyPr>
            <a:noAutofit/>
          </a:bodyPr>
          <a:lstStyle/>
          <a:p>
            <a:pPr eaLnBrk="1" hangingPunct="1"/>
            <a:r>
              <a:rPr lang="en-US" altLang="en-US" dirty="0"/>
              <a:t>Simple Discretization: Binning</a:t>
            </a:r>
          </a:p>
        </p:txBody>
      </p:sp>
      <p:sp>
        <p:nvSpPr>
          <p:cNvPr id="59396" name="Rectangle 3"/>
          <p:cNvSpPr>
            <a:spLocks noGrp="1" noChangeArrowheads="1"/>
          </p:cNvSpPr>
          <p:nvPr>
            <p:ph type="body" idx="1"/>
          </p:nvPr>
        </p:nvSpPr>
        <p:spPr>
          <a:xfrm>
            <a:off x="627017" y="1295400"/>
            <a:ext cx="10929257" cy="5181600"/>
          </a:xfrm>
        </p:spPr>
        <p:txBody>
          <a:bodyPr/>
          <a:lstStyle/>
          <a:p>
            <a:pPr eaLnBrk="1" hangingPunct="1">
              <a:spcAft>
                <a:spcPts val="600"/>
              </a:spcAft>
            </a:pPr>
            <a:r>
              <a:rPr lang="en-US" altLang="en-US" sz="2400" dirty="0">
                <a:solidFill>
                  <a:srgbClr val="FF0000"/>
                </a:solidFill>
              </a:rPr>
              <a:t>Equal-width </a:t>
            </a:r>
            <a:r>
              <a:rPr lang="en-US" altLang="en-US" sz="2400" dirty="0"/>
              <a:t>(distance) partitioning</a:t>
            </a:r>
          </a:p>
          <a:p>
            <a:pPr lvl="1" eaLnBrk="1" hangingPunct="1">
              <a:spcAft>
                <a:spcPts val="600"/>
              </a:spcAft>
            </a:pPr>
            <a:r>
              <a:rPr lang="en-US" altLang="en-US" sz="2400" dirty="0"/>
              <a:t>Divides the range into </a:t>
            </a:r>
            <a:r>
              <a:rPr lang="en-US" altLang="en-US" sz="2400" i="1" dirty="0"/>
              <a:t>N</a:t>
            </a:r>
            <a:r>
              <a:rPr lang="en-US" altLang="en-US" sz="2400" dirty="0"/>
              <a:t> intervals of equal size: </a:t>
            </a:r>
            <a:r>
              <a:rPr lang="en-US" altLang="en-US" sz="2400" dirty="0">
                <a:solidFill>
                  <a:srgbClr val="39513E"/>
                </a:solidFill>
              </a:rPr>
              <a:t>uniform grid</a:t>
            </a:r>
            <a:endParaRPr lang="en-US" altLang="en-US" sz="2400" dirty="0">
              <a:solidFill>
                <a:schemeClr val="hlink"/>
              </a:solidFill>
            </a:endParaRPr>
          </a:p>
          <a:p>
            <a:pPr lvl="1" eaLnBrk="1" hangingPunct="1">
              <a:spcAft>
                <a:spcPts val="600"/>
              </a:spcAft>
            </a:pPr>
            <a:r>
              <a:rPr lang="en-US" altLang="en-US" sz="2400" dirty="0"/>
              <a:t>if </a:t>
            </a:r>
            <a:r>
              <a:rPr lang="en-US" altLang="en-US" sz="2400" i="1" dirty="0"/>
              <a:t>A</a:t>
            </a:r>
            <a:r>
              <a:rPr lang="en-US" altLang="en-US" sz="2400" dirty="0"/>
              <a:t> and </a:t>
            </a:r>
            <a:r>
              <a:rPr lang="en-US" altLang="en-US" sz="2400" i="1" dirty="0"/>
              <a:t>B</a:t>
            </a:r>
            <a:r>
              <a:rPr lang="en-US" altLang="en-US" sz="2400" dirty="0"/>
              <a:t> are the lowest and highest values of the attribute, the width of intervals will be: </a:t>
            </a:r>
            <a:r>
              <a:rPr lang="en-US" altLang="en-US" sz="2400" i="1" dirty="0"/>
              <a:t>W </a:t>
            </a:r>
            <a:r>
              <a:rPr lang="en-US" altLang="en-US" sz="2400" dirty="0"/>
              <a:t>= (</a:t>
            </a:r>
            <a:r>
              <a:rPr lang="en-US" altLang="en-US" sz="2400" i="1" dirty="0"/>
              <a:t>B </a:t>
            </a:r>
            <a:r>
              <a:rPr lang="en-US" altLang="en-US" sz="2400" dirty="0"/>
              <a:t>–</a:t>
            </a:r>
            <a:r>
              <a:rPr lang="en-US" altLang="en-US" sz="2400" i="1" dirty="0"/>
              <a:t>A</a:t>
            </a:r>
            <a:r>
              <a:rPr lang="en-US" altLang="en-US" sz="2400" dirty="0"/>
              <a:t>)/</a:t>
            </a:r>
            <a:r>
              <a:rPr lang="en-US" altLang="en-US" sz="2400" i="1" dirty="0"/>
              <a:t>N</a:t>
            </a:r>
            <a:endParaRPr lang="en-US" altLang="en-US" sz="2400" dirty="0"/>
          </a:p>
          <a:p>
            <a:pPr lvl="1" eaLnBrk="1" hangingPunct="1">
              <a:spcAft>
                <a:spcPts val="600"/>
              </a:spcAft>
            </a:pPr>
            <a:r>
              <a:rPr lang="en-US" altLang="en-US" sz="2400" dirty="0"/>
              <a:t>The most straightforward, but outliers may dominate presentation</a:t>
            </a:r>
          </a:p>
          <a:p>
            <a:pPr lvl="1" eaLnBrk="1" hangingPunct="1">
              <a:spcAft>
                <a:spcPts val="600"/>
              </a:spcAft>
            </a:pPr>
            <a:r>
              <a:rPr lang="en-US" altLang="en-US" sz="2400" dirty="0"/>
              <a:t>Skewed data is not handled well</a:t>
            </a:r>
            <a:endParaRPr lang="en-US" altLang="en-US" sz="2400" i="1" dirty="0"/>
          </a:p>
          <a:p>
            <a:pPr eaLnBrk="1" hangingPunct="1">
              <a:spcAft>
                <a:spcPts val="600"/>
              </a:spcAft>
            </a:pPr>
            <a:r>
              <a:rPr lang="en-US" altLang="en-US" sz="2400" dirty="0">
                <a:solidFill>
                  <a:srgbClr val="FF0000"/>
                </a:solidFill>
              </a:rPr>
              <a:t>Equal-depth</a:t>
            </a:r>
            <a:r>
              <a:rPr lang="en-US" altLang="en-US" sz="2400" dirty="0"/>
              <a:t> (frequency) partitioning</a:t>
            </a:r>
          </a:p>
          <a:p>
            <a:pPr lvl="1" eaLnBrk="1" hangingPunct="1">
              <a:spcAft>
                <a:spcPts val="600"/>
              </a:spcAft>
            </a:pPr>
            <a:r>
              <a:rPr lang="en-US" altLang="en-US" sz="2400" dirty="0"/>
              <a:t>Divides the range into </a:t>
            </a:r>
            <a:r>
              <a:rPr lang="en-US" altLang="en-US" sz="2400" i="1" dirty="0"/>
              <a:t>N</a:t>
            </a:r>
            <a:r>
              <a:rPr lang="en-US" altLang="en-US" sz="2400" dirty="0"/>
              <a:t> intervals, each containing approximately same number of samples</a:t>
            </a:r>
          </a:p>
          <a:p>
            <a:pPr lvl="1" eaLnBrk="1" hangingPunct="1">
              <a:spcAft>
                <a:spcPts val="600"/>
              </a:spcAft>
            </a:pPr>
            <a:r>
              <a:rPr lang="en-US" altLang="en-US" sz="2400" dirty="0"/>
              <a:t>Good data scaling</a:t>
            </a:r>
          </a:p>
          <a:p>
            <a:pPr lvl="1" eaLnBrk="1" hangingPunct="1">
              <a:spcAft>
                <a:spcPts val="600"/>
              </a:spcAft>
            </a:pPr>
            <a:r>
              <a:rPr lang="en-US" altLang="en-US" sz="2400" dirty="0"/>
              <a:t>Managing categorical attributes can be tricky</a:t>
            </a:r>
          </a:p>
        </p:txBody>
      </p:sp>
    </p:spTree>
    <p:extLst>
      <p:ext uri="{BB962C8B-B14F-4D97-AF65-F5344CB8AC3E}">
        <p14:creationId xmlns:p14="http://schemas.microsoft.com/office/powerpoint/2010/main" val="4007750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0" y="304800"/>
            <a:ext cx="12061371" cy="609600"/>
          </a:xfrm>
        </p:spPr>
        <p:txBody>
          <a:bodyPr>
            <a:noAutofit/>
          </a:bodyPr>
          <a:lstStyle/>
          <a:p>
            <a:pPr eaLnBrk="1" hangingPunct="1"/>
            <a:r>
              <a:rPr lang="en-US" altLang="en-US" dirty="0"/>
              <a:t>Example: Binning Methods for Data Smoothing</a:t>
            </a:r>
          </a:p>
        </p:txBody>
      </p:sp>
      <p:sp>
        <p:nvSpPr>
          <p:cNvPr id="60420" name="Rectangle 3"/>
          <p:cNvSpPr>
            <a:spLocks noGrp="1" noChangeArrowheads="1"/>
          </p:cNvSpPr>
          <p:nvPr>
            <p:ph type="body" idx="1"/>
          </p:nvPr>
        </p:nvSpPr>
        <p:spPr>
          <a:xfrm>
            <a:off x="592183" y="1223553"/>
            <a:ext cx="10720251" cy="5342709"/>
          </a:xfrm>
        </p:spPr>
        <p:txBody>
          <a:bodyPr/>
          <a:lstStyle/>
          <a:p>
            <a:pPr eaLnBrk="1" hangingPunct="1">
              <a:spcBef>
                <a:spcPts val="300"/>
              </a:spcBef>
              <a:buFont typeface="Wingdings" panose="05000000000000000000" pitchFamily="2" charset="2"/>
              <a:buChar char="q"/>
            </a:pPr>
            <a:r>
              <a:rPr lang="en-US" altLang="en-US" sz="2400" dirty="0"/>
              <a:t>Sorted data for price (in dollars): 4, 8, 9, 15, 21, 21, 24, 25, 26, 28, 29, 34</a:t>
            </a:r>
          </a:p>
          <a:p>
            <a:pPr eaLnBrk="1" hangingPunct="1">
              <a:spcBef>
                <a:spcPts val="300"/>
              </a:spcBef>
              <a:buFontTx/>
              <a:buNone/>
            </a:pPr>
            <a:r>
              <a:rPr lang="en-US" altLang="en-US" sz="2400" dirty="0"/>
              <a:t>*  Partition into equal-frequency (</a:t>
            </a:r>
            <a:r>
              <a:rPr lang="en-US" altLang="en-US" sz="2400" b="1" dirty="0"/>
              <a:t>equal-depth</a:t>
            </a:r>
            <a:r>
              <a:rPr lang="en-US" altLang="en-US" sz="2400" dirty="0"/>
              <a:t>) bins:</a:t>
            </a:r>
          </a:p>
          <a:p>
            <a:pPr eaLnBrk="1" hangingPunct="1">
              <a:spcBef>
                <a:spcPts val="300"/>
              </a:spcBef>
              <a:buFontTx/>
              <a:buNone/>
            </a:pPr>
            <a:r>
              <a:rPr lang="en-US" altLang="en-US" sz="2400" dirty="0"/>
              <a:t>      - Bin 1: 4, 8, 9, 15</a:t>
            </a:r>
          </a:p>
          <a:p>
            <a:pPr eaLnBrk="1" hangingPunct="1">
              <a:spcBef>
                <a:spcPts val="300"/>
              </a:spcBef>
              <a:buFontTx/>
              <a:buNone/>
            </a:pPr>
            <a:r>
              <a:rPr lang="en-US" altLang="en-US" sz="2400" dirty="0"/>
              <a:t>      - Bin 2: 21, 21, 24, 25</a:t>
            </a:r>
          </a:p>
          <a:p>
            <a:pPr eaLnBrk="1" hangingPunct="1">
              <a:spcBef>
                <a:spcPts val="300"/>
              </a:spcBef>
              <a:buFontTx/>
              <a:buNone/>
            </a:pPr>
            <a:r>
              <a:rPr lang="en-US" altLang="en-US" sz="2400" dirty="0"/>
              <a:t>      - Bin 3: 26, 28, 29, 34</a:t>
            </a:r>
          </a:p>
          <a:p>
            <a:pPr eaLnBrk="1" hangingPunct="1">
              <a:spcBef>
                <a:spcPts val="300"/>
              </a:spcBef>
              <a:buFontTx/>
              <a:buNone/>
            </a:pPr>
            <a:r>
              <a:rPr lang="en-US" altLang="en-US" sz="2400" dirty="0"/>
              <a:t>*  Smoothing by </a:t>
            </a:r>
            <a:r>
              <a:rPr lang="en-US" altLang="en-US" sz="2400" b="1" dirty="0"/>
              <a:t>bin means</a:t>
            </a:r>
            <a:r>
              <a:rPr lang="en-US" altLang="en-US" sz="2400" dirty="0"/>
              <a:t>:</a:t>
            </a:r>
          </a:p>
          <a:p>
            <a:pPr eaLnBrk="1" hangingPunct="1">
              <a:spcBef>
                <a:spcPts val="300"/>
              </a:spcBef>
              <a:buFontTx/>
              <a:buNone/>
            </a:pPr>
            <a:r>
              <a:rPr lang="en-US" altLang="en-US" sz="2400" dirty="0"/>
              <a:t>      - Bin 1: 9, 9, 9, 9</a:t>
            </a:r>
          </a:p>
          <a:p>
            <a:pPr eaLnBrk="1" hangingPunct="1">
              <a:spcBef>
                <a:spcPts val="300"/>
              </a:spcBef>
              <a:buFontTx/>
              <a:buNone/>
            </a:pPr>
            <a:r>
              <a:rPr lang="en-US" altLang="en-US" sz="2400" dirty="0"/>
              <a:t>      - Bin 2: 23, 23, 23, 23</a:t>
            </a:r>
          </a:p>
          <a:p>
            <a:pPr eaLnBrk="1" hangingPunct="1">
              <a:spcBef>
                <a:spcPts val="300"/>
              </a:spcBef>
              <a:buFontTx/>
              <a:buNone/>
            </a:pPr>
            <a:r>
              <a:rPr lang="en-US" altLang="en-US" sz="2400" dirty="0"/>
              <a:t>      - Bin 3: 29, 29, 29, 29</a:t>
            </a:r>
          </a:p>
          <a:p>
            <a:pPr eaLnBrk="1" hangingPunct="1">
              <a:spcBef>
                <a:spcPts val="300"/>
              </a:spcBef>
              <a:buFontTx/>
              <a:buNone/>
            </a:pPr>
            <a:r>
              <a:rPr lang="en-US" altLang="en-US" sz="2400" dirty="0"/>
              <a:t>*  Smoothing by </a:t>
            </a:r>
            <a:r>
              <a:rPr lang="en-US" altLang="en-US" sz="2400" b="1" dirty="0"/>
              <a:t>bin boundaries</a:t>
            </a:r>
            <a:r>
              <a:rPr lang="en-US" altLang="en-US" sz="2400" dirty="0"/>
              <a:t>:</a:t>
            </a:r>
          </a:p>
          <a:p>
            <a:pPr eaLnBrk="1" hangingPunct="1">
              <a:spcBef>
                <a:spcPts val="300"/>
              </a:spcBef>
              <a:buFontTx/>
              <a:buNone/>
            </a:pPr>
            <a:r>
              <a:rPr lang="en-US" altLang="en-US" sz="2400" dirty="0"/>
              <a:t>      - Bin 1: 4, 4, 4, 15</a:t>
            </a:r>
          </a:p>
          <a:p>
            <a:pPr eaLnBrk="1" hangingPunct="1">
              <a:spcBef>
                <a:spcPts val="300"/>
              </a:spcBef>
              <a:buFontTx/>
              <a:buNone/>
            </a:pPr>
            <a:r>
              <a:rPr lang="en-US" altLang="en-US" sz="2400" dirty="0"/>
              <a:t>      - Bin 2: 21, 21, 25, 25</a:t>
            </a:r>
          </a:p>
          <a:p>
            <a:pPr eaLnBrk="1" hangingPunct="1">
              <a:spcBef>
                <a:spcPts val="300"/>
              </a:spcBef>
              <a:buFontTx/>
              <a:buNone/>
            </a:pPr>
            <a:r>
              <a:rPr lang="en-US" altLang="en-US" sz="2400" dirty="0"/>
              <a:t>      - Bin 3: 26, 26, 26, 34</a:t>
            </a:r>
          </a:p>
        </p:txBody>
      </p:sp>
    </p:spTree>
    <p:extLst>
      <p:ext uri="{BB962C8B-B14F-4D97-AF65-F5344CB8AC3E}">
        <p14:creationId xmlns:p14="http://schemas.microsoft.com/office/powerpoint/2010/main" val="32857213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0" y="161924"/>
            <a:ext cx="12192000" cy="742539"/>
          </a:xfrm>
        </p:spPr>
        <p:txBody>
          <a:bodyPr>
            <a:normAutofit/>
          </a:bodyPr>
          <a:lstStyle/>
          <a:p>
            <a:pPr eaLnBrk="1" hangingPunct="1"/>
            <a:r>
              <a:rPr lang="en-US" altLang="en-US" sz="3600" dirty="0"/>
              <a:t>Discretization Without Supervision: Binning vs. Clustering</a:t>
            </a:r>
          </a:p>
        </p:txBody>
      </p:sp>
      <p:pic>
        <p:nvPicPr>
          <p:cNvPr id="614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303" y="1199674"/>
            <a:ext cx="4114800"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144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148874"/>
            <a:ext cx="44958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144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0" y="3987841"/>
            <a:ext cx="4191000"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1447" name="Text Box 6"/>
          <p:cNvSpPr txBox="1">
            <a:spLocks noChangeArrowheads="1"/>
          </p:cNvSpPr>
          <p:nvPr/>
        </p:nvSpPr>
        <p:spPr bwMode="auto">
          <a:xfrm>
            <a:off x="3200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61448" name="Text Box 7"/>
          <p:cNvSpPr txBox="1">
            <a:spLocks noChangeArrowheads="1"/>
          </p:cNvSpPr>
          <p:nvPr/>
        </p:nvSpPr>
        <p:spPr bwMode="auto">
          <a:xfrm>
            <a:off x="2466974" y="3159165"/>
            <a:ext cx="714375" cy="369332"/>
          </a:xfrm>
          <a:prstGeom prst="rect">
            <a:avLst/>
          </a:prstGeom>
          <a:solidFill>
            <a:srgbClr val="FFFF00"/>
          </a:solidFill>
          <a:ln>
            <a:noFill/>
          </a:ln>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800" b="1" dirty="0">
                <a:latin typeface="+mn-lt"/>
              </a:rPr>
              <a:t>Data</a:t>
            </a:r>
          </a:p>
        </p:txBody>
      </p:sp>
      <p:sp>
        <p:nvSpPr>
          <p:cNvPr id="61450" name="Text Box 9"/>
          <p:cNvSpPr txBox="1">
            <a:spLocks noChangeArrowheads="1"/>
          </p:cNvSpPr>
          <p:nvPr/>
        </p:nvSpPr>
        <p:spPr bwMode="auto">
          <a:xfrm>
            <a:off x="1247775" y="6196015"/>
            <a:ext cx="3552825" cy="369332"/>
          </a:xfrm>
          <a:prstGeom prst="rect">
            <a:avLst/>
          </a:prstGeom>
          <a:solidFill>
            <a:srgbClr val="FFFF00"/>
          </a:solidFill>
          <a:ln>
            <a:noFill/>
          </a:ln>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800" b="1" dirty="0">
                <a:latin typeface="+mn-lt"/>
              </a:rPr>
              <a:t>Equal depth (frequency) (binning)</a:t>
            </a:r>
          </a:p>
        </p:txBody>
      </p:sp>
      <p:sp>
        <p:nvSpPr>
          <p:cNvPr id="61451" name="Text Box 10"/>
          <p:cNvSpPr txBox="1">
            <a:spLocks noChangeArrowheads="1"/>
          </p:cNvSpPr>
          <p:nvPr/>
        </p:nvSpPr>
        <p:spPr bwMode="auto">
          <a:xfrm>
            <a:off x="6134100" y="6224517"/>
            <a:ext cx="4267200" cy="369332"/>
          </a:xfrm>
          <a:prstGeom prst="rect">
            <a:avLst/>
          </a:prstGeom>
          <a:solidFill>
            <a:srgbClr val="FFFF00"/>
          </a:solidFill>
          <a:ln>
            <a:noFill/>
          </a:ln>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800" b="1" dirty="0">
                <a:latin typeface="+mn-lt"/>
              </a:rPr>
              <a:t>K-means clustering leads to better results</a:t>
            </a:r>
          </a:p>
        </p:txBody>
      </p:sp>
      <p:pic>
        <p:nvPicPr>
          <p:cNvPr id="61452"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3100" y="3962400"/>
            <a:ext cx="4876800"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 name="Text Box 9"/>
          <p:cNvSpPr txBox="1">
            <a:spLocks noChangeArrowheads="1"/>
          </p:cNvSpPr>
          <p:nvPr/>
        </p:nvSpPr>
        <p:spPr bwMode="auto">
          <a:xfrm>
            <a:off x="6758259" y="3227599"/>
            <a:ext cx="3200400" cy="369332"/>
          </a:xfrm>
          <a:prstGeom prst="rect">
            <a:avLst/>
          </a:prstGeom>
          <a:solidFill>
            <a:srgbClr val="FFFF00"/>
          </a:solidFill>
          <a:ln>
            <a:noFill/>
          </a:ln>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800" b="1" dirty="0">
                <a:latin typeface="+mn-lt"/>
              </a:rPr>
              <a:t>Equal width (distance) binning</a:t>
            </a:r>
          </a:p>
        </p:txBody>
      </p:sp>
    </p:spTree>
    <p:extLst>
      <p:ext uri="{BB962C8B-B14F-4D97-AF65-F5344CB8AC3E}">
        <p14:creationId xmlns:p14="http://schemas.microsoft.com/office/powerpoint/2010/main" val="1791100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idx="4294967295"/>
          </p:nvPr>
        </p:nvSpPr>
        <p:spPr>
          <a:xfrm>
            <a:off x="1" y="17417"/>
            <a:ext cx="12192000" cy="914400"/>
          </a:xfrm>
        </p:spPr>
        <p:txBody>
          <a:bodyPr/>
          <a:lstStyle/>
          <a:p>
            <a:pPr eaLnBrk="1" hangingPunct="1"/>
            <a:r>
              <a:rPr lang="en-US" altLang="en-US" sz="4000" dirty="0">
                <a:cs typeface="Times New Roman" panose="02020603050405020304" pitchFamily="18" charset="0"/>
              </a:rPr>
              <a:t>Discretization by </a:t>
            </a:r>
            <a:r>
              <a:rPr lang="en-US" altLang="en-US" sz="4000" dirty="0"/>
              <a:t>Classification &amp; Correlation Analysis</a:t>
            </a:r>
          </a:p>
        </p:txBody>
      </p:sp>
      <p:sp>
        <p:nvSpPr>
          <p:cNvPr id="62468" name="Rectangle 3"/>
          <p:cNvSpPr>
            <a:spLocks noGrp="1" noChangeArrowheads="1"/>
          </p:cNvSpPr>
          <p:nvPr>
            <p:ph type="body" idx="4294967295"/>
          </p:nvPr>
        </p:nvSpPr>
        <p:spPr>
          <a:xfrm>
            <a:off x="644433" y="1295400"/>
            <a:ext cx="10737669" cy="5181600"/>
          </a:xfrm>
          <a:noFill/>
        </p:spPr>
        <p:txBody>
          <a:bodyPr vert="horz" lIns="90488" tIns="44450" rIns="90488" bIns="44450" rtlCol="0">
            <a:noAutofit/>
          </a:bodyPr>
          <a:lstStyle/>
          <a:p>
            <a:pPr marL="285750" indent="-285750" algn="just">
              <a:spcAft>
                <a:spcPts val="600"/>
              </a:spcAft>
              <a:tabLst>
                <a:tab pos="1198563" algn="l"/>
              </a:tabLst>
            </a:pPr>
            <a:r>
              <a:rPr lang="en-US" altLang="en-US" dirty="0">
                <a:cs typeface="Times New Roman" panose="02020603050405020304" pitchFamily="18" charset="0"/>
              </a:rPr>
              <a:t>Classification (e.g., decision tree analysis)</a:t>
            </a:r>
          </a:p>
          <a:p>
            <a:pPr lvl="1" algn="just">
              <a:spcAft>
                <a:spcPts val="600"/>
              </a:spcAft>
              <a:tabLst>
                <a:tab pos="1198563" algn="l"/>
              </a:tabLst>
            </a:pPr>
            <a:r>
              <a:rPr lang="en-US" altLang="en-US" dirty="0"/>
              <a:t>Supervised: Given class labels, e.g., cancerous vs. benign</a:t>
            </a:r>
          </a:p>
          <a:p>
            <a:pPr lvl="1" algn="just">
              <a:spcAft>
                <a:spcPts val="600"/>
              </a:spcAft>
              <a:tabLst>
                <a:tab pos="1198563" algn="l"/>
              </a:tabLst>
            </a:pPr>
            <a:r>
              <a:rPr lang="en-US" altLang="en-US" dirty="0">
                <a:cs typeface="Times New Roman" panose="02020603050405020304" pitchFamily="18" charset="0"/>
              </a:rPr>
              <a:t>Using </a:t>
            </a:r>
            <a:r>
              <a:rPr lang="en-US" altLang="en-US" i="1" dirty="0">
                <a:cs typeface="Times New Roman" panose="02020603050405020304" pitchFamily="18" charset="0"/>
              </a:rPr>
              <a:t>entropy</a:t>
            </a:r>
            <a:r>
              <a:rPr lang="en-US" altLang="en-US" dirty="0">
                <a:cs typeface="Times New Roman" panose="02020603050405020304" pitchFamily="18" charset="0"/>
              </a:rPr>
              <a:t> to determine split point (discretization point)</a:t>
            </a:r>
            <a:endParaRPr lang="en-US" altLang="en-US" dirty="0"/>
          </a:p>
          <a:p>
            <a:pPr lvl="1" algn="just">
              <a:spcAft>
                <a:spcPts val="600"/>
              </a:spcAft>
              <a:tabLst>
                <a:tab pos="1198563" algn="l"/>
              </a:tabLst>
            </a:pPr>
            <a:r>
              <a:rPr lang="en-US" altLang="en-US" dirty="0"/>
              <a:t>Top-down, recursive split</a:t>
            </a:r>
          </a:p>
          <a:p>
            <a:pPr lvl="1" algn="just">
              <a:spcAft>
                <a:spcPts val="600"/>
              </a:spcAft>
              <a:tabLst>
                <a:tab pos="1198563" algn="l"/>
              </a:tabLst>
            </a:pPr>
            <a:r>
              <a:rPr lang="en-US" altLang="en-US" dirty="0"/>
              <a:t>Details to be covered in Chapter “Classification”</a:t>
            </a:r>
            <a:endParaRPr lang="en-US" altLang="en-US" dirty="0">
              <a:cs typeface="Times New Roman" panose="02020603050405020304" pitchFamily="18" charset="0"/>
            </a:endParaRPr>
          </a:p>
          <a:p>
            <a:pPr marL="285750" indent="-285750" algn="just">
              <a:spcAft>
                <a:spcPts val="600"/>
              </a:spcAft>
              <a:tabLst>
                <a:tab pos="1198563" algn="l"/>
              </a:tabLst>
            </a:pPr>
            <a:r>
              <a:rPr lang="en-US" altLang="en-US" dirty="0">
                <a:cs typeface="Times New Roman" panose="02020603050405020304" pitchFamily="18" charset="0"/>
              </a:rPr>
              <a:t>Correlation analysis (e.g., Chi-merge: </a:t>
            </a:r>
            <a:r>
              <a:rPr lang="el-GR" altLang="en-US" dirty="0">
                <a:cs typeface="Tahoma" panose="020B0604030504040204" pitchFamily="34" charset="0"/>
              </a:rPr>
              <a:t>χ</a:t>
            </a:r>
            <a:r>
              <a:rPr lang="en-US" altLang="en-US" baseline="30000" dirty="0">
                <a:cs typeface="Tahoma" panose="020B0604030504040204" pitchFamily="34" charset="0"/>
              </a:rPr>
              <a:t>2</a:t>
            </a:r>
            <a:r>
              <a:rPr lang="en-US" altLang="en-US" dirty="0">
                <a:cs typeface="Tahoma" panose="020B0604030504040204" pitchFamily="34" charset="0"/>
              </a:rPr>
              <a:t>-based discretization</a:t>
            </a:r>
            <a:r>
              <a:rPr lang="en-US" altLang="en-US" dirty="0">
                <a:cs typeface="Times New Roman" panose="02020603050405020304" pitchFamily="18" charset="0"/>
              </a:rPr>
              <a:t>)</a:t>
            </a:r>
            <a:endParaRPr lang="en-US" altLang="en-US" dirty="0">
              <a:cs typeface="Tahoma" panose="020B0604030504040204" pitchFamily="34" charset="0"/>
            </a:endParaRPr>
          </a:p>
          <a:p>
            <a:pPr lvl="1" algn="just">
              <a:spcAft>
                <a:spcPts val="600"/>
              </a:spcAft>
              <a:tabLst>
                <a:tab pos="1198563" algn="l"/>
              </a:tabLst>
            </a:pPr>
            <a:r>
              <a:rPr lang="en-US" altLang="en-US" dirty="0">
                <a:cs typeface="Tahoma" panose="020B0604030504040204" pitchFamily="34" charset="0"/>
              </a:rPr>
              <a:t>Supervised: use class information</a:t>
            </a:r>
          </a:p>
          <a:p>
            <a:pPr lvl="1" algn="just">
              <a:spcAft>
                <a:spcPts val="600"/>
              </a:spcAft>
              <a:tabLst>
                <a:tab pos="1198563" algn="l"/>
              </a:tabLst>
            </a:pPr>
            <a:r>
              <a:rPr lang="en-US" altLang="en-US" dirty="0">
                <a:cs typeface="Tahoma" panose="020B0604030504040204" pitchFamily="34" charset="0"/>
              </a:rPr>
              <a:t>Bottom-up merge: Find the best neighboring intervals (those having similar distributions of classes, i.e., low </a:t>
            </a:r>
            <a:r>
              <a:rPr lang="el-GR" altLang="en-US" dirty="0">
                <a:cs typeface="Tahoma" panose="020B0604030504040204" pitchFamily="34" charset="0"/>
              </a:rPr>
              <a:t>χ</a:t>
            </a:r>
            <a:r>
              <a:rPr lang="en-US" altLang="en-US" baseline="30000" dirty="0">
                <a:cs typeface="Tahoma" panose="020B0604030504040204" pitchFamily="34" charset="0"/>
              </a:rPr>
              <a:t>2</a:t>
            </a:r>
            <a:r>
              <a:rPr lang="en-US" altLang="en-US" dirty="0">
                <a:cs typeface="Tahoma" panose="020B0604030504040204" pitchFamily="34" charset="0"/>
              </a:rPr>
              <a:t> values) to merge</a:t>
            </a:r>
          </a:p>
          <a:p>
            <a:pPr lvl="1" algn="just">
              <a:spcAft>
                <a:spcPts val="600"/>
              </a:spcAft>
              <a:tabLst>
                <a:tab pos="1198563" algn="l"/>
              </a:tabLst>
            </a:pPr>
            <a:r>
              <a:rPr lang="en-US" altLang="en-US" dirty="0">
                <a:cs typeface="Tahoma" panose="020B0604030504040204" pitchFamily="34" charset="0"/>
              </a:rPr>
              <a:t>Merge performed recursively, until a predefined stopping condition</a:t>
            </a:r>
          </a:p>
        </p:txBody>
      </p:sp>
      <p:sp>
        <p:nvSpPr>
          <p:cNvPr id="62469" name="Text Box 4"/>
          <p:cNvSpPr txBox="1">
            <a:spLocks noChangeArrowheads="1"/>
          </p:cNvSpPr>
          <p:nvPr/>
        </p:nvSpPr>
        <p:spPr bwMode="auto">
          <a:xfrm>
            <a:off x="3200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62470" name="Rectangle 7"/>
          <p:cNvSpPr>
            <a:spLocks noChangeArrowheads="1"/>
          </p:cNvSpPr>
          <p:nvPr/>
        </p:nvSpPr>
        <p:spPr bwMode="auto">
          <a:xfrm>
            <a:off x="3241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Tree>
    <p:extLst>
      <p:ext uri="{BB962C8B-B14F-4D97-AF65-F5344CB8AC3E}">
        <p14:creationId xmlns:p14="http://schemas.microsoft.com/office/powerpoint/2010/main" val="37870817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dirty="0"/>
              <a:t>Chapter 3: Data Preprocessing</a:t>
            </a:r>
          </a:p>
        </p:txBody>
      </p:sp>
      <p:sp>
        <p:nvSpPr>
          <p:cNvPr id="7173" name="Rectangle 3"/>
          <p:cNvSpPr>
            <a:spLocks noGrp="1" noChangeArrowheads="1"/>
          </p:cNvSpPr>
          <p:nvPr>
            <p:ph type="body" sz="half" idx="1"/>
          </p:nvPr>
        </p:nvSpPr>
        <p:spPr>
          <a:xfrm>
            <a:off x="608924" y="1095555"/>
            <a:ext cx="10963835" cy="5400136"/>
          </a:xfrm>
          <a:noFill/>
        </p:spPr>
        <p:txBody>
          <a:bodyPr vert="horz" lIns="92075" tIns="46038" rIns="92075" bIns="46038" rtlCol="0">
            <a:noAutofit/>
          </a:bodyPr>
          <a:lstStyle/>
          <a:p>
            <a:pPr eaLnBrk="1" hangingPunct="1">
              <a:lnSpc>
                <a:spcPct val="200000"/>
              </a:lnSpc>
            </a:pPr>
            <a:r>
              <a:rPr lang="en-US" altLang="en-US" dirty="0">
                <a:latin typeface="Calibri" panose="020F0502020204030204" pitchFamily="34" charset="0"/>
              </a:rPr>
              <a:t>Data Preprocessing: An Overview</a:t>
            </a:r>
          </a:p>
          <a:p>
            <a:pPr eaLnBrk="1" hangingPunct="1">
              <a:lnSpc>
                <a:spcPct val="200000"/>
              </a:lnSpc>
            </a:pPr>
            <a:r>
              <a:rPr lang="en-US" altLang="en-US" dirty="0">
                <a:latin typeface="Calibri" panose="020F0502020204030204" pitchFamily="34" charset="0"/>
              </a:rPr>
              <a:t>Data Cleaning</a:t>
            </a:r>
          </a:p>
          <a:p>
            <a:pPr eaLnBrk="1" hangingPunct="1">
              <a:lnSpc>
                <a:spcPct val="200000"/>
              </a:lnSpc>
            </a:pPr>
            <a:r>
              <a:rPr lang="en-US" altLang="en-US" dirty="0">
                <a:latin typeface="Calibri" panose="020F0502020204030204" pitchFamily="34" charset="0"/>
              </a:rPr>
              <a:t>Data Integration</a:t>
            </a:r>
          </a:p>
          <a:p>
            <a:pPr>
              <a:lnSpc>
                <a:spcPct val="200000"/>
              </a:lnSpc>
            </a:pPr>
            <a:r>
              <a:rPr lang="en-US" altLang="en-US" dirty="0">
                <a:latin typeface="Calibri" panose="020F0502020204030204" pitchFamily="34" charset="0"/>
              </a:rPr>
              <a:t>Data Reduction and Transformation </a:t>
            </a:r>
          </a:p>
          <a:p>
            <a:pPr>
              <a:lnSpc>
                <a:spcPct val="200000"/>
              </a:lnSpc>
            </a:pPr>
            <a:r>
              <a:rPr lang="en-US" altLang="en-US" dirty="0">
                <a:latin typeface="Calibri" panose="020F0502020204030204" pitchFamily="34" charset="0"/>
              </a:rPr>
              <a:t>Dimensionality Reduction </a:t>
            </a:r>
          </a:p>
          <a:p>
            <a:pPr>
              <a:lnSpc>
                <a:spcPct val="200000"/>
              </a:lnSpc>
            </a:pPr>
            <a:r>
              <a:rPr lang="en-US" altLang="en-US" dirty="0">
                <a:latin typeface="Calibri" panose="020F0502020204030204" pitchFamily="34" charset="0"/>
              </a:rPr>
              <a:t>Summary</a:t>
            </a:r>
          </a:p>
        </p:txBody>
      </p:sp>
      <p:sp>
        <p:nvSpPr>
          <p:cNvPr id="7174" name="AutoShape 4"/>
          <p:cNvSpPr>
            <a:spLocks noChangeArrowheads="1"/>
          </p:cNvSpPr>
          <p:nvPr/>
        </p:nvSpPr>
        <p:spPr bwMode="auto">
          <a:xfrm rot="9430553">
            <a:off x="5130111" y="4941671"/>
            <a:ext cx="522288" cy="485775"/>
          </a:xfrm>
          <a:prstGeom prst="notchedRightArrow">
            <a:avLst>
              <a:gd name="adj1" fmla="val 50000"/>
              <a:gd name="adj2" fmla="val 26879"/>
            </a:avLst>
          </a:prstGeom>
          <a:solidFill>
            <a:srgbClr val="0070C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00"/>
              </a:solidFill>
            </a:endParaRPr>
          </a:p>
        </p:txBody>
      </p:sp>
    </p:spTree>
    <p:extLst>
      <p:ext uri="{BB962C8B-B14F-4D97-AF65-F5344CB8AC3E}">
        <p14:creationId xmlns:p14="http://schemas.microsoft.com/office/powerpoint/2010/main" val="1180589351"/>
      </p:ext>
    </p:extLst>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161109" y="304800"/>
            <a:ext cx="11869781" cy="609600"/>
          </a:xfrm>
        </p:spPr>
        <p:txBody>
          <a:bodyPr>
            <a:noAutofit/>
          </a:bodyPr>
          <a:lstStyle/>
          <a:p>
            <a:pPr eaLnBrk="1" hangingPunct="1"/>
            <a:r>
              <a:rPr lang="en-US" altLang="en-US" dirty="0"/>
              <a:t>Dimensionality Reduction</a:t>
            </a:r>
          </a:p>
        </p:txBody>
      </p:sp>
      <p:sp>
        <p:nvSpPr>
          <p:cNvPr id="29700" name="Rectangle 3"/>
          <p:cNvSpPr>
            <a:spLocks noGrp="1" noChangeArrowheads="1"/>
          </p:cNvSpPr>
          <p:nvPr>
            <p:ph type="body" idx="4294967295"/>
          </p:nvPr>
        </p:nvSpPr>
        <p:spPr>
          <a:xfrm>
            <a:off x="548640" y="1144089"/>
            <a:ext cx="10976610" cy="5514702"/>
          </a:xfrm>
        </p:spPr>
        <p:txBody>
          <a:bodyPr/>
          <a:lstStyle/>
          <a:p>
            <a:pPr eaLnBrk="1" hangingPunct="1"/>
            <a:r>
              <a:rPr lang="en-US" altLang="en-US" b="1" dirty="0"/>
              <a:t>Curse of dimensionality</a:t>
            </a:r>
          </a:p>
          <a:p>
            <a:pPr lvl="1" eaLnBrk="1" hangingPunct="1"/>
            <a:r>
              <a:rPr lang="en-US" altLang="en-US" dirty="0"/>
              <a:t>When dimensionality increases, data becomes increasingly sparse</a:t>
            </a:r>
          </a:p>
          <a:p>
            <a:pPr lvl="1" eaLnBrk="1" hangingPunct="1"/>
            <a:r>
              <a:rPr lang="en-US" altLang="en-US" dirty="0"/>
              <a:t>Density and distance between points, which is critical to clustering, outlier analysis, becomes less meaningful</a:t>
            </a:r>
          </a:p>
          <a:p>
            <a:pPr lvl="1" eaLnBrk="1" hangingPunct="1"/>
            <a:r>
              <a:rPr lang="en-US" altLang="en-US" dirty="0"/>
              <a:t>The possible combinations of subspaces will grow exponentially</a:t>
            </a:r>
          </a:p>
          <a:p>
            <a:pPr eaLnBrk="1" hangingPunct="1"/>
            <a:r>
              <a:rPr lang="en-US" altLang="en-US" b="1" dirty="0"/>
              <a:t>Dimensionality reduction</a:t>
            </a:r>
          </a:p>
          <a:p>
            <a:pPr lvl="1"/>
            <a:r>
              <a:rPr lang="en-US" dirty="0"/>
              <a:t>Reducing the number of random variables under consideration, via obtaining a set of principal variables</a:t>
            </a:r>
          </a:p>
          <a:p>
            <a:r>
              <a:rPr lang="en-US" altLang="en-US" b="1" dirty="0"/>
              <a:t>Advantages of dimensionality reduction</a:t>
            </a:r>
            <a:endParaRPr lang="en-US" dirty="0"/>
          </a:p>
          <a:p>
            <a:pPr lvl="1"/>
            <a:r>
              <a:rPr lang="en-US" altLang="en-US" dirty="0">
                <a:latin typeface="Calibri" panose="020F0502020204030204" pitchFamily="34" charset="0"/>
              </a:rPr>
              <a:t>Avoid the curse of dimensionality</a:t>
            </a:r>
          </a:p>
          <a:p>
            <a:pPr lvl="1"/>
            <a:r>
              <a:rPr lang="en-US" altLang="en-US" dirty="0">
                <a:latin typeface="Calibri" panose="020F0502020204030204" pitchFamily="34" charset="0"/>
              </a:rPr>
              <a:t>Help eliminate irrelevant features and reduce noise</a:t>
            </a:r>
          </a:p>
          <a:p>
            <a:pPr lvl="1"/>
            <a:r>
              <a:rPr lang="en-US" altLang="en-US" dirty="0">
                <a:latin typeface="Calibri" panose="020F0502020204030204" pitchFamily="34" charset="0"/>
              </a:rPr>
              <a:t>Reduce time and space required in data mining</a:t>
            </a:r>
          </a:p>
          <a:p>
            <a:pPr lvl="1"/>
            <a:r>
              <a:rPr lang="en-US" altLang="en-US" dirty="0">
                <a:latin typeface="Calibri" panose="020F0502020204030204" pitchFamily="34" charset="0"/>
              </a:rPr>
              <a:t>Allow easier visualization</a:t>
            </a:r>
          </a:p>
        </p:txBody>
      </p:sp>
    </p:spTree>
    <p:extLst>
      <p:ext uri="{BB962C8B-B14F-4D97-AF65-F5344CB8AC3E}">
        <p14:creationId xmlns:p14="http://schemas.microsoft.com/office/powerpoint/2010/main" val="988105544"/>
      </p:ext>
    </p:extLst>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00025" y="285749"/>
            <a:ext cx="12525375" cy="714375"/>
          </a:xfrm>
        </p:spPr>
        <p:txBody>
          <a:bodyPr>
            <a:noAutofit/>
          </a:bodyPr>
          <a:lstStyle/>
          <a:p>
            <a:r>
              <a:rPr lang="en-US" altLang="en-US" dirty="0"/>
              <a:t>Dimensionality Reduction Techniques</a:t>
            </a:r>
          </a:p>
        </p:txBody>
      </p:sp>
      <p:sp>
        <p:nvSpPr>
          <p:cNvPr id="29700" name="Rectangle 3"/>
          <p:cNvSpPr>
            <a:spLocks noGrp="1" noChangeArrowheads="1"/>
          </p:cNvSpPr>
          <p:nvPr>
            <p:ph type="body" idx="4294967295"/>
          </p:nvPr>
        </p:nvSpPr>
        <p:spPr>
          <a:xfrm>
            <a:off x="615450" y="1182189"/>
            <a:ext cx="10894423" cy="5514702"/>
          </a:xfrm>
        </p:spPr>
        <p:txBody>
          <a:bodyPr/>
          <a:lstStyle/>
          <a:p>
            <a:pPr>
              <a:spcAft>
                <a:spcPts val="600"/>
              </a:spcAft>
            </a:pPr>
            <a:r>
              <a:rPr lang="en-US" altLang="en-US" dirty="0"/>
              <a:t>Dimensionality reduction methodologies</a:t>
            </a:r>
          </a:p>
          <a:p>
            <a:pPr lvl="1">
              <a:spcAft>
                <a:spcPts val="600"/>
              </a:spcAft>
            </a:pPr>
            <a:r>
              <a:rPr lang="en-US" b="1" dirty="0"/>
              <a:t>Feature selection</a:t>
            </a:r>
            <a:r>
              <a:rPr lang="en-US" dirty="0"/>
              <a:t>: Find a subset of the original variables (or features, attributes)</a:t>
            </a:r>
          </a:p>
          <a:p>
            <a:pPr lvl="1">
              <a:spcAft>
                <a:spcPts val="600"/>
              </a:spcAft>
            </a:pPr>
            <a:r>
              <a:rPr lang="en-US" b="1" dirty="0"/>
              <a:t>Feature extraction</a:t>
            </a:r>
            <a:r>
              <a:rPr lang="en-US" dirty="0"/>
              <a:t>: Transform the data in the high-dimensional space to a space of fewer dimensions</a:t>
            </a:r>
          </a:p>
          <a:p>
            <a:pPr>
              <a:spcAft>
                <a:spcPts val="600"/>
              </a:spcAft>
            </a:pPr>
            <a:r>
              <a:rPr lang="en-US" altLang="en-US" dirty="0"/>
              <a:t>Some typical dimensionality methods</a:t>
            </a:r>
          </a:p>
          <a:p>
            <a:pPr lvl="1">
              <a:spcAft>
                <a:spcPts val="600"/>
              </a:spcAft>
            </a:pPr>
            <a:r>
              <a:rPr lang="en-US" altLang="en-US" dirty="0"/>
              <a:t>Principal Component Analysis</a:t>
            </a:r>
          </a:p>
          <a:p>
            <a:pPr lvl="1">
              <a:spcAft>
                <a:spcPts val="600"/>
              </a:spcAft>
            </a:pPr>
            <a:r>
              <a:rPr lang="en-US" altLang="en-US" dirty="0"/>
              <a:t>Supervised and nonlinear techniques </a:t>
            </a:r>
          </a:p>
          <a:p>
            <a:pPr lvl="2">
              <a:spcAft>
                <a:spcPts val="600"/>
              </a:spcAft>
            </a:pPr>
            <a:r>
              <a:rPr lang="en-US" altLang="en-US" dirty="0"/>
              <a:t>Feature subset selection</a:t>
            </a:r>
          </a:p>
          <a:p>
            <a:pPr lvl="2">
              <a:spcAft>
                <a:spcPts val="600"/>
              </a:spcAft>
            </a:pPr>
            <a:r>
              <a:rPr lang="en-US" altLang="en-US" dirty="0"/>
              <a:t>Feature creation</a:t>
            </a:r>
            <a:endParaRPr lang="en-US" dirty="0"/>
          </a:p>
          <a:p>
            <a:pPr lvl="2">
              <a:spcAft>
                <a:spcPts val="600"/>
              </a:spcAft>
            </a:pPr>
            <a:endParaRPr lang="en-US" altLang="en-US" dirty="0"/>
          </a:p>
          <a:p>
            <a:pPr marL="0" indent="0">
              <a:spcAft>
                <a:spcPts val="600"/>
              </a:spcAft>
              <a:buNone/>
            </a:pPr>
            <a:endParaRPr lang="en-US" altLang="en-US" dirty="0">
              <a:latin typeface="Calibri" panose="020F0502020204030204" pitchFamily="34" charset="0"/>
            </a:endParaRPr>
          </a:p>
        </p:txBody>
      </p:sp>
    </p:spTree>
    <p:extLst>
      <p:ext uri="{BB962C8B-B14F-4D97-AF65-F5344CB8AC3E}">
        <p14:creationId xmlns:p14="http://schemas.microsoft.com/office/powerpoint/2010/main" val="4130421584"/>
      </p:ext>
    </p:extLst>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ntitled.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6736" y="1231936"/>
            <a:ext cx="4433412" cy="4213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44" name="Rectangle 40"/>
          <p:cNvSpPr>
            <a:spLocks noGrp="1" noChangeArrowheads="1"/>
          </p:cNvSpPr>
          <p:nvPr>
            <p:ph type="title"/>
          </p:nvPr>
        </p:nvSpPr>
        <p:spPr>
          <a:xfrm>
            <a:off x="609599" y="152400"/>
            <a:ext cx="10920549" cy="838200"/>
          </a:xfrm>
        </p:spPr>
        <p:txBody>
          <a:bodyPr>
            <a:normAutofit/>
          </a:bodyPr>
          <a:lstStyle/>
          <a:p>
            <a:pPr eaLnBrk="1" hangingPunct="1"/>
            <a:r>
              <a:rPr lang="en-US" altLang="en-US" dirty="0"/>
              <a:t>Principal Component Analysis (PCA)</a:t>
            </a:r>
          </a:p>
        </p:txBody>
      </p:sp>
      <p:sp>
        <p:nvSpPr>
          <p:cNvPr id="35845" name="Rectangle 41"/>
          <p:cNvSpPr>
            <a:spLocks noGrp="1" noChangeArrowheads="1"/>
          </p:cNvSpPr>
          <p:nvPr>
            <p:ph type="body" idx="1"/>
          </p:nvPr>
        </p:nvSpPr>
        <p:spPr>
          <a:xfrm>
            <a:off x="609599" y="1260611"/>
            <a:ext cx="6838951" cy="4810124"/>
          </a:xfrm>
        </p:spPr>
        <p:txBody>
          <a:bodyPr/>
          <a:lstStyle/>
          <a:p>
            <a:pPr>
              <a:lnSpc>
                <a:spcPct val="110000"/>
              </a:lnSpc>
            </a:pPr>
            <a:r>
              <a:rPr lang="en-US" sz="2400" dirty="0"/>
              <a:t>PCA:  A statistical procedure that uses an orthogonal transformation to convert a set of observations of possibly correlated variables into a set of values of linearly uncorrelated variables called </a:t>
            </a:r>
            <a:r>
              <a:rPr lang="en-US" sz="2400" b="1" i="1" dirty="0"/>
              <a:t>principal components</a:t>
            </a:r>
            <a:endParaRPr lang="en-US" sz="2400" dirty="0"/>
          </a:p>
          <a:p>
            <a:pPr eaLnBrk="1" hangingPunct="1">
              <a:lnSpc>
                <a:spcPct val="110000"/>
              </a:lnSpc>
            </a:pPr>
            <a:r>
              <a:rPr lang="en-US" altLang="en-US" sz="2400" dirty="0"/>
              <a:t>The original data are projected onto a much smaller space, resulting in dimensionality reduction</a:t>
            </a:r>
          </a:p>
          <a:p>
            <a:pPr eaLnBrk="1" hangingPunct="1">
              <a:lnSpc>
                <a:spcPct val="110000"/>
              </a:lnSpc>
            </a:pPr>
            <a:r>
              <a:rPr lang="en-US" altLang="en-US" sz="2400" dirty="0"/>
              <a:t>Method:  Find the eigenvectors of the covariance matrix, and these eigenvectors define the new space</a:t>
            </a:r>
          </a:p>
        </p:txBody>
      </p:sp>
      <p:sp>
        <p:nvSpPr>
          <p:cNvPr id="7" name="TextBox 6"/>
          <p:cNvSpPr txBox="1"/>
          <p:nvPr/>
        </p:nvSpPr>
        <p:spPr>
          <a:xfrm>
            <a:off x="7448550" y="5613452"/>
            <a:ext cx="4019550" cy="646331"/>
          </a:xfrm>
          <a:prstGeom prst="rect">
            <a:avLst/>
          </a:prstGeom>
          <a:solidFill>
            <a:srgbClr val="92D050"/>
          </a:solidFill>
        </p:spPr>
        <p:txBody>
          <a:bodyPr wrap="square" rtlCol="0">
            <a:spAutoFit/>
          </a:bodyPr>
          <a:lstStyle/>
          <a:p>
            <a:pPr algn="ctr"/>
            <a:r>
              <a:rPr lang="en-US" sz="1800" dirty="0"/>
              <a:t>Ball travels in a straight line. Data from </a:t>
            </a:r>
            <a:r>
              <a:rPr lang="en-US" altLang="en-US" sz="1800" dirty="0"/>
              <a:t>three cameras contain much redundancy</a:t>
            </a:r>
          </a:p>
        </p:txBody>
      </p:sp>
    </p:spTree>
    <p:extLst>
      <p:ext uri="{BB962C8B-B14F-4D97-AF65-F5344CB8AC3E}">
        <p14:creationId xmlns:p14="http://schemas.microsoft.com/office/powerpoint/2010/main" val="184970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dirty="0"/>
              <a:t>Chapter 3: Data Preprocessing</a:t>
            </a:r>
          </a:p>
        </p:txBody>
      </p:sp>
      <p:sp>
        <p:nvSpPr>
          <p:cNvPr id="7173" name="Rectangle 3"/>
          <p:cNvSpPr>
            <a:spLocks noGrp="1" noChangeArrowheads="1"/>
          </p:cNvSpPr>
          <p:nvPr>
            <p:ph type="body" sz="half" idx="1"/>
          </p:nvPr>
        </p:nvSpPr>
        <p:spPr>
          <a:xfrm>
            <a:off x="608924" y="1095555"/>
            <a:ext cx="10963835" cy="5400136"/>
          </a:xfrm>
          <a:noFill/>
        </p:spPr>
        <p:txBody>
          <a:bodyPr vert="horz" lIns="92075" tIns="46038" rIns="92075" bIns="46038" rtlCol="0">
            <a:noAutofit/>
          </a:bodyPr>
          <a:lstStyle/>
          <a:p>
            <a:pPr eaLnBrk="1" hangingPunct="1">
              <a:lnSpc>
                <a:spcPct val="200000"/>
              </a:lnSpc>
            </a:pPr>
            <a:r>
              <a:rPr lang="en-US" altLang="en-US" dirty="0">
                <a:latin typeface="Calibri" panose="020F0502020204030204" pitchFamily="34" charset="0"/>
              </a:rPr>
              <a:t>Data Preprocessing: An Overview</a:t>
            </a:r>
          </a:p>
          <a:p>
            <a:pPr eaLnBrk="1" hangingPunct="1">
              <a:lnSpc>
                <a:spcPct val="200000"/>
              </a:lnSpc>
            </a:pPr>
            <a:r>
              <a:rPr lang="en-US" altLang="en-US" dirty="0">
                <a:latin typeface="Calibri" panose="020F0502020204030204" pitchFamily="34" charset="0"/>
              </a:rPr>
              <a:t>Data Cleaning</a:t>
            </a:r>
          </a:p>
          <a:p>
            <a:pPr eaLnBrk="1" hangingPunct="1">
              <a:lnSpc>
                <a:spcPct val="200000"/>
              </a:lnSpc>
            </a:pPr>
            <a:r>
              <a:rPr lang="en-US" altLang="en-US" dirty="0">
                <a:latin typeface="Calibri" panose="020F0502020204030204" pitchFamily="34" charset="0"/>
              </a:rPr>
              <a:t>Data Integration</a:t>
            </a:r>
          </a:p>
          <a:p>
            <a:pPr>
              <a:lnSpc>
                <a:spcPct val="200000"/>
              </a:lnSpc>
            </a:pPr>
            <a:r>
              <a:rPr lang="en-US" altLang="en-US" dirty="0">
                <a:latin typeface="Calibri" panose="020F0502020204030204" pitchFamily="34" charset="0"/>
              </a:rPr>
              <a:t>Data Reduction and Transformation </a:t>
            </a:r>
          </a:p>
          <a:p>
            <a:pPr>
              <a:lnSpc>
                <a:spcPct val="200000"/>
              </a:lnSpc>
            </a:pPr>
            <a:r>
              <a:rPr lang="en-US" altLang="en-US" dirty="0">
                <a:latin typeface="Calibri" panose="020F0502020204030204" pitchFamily="34" charset="0"/>
              </a:rPr>
              <a:t>Dimensionality Reduction </a:t>
            </a:r>
          </a:p>
          <a:p>
            <a:pPr>
              <a:lnSpc>
                <a:spcPct val="200000"/>
              </a:lnSpc>
            </a:pPr>
            <a:r>
              <a:rPr lang="en-US" altLang="en-US" dirty="0">
                <a:latin typeface="Calibri" panose="020F0502020204030204" pitchFamily="34" charset="0"/>
              </a:rPr>
              <a:t>Summary</a:t>
            </a:r>
          </a:p>
        </p:txBody>
      </p:sp>
      <p:sp>
        <p:nvSpPr>
          <p:cNvPr id="7174" name="AutoShape 4"/>
          <p:cNvSpPr>
            <a:spLocks noChangeArrowheads="1"/>
          </p:cNvSpPr>
          <p:nvPr/>
        </p:nvSpPr>
        <p:spPr bwMode="auto">
          <a:xfrm rot="9430553">
            <a:off x="3489570" y="2216400"/>
            <a:ext cx="522288" cy="485775"/>
          </a:xfrm>
          <a:prstGeom prst="notchedRightArrow">
            <a:avLst>
              <a:gd name="adj1" fmla="val 50000"/>
              <a:gd name="adj2" fmla="val 26879"/>
            </a:avLst>
          </a:prstGeom>
          <a:solidFill>
            <a:srgbClr val="0070C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00"/>
              </a:solidFill>
            </a:endParaRPr>
          </a:p>
        </p:txBody>
      </p:sp>
    </p:spTree>
    <p:extLst>
      <p:ext uri="{BB962C8B-B14F-4D97-AF65-F5344CB8AC3E}">
        <p14:creationId xmlns:p14="http://schemas.microsoft.com/office/powerpoint/2010/main" val="4005256809"/>
      </p:ext>
    </p:extLst>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f/f5/GaussianScatterPCA.svg/720px-GaussianScatterPCA.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327" y="1361734"/>
            <a:ext cx="3063673" cy="3063674"/>
          </a:xfrm>
          <a:prstGeom prst="rect">
            <a:avLst/>
          </a:prstGeom>
          <a:noFill/>
          <a:extLst>
            <a:ext uri="{909E8E84-426E-40DD-AFC4-6F175D3DCCD1}">
              <a14:hiddenFill xmlns:a14="http://schemas.microsoft.com/office/drawing/2010/main">
                <a:solidFill>
                  <a:srgbClr val="FFFFFF"/>
                </a:solidFill>
              </a14:hiddenFill>
            </a:ext>
          </a:extLst>
        </p:spPr>
      </p:pic>
      <p:sp>
        <p:nvSpPr>
          <p:cNvPr id="36867" name="Rectangle 2"/>
          <p:cNvSpPr>
            <a:spLocks noGrp="1" noChangeArrowheads="1"/>
          </p:cNvSpPr>
          <p:nvPr>
            <p:ph type="body" idx="1"/>
          </p:nvPr>
        </p:nvSpPr>
        <p:spPr>
          <a:xfrm>
            <a:off x="451758" y="1143000"/>
            <a:ext cx="8987518" cy="5623288"/>
          </a:xfrm>
        </p:spPr>
        <p:txBody>
          <a:bodyPr/>
          <a:lstStyle/>
          <a:p>
            <a:pPr eaLnBrk="1" hangingPunct="1">
              <a:spcAft>
                <a:spcPts val="200"/>
              </a:spcAft>
            </a:pPr>
            <a:r>
              <a:rPr lang="en-US" altLang="en-US" sz="2400" dirty="0"/>
              <a:t>Given </a:t>
            </a:r>
            <a:r>
              <a:rPr lang="en-US" altLang="en-US" sz="2400" i="1" dirty="0"/>
              <a:t>N</a:t>
            </a:r>
            <a:r>
              <a:rPr lang="en-US" altLang="en-US" sz="2400" dirty="0"/>
              <a:t> data vectors from </a:t>
            </a:r>
            <a:r>
              <a:rPr lang="en-US" altLang="en-US" sz="2400" i="1" dirty="0"/>
              <a:t>n</a:t>
            </a:r>
            <a:r>
              <a:rPr lang="en-US" altLang="en-US" sz="2400" dirty="0"/>
              <a:t>-dimensions, find </a:t>
            </a:r>
            <a:r>
              <a:rPr lang="en-US" altLang="en-US" sz="2400" i="1" dirty="0"/>
              <a:t>k</a:t>
            </a:r>
            <a:r>
              <a:rPr lang="en-US" altLang="en-US" sz="2400" dirty="0"/>
              <a:t> ≤ </a:t>
            </a:r>
            <a:r>
              <a:rPr lang="en-US" altLang="en-US" sz="2400" i="1" dirty="0"/>
              <a:t>n </a:t>
            </a:r>
            <a:r>
              <a:rPr lang="en-US" altLang="en-US" sz="2400" dirty="0"/>
              <a:t>orthogonal vectors (</a:t>
            </a:r>
            <a:r>
              <a:rPr lang="en-US" altLang="en-US" sz="2400" i="1" dirty="0"/>
              <a:t>principal components</a:t>
            </a:r>
            <a:r>
              <a:rPr lang="en-US" altLang="en-US" sz="2400" dirty="0"/>
              <a:t>) best used to represent data </a:t>
            </a:r>
          </a:p>
          <a:p>
            <a:pPr lvl="1" eaLnBrk="1" hangingPunct="1">
              <a:spcAft>
                <a:spcPts val="200"/>
              </a:spcAft>
            </a:pPr>
            <a:r>
              <a:rPr lang="en-US" altLang="en-US" sz="2400" dirty="0"/>
              <a:t>Normalize input data: Each attribute falls within the same range</a:t>
            </a:r>
          </a:p>
          <a:p>
            <a:pPr lvl="1" eaLnBrk="1" hangingPunct="1">
              <a:spcAft>
                <a:spcPts val="200"/>
              </a:spcAft>
            </a:pPr>
            <a:r>
              <a:rPr lang="en-US" altLang="en-US" sz="2400" dirty="0"/>
              <a:t>Compute </a:t>
            </a:r>
            <a:r>
              <a:rPr lang="en-US" altLang="en-US" sz="2400" i="1" dirty="0"/>
              <a:t>k</a:t>
            </a:r>
            <a:r>
              <a:rPr lang="en-US" altLang="en-US" sz="2400" dirty="0"/>
              <a:t> orthonormal (unit) vectors, i.e., </a:t>
            </a:r>
            <a:r>
              <a:rPr lang="en-US" altLang="en-US" sz="2400" i="1" dirty="0"/>
              <a:t>principal components</a:t>
            </a:r>
            <a:endParaRPr lang="en-US" altLang="en-US" sz="2400" dirty="0"/>
          </a:p>
          <a:p>
            <a:pPr lvl="1" eaLnBrk="1" hangingPunct="1">
              <a:spcAft>
                <a:spcPts val="200"/>
              </a:spcAft>
            </a:pPr>
            <a:r>
              <a:rPr lang="en-US" altLang="en-US" sz="2400" dirty="0"/>
              <a:t>Each input data (vector) is a linear combination of the </a:t>
            </a:r>
            <a:r>
              <a:rPr lang="en-US" altLang="en-US" sz="2400" i="1" dirty="0"/>
              <a:t>k</a:t>
            </a:r>
            <a:r>
              <a:rPr lang="en-US" altLang="en-US" sz="2400" dirty="0"/>
              <a:t> principal component vectors</a:t>
            </a:r>
          </a:p>
          <a:p>
            <a:pPr lvl="1" eaLnBrk="1" hangingPunct="1">
              <a:spcAft>
                <a:spcPts val="200"/>
              </a:spcAft>
            </a:pPr>
            <a:r>
              <a:rPr lang="en-US" altLang="en-US" sz="2400" dirty="0">
                <a:sym typeface="Symbol" panose="05050102010706020507" pitchFamily="18" charset="2"/>
              </a:rPr>
              <a:t>The principal components are sorted in order of decreasing “significance” or strength</a:t>
            </a:r>
          </a:p>
          <a:p>
            <a:pPr lvl="1" eaLnBrk="1" hangingPunct="1">
              <a:spcAft>
                <a:spcPts val="200"/>
              </a:spcAft>
            </a:pPr>
            <a:r>
              <a:rPr lang="en-US" altLang="en-US" sz="2400" dirty="0">
                <a:sym typeface="Symbol" panose="05050102010706020507" pitchFamily="18" charset="2"/>
              </a:rPr>
              <a:t>Since the components are sorted, the size of the data can be reduced by eliminating the </a:t>
            </a:r>
            <a:r>
              <a:rPr lang="en-US" altLang="en-US" sz="2400" i="1" dirty="0">
                <a:sym typeface="Symbol" panose="05050102010706020507" pitchFamily="18" charset="2"/>
              </a:rPr>
              <a:t>weak components</a:t>
            </a:r>
            <a:r>
              <a:rPr lang="en-US" altLang="en-US" sz="2400" dirty="0">
                <a:sym typeface="Symbol" panose="05050102010706020507" pitchFamily="18" charset="2"/>
              </a:rPr>
              <a:t>, i.e., those with low variance (i.e., using the strongest principal components, to reconstruct a good approximation of the original data)</a:t>
            </a:r>
          </a:p>
          <a:p>
            <a:pPr eaLnBrk="1" hangingPunct="1">
              <a:spcAft>
                <a:spcPts val="200"/>
              </a:spcAft>
            </a:pPr>
            <a:r>
              <a:rPr lang="en-US" altLang="en-US" sz="2400" dirty="0"/>
              <a:t>Works for numeric data only</a:t>
            </a:r>
          </a:p>
        </p:txBody>
      </p:sp>
      <p:sp>
        <p:nvSpPr>
          <p:cNvPr id="36868" name="Text Box 3"/>
          <p:cNvSpPr>
            <a:spLocks noGrp="1" noChangeArrowheads="1"/>
          </p:cNvSpPr>
          <p:nvPr>
            <p:ph type="title"/>
          </p:nvPr>
        </p:nvSpPr>
        <p:spPr>
          <a:xfrm>
            <a:off x="627017" y="152400"/>
            <a:ext cx="11042469" cy="990600"/>
          </a:xfrm>
          <a:noFill/>
        </p:spPr>
        <p:txBody>
          <a:bodyPr anchor="ctr">
            <a:noAutofit/>
          </a:bodyPr>
          <a:lstStyle/>
          <a:p>
            <a:r>
              <a:rPr lang="en-US" altLang="en-US" dirty="0"/>
              <a:t>Principal Component Analysis (Method)</a:t>
            </a:r>
          </a:p>
        </p:txBody>
      </p:sp>
      <p:sp>
        <p:nvSpPr>
          <p:cNvPr id="5" name="TextBox 4"/>
          <p:cNvSpPr txBox="1"/>
          <p:nvPr/>
        </p:nvSpPr>
        <p:spPr>
          <a:xfrm>
            <a:off x="9515475" y="4425408"/>
            <a:ext cx="2314575" cy="584775"/>
          </a:xfrm>
          <a:prstGeom prst="rect">
            <a:avLst/>
          </a:prstGeom>
          <a:solidFill>
            <a:srgbClr val="FFFF00"/>
          </a:solidFill>
        </p:spPr>
        <p:txBody>
          <a:bodyPr wrap="square" rtlCol="0">
            <a:spAutoFit/>
          </a:bodyPr>
          <a:lstStyle/>
          <a:p>
            <a:pPr algn="ctr"/>
            <a:r>
              <a:rPr lang="en-US" sz="1600" dirty="0"/>
              <a:t>Ack.  Wikipedia: </a:t>
            </a:r>
            <a:r>
              <a:rPr lang="en-US" altLang="en-US" sz="1600" dirty="0"/>
              <a:t>Principal Component Analysis </a:t>
            </a:r>
            <a:endParaRPr lang="en-US" sz="1600" dirty="0"/>
          </a:p>
        </p:txBody>
      </p:sp>
    </p:spTree>
    <p:extLst>
      <p:ext uri="{BB962C8B-B14F-4D97-AF65-F5344CB8AC3E}">
        <p14:creationId xmlns:p14="http://schemas.microsoft.com/office/powerpoint/2010/main" val="25163164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en-US"/>
              <a:t>Attribute Subset Selection</a:t>
            </a:r>
          </a:p>
        </p:txBody>
      </p:sp>
      <p:sp>
        <p:nvSpPr>
          <p:cNvPr id="37892" name="Rectangle 3"/>
          <p:cNvSpPr>
            <a:spLocks noGrp="1" noChangeArrowheads="1"/>
          </p:cNvSpPr>
          <p:nvPr>
            <p:ph type="body" idx="1"/>
          </p:nvPr>
        </p:nvSpPr>
        <p:spPr>
          <a:xfrm>
            <a:off x="579583" y="1219200"/>
            <a:ext cx="6811817" cy="5372100"/>
          </a:xfrm>
        </p:spPr>
        <p:txBody>
          <a:bodyPr/>
          <a:lstStyle/>
          <a:p>
            <a:pPr eaLnBrk="1" hangingPunct="1">
              <a:lnSpc>
                <a:spcPct val="110000"/>
              </a:lnSpc>
            </a:pPr>
            <a:r>
              <a:rPr lang="en-US" altLang="en-US" sz="2400" dirty="0"/>
              <a:t>Another way to reduce dimensionality of data</a:t>
            </a:r>
          </a:p>
          <a:p>
            <a:pPr eaLnBrk="1" hangingPunct="1">
              <a:lnSpc>
                <a:spcPct val="110000"/>
              </a:lnSpc>
            </a:pPr>
            <a:r>
              <a:rPr lang="en-US" altLang="en-US" sz="2400" dirty="0"/>
              <a:t>Redundant attributes </a:t>
            </a:r>
          </a:p>
          <a:p>
            <a:pPr lvl="1" eaLnBrk="1" hangingPunct="1">
              <a:lnSpc>
                <a:spcPct val="110000"/>
              </a:lnSpc>
            </a:pPr>
            <a:r>
              <a:rPr lang="en-US" altLang="en-US" sz="2400" dirty="0"/>
              <a:t>Duplicate much or all of the information contained in one or more other attributes</a:t>
            </a:r>
          </a:p>
          <a:p>
            <a:pPr lvl="2">
              <a:lnSpc>
                <a:spcPct val="110000"/>
              </a:lnSpc>
            </a:pPr>
            <a:r>
              <a:rPr lang="en-US" altLang="en-US" sz="2400" dirty="0"/>
              <a:t>E.g., purchase price of a product and the amount of sales tax paid</a:t>
            </a:r>
          </a:p>
          <a:p>
            <a:pPr eaLnBrk="1" hangingPunct="1">
              <a:lnSpc>
                <a:spcPct val="110000"/>
              </a:lnSpc>
            </a:pPr>
            <a:r>
              <a:rPr lang="en-US" altLang="en-US" sz="2400" dirty="0"/>
              <a:t>Irrelevant attributes</a:t>
            </a:r>
          </a:p>
          <a:p>
            <a:pPr lvl="1" eaLnBrk="1" hangingPunct="1">
              <a:lnSpc>
                <a:spcPct val="110000"/>
              </a:lnSpc>
            </a:pPr>
            <a:r>
              <a:rPr lang="en-US" altLang="en-US" sz="2400" dirty="0"/>
              <a:t>Contain no information that is useful for the data mining task at hand</a:t>
            </a:r>
          </a:p>
          <a:p>
            <a:pPr lvl="2">
              <a:lnSpc>
                <a:spcPct val="110000"/>
              </a:lnSpc>
            </a:pPr>
            <a:r>
              <a:rPr lang="en-US" altLang="en-US" sz="2400" dirty="0"/>
              <a:t>Ex. A student’s ID is often irrelevant to the task of predicting his/her GPA</a:t>
            </a:r>
          </a:p>
        </p:txBody>
      </p:sp>
      <p:sp>
        <p:nvSpPr>
          <p:cNvPr id="37893" name="Text Box 4"/>
          <p:cNvSpPr txBox="1">
            <a:spLocks noChangeArrowheads="1"/>
          </p:cNvSpPr>
          <p:nvPr/>
        </p:nvSpPr>
        <p:spPr bwMode="auto">
          <a:xfrm>
            <a:off x="3200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37894" name="Rectangle 5"/>
          <p:cNvSpPr>
            <a:spLocks noChangeArrowheads="1"/>
          </p:cNvSpPr>
          <p:nvPr/>
        </p:nvSpPr>
        <p:spPr bwMode="auto">
          <a:xfrm>
            <a:off x="3241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pic>
        <p:nvPicPr>
          <p:cNvPr id="49156" name="Picture 4" descr="Image result for feature sel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924" y="1257300"/>
            <a:ext cx="4675958"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2434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a:bodyPr>
          <a:lstStyle/>
          <a:p>
            <a:pPr eaLnBrk="1" hangingPunct="1"/>
            <a:r>
              <a:rPr lang="en-US" altLang="en-US" dirty="0"/>
              <a:t>Heuristic Search in Attribute Selection</a:t>
            </a:r>
          </a:p>
        </p:txBody>
      </p:sp>
      <p:sp>
        <p:nvSpPr>
          <p:cNvPr id="38916" name="Rectangle 3"/>
          <p:cNvSpPr>
            <a:spLocks noGrp="1" noChangeArrowheads="1"/>
          </p:cNvSpPr>
          <p:nvPr>
            <p:ph type="body" idx="1"/>
          </p:nvPr>
        </p:nvSpPr>
        <p:spPr>
          <a:xfrm>
            <a:off x="583473" y="1295400"/>
            <a:ext cx="10807337" cy="5181600"/>
          </a:xfrm>
        </p:spPr>
        <p:txBody>
          <a:bodyPr/>
          <a:lstStyle/>
          <a:p>
            <a:pPr eaLnBrk="1" hangingPunct="1"/>
            <a:r>
              <a:rPr lang="en-US" altLang="en-US" sz="2400" dirty="0"/>
              <a:t>There are </a:t>
            </a:r>
            <a:r>
              <a:rPr lang="en-US" altLang="en-US" sz="2400" i="1" dirty="0"/>
              <a:t>2</a:t>
            </a:r>
            <a:r>
              <a:rPr lang="en-US" altLang="en-US" sz="2400" i="1" baseline="30000" dirty="0"/>
              <a:t>d</a:t>
            </a:r>
            <a:r>
              <a:rPr lang="en-US" altLang="en-US" sz="2400" dirty="0"/>
              <a:t> possible attribute combinations of </a:t>
            </a:r>
            <a:r>
              <a:rPr lang="en-US" altLang="en-US" sz="2400" i="1" dirty="0"/>
              <a:t>d</a:t>
            </a:r>
            <a:r>
              <a:rPr lang="en-US" altLang="en-US" sz="2400" dirty="0"/>
              <a:t>  attributes</a:t>
            </a:r>
          </a:p>
          <a:p>
            <a:pPr eaLnBrk="1" hangingPunct="1"/>
            <a:r>
              <a:rPr lang="en-US" altLang="en-US" sz="2400" dirty="0"/>
              <a:t>Typical heuristic attribute selection methods:</a:t>
            </a:r>
          </a:p>
          <a:p>
            <a:pPr lvl="1" eaLnBrk="1" hangingPunct="1"/>
            <a:r>
              <a:rPr lang="en-US" altLang="en-US" sz="2400" dirty="0"/>
              <a:t>Best single attribute under the attribute independence assumption: choose by significance tests</a:t>
            </a:r>
          </a:p>
          <a:p>
            <a:pPr lvl="1" eaLnBrk="1" hangingPunct="1"/>
            <a:r>
              <a:rPr lang="en-US" altLang="en-US" sz="2400" dirty="0"/>
              <a:t>Best step-wise feature selection:</a:t>
            </a:r>
          </a:p>
          <a:p>
            <a:pPr lvl="2" eaLnBrk="1" hangingPunct="1"/>
            <a:r>
              <a:rPr lang="en-US" altLang="en-US" sz="2400" dirty="0"/>
              <a:t>The best single-attribute is picked first</a:t>
            </a:r>
          </a:p>
          <a:p>
            <a:pPr lvl="2" eaLnBrk="1" hangingPunct="1"/>
            <a:r>
              <a:rPr lang="en-US" altLang="en-US" sz="2400" dirty="0"/>
              <a:t>Then next best attribute condition to the first, ...</a:t>
            </a:r>
          </a:p>
          <a:p>
            <a:pPr lvl="1" eaLnBrk="1" hangingPunct="1"/>
            <a:r>
              <a:rPr lang="en-US" altLang="en-US" sz="2400" dirty="0"/>
              <a:t>Step-wise attribute elimination:</a:t>
            </a:r>
          </a:p>
          <a:p>
            <a:pPr lvl="2" eaLnBrk="1" hangingPunct="1"/>
            <a:r>
              <a:rPr lang="en-US" altLang="en-US" sz="2400" dirty="0"/>
              <a:t>Repeatedly eliminate the worst attribute</a:t>
            </a:r>
          </a:p>
          <a:p>
            <a:pPr lvl="1" eaLnBrk="1" hangingPunct="1"/>
            <a:r>
              <a:rPr lang="en-US" altLang="en-US" sz="2400" dirty="0"/>
              <a:t>Best combined attribute selection and elimination</a:t>
            </a:r>
          </a:p>
          <a:p>
            <a:pPr lvl="1" eaLnBrk="1" hangingPunct="1"/>
            <a:r>
              <a:rPr lang="en-US" altLang="en-US" sz="2400" dirty="0"/>
              <a:t>Optimal branch and bound:</a:t>
            </a:r>
          </a:p>
          <a:p>
            <a:pPr lvl="2" eaLnBrk="1" hangingPunct="1"/>
            <a:r>
              <a:rPr lang="en-US" altLang="en-US" sz="2400" dirty="0">
                <a:sym typeface="Symbol" panose="05050102010706020507" pitchFamily="18" charset="2"/>
              </a:rPr>
              <a:t>Use attribute elimination and backtracking</a:t>
            </a:r>
            <a:endParaRPr lang="en-US" altLang="en-US" sz="2400" dirty="0"/>
          </a:p>
        </p:txBody>
      </p:sp>
    </p:spTree>
    <p:extLst>
      <p:ext uri="{BB962C8B-B14F-4D97-AF65-F5344CB8AC3E}">
        <p14:creationId xmlns:p14="http://schemas.microsoft.com/office/powerpoint/2010/main" val="13735202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p:txBody>
          <a:bodyPr/>
          <a:lstStyle/>
          <a:p>
            <a:pPr eaLnBrk="1" hangingPunct="1"/>
            <a:r>
              <a:rPr lang="en-US" altLang="en-US"/>
              <a:t>Attribute Creation (Feature Generation)</a:t>
            </a:r>
          </a:p>
        </p:txBody>
      </p:sp>
      <p:sp>
        <p:nvSpPr>
          <p:cNvPr id="39940" name="Rectangle 3"/>
          <p:cNvSpPr>
            <a:spLocks noGrp="1" noChangeArrowheads="1"/>
          </p:cNvSpPr>
          <p:nvPr>
            <p:ph type="body" idx="4294967295"/>
          </p:nvPr>
        </p:nvSpPr>
        <p:spPr>
          <a:xfrm>
            <a:off x="600891" y="1219203"/>
            <a:ext cx="10824755" cy="5209309"/>
          </a:xfrm>
        </p:spPr>
        <p:txBody>
          <a:bodyPr/>
          <a:lstStyle/>
          <a:p>
            <a:pPr eaLnBrk="1" hangingPunct="1"/>
            <a:r>
              <a:rPr lang="en-US" altLang="en-US" dirty="0">
                <a:latin typeface="Calibri" panose="020F0502020204030204" pitchFamily="34" charset="0"/>
              </a:rPr>
              <a:t>Create new attributes (features) that can capture the important information in a data set more effectively than the original ones</a:t>
            </a:r>
          </a:p>
          <a:p>
            <a:pPr eaLnBrk="1" hangingPunct="1"/>
            <a:r>
              <a:rPr lang="en-US" altLang="en-US" dirty="0">
                <a:latin typeface="Calibri" panose="020F0502020204030204" pitchFamily="34" charset="0"/>
              </a:rPr>
              <a:t>Three general methodologies</a:t>
            </a:r>
          </a:p>
          <a:p>
            <a:pPr lvl="1" eaLnBrk="1" hangingPunct="1"/>
            <a:r>
              <a:rPr lang="en-US" altLang="en-US" dirty="0">
                <a:latin typeface="Calibri" panose="020F0502020204030204" pitchFamily="34" charset="0"/>
              </a:rPr>
              <a:t>Attribute extraction</a:t>
            </a:r>
          </a:p>
          <a:p>
            <a:pPr lvl="2" eaLnBrk="1" hangingPunct="1"/>
            <a:r>
              <a:rPr lang="en-US" altLang="en-US" dirty="0">
                <a:latin typeface="Calibri" panose="020F0502020204030204" pitchFamily="34" charset="0"/>
              </a:rPr>
              <a:t> Domain-specific</a:t>
            </a:r>
          </a:p>
          <a:p>
            <a:pPr lvl="1" eaLnBrk="1" hangingPunct="1"/>
            <a:r>
              <a:rPr lang="en-US" altLang="en-US" dirty="0">
                <a:latin typeface="Calibri" panose="020F0502020204030204" pitchFamily="34" charset="0"/>
              </a:rPr>
              <a:t>Mapping data to new space (see: data reduction)</a:t>
            </a:r>
          </a:p>
          <a:p>
            <a:pPr lvl="2" eaLnBrk="1" hangingPunct="1"/>
            <a:r>
              <a:rPr lang="en-US" altLang="en-US" dirty="0">
                <a:latin typeface="Calibri" panose="020F0502020204030204" pitchFamily="34" charset="0"/>
              </a:rPr>
              <a:t>E.g., Fourier transformation, wavelet transformation, manifold approaches (not covered)</a:t>
            </a:r>
          </a:p>
          <a:p>
            <a:pPr lvl="1" eaLnBrk="1" hangingPunct="1"/>
            <a:r>
              <a:rPr lang="en-US" altLang="en-US" dirty="0">
                <a:latin typeface="Calibri" panose="020F0502020204030204" pitchFamily="34" charset="0"/>
              </a:rPr>
              <a:t>Attribute construction </a:t>
            </a:r>
          </a:p>
          <a:p>
            <a:pPr lvl="2" eaLnBrk="1" hangingPunct="1"/>
            <a:r>
              <a:rPr lang="en-US" altLang="en-US" dirty="0">
                <a:latin typeface="Calibri" panose="020F0502020204030204" pitchFamily="34" charset="0"/>
              </a:rPr>
              <a:t>Combining features (see: discriminative frequent patterns in Chapter on “Advanced Classification”)</a:t>
            </a:r>
          </a:p>
          <a:p>
            <a:pPr lvl="2" eaLnBrk="1" hangingPunct="1"/>
            <a:r>
              <a:rPr lang="en-US" altLang="en-US" dirty="0">
                <a:latin typeface="Calibri" panose="020F0502020204030204" pitchFamily="34" charset="0"/>
              </a:rPr>
              <a:t>Data discretization</a:t>
            </a:r>
          </a:p>
        </p:txBody>
      </p:sp>
    </p:spTree>
    <p:extLst>
      <p:ext uri="{BB962C8B-B14F-4D97-AF65-F5344CB8AC3E}">
        <p14:creationId xmlns:p14="http://schemas.microsoft.com/office/powerpoint/2010/main" val="39712512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1432560" y="352425"/>
            <a:ext cx="9144000" cy="609600"/>
          </a:xfrm>
        </p:spPr>
        <p:txBody>
          <a:bodyPr>
            <a:noAutofit/>
          </a:bodyPr>
          <a:lstStyle/>
          <a:p>
            <a:pPr eaLnBrk="1" hangingPunct="1"/>
            <a:r>
              <a:rPr lang="en-US" altLang="en-US" dirty="0"/>
              <a:t>Summary</a:t>
            </a:r>
          </a:p>
        </p:txBody>
      </p:sp>
      <p:sp>
        <p:nvSpPr>
          <p:cNvPr id="67588" name="Rectangle 3"/>
          <p:cNvSpPr>
            <a:spLocks noGrp="1" noChangeArrowheads="1"/>
          </p:cNvSpPr>
          <p:nvPr>
            <p:ph type="body" idx="1"/>
          </p:nvPr>
        </p:nvSpPr>
        <p:spPr>
          <a:xfrm>
            <a:off x="609600" y="1295401"/>
            <a:ext cx="10789920" cy="5103813"/>
          </a:xfrm>
        </p:spPr>
        <p:txBody>
          <a:bodyPr/>
          <a:lstStyle/>
          <a:p>
            <a:pPr>
              <a:spcAft>
                <a:spcPts val="600"/>
              </a:spcAft>
            </a:pPr>
            <a:r>
              <a:rPr lang="en-US" altLang="en-US" sz="2400" b="1" dirty="0"/>
              <a:t>Data quality</a:t>
            </a:r>
            <a:r>
              <a:rPr lang="en-US" altLang="en-US" sz="2400" dirty="0"/>
              <a:t>: accuracy, completeness, consistency, timeliness, believability, interpretability</a:t>
            </a:r>
          </a:p>
          <a:p>
            <a:pPr>
              <a:spcAft>
                <a:spcPts val="600"/>
              </a:spcAft>
            </a:pPr>
            <a:r>
              <a:rPr lang="en-US" altLang="en-US" sz="2400" b="1" dirty="0"/>
              <a:t>Data cleaning</a:t>
            </a:r>
            <a:r>
              <a:rPr lang="en-US" altLang="en-US" sz="2400" dirty="0"/>
              <a:t>: e.g. missing/noisy values, outliers</a:t>
            </a:r>
          </a:p>
          <a:p>
            <a:pPr>
              <a:spcAft>
                <a:spcPts val="600"/>
              </a:spcAft>
            </a:pPr>
            <a:r>
              <a:rPr lang="en-US" altLang="en-US" sz="2400" b="1" dirty="0"/>
              <a:t>Data integration</a:t>
            </a:r>
            <a:r>
              <a:rPr lang="en-US" altLang="en-US" sz="2400" dirty="0"/>
              <a:t> from multiple sources: </a:t>
            </a:r>
          </a:p>
          <a:p>
            <a:pPr lvl="1">
              <a:spcAft>
                <a:spcPts val="600"/>
              </a:spcAft>
            </a:pPr>
            <a:r>
              <a:rPr lang="en-US" altLang="en-US" sz="2400" dirty="0"/>
              <a:t>Entity identification problem; Remove redundancies; Detect inconsistencies</a:t>
            </a:r>
          </a:p>
          <a:p>
            <a:pPr>
              <a:spcAft>
                <a:spcPts val="600"/>
              </a:spcAft>
            </a:pPr>
            <a:r>
              <a:rPr lang="en-US" altLang="en-US" sz="2400" b="1" dirty="0"/>
              <a:t>Data reduction</a:t>
            </a:r>
            <a:r>
              <a:rPr lang="en-US" altLang="en-US" sz="2400" b="1"/>
              <a:t>, data </a:t>
            </a:r>
            <a:r>
              <a:rPr lang="en-US" altLang="en-US" sz="2400" b="1" dirty="0"/>
              <a:t>transformation and data discretization</a:t>
            </a:r>
          </a:p>
          <a:p>
            <a:pPr lvl="1">
              <a:spcAft>
                <a:spcPts val="600"/>
              </a:spcAft>
            </a:pPr>
            <a:r>
              <a:rPr lang="en-US" altLang="en-US" sz="2400" dirty="0" err="1"/>
              <a:t>Numerosity</a:t>
            </a:r>
            <a:r>
              <a:rPr lang="en-US" altLang="en-US" sz="2400" dirty="0"/>
              <a:t> reduction; Data compression</a:t>
            </a:r>
          </a:p>
          <a:p>
            <a:pPr lvl="1">
              <a:spcAft>
                <a:spcPts val="600"/>
              </a:spcAft>
            </a:pPr>
            <a:r>
              <a:rPr lang="en-US" altLang="en-US" sz="2400" dirty="0"/>
              <a:t>Normalization; Concept hierarchy generation</a:t>
            </a:r>
          </a:p>
          <a:p>
            <a:pPr>
              <a:spcAft>
                <a:spcPts val="600"/>
              </a:spcAft>
            </a:pPr>
            <a:r>
              <a:rPr lang="en-US" altLang="en-US" sz="2400" b="1" dirty="0"/>
              <a:t>Dimensionality reduction</a:t>
            </a:r>
          </a:p>
          <a:p>
            <a:pPr lvl="1" eaLnBrk="1" hangingPunct="1">
              <a:lnSpc>
                <a:spcPct val="120000"/>
              </a:lnSpc>
            </a:pPr>
            <a:endParaRPr lang="en-US" altLang="en-US" sz="1600" dirty="0"/>
          </a:p>
          <a:p>
            <a:pPr eaLnBrk="1" hangingPunct="1">
              <a:lnSpc>
                <a:spcPct val="120000"/>
              </a:lnSpc>
            </a:pPr>
            <a:endParaRPr lang="en-US" altLang="en-US" sz="1600" dirty="0"/>
          </a:p>
          <a:p>
            <a:pPr eaLnBrk="1" hangingPunct="1">
              <a:lnSpc>
                <a:spcPct val="120000"/>
              </a:lnSpc>
              <a:buFont typeface="Wingdings" panose="05000000000000000000" pitchFamily="2" charset="2"/>
              <a:buNone/>
            </a:pPr>
            <a:endParaRPr lang="en-US" altLang="en-US" sz="1600" dirty="0"/>
          </a:p>
        </p:txBody>
      </p:sp>
    </p:spTree>
    <p:extLst>
      <p:ext uri="{BB962C8B-B14F-4D97-AF65-F5344CB8AC3E}">
        <p14:creationId xmlns:p14="http://schemas.microsoft.com/office/powerpoint/2010/main" val="27171416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en-US" altLang="en-US" dirty="0"/>
              <a:t>References</a:t>
            </a:r>
          </a:p>
        </p:txBody>
      </p:sp>
      <p:sp>
        <p:nvSpPr>
          <p:cNvPr id="68612" name="Rectangle 3"/>
          <p:cNvSpPr>
            <a:spLocks noGrp="1" noChangeArrowheads="1"/>
          </p:cNvSpPr>
          <p:nvPr>
            <p:ph type="body" idx="1"/>
          </p:nvPr>
        </p:nvSpPr>
        <p:spPr>
          <a:xfrm>
            <a:off x="539932" y="1188720"/>
            <a:ext cx="10859588" cy="5334000"/>
          </a:xfrm>
        </p:spPr>
        <p:txBody>
          <a:bodyPr/>
          <a:lstStyle/>
          <a:p>
            <a:pPr marL="457200" indent="-457200"/>
            <a:r>
              <a:rPr lang="en-US" altLang="en-US" sz="2000" dirty="0"/>
              <a:t>D. P. Ballou and G. K. </a:t>
            </a:r>
            <a:r>
              <a:rPr lang="en-US" altLang="en-US" sz="2000" dirty="0" err="1"/>
              <a:t>Tayi</a:t>
            </a:r>
            <a:r>
              <a:rPr lang="en-US" altLang="en-US" sz="2000" dirty="0"/>
              <a:t>. Enhancing data quality in data warehouse environments. Comm. of ACM, 42:73-78, 1999</a:t>
            </a:r>
          </a:p>
          <a:p>
            <a:pPr marL="457200" indent="-457200"/>
            <a:r>
              <a:rPr lang="en-US" altLang="en-US" sz="2000" dirty="0">
                <a:solidFill>
                  <a:srgbClr val="FF0000"/>
                </a:solidFill>
              </a:rPr>
              <a:t>T. </a:t>
            </a:r>
            <a:r>
              <a:rPr lang="en-US" altLang="en-US" sz="2000" dirty="0" err="1">
                <a:solidFill>
                  <a:srgbClr val="FF0000"/>
                </a:solidFill>
              </a:rPr>
              <a:t>Dasu</a:t>
            </a:r>
            <a:r>
              <a:rPr lang="en-US" altLang="en-US" sz="2000" dirty="0">
                <a:solidFill>
                  <a:srgbClr val="FF0000"/>
                </a:solidFill>
              </a:rPr>
              <a:t> and T. Johnson.  Exploratory Data Mining and Data Cleaning. John Wiley, 2003</a:t>
            </a:r>
          </a:p>
          <a:p>
            <a:pPr marL="457200" indent="-457200"/>
            <a:r>
              <a:rPr lang="en-US" altLang="en-US" sz="2000" dirty="0">
                <a:solidFill>
                  <a:srgbClr val="FF0000"/>
                </a:solidFill>
                <a:cs typeface="Times New Roman" panose="02020603050405020304" pitchFamily="18" charset="0"/>
              </a:rPr>
              <a:t>T. </a:t>
            </a:r>
            <a:r>
              <a:rPr lang="en-US" altLang="en-US" sz="2000" dirty="0" err="1">
                <a:solidFill>
                  <a:srgbClr val="FF0000"/>
                </a:solidFill>
                <a:cs typeface="Times New Roman" panose="02020603050405020304" pitchFamily="18" charset="0"/>
              </a:rPr>
              <a:t>Dasu</a:t>
            </a:r>
            <a:r>
              <a:rPr lang="en-US" altLang="en-US" sz="2000" dirty="0">
                <a:solidFill>
                  <a:srgbClr val="FF0000"/>
                </a:solidFill>
                <a:cs typeface="Times New Roman" panose="02020603050405020304" pitchFamily="18" charset="0"/>
              </a:rPr>
              <a:t>, T. Johnson, S. </a:t>
            </a:r>
            <a:r>
              <a:rPr lang="en-US" altLang="en-US" sz="2000" dirty="0" err="1">
                <a:solidFill>
                  <a:srgbClr val="FF0000"/>
                </a:solidFill>
                <a:cs typeface="Times New Roman" panose="02020603050405020304" pitchFamily="18" charset="0"/>
              </a:rPr>
              <a:t>Muthukrishnan</a:t>
            </a:r>
            <a:r>
              <a:rPr lang="en-US" altLang="en-US" sz="2000" dirty="0">
                <a:solidFill>
                  <a:srgbClr val="FF0000"/>
                </a:solidFill>
                <a:cs typeface="Times New Roman" panose="02020603050405020304" pitchFamily="18" charset="0"/>
              </a:rPr>
              <a:t>, V. </a:t>
            </a:r>
            <a:r>
              <a:rPr lang="en-US" altLang="en-US" sz="2000" dirty="0" err="1">
                <a:solidFill>
                  <a:srgbClr val="FF0000"/>
                </a:solidFill>
                <a:cs typeface="Times New Roman" panose="02020603050405020304" pitchFamily="18" charset="0"/>
              </a:rPr>
              <a:t>Shkapenyuk</a:t>
            </a:r>
            <a:r>
              <a:rPr lang="en-US" altLang="en-US" sz="2000" dirty="0">
                <a:solidFill>
                  <a:srgbClr val="FF0000"/>
                </a:solidFill>
                <a:cs typeface="Times New Roman" panose="02020603050405020304" pitchFamily="18" charset="0"/>
              </a:rPr>
              <a:t>. </a:t>
            </a:r>
            <a:r>
              <a:rPr lang="en-US" altLang="en-US" sz="2000" u="sng" dirty="0">
                <a:solidFill>
                  <a:srgbClr val="FF0000"/>
                </a:solidFill>
                <a:cs typeface="Times New Roman" panose="02020603050405020304" pitchFamily="18" charset="0"/>
                <a:hlinkClick r:id="rId3"/>
              </a:rPr>
              <a:t>Mining Database Structure; Or, How to Build a Data Quality Browser</a:t>
            </a:r>
            <a:r>
              <a:rPr lang="en-US" altLang="en-US" sz="2000" dirty="0">
                <a:solidFill>
                  <a:srgbClr val="FF0000"/>
                </a:solidFill>
                <a:cs typeface="Times New Roman" panose="02020603050405020304" pitchFamily="18" charset="0"/>
              </a:rPr>
              <a:t>. SIGMOD’02</a:t>
            </a:r>
          </a:p>
          <a:p>
            <a:pPr marL="457200" indent="-457200"/>
            <a:r>
              <a:rPr lang="en-US" altLang="en-US" sz="2000" dirty="0">
                <a:solidFill>
                  <a:srgbClr val="FF0000"/>
                </a:solidFill>
              </a:rPr>
              <a:t>H. V. </a:t>
            </a:r>
            <a:r>
              <a:rPr lang="en-US" altLang="en-US" sz="2000" dirty="0" err="1">
                <a:solidFill>
                  <a:srgbClr val="FF0000"/>
                </a:solidFill>
              </a:rPr>
              <a:t>Jagadish</a:t>
            </a:r>
            <a:r>
              <a:rPr lang="en-US" altLang="en-US" sz="2000" dirty="0">
                <a:solidFill>
                  <a:srgbClr val="FF0000"/>
                </a:solidFill>
              </a:rPr>
              <a:t> et al., Special Issue on Data Reduction Techniques.  Bulletin of the Technical Committee on Data Engineering, 20(4), Dec. 1997</a:t>
            </a:r>
          </a:p>
          <a:p>
            <a:pPr marL="457200" indent="-457200"/>
            <a:r>
              <a:rPr lang="en-US" altLang="en-US" sz="2000" dirty="0"/>
              <a:t>D. Pyle. Data Preparation for Data Mining. Morgan Kaufmann, 1999</a:t>
            </a:r>
          </a:p>
          <a:p>
            <a:pPr marL="457200" indent="-457200"/>
            <a:r>
              <a:rPr lang="en-US" altLang="en-US" sz="2000" dirty="0"/>
              <a:t>E. Rahm and H. H. Do. Data Cleaning: Problems and Current Approaches. </a:t>
            </a:r>
            <a:r>
              <a:rPr lang="en-US" altLang="en-US" sz="2000" i="1" dirty="0"/>
              <a:t>IEEE Bulletin of the Technical Committee on Data Engineering. Vol.23, No.4</a:t>
            </a:r>
          </a:p>
          <a:p>
            <a:pPr marL="457200" indent="-457200"/>
            <a:r>
              <a:rPr lang="en-US" altLang="en-US" sz="2000" dirty="0">
                <a:solidFill>
                  <a:srgbClr val="FF0000"/>
                </a:solidFill>
              </a:rPr>
              <a:t>V. Raman and J. </a:t>
            </a:r>
            <a:r>
              <a:rPr lang="en-US" altLang="en-US" sz="2000" dirty="0" err="1">
                <a:solidFill>
                  <a:srgbClr val="FF0000"/>
                </a:solidFill>
              </a:rPr>
              <a:t>Hellerstein</a:t>
            </a:r>
            <a:r>
              <a:rPr lang="en-US" altLang="en-US" sz="2000" dirty="0">
                <a:solidFill>
                  <a:srgbClr val="FF0000"/>
                </a:solidFill>
              </a:rPr>
              <a:t>. Potters Wheel: An Interactive Framework for Data Cleaning and Transformation, VLDB’2001</a:t>
            </a:r>
            <a:endParaRPr lang="en-US" altLang="en-US" sz="2000" i="1" dirty="0">
              <a:solidFill>
                <a:srgbClr val="FF0000"/>
              </a:solidFill>
            </a:endParaRPr>
          </a:p>
          <a:p>
            <a:pPr marL="457200" indent="-457200"/>
            <a:r>
              <a:rPr lang="en-US" altLang="en-US" sz="2000" dirty="0"/>
              <a:t>T. Redman. Data Quality: Management and Technology. Bantam Books, 1992</a:t>
            </a:r>
          </a:p>
          <a:p>
            <a:pPr marL="457200" indent="-457200"/>
            <a:r>
              <a:rPr lang="en-US" altLang="en-US" sz="2000" dirty="0"/>
              <a:t>R. Wang, V. </a:t>
            </a:r>
            <a:r>
              <a:rPr lang="en-US" altLang="en-US" sz="2000" dirty="0" err="1"/>
              <a:t>Storey</a:t>
            </a:r>
            <a:r>
              <a:rPr lang="en-US" altLang="en-US" sz="2000" dirty="0"/>
              <a:t>, and C. Firth. A framework for analysis of data quality research. IEEE Trans. Knowledge and Data Engineering, 7:623-640, 1995</a:t>
            </a:r>
          </a:p>
        </p:txBody>
      </p:sp>
    </p:spTree>
    <p:extLst>
      <p:ext uri="{BB962C8B-B14F-4D97-AF65-F5344CB8AC3E}">
        <p14:creationId xmlns:p14="http://schemas.microsoft.com/office/powerpoint/2010/main" val="1461731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en-US" dirty="0"/>
              <a:t>Data Cleaning</a:t>
            </a:r>
          </a:p>
        </p:txBody>
      </p:sp>
      <p:sp>
        <p:nvSpPr>
          <p:cNvPr id="11268" name="Rectangle 3"/>
          <p:cNvSpPr>
            <a:spLocks noGrp="1" noChangeArrowheads="1"/>
          </p:cNvSpPr>
          <p:nvPr>
            <p:ph type="body" idx="1"/>
          </p:nvPr>
        </p:nvSpPr>
        <p:spPr>
          <a:xfrm>
            <a:off x="618309" y="1219200"/>
            <a:ext cx="10850880" cy="5384800"/>
          </a:xfrm>
        </p:spPr>
        <p:txBody>
          <a:bodyPr/>
          <a:lstStyle/>
          <a:p>
            <a:pPr eaLnBrk="1" hangingPunct="1"/>
            <a:r>
              <a:rPr lang="en-US" altLang="en-US" sz="2200" dirty="0"/>
              <a:t>Data in the Real World Is Dirty: Lots of potentially incorrect data, e.g., instrument faulty, human or computer error, and transmission error</a:t>
            </a:r>
          </a:p>
          <a:p>
            <a:pPr lvl="1" eaLnBrk="1" hangingPunct="1"/>
            <a:r>
              <a:rPr lang="en-US" altLang="en-US" sz="2200" u="sng" dirty="0"/>
              <a:t>Incomplete</a:t>
            </a:r>
            <a:r>
              <a:rPr lang="en-US" altLang="en-US" sz="2200" dirty="0"/>
              <a:t>: lacking attribute values, lacking certain attributes of interest, or containing only aggregate data</a:t>
            </a:r>
          </a:p>
          <a:p>
            <a:pPr lvl="2" eaLnBrk="1" hangingPunct="1"/>
            <a:r>
              <a:rPr lang="en-US" altLang="en-US" sz="2200" dirty="0"/>
              <a:t>e.g., </a:t>
            </a:r>
            <a:r>
              <a:rPr lang="en-US" altLang="en-US" sz="2200" i="1" dirty="0"/>
              <a:t>Occupation </a:t>
            </a:r>
            <a:r>
              <a:rPr lang="en-US" altLang="en-US" sz="2200" dirty="0"/>
              <a:t>= “ ” (missing data)</a:t>
            </a:r>
          </a:p>
          <a:p>
            <a:pPr lvl="1" eaLnBrk="1" hangingPunct="1"/>
            <a:r>
              <a:rPr lang="en-US" altLang="en-US" sz="2200" u="sng" dirty="0"/>
              <a:t>Noisy</a:t>
            </a:r>
            <a:r>
              <a:rPr lang="en-US" altLang="en-US" sz="2200" dirty="0"/>
              <a:t>: containing noise, errors, or outliers</a:t>
            </a:r>
          </a:p>
          <a:p>
            <a:pPr lvl="2" eaLnBrk="1" hangingPunct="1"/>
            <a:r>
              <a:rPr lang="en-US" altLang="en-US" sz="2200" dirty="0"/>
              <a:t>e.g., </a:t>
            </a:r>
            <a:r>
              <a:rPr lang="en-US" altLang="en-US" sz="2200" i="1" dirty="0"/>
              <a:t>Salary </a:t>
            </a:r>
            <a:r>
              <a:rPr lang="en-US" altLang="en-US" sz="2200" dirty="0"/>
              <a:t>= “</a:t>
            </a:r>
            <a:r>
              <a:rPr lang="en-US" altLang="en-US" sz="2200" dirty="0">
                <a:cs typeface="Tahoma" panose="020B0604030504040204" pitchFamily="34" charset="0"/>
              </a:rPr>
              <a:t>−</a:t>
            </a:r>
            <a:r>
              <a:rPr lang="en-US" altLang="en-US" sz="2200" dirty="0"/>
              <a:t>10” (an error)</a:t>
            </a:r>
          </a:p>
          <a:p>
            <a:pPr lvl="1" eaLnBrk="1" hangingPunct="1"/>
            <a:r>
              <a:rPr lang="en-US" altLang="en-US" sz="2200" u="sng" dirty="0"/>
              <a:t>Inconsistent</a:t>
            </a:r>
            <a:r>
              <a:rPr lang="en-US" altLang="en-US" sz="2200" dirty="0"/>
              <a:t>: containing discrepancies in codes or names, e.g.,</a:t>
            </a:r>
          </a:p>
          <a:p>
            <a:pPr lvl="2" eaLnBrk="1" hangingPunct="1"/>
            <a:r>
              <a:rPr lang="en-US" altLang="en-US" sz="2200" i="1" dirty="0"/>
              <a:t>Age </a:t>
            </a:r>
            <a:r>
              <a:rPr lang="en-US" altLang="en-US" sz="2200" dirty="0"/>
              <a:t>= “42”, </a:t>
            </a:r>
            <a:r>
              <a:rPr lang="en-US" altLang="en-US" sz="2200" i="1" dirty="0"/>
              <a:t>Birthday </a:t>
            </a:r>
            <a:r>
              <a:rPr lang="en-US" altLang="en-US" sz="2200" dirty="0"/>
              <a:t>= “03/07/2010”</a:t>
            </a:r>
          </a:p>
          <a:p>
            <a:pPr lvl="2" eaLnBrk="1" hangingPunct="1"/>
            <a:r>
              <a:rPr lang="en-US" altLang="en-US" sz="2200" dirty="0"/>
              <a:t>Was rating “1, 2, 3”, now rating “A, B, C”</a:t>
            </a:r>
          </a:p>
          <a:p>
            <a:pPr lvl="2" eaLnBrk="1" hangingPunct="1"/>
            <a:r>
              <a:rPr lang="en-US" altLang="en-US" sz="2200" dirty="0"/>
              <a:t>Discrepancy between duplicate records</a:t>
            </a:r>
          </a:p>
          <a:p>
            <a:pPr lvl="1" eaLnBrk="1" hangingPunct="1"/>
            <a:r>
              <a:rPr lang="en-US" altLang="en-US" sz="2200" u="sng" dirty="0"/>
              <a:t>Intentional</a:t>
            </a:r>
            <a:r>
              <a:rPr lang="en-US" altLang="en-US" sz="2200" b="1" u="sng" dirty="0"/>
              <a:t> </a:t>
            </a:r>
            <a:r>
              <a:rPr lang="en-US" altLang="en-US" sz="2200" dirty="0"/>
              <a:t>(e.g., </a:t>
            </a:r>
            <a:r>
              <a:rPr lang="en-US" altLang="en-US" sz="2200" i="1" dirty="0"/>
              <a:t>disguised missing</a:t>
            </a:r>
            <a:r>
              <a:rPr lang="en-US" altLang="en-US" sz="2200" dirty="0"/>
              <a:t> data)</a:t>
            </a:r>
          </a:p>
          <a:p>
            <a:pPr lvl="2" eaLnBrk="1" hangingPunct="1"/>
            <a:r>
              <a:rPr lang="en-US" altLang="en-US" sz="2200" dirty="0"/>
              <a:t>Jan. 1 as everyone’s birthday?</a:t>
            </a:r>
          </a:p>
        </p:txBody>
      </p:sp>
    </p:spTree>
    <p:extLst>
      <p:ext uri="{BB962C8B-B14F-4D97-AF65-F5344CB8AC3E}">
        <p14:creationId xmlns:p14="http://schemas.microsoft.com/office/powerpoint/2010/main" val="38856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2393950" y="304800"/>
            <a:ext cx="7169150" cy="609600"/>
          </a:xfrm>
        </p:spPr>
        <p:txBody>
          <a:bodyPr>
            <a:noAutofit/>
          </a:bodyPr>
          <a:lstStyle/>
          <a:p>
            <a:pPr eaLnBrk="1" hangingPunct="1"/>
            <a:r>
              <a:rPr lang="en-US" altLang="en-US" dirty="0"/>
              <a:t>Incomplete (Missing) Data</a:t>
            </a:r>
          </a:p>
        </p:txBody>
      </p:sp>
      <p:sp>
        <p:nvSpPr>
          <p:cNvPr id="12292" name="Rectangle 3"/>
          <p:cNvSpPr>
            <a:spLocks noGrp="1" noChangeArrowheads="1"/>
          </p:cNvSpPr>
          <p:nvPr>
            <p:ph type="body" idx="1"/>
          </p:nvPr>
        </p:nvSpPr>
        <p:spPr>
          <a:xfrm>
            <a:off x="574766" y="1371600"/>
            <a:ext cx="10824754" cy="5105400"/>
          </a:xfrm>
        </p:spPr>
        <p:txBody>
          <a:bodyPr/>
          <a:lstStyle/>
          <a:p>
            <a:pPr eaLnBrk="1" hangingPunct="1">
              <a:lnSpc>
                <a:spcPct val="110000"/>
              </a:lnSpc>
            </a:pPr>
            <a:r>
              <a:rPr lang="en-US" altLang="en-US" sz="2400" dirty="0"/>
              <a:t>Data is not always available</a:t>
            </a:r>
          </a:p>
          <a:p>
            <a:pPr lvl="1" eaLnBrk="1" hangingPunct="1">
              <a:lnSpc>
                <a:spcPct val="110000"/>
              </a:lnSpc>
            </a:pPr>
            <a:r>
              <a:rPr lang="en-US" altLang="en-US" sz="2400" dirty="0"/>
              <a:t>E.g., many tuples have no recorded value for several attributes, such as customer income in sales data</a:t>
            </a:r>
          </a:p>
          <a:p>
            <a:pPr eaLnBrk="1" hangingPunct="1">
              <a:lnSpc>
                <a:spcPct val="110000"/>
              </a:lnSpc>
            </a:pPr>
            <a:r>
              <a:rPr lang="en-US" altLang="en-US" sz="2400" dirty="0"/>
              <a:t>Missing data may be due to </a:t>
            </a:r>
          </a:p>
          <a:p>
            <a:pPr lvl="1" eaLnBrk="1" hangingPunct="1">
              <a:lnSpc>
                <a:spcPct val="110000"/>
              </a:lnSpc>
            </a:pPr>
            <a:r>
              <a:rPr lang="en-US" altLang="en-US" sz="2400" dirty="0"/>
              <a:t>Equipment malfunction</a:t>
            </a:r>
          </a:p>
          <a:p>
            <a:pPr lvl="1" eaLnBrk="1" hangingPunct="1">
              <a:lnSpc>
                <a:spcPct val="110000"/>
              </a:lnSpc>
            </a:pPr>
            <a:r>
              <a:rPr lang="en-US" altLang="en-US" sz="2400" dirty="0"/>
              <a:t>Inconsistent with other recorded data and thus deleted</a:t>
            </a:r>
          </a:p>
          <a:p>
            <a:pPr lvl="1" eaLnBrk="1" hangingPunct="1">
              <a:lnSpc>
                <a:spcPct val="110000"/>
              </a:lnSpc>
            </a:pPr>
            <a:r>
              <a:rPr lang="en-US" altLang="en-US" sz="2400" dirty="0"/>
              <a:t>Data were not entered due to misunderstanding</a:t>
            </a:r>
          </a:p>
          <a:p>
            <a:pPr lvl="1" eaLnBrk="1" hangingPunct="1">
              <a:lnSpc>
                <a:spcPct val="110000"/>
              </a:lnSpc>
            </a:pPr>
            <a:r>
              <a:rPr lang="en-US" altLang="en-US" sz="2400" dirty="0"/>
              <a:t>Certain data may not be considered important at the time of entry</a:t>
            </a:r>
          </a:p>
          <a:p>
            <a:pPr lvl="1" eaLnBrk="1" hangingPunct="1">
              <a:lnSpc>
                <a:spcPct val="110000"/>
              </a:lnSpc>
            </a:pPr>
            <a:r>
              <a:rPr lang="en-US" altLang="en-US" sz="2400" dirty="0"/>
              <a:t>Did not register history or changes of the data</a:t>
            </a:r>
          </a:p>
          <a:p>
            <a:pPr eaLnBrk="1" hangingPunct="1">
              <a:lnSpc>
                <a:spcPct val="110000"/>
              </a:lnSpc>
            </a:pPr>
            <a:r>
              <a:rPr lang="en-US" altLang="en-US" sz="2400" dirty="0"/>
              <a:t>Missing data may need to be inferred</a:t>
            </a:r>
          </a:p>
        </p:txBody>
      </p:sp>
    </p:spTree>
    <p:extLst>
      <p:ext uri="{BB962C8B-B14F-4D97-AF65-F5344CB8AC3E}">
        <p14:creationId xmlns:p14="http://schemas.microsoft.com/office/powerpoint/2010/main" val="2929546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2286000" y="228600"/>
            <a:ext cx="7543800" cy="762000"/>
          </a:xfrm>
        </p:spPr>
        <p:txBody>
          <a:bodyPr/>
          <a:lstStyle/>
          <a:p>
            <a:pPr eaLnBrk="1" hangingPunct="1"/>
            <a:r>
              <a:rPr lang="en-US" altLang="en-US" dirty="0"/>
              <a:t>How to Handle Missing Data?</a:t>
            </a:r>
          </a:p>
        </p:txBody>
      </p:sp>
      <p:sp>
        <p:nvSpPr>
          <p:cNvPr id="13316" name="Rectangle 3"/>
          <p:cNvSpPr>
            <a:spLocks noGrp="1" noChangeArrowheads="1"/>
          </p:cNvSpPr>
          <p:nvPr>
            <p:ph type="body" idx="1"/>
          </p:nvPr>
        </p:nvSpPr>
        <p:spPr>
          <a:xfrm>
            <a:off x="583473" y="1295400"/>
            <a:ext cx="10929257" cy="5257800"/>
          </a:xfrm>
        </p:spPr>
        <p:txBody>
          <a:bodyPr/>
          <a:lstStyle/>
          <a:p>
            <a:pPr eaLnBrk="1" hangingPunct="1">
              <a:lnSpc>
                <a:spcPct val="120000"/>
              </a:lnSpc>
            </a:pPr>
            <a:r>
              <a:rPr lang="en-US" altLang="en-US" sz="2400" dirty="0"/>
              <a:t>Ignore the tuple: usually done when class label is missing (when doing classification)—not effective when the % of missing values per attribute varies considerably</a:t>
            </a:r>
          </a:p>
          <a:p>
            <a:pPr eaLnBrk="1" hangingPunct="1">
              <a:lnSpc>
                <a:spcPct val="120000"/>
              </a:lnSpc>
            </a:pPr>
            <a:r>
              <a:rPr lang="en-US" altLang="en-US" sz="2400" dirty="0"/>
              <a:t>Fill in the missing value manually: tedious + infeasible?</a:t>
            </a:r>
          </a:p>
          <a:p>
            <a:pPr eaLnBrk="1" hangingPunct="1">
              <a:lnSpc>
                <a:spcPct val="120000"/>
              </a:lnSpc>
            </a:pPr>
            <a:r>
              <a:rPr lang="en-US" altLang="en-US" sz="2400" dirty="0"/>
              <a:t>Fill in it automatically with</a:t>
            </a:r>
          </a:p>
          <a:p>
            <a:pPr lvl="1" eaLnBrk="1" hangingPunct="1">
              <a:lnSpc>
                <a:spcPct val="120000"/>
              </a:lnSpc>
            </a:pPr>
            <a:r>
              <a:rPr lang="en-US" altLang="en-US" sz="2400" dirty="0"/>
              <a:t>a global constant : e.g., “unknown”, a new class?! </a:t>
            </a:r>
          </a:p>
          <a:p>
            <a:pPr lvl="1" eaLnBrk="1" hangingPunct="1">
              <a:lnSpc>
                <a:spcPct val="120000"/>
              </a:lnSpc>
            </a:pPr>
            <a:r>
              <a:rPr lang="en-US" altLang="en-US" sz="2400" dirty="0"/>
              <a:t>the attribute mean</a:t>
            </a:r>
          </a:p>
          <a:p>
            <a:pPr lvl="1" eaLnBrk="1" hangingPunct="1">
              <a:lnSpc>
                <a:spcPct val="120000"/>
              </a:lnSpc>
            </a:pPr>
            <a:r>
              <a:rPr lang="en-US" altLang="en-US" sz="2400" dirty="0"/>
              <a:t>the attribute mean for all samples belonging to the same class: smarter</a:t>
            </a:r>
          </a:p>
          <a:p>
            <a:pPr lvl="1" eaLnBrk="1" hangingPunct="1">
              <a:lnSpc>
                <a:spcPct val="120000"/>
              </a:lnSpc>
            </a:pPr>
            <a:r>
              <a:rPr lang="en-US" altLang="en-US" sz="2400" b="1" dirty="0"/>
              <a:t>the most probable value: inference-based such as Bayesian formula or decision tree</a:t>
            </a:r>
          </a:p>
        </p:txBody>
      </p:sp>
    </p:spTree>
    <p:extLst>
      <p:ext uri="{BB962C8B-B14F-4D97-AF65-F5344CB8AC3E}">
        <p14:creationId xmlns:p14="http://schemas.microsoft.com/office/powerpoint/2010/main" val="112924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3200400" y="228600"/>
            <a:ext cx="5638800" cy="762000"/>
          </a:xfrm>
        </p:spPr>
        <p:txBody>
          <a:bodyPr/>
          <a:lstStyle/>
          <a:p>
            <a:pPr eaLnBrk="1" hangingPunct="1"/>
            <a:r>
              <a:rPr lang="en-US" altLang="en-US" dirty="0"/>
              <a:t>Noisy Data</a:t>
            </a:r>
          </a:p>
        </p:txBody>
      </p:sp>
      <p:sp>
        <p:nvSpPr>
          <p:cNvPr id="14340" name="Rectangle 3"/>
          <p:cNvSpPr>
            <a:spLocks noGrp="1" noChangeArrowheads="1"/>
          </p:cNvSpPr>
          <p:nvPr>
            <p:ph type="body" idx="4294967295"/>
          </p:nvPr>
        </p:nvSpPr>
        <p:spPr>
          <a:xfrm>
            <a:off x="609599" y="1371600"/>
            <a:ext cx="10842171" cy="4953000"/>
          </a:xfrm>
        </p:spPr>
        <p:txBody>
          <a:bodyPr/>
          <a:lstStyle/>
          <a:p>
            <a:pPr eaLnBrk="1" hangingPunct="1"/>
            <a:r>
              <a:rPr lang="en-US" altLang="en-US" b="1" dirty="0">
                <a:latin typeface="Calibri" panose="020F0502020204030204" pitchFamily="34" charset="0"/>
              </a:rPr>
              <a:t>Noise:</a:t>
            </a:r>
            <a:r>
              <a:rPr lang="en-US" altLang="en-US" dirty="0">
                <a:solidFill>
                  <a:srgbClr val="FF0000"/>
                </a:solidFill>
                <a:latin typeface="Calibri" panose="020F0502020204030204" pitchFamily="34" charset="0"/>
              </a:rPr>
              <a:t> </a:t>
            </a:r>
            <a:r>
              <a:rPr lang="en-US" altLang="en-US" dirty="0">
                <a:latin typeface="Calibri" panose="020F0502020204030204" pitchFamily="34" charset="0"/>
              </a:rPr>
              <a:t>random error or variance in a measured variable</a:t>
            </a:r>
          </a:p>
          <a:p>
            <a:pPr eaLnBrk="1" hangingPunct="1"/>
            <a:r>
              <a:rPr lang="en-US" altLang="en-US" b="1" dirty="0">
                <a:latin typeface="Calibri" panose="020F0502020204030204" pitchFamily="34" charset="0"/>
              </a:rPr>
              <a:t>Incorrect attribute values</a:t>
            </a:r>
            <a:r>
              <a:rPr lang="en-US" altLang="en-US" dirty="0">
                <a:solidFill>
                  <a:srgbClr val="FF0000"/>
                </a:solidFill>
                <a:latin typeface="Calibri" panose="020F0502020204030204" pitchFamily="34" charset="0"/>
              </a:rPr>
              <a:t> </a:t>
            </a:r>
            <a:r>
              <a:rPr lang="en-US" altLang="en-US" dirty="0">
                <a:latin typeface="Calibri" panose="020F0502020204030204" pitchFamily="34" charset="0"/>
              </a:rPr>
              <a:t>may be due to</a:t>
            </a:r>
          </a:p>
          <a:p>
            <a:pPr lvl="1" eaLnBrk="1" hangingPunct="1"/>
            <a:r>
              <a:rPr lang="en-US" altLang="en-US" dirty="0">
                <a:latin typeface="Calibri" panose="020F0502020204030204" pitchFamily="34" charset="0"/>
              </a:rPr>
              <a:t>Faulty data collection instruments</a:t>
            </a:r>
          </a:p>
          <a:p>
            <a:pPr lvl="1" eaLnBrk="1" hangingPunct="1"/>
            <a:r>
              <a:rPr lang="en-US" altLang="en-US" dirty="0">
                <a:latin typeface="Calibri" panose="020F0502020204030204" pitchFamily="34" charset="0"/>
              </a:rPr>
              <a:t>Data entry problems</a:t>
            </a:r>
          </a:p>
          <a:p>
            <a:pPr lvl="1" eaLnBrk="1" hangingPunct="1"/>
            <a:r>
              <a:rPr lang="en-US" altLang="en-US" dirty="0">
                <a:latin typeface="Calibri" panose="020F0502020204030204" pitchFamily="34" charset="0"/>
              </a:rPr>
              <a:t>Data transmission problems</a:t>
            </a:r>
          </a:p>
          <a:p>
            <a:pPr lvl="1" eaLnBrk="1" hangingPunct="1"/>
            <a:r>
              <a:rPr lang="en-US" altLang="en-US" dirty="0">
                <a:latin typeface="Calibri" panose="020F0502020204030204" pitchFamily="34" charset="0"/>
              </a:rPr>
              <a:t>Technology limitation</a:t>
            </a:r>
          </a:p>
          <a:p>
            <a:pPr lvl="1" eaLnBrk="1" hangingPunct="1"/>
            <a:r>
              <a:rPr lang="en-US" altLang="en-US" dirty="0">
                <a:latin typeface="Calibri" panose="020F0502020204030204" pitchFamily="34" charset="0"/>
              </a:rPr>
              <a:t>Inconsistency in naming convention </a:t>
            </a:r>
          </a:p>
          <a:p>
            <a:pPr eaLnBrk="1" hangingPunct="1"/>
            <a:r>
              <a:rPr lang="en-US" altLang="en-US" b="1" dirty="0">
                <a:latin typeface="Calibri" panose="020F0502020204030204" pitchFamily="34" charset="0"/>
              </a:rPr>
              <a:t>Other data problems</a:t>
            </a:r>
          </a:p>
          <a:p>
            <a:pPr lvl="1" eaLnBrk="1" hangingPunct="1"/>
            <a:r>
              <a:rPr lang="en-US" altLang="en-US" dirty="0">
                <a:latin typeface="Calibri" panose="020F0502020204030204" pitchFamily="34" charset="0"/>
              </a:rPr>
              <a:t>Duplicate records</a:t>
            </a:r>
          </a:p>
          <a:p>
            <a:pPr lvl="1" eaLnBrk="1" hangingPunct="1"/>
            <a:r>
              <a:rPr lang="en-US" altLang="en-US" dirty="0">
                <a:latin typeface="Calibri" panose="020F0502020204030204" pitchFamily="34" charset="0"/>
              </a:rPr>
              <a:t>Incomplete data</a:t>
            </a:r>
          </a:p>
          <a:p>
            <a:pPr lvl="1" eaLnBrk="1" hangingPunct="1"/>
            <a:r>
              <a:rPr lang="en-US" altLang="en-US" dirty="0">
                <a:latin typeface="Calibri" panose="020F0502020204030204" pitchFamily="34" charset="0"/>
              </a:rPr>
              <a:t>Inconsistent data</a:t>
            </a:r>
          </a:p>
        </p:txBody>
      </p:sp>
    </p:spTree>
    <p:extLst>
      <p:ext uri="{BB962C8B-B14F-4D97-AF65-F5344CB8AC3E}">
        <p14:creationId xmlns:p14="http://schemas.microsoft.com/office/powerpoint/2010/main" val="31972153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22352</TotalTime>
  <Words>4830</Words>
  <Application>Microsoft Office PowerPoint</Application>
  <PresentationFormat>寬螢幕</PresentationFormat>
  <Paragraphs>606</Paragraphs>
  <Slides>55</Slides>
  <Notes>54</Notes>
  <HiddenSlides>0</HiddenSlides>
  <MMClips>0</MMClips>
  <ScaleCrop>false</ScaleCrop>
  <HeadingPairs>
    <vt:vector size="8" baseType="variant">
      <vt:variant>
        <vt:lpstr>使用字型</vt:lpstr>
      </vt:variant>
      <vt:variant>
        <vt:i4>9</vt:i4>
      </vt:variant>
      <vt:variant>
        <vt:lpstr>佈景主題</vt:lpstr>
      </vt:variant>
      <vt:variant>
        <vt:i4>1</vt:i4>
      </vt:variant>
      <vt:variant>
        <vt:lpstr>內嵌 OLE 伺服程式</vt:lpstr>
      </vt:variant>
      <vt:variant>
        <vt:i4>3</vt:i4>
      </vt:variant>
      <vt:variant>
        <vt:lpstr>投影片標題</vt:lpstr>
      </vt:variant>
      <vt:variant>
        <vt:i4>55</vt:i4>
      </vt:variant>
    </vt:vector>
  </HeadingPairs>
  <TitlesOfParts>
    <vt:vector size="68" baseType="lpstr">
      <vt:lpstr>AvenirNextCondensed-Regular</vt:lpstr>
      <vt:lpstr>Arial</vt:lpstr>
      <vt:lpstr>Berlin Sans FB Demi</vt:lpstr>
      <vt:lpstr>Calibri</vt:lpstr>
      <vt:lpstr>Calibri Light</vt:lpstr>
      <vt:lpstr>Cambria Math</vt:lpstr>
      <vt:lpstr>Tahoma</vt:lpstr>
      <vt:lpstr>Times New Roman</vt:lpstr>
      <vt:lpstr>Wingdings</vt:lpstr>
      <vt:lpstr>Retrospect</vt:lpstr>
      <vt:lpstr>Equation</vt:lpstr>
      <vt:lpstr>Bitmap Image</vt:lpstr>
      <vt:lpstr>Chart</vt:lpstr>
      <vt:lpstr>Data Mining: Concepts and Principles Chapter 3. Data Preprocessing</vt:lpstr>
      <vt:lpstr>Chapter 3: Data Preprocessing</vt:lpstr>
      <vt:lpstr> What is Data Preprocessing? — Major Tasks </vt:lpstr>
      <vt:lpstr>Why Preprocess the Data? — Data Quality Issues </vt:lpstr>
      <vt:lpstr>Chapter 3: Data Preprocessing</vt:lpstr>
      <vt:lpstr>Data Cleaning</vt:lpstr>
      <vt:lpstr>Incomplete (Missing) Data</vt:lpstr>
      <vt:lpstr>How to Handle Missing Data?</vt:lpstr>
      <vt:lpstr>Noisy Data</vt:lpstr>
      <vt:lpstr>How to Handle Noisy Data?</vt:lpstr>
      <vt:lpstr>Data Cleaning as a Process</vt:lpstr>
      <vt:lpstr>Chapter 3: Data Preprocessing</vt:lpstr>
      <vt:lpstr>Data Integration</vt:lpstr>
      <vt:lpstr>Handling Redundancy in Data Integration</vt:lpstr>
      <vt:lpstr>Correlation Analysis (for Categorical Data)</vt:lpstr>
      <vt:lpstr>Chi-Square Calculation: An Example</vt:lpstr>
      <vt:lpstr>Variance for Single Variable (Numerical Data)</vt:lpstr>
      <vt:lpstr>Covariance for Two Variables </vt:lpstr>
      <vt:lpstr>Example:  Calculation of Covariance</vt:lpstr>
      <vt:lpstr>Correlation between Two Numerical Variables</vt:lpstr>
      <vt:lpstr>Visualizing Changes of Correlation Coefficient</vt:lpstr>
      <vt:lpstr>Covariance Matrix</vt:lpstr>
      <vt:lpstr>Chapter 3: Data Preprocessing</vt:lpstr>
      <vt:lpstr>Data Reduction</vt:lpstr>
      <vt:lpstr>Data Reduction: Parametric vs. Non-Parametric Methods </vt:lpstr>
      <vt:lpstr>Parametric Data Reduction: Regression Analysis</vt:lpstr>
      <vt:lpstr>Linear and Multiple Regression</vt:lpstr>
      <vt:lpstr>Multiple Regression and Log-Linear Models</vt:lpstr>
      <vt:lpstr>Histogram Analysis</vt:lpstr>
      <vt:lpstr>Clustering</vt:lpstr>
      <vt:lpstr>Sampling</vt:lpstr>
      <vt:lpstr>Types of Sampling</vt:lpstr>
      <vt:lpstr>Data Cube Aggregation</vt:lpstr>
      <vt:lpstr>Data Compression</vt:lpstr>
      <vt:lpstr> Wavelet Transform: A Data Compression Technique</vt:lpstr>
      <vt:lpstr>Wavelet Transformation </vt:lpstr>
      <vt:lpstr>Why Wavelet Transform?</vt:lpstr>
      <vt:lpstr>Data Transformation</vt:lpstr>
      <vt:lpstr>Normalization</vt:lpstr>
      <vt:lpstr>Discretization </vt:lpstr>
      <vt:lpstr>Data Discretization Methods</vt:lpstr>
      <vt:lpstr>Simple Discretization: Binning</vt:lpstr>
      <vt:lpstr>Example: Binning Methods for Data Smoothing</vt:lpstr>
      <vt:lpstr>Discretization Without Supervision: Binning vs. Clustering</vt:lpstr>
      <vt:lpstr>Discretization by Classification &amp; Correlation Analysis</vt:lpstr>
      <vt:lpstr>Chapter 3: Data Preprocessing</vt:lpstr>
      <vt:lpstr>Dimensionality Reduction</vt:lpstr>
      <vt:lpstr>Dimensionality Reduction Techniques</vt:lpstr>
      <vt:lpstr>Principal Component Analysis (PCA)</vt:lpstr>
      <vt:lpstr>Principal Component Analysis (Method)</vt:lpstr>
      <vt:lpstr>Attribute Subset Selection</vt:lpstr>
      <vt:lpstr>Heuristic Search in Attribute Selection</vt:lpstr>
      <vt:lpstr>Attribute Creation (Feature Generation)</vt:lpstr>
      <vt:lpstr>Summary</vt:lpstr>
      <vt:lpstr>References</vt:lpstr>
    </vt:vector>
  </TitlesOfParts>
  <Company>UIUC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Latent Entity Structures</dc:title>
  <dc:creator>Jiawei Han</dc:creator>
  <cp:lastModifiedBy>Chris Wang</cp:lastModifiedBy>
  <cp:revision>981</cp:revision>
  <cp:lastPrinted>2016-09-06T14:57:34Z</cp:lastPrinted>
  <dcterms:created xsi:type="dcterms:W3CDTF">2014-06-02T15:06:14Z</dcterms:created>
  <dcterms:modified xsi:type="dcterms:W3CDTF">2025-09-25T03:43:14Z</dcterms:modified>
</cp:coreProperties>
</file>