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55"/>
  </p:notesMasterIdLst>
  <p:sldIdLst>
    <p:sldId id="628" r:id="rId2"/>
    <p:sldId id="589" r:id="rId3"/>
    <p:sldId id="596" r:id="rId4"/>
    <p:sldId id="509" r:id="rId5"/>
    <p:sldId id="510" r:id="rId6"/>
    <p:sldId id="531" r:id="rId7"/>
    <p:sldId id="532" r:id="rId8"/>
    <p:sldId id="533" r:id="rId9"/>
    <p:sldId id="534" r:id="rId10"/>
    <p:sldId id="514" r:id="rId11"/>
    <p:sldId id="528" r:id="rId12"/>
    <p:sldId id="515" r:id="rId13"/>
    <p:sldId id="593" r:id="rId14"/>
    <p:sldId id="599" r:id="rId15"/>
    <p:sldId id="601" r:id="rId16"/>
    <p:sldId id="602" r:id="rId17"/>
    <p:sldId id="604" r:id="rId18"/>
    <p:sldId id="605" r:id="rId19"/>
    <p:sldId id="606" r:id="rId20"/>
    <p:sldId id="607" r:id="rId21"/>
    <p:sldId id="608" r:id="rId22"/>
    <p:sldId id="610" r:id="rId23"/>
    <p:sldId id="611" r:id="rId24"/>
    <p:sldId id="612" r:id="rId25"/>
    <p:sldId id="614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6" r:id="rId36"/>
    <p:sldId id="594" r:id="rId37"/>
    <p:sldId id="568" r:id="rId38"/>
    <p:sldId id="570" r:id="rId39"/>
    <p:sldId id="571" r:id="rId40"/>
    <p:sldId id="573" r:id="rId41"/>
    <p:sldId id="627" r:id="rId42"/>
    <p:sldId id="575" r:id="rId43"/>
    <p:sldId id="577" r:id="rId44"/>
    <p:sldId id="578" r:id="rId45"/>
    <p:sldId id="580" r:id="rId46"/>
    <p:sldId id="581" r:id="rId47"/>
    <p:sldId id="582" r:id="rId48"/>
    <p:sldId id="584" r:id="rId49"/>
    <p:sldId id="595" r:id="rId50"/>
    <p:sldId id="585" r:id="rId51"/>
    <p:sldId id="590" r:id="rId52"/>
    <p:sldId id="592" r:id="rId53"/>
    <p:sldId id="586" r:id="rId54"/>
  </p:sldIdLst>
  <p:sldSz cx="12192000" cy="6858000"/>
  <p:notesSz cx="7010400" cy="92964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0CDBC"/>
    <a:srgbClr val="BD582C"/>
    <a:srgbClr val="008080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556" autoAdjust="0"/>
  </p:normalViewPr>
  <p:slideViewPr>
    <p:cSldViewPr snapToGrid="0">
      <p:cViewPr varScale="1">
        <p:scale>
          <a:sx n="62" d="100"/>
          <a:sy n="62" d="100"/>
        </p:scale>
        <p:origin x="776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85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13" Type="http://schemas.openxmlformats.org/officeDocument/2006/relationships/slide" Target="slides/slide45.xml"/><Relationship Id="rId3" Type="http://schemas.openxmlformats.org/officeDocument/2006/relationships/slide" Target="slides/slide18.xml"/><Relationship Id="rId7" Type="http://schemas.openxmlformats.org/officeDocument/2006/relationships/slide" Target="slides/slide39.xml"/><Relationship Id="rId12" Type="http://schemas.openxmlformats.org/officeDocument/2006/relationships/slide" Target="slides/slide44.xml"/><Relationship Id="rId2" Type="http://schemas.openxmlformats.org/officeDocument/2006/relationships/slide" Target="slides/slide13.xml"/><Relationship Id="rId16" Type="http://schemas.openxmlformats.org/officeDocument/2006/relationships/slide" Target="slides/slide53.xml"/><Relationship Id="rId1" Type="http://schemas.openxmlformats.org/officeDocument/2006/relationships/slide" Target="slides/slide2.xml"/><Relationship Id="rId6" Type="http://schemas.openxmlformats.org/officeDocument/2006/relationships/slide" Target="slides/slide38.xml"/><Relationship Id="rId11" Type="http://schemas.openxmlformats.org/officeDocument/2006/relationships/slide" Target="slides/slide43.xml"/><Relationship Id="rId5" Type="http://schemas.openxmlformats.org/officeDocument/2006/relationships/slide" Target="slides/slide36.xml"/><Relationship Id="rId15" Type="http://schemas.openxmlformats.org/officeDocument/2006/relationships/slide" Target="slides/slide49.xml"/><Relationship Id="rId10" Type="http://schemas.openxmlformats.org/officeDocument/2006/relationships/slide" Target="slides/slide42.xml"/><Relationship Id="rId4" Type="http://schemas.openxmlformats.org/officeDocument/2006/relationships/slide" Target="slides/slide19.xml"/><Relationship Id="rId9" Type="http://schemas.openxmlformats.org/officeDocument/2006/relationships/slide" Target="slides/slide41.xml"/><Relationship Id="rId14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32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5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88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10D758-D54F-4243-BBF4-E2F3A74C1D34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29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BBDAB1-D568-438B-B32D-5096A7F7530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F56C08-C5DF-4706-AF2A-BCEF867042E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0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A7BBC7-9430-4521-BA36-9FC838276A8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07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F862EB-7413-4372-91DA-32714A91BDD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0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5A49F-893D-441A-AED6-25E56DAEF746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343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D76E2-1090-46B7-9DEF-AE4F1950069C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45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F66AC2-2738-43CD-802C-31927391F991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1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3236E-EB75-4695-A32C-59BF833B713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244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164805-E853-4B95-9333-9ED32223E61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43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8A8342-6377-4EF1-A6D0-E61927AE9D95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322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634A4-A9CC-48D0-8B3C-C622AF09CC3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08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662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2487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182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16CD1D-289A-4E56-A0FB-151B82AF76C7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8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1B6CC6-39E2-4B64-8115-5C1211B244C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446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BD8A33-0570-4468-9D7C-FDFC380C8DA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45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616907-D452-43A8-930C-0C3B71EB61A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44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634A4-A9CC-48D0-8B3C-C622AF09CC3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48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62CB84-8CAB-464C-816A-F3A19A04BF4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34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645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837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260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999D2D-C1B3-4EF7-A99D-8FCC12AC553C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929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178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C43FEB7-164C-4EAC-BAF1-86BA512CA9C1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165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491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06529A2-B9AD-4B9F-B923-8BB1C618CD0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1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72AEA44-99F3-4B07-B647-24F1E2C1A65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189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D95883B-4A01-458D-AE50-7C953F24672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60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2D678C9-E9A6-41B3-BC40-885361BE045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968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15424" indent="-275162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00652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40912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81173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21433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61694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01955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42215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5DB219-222D-4F98-88ED-42DBBBE4F70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1123950"/>
            <a:ext cx="5394325" cy="3035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499" y="4272812"/>
            <a:ext cx="5365915" cy="4047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2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084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110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287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EBA007-3FA3-461C-A931-99FB60057C03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866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B67518-D2B7-4FD7-B914-CBDA0CEFAE7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200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8E9F2A7-09AA-428D-A311-218A3AB8A5C7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73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72AEA44-99F3-4B07-B647-24F1E2C1A65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8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92E033-6E78-4E59-80D5-9F5272DC959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54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92E033-6E78-4E59-80D5-9F5272DC959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27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212861-B6E2-4123-838A-C61641229D1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18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75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  <p:extLst>
      <p:ext uri="{BB962C8B-B14F-4D97-AF65-F5344CB8AC3E}">
        <p14:creationId xmlns:p14="http://schemas.microsoft.com/office/powerpoint/2010/main" val="5899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058152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287124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smtClean="0">
                <a:solidFill>
                  <a:srgbClr val="000000"/>
                </a:solidFill>
              </a:rPr>
              <a:pPr/>
              <a:t>‹#›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690" r:id="rId4"/>
  </p:sldLayoutIdLst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99752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Mining: Concepts and Principles</a:t>
            </a:r>
            <a:br>
              <a:rPr lang="en-US" altLang="zh-TW" dirty="0"/>
            </a:br>
            <a:r>
              <a:rPr lang="en-US" altLang="zh-TW" dirty="0"/>
              <a:t>Ch.6 Mining Frequent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Slightly Modified </a:t>
            </a:r>
            <a:r>
              <a:rPr lang="en-US" altLang="zh-TW" dirty="0"/>
              <a:t>from the slides by Prof. </a:t>
            </a:r>
            <a:r>
              <a:rPr lang="en-US" altLang="zh-TW" dirty="0" err="1"/>
              <a:t>Jiawei</a:t>
            </a:r>
            <a:r>
              <a:rPr lang="en-US" altLang="zh-TW" dirty="0"/>
              <a:t> Han, UIUC CS412 Course (Introduction to Data Mining)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42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9350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Challenge: There Are Too Many Frequent Patterns!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38250"/>
            <a:ext cx="11684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 long pattern contains a combinatorial number of sub-patterns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How many frequent </a:t>
            </a:r>
            <a:r>
              <a:rPr lang="en-US" altLang="en-US" sz="2400" dirty="0" err="1">
                <a:latin typeface="Calibri" panose="020F0502020204030204" pitchFamily="34" charset="0"/>
              </a:rPr>
              <a:t>itemsets</a:t>
            </a:r>
            <a:r>
              <a:rPr lang="en-US" altLang="en-US" sz="2400" dirty="0">
                <a:latin typeface="Calibri" panose="020F0502020204030204" pitchFamily="34" charset="0"/>
              </a:rPr>
              <a:t> does the following TDB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contain?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TDB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1:	 </a:t>
            </a:r>
            <a:r>
              <a:rPr lang="en-US" altLang="en-US" sz="2400" dirty="0">
                <a:latin typeface="Calibri" panose="020F0502020204030204" pitchFamily="34" charset="0"/>
              </a:rPr>
              <a:t>T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};  T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alibri" panose="020F0502020204030204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= </a:t>
            </a:r>
            <a:r>
              <a:rPr lang="en-US" altLang="en-US" sz="2400" dirty="0">
                <a:solidFill>
                  <a:srgbClr val="0000CC"/>
                </a:solidFill>
                <a:latin typeface="Calibri" panose="020F0502020204030204" pitchFamily="34" charset="0"/>
                <a:sym typeface="Wingdings" pitchFamily="2" charset="2"/>
              </a:rPr>
              <a:t>1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1-itemsets: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2-itemsets: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}: 1 …, …,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99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1, 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…, …, …, …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99-itemsets: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99</a:t>
            </a:r>
            <a:r>
              <a:rPr lang="en-US" altLang="en-US" sz="2400" dirty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3</a:t>
            </a:r>
            <a:r>
              <a:rPr lang="en-US" altLang="en-US" sz="2400" dirty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100-itemset: {a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</a:t>
            </a: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The total number of frequent </a:t>
            </a:r>
            <a:r>
              <a:rPr lang="en-US" altLang="en-US" sz="2400" dirty="0" err="1">
                <a:latin typeface="Calibri" panose="020F0502020204030204" pitchFamily="34" charset="0"/>
              </a:rPr>
              <a:t>itemsets</a:t>
            </a:r>
            <a:r>
              <a:rPr lang="en-US" altLang="en-US" sz="2400" dirty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1" y="6083903"/>
            <a:ext cx="5754388" cy="67189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66158" y="5127968"/>
            <a:ext cx="3565438" cy="958327"/>
            <a:chOff x="7438171" y="4983116"/>
            <a:chExt cx="3565438" cy="958327"/>
          </a:xfrm>
        </p:grpSpPr>
        <p:sp>
          <p:nvSpPr>
            <p:cNvPr id="9" name="TextBox 8"/>
            <p:cNvSpPr txBox="1"/>
            <p:nvPr/>
          </p:nvSpPr>
          <p:spPr>
            <a:xfrm>
              <a:off x="7713352" y="4983116"/>
              <a:ext cx="3290257" cy="830997"/>
            </a:xfrm>
            <a:prstGeom prst="rect">
              <a:avLst/>
            </a:prstGeom>
            <a:solidFill>
              <a:srgbClr val="F0CDB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too huge set for any one to compute or store!</a:t>
              </a:r>
            </a:p>
          </p:txBody>
        </p:sp>
        <p:sp>
          <p:nvSpPr>
            <p:cNvPr id="10" name="Left Arrow 9"/>
            <p:cNvSpPr/>
            <p:nvPr/>
          </p:nvSpPr>
          <p:spPr>
            <a:xfrm rot="19310420">
              <a:off x="7438171" y="5608068"/>
              <a:ext cx="37147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5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868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Expressing Patterns in Compressed Form: Closed 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17316" y="1233218"/>
            <a:ext cx="9592086" cy="539849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How to handle such a challenge?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Solution 1: </a:t>
            </a:r>
            <a:r>
              <a:rPr lang="en-US" altLang="en-US" sz="2400" b="1" dirty="0"/>
              <a:t>Closed patterns</a:t>
            </a:r>
            <a:r>
              <a:rPr lang="en-US" altLang="en-US" sz="2400" dirty="0"/>
              <a:t>:  A pattern (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) X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X is </a:t>
            </a:r>
            <a:r>
              <a:rPr lang="en-US" altLang="en-US" sz="2400" i="1" dirty="0"/>
              <a:t>frequent,</a:t>
            </a:r>
            <a:r>
              <a:rPr lang="en-US" altLang="en-US" sz="2400" dirty="0"/>
              <a:t> and there exists </a:t>
            </a:r>
            <a:r>
              <a:rPr lang="en-US" altLang="en-US" sz="2400" i="1" dirty="0"/>
              <a:t>no super-pattern </a:t>
            </a:r>
            <a:r>
              <a:rPr lang="en-US" altLang="en-US" sz="2400" dirty="0"/>
              <a:t>Y </a:t>
            </a:r>
            <a:r>
              <a:rPr lang="he-IL" altLang="en-US" sz="2400" dirty="0"/>
              <a:t>כ</a:t>
            </a:r>
            <a:r>
              <a:rPr lang="en-US" altLang="en-US" sz="2400" dirty="0"/>
              <a:t> X, </a:t>
            </a:r>
            <a:r>
              <a:rPr lang="en-US" altLang="en-US" sz="2400" i="1" dirty="0">
                <a:solidFill>
                  <a:srgbClr val="0000CC"/>
                </a:solidFill>
              </a:rPr>
              <a:t>with the same support</a:t>
            </a:r>
            <a:r>
              <a:rPr lang="en-US" altLang="en-US" sz="2400" dirty="0"/>
              <a:t> as X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1. </a:t>
            </a:r>
            <a:r>
              <a:rPr lang="en-US" altLang="en-US" sz="2400" dirty="0"/>
              <a:t>How many closed patterns 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 Two: 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“{a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: 2”; 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“{a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: 1”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Closed pattern </a:t>
            </a:r>
            <a:r>
              <a:rPr lang="en-US" altLang="en-US" sz="2400" dirty="0"/>
              <a:t>is a </a:t>
            </a:r>
            <a:r>
              <a:rPr lang="en-US" altLang="en-US" sz="2400" dirty="0">
                <a:solidFill>
                  <a:srgbClr val="FF0000"/>
                </a:solidFill>
              </a:rPr>
              <a:t>lossless compression </a:t>
            </a:r>
            <a:r>
              <a:rPr lang="en-US" altLang="en-US" sz="2400" dirty="0"/>
              <a:t>of frequent patterns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You will still be able to say: “{a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: 2”, “{a</a:t>
            </a:r>
            <a:r>
              <a:rPr lang="en-US" altLang="en-US" sz="2400" baseline="-25000" dirty="0"/>
              <a:t>5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: 1”</a:t>
            </a:r>
          </a:p>
        </p:txBody>
      </p:sp>
    </p:spTree>
    <p:extLst>
      <p:ext uri="{BB962C8B-B14F-4D97-AF65-F5344CB8AC3E}">
        <p14:creationId xmlns:p14="http://schemas.microsoft.com/office/powerpoint/2010/main" val="13881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0145"/>
            <a:ext cx="12191999" cy="6557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Expressing Patterns in Compressed Form: Max-Patterns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24952" y="1173020"/>
            <a:ext cx="10431069" cy="556029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Solution 2: </a:t>
            </a:r>
            <a:r>
              <a:rPr lang="en-US" altLang="en-US" sz="2400" b="1" dirty="0"/>
              <a:t>Max-patterns</a:t>
            </a:r>
            <a:r>
              <a:rPr lang="en-US" altLang="en-US" sz="2400" dirty="0"/>
              <a:t>:  A pattern X is a </a:t>
            </a:r>
            <a:r>
              <a:rPr lang="en-US" altLang="en-US" sz="2400" dirty="0">
                <a:solidFill>
                  <a:srgbClr val="FF0000"/>
                </a:solidFill>
              </a:rPr>
              <a:t>max-pattern</a:t>
            </a:r>
            <a:r>
              <a:rPr lang="en-US" altLang="en-US" sz="2400" dirty="0"/>
              <a:t> if X is frequent and there exists no </a:t>
            </a:r>
            <a:r>
              <a:rPr lang="en-US" altLang="en-US" sz="2400" dirty="0">
                <a:solidFill>
                  <a:srgbClr val="0000CC"/>
                </a:solidFill>
              </a:rPr>
              <a:t>frequent</a:t>
            </a:r>
            <a:r>
              <a:rPr lang="en-US" altLang="en-US" sz="2400" dirty="0"/>
              <a:t> super-pattern Y </a:t>
            </a:r>
            <a:r>
              <a:rPr lang="he-IL" altLang="en-US" sz="2400" dirty="0"/>
              <a:t>כ</a:t>
            </a:r>
            <a:r>
              <a:rPr lang="en-US" altLang="en-US" sz="2400" dirty="0"/>
              <a:t> X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1. </a:t>
            </a:r>
            <a:r>
              <a:rPr lang="en-US" altLang="en-US" sz="2400" dirty="0"/>
              <a:t>How many max-patterns 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alibri" pitchFamily="34" charset="0"/>
              </a:rPr>
              <a:t>One:  P: “{a</a:t>
            </a:r>
            <a:r>
              <a:rPr lang="en-US" altLang="en-US" sz="2400" baseline="-25000" dirty="0">
                <a:latin typeface="Calibri" pitchFamily="34" charset="0"/>
              </a:rPr>
              <a:t>1</a:t>
            </a:r>
            <a:r>
              <a:rPr lang="en-US" altLang="en-US" sz="2400" dirty="0">
                <a:latin typeface="Calibri" pitchFamily="34" charset="0"/>
              </a:rPr>
              <a:t>, …, a</a:t>
            </a:r>
            <a:r>
              <a:rPr lang="en-US" altLang="en-US" sz="2400" baseline="-25000" dirty="0">
                <a:latin typeface="Calibri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1” 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Max-pattern</a:t>
            </a:r>
            <a:r>
              <a:rPr lang="en-US" altLang="en-US" sz="2400" dirty="0"/>
              <a:t> is a </a:t>
            </a:r>
            <a:r>
              <a:rPr lang="en-US" altLang="en-US" sz="2400" dirty="0" err="1">
                <a:solidFill>
                  <a:srgbClr val="FF0000"/>
                </a:solidFill>
              </a:rPr>
              <a:t>lossy</a:t>
            </a:r>
            <a:r>
              <a:rPr lang="en-US" altLang="en-US" sz="2400" dirty="0">
                <a:solidFill>
                  <a:srgbClr val="FF0000"/>
                </a:solidFill>
              </a:rPr>
              <a:t> compression</a:t>
            </a:r>
            <a:r>
              <a:rPr lang="en-US" altLang="en-US" sz="2400" dirty="0"/>
              <a:t>! </a:t>
            </a:r>
          </a:p>
          <a:p>
            <a:pPr lvl="1"/>
            <a:r>
              <a:rPr lang="en-US" altLang="en-US" sz="2400" dirty="0"/>
              <a:t>We only know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 is frequent</a:t>
            </a:r>
          </a:p>
          <a:p>
            <a:pPr lvl="1"/>
            <a:r>
              <a:rPr lang="en-US" altLang="en-US" sz="2400" dirty="0"/>
              <a:t>But we do not know the real support of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…, any more!</a:t>
            </a:r>
          </a:p>
          <a:p>
            <a:r>
              <a:rPr lang="en-US" altLang="en-US" sz="2400" dirty="0"/>
              <a:t>Thus in many applications, mining close-patterns is more desirable than mining max-patterns</a:t>
            </a:r>
          </a:p>
        </p:txBody>
      </p:sp>
    </p:spTree>
    <p:extLst>
      <p:ext uri="{BB962C8B-B14F-4D97-AF65-F5344CB8AC3E}">
        <p14:creationId xmlns:p14="http://schemas.microsoft.com/office/powerpoint/2010/main" val="152107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6473751" y="2455029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1422400"/>
            <a:ext cx="9590808" cy="4895273"/>
          </a:xfrm>
        </p:spPr>
        <p:txBody>
          <a:bodyPr/>
          <a:lstStyle/>
          <a:p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8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Mining Frequent Patterns by Exploring Vertical Data Format</a:t>
            </a:r>
          </a:p>
          <a:p>
            <a:pPr>
              <a:lnSpc>
                <a:spcPct val="180000"/>
              </a:lnSpc>
            </a:pPr>
            <a:r>
              <a:rPr lang="en-US" altLang="en-US" dirty="0" err="1"/>
              <a:t>FPGrowth</a:t>
            </a:r>
            <a:r>
              <a:rPr lang="en-US" altLang="en-US" dirty="0"/>
              <a:t>:  A Frequent Pattern-Growth Approach</a:t>
            </a: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Mining Closed Patterns </a:t>
            </a:r>
          </a:p>
        </p:txBody>
      </p:sp>
    </p:spTree>
    <p:extLst>
      <p:ext uri="{BB962C8B-B14F-4D97-AF65-F5344CB8AC3E}">
        <p14:creationId xmlns:p14="http://schemas.microsoft.com/office/powerpoint/2010/main" val="36729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48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dirty="0"/>
              <a:t>The Downward Closure Property of Frequent Patterns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219200"/>
            <a:ext cx="10321925" cy="5334000"/>
          </a:xfrm>
        </p:spPr>
        <p:txBody>
          <a:bodyPr/>
          <a:lstStyle/>
          <a:p>
            <a:pPr marL="342900" lvl="1" indent="-342900" eaLnBrk="1" hangingPunct="1">
              <a:buClr>
                <a:srgbClr val="0000CC"/>
              </a:buClr>
            </a:pPr>
            <a:r>
              <a:rPr lang="en-US" altLang="en-US" sz="2400" dirty="0"/>
              <a:t>Observation:  From TDB</a:t>
            </a:r>
            <a:r>
              <a:rPr lang="en-US" altLang="en-US" sz="2400" baseline="-25000" dirty="0"/>
              <a:t>1: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</a:t>
            </a:r>
          </a:p>
          <a:p>
            <a:pPr marL="742950" lvl="2" indent="-342900"/>
            <a:r>
              <a:rPr lang="en-US" altLang="en-US" sz="2400" dirty="0"/>
              <a:t>We get a 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:  </a:t>
            </a:r>
            <a:r>
              <a:rPr lang="en-US" altLang="en-US" sz="2400" dirty="0">
                <a:latin typeface="Calibri" panose="020F0502020204030204" pitchFamily="34" charset="0"/>
              </a:rPr>
              <a:t>{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endParaRPr lang="en-US" altLang="en-US" sz="2400" dirty="0"/>
          </a:p>
          <a:p>
            <a:pPr marL="742950" lvl="2" indent="-342900"/>
            <a:r>
              <a:rPr lang="en-US" altLang="en-US" sz="2400" dirty="0"/>
              <a:t>Also, its subsets are all frequent: {a</a:t>
            </a:r>
            <a:r>
              <a:rPr lang="en-US" altLang="en-US" sz="2400" baseline="-25000" dirty="0"/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{a</a:t>
            </a:r>
            <a:r>
              <a:rPr lang="en-US" altLang="en-US" sz="2400" baseline="-25000" dirty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…, {a</a:t>
            </a:r>
            <a:r>
              <a:rPr lang="en-US" altLang="en-US" sz="2400" baseline="-25000" dirty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…,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49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…</a:t>
            </a:r>
          </a:p>
          <a:p>
            <a:pPr marL="742950" lvl="2" indent="-342900" eaLnBrk="1" hangingPunct="1"/>
            <a:r>
              <a:rPr lang="en-US" altLang="en-US" sz="2400" dirty="0"/>
              <a:t>There must be some hidden relationships among frequent patterns! 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</a:rPr>
              <a:t>”) </a:t>
            </a:r>
            <a:r>
              <a:rPr lang="en-US" altLang="en-US" sz="2400" dirty="0"/>
              <a:t>property of frequent patterns</a:t>
            </a:r>
          </a:p>
          <a:p>
            <a:pPr marL="742950" lvl="2" indent="-342900" eaLnBrk="1" hangingPunct="1"/>
            <a:r>
              <a:rPr lang="en-US" altLang="en-US" sz="2400" dirty="0"/>
              <a:t>If </a:t>
            </a:r>
            <a:r>
              <a:rPr lang="en-US" altLang="en-US" sz="2400" b="1" dirty="0"/>
              <a:t>{beer, diaper, nuts}</a:t>
            </a:r>
            <a:r>
              <a:rPr lang="en-US" altLang="en-US" sz="2400" dirty="0"/>
              <a:t> is frequent, so is </a:t>
            </a:r>
            <a:r>
              <a:rPr lang="en-US" altLang="en-US" sz="2400" b="1" dirty="0"/>
              <a:t>{beer, diaper}</a:t>
            </a:r>
            <a:endParaRPr lang="en-US" altLang="en-US" sz="2400" dirty="0"/>
          </a:p>
          <a:p>
            <a:pPr marL="742950" lvl="2" indent="-342900" eaLnBrk="1" hangingPunct="1"/>
            <a:r>
              <a:rPr lang="en-US" altLang="en-US" sz="2400" dirty="0"/>
              <a:t>Every transaction containing {beer, diaper, nuts} also contains {beer, diaper} </a:t>
            </a:r>
          </a:p>
          <a:p>
            <a:pPr marL="742950" lvl="2" indent="-342900" eaLnBrk="1" hangingPunct="1"/>
            <a:r>
              <a:rPr lang="en-US" altLang="en-US" sz="2400" u="sng" dirty="0" err="1">
                <a:solidFill>
                  <a:srgbClr val="FF0000"/>
                </a:solidFill>
              </a:rPr>
              <a:t>Apriori</a:t>
            </a:r>
            <a:r>
              <a:rPr lang="en-US" altLang="en-US" sz="2400" u="sng" dirty="0">
                <a:solidFill>
                  <a:srgbClr val="FF0000"/>
                </a:solidFill>
              </a:rPr>
              <a:t>:  Any subset of a frequent </a:t>
            </a:r>
            <a:r>
              <a:rPr lang="en-US" altLang="en-US" sz="2400" u="sng" dirty="0" err="1">
                <a:solidFill>
                  <a:srgbClr val="FF0000"/>
                </a:solidFill>
              </a:rPr>
              <a:t>itemset</a:t>
            </a:r>
            <a:r>
              <a:rPr lang="en-US" altLang="en-US" sz="2400" u="sng" dirty="0">
                <a:solidFill>
                  <a:srgbClr val="FF0000"/>
                </a:solidFill>
              </a:rPr>
              <a:t> must be frequent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/>
              <a:t>Efficient mining methodology</a:t>
            </a:r>
          </a:p>
          <a:p>
            <a:pPr marL="742950" lvl="2" indent="-342900" eaLnBrk="1" hangingPunct="1"/>
            <a:r>
              <a:rPr lang="en-US" altLang="en-US" sz="2400" dirty="0"/>
              <a:t>If</a:t>
            </a:r>
            <a:r>
              <a:rPr lang="en-US" altLang="en-US" sz="2400" dirty="0">
                <a:solidFill>
                  <a:srgbClr val="FF0000"/>
                </a:solidFill>
              </a:rPr>
              <a:t> any subset </a:t>
            </a:r>
            <a:r>
              <a:rPr lang="en-US" altLang="en-US" sz="2400" dirty="0"/>
              <a:t>of 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S is infrequent, then there is no chance for S to be frequent—why do we even have to consider S!?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96372" y="568642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sharp knife for pruning!</a:t>
            </a:r>
          </a:p>
        </p:txBody>
      </p:sp>
      <p:sp>
        <p:nvSpPr>
          <p:cNvPr id="3" name="Down Arrow 2"/>
          <p:cNvSpPr/>
          <p:nvPr/>
        </p:nvSpPr>
        <p:spPr>
          <a:xfrm rot="6544611">
            <a:off x="7979691" y="5623426"/>
            <a:ext cx="276225" cy="493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/>
              <a:t>Apriori</a:t>
            </a:r>
            <a:r>
              <a:rPr lang="en-US" altLang="en-US" sz="4000" dirty="0"/>
              <a:t> Pruning and Scalable Mining Methods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1266825"/>
            <a:ext cx="1021715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u="sng" dirty="0" err="1"/>
              <a:t>Apriori</a:t>
            </a:r>
            <a:r>
              <a:rPr lang="en-US" altLang="en-US" u="sng" dirty="0"/>
              <a:t> pruning principle</a:t>
            </a:r>
            <a:r>
              <a:rPr lang="en-US" altLang="en-US" dirty="0"/>
              <a:t>: If there is any </a:t>
            </a:r>
            <a:r>
              <a:rPr lang="en-US" altLang="en-US" dirty="0" err="1"/>
              <a:t>itemset</a:t>
            </a:r>
            <a:r>
              <a:rPr lang="en-US" altLang="en-US" dirty="0"/>
              <a:t> which is infrequent, its superset should not even be generated! (Agrawal &amp; </a:t>
            </a:r>
            <a:r>
              <a:rPr lang="en-US" altLang="en-US" dirty="0" err="1"/>
              <a:t>Srikant</a:t>
            </a:r>
            <a:r>
              <a:rPr lang="en-US" altLang="en-US" dirty="0"/>
              <a:t> @VLDB’94, </a:t>
            </a:r>
            <a:r>
              <a:rPr lang="en-US" altLang="en-US" dirty="0" err="1"/>
              <a:t>Mannila</a:t>
            </a:r>
            <a:r>
              <a:rPr lang="en-US" altLang="en-US" dirty="0"/>
              <a:t>, et al. @ KDD’ 94)</a:t>
            </a:r>
          </a:p>
          <a:p>
            <a:pPr eaLnBrk="1" hangingPunct="1"/>
            <a:r>
              <a:rPr lang="en-US" altLang="en-US" dirty="0"/>
              <a:t>Scalable mining Methods:  Three major approaches</a:t>
            </a:r>
          </a:p>
          <a:p>
            <a:pPr lvl="1" eaLnBrk="1" hangingPunct="1"/>
            <a:r>
              <a:rPr lang="en-US" altLang="en-US" dirty="0"/>
              <a:t>Level-wise, join-based approach:  </a:t>
            </a:r>
            <a:r>
              <a:rPr lang="en-US" altLang="en-US" dirty="0" err="1"/>
              <a:t>Apriori</a:t>
            </a:r>
            <a:r>
              <a:rPr lang="en-US" altLang="en-US" dirty="0"/>
              <a:t> (Agrawal &amp; Srikant@VLDB’94)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Vertical data format approach: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Eclat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Zaki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Parthasarathy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Ogihara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Li @KDD’97)</a:t>
            </a:r>
          </a:p>
          <a:p>
            <a:pPr lvl="1" eaLnBrk="1" hangingPunct="1"/>
            <a:r>
              <a:rPr lang="en-US" altLang="en-US" dirty="0"/>
              <a:t>Frequent pattern projection and growth: </a:t>
            </a:r>
            <a:r>
              <a:rPr lang="en-US" altLang="en-US" dirty="0" err="1"/>
              <a:t>FPgrowth</a:t>
            </a:r>
            <a:r>
              <a:rPr lang="en-US" altLang="en-US" dirty="0"/>
              <a:t> (Han, Pei, Yin @SIGMOD’00)</a:t>
            </a:r>
          </a:p>
        </p:txBody>
      </p:sp>
    </p:spTree>
    <p:extLst>
      <p:ext uri="{BB962C8B-B14F-4D97-AF65-F5344CB8AC3E}">
        <p14:creationId xmlns:p14="http://schemas.microsoft.com/office/powerpoint/2010/main" val="3362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/>
              <a:t>Apriori</a:t>
            </a:r>
            <a:r>
              <a:rPr lang="en-US" altLang="en-US" sz="4000" dirty="0"/>
              <a:t>: A Candidate Generation &amp; Test Approach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95400"/>
            <a:ext cx="11480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Outline of </a:t>
            </a:r>
            <a:r>
              <a:rPr lang="en-US" altLang="en-US" dirty="0" err="1"/>
              <a:t>Apriori</a:t>
            </a:r>
            <a:r>
              <a:rPr lang="en-US" altLang="en-US" dirty="0"/>
              <a:t> (level-wise, candidate generation and test)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Repeat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/>
              <a:t>Generate length-(k+1) candidate </a:t>
            </a:r>
            <a:r>
              <a:rPr lang="en-US" altLang="en-US" dirty="0" err="1"/>
              <a:t>itemsets</a:t>
            </a:r>
            <a:r>
              <a:rPr lang="en-US" altLang="en-US" dirty="0"/>
              <a:t> from length-k frequent 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/>
              <a:t>Test the candidates against DB to find frequent (k+1)-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/>
              <a:t>Set k := k +1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Until</a:t>
            </a:r>
            <a:r>
              <a:rPr lang="en-US" altLang="en-US" dirty="0"/>
              <a:t> no frequent or candidate set can be generated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Return all the frequent </a:t>
            </a:r>
            <a:r>
              <a:rPr lang="en-US" altLang="en-US" dirty="0" err="1"/>
              <a:t>itemsets</a:t>
            </a:r>
            <a:r>
              <a:rPr lang="en-US" altLang="en-US" dirty="0"/>
              <a:t> derived</a:t>
            </a:r>
          </a:p>
        </p:txBody>
      </p:sp>
    </p:spTree>
    <p:extLst>
      <p:ext uri="{BB962C8B-B14F-4D97-AF65-F5344CB8AC3E}">
        <p14:creationId xmlns:p14="http://schemas.microsoft.com/office/powerpoint/2010/main" val="32636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28600"/>
            <a:ext cx="10058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The </a:t>
            </a:r>
            <a:r>
              <a:rPr lang="en-US" altLang="en-US" sz="4000" dirty="0" err="1"/>
              <a:t>Apriori</a:t>
            </a:r>
            <a:r>
              <a:rPr lang="en-US" altLang="en-US" sz="4000" dirty="0"/>
              <a:t> Algorithm (Pseudo-Code</a:t>
            </a:r>
            <a:r>
              <a:rPr lang="en-US" altLang="en-US" sz="4000" u="sng" dirty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295400"/>
            <a:ext cx="10871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/>
              <a:t>C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: Candidate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of size k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: 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/>
              <a:t>K :=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:= {frequent items};   // frequent 1-itemset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While 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!= </a:t>
            </a:r>
            <a:r>
              <a:rPr lang="en-US" altLang="en-US" sz="2400" dirty="0">
                <a:sym typeface="Symbol" pitchFamily="18" charset="2"/>
              </a:rPr>
              <a:t></a:t>
            </a:r>
            <a:r>
              <a:rPr lang="en-US" altLang="en-US" sz="2400" dirty="0"/>
              <a:t>) </a:t>
            </a:r>
            <a:r>
              <a:rPr lang="en-US" altLang="en-US" sz="2400" b="1" dirty="0">
                <a:solidFill>
                  <a:srgbClr val="F83F24"/>
                </a:solidFill>
              </a:rPr>
              <a:t>do 	 </a:t>
            </a:r>
            <a:r>
              <a:rPr lang="en-US" altLang="en-US" sz="2400" dirty="0"/>
              <a:t>// when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{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k+1</a:t>
            </a:r>
            <a:r>
              <a:rPr lang="en-US" altLang="en-US" sz="2400" dirty="0"/>
              <a:t> := candidates generated from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;  // candidate generation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/>
              <a:t>    Derive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k</a:t>
            </a:r>
            <a:r>
              <a:rPr lang="en-US" altLang="en-US" sz="2400" baseline="-25000" dirty="0"/>
              <a:t>+1</a:t>
            </a:r>
            <a:r>
              <a:rPr lang="en-US" altLang="en-US" sz="2400" dirty="0"/>
              <a:t> by counting candidates in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k</a:t>
            </a:r>
            <a:r>
              <a:rPr lang="en-US" altLang="en-US" sz="2400" baseline="-25000" dirty="0"/>
              <a:t>+1</a:t>
            </a:r>
            <a:r>
              <a:rPr lang="en-US" altLang="en-US" sz="2400" dirty="0"/>
              <a:t> with respect to </a:t>
            </a:r>
            <a:r>
              <a:rPr lang="en-US" altLang="en-US" sz="2400" i="1" dirty="0"/>
              <a:t>TDB </a:t>
            </a:r>
            <a:r>
              <a:rPr lang="en-US" altLang="en-US" sz="2400" dirty="0"/>
              <a:t>at </a:t>
            </a:r>
            <a:r>
              <a:rPr lang="en-US" altLang="en-US" sz="2400" dirty="0" err="1"/>
              <a:t>minsup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/>
              <a:t>    k := k + 1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}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83F24"/>
                </a:solidFill>
              </a:rPr>
              <a:t>return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</a:t>
            </a:r>
            <a:r>
              <a:rPr lang="en-US" altLang="en-US" sz="2400" i="1" baseline="-25000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   	            // return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generated at each level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10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034" y="304800"/>
            <a:ext cx="10945284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Algorithm—An Example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62143" y="1369368"/>
            <a:ext cx="1923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Database TDB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79035" y="2271068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3062818" y="2719388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758512" y="171861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195271" y="1561455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468504" y="3726806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3718296" y="33299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8101912" y="33807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6836834" y="4648200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999305" y="4112568"/>
            <a:ext cx="116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10481734" y="3267224"/>
            <a:ext cx="836084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380318" y="6299200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011079" y="580008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5552738" y="5788969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3793511" y="5879456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75" name="AutoShape 18"/>
          <p:cNvSpPr>
            <a:spLocks noChangeArrowheads="1"/>
          </p:cNvSpPr>
          <p:nvPr/>
        </p:nvSpPr>
        <p:spPr bwMode="auto">
          <a:xfrm>
            <a:off x="468503" y="4648200"/>
            <a:ext cx="381241" cy="1053952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112000" y="2438400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 flipH="1">
            <a:off x="3556000" y="4648200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203200" y="1828800"/>
          <a:ext cx="2540000" cy="15541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4572000" y="1335088"/>
          <a:ext cx="2336800" cy="18653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7924800" y="1524000"/>
          <a:ext cx="2336800" cy="15541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8737600" y="3581401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4267200" y="3557588"/>
          <a:ext cx="2336800" cy="200502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1016000" y="3862388"/>
          <a:ext cx="2336800" cy="143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524000" y="5867401"/>
          <a:ext cx="1524000" cy="65881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6096000" y="5867400"/>
          <a:ext cx="2336800" cy="61912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24" name="Text Box 167"/>
          <p:cNvSpPr txBox="1">
            <a:spLocks noChangeArrowheads="1"/>
          </p:cNvSpPr>
          <p:nvPr/>
        </p:nvSpPr>
        <p:spPr bwMode="auto">
          <a:xfrm>
            <a:off x="2641601" y="1295400"/>
            <a:ext cx="1765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minsup = 2</a:t>
            </a:r>
          </a:p>
        </p:txBody>
      </p:sp>
    </p:spTree>
    <p:extLst>
      <p:ext uri="{BB962C8B-B14F-4D97-AF65-F5344CB8AC3E}">
        <p14:creationId xmlns:p14="http://schemas.microsoft.com/office/powerpoint/2010/main" val="5320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 animBg="1"/>
      <p:bldP spid="19463" grpId="0"/>
      <p:bldP spid="19464" grpId="0"/>
      <p:bldP spid="19465" grpId="0"/>
      <p:bldP spid="19466" grpId="0"/>
      <p:bldP spid="19467" grpId="0"/>
      <p:bldP spid="19468" grpId="0" animBg="1"/>
      <p:bldP spid="19469" grpId="0"/>
      <p:bldP spid="19470" grpId="0" animBg="1"/>
      <p:bldP spid="19471" grpId="0" animBg="1"/>
      <p:bldP spid="19472" grpId="0"/>
      <p:bldP spid="19473" grpId="0"/>
      <p:bldP spid="19474" grpId="0"/>
      <p:bldP spid="19475" grpId="0" animBg="1"/>
      <p:bldP spid="19476" grpId="0" animBg="1"/>
      <p:bldP spid="194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3822915" y="161452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45065" y="1930409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6" name="Curved Up Arrow 3"/>
          <p:cNvSpPr>
            <a:spLocks noChangeArrowheads="1"/>
          </p:cNvSpPr>
          <p:nvPr/>
        </p:nvSpPr>
        <p:spPr bwMode="auto">
          <a:xfrm>
            <a:off x="6354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497" name="Curved Up Arrow 7"/>
          <p:cNvSpPr>
            <a:spLocks noChangeArrowheads="1"/>
          </p:cNvSpPr>
          <p:nvPr/>
        </p:nvSpPr>
        <p:spPr bwMode="auto">
          <a:xfrm>
            <a:off x="8386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Minus 4"/>
          <p:cNvSpPr/>
          <p:nvPr/>
        </p:nvSpPr>
        <p:spPr bwMode="auto">
          <a:xfrm>
            <a:off x="5846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6862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7878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Minus 11"/>
          <p:cNvSpPr/>
          <p:nvPr/>
        </p:nvSpPr>
        <p:spPr bwMode="auto">
          <a:xfrm>
            <a:off x="8894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0365" y="2616209"/>
          <a:ext cx="1231900" cy="39687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6664" y="2616209"/>
          <a:ext cx="1117600" cy="3968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4" name="Down Arrow 8"/>
          <p:cNvSpPr>
            <a:spLocks noChangeArrowheads="1"/>
          </p:cNvSpPr>
          <p:nvPr/>
        </p:nvSpPr>
        <p:spPr bwMode="auto">
          <a:xfrm>
            <a:off x="67610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5" name="Down Arrow 17"/>
          <p:cNvSpPr>
            <a:spLocks noChangeArrowheads="1"/>
          </p:cNvSpPr>
          <p:nvPr/>
        </p:nvSpPr>
        <p:spPr bwMode="auto">
          <a:xfrm>
            <a:off x="88184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Minus 18"/>
          <p:cNvSpPr/>
          <p:nvPr/>
        </p:nvSpPr>
        <p:spPr bwMode="auto">
          <a:xfrm>
            <a:off x="6608664" y="2921008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17" name="Curved Up Arrow 19"/>
          <p:cNvSpPr>
            <a:spLocks noChangeArrowheads="1"/>
          </p:cNvSpPr>
          <p:nvPr/>
        </p:nvSpPr>
        <p:spPr bwMode="auto">
          <a:xfrm rot="-922558">
            <a:off x="6902882" y="2671771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14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7971798" y="2511433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0015" y="3482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pruned</a:t>
            </a:r>
          </a:p>
        </p:txBody>
      </p:sp>
      <p:sp>
        <p:nvSpPr>
          <p:cNvPr id="4" name="Curved Right Arrow 3"/>
          <p:cNvSpPr/>
          <p:nvPr/>
        </p:nvSpPr>
        <p:spPr bwMode="auto">
          <a:xfrm rot="20251953">
            <a:off x="8141131" y="2832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Apriori: Implementation Tricks</a:t>
            </a:r>
          </a:p>
        </p:txBody>
      </p:sp>
      <p:sp>
        <p:nvSpPr>
          <p:cNvPr id="20525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122228"/>
            <a:ext cx="7015063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Step 1: self-joining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k</a:t>
            </a:r>
            <a:endParaRPr lang="en-US" altLang="en-US" sz="2400" i="1" baseline="-250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/>
              <a:t>F</a:t>
            </a:r>
            <a:r>
              <a:rPr lang="en-US" altLang="en-US" sz="2400" i="1" baseline="-25000" dirty="0"/>
              <a:t>3 </a:t>
            </a:r>
            <a:r>
              <a:rPr lang="en-US" altLang="en-US" sz="2400" dirty="0"/>
              <a:t>=</a:t>
            </a:r>
            <a:r>
              <a:rPr lang="en-US" altLang="en-US" sz="2400" i="1" dirty="0"/>
              <a:t> </a:t>
            </a:r>
            <a:r>
              <a:rPr lang="en-US" altLang="en-US" sz="2400" dirty="0"/>
              <a:t>{</a:t>
            </a:r>
            <a:r>
              <a:rPr lang="en-US" altLang="en-US" sz="2400" i="1" dirty="0" err="1"/>
              <a:t>abc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abd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acd</a:t>
            </a:r>
            <a:r>
              <a:rPr lang="en-US" altLang="en-US" sz="2400" i="1" dirty="0"/>
              <a:t>, ace, </a:t>
            </a:r>
            <a:r>
              <a:rPr lang="en-US" altLang="en-US" sz="2400" i="1" dirty="0" err="1"/>
              <a:t>bcd</a:t>
            </a:r>
            <a:r>
              <a:rPr lang="en-US" altLang="en-US" sz="2400" dirty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Self-joining: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3</a:t>
            </a:r>
            <a:r>
              <a:rPr lang="en-US" altLang="en-US" sz="2400" i="1" dirty="0"/>
              <a:t>*F</a:t>
            </a:r>
            <a:r>
              <a:rPr lang="en-US" altLang="en-US" sz="2400" i="1" baseline="-25000" dirty="0"/>
              <a:t>3</a:t>
            </a:r>
            <a:endParaRPr lang="en-US" altLang="en-US" sz="2400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abcd</a:t>
            </a:r>
            <a:r>
              <a:rPr lang="en-US" altLang="en-US" sz="2400" i="1" dirty="0"/>
              <a:t> </a:t>
            </a:r>
            <a:r>
              <a:rPr lang="en-US" altLang="en-US" sz="2400" dirty="0"/>
              <a:t>from </a:t>
            </a:r>
            <a:r>
              <a:rPr lang="en-US" altLang="en-US" sz="2400" i="1" dirty="0" err="1"/>
              <a:t>abc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abd</a:t>
            </a:r>
            <a:endParaRPr lang="en-US" altLang="en-US" sz="2400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acde</a:t>
            </a:r>
            <a:r>
              <a:rPr lang="en-US" altLang="en-US" sz="2400" dirty="0"/>
              <a:t> from </a:t>
            </a:r>
            <a:r>
              <a:rPr lang="en-US" altLang="en-US" sz="2400" i="1" dirty="0" err="1"/>
              <a:t>acd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acde</a:t>
            </a:r>
            <a:r>
              <a:rPr lang="en-US" altLang="en-US" sz="2400" dirty="0"/>
              <a:t> is removed because </a:t>
            </a:r>
            <a:r>
              <a:rPr lang="en-US" altLang="en-US" sz="2400" i="1" dirty="0" err="1"/>
              <a:t>ade</a:t>
            </a:r>
            <a:r>
              <a:rPr lang="en-US" altLang="en-US" sz="2400" dirty="0"/>
              <a:t> is not in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/>
              <a:t>C</a:t>
            </a:r>
            <a:r>
              <a:rPr lang="en-US" altLang="en-US" sz="2400" i="1" baseline="-25000" dirty="0"/>
              <a:t>4 </a:t>
            </a:r>
            <a:r>
              <a:rPr lang="en-US" altLang="en-US" sz="2400" dirty="0"/>
              <a:t>= {</a:t>
            </a:r>
            <a:r>
              <a:rPr lang="en-US" altLang="en-US" sz="2400" i="1" dirty="0" err="1"/>
              <a:t>abcd</a:t>
            </a:r>
            <a:r>
              <a:rPr lang="en-US" altLang="en-US" sz="2400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</p:txBody>
      </p:sp>
      <p:sp>
        <p:nvSpPr>
          <p:cNvPr id="15" name="Right Arrow 14"/>
          <p:cNvSpPr/>
          <p:nvPr/>
        </p:nvSpPr>
        <p:spPr bwMode="auto">
          <a:xfrm rot="19869230">
            <a:off x="5302682" y="3267084"/>
            <a:ext cx="1087967" cy="314325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1"/>
            <a:ext cx="12598400" cy="639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Candidate Generation: An SQL Implementation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1155699"/>
            <a:ext cx="10585450" cy="5597525"/>
          </a:xfrm>
        </p:spPr>
        <p:txBody>
          <a:bodyPr/>
          <a:lstStyle/>
          <a:p>
            <a:pPr eaLnBrk="1" hangingPunct="1"/>
            <a:r>
              <a:rPr lang="en-US" altLang="en-US" dirty="0"/>
              <a:t>Suppose the items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k-1</a:t>
            </a:r>
            <a:r>
              <a:rPr lang="en-US" altLang="en-US" dirty="0"/>
              <a:t> are listed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in an order</a:t>
            </a:r>
          </a:p>
          <a:p>
            <a:pPr eaLnBrk="1" hangingPunct="1"/>
            <a:r>
              <a:rPr lang="en-US" altLang="en-US" dirty="0"/>
              <a:t>Step 1: self-joining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k-1</a:t>
            </a:r>
            <a:r>
              <a:rPr lang="en-US" altLang="en-US" dirty="0"/>
              <a:t>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insert into</a:t>
            </a:r>
            <a:r>
              <a:rPr lang="en-US" altLang="en-US" b="1" dirty="0"/>
              <a:t> </a:t>
            </a:r>
            <a:r>
              <a:rPr lang="en-US" altLang="en-US" b="1" i="1" dirty="0" err="1"/>
              <a:t>C</a:t>
            </a:r>
            <a:r>
              <a:rPr lang="en-US" altLang="en-US" b="1" i="1" baseline="-25000" dirty="0" err="1"/>
              <a:t>k</a:t>
            </a:r>
            <a:endParaRPr lang="en-US" altLang="en-US" b="1" i="1" baseline="-25000" dirty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select </a:t>
            </a:r>
            <a:r>
              <a:rPr lang="en-US" altLang="en-US" b="1" i="1" dirty="0"/>
              <a:t>p.item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p.item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…, p.item</a:t>
            </a:r>
            <a:r>
              <a:rPr lang="en-US" altLang="en-US" b="1" i="1" baseline="-25000" dirty="0"/>
              <a:t>k-1</a:t>
            </a:r>
            <a:r>
              <a:rPr lang="en-US" altLang="en-US" b="1" i="1" dirty="0"/>
              <a:t>, q.item</a:t>
            </a:r>
            <a:r>
              <a:rPr lang="en-US" altLang="en-US" b="1" i="1" baseline="-25000" dirty="0"/>
              <a:t>k-1</a:t>
            </a:r>
            <a:endParaRPr lang="en-US" altLang="en-US" b="1" dirty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from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k-1</a:t>
            </a:r>
            <a:r>
              <a:rPr lang="en-US" altLang="en-US" b="1" i="1" dirty="0"/>
              <a:t> as p, F</a:t>
            </a:r>
            <a:r>
              <a:rPr lang="en-US" altLang="en-US" b="1" i="1" baseline="-25000" dirty="0"/>
              <a:t>k-1 </a:t>
            </a:r>
            <a:r>
              <a:rPr lang="en-US" altLang="en-US" b="1" i="1" dirty="0"/>
              <a:t>as q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where </a:t>
            </a:r>
            <a:r>
              <a:rPr lang="en-US" altLang="en-US" b="1" i="1" dirty="0"/>
              <a:t>p.item</a:t>
            </a:r>
            <a:r>
              <a:rPr lang="en-US" altLang="en-US" b="1" i="1" baseline="-25000" dirty="0"/>
              <a:t>1</a:t>
            </a:r>
            <a:r>
              <a:rPr lang="en-US" altLang="en-US" b="1" dirty="0"/>
              <a:t>=</a:t>
            </a:r>
            <a:r>
              <a:rPr lang="en-US" altLang="en-US" b="1" i="1" dirty="0"/>
              <a:t> q.item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…, p.item</a:t>
            </a:r>
            <a:r>
              <a:rPr lang="en-US" altLang="en-US" b="1" i="1" baseline="-25000" dirty="0"/>
              <a:t>k-2 </a:t>
            </a:r>
            <a:r>
              <a:rPr lang="en-US" altLang="en-US" b="1" dirty="0"/>
              <a:t>=</a:t>
            </a:r>
            <a:r>
              <a:rPr lang="en-US" altLang="en-US" b="1" i="1" dirty="0"/>
              <a:t> q.item</a:t>
            </a:r>
            <a:r>
              <a:rPr lang="en-US" altLang="en-US" b="1" i="1" baseline="-25000" dirty="0"/>
              <a:t>k-2</a:t>
            </a:r>
            <a:r>
              <a:rPr lang="en-US" altLang="en-US" b="1" i="1" dirty="0"/>
              <a:t>, p.item</a:t>
            </a:r>
            <a:r>
              <a:rPr lang="en-US" altLang="en-US" b="1" i="1" baseline="-25000" dirty="0"/>
              <a:t>k-1 </a:t>
            </a:r>
            <a:r>
              <a:rPr lang="en-US" altLang="en-US" b="1" i="1" dirty="0"/>
              <a:t>&lt; q.item</a:t>
            </a:r>
            <a:r>
              <a:rPr lang="en-US" altLang="en-US" b="1" i="1" baseline="-25000" dirty="0"/>
              <a:t>k-1</a:t>
            </a:r>
          </a:p>
          <a:p>
            <a:pPr eaLnBrk="1" hangingPunct="1"/>
            <a:r>
              <a:rPr lang="en-US" altLang="en-US" dirty="0"/>
              <a:t>Step 2: pruning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/>
              <a:t>for all </a:t>
            </a:r>
            <a:r>
              <a:rPr lang="en-US" altLang="en-US" b="1" i="1" dirty="0" err="1"/>
              <a:t>itemsets</a:t>
            </a:r>
            <a:r>
              <a:rPr lang="en-US" altLang="en-US" b="1" i="1" dirty="0"/>
              <a:t> c in </a:t>
            </a:r>
            <a:r>
              <a:rPr lang="en-US" altLang="en-US" b="1" i="1" dirty="0" err="1"/>
              <a:t>C</a:t>
            </a:r>
            <a:r>
              <a:rPr lang="en-US" altLang="en-US" b="1" i="1" baseline="-25000" dirty="0" err="1"/>
              <a:t>k</a:t>
            </a:r>
            <a:r>
              <a:rPr lang="en-US" altLang="en-US" b="1" i="1" dirty="0"/>
              <a:t> </a:t>
            </a:r>
            <a:r>
              <a:rPr lang="en-US" altLang="en-US" dirty="0"/>
              <a:t>do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/>
              <a:t>for all </a:t>
            </a:r>
            <a:r>
              <a:rPr lang="en-US" altLang="en-US" b="1" i="1" dirty="0"/>
              <a:t>(k-1)-subsets s of c </a:t>
            </a:r>
            <a:r>
              <a:rPr lang="en-US" altLang="en-US" dirty="0"/>
              <a:t>do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b="1" dirty="0"/>
              <a:t>if </a:t>
            </a:r>
            <a:r>
              <a:rPr lang="en-US" altLang="en-US" i="1" dirty="0"/>
              <a:t>(s is not in F</a:t>
            </a:r>
            <a:r>
              <a:rPr lang="en-US" altLang="en-US" i="1" baseline="-25000" dirty="0"/>
              <a:t>k-1</a:t>
            </a:r>
            <a:r>
              <a:rPr lang="en-US" altLang="en-US" i="1" dirty="0"/>
              <a:t>) </a:t>
            </a:r>
            <a:r>
              <a:rPr lang="en-US" altLang="en-US" b="1" dirty="0"/>
              <a:t>then delete </a:t>
            </a:r>
            <a:r>
              <a:rPr lang="en-US" altLang="en-US" i="1" dirty="0"/>
              <a:t>c</a:t>
            </a:r>
            <a:r>
              <a:rPr lang="en-US" altLang="en-US" b="1" dirty="0"/>
              <a:t> from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k</a:t>
            </a:r>
            <a:endParaRPr lang="en-US" altLang="en-US" i="1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08801" y="1524001"/>
          <a:ext cx="5109633" cy="457346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3" name="Curved Up Arrow 5"/>
          <p:cNvSpPr>
            <a:spLocks noChangeArrowheads="1"/>
          </p:cNvSpPr>
          <p:nvPr/>
        </p:nvSpPr>
        <p:spPr bwMode="auto">
          <a:xfrm>
            <a:off x="7518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524" name="Curved Up Arrow 6"/>
          <p:cNvSpPr>
            <a:spLocks noChangeArrowheads="1"/>
          </p:cNvSpPr>
          <p:nvPr/>
        </p:nvSpPr>
        <p:spPr bwMode="auto">
          <a:xfrm>
            <a:off x="9550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Minus 7"/>
          <p:cNvSpPr/>
          <p:nvPr/>
        </p:nvSpPr>
        <p:spPr bwMode="auto">
          <a:xfrm>
            <a:off x="6981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7997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8994775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10039350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04101" y="2209801"/>
          <a:ext cx="1231900" cy="457346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50400" y="2209801"/>
          <a:ext cx="1117600" cy="457346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41" name="Down Arrow 13"/>
          <p:cNvSpPr>
            <a:spLocks noChangeArrowheads="1"/>
          </p:cNvSpPr>
          <p:nvPr/>
        </p:nvSpPr>
        <p:spPr bwMode="auto">
          <a:xfrm>
            <a:off x="79248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542" name="Down Arrow 14"/>
          <p:cNvSpPr>
            <a:spLocks noChangeArrowheads="1"/>
          </p:cNvSpPr>
          <p:nvPr/>
        </p:nvSpPr>
        <p:spPr bwMode="auto">
          <a:xfrm>
            <a:off x="99822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Minus 15"/>
          <p:cNvSpPr/>
          <p:nvPr/>
        </p:nvSpPr>
        <p:spPr bwMode="auto">
          <a:xfrm>
            <a:off x="7772400" y="2514600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44" name="Curved Up Arrow 16"/>
          <p:cNvSpPr>
            <a:spLocks noChangeArrowheads="1"/>
          </p:cNvSpPr>
          <p:nvPr/>
        </p:nvSpPr>
        <p:spPr bwMode="auto">
          <a:xfrm rot="-922558">
            <a:off x="8066618" y="226536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1" name="Multiply 20"/>
          <p:cNvSpPr/>
          <p:nvPr/>
        </p:nvSpPr>
        <p:spPr bwMode="auto">
          <a:xfrm>
            <a:off x="9205384" y="2057400"/>
            <a:ext cx="548216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34440" y="3101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9255556" y="2451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Apriori</a:t>
            </a:r>
            <a:r>
              <a:rPr lang="en-US" altLang="en-US" sz="4000" dirty="0"/>
              <a:t>: Improvements and Alternatives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54548"/>
            <a:ext cx="108712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Dynamic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itemset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counting (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Brin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et al., 1997)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Pruning by support lower bounding (e.g.,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Bayardo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1998)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Sampling (e.g.,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Toivonen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1996)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Tree projection (Agarwal,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H-miner (Pei,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Hypecube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decomposition (e.g., LCM: Uno, et al., 2004)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69391" y="1496566"/>
            <a:ext cx="2813447" cy="707886"/>
            <a:chOff x="7569391" y="1496566"/>
            <a:chExt cx="2813447" cy="707886"/>
          </a:xfrm>
        </p:grpSpPr>
        <p:sp>
          <p:nvSpPr>
            <p:cNvPr id="22537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38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To be discussed in subsequent slides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38327" y="2969714"/>
            <a:ext cx="2813447" cy="707886"/>
            <a:chOff x="7569391" y="1496566"/>
            <a:chExt cx="2813447" cy="707886"/>
          </a:xfrm>
        </p:grpSpPr>
        <p:sp>
          <p:nvSpPr>
            <p:cNvPr id="13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To be discussed in subsequent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27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90717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Partitioning: Scan Database Only Twice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52525"/>
            <a:ext cx="11277600" cy="7715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Theorem: </a:t>
            </a:r>
            <a:r>
              <a:rPr lang="en-US" altLang="en-US" sz="2400" i="1" dirty="0"/>
              <a:t>Any </a:t>
            </a:r>
            <a:r>
              <a:rPr lang="en-US" altLang="en-US" sz="2400" i="1" dirty="0" err="1"/>
              <a:t>itemset</a:t>
            </a:r>
            <a:r>
              <a:rPr lang="en-US" altLang="en-US" sz="2400" i="1" dirty="0"/>
              <a:t> that is potentially frequent in TDB must be frequent in at least one of the partitions of TDB   </a:t>
            </a:r>
          </a:p>
        </p:txBody>
      </p:sp>
      <p:grpSp>
        <p:nvGrpSpPr>
          <p:cNvPr id="23557" name="Group 2"/>
          <p:cNvGrpSpPr>
            <a:grpSpLocks/>
          </p:cNvGrpSpPr>
          <p:nvPr/>
        </p:nvGrpSpPr>
        <p:grpSpPr bwMode="auto">
          <a:xfrm>
            <a:off x="715224" y="2034955"/>
            <a:ext cx="10749009" cy="1862061"/>
            <a:chOff x="364031" y="4267200"/>
            <a:chExt cx="8703769" cy="2281283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5943600" y="4267200"/>
              <a:ext cx="1143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2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5" name="TextBox 13"/>
            <p:cNvSpPr txBox="1">
              <a:spLocks noChangeArrowheads="1"/>
            </p:cNvSpPr>
            <p:nvPr/>
          </p:nvSpPr>
          <p:spPr bwMode="auto">
            <a:xfrm>
              <a:off x="1219200" y="57912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3566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3567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23568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7350126" y="5715000"/>
              <a:ext cx="1371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71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72" name="TextBox 21"/>
            <p:cNvSpPr txBox="1">
              <a:spLocks noChangeArrowheads="1"/>
            </p:cNvSpPr>
            <p:nvPr/>
          </p:nvSpPr>
          <p:spPr bwMode="auto">
            <a:xfrm>
              <a:off x="6858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(X) &lt; </a:t>
              </a:r>
              <a:r>
                <a:rPr lang="el-GR" altLang="en-US" sz="1800" dirty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|TDB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3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(X) &lt; </a:t>
              </a:r>
              <a:r>
                <a:rPr lang="el-GR" altLang="en-US" sz="1800" dirty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|TDB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4" name="TextBox 23"/>
            <p:cNvSpPr txBox="1">
              <a:spLocks noChangeArrowheads="1"/>
            </p:cNvSpPr>
            <p:nvPr/>
          </p:nvSpPr>
          <p:spPr bwMode="auto">
            <a:xfrm>
              <a:off x="5595937" y="6096000"/>
              <a:ext cx="1698626" cy="45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 err="1">
                  <a:solidFill>
                    <a:srgbClr val="000000"/>
                  </a:solidFill>
                  <a:latin typeface="Tahoma" pitchFamily="34" charset="0"/>
                </a:rPr>
                <a:t>k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(X) &lt; </a:t>
              </a:r>
              <a:r>
                <a:rPr lang="el-GR" altLang="en-US" sz="1800" dirty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r>
                <a:rPr lang="en-US" altLang="en-US" sz="1800" dirty="0" err="1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 dirty="0" err="1">
                  <a:solidFill>
                    <a:srgbClr val="000000"/>
                  </a:solidFill>
                  <a:latin typeface="Tahoma" pitchFamily="34" charset="0"/>
                </a:rPr>
                <a:t>k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5" name="TextBox 24"/>
            <p:cNvSpPr txBox="1">
              <a:spLocks noChangeArrowheads="1"/>
            </p:cNvSpPr>
            <p:nvPr/>
          </p:nvSpPr>
          <p:spPr bwMode="auto">
            <a:xfrm>
              <a:off x="7391400" y="6107113"/>
              <a:ext cx="1676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sup(X) &lt; </a:t>
              </a:r>
              <a:r>
                <a:rPr lang="el-GR" altLang="en-US" sz="1800" dirty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|TDB|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6" name="TextBox 21"/>
            <p:cNvSpPr txBox="1">
              <a:spLocks noChangeArrowheads="1"/>
            </p:cNvSpPr>
            <p:nvPr/>
          </p:nvSpPr>
          <p:spPr bwMode="auto">
            <a:xfrm rot="338854">
              <a:off x="364031" y="4905345"/>
              <a:ext cx="1516665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Here is the proof!</a:t>
              </a:r>
            </a:p>
          </p:txBody>
        </p:sp>
        <p:sp>
          <p:nvSpPr>
            <p:cNvPr id="23577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. . .</a:t>
              </a:r>
            </a:p>
          </p:txBody>
        </p:sp>
        <p:sp>
          <p:nvSpPr>
            <p:cNvPr id="23578" name="TextBox 23"/>
            <p:cNvSpPr txBox="1">
              <a:spLocks noChangeArrowheads="1"/>
            </p:cNvSpPr>
            <p:nvPr/>
          </p:nvSpPr>
          <p:spPr bwMode="auto">
            <a:xfrm>
              <a:off x="4703763" y="6015038"/>
              <a:ext cx="60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. . .</a:t>
              </a: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08207" y="3949574"/>
            <a:ext cx="11077185" cy="264515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Method: Scan DB twice (A. </a:t>
            </a:r>
            <a:r>
              <a:rPr lang="en-US" altLang="en-US" sz="2400" dirty="0" err="1">
                <a:solidFill>
                  <a:srgbClr val="000000"/>
                </a:solidFill>
              </a:rPr>
              <a:t>Savasere</a:t>
            </a:r>
            <a:r>
              <a:rPr lang="en-US" altLang="en-US" sz="2400" dirty="0">
                <a:solidFill>
                  <a:srgbClr val="000000"/>
                </a:solidFill>
              </a:rPr>
              <a:t>, E. </a:t>
            </a:r>
            <a:r>
              <a:rPr lang="en-US" altLang="en-US" sz="2400" dirty="0" err="1">
                <a:solidFill>
                  <a:srgbClr val="000000"/>
                </a:solidFill>
              </a:rPr>
              <a:t>Omiecinski</a:t>
            </a:r>
            <a:r>
              <a:rPr lang="en-US" altLang="en-US" sz="2400" dirty="0">
                <a:solidFill>
                  <a:srgbClr val="000000"/>
                </a:solidFill>
              </a:rPr>
              <a:t> and S. </a:t>
            </a:r>
            <a:r>
              <a:rPr lang="en-US" altLang="en-US" sz="2400" dirty="0" err="1">
                <a:solidFill>
                  <a:srgbClr val="000000"/>
                </a:solidFill>
              </a:rPr>
              <a:t>Navathe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i="1" dirty="0">
                <a:solidFill>
                  <a:srgbClr val="000000"/>
                </a:solidFill>
              </a:rPr>
              <a:t>VLDB’95</a:t>
            </a:r>
            <a:r>
              <a:rPr lang="en-US" altLang="en-US" sz="2400" i="1" dirty="0">
                <a:solidFill>
                  <a:srgbClr val="637052"/>
                </a:solidFill>
              </a:rPr>
              <a:t>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Scan 1: Partition database so that each partition can fit in main memory (why?)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</a:rPr>
              <a:t>Mine local frequent patterns in this partition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Scan 2: Consolidate global frequent patterns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</a:rPr>
              <a:t>Find global frequent </a:t>
            </a:r>
            <a:r>
              <a:rPr lang="en-US" altLang="en-US" sz="2400" dirty="0" err="1">
                <a:solidFill>
                  <a:srgbClr val="000000"/>
                </a:solidFill>
              </a:rPr>
              <a:t>itemset</a:t>
            </a:r>
            <a:r>
              <a:rPr lang="en-US" altLang="en-US" sz="2400" dirty="0">
                <a:solidFill>
                  <a:srgbClr val="000000"/>
                </a:solidFill>
              </a:rPr>
              <a:t> candidates (those frequent in at least one partition)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</a:rPr>
              <a:t>Find the true frequency of those candidates, by scanning </a:t>
            </a:r>
            <a:r>
              <a:rPr lang="en-US" altLang="en-US" sz="2400" dirty="0" err="1">
                <a:solidFill>
                  <a:srgbClr val="000000"/>
                </a:solidFill>
              </a:rPr>
              <a:t>TDB</a:t>
            </a:r>
            <a:r>
              <a:rPr lang="en-US" altLang="en-US" sz="2400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one more time</a:t>
            </a:r>
          </a:p>
        </p:txBody>
      </p:sp>
    </p:spTree>
    <p:extLst>
      <p:ext uri="{BB962C8B-B14F-4D97-AF65-F5344CB8AC3E}">
        <p14:creationId xmlns:p14="http://schemas.microsoft.com/office/powerpoint/2010/main" val="22018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</a:rPr>
              <a:t>Direct Hashing and Pruning (DHP)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42101" y="1198581"/>
            <a:ext cx="10987726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DHP (Direct Hashing and Pruning): (J. Park, M. Chen, and P. Yu, SIGMOD’95)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Hashing: Different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may have the same hash value:  v = </a:t>
            </a:r>
            <a:r>
              <a:rPr lang="en-US" altLang="en-US" sz="2400" i="1" dirty="0"/>
              <a:t>hash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scan: When counting the 1-itemset, hash 2-itemset to calculate the bucket count</a:t>
            </a:r>
          </a:p>
          <a:p>
            <a:r>
              <a:rPr lang="en-US" altLang="en-US" sz="2400" dirty="0"/>
              <a:t>Observation: 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cannot be frequent if its corresponding hashing bucket count is below the </a:t>
            </a:r>
            <a:r>
              <a:rPr lang="en-US" altLang="en-US" sz="2400" i="1" dirty="0" err="1"/>
              <a:t>minsup</a:t>
            </a:r>
            <a:r>
              <a:rPr lang="en-US" altLang="en-US" sz="2400" dirty="0"/>
              <a:t> threshold</a:t>
            </a:r>
          </a:p>
          <a:p>
            <a:r>
              <a:rPr lang="en-US" altLang="en-US" sz="2400" dirty="0"/>
              <a:t>Example: At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scan of TDB, count 1-itemset, and</a:t>
            </a:r>
          </a:p>
          <a:p>
            <a:pPr lvl="1"/>
            <a:r>
              <a:rPr lang="en-US" altLang="en-US" sz="2400" dirty="0"/>
              <a:t>Hash 2-itemsets in the transaction to its bucket</a:t>
            </a:r>
          </a:p>
          <a:p>
            <a:pPr lvl="3"/>
            <a:r>
              <a:rPr lang="en-US" altLang="en-US" sz="2400" dirty="0"/>
              <a:t>{ab, ad, </a:t>
            </a:r>
            <a:r>
              <a:rPr lang="en-US" altLang="en-US" sz="2400" dirty="0" err="1"/>
              <a:t>ce</a:t>
            </a:r>
            <a:r>
              <a:rPr lang="en-US" altLang="en-US" sz="2400" dirty="0"/>
              <a:t>}</a:t>
            </a:r>
          </a:p>
          <a:p>
            <a:pPr lvl="3"/>
            <a:r>
              <a:rPr lang="en-US" altLang="en-US" sz="2400" dirty="0"/>
              <a:t>{</a:t>
            </a:r>
            <a:r>
              <a:rPr lang="en-US" altLang="en-US" sz="2400" dirty="0" err="1"/>
              <a:t>bd</a:t>
            </a:r>
            <a:r>
              <a:rPr lang="en-US" altLang="en-US" sz="2400" dirty="0"/>
              <a:t>, be, de} </a:t>
            </a:r>
          </a:p>
          <a:p>
            <a:pPr lvl="3"/>
            <a:r>
              <a:rPr lang="en-US" altLang="en-US" sz="2400" dirty="0"/>
              <a:t>…</a:t>
            </a:r>
          </a:p>
          <a:p>
            <a:pPr lvl="1"/>
            <a:r>
              <a:rPr lang="en-US" altLang="en-US" sz="2400" dirty="0"/>
              <a:t>At the end of the first scan,</a:t>
            </a:r>
          </a:p>
          <a:p>
            <a:pPr lvl="2"/>
            <a:r>
              <a:rPr lang="en-US" altLang="en-US" sz="2400" i="1" dirty="0"/>
              <a:t>if </a:t>
            </a:r>
            <a:r>
              <a:rPr lang="en-US" altLang="en-US" sz="2400" i="1" dirty="0" err="1"/>
              <a:t>minsup</a:t>
            </a:r>
            <a:r>
              <a:rPr lang="en-US" altLang="en-US" sz="2400" i="1" dirty="0"/>
              <a:t> = 80, remove ab, ad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ce</a:t>
            </a:r>
            <a:r>
              <a:rPr lang="en-US" altLang="en-US" sz="2400" i="1" dirty="0"/>
              <a:t>, since count</a:t>
            </a: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{</a:t>
            </a:r>
            <a:r>
              <a:rPr lang="en-US" altLang="en-US" sz="24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ab, ad, </a:t>
            </a:r>
            <a:r>
              <a:rPr lang="en-US" altLang="en-US" sz="2400" i="1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ce</a:t>
            </a: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} &lt; 80</a:t>
            </a:r>
          </a:p>
        </p:txBody>
      </p: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8527322" y="4960363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ahoma" pitchFamily="34" charset="0"/>
              </a:rPr>
              <a:t>Hash 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08820" y="3055347"/>
          <a:ext cx="2700867" cy="185168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Count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ab, ad, 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ce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35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bd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be, de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298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yz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qs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wt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</a:rPr>
              <a:t>Exploring Vertical Data Format: ECLAT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9023927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ECLAT (Equivalence Class Transformation): A depth-first search algorithm using set intersection [</a:t>
            </a:r>
            <a:r>
              <a:rPr lang="en-US" altLang="en-US" sz="2400" dirty="0" err="1"/>
              <a:t>Zaki</a:t>
            </a:r>
            <a:r>
              <a:rPr lang="en-US" altLang="en-US" sz="2400" dirty="0"/>
              <a:t> et al. @KDD’97]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Tid</a:t>
            </a:r>
            <a:r>
              <a:rPr lang="en-US" altLang="en-US" sz="2400" dirty="0"/>
              <a:t>-List: List of transaction-ids containing 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Vertical format: t(e) = {T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20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30</a:t>
            </a:r>
            <a:r>
              <a:rPr lang="en-US" altLang="en-US" sz="2400" dirty="0"/>
              <a:t>}; t(a) = {T</a:t>
            </a:r>
            <a:r>
              <a:rPr lang="en-US" altLang="en-US" sz="2400" baseline="-25000" dirty="0"/>
              <a:t>10,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/>
              <a:t>}; t(ae) = {T</a:t>
            </a:r>
            <a:r>
              <a:rPr lang="en-US" altLang="en-US" sz="2400" baseline="-25000" dirty="0"/>
              <a:t>10,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Properties of </a:t>
            </a:r>
            <a:r>
              <a:rPr lang="en-US" altLang="en-US" sz="2400" dirty="0" err="1"/>
              <a:t>Tid</a:t>
            </a:r>
            <a:r>
              <a:rPr lang="en-US" altLang="en-US" sz="24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t(X) = t(Y): X and Y always happen together (</a:t>
            </a:r>
            <a:r>
              <a:rPr lang="en-US" altLang="en-US" sz="2400" dirty="0">
                <a:sym typeface="Symbol" pitchFamily="18" charset="2"/>
              </a:rPr>
              <a:t>e.g., t(ac} = t(d}) 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t(X) </a:t>
            </a:r>
            <a:r>
              <a:rPr lang="en-US" altLang="en-US" sz="24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400" dirty="0" err="1">
                <a:sym typeface="Symbol" pitchFamily="18" charset="2"/>
              </a:rPr>
              <a:t>ce</a:t>
            </a:r>
            <a:r>
              <a:rPr lang="en-US" altLang="en-US" sz="2400" dirty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Deriving frequent patterns based on vertical intersections</a:t>
            </a:r>
            <a:endParaRPr lang="en-US" altLang="en-US" sz="2400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Using </a:t>
            </a:r>
            <a:r>
              <a:rPr lang="en-US" altLang="en-US" sz="24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to accelerate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Only keep track of differences of </a:t>
            </a:r>
            <a:r>
              <a:rPr lang="en-US" altLang="en-US" sz="2400" dirty="0" err="1">
                <a:sym typeface="Symbol" pitchFamily="18" charset="2"/>
              </a:rPr>
              <a:t>tids</a:t>
            </a:r>
            <a:endParaRPr lang="en-US" altLang="en-US" sz="2400" dirty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t(e) = {T</a:t>
            </a:r>
            <a:r>
              <a:rPr lang="en-US" altLang="en-US" sz="2400" baseline="-25000" dirty="0">
                <a:sym typeface="Symbol" pitchFamily="18" charset="2"/>
              </a:rPr>
              <a:t>10</a:t>
            </a:r>
            <a:r>
              <a:rPr lang="en-US" altLang="en-US" sz="2400" dirty="0">
                <a:sym typeface="Symbol" pitchFamily="18" charset="2"/>
              </a:rPr>
              <a:t>, T</a:t>
            </a:r>
            <a:r>
              <a:rPr lang="en-US" altLang="en-US" sz="2400" baseline="-25000" dirty="0">
                <a:sym typeface="Symbol" pitchFamily="18" charset="2"/>
              </a:rPr>
              <a:t>20</a:t>
            </a:r>
            <a:r>
              <a:rPr lang="en-US" altLang="en-US" sz="2400" dirty="0">
                <a:sym typeface="Symbol" pitchFamily="18" charset="2"/>
              </a:rPr>
              <a:t>, T</a:t>
            </a:r>
            <a:r>
              <a:rPr lang="en-US" altLang="en-US" sz="2400" baseline="-25000" dirty="0">
                <a:sym typeface="Symbol" pitchFamily="18" charset="2"/>
              </a:rPr>
              <a:t>30</a:t>
            </a:r>
            <a:r>
              <a:rPr lang="en-US" altLang="en-US" sz="2400" dirty="0">
                <a:sym typeface="Symbol" pitchFamily="18" charset="2"/>
              </a:rPr>
              <a:t>}, t(</a:t>
            </a:r>
            <a:r>
              <a:rPr lang="en-US" altLang="en-US" sz="2400" dirty="0" err="1">
                <a:sym typeface="Symbol" pitchFamily="18" charset="2"/>
              </a:rPr>
              <a:t>ce</a:t>
            </a:r>
            <a:r>
              <a:rPr lang="en-US" altLang="en-US" sz="2400" dirty="0">
                <a:sym typeface="Symbol" pitchFamily="18" charset="2"/>
              </a:rPr>
              <a:t>) = {T</a:t>
            </a:r>
            <a:r>
              <a:rPr lang="en-US" altLang="en-US" sz="2400" baseline="-25000" dirty="0">
                <a:sym typeface="Symbol" pitchFamily="18" charset="2"/>
              </a:rPr>
              <a:t>10</a:t>
            </a:r>
            <a:r>
              <a:rPr lang="en-US" altLang="en-US" sz="2400" dirty="0">
                <a:sym typeface="Symbol" pitchFamily="18" charset="2"/>
              </a:rPr>
              <a:t>, T</a:t>
            </a:r>
            <a:r>
              <a:rPr lang="en-US" altLang="en-US" sz="2400" baseline="-25000" dirty="0">
                <a:sym typeface="Symbol" pitchFamily="18" charset="2"/>
              </a:rPr>
              <a:t>30</a:t>
            </a:r>
            <a:r>
              <a:rPr lang="en-US" altLang="en-US" sz="2400" dirty="0">
                <a:sym typeface="Symbol" pitchFamily="18" charset="2"/>
              </a:rPr>
              <a:t>} → </a:t>
            </a:r>
            <a:r>
              <a:rPr lang="en-US" altLang="en-US" sz="2400" dirty="0" err="1">
                <a:sym typeface="Symbol" pitchFamily="18" charset="2"/>
              </a:rPr>
              <a:t>Diffset</a:t>
            </a:r>
            <a:r>
              <a:rPr lang="en-US" altLang="en-US" sz="2400" dirty="0">
                <a:sym typeface="Symbol" pitchFamily="18" charset="2"/>
              </a:rPr>
              <a:t> (</a:t>
            </a:r>
            <a:r>
              <a:rPr lang="en-US" altLang="en-US" sz="2400" dirty="0" err="1">
                <a:sym typeface="Symbol" pitchFamily="18" charset="2"/>
              </a:rPr>
              <a:t>ce</a:t>
            </a:r>
            <a:r>
              <a:rPr lang="en-US" altLang="en-US" sz="2400" dirty="0">
                <a:sym typeface="Symbol" pitchFamily="18" charset="2"/>
              </a:rPr>
              <a:t>, e) = {T</a:t>
            </a:r>
            <a:r>
              <a:rPr lang="en-US" altLang="en-US" sz="2400" baseline="-25000" dirty="0">
                <a:sym typeface="Symbol" pitchFamily="18" charset="2"/>
              </a:rPr>
              <a:t>20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9245600" y="11684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A transaction DB in Horizontal Data Format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652000" y="4098925"/>
          <a:ext cx="2336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10, 20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20, 30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10, 30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10, 20, 30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9" name="TextBox 7"/>
          <p:cNvSpPr txBox="1">
            <a:spLocks noChangeArrowheads="1"/>
          </p:cNvSpPr>
          <p:nvPr/>
        </p:nvSpPr>
        <p:spPr bwMode="auto">
          <a:xfrm>
            <a:off x="9245600" y="35306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The transaction DB in Vertical Data Format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50400" y="1808164"/>
          <a:ext cx="2336800" cy="146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a, c, d, e</a:t>
                      </a: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a, b, e</a:t>
                      </a: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b, c, e</a:t>
                      </a: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40852"/>
            <a:ext cx="11684000" cy="73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Why Mining Frequent Patterns by Pattern Growth?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06412" y="1208382"/>
            <a:ext cx="11178045" cy="5491186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:  A </a:t>
            </a:r>
            <a:r>
              <a:rPr lang="en-US" altLang="en-US" sz="2400" i="1" dirty="0"/>
              <a:t>breadth-first search </a:t>
            </a:r>
            <a:r>
              <a:rPr lang="en-US" altLang="en-US" sz="2400" dirty="0"/>
              <a:t>mining algorithm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First find the complete set of frequent k-</a:t>
            </a:r>
            <a:r>
              <a:rPr lang="en-US" altLang="en-US" sz="2400" dirty="0" err="1"/>
              <a:t>itemsets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Then derive frequent (k+1)-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candidates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Scan DB again to find true frequent (k+1)-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Motivation for a different mining methodology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Can we develop a </a:t>
            </a:r>
            <a:r>
              <a:rPr lang="en-US" altLang="en-US" sz="2400" i="1" dirty="0"/>
              <a:t>depth-first search </a:t>
            </a:r>
            <a:r>
              <a:rPr lang="en-US" altLang="en-US" sz="2400" dirty="0"/>
              <a:t>mining algorithm?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For a 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</a:t>
            </a:r>
            <a:r>
              <a:rPr lang="el-GR" altLang="en-US" sz="2400" dirty="0"/>
              <a:t>ρ</a:t>
            </a:r>
            <a:r>
              <a:rPr lang="en-US" altLang="en-US" sz="2400" dirty="0"/>
              <a:t>, can subsequent search be confined to only those transactions that containing </a:t>
            </a:r>
            <a:r>
              <a:rPr lang="el-GR" altLang="en-US" sz="2400" dirty="0"/>
              <a:t>ρ</a:t>
            </a:r>
            <a:r>
              <a:rPr lang="en-US" altLang="en-US" sz="2400" dirty="0"/>
              <a:t>?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Such thinking leads to a frequent pattern growth approach: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FPGrowth</a:t>
            </a:r>
            <a:r>
              <a:rPr lang="en-US" altLang="en-US" sz="2400" dirty="0"/>
              <a:t> (</a:t>
            </a:r>
            <a:r>
              <a:rPr lang="en-US" sz="2400" dirty="0"/>
              <a:t>J. Han, J. Pei, Y. Yin, “Mining Frequent Patterns without Candidate Generation,” SIGMOD 2000)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9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Example: Construct FP-tree from a Transaction DB</a:t>
            </a:r>
          </a:p>
        </p:txBody>
      </p:sp>
      <p:grpSp>
        <p:nvGrpSpPr>
          <p:cNvPr id="27686" name="Group 6"/>
          <p:cNvGrpSpPr>
            <a:grpSpLocks/>
          </p:cNvGrpSpPr>
          <p:nvPr/>
        </p:nvGrpSpPr>
        <p:grpSpPr bwMode="auto">
          <a:xfrm>
            <a:off x="8374392" y="2877357"/>
            <a:ext cx="1749793" cy="3657813"/>
            <a:chOff x="6172200" y="2898540"/>
            <a:chExt cx="1312122" cy="3657813"/>
          </a:xfrm>
        </p:grpSpPr>
        <p:sp>
          <p:nvSpPr>
            <p:cNvPr id="27723" name="Text Box 4"/>
            <p:cNvSpPr txBox="1">
              <a:spLocks noChangeArrowheads="1"/>
            </p:cNvSpPr>
            <p:nvPr/>
          </p:nvSpPr>
          <p:spPr bwMode="auto">
            <a:xfrm>
              <a:off x="7119587" y="2898540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7724" name="Text Box 5"/>
            <p:cNvSpPr txBox="1">
              <a:spLocks noChangeArrowheads="1"/>
            </p:cNvSpPr>
            <p:nvPr/>
          </p:nvSpPr>
          <p:spPr bwMode="auto">
            <a:xfrm>
              <a:off x="7107797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f:1</a:t>
              </a:r>
            </a:p>
          </p:txBody>
        </p:sp>
        <p:cxnSp>
          <p:nvCxnSpPr>
            <p:cNvPr id="27731" name="AutoShape 12"/>
            <p:cNvCxnSpPr>
              <a:cxnSpLocks noChangeShapeType="1"/>
              <a:stCxn id="27723" idx="2"/>
              <a:endCxn id="27724" idx="0"/>
            </p:cNvCxnSpPr>
            <p:nvPr/>
          </p:nvCxnSpPr>
          <p:spPr bwMode="auto">
            <a:xfrm>
              <a:off x="7281382" y="3298650"/>
              <a:ext cx="2034" cy="3716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3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</a:p>
          </p:txBody>
        </p:sp>
        <p:cxnSp>
          <p:nvCxnSpPr>
            <p:cNvPr id="27734" name="AutoShape 15"/>
            <p:cNvCxnSpPr>
              <a:cxnSpLocks noChangeShapeType="1"/>
              <a:stCxn id="27724" idx="2"/>
              <a:endCxn id="27733" idx="0"/>
            </p:cNvCxnSpPr>
            <p:nvPr/>
          </p:nvCxnSpPr>
          <p:spPr bwMode="auto">
            <a:xfrm flipH="1">
              <a:off x="7270745" y="4070455"/>
              <a:ext cx="12672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6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a:1</a:t>
              </a:r>
            </a:p>
          </p:txBody>
        </p:sp>
        <p:sp>
          <p:nvSpPr>
            <p:cNvPr id="27738" name="Text Box 19"/>
            <p:cNvSpPr txBox="1">
              <a:spLocks noChangeArrowheads="1"/>
            </p:cNvSpPr>
            <p:nvPr/>
          </p:nvSpPr>
          <p:spPr bwMode="auto">
            <a:xfrm>
              <a:off x="7046536" y="5547838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sp>
          <p:nvSpPr>
            <p:cNvPr id="27739" name="Text Box 20"/>
            <p:cNvSpPr txBox="1">
              <a:spLocks noChangeArrowheads="1"/>
            </p:cNvSpPr>
            <p:nvPr/>
          </p:nvSpPr>
          <p:spPr bwMode="auto">
            <a:xfrm>
              <a:off x="7073487" y="6156243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27740" name="AutoShape 21"/>
            <p:cNvCxnSpPr>
              <a:cxnSpLocks noChangeShapeType="1"/>
              <a:stCxn id="27733" idx="2"/>
              <a:endCxn id="27736" idx="0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1" name="AutoShape 22"/>
            <p:cNvCxnSpPr>
              <a:cxnSpLocks noChangeShapeType="1"/>
              <a:stCxn id="27736" idx="2"/>
              <a:endCxn id="27738" idx="0"/>
            </p:cNvCxnSpPr>
            <p:nvPr/>
          </p:nvCxnSpPr>
          <p:spPr bwMode="auto">
            <a:xfrm flipH="1">
              <a:off x="7265429" y="5322117"/>
              <a:ext cx="133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24"/>
            <p:cNvCxnSpPr>
              <a:cxnSpLocks noChangeShapeType="1"/>
              <a:stCxn id="27738" idx="2"/>
              <a:endCxn id="27739" idx="0"/>
            </p:cNvCxnSpPr>
            <p:nvPr/>
          </p:nvCxnSpPr>
          <p:spPr bwMode="auto">
            <a:xfrm>
              <a:off x="7265429" y="5947948"/>
              <a:ext cx="5315" cy="2082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46" name="Freeform 28"/>
            <p:cNvSpPr>
              <a:spLocks/>
            </p:cNvSpPr>
            <p:nvPr/>
          </p:nvSpPr>
          <p:spPr bwMode="auto">
            <a:xfrm>
              <a:off x="6248400" y="3939846"/>
              <a:ext cx="843171" cy="610466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8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2" name="Freeform 35"/>
            <p:cNvSpPr>
              <a:spLocks/>
            </p:cNvSpPr>
            <p:nvPr/>
          </p:nvSpPr>
          <p:spPr bwMode="auto">
            <a:xfrm flipV="1">
              <a:off x="6199999" y="5814620"/>
              <a:ext cx="873488" cy="203735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4" name="Freeform 37"/>
            <p:cNvSpPr>
              <a:spLocks/>
            </p:cNvSpPr>
            <p:nvPr/>
          </p:nvSpPr>
          <p:spPr bwMode="auto">
            <a:xfrm flipV="1">
              <a:off x="6172200" y="6328967"/>
              <a:ext cx="874336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Sort frequent items in frequency descending order, 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again, construct 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>
                <a:solidFill>
                  <a:srgbClr val="000000"/>
                </a:solidFill>
              </a:rPr>
              <a:t>itemlist</a:t>
            </a:r>
            <a:r>
              <a:rPr lang="en-US" altLang="en-US" sz="2200" dirty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27721" name="Freeform 31"/>
          <p:cNvSpPr>
            <a:spLocks/>
          </p:cNvSpPr>
          <p:nvPr/>
        </p:nvSpPr>
        <p:spPr bwMode="auto">
          <a:xfrm flipV="1">
            <a:off x="8637275" y="4583176"/>
            <a:ext cx="918070" cy="212735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0254" y="2073568"/>
            <a:ext cx="3233580" cy="67710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After inserting the 1</a:t>
            </a:r>
            <a:r>
              <a:rPr lang="en-US" baseline="30000" dirty="0">
                <a:solidFill>
                  <a:srgbClr val="000000"/>
                </a:solidFill>
              </a:rPr>
              <a:t>st</a:t>
            </a:r>
            <a:r>
              <a:rPr lang="en-US" dirty="0">
                <a:solidFill>
                  <a:srgbClr val="000000"/>
                </a:solidFill>
              </a:rPr>
              <a:t>  frequent 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Itemlist</a:t>
            </a:r>
            <a:r>
              <a:rPr lang="en-US" dirty="0">
                <a:solidFill>
                  <a:srgbClr val="000000"/>
                </a:solidFill>
              </a:rPr>
              <a:t>: “</a:t>
            </a:r>
            <a:r>
              <a:rPr lang="en-US" i="1" dirty="0">
                <a:solidFill>
                  <a:srgbClr val="000000"/>
                </a:solidFill>
              </a:rPr>
              <a:t>f, c, a, m, p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 animBg="1"/>
      <p:bldP spid="27720" grpId="0" animBg="1"/>
      <p:bldP spid="27721" grpId="0" animBg="1"/>
      <p:bldP spid="4" grpId="0" animBg="1"/>
      <p:bldP spid="2768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Example: Construct FP-tree from a Transaction DB</a:t>
            </a:r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Sort frequent items in frequency descending order, 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again, construct 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>
                <a:solidFill>
                  <a:srgbClr val="000000"/>
                </a:solidFill>
              </a:rPr>
              <a:t>itemlist</a:t>
            </a:r>
            <a:r>
              <a:rPr lang="en-US" altLang="en-US" sz="2200" dirty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633" y="2166321"/>
            <a:ext cx="3313664" cy="6771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After inserting the 2</a:t>
            </a:r>
            <a:r>
              <a:rPr lang="en-US" baseline="30000" dirty="0">
                <a:solidFill>
                  <a:srgbClr val="000000"/>
                </a:solidFill>
              </a:rPr>
              <a:t>nd</a:t>
            </a:r>
            <a:r>
              <a:rPr lang="en-US" dirty="0">
                <a:solidFill>
                  <a:srgbClr val="000000"/>
                </a:solidFill>
              </a:rPr>
              <a:t> frequent 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itemlist</a:t>
            </a:r>
            <a:r>
              <a:rPr lang="en-US" dirty="0">
                <a:solidFill>
                  <a:srgbClr val="000000"/>
                </a:solidFill>
              </a:rPr>
              <a:t> “</a:t>
            </a:r>
            <a:r>
              <a:rPr lang="en-US" i="1" dirty="0">
                <a:solidFill>
                  <a:srgbClr val="000000"/>
                </a:solidFill>
              </a:rPr>
              <a:t>f, c, a, b, m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227964" y="2939167"/>
            <a:ext cx="2330157" cy="3632753"/>
            <a:chOff x="6109021" y="2944293"/>
            <a:chExt cx="1747322" cy="3632753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7120536" y="2944293"/>
              <a:ext cx="343482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{} 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7120536" y="3681012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f:2</a:t>
              </a:r>
            </a:p>
          </p:txBody>
        </p:sp>
        <p:cxnSp>
          <p:nvCxnSpPr>
            <p:cNvPr id="37" name="AutoShape 12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>
              <a:off x="7292277" y="3344403"/>
              <a:ext cx="3878" cy="33660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7097396" y="4273967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c:2</a:t>
              </a:r>
            </a:p>
          </p:txBody>
        </p:sp>
        <p:cxnSp>
          <p:nvCxnSpPr>
            <p:cNvPr id="40" name="AutoShape 15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 flipH="1">
              <a:off x="7289243" y="4081122"/>
              <a:ext cx="6912" cy="1928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7101029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a:2</a:t>
              </a: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46" name="AutoShape 21"/>
            <p:cNvCxnSpPr>
              <a:cxnSpLocks noChangeShapeType="1"/>
              <a:stCxn id="39" idx="2"/>
              <a:endCxn id="42" idx="0"/>
            </p:cNvCxnSpPr>
            <p:nvPr/>
          </p:nvCxnSpPr>
          <p:spPr bwMode="auto">
            <a:xfrm>
              <a:off x="7289243" y="4674077"/>
              <a:ext cx="9042" cy="2479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22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 flipH="1">
              <a:off x="6998826" y="5322117"/>
              <a:ext cx="299459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7298285" y="5322117"/>
              <a:ext cx="345703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4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51" name="AutoShape 26"/>
            <p:cNvCxnSpPr>
              <a:cxnSpLocks noChangeShapeType="1"/>
              <a:stCxn id="43" idx="2"/>
              <a:endCxn id="50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6248399" y="3884743"/>
              <a:ext cx="872136" cy="637154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 flipV="1">
              <a:off x="6109021" y="5856558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8" name="Freeform 28"/>
          <p:cNvSpPr>
            <a:spLocks/>
          </p:cNvSpPr>
          <p:nvPr/>
        </p:nvSpPr>
        <p:spPr bwMode="auto">
          <a:xfrm>
            <a:off x="8413832" y="4499415"/>
            <a:ext cx="1102208" cy="425862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9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Example: Construct FP-tree from a Transaction DB</a:t>
            </a:r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Sort frequent items in frequency descending order, 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again, construct 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>
                <a:solidFill>
                  <a:srgbClr val="000000"/>
                </a:solidFill>
              </a:rPr>
              <a:t>itemlist</a:t>
            </a:r>
            <a:r>
              <a:rPr lang="en-US" altLang="en-US" sz="2200" dirty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2609" y="2190395"/>
            <a:ext cx="2263339" cy="67710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After inserting all the frequent </a:t>
            </a:r>
            <a:r>
              <a:rPr lang="en-US" dirty="0" err="1">
                <a:solidFill>
                  <a:srgbClr val="000000"/>
                </a:solidFill>
              </a:rPr>
              <a:t>itemlists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8229599" y="2962276"/>
            <a:ext cx="3319548" cy="3614233"/>
            <a:chOff x="6172199" y="2962813"/>
            <a:chExt cx="2489240" cy="3614233"/>
          </a:xfrm>
        </p:grpSpPr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56" name="AutoShape 9"/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/>
            <p:cNvCxnSpPr>
              <a:cxnSpLocks noChangeShapeType="1"/>
              <a:stCxn id="41" idx="2"/>
              <a:endCxn id="53" idx="0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1"/>
            <p:cNvCxnSpPr>
              <a:cxnSpLocks noChangeShapeType="1"/>
              <a:stCxn id="35" idx="2"/>
              <a:endCxn id="38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2"/>
            <p:cNvCxnSpPr>
              <a:cxnSpLocks noChangeShapeType="1"/>
              <a:stCxn id="35" idx="2"/>
              <a:endCxn id="36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65" name="AutoShape 15"/>
            <p:cNvCxnSpPr>
              <a:cxnSpLocks noChangeShapeType="1"/>
              <a:stCxn id="36" idx="2"/>
              <a:endCxn id="64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16"/>
            <p:cNvCxnSpPr>
              <a:cxnSpLocks noChangeShapeType="1"/>
              <a:stCxn id="36" idx="2"/>
              <a:endCxn id="63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72" name="AutoShape 21"/>
            <p:cNvCxnSpPr>
              <a:cxnSpLocks noChangeShapeType="1"/>
              <a:stCxn id="64" idx="2"/>
              <a:endCxn id="67" idx="0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2"/>
            <p:cNvCxnSpPr>
              <a:cxnSpLocks noChangeShapeType="1"/>
              <a:stCxn id="67" idx="2"/>
              <a:endCxn id="70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/>
            <p:cNvCxnSpPr>
              <a:cxnSpLocks noChangeShapeType="1"/>
              <a:stCxn id="67" idx="2"/>
              <a:endCxn id="69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77" name="AutoShape 26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8" name="Freeform 31"/>
          <p:cNvSpPr>
            <a:spLocks/>
          </p:cNvSpPr>
          <p:nvPr/>
        </p:nvSpPr>
        <p:spPr bwMode="auto">
          <a:xfrm flipV="1">
            <a:off x="8331218" y="4549775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/>
              <a:t>Pattern </a:t>
            </a:r>
            <a:r>
              <a:rPr lang="en-US" altLang="en-US" kern="0" dirty="0"/>
              <a:t>Discovery: </a:t>
            </a:r>
            <a:r>
              <a:rPr lang="en-US" altLang="en-US" dirty="0"/>
              <a:t>Basic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10" y="1645920"/>
            <a:ext cx="10640290" cy="401260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en-US" dirty="0"/>
              <a:t> </a:t>
            </a:r>
            <a:r>
              <a:rPr lang="en-US" altLang="en-US" dirty="0">
                <a:latin typeface="Calibri" pitchFamily="34" charset="0"/>
              </a:rPr>
              <a:t>What Is Pattern Discovery?   Why Is It Important?	</a:t>
            </a:r>
          </a:p>
          <a:p>
            <a:pPr>
              <a:lnSpc>
                <a:spcPct val="3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</a:pPr>
            <a:r>
              <a:rPr lang="en-US" altLang="en-US" dirty="0">
                <a:latin typeface="Calibri" pitchFamily="34" charset="0"/>
              </a:rPr>
              <a:t> Basic Concepts: Frequent Patterns and Association Rules</a:t>
            </a:r>
          </a:p>
          <a:p>
            <a:pPr>
              <a:lnSpc>
                <a:spcPct val="3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</a:pPr>
            <a:r>
              <a:rPr lang="en-US" altLang="en-US" dirty="0">
                <a:solidFill>
                  <a:prstClr val="black"/>
                </a:solidFill>
              </a:rPr>
              <a:t> Compressed Representation: Closed Patterns and Max-Patterns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90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366" y="-82602"/>
            <a:ext cx="9949430" cy="131379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Mining FP-Tree: Divide and Conquer </a:t>
            </a:r>
            <a:br>
              <a:rPr lang="en-US" altLang="en-US" sz="4000" dirty="0"/>
            </a:br>
            <a:r>
              <a:rPr lang="en-US" altLang="en-US" sz="4000" dirty="0"/>
              <a:t>Based on Patterns and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591127" y="1143000"/>
            <a:ext cx="10671384" cy="225897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Pattern mining can be partitioned according to current patterns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Patterns containing </a:t>
            </a:r>
            <a:r>
              <a:rPr lang="en-US" altLang="en-US" sz="2400" i="1" dirty="0"/>
              <a:t>p</a:t>
            </a:r>
            <a:r>
              <a:rPr lang="en-US" altLang="en-US" sz="2400" dirty="0"/>
              <a:t>: </a:t>
            </a:r>
            <a:r>
              <a:rPr lang="en-US" altLang="en-US" sz="2400" i="1" dirty="0"/>
              <a:t>p</a:t>
            </a:r>
            <a:r>
              <a:rPr lang="en-US" altLang="en-US" sz="2400" dirty="0"/>
              <a:t>’s conditional database: </a:t>
            </a:r>
            <a:r>
              <a:rPr lang="en-US" altLang="en-US" sz="2400" i="1" dirty="0"/>
              <a:t>fcam:2, cb:1</a:t>
            </a:r>
          </a:p>
          <a:p>
            <a:pPr lvl="2">
              <a:spcBef>
                <a:spcPct val="0"/>
              </a:spcBef>
            </a:pPr>
            <a:r>
              <a:rPr lang="en-US" altLang="en-US" sz="2400" i="1" dirty="0"/>
              <a:t>p’</a:t>
            </a:r>
            <a:r>
              <a:rPr lang="en-US" altLang="ja-JP" sz="2400" dirty="0"/>
              <a:t>s </a:t>
            </a:r>
            <a:r>
              <a:rPr lang="en-US" altLang="en-US" sz="2400" dirty="0"/>
              <a:t>conditional</a:t>
            </a:r>
            <a:r>
              <a:rPr lang="en-US" altLang="ja-JP" sz="2400" dirty="0"/>
              <a:t> database (i.e., the database under the condition that </a:t>
            </a:r>
            <a:r>
              <a:rPr lang="en-US" altLang="ja-JP" sz="2400" i="1" dirty="0"/>
              <a:t>p</a:t>
            </a:r>
            <a:r>
              <a:rPr lang="en-US" altLang="ja-JP" sz="2400" dirty="0"/>
              <a:t> exists): </a:t>
            </a:r>
          </a:p>
          <a:p>
            <a:pPr lvl="3">
              <a:spcBef>
                <a:spcPct val="0"/>
              </a:spcBef>
            </a:pPr>
            <a:r>
              <a:rPr lang="en-US" altLang="ja-JP" sz="24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/>
              <a:t>of item </a:t>
            </a:r>
            <a:r>
              <a:rPr lang="en-US" altLang="ja-JP" sz="2400" i="1" dirty="0"/>
              <a:t>p</a:t>
            </a:r>
            <a:endParaRPr lang="en-US" altLang="en-US" sz="2400" i="1" dirty="0"/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Patterns having m but no p: m’s conditional database: </a:t>
            </a:r>
            <a:r>
              <a:rPr lang="en-US" altLang="en-US" sz="2400" i="1" dirty="0"/>
              <a:t>fca:2, fcab:1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…… ……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591127" y="3928635"/>
          <a:ext cx="2719341" cy="25690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7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711" name="Group 79"/>
          <p:cNvGrpSpPr>
            <a:grpSpLocks/>
          </p:cNvGrpSpPr>
          <p:nvPr/>
        </p:nvGrpSpPr>
        <p:grpSpPr bwMode="auto">
          <a:xfrm>
            <a:off x="2682761" y="3108499"/>
            <a:ext cx="3319547" cy="3614232"/>
            <a:chOff x="6172200" y="2962813"/>
            <a:chExt cx="2489239" cy="3614233"/>
          </a:xfrm>
        </p:grpSpPr>
        <p:sp>
          <p:nvSpPr>
            <p:cNvPr id="28716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8717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28718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28719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0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28721" name="AutoShape 9"/>
            <p:cNvCxnSpPr>
              <a:cxnSpLocks noChangeShapeType="1"/>
              <a:stCxn id="28718" idx="2"/>
              <a:endCxn id="28719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AutoShape 10"/>
            <p:cNvCxnSpPr>
              <a:cxnSpLocks noChangeShapeType="1"/>
              <a:stCxn id="28719" idx="2"/>
              <a:endCxn id="28720" idx="0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1"/>
            <p:cNvCxnSpPr>
              <a:cxnSpLocks noChangeShapeType="1"/>
              <a:stCxn id="28716" idx="2"/>
              <a:endCxn id="28718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2"/>
            <p:cNvCxnSpPr>
              <a:cxnSpLocks noChangeShapeType="1"/>
              <a:stCxn id="28716" idx="2"/>
              <a:endCxn id="28717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5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6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8727" name="AutoShape 15"/>
            <p:cNvCxnSpPr>
              <a:cxnSpLocks noChangeShapeType="1"/>
              <a:stCxn id="28717" idx="2"/>
              <a:endCxn id="28726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16"/>
            <p:cNvCxnSpPr>
              <a:cxnSpLocks noChangeShapeType="1"/>
              <a:stCxn id="28717" idx="2"/>
              <a:endCxn id="28725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9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28730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31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28732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28733" name="AutoShape 21"/>
            <p:cNvCxnSpPr>
              <a:cxnSpLocks noChangeShapeType="1"/>
              <a:stCxn id="28726" idx="2"/>
              <a:endCxn id="28729" idx="0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4" name="AutoShape 22"/>
            <p:cNvCxnSpPr>
              <a:cxnSpLocks noChangeShapeType="1"/>
              <a:stCxn id="28729" idx="2"/>
              <a:endCxn id="28731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5" name="AutoShape 23"/>
            <p:cNvCxnSpPr>
              <a:cxnSpLocks noChangeShapeType="1"/>
              <a:stCxn id="28729" idx="2"/>
              <a:endCxn id="28730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AutoShape 24"/>
            <p:cNvCxnSpPr>
              <a:cxnSpLocks noChangeShapeType="1"/>
              <a:stCxn id="28731" idx="2"/>
              <a:endCxn id="28732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7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28738" name="AutoShape 26"/>
            <p:cNvCxnSpPr>
              <a:cxnSpLocks noChangeShapeType="1"/>
              <a:stCxn id="28730" idx="2"/>
              <a:endCxn id="28737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1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2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3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4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5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6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7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8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712" name="Freeform 31"/>
          <p:cNvSpPr>
            <a:spLocks/>
          </p:cNvSpPr>
          <p:nvPr/>
        </p:nvSpPr>
        <p:spPr bwMode="auto">
          <a:xfrm flipV="1">
            <a:off x="2781055" y="4591822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8713" name="Group 2"/>
          <p:cNvGrpSpPr>
            <a:grpSpLocks/>
          </p:cNvGrpSpPr>
          <p:nvPr/>
        </p:nvGrpSpPr>
        <p:grpSpPr bwMode="auto">
          <a:xfrm>
            <a:off x="6139937" y="3409233"/>
            <a:ext cx="3891304" cy="2796391"/>
            <a:chOff x="4794950" y="3451978"/>
            <a:chExt cx="2977710" cy="2796579"/>
          </a:xfrm>
        </p:grpSpPr>
        <p:sp>
          <p:nvSpPr>
            <p:cNvPr id="28714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660063" cy="2339259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en-US" sz="2000" b="1" i="1" u="sng" dirty="0">
                  <a:solidFill>
                    <a:srgbClr val="000000"/>
                  </a:solidFill>
                </a:rPr>
                <a:t>Item 	</a:t>
              </a:r>
              <a:r>
                <a:rPr lang="en-US" altLang="en-US" sz="2000" dirty="0">
                  <a:solidFill>
                    <a:srgbClr val="000000"/>
                  </a:solidFill>
                </a:rPr>
                <a:t> </a:t>
              </a:r>
              <a:r>
                <a:rPr lang="en-US" altLang="en-US" sz="2000" b="1" i="1" u="sng" dirty="0">
                  <a:solidFill>
                    <a:srgbClr val="000000"/>
                  </a:solidFill>
                </a:rPr>
                <a:t>Conditional database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	        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a	        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b	        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m	        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p	        fcam:2, cb:1</a:t>
              </a:r>
            </a:p>
          </p:txBody>
        </p:sp>
        <p:sp>
          <p:nvSpPr>
            <p:cNvPr id="28715" name="TextBox 1"/>
            <p:cNvSpPr txBox="1">
              <a:spLocks noChangeArrowheads="1"/>
            </p:cNvSpPr>
            <p:nvPr/>
          </p:nvSpPr>
          <p:spPr bwMode="auto">
            <a:xfrm>
              <a:off x="4794950" y="3451978"/>
              <a:ext cx="2977710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solidFill>
                    <a:srgbClr val="000000"/>
                  </a:solidFill>
                </a:rPr>
                <a:t>Conditional database of each pattern</a:t>
              </a:r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955843" y="3528425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3"/>
          <p:cNvSpPr txBox="1">
            <a:spLocks noChangeArrowheads="1"/>
          </p:cNvSpPr>
          <p:nvPr/>
        </p:nvSpPr>
        <p:spPr bwMode="auto">
          <a:xfrm>
            <a:off x="5080000" y="502394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pitchFamily="18" charset="0"/>
              </a:rPr>
              <a:t>f:3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12192000" cy="60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/>
              <a:t>Mine Each Conditional Database Recursively</a:t>
            </a:r>
            <a:endParaRPr lang="en-US" altLang="en-US" sz="48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845467" y="1143000"/>
            <a:ext cx="6908800" cy="134778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For each conditional database</a:t>
            </a:r>
          </a:p>
          <a:p>
            <a:pPr lvl="1" eaLnBrk="1" hangingPunct="1"/>
            <a:r>
              <a:rPr lang="en-US" altLang="en-US" sz="2400" dirty="0"/>
              <a:t>Mine single-item patterns</a:t>
            </a:r>
          </a:p>
          <a:p>
            <a:pPr lvl="1" eaLnBrk="1" hangingPunct="1"/>
            <a:r>
              <a:rPr lang="en-US" altLang="en-US" sz="2400" dirty="0"/>
              <a:t>Construct its FP-tree &amp; mine it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-424731" y="4398466"/>
            <a:ext cx="1644651" cy="2408238"/>
            <a:chOff x="3264" y="2736"/>
            <a:chExt cx="777" cy="1517"/>
          </a:xfrm>
        </p:grpSpPr>
        <p:grpSp>
          <p:nvGrpSpPr>
            <p:cNvPr id="29730" name="Group 6"/>
            <p:cNvGrpSpPr>
              <a:grpSpLocks/>
            </p:cNvGrpSpPr>
            <p:nvPr/>
          </p:nvGrpSpPr>
          <p:grpSpPr bwMode="auto">
            <a:xfrm>
              <a:off x="3792" y="2736"/>
              <a:ext cx="249" cy="1299"/>
              <a:chOff x="2282" y="2456"/>
              <a:chExt cx="249" cy="1299"/>
            </a:xfrm>
          </p:grpSpPr>
          <p:sp>
            <p:nvSpPr>
              <p:cNvPr id="29732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{}</a:t>
                </a:r>
              </a:p>
            </p:txBody>
          </p:sp>
          <p:sp>
            <p:nvSpPr>
              <p:cNvPr id="29733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f:3</a:t>
                </a:r>
              </a:p>
            </p:txBody>
          </p:sp>
          <p:sp>
            <p:nvSpPr>
              <p:cNvPr id="29734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c:3</a:t>
                </a:r>
              </a:p>
            </p:txBody>
          </p:sp>
          <p:sp>
            <p:nvSpPr>
              <p:cNvPr id="29735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a:3</a:t>
                </a:r>
              </a:p>
            </p:txBody>
          </p:sp>
          <p:cxnSp>
            <p:nvCxnSpPr>
              <p:cNvPr id="29736" name="AutoShape 11"/>
              <p:cNvCxnSpPr>
                <a:cxnSpLocks noChangeShapeType="1"/>
                <a:stCxn id="29732" idx="2"/>
                <a:endCxn id="29733" idx="0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7" name="AutoShape 12"/>
              <p:cNvCxnSpPr>
                <a:cxnSpLocks noChangeShapeType="1"/>
                <a:stCxn id="29733" idx="2"/>
                <a:endCxn id="29734" idx="0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8" name="AutoShape 13"/>
              <p:cNvCxnSpPr>
                <a:cxnSpLocks noChangeShapeType="1"/>
                <a:stCxn id="29734" idx="2"/>
                <a:endCxn id="29735" idx="0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31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29703" name="Group 53"/>
          <p:cNvGrpSpPr>
            <a:grpSpLocks/>
          </p:cNvGrpSpPr>
          <p:nvPr/>
        </p:nvGrpSpPr>
        <p:grpSpPr bwMode="auto">
          <a:xfrm>
            <a:off x="578696" y="1514233"/>
            <a:ext cx="3406776" cy="2768970"/>
            <a:chOff x="5334000" y="3479244"/>
            <a:chExt cx="2555082" cy="2769156"/>
          </a:xfrm>
        </p:grpSpPr>
        <p:sp>
          <p:nvSpPr>
            <p:cNvPr id="2972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2555082" cy="2339102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u="sng" dirty="0">
                  <a:solidFill>
                    <a:srgbClr val="000000"/>
                  </a:solidFill>
                </a:rPr>
                <a:t>item	cond. data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p	fcam:2, cb:1</a:t>
              </a:r>
            </a:p>
          </p:txBody>
        </p:sp>
        <p:sp>
          <p:nvSpPr>
            <p:cNvPr id="29729" name="TextBox 55"/>
            <p:cNvSpPr txBox="1">
              <a:spLocks noChangeArrowheads="1"/>
            </p:cNvSpPr>
            <p:nvPr/>
          </p:nvSpPr>
          <p:spPr bwMode="auto">
            <a:xfrm>
              <a:off x="5621918" y="3479244"/>
              <a:ext cx="2021204" cy="400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Conditional Data Bases</a:t>
              </a:r>
            </a:p>
          </p:txBody>
        </p:sp>
      </p:grpSp>
      <p:sp>
        <p:nvSpPr>
          <p:cNvPr id="29704" name="Rectangle 3"/>
          <p:cNvSpPr txBox="1">
            <a:spLocks noChangeArrowheads="1"/>
          </p:cNvSpPr>
          <p:nvPr/>
        </p:nvSpPr>
        <p:spPr bwMode="auto">
          <a:xfrm>
            <a:off x="5587278" y="2567635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8C8C8C"/>
              </a:buClr>
              <a:buFont typeface="Wingdings" pitchFamily="2" charset="2"/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dirty="0">
                <a:solidFill>
                  <a:srgbClr val="000000"/>
                </a:solidFill>
              </a:rPr>
              <a:t>’s conditional DB: </a:t>
            </a:r>
            <a:r>
              <a:rPr lang="en-US" altLang="en-US" b="1" i="1" dirty="0">
                <a:solidFill>
                  <a:srgbClr val="000000"/>
                </a:solidFill>
              </a:rPr>
              <a:t>fcam:2, cb:1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c: 3</a:t>
            </a: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5587277" y="3028407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rgbClr val="8C8C8C"/>
              </a:buClr>
              <a:buSzPct val="60000"/>
              <a:buFont typeface="Wingdings" pitchFamily="2" charset="2"/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’s conditional DB: </a:t>
            </a:r>
            <a:r>
              <a:rPr lang="en-US" altLang="en-US" b="1" i="1" dirty="0">
                <a:solidFill>
                  <a:srgbClr val="000000"/>
                </a:solidFill>
              </a:rPr>
              <a:t>fca:2, fcab:1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en-US" altLang="en-US" b="1" i="1" dirty="0" err="1">
                <a:solidFill>
                  <a:srgbClr val="000000"/>
                </a:solidFill>
              </a:rPr>
              <a:t>fca</a:t>
            </a:r>
            <a:r>
              <a:rPr lang="en-US" altLang="en-US" b="1" i="1" dirty="0">
                <a:solidFill>
                  <a:srgbClr val="000000"/>
                </a:solidFill>
              </a:rPr>
              <a:t>: 3</a:t>
            </a:r>
          </a:p>
        </p:txBody>
      </p:sp>
      <p:sp>
        <p:nvSpPr>
          <p:cNvPr id="29706" name="Rectangle 3"/>
          <p:cNvSpPr txBox="1">
            <a:spLocks noChangeArrowheads="1"/>
          </p:cNvSpPr>
          <p:nvPr/>
        </p:nvSpPr>
        <p:spPr bwMode="auto">
          <a:xfrm>
            <a:off x="5650329" y="3542102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rgbClr val="8C8C8C"/>
              </a:buClr>
              <a:buSzPct val="60000"/>
              <a:buFont typeface="Wingdings" pitchFamily="2" charset="2"/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’s conditional DB: </a:t>
            </a:r>
            <a:r>
              <a:rPr lang="en-US" altLang="en-US" b="1" i="1" dirty="0">
                <a:solidFill>
                  <a:srgbClr val="000000"/>
                </a:solidFill>
              </a:rPr>
              <a:t>fca:1, f:1, c:1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ɸ</a:t>
            </a:r>
          </a:p>
        </p:txBody>
      </p:sp>
      <p:grpSp>
        <p:nvGrpSpPr>
          <p:cNvPr id="29707" name="Group 14"/>
          <p:cNvGrpSpPr>
            <a:grpSpLocks/>
          </p:cNvGrpSpPr>
          <p:nvPr/>
        </p:nvGrpSpPr>
        <p:grpSpPr bwMode="auto">
          <a:xfrm>
            <a:off x="1523998" y="4376241"/>
            <a:ext cx="1340599" cy="1870075"/>
            <a:chOff x="4393" y="1248"/>
            <a:chExt cx="744" cy="1178"/>
          </a:xfrm>
        </p:grpSpPr>
        <p:sp>
          <p:nvSpPr>
            <p:cNvPr id="29722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9723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f:3</a:t>
              </a:r>
            </a:p>
          </p:txBody>
        </p:sp>
        <p:sp>
          <p:nvSpPr>
            <p:cNvPr id="29724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9725" name="AutoShape 18"/>
            <p:cNvCxnSpPr>
              <a:cxnSpLocks noChangeShapeType="1"/>
              <a:stCxn id="29722" idx="2"/>
              <a:endCxn id="29723" idx="0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19"/>
            <p:cNvCxnSpPr>
              <a:cxnSpLocks noChangeShapeType="1"/>
              <a:stCxn id="29723" idx="2"/>
              <a:endCxn id="29724" idx="0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1948203" y="5949453"/>
            <a:ext cx="1367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err="1">
                <a:solidFill>
                  <a:srgbClr val="000000"/>
                </a:solidFill>
              </a:rPr>
              <a:t>am’s</a:t>
            </a:r>
            <a:r>
              <a:rPr lang="en-US" altLang="en-US" sz="1800" i="1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329367" y="6319341"/>
            <a:ext cx="1343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</a:rPr>
              <a:t>m’s FP-tree</a:t>
            </a:r>
          </a:p>
        </p:txBody>
      </p:sp>
      <p:sp>
        <p:nvSpPr>
          <p:cNvPr id="29710" name="Text Box 22"/>
          <p:cNvSpPr txBox="1">
            <a:spLocks noChangeArrowheads="1"/>
          </p:cNvSpPr>
          <p:nvPr/>
        </p:nvSpPr>
        <p:spPr bwMode="auto">
          <a:xfrm>
            <a:off x="3668185" y="4398466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{}</a:t>
            </a:r>
          </a:p>
        </p:txBody>
      </p:sp>
      <p:sp>
        <p:nvSpPr>
          <p:cNvPr id="29711" name="Text Box 23"/>
          <p:cNvSpPr txBox="1">
            <a:spLocks noChangeArrowheads="1"/>
          </p:cNvSpPr>
          <p:nvPr/>
        </p:nvSpPr>
        <p:spPr bwMode="auto">
          <a:xfrm>
            <a:off x="3642785" y="5008066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pitchFamily="18" charset="0"/>
              </a:rPr>
              <a:t>f:3</a:t>
            </a:r>
          </a:p>
        </p:txBody>
      </p:sp>
      <p:cxnSp>
        <p:nvCxnSpPr>
          <p:cNvPr id="29712" name="AutoShape 24"/>
          <p:cNvCxnSpPr>
            <a:cxnSpLocks noChangeShapeType="1"/>
            <a:stCxn id="29710" idx="2"/>
            <a:endCxn id="29711" idx="0"/>
          </p:cNvCxnSpPr>
          <p:nvPr/>
        </p:nvCxnSpPr>
        <p:spPr bwMode="auto">
          <a:xfrm flipH="1">
            <a:off x="3876984" y="4798576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5"/>
          <p:cNvSpPr txBox="1">
            <a:spLocks noChangeArrowheads="1"/>
          </p:cNvSpPr>
          <p:nvPr/>
        </p:nvSpPr>
        <p:spPr bwMode="auto">
          <a:xfrm>
            <a:off x="3148608" y="5477846"/>
            <a:ext cx="1539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</a:rPr>
              <a:t>cm’s </a:t>
            </a:r>
            <a:r>
              <a:rPr lang="en-US" altLang="en-US" sz="1800" dirty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14" name="Curved Down Arrow 5"/>
          <p:cNvSpPr>
            <a:spLocks noChangeArrowheads="1"/>
          </p:cNvSpPr>
          <p:nvPr/>
        </p:nvSpPr>
        <p:spPr bwMode="auto">
          <a:xfrm rot="-882105">
            <a:off x="1134534" y="4930278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5" name="Curved Up Arrow 6"/>
          <p:cNvSpPr>
            <a:spLocks noChangeArrowheads="1"/>
          </p:cNvSpPr>
          <p:nvPr/>
        </p:nvSpPr>
        <p:spPr bwMode="auto">
          <a:xfrm rot="-929925">
            <a:off x="2969685" y="5571628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6" name="Curved Down Arrow 78"/>
          <p:cNvSpPr>
            <a:spLocks noChangeArrowheads="1"/>
          </p:cNvSpPr>
          <p:nvPr/>
        </p:nvSpPr>
        <p:spPr bwMode="auto">
          <a:xfrm rot="-1772547">
            <a:off x="1117601" y="5703391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5196418" y="4414341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{}</a:t>
            </a:r>
          </a:p>
        </p:txBody>
      </p:sp>
      <p:cxnSp>
        <p:nvCxnSpPr>
          <p:cNvPr id="29718" name="AutoShape 24"/>
          <p:cNvCxnSpPr>
            <a:cxnSpLocks noChangeShapeType="1"/>
            <a:stCxn id="29717" idx="2"/>
            <a:endCxn id="29698" idx="0"/>
          </p:cNvCxnSpPr>
          <p:nvPr/>
        </p:nvCxnSpPr>
        <p:spPr bwMode="auto">
          <a:xfrm>
            <a:off x="5412182" y="4814451"/>
            <a:ext cx="23418" cy="209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4735948" y="5432300"/>
            <a:ext cx="157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</a:rPr>
              <a:t>cam’s </a:t>
            </a:r>
            <a:r>
              <a:rPr lang="en-US" altLang="en-US" sz="1800" dirty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20" name="Rectangle 15"/>
          <p:cNvSpPr>
            <a:spLocks noChangeArrowheads="1"/>
          </p:cNvSpPr>
          <p:nvPr/>
        </p:nvSpPr>
        <p:spPr bwMode="auto">
          <a:xfrm>
            <a:off x="6807296" y="5205988"/>
            <a:ext cx="2476500" cy="14157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fcm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fcam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700183" y="4363247"/>
            <a:ext cx="6054084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Clr>
                <a:srgbClr val="8C8C8C"/>
              </a:buClr>
              <a:buFont typeface="Wingdings" pitchFamily="2" charset="2"/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Actually, for single branch FP-tree, </a:t>
            </a:r>
            <a:r>
              <a:rPr lang="en-US" altLang="en-US" dirty="0">
                <a:solidFill>
                  <a:srgbClr val="000000"/>
                </a:solidFill>
              </a:rPr>
              <a:t>all the frequent patterns can be generated in one shot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95883" y="1161410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4362" y="6324590"/>
            <a:ext cx="3259104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Then, mining m’s FP-tree: fca:3</a:t>
            </a:r>
          </a:p>
        </p:txBody>
      </p:sp>
    </p:spTree>
    <p:extLst>
      <p:ext uri="{BB962C8B-B14F-4D97-AF65-F5344CB8AC3E}">
        <p14:creationId xmlns:p14="http://schemas.microsoft.com/office/powerpoint/2010/main" val="7111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4" grpId="0" animBg="1"/>
      <p:bldP spid="29705" grpId="0" animBg="1"/>
      <p:bldP spid="29706" grpId="0" animBg="1"/>
      <p:bldP spid="29708" grpId="0"/>
      <p:bldP spid="29709" grpId="0"/>
      <p:bldP spid="29710" grpId="0"/>
      <p:bldP spid="29711" grpId="0"/>
      <p:bldP spid="29713" grpId="0"/>
      <p:bldP spid="29714" grpId="0" animBg="1"/>
      <p:bldP spid="29715" grpId="0" animBg="1"/>
      <p:bldP spid="29716" grpId="0" animBg="1"/>
      <p:bldP spid="29717" grpId="0"/>
      <p:bldP spid="29719" grpId="0"/>
      <p:bldP spid="29720" grpId="0" animBg="1"/>
      <p:bldP spid="42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799"/>
            <a:ext cx="11277600" cy="64654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A Special Case: Single Prefix Path in FP-tree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143000"/>
            <a:ext cx="9086849" cy="2346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Suppose a (conditional) FP-tree T has a shared single prefix-path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Mining can be decomposed into two parts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Reduction of the single prefix path into one 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Concatenation of the mining results of the two parts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484616" y="4179476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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06400" y="2224087"/>
            <a:ext cx="2584450" cy="3632200"/>
            <a:chOff x="0" y="1833"/>
            <a:chExt cx="1221" cy="2288"/>
          </a:xfrm>
        </p:grpSpPr>
        <p:grpSp>
          <p:nvGrpSpPr>
            <p:cNvPr id="30751" name="Group 6"/>
            <p:cNvGrpSpPr>
              <a:grpSpLocks/>
            </p:cNvGrpSpPr>
            <p:nvPr/>
          </p:nvGrpSpPr>
          <p:grpSpPr bwMode="auto">
            <a:xfrm>
              <a:off x="240" y="1833"/>
              <a:ext cx="334" cy="1244"/>
              <a:chOff x="144" y="1833"/>
              <a:chExt cx="334" cy="1244"/>
            </a:xfrm>
          </p:grpSpPr>
          <p:sp>
            <p:nvSpPr>
              <p:cNvPr id="30761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62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63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64" name="Group 10"/>
              <p:cNvGrpSpPr>
                <a:grpSpLocks/>
              </p:cNvGrpSpPr>
              <p:nvPr/>
            </p:nvGrpSpPr>
            <p:grpSpPr bwMode="auto">
              <a:xfrm>
                <a:off x="212" y="1833"/>
                <a:ext cx="204" cy="991"/>
                <a:chOff x="2372" y="2466"/>
                <a:chExt cx="219" cy="1037"/>
              </a:xfrm>
            </p:grpSpPr>
            <p:sp>
              <p:nvSpPr>
                <p:cNvPr id="3076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2" y="246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66" name="AutoShape 12"/>
                <p:cNvCxnSpPr>
                  <a:cxnSpLocks noChangeShapeType="1"/>
                  <a:stCxn id="30765" idx="2"/>
                  <a:endCxn id="30763" idx="0"/>
                </p:cNvCxnSpPr>
                <p:nvPr/>
              </p:nvCxnSpPr>
              <p:spPr bwMode="auto">
                <a:xfrm flipH="1">
                  <a:off x="2476" y="2730"/>
                  <a:ext cx="6" cy="11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7" name="AutoShape 13"/>
                <p:cNvCxnSpPr>
                  <a:cxnSpLocks noChangeShapeType="1"/>
                  <a:stCxn id="30763" idx="2"/>
                  <a:endCxn id="30761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8" name="AutoShape 14"/>
                <p:cNvCxnSpPr>
                  <a:cxnSpLocks noChangeShapeType="1"/>
                  <a:stCxn id="30761" idx="2"/>
                  <a:endCxn id="30762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52" name="Group 15"/>
            <p:cNvGrpSpPr>
              <a:grpSpLocks/>
            </p:cNvGrpSpPr>
            <p:nvPr/>
          </p:nvGrpSpPr>
          <p:grpSpPr bwMode="auto">
            <a:xfrm>
              <a:off x="0" y="3120"/>
              <a:ext cx="1221" cy="1001"/>
              <a:chOff x="0" y="3120"/>
              <a:chExt cx="1221" cy="1001"/>
            </a:xfrm>
          </p:grpSpPr>
          <p:sp>
            <p:nvSpPr>
              <p:cNvPr id="30753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4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5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6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7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8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9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60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30727" name="Group 24"/>
          <p:cNvGrpSpPr>
            <a:grpSpLocks/>
          </p:cNvGrpSpPr>
          <p:nvPr/>
        </p:nvGrpSpPr>
        <p:grpSpPr bwMode="auto">
          <a:xfrm>
            <a:off x="7259815" y="3417476"/>
            <a:ext cx="2584450" cy="2046288"/>
            <a:chOff x="2304" y="2880"/>
            <a:chExt cx="1221" cy="1289"/>
          </a:xfrm>
        </p:grpSpPr>
        <p:grpSp>
          <p:nvGrpSpPr>
            <p:cNvPr id="30741" name="Group 25"/>
            <p:cNvGrpSpPr>
              <a:grpSpLocks/>
            </p:cNvGrpSpPr>
            <p:nvPr/>
          </p:nvGrpSpPr>
          <p:grpSpPr bwMode="auto">
            <a:xfrm>
              <a:off x="2304" y="3168"/>
              <a:ext cx="1221" cy="1001"/>
              <a:chOff x="0" y="3120"/>
              <a:chExt cx="1221" cy="1001"/>
            </a:xfrm>
          </p:grpSpPr>
          <p:sp>
            <p:nvSpPr>
              <p:cNvPr id="30743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4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5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7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8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9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50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  <p:sp>
          <p:nvSpPr>
            <p:cNvPr id="30742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Tahoma" pitchFamily="34" charset="0"/>
                </a:rPr>
                <a:t>r</a:t>
              </a:r>
              <a:r>
                <a:rPr lang="en-US" altLang="en-US" sz="1800" i="1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0728" name="Rectangle 35"/>
          <p:cNvSpPr>
            <a:spLocks noChangeArrowheads="1"/>
          </p:cNvSpPr>
          <p:nvPr/>
        </p:nvSpPr>
        <p:spPr bwMode="auto">
          <a:xfrm>
            <a:off x="6243816" y="4179476"/>
            <a:ext cx="447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+</a:t>
            </a:r>
          </a:p>
        </p:txBody>
      </p:sp>
      <p:grpSp>
        <p:nvGrpSpPr>
          <p:cNvPr id="30729" name="Group 36"/>
          <p:cNvGrpSpPr>
            <a:grpSpLocks/>
          </p:cNvGrpSpPr>
          <p:nvPr/>
        </p:nvGrpSpPr>
        <p:grpSpPr bwMode="auto">
          <a:xfrm>
            <a:off x="3500618" y="3438116"/>
            <a:ext cx="1926167" cy="2044701"/>
            <a:chOff x="2112" y="2893"/>
            <a:chExt cx="910" cy="1288"/>
          </a:xfrm>
        </p:grpSpPr>
        <p:grpSp>
          <p:nvGrpSpPr>
            <p:cNvPr id="30730" name="Group 37"/>
            <p:cNvGrpSpPr>
              <a:grpSpLocks/>
            </p:cNvGrpSpPr>
            <p:nvPr/>
          </p:nvGrpSpPr>
          <p:grpSpPr bwMode="auto">
            <a:xfrm>
              <a:off x="2688" y="2893"/>
              <a:ext cx="334" cy="1288"/>
              <a:chOff x="144" y="1789"/>
              <a:chExt cx="334" cy="1288"/>
            </a:xfrm>
          </p:grpSpPr>
          <p:sp>
            <p:nvSpPr>
              <p:cNvPr id="30733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35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36" name="Group 41"/>
              <p:cNvGrpSpPr>
                <a:grpSpLocks/>
              </p:cNvGrpSpPr>
              <p:nvPr/>
            </p:nvGrpSpPr>
            <p:grpSpPr bwMode="auto">
              <a:xfrm>
                <a:off x="206" y="1789"/>
                <a:ext cx="204" cy="1035"/>
                <a:chOff x="2366" y="2420"/>
                <a:chExt cx="219" cy="1083"/>
              </a:xfrm>
            </p:grpSpPr>
            <p:sp>
              <p:nvSpPr>
                <p:cNvPr id="307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66" y="2420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38" name="AutoShape 43"/>
                <p:cNvCxnSpPr>
                  <a:cxnSpLocks noChangeShapeType="1"/>
                  <a:stCxn id="30737" idx="2"/>
                  <a:endCxn id="30735" idx="0"/>
                </p:cNvCxnSpPr>
                <p:nvPr/>
              </p:nvCxnSpPr>
              <p:spPr bwMode="auto">
                <a:xfrm>
                  <a:off x="2475" y="2684"/>
                  <a:ext cx="1" cy="15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39" name="AutoShape 44"/>
                <p:cNvCxnSpPr>
                  <a:cxnSpLocks noChangeShapeType="1"/>
                  <a:stCxn id="30735" idx="2"/>
                  <a:endCxn id="30733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0" name="AutoShape 45"/>
                <p:cNvCxnSpPr>
                  <a:cxnSpLocks noChangeShapeType="1"/>
                  <a:stCxn id="30733" idx="2"/>
                  <a:endCxn id="30734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ahoma" pitchFamily="34" charset="0"/>
                </a:rPr>
                <a:t>r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0732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rgbClr val="000000"/>
                  </a:solidFill>
                  <a:latin typeface="Times New Roman" pitchFamily="18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0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40852"/>
            <a:ext cx="11684000" cy="73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err="1"/>
              <a:t>FPGrowth</a:t>
            </a:r>
            <a:r>
              <a:rPr lang="en-US" altLang="en-US" sz="3600" dirty="0"/>
              <a:t>: Mining Frequent Patterns by Pattern Growth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80288" y="1219200"/>
            <a:ext cx="9949587" cy="5412828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Essence of frequent pattern growth (</a:t>
            </a:r>
            <a:r>
              <a:rPr lang="en-US" altLang="en-US" sz="2400" dirty="0" err="1"/>
              <a:t>FPGrowth</a:t>
            </a:r>
            <a:r>
              <a:rPr lang="en-US" altLang="en-US" sz="2400" dirty="0"/>
              <a:t>) methodology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Find frequent single items and partition the database based on each such single item pattern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Recursively grow frequent patterns by doing the above for each </a:t>
            </a:r>
            <a:r>
              <a:rPr lang="en-US" altLang="en-US" sz="2400" i="1" dirty="0"/>
              <a:t>partitioned database</a:t>
            </a:r>
            <a:r>
              <a:rPr lang="en-US" altLang="en-US" sz="2400" dirty="0"/>
              <a:t> (also called the pattern’s </a:t>
            </a:r>
            <a:r>
              <a:rPr lang="en-US" altLang="en-US" sz="2400" i="1" dirty="0"/>
              <a:t>conditional database</a:t>
            </a:r>
            <a:r>
              <a:rPr lang="en-US" altLang="en-US" sz="2400" dirty="0"/>
              <a:t>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Until the resulting FP-tree is empty, or until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30663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6"/>
          <p:cNvSpPr txBox="1">
            <a:spLocks noChangeArrowheads="1"/>
          </p:cNvSpPr>
          <p:nvPr/>
        </p:nvSpPr>
        <p:spPr bwMode="auto">
          <a:xfrm>
            <a:off x="2182283" y="5281804"/>
            <a:ext cx="2137834" cy="120032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Assume only f’s are frequent &amp; the frequent item ordering is: f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3</a:t>
            </a:r>
            <a:r>
              <a:rPr lang="en-US" altLang="en-US" sz="1800" dirty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1"/>
            <a:ext cx="12192000" cy="601663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Scaling FP-growth by Item-Based Data Projection</a:t>
            </a:r>
            <a:endParaRPr lang="en-US" altLang="en-US" b="1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3000"/>
            <a:ext cx="11480800" cy="3276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What if FP-tree cannot fit in memory?—Do not construct FP-tree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“Project” the database based on frequent single items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Construct &amp; mine FP-tree for each projected DB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400" dirty="0"/>
              <a:t>vs. </a:t>
            </a:r>
            <a:r>
              <a:rPr lang="en-US" altLang="en-US" sz="2400" dirty="0">
                <a:solidFill>
                  <a:srgbClr val="FF0000"/>
                </a:solidFill>
              </a:rPr>
              <a:t>partition projection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Parallel projection: Project the DB on each frequent item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Space costly, all partitions can be processed in parallel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Partition projection: Partition the DB in order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Passing the unprocessed parts to subsequent partitions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8000" y="4876800"/>
          <a:ext cx="16256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i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59" name="TextBox 2"/>
          <p:cNvSpPr txBox="1">
            <a:spLocks noChangeArrowheads="1"/>
          </p:cNvSpPr>
          <p:nvPr/>
        </p:nvSpPr>
        <p:spPr bwMode="auto">
          <a:xfrm>
            <a:off x="508000" y="4419600"/>
            <a:ext cx="1524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Trans. DB</a:t>
            </a:r>
          </a:p>
        </p:txBody>
      </p:sp>
      <p:sp>
        <p:nvSpPr>
          <p:cNvPr id="31760" name="TextBox 6"/>
          <p:cNvSpPr txBox="1">
            <a:spLocks noChangeArrowheads="1"/>
          </p:cNvSpPr>
          <p:nvPr/>
        </p:nvSpPr>
        <p:spPr bwMode="auto">
          <a:xfrm>
            <a:off x="4267200" y="4419600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Parallel projection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241925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9" name="TextBox 3"/>
          <p:cNvSpPr txBox="1">
            <a:spLocks noChangeArrowheads="1"/>
          </p:cNvSpPr>
          <p:nvPr/>
        </p:nvSpPr>
        <p:spPr bwMode="auto">
          <a:xfrm>
            <a:off x="4373034" y="4843464"/>
            <a:ext cx="1214966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</a:t>
            </a:r>
            <a:r>
              <a:rPr lang="en-US" altLang="en-US" sz="1600" b="1" baseline="-25000" dirty="0">
                <a:solidFill>
                  <a:srgbClr val="000000"/>
                </a:solidFill>
              </a:rPr>
              <a:t>4</a:t>
            </a:r>
            <a:r>
              <a:rPr lang="en-US" altLang="en-US" sz="1600" b="1" dirty="0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70" name="TextBox 9"/>
          <p:cNvSpPr txBox="1">
            <a:spLocks noChangeArrowheads="1"/>
          </p:cNvSpPr>
          <p:nvPr/>
        </p:nvSpPr>
        <p:spPr bwMode="auto">
          <a:xfrm>
            <a:off x="5888566" y="4843464"/>
            <a:ext cx="1223434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3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71" name="TextBox 10"/>
          <p:cNvSpPr txBox="1">
            <a:spLocks noChangeArrowheads="1"/>
          </p:cNvSpPr>
          <p:nvPr/>
        </p:nvSpPr>
        <p:spPr bwMode="auto">
          <a:xfrm>
            <a:off x="7721601" y="4843464"/>
            <a:ext cx="152823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4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94400" y="5257800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79" name="TextBox 12"/>
          <p:cNvSpPr txBox="1">
            <a:spLocks noChangeArrowheads="1"/>
          </p:cNvSpPr>
          <p:nvPr/>
        </p:nvSpPr>
        <p:spPr bwMode="auto">
          <a:xfrm>
            <a:off x="8026401" y="4432300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Partition projection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128000" y="5181600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855200" y="5181600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94" name="TextBox 15"/>
          <p:cNvSpPr txBox="1">
            <a:spLocks noChangeArrowheads="1"/>
          </p:cNvSpPr>
          <p:nvPr/>
        </p:nvSpPr>
        <p:spPr bwMode="auto">
          <a:xfrm>
            <a:off x="9550400" y="4840289"/>
            <a:ext cx="14224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3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95" name="Oval 4"/>
          <p:cNvSpPr>
            <a:spLocks noChangeArrowheads="1"/>
          </p:cNvSpPr>
          <p:nvPr/>
        </p:nvSpPr>
        <p:spPr bwMode="auto">
          <a:xfrm>
            <a:off x="8128000" y="5257800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6" name="TextBox 8"/>
          <p:cNvSpPr txBox="1">
            <a:spLocks noChangeArrowheads="1"/>
          </p:cNvSpPr>
          <p:nvPr/>
        </p:nvSpPr>
        <p:spPr bwMode="auto">
          <a:xfrm>
            <a:off x="8839200" y="5943601"/>
            <a:ext cx="2641600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 will be projected to 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3</a:t>
            </a:r>
            <a:r>
              <a:rPr lang="en-US" altLang="en-US" sz="1600" dirty="0">
                <a:solidFill>
                  <a:srgbClr val="000000"/>
                </a:solidFill>
              </a:rPr>
              <a:t>-proj. DB only when processing 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4</a:t>
            </a:r>
            <a:r>
              <a:rPr lang="en-US" altLang="en-US" sz="1600" dirty="0">
                <a:solidFill>
                  <a:srgbClr val="000000"/>
                </a:solidFill>
              </a:rPr>
              <a:t>-proj. DB </a:t>
            </a:r>
          </a:p>
        </p:txBody>
      </p:sp>
      <p:sp>
        <p:nvSpPr>
          <p:cNvPr id="31797" name="Curved Up Arrow 2"/>
          <p:cNvSpPr>
            <a:spLocks noChangeArrowheads="1"/>
          </p:cNvSpPr>
          <p:nvPr/>
        </p:nvSpPr>
        <p:spPr bwMode="auto">
          <a:xfrm rot="687619">
            <a:off x="8244418" y="5662614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8" name="Curved Up Arrow 21"/>
          <p:cNvSpPr>
            <a:spLocks noChangeArrowheads="1"/>
          </p:cNvSpPr>
          <p:nvPr/>
        </p:nvSpPr>
        <p:spPr bwMode="auto">
          <a:xfrm rot="151062" flipV="1">
            <a:off x="1943792" y="4993891"/>
            <a:ext cx="2527300" cy="232515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9" name="Curved Up Arrow 22"/>
          <p:cNvSpPr>
            <a:spLocks noChangeArrowheads="1"/>
          </p:cNvSpPr>
          <p:nvPr/>
        </p:nvSpPr>
        <p:spPr bwMode="auto">
          <a:xfrm rot="151062" flipV="1">
            <a:off x="1825412" y="4683521"/>
            <a:ext cx="4238972" cy="576459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9" grpId="0" animBg="1"/>
      <p:bldP spid="31760" grpId="0" animBg="1"/>
      <p:bldP spid="31769" grpId="0" animBg="1"/>
      <p:bldP spid="31770" grpId="0" animBg="1"/>
      <p:bldP spid="31771" grpId="0" animBg="1"/>
      <p:bldP spid="31779" grpId="0" animBg="1"/>
      <p:bldP spid="31794" grpId="0" animBg="1"/>
      <p:bldP spid="31795" grpId="0" animBg="1"/>
      <p:bldP spid="31796" grpId="0" animBg="1"/>
      <p:bldP spid="31797" grpId="0" animBg="1"/>
      <p:bldP spid="31798" grpId="0" animBg="1"/>
      <p:bldP spid="317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533400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</a:rPr>
              <a:t>CLOSET+: Mining Closed </a:t>
            </a:r>
            <a:r>
              <a:rPr lang="en-US" altLang="en-US" sz="4000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</a:rPr>
              <a:t> by Pattern-Growth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1432" y="1143000"/>
            <a:ext cx="6546106" cy="5486400"/>
          </a:xfrm>
        </p:spPr>
        <p:txBody>
          <a:bodyPr/>
          <a:lstStyle/>
          <a:p>
            <a:r>
              <a:rPr lang="en-US" altLang="en-US" sz="2400" dirty="0"/>
              <a:t>Efficient, </a:t>
            </a:r>
            <a:r>
              <a:rPr lang="en-US" altLang="en-US" sz="2400" i="1" dirty="0"/>
              <a:t>direct</a:t>
            </a:r>
            <a:r>
              <a:rPr lang="en-US" altLang="en-US" sz="2400" dirty="0"/>
              <a:t> mining of closed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 </a:t>
            </a:r>
          </a:p>
          <a:p>
            <a:r>
              <a:rPr lang="en-US" altLang="en-US" sz="2400" dirty="0"/>
              <a:t>Intuition:</a:t>
            </a:r>
          </a:p>
          <a:p>
            <a:pPr lvl="1"/>
            <a:r>
              <a:rPr lang="en-US" altLang="en-US" sz="2400" dirty="0"/>
              <a:t>If an FP-tree contains a single branch as shown left</a:t>
            </a:r>
          </a:p>
          <a:p>
            <a:pPr lvl="1"/>
            <a:r>
              <a:rPr lang="en-US" altLang="en-US" sz="2400" dirty="0"/>
              <a:t>“a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” should be merged</a:t>
            </a:r>
          </a:p>
          <a:p>
            <a:pPr>
              <a:spcBef>
                <a:spcPts val="600"/>
              </a:spcBef>
            </a:pPr>
            <a:r>
              <a:rPr lang="en-US" altLang="en-US" sz="2400" dirty="0" err="1"/>
              <a:t>Itemset</a:t>
            </a:r>
            <a:r>
              <a:rPr lang="en-US" altLang="en-US" sz="2400" dirty="0"/>
              <a:t> merging:  If Y appears in every occurrence of X, then Y is merged with X</a:t>
            </a:r>
          </a:p>
          <a:p>
            <a:pPr lvl="1">
              <a:spcBef>
                <a:spcPts val="600"/>
              </a:spcBef>
            </a:pPr>
            <a:r>
              <a:rPr lang="en-US" altLang="en-US" sz="2400" i="1" dirty="0"/>
              <a:t>d</a:t>
            </a:r>
            <a:r>
              <a:rPr lang="en-US" altLang="en-US" sz="2400" dirty="0"/>
              <a:t>-</a:t>
            </a:r>
            <a:r>
              <a:rPr lang="en-US" altLang="en-US" sz="2400" dirty="0" err="1"/>
              <a:t>proj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: {</a:t>
            </a:r>
            <a:r>
              <a:rPr lang="en-US" altLang="en-US" sz="2400" u="sng" dirty="0" err="1"/>
              <a:t>ac</a:t>
            </a:r>
            <a:r>
              <a:rPr lang="en-US" altLang="en-US" sz="2400" dirty="0" err="1"/>
              <a:t>e</a:t>
            </a:r>
            <a:r>
              <a:rPr lang="en-US" altLang="en-US" sz="2400" u="sng" dirty="0" err="1"/>
              <a:t>f</a:t>
            </a:r>
            <a:r>
              <a:rPr lang="en-US" altLang="en-US" sz="2400" dirty="0"/>
              <a:t>, </a:t>
            </a:r>
            <a:r>
              <a:rPr lang="en-US" altLang="en-US" sz="2400" u="sng" dirty="0" err="1"/>
              <a:t>acf</a:t>
            </a:r>
            <a:r>
              <a:rPr lang="en-US" altLang="en-US" sz="2400" dirty="0"/>
              <a:t>} → </a:t>
            </a:r>
            <a:r>
              <a:rPr lang="en-US" altLang="en-US" sz="2400" i="1" dirty="0" err="1">
                <a:sym typeface="Wingdings 3" pitchFamily="18" charset="2"/>
              </a:rPr>
              <a:t>acfd</a:t>
            </a:r>
            <a:r>
              <a:rPr lang="en-US" altLang="en-US" sz="2400" dirty="0" err="1">
                <a:sym typeface="Wingdings 3" pitchFamily="18" charset="2"/>
              </a:rPr>
              <a:t>-proj</a:t>
            </a:r>
            <a:r>
              <a:rPr lang="en-US" altLang="en-US" sz="2400" dirty="0">
                <a:sym typeface="Wingdings 3" pitchFamily="18" charset="2"/>
              </a:rPr>
              <a:t>. </a:t>
            </a:r>
            <a:r>
              <a:rPr lang="en-US" altLang="en-US" sz="2400" dirty="0" err="1">
                <a:sym typeface="Wingdings 3" pitchFamily="18" charset="2"/>
              </a:rPr>
              <a:t>db</a:t>
            </a:r>
            <a:r>
              <a:rPr lang="en-US" altLang="en-US" sz="2400" dirty="0">
                <a:sym typeface="Wingdings 3" pitchFamily="18" charset="2"/>
              </a:rPr>
              <a:t>: {e}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sym typeface="Wingdings 3" pitchFamily="18" charset="2"/>
              </a:rPr>
              <a:t>Final closed </a:t>
            </a:r>
            <a:r>
              <a:rPr lang="en-US" altLang="en-US" sz="2400" dirty="0" err="1">
                <a:sym typeface="Wingdings 3" pitchFamily="18" charset="2"/>
              </a:rPr>
              <a:t>itemset</a:t>
            </a:r>
            <a:r>
              <a:rPr lang="en-US" altLang="en-US" sz="2400" dirty="0">
                <a:sym typeface="Wingdings 3" pitchFamily="18" charset="2"/>
              </a:rPr>
              <a:t>: acfd:2</a:t>
            </a:r>
            <a:endParaRPr lang="en-US" altLang="en-US" sz="2400" dirty="0"/>
          </a:p>
          <a:p>
            <a:pPr>
              <a:spcBef>
                <a:spcPts val="600"/>
              </a:spcBef>
            </a:pPr>
            <a:r>
              <a:rPr lang="en-US" altLang="en-US" sz="2400" dirty="0"/>
              <a:t>There are many other tricks developed</a:t>
            </a:r>
          </a:p>
          <a:p>
            <a:pPr lvl="1"/>
            <a:r>
              <a:rPr lang="en-US" altLang="en-US" sz="2400" dirty="0"/>
              <a:t>For details, see J. Wang, et al,, “CLOSET+: </a:t>
            </a:r>
            <a:r>
              <a:rPr lang="en-US" sz="2400" dirty="0"/>
              <a:t>Searching for the Best Strategies for Mining Frequent Closed </a:t>
            </a:r>
            <a:r>
              <a:rPr lang="en-US" sz="2400" dirty="0" err="1"/>
              <a:t>Itemsets</a:t>
            </a:r>
            <a:r>
              <a:rPr lang="en-US" altLang="en-US" sz="2400" dirty="0"/>
              <a:t>”, KDD'03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50889" y="1247775"/>
          <a:ext cx="193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acdef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abe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cefg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acdf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3" name="TextBox 3"/>
          <p:cNvSpPr txBox="1">
            <a:spLocks noChangeArrowheads="1"/>
          </p:cNvSpPr>
          <p:nvPr/>
        </p:nvSpPr>
        <p:spPr bwMode="auto">
          <a:xfrm>
            <a:off x="9571544" y="3165531"/>
            <a:ext cx="1827657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Let </a:t>
            </a:r>
            <a:r>
              <a:rPr lang="en-US" altLang="en-US" sz="1600" dirty="0" err="1">
                <a:solidFill>
                  <a:srgbClr val="000000"/>
                </a:solidFill>
              </a:rPr>
              <a:t>minsupport</a:t>
            </a:r>
            <a:r>
              <a:rPr lang="en-US" altLang="en-US" sz="1600" dirty="0">
                <a:solidFill>
                  <a:srgbClr val="000000"/>
                </a:solidFill>
              </a:rPr>
              <a:t> = 2</a:t>
            </a:r>
          </a:p>
        </p:txBody>
      </p:sp>
      <p:sp>
        <p:nvSpPr>
          <p:cNvPr id="32794" name="TextBox 5"/>
          <p:cNvSpPr txBox="1">
            <a:spLocks noChangeArrowheads="1"/>
          </p:cNvSpPr>
          <p:nvPr/>
        </p:nvSpPr>
        <p:spPr bwMode="auto">
          <a:xfrm>
            <a:off x="9307667" y="3525839"/>
            <a:ext cx="2429146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a:3, c:3, d:2, e:3, f:3</a:t>
            </a:r>
          </a:p>
        </p:txBody>
      </p:sp>
      <p:sp>
        <p:nvSpPr>
          <p:cNvPr id="32795" name="TextBox 10"/>
          <p:cNvSpPr txBox="1">
            <a:spLocks noChangeArrowheads="1"/>
          </p:cNvSpPr>
          <p:nvPr/>
        </p:nvSpPr>
        <p:spPr bwMode="auto">
          <a:xfrm>
            <a:off x="9621711" y="3971925"/>
            <a:ext cx="1736419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F-List: a-c-e-f-d</a:t>
            </a: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227716" y="1267618"/>
            <a:ext cx="2584450" cy="3632200"/>
            <a:chOff x="0" y="1833"/>
            <a:chExt cx="1221" cy="2288"/>
          </a:xfrm>
        </p:grpSpPr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240" y="1833"/>
              <a:ext cx="334" cy="1244"/>
              <a:chOff x="144" y="1833"/>
              <a:chExt cx="334" cy="1244"/>
            </a:xfrm>
          </p:grpSpPr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2" name="Group 10"/>
              <p:cNvGrpSpPr>
                <a:grpSpLocks/>
              </p:cNvGrpSpPr>
              <p:nvPr/>
            </p:nvGrpSpPr>
            <p:grpSpPr bwMode="auto">
              <a:xfrm>
                <a:off x="206" y="1833"/>
                <a:ext cx="204" cy="991"/>
                <a:chOff x="2366" y="2466"/>
                <a:chExt cx="219" cy="1037"/>
              </a:xfrm>
            </p:grpSpPr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6" y="246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 defTabSz="457178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4" name="AutoShape 12"/>
                <p:cNvCxnSpPr>
                  <a:cxnSpLocks noChangeShapeType="1"/>
                  <a:stCxn id="33" idx="2"/>
                  <a:endCxn id="31" idx="0"/>
                </p:cNvCxnSpPr>
                <p:nvPr/>
              </p:nvCxnSpPr>
              <p:spPr bwMode="auto">
                <a:xfrm>
                  <a:off x="2475" y="2730"/>
                  <a:ext cx="1" cy="11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AutoShape 13"/>
                <p:cNvCxnSpPr>
                  <a:cxnSpLocks noChangeShapeType="1"/>
                  <a:stCxn id="31" idx="2"/>
                  <a:endCxn id="29" idx="0"/>
                </p:cNvCxnSpPr>
                <p:nvPr/>
              </p:nvCxnSpPr>
              <p:spPr bwMode="auto">
                <a:xfrm>
                  <a:off x="2476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AutoShape 14"/>
                <p:cNvCxnSpPr>
                  <a:cxnSpLocks noChangeShapeType="1"/>
                  <a:stCxn id="29" idx="2"/>
                  <a:endCxn id="30" idx="0"/>
                </p:cNvCxnSpPr>
                <p:nvPr/>
              </p:nvCxnSpPr>
              <p:spPr bwMode="auto">
                <a:xfrm flipH="1">
                  <a:off x="2476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3120"/>
              <a:ext cx="1221" cy="1001"/>
              <a:chOff x="0" y="3120"/>
              <a:chExt cx="1221" cy="1001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3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 animBg="1"/>
      <p:bldP spid="32794" grpId="0" animBg="1"/>
      <p:bldP spid="327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4247787" y="3443319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63" y="1542473"/>
            <a:ext cx="11048028" cy="4572000"/>
          </a:xfrm>
        </p:spPr>
        <p:txBody>
          <a:bodyPr/>
          <a:lstStyle/>
          <a:p>
            <a:pPr defTabSz="1219110">
              <a:lnSpc>
                <a:spcPct val="200000"/>
              </a:lnSpc>
            </a:pPr>
            <a:r>
              <a:rPr lang="en-US" altLang="en-US" dirty="0"/>
              <a:t>Limitation of the Support-Confidence Framework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Interestingness Measures: Lift and </a:t>
            </a:r>
            <a:r>
              <a:rPr lang="el-GR" altLang="en-US" dirty="0">
                <a:ea typeface="MingLiU" pitchFamily="49" charset="-120"/>
              </a:rPr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Null-Invariant Measures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Comparison of Interestingness Measures</a:t>
            </a:r>
          </a:p>
        </p:txBody>
      </p:sp>
    </p:spTree>
    <p:extLst>
      <p:ext uri="{BB962C8B-B14F-4D97-AF65-F5344CB8AC3E}">
        <p14:creationId xmlns:p14="http://schemas.microsoft.com/office/powerpoint/2010/main" val="342547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How to Judge if a Rule/Pattern Is Interesting?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95400"/>
            <a:ext cx="9335247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Pattern-mining will generate a large set of patterns/rules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Not all the generated patterns/rules are interesting</a:t>
            </a:r>
          </a:p>
          <a:p>
            <a:pPr>
              <a:spcAft>
                <a:spcPts val="3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Interestingness measures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vs.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</a:t>
            </a:r>
            <a:endParaRPr lang="en-US" altLang="en-US" sz="2400" dirty="0">
              <a:latin typeface="Calibri" pitchFamily="34" charset="0"/>
              <a:sym typeface="Symbol" pitchFamily="18" charset="2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interestingness measures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Support, confidence, correlation, …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interestingness measures: 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Different users may judge interestingness differently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Let a user specify</a:t>
            </a:r>
          </a:p>
          <a:p>
            <a:pPr lvl="3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Query-based:  Relevant to a user’s particular request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Judge against one’s knowledge-base</a:t>
            </a:r>
          </a:p>
          <a:p>
            <a:pPr lvl="3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unexpected, freshness, timeliness</a:t>
            </a:r>
          </a:p>
        </p:txBody>
      </p:sp>
    </p:spTree>
    <p:extLst>
      <p:ext uri="{BB962C8B-B14F-4D97-AF65-F5344CB8AC3E}">
        <p14:creationId xmlns:p14="http://schemas.microsoft.com/office/powerpoint/2010/main" val="413736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381000"/>
            <a:ext cx="12598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Limitation of the Support-Confidence Framework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95400"/>
            <a:ext cx="9147175" cy="51054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Are </a:t>
            </a:r>
            <a:r>
              <a:rPr lang="en-US" altLang="en-US" sz="2400" i="1" dirty="0">
                <a:latin typeface="Calibri" panose="020F0502020204030204" pitchFamily="34" charset="0"/>
              </a:rPr>
              <a:t>s</a:t>
            </a:r>
            <a:r>
              <a:rPr lang="en-US" altLang="en-US" sz="2400" dirty="0">
                <a:latin typeface="Calibri" panose="020F0502020204030204" pitchFamily="34" charset="0"/>
              </a:rPr>
              <a:t> and </a:t>
            </a:r>
            <a:r>
              <a:rPr lang="en-US" altLang="en-US" sz="2400" i="1" dirty="0">
                <a:latin typeface="Calibri" panose="020F0502020204030204" pitchFamily="34" charset="0"/>
              </a:rPr>
              <a:t>c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interesting </a:t>
            </a:r>
            <a:r>
              <a:rPr lang="en-US" altLang="en-US" dirty="0">
                <a:latin typeface="Calibri" panose="020F0502020204030204" pitchFamily="34" charset="0"/>
              </a:rPr>
              <a:t>in association rules: “A 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  B” [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]? 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Example:  Suppose one school may have the following statistics on # of students who may play basketball and/or eat cereal: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Association rule mining may generate the following: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i="1" dirty="0">
                <a:latin typeface="Calibri" panose="020F0502020204030204" pitchFamily="34" charset="0"/>
              </a:rPr>
              <a:t>play-basketball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 [40%, 66.7%]  (higher s &amp; c)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But </a:t>
            </a:r>
            <a:r>
              <a:rPr lang="en-US" altLang="en-US" sz="2400" dirty="0">
                <a:latin typeface="Calibri" panose="020F0502020204030204" pitchFamily="34" charset="0"/>
              </a:rPr>
              <a:t>this strong association rule is misleading: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The overall % of students eating cereal is 75% &gt; 66.7%, a more telling rule:</a:t>
            </a:r>
          </a:p>
          <a:p>
            <a:pPr marL="742950" lvl="2" indent="-342900" eaLnBrk="1" hangingPunct="1">
              <a:spcBef>
                <a:spcPts val="600"/>
              </a:spcBef>
              <a:spcAft>
                <a:spcPts val="300"/>
              </a:spcAft>
              <a:buSzPct val="60000"/>
              <a:defRPr/>
            </a:pP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¬ </a:t>
            </a:r>
            <a:r>
              <a:rPr lang="en-US" altLang="en-US" i="1" dirty="0">
                <a:latin typeface="Calibri" panose="020F0502020204030204" pitchFamily="34" charset="0"/>
              </a:rPr>
              <a:t>play-basketball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 [35%, 87.5%] (high s &amp; c)</a:t>
            </a:r>
          </a:p>
        </p:txBody>
      </p:sp>
      <p:graphicFrame>
        <p:nvGraphicFramePr>
          <p:cNvPr id="1408050" name="Group 50"/>
          <p:cNvGraphicFramePr>
            <a:graphicFrameLocks noGrp="1"/>
          </p:cNvGraphicFramePr>
          <p:nvPr/>
        </p:nvGraphicFramePr>
        <p:xfrm>
          <a:off x="1222375" y="2676865"/>
          <a:ext cx="7213600" cy="1262063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 rot="766528">
            <a:off x="8034038" y="3141115"/>
            <a:ext cx="279286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2-way contingency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3539" y="1253722"/>
            <a:ext cx="1581373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Be careful!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Pattern Discovery?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06401" y="1179088"/>
            <a:ext cx="10749279" cy="54503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What are patterns?</a:t>
            </a:r>
            <a:r>
              <a:rPr lang="en-US" altLang="en-US" dirty="0">
                <a:latin typeface="Calibri" pitchFamily="34" charset="0"/>
              </a:rPr>
              <a:t>  </a:t>
            </a:r>
          </a:p>
          <a:p>
            <a:pPr lvl="1">
              <a:spcAft>
                <a:spcPts val="2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Patterns</a:t>
            </a:r>
            <a:r>
              <a:rPr lang="en-US" altLang="en-US" dirty="0">
                <a:latin typeface="Calibri" pitchFamily="34" charset="0"/>
              </a:rPr>
              <a:t>: A set of items, subsequences, or substructures that occur frequently together (or strongly correlated) in a data set</a:t>
            </a:r>
          </a:p>
          <a:p>
            <a:pPr lvl="1"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Patterns represent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intrinsic</a:t>
            </a:r>
            <a:r>
              <a:rPr lang="en-US" altLang="en-US" dirty="0">
                <a:latin typeface="Calibri" pitchFamily="34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important properties </a:t>
            </a:r>
            <a:r>
              <a:rPr lang="en-US" altLang="en-US" dirty="0">
                <a:latin typeface="Calibri" pitchFamily="34" charset="0"/>
              </a:rPr>
              <a:t>of datasets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Pattern discovery</a:t>
            </a:r>
            <a:r>
              <a:rPr lang="en-US" altLang="en-US" dirty="0">
                <a:latin typeface="Calibri" pitchFamily="34" charset="0"/>
              </a:rPr>
              <a:t>: Uncovering patterns from massive data 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Motivation examples: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What products were often purchased together?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What are the subsequent purchases after buying an iPad?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What code segments likely contain copy-and-paste bugs?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>
                <a:latin typeface="Calibri" pitchFamily="34" charset="0"/>
              </a:rPr>
              <a:t>What word sequences likely form phrases in this corpus?</a:t>
            </a:r>
          </a:p>
        </p:txBody>
      </p:sp>
    </p:spTree>
    <p:extLst>
      <p:ext uri="{BB962C8B-B14F-4D97-AF65-F5344CB8AC3E}">
        <p14:creationId xmlns:p14="http://schemas.microsoft.com/office/powerpoint/2010/main" val="37109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Interestingness Measure: Lift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36" y="1254124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Measure of dependent/correlated events: </a:t>
            </a:r>
            <a:r>
              <a:rPr lang="en-US" altLang="en-US" b="1" dirty="0">
                <a:latin typeface="Calibri" pitchFamily="34" charset="0"/>
                <a:sym typeface="Symbol" pitchFamily="18" charset="2"/>
              </a:rPr>
              <a:t>lift</a:t>
            </a:r>
          </a:p>
        </p:txBody>
      </p:sp>
      <p:graphicFrame>
        <p:nvGraphicFramePr>
          <p:cNvPr id="8199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78250" y="5056188"/>
          <a:ext cx="41767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2616200" imgH="393700" progId="Equation.3">
                  <p:embed/>
                </p:oleObj>
              </mc:Choice>
              <mc:Fallback>
                <p:oleObj name="Equation" r:id="rId4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056188"/>
                        <a:ext cx="41767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0663" y="4462463"/>
          <a:ext cx="39639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2514600" imgH="393700" progId="Equation.3">
                  <p:embed/>
                </p:oleObj>
              </mc:Choice>
              <mc:Fallback>
                <p:oleObj name="Equation" r:id="rId6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462463"/>
                        <a:ext cx="39639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1"/>
          <p:cNvGraphicFramePr>
            <a:graphicFrameLocks noChangeAspect="1"/>
          </p:cNvGraphicFramePr>
          <p:nvPr/>
        </p:nvGraphicFramePr>
        <p:xfrm>
          <a:off x="1136526" y="1720849"/>
          <a:ext cx="540173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8" imgW="2184400" imgH="419100" progId="Equation.3">
                  <p:embed/>
                </p:oleObj>
              </mc:Choice>
              <mc:Fallback>
                <p:oleObj name="Equation" r:id="rId8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26" y="1720849"/>
                        <a:ext cx="540173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/>
        </p:nvGraphicFramePr>
        <p:xfrm>
          <a:off x="7823201" y="1785939"/>
          <a:ext cx="4063999" cy="1350327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3733800"/>
            <a:ext cx="701963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C8C8C"/>
              </a:buClr>
              <a:defRPr/>
            </a:pPr>
            <a:endParaRPr lang="en-US" altLang="en-US" sz="2000" kern="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228" name="TextBox 1"/>
          <p:cNvSpPr txBox="1">
            <a:spLocks noChangeArrowheads="1"/>
          </p:cNvSpPr>
          <p:nvPr/>
        </p:nvSpPr>
        <p:spPr bwMode="auto">
          <a:xfrm>
            <a:off x="8275782" y="1320799"/>
            <a:ext cx="326043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Calibri" pitchFamily="34" charset="0"/>
              </a:rPr>
              <a:t>Lift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 is more telling than s &amp; c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1095" y="2730526"/>
            <a:ext cx="7644717" cy="386391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Lift(B, C) may tell how B and C are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endParaRPr lang="en-US" altLang="en-US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B and ¬C are positively correlated since lift(B, ¬C) &gt; 1</a:t>
            </a:r>
          </a:p>
        </p:txBody>
      </p:sp>
    </p:spTree>
    <p:extLst>
      <p:ext uri="{BB962C8B-B14F-4D97-AF65-F5344CB8AC3E}">
        <p14:creationId xmlns:p14="http://schemas.microsoft.com/office/powerpoint/2010/main" val="16792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619" y="316454"/>
            <a:ext cx="1107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Interestingness Measure: </a:t>
            </a:r>
            <a:r>
              <a:rPr lang="el-GR" altLang="en-US" b="1" dirty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/>
              <a:t>2</a:t>
            </a:r>
            <a:r>
              <a:rPr lang="en-US" altLang="en-US" dirty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36245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>
                <a:sym typeface="Symbol" pitchFamily="18" charset="2"/>
              </a:rPr>
              <a:t>Another measure to test correlated events: </a:t>
            </a:r>
            <a:r>
              <a:rPr lang="el-GR" altLang="en-US" b="1" dirty="0">
                <a:ea typeface="MingLiU" pitchFamily="49" charset="-120"/>
              </a:rPr>
              <a:t>χ</a:t>
            </a:r>
            <a:r>
              <a:rPr lang="en-US" altLang="en-US" b="1" baseline="30000" dirty="0"/>
              <a:t>2</a:t>
            </a:r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9" name="Group 50"/>
          <p:cNvGraphicFramePr>
            <a:graphicFrameLocks noGrp="1"/>
          </p:cNvGraphicFramePr>
          <p:nvPr/>
        </p:nvGraphicFramePr>
        <p:xfrm>
          <a:off x="7823201" y="1402426"/>
          <a:ext cx="4063999" cy="13854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79" name="Object 2"/>
          <p:cNvGraphicFramePr>
            <a:graphicFrameLocks noChangeAspect="1"/>
          </p:cNvGraphicFramePr>
          <p:nvPr/>
        </p:nvGraphicFramePr>
        <p:xfrm>
          <a:off x="2336800" y="1780309"/>
          <a:ext cx="4470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4" imgW="2057400" imgH="444240" progId="Equation.3">
                  <p:embed/>
                </p:oleObj>
              </mc:Choice>
              <mc:Fallback>
                <p:oleObj name="Equation" r:id="rId4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780309"/>
                        <a:ext cx="4470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6558" y="2449577"/>
            <a:ext cx="8989046" cy="414040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ea typeface="MingLiU"/>
              </a:rPr>
              <a:t>For the table on the right,</a:t>
            </a:r>
          </a:p>
          <a:p>
            <a:pPr>
              <a:spcAft>
                <a:spcPts val="600"/>
              </a:spcAft>
              <a:defRPr/>
            </a:pPr>
            <a:endParaRPr lang="en-US" altLang="en-US" b="1" dirty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endParaRPr lang="en-US" altLang="en-US" b="1" dirty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ea typeface="MingLiU"/>
              </a:rPr>
              <a:t>By </a:t>
            </a:r>
            <a:r>
              <a:rPr lang="en-US" dirty="0">
                <a:solidFill>
                  <a:srgbClr val="000000"/>
                </a:solidFill>
              </a:rPr>
              <a:t>consulting a table of critical values of the </a:t>
            </a:r>
            <a:r>
              <a:rPr lang="el-GR" altLang="en-US" b="1" dirty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distribution, one can conclude that the chance for B and C  to be independent is very low (&lt; 0.01)</a:t>
            </a:r>
            <a:endParaRPr lang="en-US" altLang="en-US" dirty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r>
              <a:rPr lang="el-GR" altLang="en-US" b="1" dirty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-test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ea typeface="MingLiU" pitchFamily="49" charset="-120"/>
              </a:rPr>
              <a:t>Thus, </a:t>
            </a:r>
            <a:r>
              <a:rPr lang="el-GR" altLang="en-US" b="1" dirty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 is also more telling than the support-confidence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0097" y="2988756"/>
            <a:ext cx="206547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Expected 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5205" y="3644090"/>
            <a:ext cx="2142186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Observed value</a:t>
            </a:r>
          </a:p>
        </p:txBody>
      </p:sp>
      <p:sp>
        <p:nvSpPr>
          <p:cNvPr id="4" name="Curved Left Arrow 3"/>
          <p:cNvSpPr/>
          <p:nvPr/>
        </p:nvSpPr>
        <p:spPr>
          <a:xfrm rot="9641858">
            <a:off x="8817023" y="1862440"/>
            <a:ext cx="607481" cy="1768105"/>
          </a:xfrm>
          <a:prstGeom prst="curved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9843011">
            <a:off x="8436211" y="1836710"/>
            <a:ext cx="473759" cy="2084117"/>
          </a:xfrm>
          <a:prstGeom prst="curvedLeftArrow">
            <a:avLst/>
          </a:prstGeom>
          <a:solidFill>
            <a:srgbClr val="F0C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10745" y="3024262"/>
          <a:ext cx="82946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6" imgW="4241800" imgH="406400" progId="Equation.3">
                  <p:embed/>
                </p:oleObj>
              </mc:Choice>
              <mc:Fallback>
                <p:oleObj name="Equation" r:id="rId6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45" y="3024262"/>
                        <a:ext cx="82946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5261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2" grpId="0" animBg="1"/>
      <p:bldP spid="14" grpId="0" animBg="1"/>
      <p:bldP spid="4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14040"/>
            <a:ext cx="11074400" cy="66732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Lift and </a:t>
            </a:r>
            <a:r>
              <a:rPr lang="el-GR" altLang="en-US" b="1" dirty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: Are They Always Good Measures?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4877" y="1227128"/>
            <a:ext cx="6862619" cy="531293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Null transactions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:  Transactions that contain neither B nor C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Let’s examine the new dataset D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BC (100) is much rarer than </a:t>
            </a:r>
            <a:r>
              <a:rPr lang="en-US" dirty="0">
                <a:latin typeface="Calibri" panose="020F0502020204030204" pitchFamily="34" charset="0"/>
              </a:rPr>
              <a:t>B¬C (1000) and ¬BC (1000), but there are many ¬B¬C (100000)</a:t>
            </a:r>
          </a:p>
          <a:p>
            <a:pPr lvl="1">
              <a:lnSpc>
                <a:spcPct val="130000"/>
              </a:lnSpc>
            </a:pP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Unlikely B &amp; C will happen together!</a:t>
            </a: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/>
              <a:t>2 </a:t>
            </a:r>
            <a:r>
              <a:rPr lang="en-US" altLang="en-US" kern="0" dirty="0">
                <a:sym typeface="Symbol" pitchFamily="18" charset="2"/>
              </a:rPr>
              <a:t>= 670: Observed(BC) &gt;&gt; expected value (11.85)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latin typeface="Calibri" pitchFamily="34" charset="0"/>
              </a:rPr>
              <a:t>Too many null transactions may “spoil the soup”!</a:t>
            </a:r>
            <a:endParaRPr lang="en-US" altLang="en-US" kern="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12" name="Group 50"/>
          <p:cNvGraphicFramePr>
            <a:graphicFrameLocks noGrp="1"/>
          </p:cNvGraphicFramePr>
          <p:nvPr/>
        </p:nvGraphicFramePr>
        <p:xfrm>
          <a:off x="7398328" y="1230835"/>
          <a:ext cx="4063999" cy="1350327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50"/>
          <p:cNvGraphicFramePr>
            <a:graphicFrameLocks noGrp="1"/>
          </p:cNvGraphicFramePr>
          <p:nvPr/>
        </p:nvGraphicFramePr>
        <p:xfrm>
          <a:off x="7329056" y="3936991"/>
          <a:ext cx="4368799" cy="1350327"/>
        </p:xfrm>
        <a:graphic>
          <a:graphicData uri="http://schemas.openxmlformats.org/drawingml/2006/table">
            <a:tbl>
              <a:tblPr/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9492673" y="2614580"/>
            <a:ext cx="193637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Calibri" pitchFamily="34" charset="0"/>
              </a:rPr>
              <a:t>null transactions</a:t>
            </a:r>
            <a:endParaRPr lang="en-US" alt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303491" y="3509556"/>
            <a:ext cx="4378363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alibri"/>
                <a:ea typeface="MingLiU"/>
              </a:rPr>
              <a:t>Contingency table with expected values added</a:t>
            </a:r>
            <a:endParaRPr lang="en-US" altLang="en-US" sz="16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rved Left Arrow 1"/>
          <p:cNvSpPr/>
          <p:nvPr/>
        </p:nvSpPr>
        <p:spPr>
          <a:xfrm rot="10272491">
            <a:off x="9069399" y="2153572"/>
            <a:ext cx="368027" cy="75119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20927834">
            <a:off x="5635296" y="2158243"/>
            <a:ext cx="819807" cy="270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9" y="2348253"/>
            <a:ext cx="9483126" cy="4139597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Interestingness Measures &amp; Null-Invariance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5391" y="1320800"/>
            <a:ext cx="9843315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Value does not change with the # of null-transactions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A few interestingness measures:  Some are null invariant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0367" y="2829261"/>
            <a:ext cx="237744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>
                <a:solidFill>
                  <a:srgbClr val="000000"/>
                </a:solidFill>
                <a:ea typeface="MingLiU"/>
              </a:rPr>
              <a:t>Χ</a:t>
            </a:r>
            <a:r>
              <a:rPr lang="en-US" altLang="en-US" sz="2400" b="1" baseline="30000" dirty="0">
                <a:solidFill>
                  <a:srgbClr val="000000"/>
                </a:solidFill>
              </a:rPr>
              <a:t>2 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and lift are not null-invariant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0367" y="4077465"/>
            <a:ext cx="237744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i="1" dirty="0" err="1">
                <a:solidFill>
                  <a:srgbClr val="000000"/>
                </a:solidFill>
                <a:ea typeface="MingLiU"/>
              </a:rPr>
              <a:t>Jaccard</a:t>
            </a:r>
            <a:r>
              <a:rPr lang="en-US" altLang="en-US" sz="2400" i="1" dirty="0">
                <a:solidFill>
                  <a:srgbClr val="000000"/>
                </a:solidFill>
                <a:ea typeface="MingLiU"/>
              </a:rPr>
              <a:t>, cosine, </a:t>
            </a:r>
            <a:r>
              <a:rPr lang="en-US" altLang="en-US" sz="2400" i="1" dirty="0" err="1">
                <a:solidFill>
                  <a:srgbClr val="000000"/>
                </a:solidFill>
                <a:ea typeface="MingLiU"/>
              </a:rPr>
              <a:t>AllConf</a:t>
            </a:r>
            <a:r>
              <a:rPr lang="en-US" altLang="en-US" sz="2400" i="1" dirty="0">
                <a:solidFill>
                  <a:srgbClr val="000000"/>
                </a:solidFill>
                <a:ea typeface="MingLiU"/>
              </a:rPr>
              <a:t>, </a:t>
            </a:r>
            <a:r>
              <a:rPr lang="en-US" altLang="en-US" sz="2400" i="1" dirty="0" err="1">
                <a:solidFill>
                  <a:srgbClr val="000000"/>
                </a:solidFill>
                <a:ea typeface="MingLiU"/>
              </a:rPr>
              <a:t>MaxConf</a:t>
            </a:r>
            <a:r>
              <a:rPr lang="en-US" altLang="en-US" sz="2400" i="1" dirty="0">
                <a:solidFill>
                  <a:srgbClr val="000000"/>
                </a:solidFill>
                <a:ea typeface="MingLiU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ea typeface="MingLiU"/>
              </a:rPr>
              <a:t>and </a:t>
            </a:r>
            <a:r>
              <a:rPr lang="en-US" altLang="en-US" sz="2400" i="1" dirty="0" err="1">
                <a:solidFill>
                  <a:srgbClr val="000000"/>
                </a:solidFill>
                <a:ea typeface="MingLiU"/>
              </a:rPr>
              <a:t>Kulczynski</a:t>
            </a:r>
            <a:r>
              <a:rPr lang="en-US" altLang="en-US" sz="2400" dirty="0">
                <a:solidFill>
                  <a:srgbClr val="000000"/>
                </a:solidFill>
                <a:ea typeface="MingLiU"/>
              </a:rPr>
              <a:t> are 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null-invariant measures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9251573" y="2829260"/>
            <a:ext cx="408790" cy="83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9251574" y="3843138"/>
            <a:ext cx="408791" cy="2485599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Null Invariance: An Important Property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3818"/>
            <a:ext cx="10233891" cy="919018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Calibri" pitchFamily="34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dirty="0">
                <a:latin typeface="Calibri" pitchFamily="34" charset="0"/>
              </a:rPr>
              <a:t>Many transactions may contain neither milk nor coffee!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95735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436" y="4378326"/>
            <a:ext cx="10594110" cy="2212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6357" y="2152364"/>
            <a:ext cx="6101097" cy="149527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Lift and </a:t>
            </a:r>
            <a:r>
              <a:rPr lang="en-US" altLang="en-US" sz="2400" b="1" kern="0" dirty="0">
                <a:solidFill>
                  <a:srgbClr val="000000"/>
                </a:solidFill>
                <a:sym typeface="Symbol" pitchFamily="18" charset="2"/>
              </a:rPr>
              <a:t></a:t>
            </a:r>
            <a:r>
              <a:rPr lang="en-US" altLang="en-US" sz="2400" b="1" kern="0" baseline="30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en-US" sz="2400" b="1" kern="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sym typeface="Symbol" pitchFamily="18" charset="2"/>
              </a:rPr>
              <a:t>are not </a:t>
            </a:r>
            <a:r>
              <a:rPr lang="en-US" altLang="en-US" sz="2400" kern="0" dirty="0">
                <a:solidFill>
                  <a:srgbClr val="000000"/>
                </a:solidFill>
              </a:rPr>
              <a:t>null-invariant: not good to evaluate data </a:t>
            </a:r>
            <a:r>
              <a:rPr lang="en-US" altLang="en-US" sz="2400" kern="0">
                <a:solidFill>
                  <a:srgbClr val="000000"/>
                </a:solidFill>
              </a:rPr>
              <a:t>that contain </a:t>
            </a:r>
            <a:r>
              <a:rPr lang="en-US" altLang="en-US" sz="2400" kern="0" dirty="0">
                <a:solidFill>
                  <a:srgbClr val="000000"/>
                </a:solidFill>
              </a:rPr>
              <a:t>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Many measures are not null-invariant! </a:t>
            </a:r>
          </a:p>
        </p:txBody>
      </p:sp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5115984" y="3730626"/>
            <a:ext cx="2707216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w.r.t. m and c</a:t>
            </a:r>
          </a:p>
        </p:txBody>
      </p:sp>
      <p:sp>
        <p:nvSpPr>
          <p:cNvPr id="11273" name="Oval 107"/>
          <p:cNvSpPr>
            <a:spLocks noChangeArrowheads="1"/>
          </p:cNvSpPr>
          <p:nvPr/>
        </p:nvSpPr>
        <p:spPr bwMode="auto">
          <a:xfrm>
            <a:off x="7010400" y="4724399"/>
            <a:ext cx="1625600" cy="104169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746" y="2306362"/>
            <a:ext cx="420254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2467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27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2400"/>
            <a:ext cx="1193338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1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Comparison of Null-Invariant Measures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0354"/>
            <a:ext cx="7407275" cy="215091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Calibri" pitchFamily="34" charset="0"/>
              </a:rPr>
              <a:t>Not all null-invariant measures are created equal</a:t>
            </a:r>
          </a:p>
          <a:p>
            <a:pPr eaLnBrk="1" hangingPunct="1"/>
            <a:r>
              <a:rPr lang="en-US" altLang="en-US" sz="2400" dirty="0">
                <a:latin typeface="Calibri" pitchFamily="34" charset="0"/>
              </a:rPr>
              <a:t>Which one is better?</a:t>
            </a:r>
          </a:p>
          <a:p>
            <a:pPr lvl="1" eaLnBrk="1" hangingPunct="1"/>
            <a:r>
              <a:rPr lang="en-US" altLang="en-US" sz="2400" dirty="0">
                <a:latin typeface="Calibri" pitchFamily="34" charset="0"/>
              </a:rPr>
              <a:t>D</a:t>
            </a:r>
            <a:r>
              <a:rPr lang="en-US" altLang="en-US" sz="2400" baseline="-25000" dirty="0">
                <a:latin typeface="Calibri" pitchFamily="34" charset="0"/>
              </a:rPr>
              <a:t>4</a:t>
            </a:r>
            <a:r>
              <a:rPr lang="en-US" altLang="en-US" sz="2400" dirty="0">
                <a:latin typeface="Calibri" pitchFamily="34" charset="0"/>
              </a:rPr>
              <a:t>—D</a:t>
            </a:r>
            <a:r>
              <a:rPr lang="en-US" altLang="en-US" sz="2400" baseline="-25000" dirty="0">
                <a:latin typeface="Calibri" pitchFamily="34" charset="0"/>
              </a:rPr>
              <a:t>6</a:t>
            </a:r>
            <a:r>
              <a:rPr lang="en-US" altLang="en-US" sz="2400" dirty="0">
                <a:latin typeface="Calibri" pitchFamily="34" charset="0"/>
              </a:rPr>
              <a:t> differentiate the null-invariant measures</a:t>
            </a:r>
          </a:p>
          <a:p>
            <a:pPr lvl="1" eaLnBrk="1" hangingPunct="1"/>
            <a:r>
              <a:rPr lang="en-US" altLang="en-US" sz="2400" dirty="0" err="1">
                <a:latin typeface="Calibri" pitchFamily="34" charset="0"/>
              </a:rPr>
              <a:t>Kulc</a:t>
            </a:r>
            <a:r>
              <a:rPr lang="en-US" altLang="en-US" sz="2400" dirty="0">
                <a:latin typeface="Calibri" pitchFamily="34" charset="0"/>
              </a:rPr>
              <a:t> (</a:t>
            </a:r>
            <a:r>
              <a:rPr lang="en-US" altLang="en-US" sz="2400" dirty="0" err="1">
                <a:latin typeface="Calibri" pitchFamily="34" charset="0"/>
              </a:rPr>
              <a:t>Kulczynski</a:t>
            </a:r>
            <a:r>
              <a:rPr lang="en-US" altLang="en-US" sz="2400" dirty="0">
                <a:latin typeface="Calibri" pitchFamily="34" charset="0"/>
              </a:rPr>
              <a:t> 1927) holds firm and is in balance of both directional implications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133600"/>
            <a:ext cx="3602182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Oval 115"/>
          <p:cNvSpPr>
            <a:spLocks noChangeArrowheads="1"/>
          </p:cNvSpPr>
          <p:nvPr/>
        </p:nvSpPr>
        <p:spPr bwMode="auto">
          <a:xfrm>
            <a:off x="812800" y="4800600"/>
            <a:ext cx="5054600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6" name="AutoShape 109"/>
          <p:cNvSpPr>
            <a:spLocks noChangeArrowheads="1"/>
          </p:cNvSpPr>
          <p:nvPr/>
        </p:nvSpPr>
        <p:spPr bwMode="auto">
          <a:xfrm>
            <a:off x="4064001" y="3505200"/>
            <a:ext cx="3416300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All 5 are null-invariant</a:t>
            </a:r>
          </a:p>
        </p:txBody>
      </p:sp>
      <p:sp>
        <p:nvSpPr>
          <p:cNvPr id="12297" name="Oval 110"/>
          <p:cNvSpPr>
            <a:spLocks noChangeArrowheads="1"/>
          </p:cNvSpPr>
          <p:nvPr/>
        </p:nvSpPr>
        <p:spPr bwMode="auto">
          <a:xfrm>
            <a:off x="6096000" y="4267200"/>
            <a:ext cx="8286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8" name="Oval 110"/>
          <p:cNvSpPr>
            <a:spLocks noChangeArrowheads="1"/>
          </p:cNvSpPr>
          <p:nvPr/>
        </p:nvSpPr>
        <p:spPr bwMode="auto">
          <a:xfrm>
            <a:off x="7296150" y="4295775"/>
            <a:ext cx="93345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9" name="Oval 110"/>
          <p:cNvSpPr>
            <a:spLocks noChangeArrowheads="1"/>
          </p:cNvSpPr>
          <p:nvPr/>
        </p:nvSpPr>
        <p:spPr bwMode="auto">
          <a:xfrm>
            <a:off x="8401050" y="4267200"/>
            <a:ext cx="10572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0" name="Oval 110"/>
          <p:cNvSpPr>
            <a:spLocks noChangeArrowheads="1"/>
          </p:cNvSpPr>
          <p:nvPr/>
        </p:nvSpPr>
        <p:spPr bwMode="auto">
          <a:xfrm>
            <a:off x="9575800" y="4295775"/>
            <a:ext cx="87312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1" name="Oval 110"/>
          <p:cNvSpPr>
            <a:spLocks noChangeArrowheads="1"/>
          </p:cNvSpPr>
          <p:nvPr/>
        </p:nvSpPr>
        <p:spPr bwMode="auto">
          <a:xfrm>
            <a:off x="10524837" y="4295775"/>
            <a:ext cx="1320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2" name="Oval 116"/>
          <p:cNvSpPr>
            <a:spLocks noChangeArrowheads="1"/>
          </p:cNvSpPr>
          <p:nvPr/>
        </p:nvSpPr>
        <p:spPr bwMode="auto">
          <a:xfrm>
            <a:off x="5966691" y="4838700"/>
            <a:ext cx="6225309" cy="11049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3" name="AutoShape 117"/>
          <p:cNvSpPr>
            <a:spLocks noChangeArrowheads="1"/>
          </p:cNvSpPr>
          <p:nvPr/>
        </p:nvSpPr>
        <p:spPr bwMode="auto">
          <a:xfrm>
            <a:off x="3302001" y="6086475"/>
            <a:ext cx="7023100" cy="304800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2304" name="Oval 110"/>
          <p:cNvSpPr>
            <a:spLocks noChangeArrowheads="1"/>
          </p:cNvSpPr>
          <p:nvPr/>
        </p:nvSpPr>
        <p:spPr bwMode="auto">
          <a:xfrm>
            <a:off x="4673600" y="4267200"/>
            <a:ext cx="1098551" cy="561975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31200" y="1671935"/>
            <a:ext cx="3759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38903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DBLP Coauthor Relationships</a:t>
            </a:r>
          </a:p>
        </p:txBody>
      </p:sp>
      <p:sp>
        <p:nvSpPr>
          <p:cNvPr id="13325" name="Content Placeholder 1"/>
          <p:cNvSpPr>
            <a:spLocks noGrp="1"/>
          </p:cNvSpPr>
          <p:nvPr>
            <p:ph idx="1"/>
          </p:nvPr>
        </p:nvSpPr>
        <p:spPr>
          <a:xfrm>
            <a:off x="682865" y="5573977"/>
            <a:ext cx="11176000" cy="990600"/>
          </a:xfrm>
        </p:spPr>
        <p:txBody>
          <a:bodyPr/>
          <a:lstStyle/>
          <a:p>
            <a:r>
              <a:rPr lang="en-US" altLang="en-US" sz="2400" dirty="0"/>
              <a:t>Which pairs of authors are strongly related?</a:t>
            </a:r>
          </a:p>
          <a:p>
            <a:pPr lvl="1"/>
            <a:r>
              <a:rPr lang="en-US" altLang="en-US" sz="2400" dirty="0"/>
              <a:t>Use </a:t>
            </a:r>
            <a:r>
              <a:rPr lang="en-US" altLang="en-US" sz="2400" dirty="0" err="1"/>
              <a:t>Kulc</a:t>
            </a:r>
            <a:r>
              <a:rPr lang="en-US" altLang="en-US" sz="2400" dirty="0"/>
              <a:t> to find Advisor-advisee, close collaborators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8207974" y="3660354"/>
            <a:ext cx="406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87974" y="1120236"/>
            <a:ext cx="11176000" cy="734443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DBLP: Computer science research publication bibliographic database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&gt; 3.8 million entries on authors, paper, venue, year, and other information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74" y="1956756"/>
            <a:ext cx="12058651" cy="3532398"/>
            <a:chOff x="79974" y="1956756"/>
            <a:chExt cx="12058651" cy="3532398"/>
          </a:xfrm>
        </p:grpSpPr>
        <p:pic>
          <p:nvPicPr>
            <p:cNvPr id="13314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4" y="1956756"/>
              <a:ext cx="12058651" cy="278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8106374" y="3203154"/>
              <a:ext cx="39624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8207974" y="4117554"/>
              <a:ext cx="38608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0" name="AutoShape 7"/>
            <p:cNvSpPr>
              <a:spLocks noChangeArrowheads="1"/>
            </p:cNvSpPr>
            <p:nvPr/>
          </p:nvSpPr>
          <p:spPr bwMode="auto">
            <a:xfrm>
              <a:off x="5566374" y="4879554"/>
              <a:ext cx="6502400" cy="609600"/>
            </a:xfrm>
            <a:prstGeom prst="wedgeRoundRectCallout">
              <a:avLst>
                <a:gd name="adj1" fmla="val 28978"/>
                <a:gd name="adj2" fmla="val -49186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Advisor-advisee relation: </a:t>
              </a:r>
              <a:r>
                <a:rPr lang="en-US" altLang="en-US" sz="1800" dirty="0" err="1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Kulc</a:t>
              </a: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: high, </a:t>
              </a:r>
              <a:r>
                <a:rPr lang="en-US" altLang="en-US" sz="1800" dirty="0" err="1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Jaccard</a:t>
              </a: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: low, cosine: middle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5769574" y="4193754"/>
              <a:ext cx="24384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5871174" y="3660354"/>
              <a:ext cx="23368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5871174" y="3203154"/>
              <a:ext cx="21336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" name="Right Arrow 2"/>
            <p:cNvSpPr/>
            <p:nvPr/>
          </p:nvSpPr>
          <p:spPr>
            <a:xfrm rot="17985244">
              <a:off x="10640938" y="4463819"/>
              <a:ext cx="365089" cy="45720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64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Imbalance Ratio with </a:t>
            </a:r>
            <a:r>
              <a:rPr lang="en-US" altLang="en-US" sz="4000" dirty="0" err="1"/>
              <a:t>Kulczynski</a:t>
            </a:r>
            <a:r>
              <a:rPr lang="en-US" altLang="en-US" sz="4000" dirty="0"/>
              <a:t> Measure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38151" y="1220094"/>
            <a:ext cx="11379200" cy="3581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/>
              <a:t>IR (Imbalance Ratio): measure the imbalance of two </a:t>
            </a:r>
            <a:r>
              <a:rPr lang="en-US" altLang="en-US" dirty="0" err="1"/>
              <a:t>itemsets</a:t>
            </a:r>
            <a:r>
              <a:rPr lang="en-US" altLang="en-US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 err="1"/>
              <a:t>Kulczynski</a:t>
            </a:r>
            <a:r>
              <a:rPr lang="en-US" altLang="en-US" dirty="0"/>
              <a:t> and Imbalance Ratio (IR) together present a clear picture for all the three datasets D</a:t>
            </a:r>
            <a:r>
              <a:rPr lang="en-US" altLang="en-US" baseline="-25000" dirty="0"/>
              <a:t>4</a:t>
            </a:r>
            <a:r>
              <a:rPr lang="en-US" altLang="en-US" dirty="0"/>
              <a:t> through D</a:t>
            </a:r>
            <a:r>
              <a:rPr lang="en-US" altLang="en-US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</a:t>
            </a:r>
            <a:r>
              <a:rPr lang="en-US" altLang="en-US" baseline="-25000" dirty="0"/>
              <a:t>4  </a:t>
            </a:r>
            <a:r>
              <a:rPr lang="en-US" altLang="en-US" dirty="0"/>
              <a:t>is neutral &amp; balanced;  D</a:t>
            </a:r>
            <a:r>
              <a:rPr lang="en-US" altLang="en-US" baseline="-25000" dirty="0"/>
              <a:t>5  </a:t>
            </a:r>
            <a:r>
              <a:rPr lang="en-US" altLang="en-US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</a:t>
            </a:r>
            <a:r>
              <a:rPr lang="en-US" altLang="en-US" baseline="-25000" dirty="0"/>
              <a:t>6  </a:t>
            </a:r>
            <a:r>
              <a:rPr lang="en-US" altLang="en-US" dirty="0"/>
              <a:t>is neutral but very imbalanced 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59" y="1887478"/>
            <a:ext cx="5772727" cy="77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4493" y="4721213"/>
            <a:ext cx="11023014" cy="1966129"/>
            <a:chOff x="438151" y="4413540"/>
            <a:chExt cx="11023014" cy="1966129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1" y="4413540"/>
              <a:ext cx="11018982" cy="1966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9514935" y="5787615"/>
              <a:ext cx="1934135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527029" y="6067314"/>
              <a:ext cx="1934136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514934" y="5507916"/>
              <a:ext cx="1934136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18" y="254252"/>
            <a:ext cx="11925426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What Measures to Choose for Effective Pattern Evaluation?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946" y="1148609"/>
            <a:ext cx="11170969" cy="5549020"/>
          </a:xfrm>
        </p:spPr>
        <p:txBody>
          <a:bodyPr/>
          <a:lstStyle/>
          <a:p>
            <a:r>
              <a:rPr lang="en-US" altLang="en-US" dirty="0">
                <a:latin typeface="Calibri" pitchFamily="34" charset="0"/>
              </a:rPr>
              <a:t>Null value cases are predominant in many large datasets </a:t>
            </a:r>
          </a:p>
          <a:p>
            <a:pPr lvl="1"/>
            <a:r>
              <a:rPr lang="en-US" altLang="en-US" dirty="0">
                <a:latin typeface="Calibri" pitchFamily="34" charset="0"/>
              </a:rPr>
              <a:t>Neither milk nor coffee is in most of the baskets; neither Mike nor Jim is an author in most of the papers; ……</a:t>
            </a:r>
          </a:p>
          <a:p>
            <a:r>
              <a:rPr lang="en-US" altLang="en-US" i="1" dirty="0">
                <a:latin typeface="Calibri" pitchFamily="34" charset="0"/>
              </a:rPr>
              <a:t>Null-invariance</a:t>
            </a:r>
            <a:r>
              <a:rPr lang="en-US" altLang="en-US" dirty="0">
                <a:latin typeface="Calibri" pitchFamily="34" charset="0"/>
              </a:rPr>
              <a:t> is an important property</a:t>
            </a:r>
          </a:p>
          <a:p>
            <a:r>
              <a:rPr lang="en-US" altLang="en-US" dirty="0">
                <a:latin typeface="Calibri" pitchFamily="34" charset="0"/>
              </a:rPr>
              <a:t>Lift, </a:t>
            </a: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/>
              <a:t>2</a:t>
            </a:r>
            <a:r>
              <a:rPr lang="en-US" altLang="en-US" dirty="0">
                <a:latin typeface="Calibri" pitchFamily="34" charset="0"/>
              </a:rPr>
              <a:t> and cosine are good measures if null transactions are not predominant</a:t>
            </a:r>
          </a:p>
          <a:p>
            <a:pPr lvl="1"/>
            <a:r>
              <a:rPr lang="en-US" altLang="en-US" dirty="0">
                <a:latin typeface="Calibri" pitchFamily="34" charset="0"/>
              </a:rPr>
              <a:t>Otherwise, </a:t>
            </a:r>
            <a:r>
              <a:rPr lang="en-US" altLang="en-US" i="1" dirty="0" err="1">
                <a:solidFill>
                  <a:srgbClr val="0000CC"/>
                </a:solidFill>
                <a:latin typeface="Calibri" pitchFamily="34" charset="0"/>
              </a:rPr>
              <a:t>Kulczynski</a:t>
            </a:r>
            <a:r>
              <a:rPr lang="en-US" altLang="en-US" i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altLang="en-US" i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i="1" dirty="0">
                <a:solidFill>
                  <a:srgbClr val="0000CC"/>
                </a:solidFill>
              </a:rPr>
              <a:t>Imbalance Ratio </a:t>
            </a:r>
            <a:r>
              <a:rPr lang="en-US" altLang="en-US" dirty="0"/>
              <a:t>should be used to judge the interestingness of a pattern </a:t>
            </a:r>
          </a:p>
          <a:p>
            <a:r>
              <a:rPr lang="en-US" altLang="en-US" dirty="0">
                <a:latin typeface="Calibri" pitchFamily="34" charset="0"/>
              </a:rPr>
              <a:t>Exercise: </a:t>
            </a:r>
            <a:r>
              <a:rPr lang="en-US" altLang="en-US" dirty="0">
                <a:ea typeface="MS PGothic" pitchFamily="34" charset="-128"/>
              </a:rPr>
              <a:t>Mining research collaborations from </a:t>
            </a:r>
            <a:r>
              <a:rPr lang="en-US" altLang="en-US" dirty="0">
                <a:latin typeface="Calibri" pitchFamily="34" charset="0"/>
                <a:ea typeface="MS PGothic" pitchFamily="34" charset="-128"/>
              </a:rPr>
              <a:t>research bibliographic data </a:t>
            </a:r>
            <a:endParaRPr lang="en-US" altLang="en-US" dirty="0">
              <a:ea typeface="MS PGothic" pitchFamily="34" charset="-128"/>
            </a:endParaRPr>
          </a:p>
          <a:p>
            <a:pPr lvl="1"/>
            <a:r>
              <a:rPr lang="en-US" altLang="en-US" dirty="0">
                <a:latin typeface="Calibri" pitchFamily="34" charset="0"/>
                <a:ea typeface="MS PGothic" pitchFamily="34" charset="-128"/>
              </a:rPr>
              <a:t>Find a group of frequent collaborators from research bibliographic data (e.g., DBLP)</a:t>
            </a:r>
          </a:p>
          <a:p>
            <a:pPr lvl="1"/>
            <a:r>
              <a:rPr lang="en-US" altLang="en-US" dirty="0">
                <a:latin typeface="Calibri" pitchFamily="34" charset="0"/>
                <a:ea typeface="MS PGothic" pitchFamily="34" charset="-128"/>
              </a:rPr>
              <a:t>Can you find the likely advisor-advisee relationship and during which years such a relationship happened?</a:t>
            </a:r>
          </a:p>
          <a:p>
            <a:pPr lvl="1"/>
            <a:r>
              <a:rPr lang="en-US" altLang="en-US" dirty="0">
                <a:latin typeface="Calibri" pitchFamily="34" charset="0"/>
                <a:ea typeface="MS PGothic" pitchFamily="34" charset="-128"/>
              </a:rPr>
              <a:t>Ref.: </a:t>
            </a:r>
            <a:r>
              <a:rPr lang="en-US" dirty="0"/>
              <a:t>C. Wang, J. Han, Y. </a:t>
            </a:r>
            <a:r>
              <a:rPr lang="en-US" dirty="0" err="1"/>
              <a:t>Jia</a:t>
            </a:r>
            <a:r>
              <a:rPr lang="en-US" dirty="0"/>
              <a:t>, J. Tang, D. Zhang, Y. Yu, and J. </a:t>
            </a:r>
            <a:r>
              <a:rPr lang="en-US" dirty="0" err="1"/>
              <a:t>Guo</a:t>
            </a:r>
            <a:r>
              <a:rPr lang="en-US" dirty="0"/>
              <a:t>, "Mining Advisor-Advisee Relationships from Research Publication Networks",  KDD'10</a:t>
            </a: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2917750" y="4320773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/>
          <a:lstStyle/>
          <a:p>
            <a:pPr eaLnBrk="1" hangingPunct="1"/>
            <a:r>
              <a:rPr lang="en-US" altLang="en-US"/>
              <a:t>Pattern Discovery: Why Is It Important?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86880"/>
            <a:ext cx="11234220" cy="540788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Finding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inherent regularities </a:t>
            </a:r>
            <a:r>
              <a:rPr lang="en-US" altLang="en-US" dirty="0">
                <a:latin typeface="Calibri" pitchFamily="34" charset="0"/>
              </a:rPr>
              <a:t>in a data set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Foundation</a:t>
            </a:r>
            <a:r>
              <a:rPr lang="en-US" altLang="en-US" dirty="0">
                <a:latin typeface="Calibri" pitchFamily="34" charset="0"/>
              </a:rPr>
              <a:t> for many essential data mining tasks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Association, correlation, and causality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Mining sequential, structural (e.g., sub-graph) patterns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Pattern analysis in spatiotemporal, multimedia, time-series, and stream data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Classification: Discriminative pattern-based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Cluster analysis: Pattern-based subspace clustering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Broad applications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latin typeface="Calibri" pitchFamily="34" charset="0"/>
              </a:rPr>
              <a:t>Market basket analysis, cross-marketing, catalog design, sale campaign analysis, Web log analysis, biological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5213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83" y="1200363"/>
            <a:ext cx="9304001" cy="547204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SzTx/>
            </a:pPr>
            <a:r>
              <a:rPr lang="en-US" altLang="en-US" sz="2000" dirty="0"/>
              <a:t>Basic Concepts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What Is Pattern Discovery?   Why Is It Important?	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Basic Concepts: Frequent Patterns and Association Rules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>
                <a:solidFill>
                  <a:prstClr val="black"/>
                </a:solidFill>
              </a:rPr>
              <a:t>Compressed Representation: Closed Patterns and Max-Patterns</a:t>
            </a:r>
            <a:endParaRPr lang="en-US" altLang="en-US" sz="2000" dirty="0"/>
          </a:p>
          <a:p>
            <a:pPr marL="457200" indent="-457200">
              <a:spcBef>
                <a:spcPts val="300"/>
              </a:spcBef>
              <a:buSzTx/>
            </a:pPr>
            <a:r>
              <a:rPr lang="en-US" altLang="en-US" sz="2000" kern="0" dirty="0"/>
              <a:t>Efficient Pattern Mining Methods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The Downward Closure Property of Frequent Patterns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</a:t>
            </a:r>
          </a:p>
          <a:p>
            <a:pPr lvl="2" defTabSz="1219110">
              <a:spcBef>
                <a:spcPts val="300"/>
              </a:spcBef>
            </a:pPr>
            <a:r>
              <a:rPr lang="en-US" altLang="en-US" sz="20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000" dirty="0" err="1">
                <a:solidFill>
                  <a:prstClr val="black"/>
                </a:solidFill>
              </a:rPr>
              <a:t>Apriori</a:t>
            </a:r>
            <a:endParaRPr lang="en-US" sz="2000" dirty="0">
              <a:solidFill>
                <a:prstClr val="black"/>
              </a:solidFill>
            </a:endParaRPr>
          </a:p>
          <a:p>
            <a:pPr lvl="2">
              <a:spcBef>
                <a:spcPts val="300"/>
              </a:spcBef>
            </a:pPr>
            <a:r>
              <a:rPr lang="en-US" altLang="en-US" sz="20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000" dirty="0"/>
          </a:p>
          <a:p>
            <a:pPr lvl="2">
              <a:spcBef>
                <a:spcPts val="300"/>
              </a:spcBef>
            </a:pPr>
            <a:r>
              <a:rPr lang="en-US" altLang="en-US" sz="2000" dirty="0" err="1"/>
              <a:t>FPGrowth</a:t>
            </a:r>
            <a:r>
              <a:rPr lang="en-US" altLang="en-US" sz="2000" dirty="0"/>
              <a:t>:  A Frequent Pattern-Growth Approach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Mining Closed Patterns </a:t>
            </a:r>
            <a:endParaRPr lang="en-US" altLang="en-US" sz="2000" kern="0" dirty="0"/>
          </a:p>
          <a:p>
            <a:pPr>
              <a:spcBef>
                <a:spcPts val="300"/>
              </a:spcBef>
            </a:pPr>
            <a:r>
              <a:rPr lang="en-US" altLang="en-US" sz="2000" kern="0" dirty="0"/>
              <a:t>Pattern Evaluation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Interestingness Measures in Pattern Mining 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Interestingness Measures: Lift and </a:t>
            </a:r>
            <a:r>
              <a:rPr lang="el-GR" altLang="en-US" sz="2000" dirty="0">
                <a:ea typeface="MingLiU" pitchFamily="49" charset="-120"/>
              </a:rPr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Null-Invariant Measures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Comparison of Interestingness Measures</a:t>
            </a:r>
          </a:p>
        </p:txBody>
      </p:sp>
    </p:spTree>
    <p:extLst>
      <p:ext uri="{BB962C8B-B14F-4D97-AF65-F5344CB8AC3E}">
        <p14:creationId xmlns:p14="http://schemas.microsoft.com/office/powerpoint/2010/main" val="4226410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Recommended Readings (Basic Concepts)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447800"/>
            <a:ext cx="11111345" cy="460201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Calibri" pitchFamily="34" charset="0"/>
              </a:rPr>
              <a:t>R. Agrawal, T. </a:t>
            </a:r>
            <a:r>
              <a:rPr lang="en-US" altLang="en-US" sz="2400" dirty="0" err="1">
                <a:latin typeface="Calibri" pitchFamily="34" charset="0"/>
              </a:rPr>
              <a:t>Imielinski</a:t>
            </a:r>
            <a:r>
              <a:rPr lang="en-US" altLang="en-US" sz="2400" dirty="0">
                <a:latin typeface="Calibri" pitchFamily="34" charset="0"/>
              </a:rPr>
              <a:t>, and A. Swami, “Mining association rules between sets of items in large databases”,  in Proc. of SIGMOD'93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Calibri" pitchFamily="34" charset="0"/>
              </a:rPr>
              <a:t>R. J. </a:t>
            </a:r>
            <a:r>
              <a:rPr lang="en-US" altLang="en-US" sz="2400" dirty="0" err="1">
                <a:latin typeface="Calibri" pitchFamily="34" charset="0"/>
              </a:rPr>
              <a:t>Bayardo</a:t>
            </a:r>
            <a:r>
              <a:rPr lang="en-US" altLang="en-US" sz="2400" dirty="0">
                <a:latin typeface="Calibri" pitchFamily="34" charset="0"/>
              </a:rPr>
              <a:t>, “Efficiently mining long patterns from databases”, in Proc. of SIGMOD'98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Calibri" pitchFamily="34" charset="0"/>
              </a:rPr>
              <a:t>N. </a:t>
            </a:r>
            <a:r>
              <a:rPr lang="en-US" altLang="en-US" sz="2400" dirty="0" err="1">
                <a:latin typeface="Calibri" pitchFamily="34" charset="0"/>
              </a:rPr>
              <a:t>Pasquier</a:t>
            </a:r>
            <a:r>
              <a:rPr lang="en-US" altLang="en-US" sz="2400" dirty="0">
                <a:latin typeface="Calibri" pitchFamily="34" charset="0"/>
              </a:rPr>
              <a:t>, Y. </a:t>
            </a:r>
            <a:r>
              <a:rPr lang="en-US" altLang="en-US" sz="2400" dirty="0" err="1">
                <a:latin typeface="Calibri" pitchFamily="34" charset="0"/>
              </a:rPr>
              <a:t>Bastide</a:t>
            </a:r>
            <a:r>
              <a:rPr lang="en-US" altLang="en-US" sz="2400" dirty="0">
                <a:latin typeface="Calibri" pitchFamily="34" charset="0"/>
              </a:rPr>
              <a:t>, R. </a:t>
            </a:r>
            <a:r>
              <a:rPr lang="en-US" altLang="en-US" sz="2400" dirty="0" err="1">
                <a:latin typeface="Calibri" pitchFamily="34" charset="0"/>
              </a:rPr>
              <a:t>Taouil</a:t>
            </a:r>
            <a:r>
              <a:rPr lang="en-US" altLang="en-US" sz="2400" dirty="0">
                <a:latin typeface="Calibri" pitchFamily="34" charset="0"/>
              </a:rPr>
              <a:t>, and L. </a:t>
            </a:r>
            <a:r>
              <a:rPr lang="en-US" altLang="en-US" sz="2400" dirty="0" err="1">
                <a:latin typeface="Calibri" pitchFamily="34" charset="0"/>
              </a:rPr>
              <a:t>Lakhal</a:t>
            </a:r>
            <a:r>
              <a:rPr lang="en-US" altLang="en-US" sz="2400" dirty="0">
                <a:latin typeface="Calibri" pitchFamily="34" charset="0"/>
              </a:rPr>
              <a:t>, “Discovering frequent closed </a:t>
            </a:r>
            <a:r>
              <a:rPr lang="en-US" altLang="en-US" sz="2400" dirty="0" err="1">
                <a:latin typeface="Calibri" pitchFamily="34" charset="0"/>
              </a:rPr>
              <a:t>itemsets</a:t>
            </a:r>
            <a:r>
              <a:rPr lang="en-US" altLang="en-US" sz="2400" dirty="0">
                <a:latin typeface="Calibri" pitchFamily="34" charset="0"/>
              </a:rPr>
              <a:t> for association rules”, in Proc. of ICDT'99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Calibri" pitchFamily="34" charset="0"/>
              </a:rPr>
              <a:t>J. Han, H. Cheng, D. Xin, and X. Yan, “Frequent Pattern Mining: Current Status and Future Directions”, Data Mining and Knowledge Discovery, 15(1): 55-86, 2007</a:t>
            </a:r>
          </a:p>
        </p:txBody>
      </p:sp>
    </p:spTree>
    <p:extLst>
      <p:ext uri="{BB962C8B-B14F-4D97-AF65-F5344CB8AC3E}">
        <p14:creationId xmlns:p14="http://schemas.microsoft.com/office/powerpoint/2010/main" val="1055174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41218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Recommended Readings (</a:t>
            </a:r>
            <a:r>
              <a:rPr lang="en-US" altLang="en-US" sz="4000" kern="0" dirty="0"/>
              <a:t>Efficient Pattern Mining Methods)</a:t>
            </a:r>
            <a:endParaRPr lang="en-US" altLang="en-US" sz="4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111760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R. Agrawal and R. </a:t>
            </a:r>
            <a:r>
              <a:rPr lang="en-US" altLang="en-US" sz="2000" dirty="0" err="1"/>
              <a:t>Srikant</a:t>
            </a:r>
            <a:r>
              <a:rPr lang="en-US" altLang="en-US" sz="2000" dirty="0"/>
              <a:t>, “Fast algorithms for mining association rules”, VLDB'94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A. </a:t>
            </a:r>
            <a:r>
              <a:rPr lang="en-US" altLang="en-US" sz="2000" dirty="0" err="1"/>
              <a:t>Savasere</a:t>
            </a:r>
            <a:r>
              <a:rPr lang="en-US" altLang="en-US" sz="2000" dirty="0"/>
              <a:t>, E. </a:t>
            </a:r>
            <a:r>
              <a:rPr lang="en-US" altLang="en-US" sz="2000" dirty="0" err="1"/>
              <a:t>Omiecinski</a:t>
            </a:r>
            <a:r>
              <a:rPr lang="en-US" altLang="en-US" sz="2000" dirty="0"/>
              <a:t>, and S. </a:t>
            </a:r>
            <a:r>
              <a:rPr lang="en-US" altLang="en-US" sz="2000" dirty="0" err="1"/>
              <a:t>Navathe</a:t>
            </a:r>
            <a:r>
              <a:rPr lang="en-US" altLang="en-US" sz="2000" dirty="0"/>
              <a:t>, “An efficient algorithm for mining association rules in large databases”, VLDB'95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J. S. Park, M. S. Chen, and P. S. Yu, “An effective hash-based algorithm for mining association rules”, SIGMOD'95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S. </a:t>
            </a:r>
            <a:r>
              <a:rPr lang="en-US" altLang="en-US" sz="2000" dirty="0" err="1"/>
              <a:t>Sarawagi</a:t>
            </a:r>
            <a:r>
              <a:rPr lang="en-US" altLang="en-US" sz="2000" dirty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sz="2000" dirty="0"/>
              <a:t>M. J. 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, S. </a:t>
            </a:r>
            <a:r>
              <a:rPr lang="en-US" altLang="en-US" sz="2000" dirty="0" err="1"/>
              <a:t>Parthasarathy</a:t>
            </a:r>
            <a:r>
              <a:rPr lang="en-US" altLang="en-US" sz="2000" dirty="0"/>
              <a:t>, M. </a:t>
            </a:r>
            <a:r>
              <a:rPr lang="en-US" altLang="en-US" sz="2000" dirty="0" err="1"/>
              <a:t>Ogihara</a:t>
            </a:r>
            <a:r>
              <a:rPr lang="en-US" altLang="en-US" sz="2000" dirty="0"/>
              <a:t>, and W. Li, “Parallel algorithm for discovery of association rules”, Data Mining and Knowledge Discovery, 1997</a:t>
            </a:r>
          </a:p>
          <a:p>
            <a:r>
              <a:rPr lang="en-US" altLang="en-US" sz="2000" dirty="0"/>
              <a:t>J. Han, J. Pei, and Y. Yin, “Mining frequent patterns without candidate generation”, SIGMOD’00</a:t>
            </a:r>
          </a:p>
          <a:p>
            <a:r>
              <a:rPr lang="en-US" altLang="en-US" sz="2000" dirty="0"/>
              <a:t>M. J. 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and Hsiao, “CHARM: An Efficient Algorithm for Closed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Mining”, SDM'02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J. Wang, J. Han, and J. Pei, “CLOSET+: Searching for the Best Strategies for Mining Frequent Closed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”, KDD'03</a:t>
            </a:r>
          </a:p>
          <a:p>
            <a:r>
              <a:rPr lang="en-US" altLang="en-US" sz="2000" dirty="0"/>
              <a:t>C. C. Aggarwal, M.A., </a:t>
            </a:r>
            <a:r>
              <a:rPr lang="en-US" altLang="en-US" sz="2000" dirty="0" err="1"/>
              <a:t>Bhuiyan</a:t>
            </a:r>
            <a:r>
              <a:rPr lang="en-US" altLang="en-US" sz="2000" dirty="0"/>
              <a:t>, M. A. Hasan, “Frequent Pattern Mining Algorithms: A Survey”, in Aggarwal and Han (eds.): Frequent Pattern Mining, Springer, 2014 </a:t>
            </a:r>
          </a:p>
        </p:txBody>
      </p:sp>
    </p:spTree>
    <p:extLst>
      <p:ext uri="{BB962C8B-B14F-4D97-AF65-F5344CB8AC3E}">
        <p14:creationId xmlns:p14="http://schemas.microsoft.com/office/powerpoint/2010/main" val="422725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684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Recommended Readings (Pattern Evaluation)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277600" cy="51054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C. C. Aggarwal and P. S. Yu.  A New Framework for </a:t>
            </a:r>
            <a:r>
              <a:rPr lang="en-US" altLang="en-US" dirty="0" err="1">
                <a:latin typeface="Calibri" pitchFamily="34" charset="0"/>
              </a:rPr>
              <a:t>Itemset</a:t>
            </a:r>
            <a:r>
              <a:rPr lang="en-US" altLang="en-US" dirty="0">
                <a:latin typeface="Calibri" pitchFamily="34" charset="0"/>
              </a:rPr>
              <a:t> Generation. PODS’98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S. </a:t>
            </a:r>
            <a:r>
              <a:rPr lang="en-US" altLang="en-US" dirty="0" err="1">
                <a:latin typeface="Calibri" pitchFamily="34" charset="0"/>
              </a:rPr>
              <a:t>Brin</a:t>
            </a:r>
            <a:r>
              <a:rPr lang="en-US" altLang="en-US" dirty="0">
                <a:latin typeface="Calibri" pitchFamily="34" charset="0"/>
              </a:rPr>
              <a:t>, R. </a:t>
            </a:r>
            <a:r>
              <a:rPr lang="en-US" altLang="en-US" dirty="0" err="1">
                <a:latin typeface="Calibri" pitchFamily="34" charset="0"/>
              </a:rPr>
              <a:t>Motwani</a:t>
            </a:r>
            <a:r>
              <a:rPr lang="en-US" altLang="en-US" dirty="0">
                <a:latin typeface="Calibri" pitchFamily="34" charset="0"/>
              </a:rPr>
              <a:t>, and C. Silverstein.   Beyond market basket: Generalizing association rules to correlations.  SIGMOD'97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M. </a:t>
            </a:r>
            <a:r>
              <a:rPr lang="en-US" altLang="en-US" dirty="0" err="1">
                <a:latin typeface="Calibri" pitchFamily="34" charset="0"/>
              </a:rPr>
              <a:t>Klemettinen</a:t>
            </a:r>
            <a:r>
              <a:rPr lang="en-US" altLang="en-US" dirty="0">
                <a:latin typeface="Calibri" pitchFamily="34" charset="0"/>
              </a:rPr>
              <a:t>, H. </a:t>
            </a:r>
            <a:r>
              <a:rPr lang="en-US" altLang="en-US" dirty="0" err="1">
                <a:latin typeface="Calibri" pitchFamily="34" charset="0"/>
              </a:rPr>
              <a:t>Mannila</a:t>
            </a:r>
            <a:r>
              <a:rPr lang="en-US" altLang="en-US" dirty="0">
                <a:latin typeface="Calibri" pitchFamily="34" charset="0"/>
              </a:rPr>
              <a:t>, P. </a:t>
            </a:r>
            <a:r>
              <a:rPr lang="en-US" altLang="en-US" dirty="0" err="1">
                <a:latin typeface="Calibri" pitchFamily="34" charset="0"/>
              </a:rPr>
              <a:t>Ronkainen</a:t>
            </a:r>
            <a:r>
              <a:rPr lang="en-US" altLang="en-US" dirty="0">
                <a:latin typeface="Calibri" pitchFamily="34" charset="0"/>
              </a:rPr>
              <a:t>, H. </a:t>
            </a:r>
            <a:r>
              <a:rPr lang="en-US" altLang="en-US" dirty="0" err="1">
                <a:latin typeface="Calibri" pitchFamily="34" charset="0"/>
              </a:rPr>
              <a:t>Toivonen</a:t>
            </a:r>
            <a:r>
              <a:rPr lang="en-US" altLang="en-US" dirty="0">
                <a:latin typeface="Calibri" pitchFamily="34" charset="0"/>
              </a:rPr>
              <a:t>, and A. I. </a:t>
            </a:r>
            <a:r>
              <a:rPr lang="en-US" altLang="en-US" dirty="0" err="1">
                <a:latin typeface="Calibri" pitchFamily="34" charset="0"/>
              </a:rPr>
              <a:t>Verkamo</a:t>
            </a:r>
            <a:r>
              <a:rPr lang="en-US" altLang="en-US" dirty="0">
                <a:latin typeface="Calibri" pitchFamily="34" charset="0"/>
              </a:rPr>
              <a:t>.   Finding interesting rules from large sets of discovered association rules.  CIKM'94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E. </a:t>
            </a:r>
            <a:r>
              <a:rPr lang="en-US" altLang="en-US" dirty="0" err="1">
                <a:latin typeface="Calibri" pitchFamily="34" charset="0"/>
              </a:rPr>
              <a:t>Omiecinski</a:t>
            </a:r>
            <a:r>
              <a:rPr lang="en-US" altLang="en-US" dirty="0">
                <a:latin typeface="Calibri" pitchFamily="34" charset="0"/>
              </a:rPr>
              <a:t>.   Alternative Interest Measures for Mining Associations.  TKDE’03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P.-N. Tan, V. Kumar, and J. Srivastava.   Selecting the Right Interestingness Measure for Association Patterns.  KDD'02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Calibri" pitchFamily="34" charset="0"/>
              </a:rPr>
              <a:t>T. Wu, Y. Chen and J. Han, Re-Examination of Interestingness Measures in Pattern Mining: A Unified Framework, Data Mining and Knowledge Discovery, 21(3):371-397, 2010</a:t>
            </a:r>
          </a:p>
        </p:txBody>
      </p:sp>
    </p:spTree>
    <p:extLst>
      <p:ext uri="{BB962C8B-B14F-4D97-AF65-F5344CB8AC3E}">
        <p14:creationId xmlns:p14="http://schemas.microsoft.com/office/powerpoint/2010/main" val="32829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9" y="228600"/>
            <a:ext cx="11148291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Basic Concepts: k-</a:t>
            </a:r>
            <a:r>
              <a:rPr lang="en-US" altLang="en-US" dirty="0" err="1"/>
              <a:t>Itemsets</a:t>
            </a:r>
            <a:r>
              <a:rPr lang="en-US" altLang="en-US" dirty="0"/>
              <a:t> and Their Supports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514299" y="1180000"/>
            <a:ext cx="5524551" cy="426829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>
                <a:latin typeface="Calibri" pitchFamily="34" charset="0"/>
              </a:rPr>
              <a:t>: A set of one or more items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k-</a:t>
            </a:r>
            <a:r>
              <a:rPr lang="en-US" altLang="en-US" sz="2400" dirty="0" err="1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>
                <a:latin typeface="Calibri" pitchFamily="34" charset="0"/>
              </a:rPr>
              <a:t>:  X = {x</a:t>
            </a:r>
            <a:r>
              <a:rPr lang="en-US" altLang="en-US" sz="2400" baseline="-25000" dirty="0">
                <a:latin typeface="Calibri" pitchFamily="34" charset="0"/>
              </a:rPr>
              <a:t>1</a:t>
            </a:r>
            <a:r>
              <a:rPr lang="en-US" altLang="en-US" sz="2400" dirty="0">
                <a:latin typeface="Calibri" pitchFamily="34" charset="0"/>
              </a:rPr>
              <a:t>, …, </a:t>
            </a:r>
            <a:r>
              <a:rPr lang="en-US" altLang="en-US" sz="2400" dirty="0" err="1">
                <a:latin typeface="Calibri" pitchFamily="34" charset="0"/>
              </a:rPr>
              <a:t>x</a:t>
            </a:r>
            <a:r>
              <a:rPr lang="en-US" altLang="en-US" sz="2400" baseline="-25000" dirty="0" err="1">
                <a:latin typeface="Calibri" pitchFamily="34" charset="0"/>
              </a:rPr>
              <a:t>k</a:t>
            </a:r>
            <a:r>
              <a:rPr lang="en-US" altLang="en-US" sz="2400" dirty="0">
                <a:latin typeface="Calibri" pitchFamily="34" charset="0"/>
              </a:rPr>
              <a:t>}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{Beer, Nuts, Diaper} is a 3-itemset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</a:rPr>
              <a:t>absolute</a:t>
            </a: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</a:rPr>
              <a:t> support</a:t>
            </a: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</a:rPr>
              <a:t>count</a:t>
            </a: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sz="2400" dirty="0">
                <a:latin typeface="Calibri" pitchFamily="34" charset="0"/>
              </a:rPr>
              <a:t>of X, sup{X}: Frequency or the number of occurrences of an </a:t>
            </a:r>
            <a:r>
              <a:rPr lang="en-US" altLang="en-US" sz="2400" dirty="0" err="1">
                <a:latin typeface="Calibri" pitchFamily="34" charset="0"/>
              </a:rPr>
              <a:t>itemset</a:t>
            </a:r>
            <a:r>
              <a:rPr lang="en-US" altLang="en-US" sz="2400" dirty="0">
                <a:latin typeface="Calibri" pitchFamily="34" charset="0"/>
              </a:rPr>
              <a:t> X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 sup{Beer} = 3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 sup{Diaper} = 4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 sup{Beer, Diaper} = 3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 sup{Beer, Eggs} = 1</a:t>
            </a: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6270519" y="1177062"/>
          <a:ext cx="5181600" cy="219399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59827" y="3557520"/>
            <a:ext cx="5679673" cy="2466933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relative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support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}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:  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The fraction of transactions that contains X (i.e., the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probability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 that a transaction contains X)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Ex.  s{Beer} = 3/5 = 60%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Ex.  s{Diaper} = 4/5 = 80%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Ex.  s{Beer, Eggs} = 1/5 = 20%</a:t>
            </a:r>
          </a:p>
        </p:txBody>
      </p:sp>
    </p:spTree>
    <p:extLst>
      <p:ext uri="{BB962C8B-B14F-4D97-AF65-F5344CB8AC3E}">
        <p14:creationId xmlns:p14="http://schemas.microsoft.com/office/powerpoint/2010/main" val="10497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9" y="228600"/>
            <a:ext cx="11148291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Basic Concepts: Frequent </a:t>
            </a:r>
            <a:r>
              <a:rPr lang="en-US" altLang="en-US" dirty="0" err="1"/>
              <a:t>Itemsets</a:t>
            </a:r>
            <a:r>
              <a:rPr lang="en-US" altLang="en-US" dirty="0"/>
              <a:t> (Patterns)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59549" y="1177062"/>
            <a:ext cx="5457876" cy="4875351"/>
          </a:xfrm>
        </p:spPr>
        <p:txBody>
          <a:bodyPr/>
          <a:lstStyle/>
          <a:p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An </a:t>
            </a:r>
            <a:r>
              <a:rPr lang="en-US" altLang="en-US" sz="2400" dirty="0" err="1">
                <a:latin typeface="Calibri" pitchFamily="34" charset="0"/>
                <a:sym typeface="Symbol" pitchFamily="18" charset="2"/>
              </a:rPr>
              <a:t>itemset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(or a pattern) X is </a:t>
            </a: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frequent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if the support of X is no less than a </a:t>
            </a:r>
            <a:r>
              <a:rPr lang="en-US" altLang="en-US" sz="2400" i="1" dirty="0" err="1">
                <a:latin typeface="Calibri" pitchFamily="34" charset="0"/>
                <a:sym typeface="Symbol" pitchFamily="18" charset="2"/>
              </a:rPr>
              <a:t>minsup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threshold 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Let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i="1" dirty="0">
                <a:latin typeface="Calibri" panose="020F0502020204030204" pitchFamily="34" charset="0"/>
              </a:rPr>
              <a:t> = 50%  </a:t>
            </a:r>
            <a:r>
              <a:rPr lang="en-US" altLang="en-US" sz="2400" dirty="0">
                <a:latin typeface="Calibri" panose="020F0502020204030204" pitchFamily="34" charset="0"/>
              </a:rPr>
              <a:t>(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dirty="0">
                <a:latin typeface="Calibri" panose="020F0502020204030204" pitchFamily="34" charset="0"/>
              </a:rPr>
              <a:t> threshold)</a:t>
            </a:r>
          </a:p>
          <a:p>
            <a:pPr marL="287344" lvl="1" indent="0">
              <a:spcBef>
                <a:spcPts val="200"/>
              </a:spcBef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For the given 5-transaction dataset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frequent 1-itemsets: 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Beer: 3/5 (60%); Nuts: 3/5 (60%)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Diaper: 4/5 (80%); Eggs: 3/5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frequent 2-itemsets: 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{Beer, Diaper}: 3/5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frequent 3-itemsets?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None </a:t>
            </a:r>
          </a:p>
          <a:p>
            <a:pPr lvl="2">
              <a:spcBef>
                <a:spcPts val="200"/>
              </a:spcBef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6270519" y="1177062"/>
          <a:ext cx="5181600" cy="219399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93972" y="3443750"/>
            <a:ext cx="5529942" cy="247127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285744" indent="-28574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8451822">
            <a:off x="5601443" y="3041551"/>
            <a:ext cx="469447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3972" y="3468767"/>
            <a:ext cx="5457876" cy="2446258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Why do these </a:t>
            </a:r>
            <a:r>
              <a:rPr lang="en-US" altLang="en-US" sz="2400" dirty="0" err="1">
                <a:solidFill>
                  <a:srgbClr val="000000"/>
                </a:solidFill>
                <a:sym typeface="Symbol" pitchFamily="18" charset="2"/>
              </a:rPr>
              <a:t>itemsets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lang="en-US" altLang="en-US" sz="2400" dirty="0">
                <a:solidFill>
                  <a:srgbClr val="7030A0"/>
                </a:solidFill>
                <a:sym typeface="Symbol" pitchFamily="18" charset="2"/>
              </a:rPr>
              <a:t>shown on the left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) form the complete set of frequent 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en-US" sz="2400" dirty="0" err="1">
                <a:solidFill>
                  <a:srgbClr val="000000"/>
                </a:solidFill>
                <a:sym typeface="Symbol" pitchFamily="18" charset="2"/>
              </a:rPr>
              <a:t>itemsets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 (patterns) for any 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?</a:t>
            </a:r>
          </a:p>
          <a:p>
            <a:r>
              <a:rPr lang="en-US" altLang="en-US" sz="2400" b="1" dirty="0">
                <a:solidFill>
                  <a:srgbClr val="000000"/>
                </a:solidFill>
                <a:sym typeface="Symbol" pitchFamily="18" charset="2"/>
              </a:rPr>
              <a:t>Observation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:  We may need an efficient method to mine a complete set of frequent patterns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152400"/>
            <a:ext cx="12395200" cy="762000"/>
          </a:xfrm>
        </p:spPr>
        <p:txBody>
          <a:bodyPr/>
          <a:lstStyle/>
          <a:p>
            <a:pPr eaLnBrk="1" hangingPunct="1"/>
            <a:r>
              <a:rPr lang="en-US" altLang="en-US"/>
              <a:t>From Frequent Itemsets to Association Rules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9278" y="1149615"/>
            <a:ext cx="7253914" cy="558731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Comparing with </a:t>
            </a:r>
            <a:r>
              <a:rPr lang="en-US" altLang="en-US" sz="2400" dirty="0" err="1">
                <a:latin typeface="Calibri" panose="020F0502020204030204" pitchFamily="34" charset="0"/>
              </a:rPr>
              <a:t>itemsets</a:t>
            </a:r>
            <a:r>
              <a:rPr lang="en-US" altLang="en-US" sz="2400" dirty="0">
                <a:latin typeface="Calibri" panose="020F0502020204030204" pitchFamily="34" charset="0"/>
              </a:rPr>
              <a:t>, rules can be more telling</a:t>
            </a:r>
          </a:p>
          <a:p>
            <a:pPr lvl="1"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Ex. 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Diaper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Beer  </a:t>
            </a:r>
            <a:endParaRPr lang="en-US" altLang="en-US" sz="2400" dirty="0">
              <a:latin typeface="Calibri" panose="020F0502020204030204" pitchFamily="34" charset="0"/>
              <a:sym typeface="Symbol" pitchFamily="18" charset="2"/>
            </a:endParaRPr>
          </a:p>
          <a:p>
            <a:pPr lvl="2">
              <a:defRPr/>
            </a:pP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Buying diapers may likely lead to buying beers  </a:t>
            </a:r>
            <a:endParaRPr lang="en-US" altLang="en-US" sz="2400" dirty="0">
              <a:latin typeface="Calibri" panose="020F0502020204030204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How strong is this rule?  (support, confidence)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Measuring association rules: 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(s, c)</a:t>
            </a:r>
          </a:p>
          <a:p>
            <a:pPr lvl="2"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Both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are </a:t>
            </a:r>
            <a:r>
              <a:rPr lang="en-US" altLang="en-US" sz="2400" dirty="0" err="1">
                <a:latin typeface="Calibri" panose="020F0502020204030204" pitchFamily="34" charset="0"/>
                <a:sym typeface="Symbol" pitchFamily="18" charset="2"/>
              </a:rPr>
              <a:t>itemsets</a:t>
            </a:r>
            <a:endParaRPr lang="en-US" altLang="en-US" sz="2400" dirty="0">
              <a:latin typeface="Calibri" panose="020F0502020204030204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: The probability that a transaction contains X  Y</a:t>
            </a:r>
          </a:p>
          <a:p>
            <a:pPr lvl="2"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Ex. s{Diaper, Beer} = 3/5 = 0.6 (i.e., 60%)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conditional probability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that a transaction containing X also contains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Y</a:t>
            </a:r>
          </a:p>
          <a:p>
            <a:pPr lvl="2"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Calculation: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 = sup(X  Y) / sup(X)</a:t>
            </a:r>
          </a:p>
          <a:p>
            <a:pPr lvl="2">
              <a:defRPr/>
            </a:pP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Ex. 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 = sup{Diaper, Beer}/sup{Diaper} = ¾ = 0.75</a:t>
            </a:r>
          </a:p>
        </p:txBody>
      </p:sp>
      <p:sp>
        <p:nvSpPr>
          <p:cNvPr id="7174" name="Rectangle 38"/>
          <p:cNvSpPr>
            <a:spLocks noChangeArrowheads="1"/>
          </p:cNvSpPr>
          <p:nvPr/>
        </p:nvSpPr>
        <p:spPr bwMode="auto">
          <a:xfrm>
            <a:off x="4978400" y="5410200"/>
            <a:ext cx="711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457178" eaLnBrk="1" hangingPunct="1">
              <a:lnSpc>
                <a:spcPct val="80000"/>
              </a:lnSpc>
              <a:buClr>
                <a:srgbClr val="8C8C8C"/>
              </a:buClr>
            </a:pPr>
            <a:endParaRPr lang="en-US" altLang="en-US" sz="2400">
              <a:solidFill>
                <a:srgbClr val="000000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7176" name="TextBox 2"/>
          <p:cNvSpPr txBox="1">
            <a:spLocks noChangeArrowheads="1"/>
          </p:cNvSpPr>
          <p:nvPr/>
        </p:nvSpPr>
        <p:spPr bwMode="auto">
          <a:xfrm>
            <a:off x="7501701" y="5835825"/>
            <a:ext cx="43190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Note: 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X  Y: the union of two </a:t>
            </a:r>
            <a:r>
              <a:rPr lang="en-US" altLang="en-US" sz="2000" dirty="0" err="1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itemsets</a:t>
            </a:r>
            <a:endParaRPr lang="en-US" altLang="en-US" sz="2000" dirty="0">
              <a:solidFill>
                <a:srgbClr val="000000"/>
              </a:solidFill>
              <a:latin typeface="Calibri" pitchFamily="34" charset="0"/>
              <a:sym typeface="Symbol" pitchFamily="18" charset="2"/>
            </a:endParaRPr>
          </a:p>
          <a:p>
            <a:pPr marL="342900" lvl="1" indent="-342900" defTabSz="457178" eaLnBrk="1" hangingPunct="1">
              <a:spcBef>
                <a:spcPct val="0"/>
              </a:spcBef>
              <a:buClrTx/>
              <a:buSzTx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The set contains both X and Y</a:t>
            </a:r>
          </a:p>
        </p:txBody>
      </p:sp>
      <p:graphicFrame>
        <p:nvGraphicFramePr>
          <p:cNvPr id="41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20814"/>
              </p:ext>
            </p:extLst>
          </p:nvPr>
        </p:nvGraphicFramePr>
        <p:xfrm>
          <a:off x="7447270" y="1163180"/>
          <a:ext cx="4023457" cy="2193996"/>
        </p:xfrm>
        <a:graphic>
          <a:graphicData uri="http://schemas.openxmlformats.org/drawingml/2006/table">
            <a:tbl>
              <a:tblPr/>
              <a:tblGrid>
                <a:gridCol w="5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47270" y="3371649"/>
            <a:ext cx="4410074" cy="2430433"/>
            <a:chOff x="390526" y="3448050"/>
            <a:chExt cx="4410074" cy="2430433"/>
          </a:xfrm>
        </p:grpSpPr>
        <p:grpSp>
          <p:nvGrpSpPr>
            <p:cNvPr id="7175" name="Group 37"/>
            <p:cNvGrpSpPr>
              <a:grpSpLocks/>
            </p:cNvGrpSpPr>
            <p:nvPr/>
          </p:nvGrpSpPr>
          <p:grpSpPr bwMode="auto">
            <a:xfrm>
              <a:off x="390526" y="3448050"/>
              <a:ext cx="4410074" cy="2401888"/>
              <a:chOff x="152400" y="3810000"/>
              <a:chExt cx="4049726" cy="2630488"/>
            </a:xfrm>
          </p:grpSpPr>
          <p:sp>
            <p:nvSpPr>
              <p:cNvPr id="7177" name="Oval 6"/>
              <p:cNvSpPr>
                <a:spLocks noChangeArrowheads="1"/>
              </p:cNvSpPr>
              <p:nvPr/>
            </p:nvSpPr>
            <p:spPr bwMode="auto">
              <a:xfrm>
                <a:off x="457200" y="4343400"/>
                <a:ext cx="1905000" cy="13716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8" name="Oval 7"/>
              <p:cNvSpPr>
                <a:spLocks noChangeArrowheads="1"/>
              </p:cNvSpPr>
              <p:nvPr/>
            </p:nvSpPr>
            <p:spPr bwMode="auto">
              <a:xfrm>
                <a:off x="1447800" y="4343400"/>
                <a:ext cx="1905000" cy="1524000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254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" name="Line 8"/>
              <p:cNvSpPr>
                <a:spLocks noChangeShapeType="1"/>
              </p:cNvSpPr>
              <p:nvPr/>
            </p:nvSpPr>
            <p:spPr bwMode="auto">
              <a:xfrm flipH="1">
                <a:off x="762000" y="5029200"/>
                <a:ext cx="228600" cy="7620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0" name="Line 9"/>
              <p:cNvSpPr>
                <a:spLocks noChangeShapeType="1"/>
              </p:cNvSpPr>
              <p:nvPr/>
            </p:nvSpPr>
            <p:spPr bwMode="auto">
              <a:xfrm flipV="1">
                <a:off x="3048000" y="4495800"/>
                <a:ext cx="228600" cy="68580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1" name="Line 10"/>
              <p:cNvSpPr>
                <a:spLocks noChangeShapeType="1"/>
              </p:cNvSpPr>
              <p:nvPr/>
            </p:nvSpPr>
            <p:spPr bwMode="auto">
              <a:xfrm flipH="1" flipV="1">
                <a:off x="1981200" y="4191000"/>
                <a:ext cx="152400" cy="83820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2" name="Text Box 11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1458926" cy="768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defTabSz="457178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2998E3"/>
                    </a:solidFill>
                    <a:latin typeface="Calibri" pitchFamily="34" charset="0"/>
                  </a:rPr>
                  <a:t>Containing diaper</a:t>
                </a:r>
                <a:endParaRPr lang="en-US" altLang="en-US" sz="2000" b="1" u="sng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3" name="Text Box 12"/>
              <p:cNvSpPr txBox="1">
                <a:spLocks noChangeArrowheads="1"/>
              </p:cNvSpPr>
              <p:nvPr/>
            </p:nvSpPr>
            <p:spPr bwMode="auto">
              <a:xfrm>
                <a:off x="1347788" y="3810000"/>
                <a:ext cx="1395413" cy="707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alibri" pitchFamily="34" charset="0"/>
                  </a:rPr>
                  <a:t>Containing both</a:t>
                </a:r>
                <a:endParaRPr lang="en-US" altLang="en-US" sz="2000" b="1" u="sng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4" name="Text Box 13"/>
              <p:cNvSpPr txBox="1">
                <a:spLocks noChangeArrowheads="1"/>
              </p:cNvSpPr>
              <p:nvPr/>
            </p:nvSpPr>
            <p:spPr bwMode="auto">
              <a:xfrm>
                <a:off x="228600" y="5715000"/>
                <a:ext cx="1461117" cy="434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637052"/>
                    </a:solidFill>
                    <a:latin typeface="Calibri" pitchFamily="34" charset="0"/>
                  </a:rPr>
                  <a:t>Containing beer</a:t>
                </a:r>
                <a:endParaRPr lang="en-US" altLang="en-US" sz="2000" b="1" u="sng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5" name="Rectangle 14"/>
              <p:cNvSpPr>
                <a:spLocks noChangeArrowheads="1"/>
              </p:cNvSpPr>
              <p:nvPr/>
            </p:nvSpPr>
            <p:spPr bwMode="auto">
              <a:xfrm>
                <a:off x="152400" y="3810000"/>
                <a:ext cx="3886200" cy="2630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104981" y="4348151"/>
              <a:ext cx="79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800" b="1" dirty="0">
                  <a:solidFill>
                    <a:srgbClr val="FF0000"/>
                  </a:solidFill>
                </a:rPr>
                <a:t>Beer</a:t>
              </a:r>
              <a:endParaRPr lang="en-US" sz="1800" b="1" dirty="0">
                <a:solidFill>
                  <a:srgbClr val="0000CC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8728" y="4392020"/>
              <a:ext cx="752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600" b="1" dirty="0">
                  <a:solidFill>
                    <a:srgbClr val="0000CC"/>
                  </a:solidFill>
                </a:rPr>
                <a:t>Diaper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3445" y="4252061"/>
              <a:ext cx="118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800" b="1" dirty="0">
                  <a:solidFill>
                    <a:srgbClr val="FF0000"/>
                  </a:solidFill>
                </a:rPr>
                <a:t>{Beer}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itchFamily="18" charset="2"/>
                </a:rPr>
                <a:t> </a:t>
              </a:r>
              <a:r>
                <a:rPr lang="en-US" altLang="en-US" sz="1800" b="1" dirty="0">
                  <a:solidFill>
                    <a:srgbClr val="0000CC"/>
                  </a:solidFill>
                  <a:sym typeface="Symbol" pitchFamily="18" charset="2"/>
                </a:rPr>
                <a:t>{</a:t>
              </a:r>
              <a:r>
                <a:rPr lang="en-US" sz="1800" b="1" dirty="0">
                  <a:solidFill>
                    <a:srgbClr val="0000CC"/>
                  </a:solidFill>
                </a:rPr>
                <a:t>Diaper}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5245" y="5478373"/>
              <a:ext cx="38431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2000" dirty="0">
                  <a:solidFill>
                    <a:srgbClr val="FF0000"/>
                  </a:solidFill>
                </a:rPr>
                <a:t>{Beer} </a:t>
              </a:r>
              <a:r>
                <a:rPr lang="en-US" altLang="en-US" sz="2000" dirty="0">
                  <a:solidFill>
                    <a:srgbClr val="000000"/>
                  </a:solidFill>
                  <a:sym typeface="Symbol" pitchFamily="18" charset="2"/>
                </a:rPr>
                <a:t> </a:t>
              </a:r>
              <a:r>
                <a:rPr lang="en-US" altLang="en-US" sz="2000" dirty="0">
                  <a:solidFill>
                    <a:srgbClr val="0000CC"/>
                  </a:solidFill>
                  <a:sym typeface="Symbol" pitchFamily="18" charset="2"/>
                </a:rPr>
                <a:t>{</a:t>
              </a:r>
              <a:r>
                <a:rPr lang="en-US" sz="2000" dirty="0">
                  <a:solidFill>
                    <a:srgbClr val="0000CC"/>
                  </a:solidFill>
                </a:rPr>
                <a:t>Diaper} = </a:t>
              </a:r>
              <a:r>
                <a:rPr lang="en-US" sz="2000" dirty="0">
                  <a:solidFill>
                    <a:srgbClr val="FF0000"/>
                  </a:solidFill>
                </a:rPr>
                <a:t>{Beer, </a:t>
              </a:r>
              <a:r>
                <a:rPr lang="en-US" sz="2000" dirty="0">
                  <a:solidFill>
                    <a:srgbClr val="0000CC"/>
                  </a:solidFill>
                </a:rPr>
                <a:t>Diaper} 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 rot="7889056">
            <a:off x="6768264" y="3484539"/>
            <a:ext cx="469447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152400"/>
            <a:ext cx="12395200" cy="762000"/>
          </a:xfrm>
        </p:spPr>
        <p:txBody>
          <a:bodyPr/>
          <a:lstStyle/>
          <a:p>
            <a:r>
              <a:rPr lang="en-US" altLang="en-US" dirty="0"/>
              <a:t>Mining Frequent </a:t>
            </a:r>
            <a:r>
              <a:rPr lang="en-US" altLang="en-US" dirty="0" err="1"/>
              <a:t>Itemsets</a:t>
            </a:r>
            <a:r>
              <a:rPr lang="en-US" altLang="en-US" dirty="0"/>
              <a:t> and Association Rules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47106" y="1225325"/>
            <a:ext cx="7213600" cy="1848951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alibri" panose="020F0502020204030204" pitchFamily="34" charset="0"/>
              </a:rPr>
              <a:t>Association rule mining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Given two thresholds: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i="1" dirty="0">
                <a:latin typeface="Calibri" panose="020F0502020204030204" pitchFamily="34" charset="0"/>
              </a:rPr>
              <a:t>,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minconf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Find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all</a:t>
            </a:r>
            <a:r>
              <a:rPr lang="en-US" altLang="en-US" sz="2400" dirty="0">
                <a:latin typeface="Calibri" panose="020F0502020204030204" pitchFamily="34" charset="0"/>
              </a:rPr>
              <a:t> of the rules,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(s, c)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such that, s ≥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and</a:t>
            </a:r>
            <a:r>
              <a:rPr lang="en-US" altLang="en-US" sz="2400" i="1" dirty="0">
                <a:latin typeface="Calibri" panose="020F0502020204030204" pitchFamily="34" charset="0"/>
              </a:rPr>
              <a:t>  c </a:t>
            </a:r>
            <a:r>
              <a:rPr lang="en-US" altLang="en-US" sz="2400" dirty="0">
                <a:latin typeface="Calibri" panose="020F0502020204030204" pitchFamily="34" charset="0"/>
              </a:rPr>
              <a:t>≥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minconf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41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029"/>
              </p:ext>
            </p:extLst>
          </p:nvPr>
        </p:nvGraphicFramePr>
        <p:xfrm>
          <a:off x="7026859" y="1259417"/>
          <a:ext cx="4023457" cy="2193996"/>
        </p:xfrm>
        <a:graphic>
          <a:graphicData uri="http://schemas.openxmlformats.org/drawingml/2006/table">
            <a:tbl>
              <a:tblPr/>
              <a:tblGrid>
                <a:gridCol w="5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47106" y="3019491"/>
            <a:ext cx="5401749" cy="2897714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Let</a:t>
            </a:r>
            <a:r>
              <a:rPr lang="en-US" altLang="en-US" sz="2400" i="1" dirty="0">
                <a:solidFill>
                  <a:srgbClr val="000000"/>
                </a:solidFill>
              </a:rPr>
              <a:t>  </a:t>
            </a:r>
            <a:r>
              <a:rPr lang="en-US" altLang="en-US" sz="2400" i="1" dirty="0" err="1">
                <a:solidFill>
                  <a:srgbClr val="000000"/>
                </a:solidFill>
              </a:rPr>
              <a:t>minsup</a:t>
            </a:r>
            <a:r>
              <a:rPr lang="en-US" altLang="en-US" sz="2400" i="1" dirty="0">
                <a:solidFill>
                  <a:srgbClr val="000000"/>
                </a:solidFill>
              </a:rPr>
              <a:t> = 50%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Freq. 1-itemsets: Beer: 3, Nuts: 3, Diaper: 4, Eggs: 3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Freq. 2-itemsets:  {Beer, Diaper}: 3</a:t>
            </a:r>
            <a:endParaRPr lang="en-US" altLang="en-US" sz="2400" i="1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Let </a:t>
            </a:r>
            <a:r>
              <a:rPr lang="en-US" altLang="en-US" sz="2400" i="1" dirty="0" err="1">
                <a:solidFill>
                  <a:srgbClr val="000000"/>
                </a:solidFill>
              </a:rPr>
              <a:t>minconf</a:t>
            </a:r>
            <a:r>
              <a:rPr lang="en-US" altLang="en-US" sz="2400" i="1" dirty="0">
                <a:solidFill>
                  <a:srgbClr val="000000"/>
                </a:solidFill>
              </a:rPr>
              <a:t> = 50%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solidFill>
                  <a:srgbClr val="000000"/>
                </a:solidFill>
              </a:rPr>
              <a:t>Beer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 Diaper  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solidFill>
                  <a:srgbClr val="000000"/>
                </a:solidFill>
              </a:rPr>
              <a:t>Diaper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en-US" sz="2400" i="1" dirty="0">
                <a:solidFill>
                  <a:srgbClr val="000000"/>
                </a:solidFill>
                <a:sym typeface="Symbol" pitchFamily="18" charset="2"/>
              </a:rPr>
              <a:t> Beer  </a:t>
            </a:r>
            <a:r>
              <a:rPr lang="en-US" altLang="en-US" sz="2400" dirty="0">
                <a:solidFill>
                  <a:srgbClr val="000000"/>
                </a:solidFill>
                <a:sym typeface="Symbol" pitchFamily="18" charset="2"/>
              </a:rPr>
              <a:t>(60%, 75%)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90427" y="3602630"/>
            <a:ext cx="4586013" cy="2314575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Observations: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Mining association rules and mining frequent patterns are very close problems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Scalable methods are needed for mining large datasets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5632" y="6306087"/>
            <a:ext cx="316469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78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33CC"/>
                </a:solidFill>
              </a:rPr>
              <a:t>(Q: Are these all rules?)</a:t>
            </a:r>
          </a:p>
        </p:txBody>
      </p:sp>
      <p:sp>
        <p:nvSpPr>
          <p:cNvPr id="2" name="Right Arrow 1"/>
          <p:cNvSpPr/>
          <p:nvPr/>
        </p:nvSpPr>
        <p:spPr>
          <a:xfrm rot="8697408">
            <a:off x="5948855" y="2945874"/>
            <a:ext cx="641572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theme/theme1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16416</TotalTime>
  <Words>6745</Words>
  <Application>Microsoft Office PowerPoint</Application>
  <PresentationFormat>寬螢幕</PresentationFormat>
  <Paragraphs>1071</Paragraphs>
  <Slides>53</Slides>
  <Notes>48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MingLiU</vt:lpstr>
      <vt:lpstr>Berlin Sans FB Demi</vt:lpstr>
      <vt:lpstr>Calibri</vt:lpstr>
      <vt:lpstr>Tahoma</vt:lpstr>
      <vt:lpstr>Times New Roman</vt:lpstr>
      <vt:lpstr>Verdana</vt:lpstr>
      <vt:lpstr>Wingdings</vt:lpstr>
      <vt:lpstr>2_Retrospect</vt:lpstr>
      <vt:lpstr>Equation</vt:lpstr>
      <vt:lpstr>Data Mining: Concepts and Principles Ch.6 Mining Frequent Patterns</vt:lpstr>
      <vt:lpstr>Chapter 6: Mining Frequent Patterns, Association and Correlations: Basic Concepts and Methods</vt:lpstr>
      <vt:lpstr>Pattern Discovery: Basic Concepts </vt:lpstr>
      <vt:lpstr>What Is Pattern Discovery?</vt:lpstr>
      <vt:lpstr>Pattern Discovery: Why Is It Important?</vt:lpstr>
      <vt:lpstr>Basic Concepts: k-Itemsets and Their Supports</vt:lpstr>
      <vt:lpstr>Basic Concepts: Frequent Itemsets (Patterns)</vt:lpstr>
      <vt:lpstr>From Frequent Itemsets to Association Rules</vt:lpstr>
      <vt:lpstr>Mining Frequent Itemsets and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Chapter 6: 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Algorithm—An Example 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Why Mining Frequent Patterns by Pattern Growth?</vt:lpstr>
      <vt:lpstr>Example: Construct FP-tree from a Transaction DB</vt:lpstr>
      <vt:lpstr>Example: Construct FP-tree from a Transaction DB</vt:lpstr>
      <vt:lpstr>Example: Construct FP-tree from a Transaction DB</vt:lpstr>
      <vt:lpstr>Mining FP-Tree: Divide and Conquer  Based on Patterns and Data</vt:lpstr>
      <vt:lpstr>Mine Each Conditional Database Recursively</vt:lpstr>
      <vt:lpstr>A Special Case: Single Prefix Path in FP-tree</vt:lpstr>
      <vt:lpstr>FPGrowth: Mining Frequent Patterns by Pattern Growth</vt:lpstr>
      <vt:lpstr>Scaling FP-growth by Item-Based Data Projection</vt:lpstr>
      <vt:lpstr>CLOSET+: Mining Closed Itemsets by Pattern-Growth</vt:lpstr>
      <vt:lpstr>Chapter 6: Mining Frequent Patterns, Association and Correlations: Basic Concepts and Methods</vt:lpstr>
      <vt:lpstr>Pattern Evaluation</vt:lpstr>
      <vt:lpstr>How to Judge if a Rule/Pattern Is Interesting?</vt:lpstr>
      <vt:lpstr>Limitation of the Support-Confidence Framework</vt:lpstr>
      <vt:lpstr>Interestingness Measure: Lift</vt:lpstr>
      <vt:lpstr>Interestingness Measure: χ2 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Chapter 6: Mining Frequent Patterns, Association and Correlations: Basic Concepts and Methods</vt:lpstr>
      <vt:lpstr>Summary</vt:lpstr>
      <vt:lpstr>Recommended Readings (Basic Concepts)</vt:lpstr>
      <vt:lpstr>Recommended Readings (Efficient Pattern Mining Methods)</vt:lpstr>
      <vt:lpstr>Recommended Readings (Pattern Evaluation)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Wang, Chi</dc:creator>
  <cp:lastModifiedBy>Chris Wang</cp:lastModifiedBy>
  <cp:revision>580</cp:revision>
  <cp:lastPrinted>2015-01-30T02:48:22Z</cp:lastPrinted>
  <dcterms:created xsi:type="dcterms:W3CDTF">2014-06-02T15:06:14Z</dcterms:created>
  <dcterms:modified xsi:type="dcterms:W3CDTF">2025-10-06T02:59:09Z</dcterms:modified>
</cp:coreProperties>
</file>