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70" r:id="rId6"/>
    <p:sldId id="271" r:id="rId7"/>
    <p:sldId id="265" r:id="rId8"/>
    <p:sldId id="266" r:id="rId9"/>
    <p:sldId id="272" r:id="rId10"/>
    <p:sldId id="274" r:id="rId11"/>
    <p:sldId id="275" r:id="rId12"/>
    <p:sldId id="263" r:id="rId13"/>
    <p:sldId id="262"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2025/10/6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2769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2025/10/6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29094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2025/10/6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806443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2025/10/6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2658925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2025/10/6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227972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2025/10/6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81042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553D06D-798D-41B2-8E09-945CDEC492DF}" type="datetimeFigureOut">
              <a:rPr lang="zh-TW" altLang="en-US" smtClean="0"/>
              <a:t>2025/10/6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250065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553D06D-798D-41B2-8E09-945CDEC492DF}" type="datetimeFigureOut">
              <a:rPr lang="zh-TW" altLang="en-US" smtClean="0"/>
              <a:t>2025/10/6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238032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553D06D-798D-41B2-8E09-945CDEC492DF}" type="datetimeFigureOut">
              <a:rPr lang="zh-TW" altLang="en-US" smtClean="0"/>
              <a:t>2025/10/6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127527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2025/10/6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95419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2025/10/6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54142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3D06D-798D-41B2-8E09-945CDEC492DF}" type="datetimeFigureOut">
              <a:rPr lang="zh-TW" altLang="en-US" smtClean="0"/>
              <a:t>2025/10/6</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53058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Big Data Analytics: HW#2</a:t>
            </a:r>
            <a:endParaRPr lang="zh-TW" altLang="en-US" dirty="0"/>
          </a:p>
        </p:txBody>
      </p:sp>
      <p:sp>
        <p:nvSpPr>
          <p:cNvPr id="3" name="副標題 2"/>
          <p:cNvSpPr>
            <a:spLocks noGrp="1"/>
          </p:cNvSpPr>
          <p:nvPr>
            <p:ph type="subTitle" idx="1"/>
          </p:nvPr>
        </p:nvSpPr>
        <p:spPr/>
        <p:txBody>
          <a:bodyPr/>
          <a:lstStyle/>
          <a:p>
            <a:r>
              <a:rPr lang="en-US" altLang="zh-TW" dirty="0"/>
              <a:t>By J. H. Wang</a:t>
            </a:r>
          </a:p>
          <a:p>
            <a:r>
              <a:rPr lang="en-US" altLang="zh-TW" dirty="0"/>
              <a:t>Oct. 7, 2025</a:t>
            </a:r>
            <a:endParaRPr lang="zh-TW" altLang="en-US" dirty="0"/>
          </a:p>
        </p:txBody>
      </p:sp>
    </p:spTree>
    <p:extLst>
      <p:ext uri="{BB962C8B-B14F-4D97-AF65-F5344CB8AC3E}">
        <p14:creationId xmlns:p14="http://schemas.microsoft.com/office/powerpoint/2010/main" val="1211868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t>8.12: The data tuples of Fig. 8.25 are sorted by decreasing probability value, as returned by a classifier. For each tuple, compute the values for the number of true positives (TP), false positives (FP), true negatives (TN), and false negatives (FN). </a:t>
            </a:r>
            <a:br>
              <a:rPr lang="en-US" altLang="zh-TW" dirty="0"/>
            </a:br>
            <a:r>
              <a:rPr lang="en-US" altLang="zh-TW" dirty="0"/>
              <a:t>Compute the true positive rate (TPR), and false positive rate (FPR). Plot the ROC curve for the data.  </a:t>
            </a:r>
            <a:br>
              <a:rPr lang="en-US" altLang="zh-TW" dirty="0"/>
            </a:br>
            <a:endParaRPr lang="en-US" altLang="zh-TW" dirty="0"/>
          </a:p>
          <a:p>
            <a:pPr marL="0" indent="0">
              <a:buNone/>
            </a:pPr>
            <a:r>
              <a:rPr lang="en-US" altLang="zh-TW" dirty="0">
                <a:solidFill>
                  <a:schemeClr val="bg1">
                    <a:lumMod val="65000"/>
                  </a:schemeClr>
                </a:solidFill>
              </a:rPr>
              <a:t>[Hint: You should set a number of thresholds t for classifying the probability values</a:t>
            </a:r>
            <a:r>
              <a:rPr lang="zh-TW" altLang="en-US" dirty="0">
                <a:solidFill>
                  <a:schemeClr val="bg1">
                    <a:lumMod val="65000"/>
                  </a:schemeClr>
                </a:solidFill>
              </a:rPr>
              <a:t> </a:t>
            </a:r>
            <a:r>
              <a:rPr lang="en-US" altLang="zh-TW" dirty="0">
                <a:solidFill>
                  <a:schemeClr val="bg1">
                    <a:lumMod val="65000"/>
                  </a:schemeClr>
                </a:solidFill>
              </a:rPr>
              <a:t>p into positive (when p&gt;=t) or negative classes (when p&lt;t) to plot the ROC curve. (for example, t=0, 0.1, 0.2, …, 0.9)]</a:t>
            </a:r>
          </a:p>
          <a:p>
            <a:pPr marL="457200" lvl="1" indent="0">
              <a:buNone/>
            </a:pPr>
            <a:br>
              <a:rPr lang="en-US" altLang="zh-TW" dirty="0"/>
            </a:br>
            <a:r>
              <a:rPr lang="en-US" altLang="zh-TW" dirty="0"/>
              <a:t>[… to be continued]</a:t>
            </a:r>
            <a:endParaRPr lang="zh-TW" altLang="en-US" dirty="0"/>
          </a:p>
        </p:txBody>
      </p:sp>
    </p:spTree>
    <p:extLst>
      <p:ext uri="{BB962C8B-B14F-4D97-AF65-F5344CB8AC3E}">
        <p14:creationId xmlns:p14="http://schemas.microsoft.com/office/powerpoint/2010/main" val="2725365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Figure 8.25 </a:t>
            </a:r>
            <a:r>
              <a:rPr lang="en-US" altLang="zh-TW" dirty="0"/>
              <a:t>Tuples sorted by decreasing score, where the score is the value returned by a</a:t>
            </a:r>
            <a:br>
              <a:rPr lang="en-US" altLang="zh-TW" dirty="0"/>
            </a:br>
            <a:r>
              <a:rPr lang="en-US" altLang="zh-TW" dirty="0"/>
              <a:t>probabilistic classifier</a:t>
            </a:r>
            <a:endParaRPr lang="zh-TW" altLang="en-US" dirty="0"/>
          </a:p>
        </p:txBody>
      </p:sp>
      <p:graphicFrame>
        <p:nvGraphicFramePr>
          <p:cNvPr id="4" name="內容版面配置區 3"/>
          <p:cNvGraphicFramePr>
            <a:graphicFrameLocks noGrp="1"/>
          </p:cNvGraphicFramePr>
          <p:nvPr>
            <p:ph idx="1"/>
          </p:nvPr>
        </p:nvGraphicFramePr>
        <p:xfrm>
          <a:off x="838200" y="1825625"/>
          <a:ext cx="10515600" cy="40792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40">
                <a:tc>
                  <a:txBody>
                    <a:bodyPr/>
                    <a:lstStyle/>
                    <a:p>
                      <a:r>
                        <a:rPr lang="en-US" altLang="zh-TW" dirty="0"/>
                        <a:t>Tuple #</a:t>
                      </a:r>
                      <a:endParaRPr lang="zh-TW" altLang="en-US" dirty="0"/>
                    </a:p>
                  </a:txBody>
                  <a:tcPr/>
                </a:tc>
                <a:tc>
                  <a:txBody>
                    <a:bodyPr/>
                    <a:lstStyle/>
                    <a:p>
                      <a:r>
                        <a:rPr lang="en-US" altLang="zh-TW" dirty="0"/>
                        <a:t>Class</a:t>
                      </a:r>
                      <a:endParaRPr lang="zh-TW" altLang="en-US" dirty="0"/>
                    </a:p>
                  </a:txBody>
                  <a:tcPr/>
                </a:tc>
                <a:tc>
                  <a:txBody>
                    <a:bodyPr/>
                    <a:lstStyle/>
                    <a:p>
                      <a:r>
                        <a:rPr lang="en-US" altLang="zh-TW" dirty="0"/>
                        <a:t>Probability</a:t>
                      </a:r>
                      <a:endParaRPr lang="zh-TW" altLang="en-US" dirty="0"/>
                    </a:p>
                  </a:txBody>
                  <a:tcPr/>
                </a:tc>
                <a:extLst>
                  <a:ext uri="{0D108BD9-81ED-4DB2-BD59-A6C34878D82A}">
                    <a16:rowId xmlns:a16="http://schemas.microsoft.com/office/drawing/2014/main" val="10000"/>
                  </a:ext>
                </a:extLst>
              </a:tr>
              <a:tr h="370840">
                <a:tc>
                  <a:txBody>
                    <a:bodyPr/>
                    <a:lstStyle/>
                    <a:p>
                      <a:r>
                        <a:rPr lang="en-US" altLang="zh-TW" dirty="0"/>
                        <a:t>1</a:t>
                      </a:r>
                      <a:endParaRPr lang="zh-TW" altLang="en-US" dirty="0"/>
                    </a:p>
                  </a:txBody>
                  <a:tcPr/>
                </a:tc>
                <a:tc>
                  <a:txBody>
                    <a:bodyPr/>
                    <a:lstStyle/>
                    <a:p>
                      <a:r>
                        <a:rPr lang="en-US" altLang="zh-TW" dirty="0"/>
                        <a:t>P</a:t>
                      </a:r>
                      <a:endParaRPr lang="zh-TW" altLang="en-US" dirty="0"/>
                    </a:p>
                  </a:txBody>
                  <a:tcPr/>
                </a:tc>
                <a:tc>
                  <a:txBody>
                    <a:bodyPr/>
                    <a:lstStyle/>
                    <a:p>
                      <a:r>
                        <a:rPr lang="en-US" altLang="zh-TW" dirty="0"/>
                        <a:t>0.95</a:t>
                      </a:r>
                      <a:endParaRPr lang="zh-TW" altLang="en-US" dirty="0"/>
                    </a:p>
                  </a:txBody>
                  <a:tcPr/>
                </a:tc>
                <a:extLst>
                  <a:ext uri="{0D108BD9-81ED-4DB2-BD59-A6C34878D82A}">
                    <a16:rowId xmlns:a16="http://schemas.microsoft.com/office/drawing/2014/main" val="10001"/>
                  </a:ext>
                </a:extLst>
              </a:tr>
              <a:tr h="370840">
                <a:tc>
                  <a:txBody>
                    <a:bodyPr/>
                    <a:lstStyle/>
                    <a:p>
                      <a:r>
                        <a:rPr lang="en-US" altLang="zh-TW" dirty="0"/>
                        <a:t>2</a:t>
                      </a:r>
                      <a:endParaRPr lang="zh-TW" altLang="en-US" dirty="0"/>
                    </a:p>
                  </a:txBody>
                  <a:tcPr/>
                </a:tc>
                <a:tc>
                  <a:txBody>
                    <a:bodyPr/>
                    <a:lstStyle/>
                    <a:p>
                      <a:r>
                        <a:rPr lang="en-US" altLang="zh-TW" dirty="0"/>
                        <a:t>N</a:t>
                      </a:r>
                      <a:endParaRPr lang="zh-TW" altLang="en-US" dirty="0"/>
                    </a:p>
                  </a:txBody>
                  <a:tcPr/>
                </a:tc>
                <a:tc>
                  <a:txBody>
                    <a:bodyPr/>
                    <a:lstStyle/>
                    <a:p>
                      <a:r>
                        <a:rPr lang="en-US" altLang="zh-TW" dirty="0"/>
                        <a:t>0.85</a:t>
                      </a:r>
                      <a:endParaRPr lang="zh-TW" altLang="en-US" dirty="0"/>
                    </a:p>
                  </a:txBody>
                  <a:tcPr/>
                </a:tc>
                <a:extLst>
                  <a:ext uri="{0D108BD9-81ED-4DB2-BD59-A6C34878D82A}">
                    <a16:rowId xmlns:a16="http://schemas.microsoft.com/office/drawing/2014/main" val="10002"/>
                  </a:ext>
                </a:extLst>
              </a:tr>
              <a:tr h="370840">
                <a:tc>
                  <a:txBody>
                    <a:bodyPr/>
                    <a:lstStyle/>
                    <a:p>
                      <a:r>
                        <a:rPr lang="en-US" altLang="zh-TW" dirty="0"/>
                        <a:t>3</a:t>
                      </a:r>
                      <a:endParaRPr lang="zh-TW" altLang="en-US" dirty="0"/>
                    </a:p>
                  </a:txBody>
                  <a:tcPr/>
                </a:tc>
                <a:tc>
                  <a:txBody>
                    <a:bodyPr/>
                    <a:lstStyle/>
                    <a:p>
                      <a:r>
                        <a:rPr lang="en-US" altLang="zh-TW" dirty="0"/>
                        <a:t>P</a:t>
                      </a:r>
                      <a:endParaRPr lang="zh-TW" altLang="en-US" dirty="0"/>
                    </a:p>
                  </a:txBody>
                  <a:tcPr/>
                </a:tc>
                <a:tc>
                  <a:txBody>
                    <a:bodyPr/>
                    <a:lstStyle/>
                    <a:p>
                      <a:r>
                        <a:rPr lang="en-US" altLang="zh-TW" dirty="0"/>
                        <a:t>0.78</a:t>
                      </a:r>
                      <a:endParaRPr lang="zh-TW" altLang="en-US" dirty="0"/>
                    </a:p>
                  </a:txBody>
                  <a:tcPr/>
                </a:tc>
                <a:extLst>
                  <a:ext uri="{0D108BD9-81ED-4DB2-BD59-A6C34878D82A}">
                    <a16:rowId xmlns:a16="http://schemas.microsoft.com/office/drawing/2014/main" val="10003"/>
                  </a:ext>
                </a:extLst>
              </a:tr>
              <a:tr h="370840">
                <a:tc>
                  <a:txBody>
                    <a:bodyPr/>
                    <a:lstStyle/>
                    <a:p>
                      <a:r>
                        <a:rPr lang="en-US" altLang="zh-TW" dirty="0"/>
                        <a:t>4</a:t>
                      </a:r>
                      <a:endParaRPr lang="zh-TW" altLang="en-US" dirty="0"/>
                    </a:p>
                  </a:txBody>
                  <a:tcPr/>
                </a:tc>
                <a:tc>
                  <a:txBody>
                    <a:bodyPr/>
                    <a:lstStyle/>
                    <a:p>
                      <a:r>
                        <a:rPr lang="en-US" altLang="zh-TW" dirty="0"/>
                        <a:t>P</a:t>
                      </a:r>
                      <a:endParaRPr lang="zh-TW" altLang="en-US" dirty="0"/>
                    </a:p>
                  </a:txBody>
                  <a:tcPr/>
                </a:tc>
                <a:tc>
                  <a:txBody>
                    <a:bodyPr/>
                    <a:lstStyle/>
                    <a:p>
                      <a:r>
                        <a:rPr lang="en-US" altLang="zh-TW" dirty="0"/>
                        <a:t>0.66</a:t>
                      </a:r>
                      <a:endParaRPr lang="zh-TW" altLang="en-US" dirty="0"/>
                    </a:p>
                  </a:txBody>
                  <a:tcPr/>
                </a:tc>
                <a:extLst>
                  <a:ext uri="{0D108BD9-81ED-4DB2-BD59-A6C34878D82A}">
                    <a16:rowId xmlns:a16="http://schemas.microsoft.com/office/drawing/2014/main" val="10004"/>
                  </a:ext>
                </a:extLst>
              </a:tr>
              <a:tr h="370840">
                <a:tc>
                  <a:txBody>
                    <a:bodyPr/>
                    <a:lstStyle/>
                    <a:p>
                      <a:r>
                        <a:rPr lang="en-US" altLang="zh-TW" dirty="0"/>
                        <a:t>5</a:t>
                      </a:r>
                      <a:endParaRPr lang="zh-TW" altLang="en-US" dirty="0"/>
                    </a:p>
                  </a:txBody>
                  <a:tcPr/>
                </a:tc>
                <a:tc>
                  <a:txBody>
                    <a:bodyPr/>
                    <a:lstStyle/>
                    <a:p>
                      <a:r>
                        <a:rPr lang="en-US" altLang="zh-TW" dirty="0"/>
                        <a:t>N</a:t>
                      </a:r>
                      <a:endParaRPr lang="zh-TW" altLang="en-US" dirty="0"/>
                    </a:p>
                  </a:txBody>
                  <a:tcPr/>
                </a:tc>
                <a:tc>
                  <a:txBody>
                    <a:bodyPr/>
                    <a:lstStyle/>
                    <a:p>
                      <a:r>
                        <a:rPr lang="en-US" altLang="zh-TW" dirty="0"/>
                        <a:t>0.60</a:t>
                      </a:r>
                      <a:endParaRPr lang="zh-TW" altLang="en-US" dirty="0"/>
                    </a:p>
                  </a:txBody>
                  <a:tcPr/>
                </a:tc>
                <a:extLst>
                  <a:ext uri="{0D108BD9-81ED-4DB2-BD59-A6C34878D82A}">
                    <a16:rowId xmlns:a16="http://schemas.microsoft.com/office/drawing/2014/main" val="10005"/>
                  </a:ext>
                </a:extLst>
              </a:tr>
              <a:tr h="370840">
                <a:tc>
                  <a:txBody>
                    <a:bodyPr/>
                    <a:lstStyle/>
                    <a:p>
                      <a:r>
                        <a:rPr lang="en-US" altLang="zh-TW" dirty="0"/>
                        <a:t>6</a:t>
                      </a:r>
                      <a:endParaRPr lang="zh-TW" altLang="en-US" dirty="0"/>
                    </a:p>
                  </a:txBody>
                  <a:tcPr/>
                </a:tc>
                <a:tc>
                  <a:txBody>
                    <a:bodyPr/>
                    <a:lstStyle/>
                    <a:p>
                      <a:r>
                        <a:rPr lang="en-US" altLang="zh-TW" dirty="0"/>
                        <a:t>P</a:t>
                      </a:r>
                      <a:endParaRPr lang="zh-TW" altLang="en-US" dirty="0"/>
                    </a:p>
                  </a:txBody>
                  <a:tcPr/>
                </a:tc>
                <a:tc>
                  <a:txBody>
                    <a:bodyPr/>
                    <a:lstStyle/>
                    <a:p>
                      <a:r>
                        <a:rPr lang="en-US" altLang="zh-TW" dirty="0"/>
                        <a:t>0.55</a:t>
                      </a:r>
                      <a:endParaRPr lang="zh-TW" altLang="en-US" dirty="0"/>
                    </a:p>
                  </a:txBody>
                  <a:tcPr/>
                </a:tc>
                <a:extLst>
                  <a:ext uri="{0D108BD9-81ED-4DB2-BD59-A6C34878D82A}">
                    <a16:rowId xmlns:a16="http://schemas.microsoft.com/office/drawing/2014/main" val="10006"/>
                  </a:ext>
                </a:extLst>
              </a:tr>
              <a:tr h="370840">
                <a:tc>
                  <a:txBody>
                    <a:bodyPr/>
                    <a:lstStyle/>
                    <a:p>
                      <a:r>
                        <a:rPr lang="en-US" altLang="zh-TW" dirty="0"/>
                        <a:t>7</a:t>
                      </a:r>
                      <a:endParaRPr lang="zh-TW" altLang="en-US" dirty="0"/>
                    </a:p>
                  </a:txBody>
                  <a:tcPr/>
                </a:tc>
                <a:tc>
                  <a:txBody>
                    <a:bodyPr/>
                    <a:lstStyle/>
                    <a:p>
                      <a:r>
                        <a:rPr lang="en-US" altLang="zh-TW" dirty="0"/>
                        <a:t>N</a:t>
                      </a:r>
                      <a:endParaRPr lang="zh-TW" altLang="en-US" dirty="0"/>
                    </a:p>
                  </a:txBody>
                  <a:tcPr/>
                </a:tc>
                <a:tc>
                  <a:txBody>
                    <a:bodyPr/>
                    <a:lstStyle/>
                    <a:p>
                      <a:r>
                        <a:rPr lang="en-US" altLang="zh-TW" dirty="0"/>
                        <a:t>0.53</a:t>
                      </a:r>
                      <a:endParaRPr lang="zh-TW" altLang="en-US" dirty="0"/>
                    </a:p>
                  </a:txBody>
                  <a:tcPr/>
                </a:tc>
                <a:extLst>
                  <a:ext uri="{0D108BD9-81ED-4DB2-BD59-A6C34878D82A}">
                    <a16:rowId xmlns:a16="http://schemas.microsoft.com/office/drawing/2014/main" val="10007"/>
                  </a:ext>
                </a:extLst>
              </a:tr>
              <a:tr h="370840">
                <a:tc>
                  <a:txBody>
                    <a:bodyPr/>
                    <a:lstStyle/>
                    <a:p>
                      <a:r>
                        <a:rPr lang="en-US" altLang="zh-TW" dirty="0"/>
                        <a:t>8</a:t>
                      </a:r>
                      <a:endParaRPr lang="zh-TW" altLang="en-US" dirty="0"/>
                    </a:p>
                  </a:txBody>
                  <a:tcPr/>
                </a:tc>
                <a:tc>
                  <a:txBody>
                    <a:bodyPr/>
                    <a:lstStyle/>
                    <a:p>
                      <a:r>
                        <a:rPr lang="en-US" altLang="zh-TW" dirty="0"/>
                        <a:t>N</a:t>
                      </a:r>
                      <a:endParaRPr lang="zh-TW" altLang="en-US" dirty="0"/>
                    </a:p>
                  </a:txBody>
                  <a:tcPr/>
                </a:tc>
                <a:tc>
                  <a:txBody>
                    <a:bodyPr/>
                    <a:lstStyle/>
                    <a:p>
                      <a:r>
                        <a:rPr lang="en-US" altLang="zh-TW" dirty="0"/>
                        <a:t>0.52</a:t>
                      </a:r>
                      <a:endParaRPr lang="zh-TW" altLang="en-US" dirty="0"/>
                    </a:p>
                  </a:txBody>
                  <a:tcPr/>
                </a:tc>
                <a:extLst>
                  <a:ext uri="{0D108BD9-81ED-4DB2-BD59-A6C34878D82A}">
                    <a16:rowId xmlns:a16="http://schemas.microsoft.com/office/drawing/2014/main" val="10008"/>
                  </a:ext>
                </a:extLst>
              </a:tr>
              <a:tr h="370840">
                <a:tc>
                  <a:txBody>
                    <a:bodyPr/>
                    <a:lstStyle/>
                    <a:p>
                      <a:r>
                        <a:rPr lang="en-US" altLang="zh-TW" dirty="0"/>
                        <a:t>9</a:t>
                      </a:r>
                      <a:endParaRPr lang="zh-TW" altLang="en-US" dirty="0"/>
                    </a:p>
                  </a:txBody>
                  <a:tcPr/>
                </a:tc>
                <a:tc>
                  <a:txBody>
                    <a:bodyPr/>
                    <a:lstStyle/>
                    <a:p>
                      <a:r>
                        <a:rPr lang="en-US" altLang="zh-TW" dirty="0"/>
                        <a:t>N</a:t>
                      </a:r>
                      <a:endParaRPr lang="zh-TW" altLang="en-US" dirty="0"/>
                    </a:p>
                  </a:txBody>
                  <a:tcPr/>
                </a:tc>
                <a:tc>
                  <a:txBody>
                    <a:bodyPr/>
                    <a:lstStyle/>
                    <a:p>
                      <a:r>
                        <a:rPr lang="en-US" altLang="zh-TW" dirty="0"/>
                        <a:t>0.51</a:t>
                      </a:r>
                      <a:endParaRPr lang="zh-TW" altLang="en-US" dirty="0"/>
                    </a:p>
                  </a:txBody>
                  <a:tcPr/>
                </a:tc>
                <a:extLst>
                  <a:ext uri="{0D108BD9-81ED-4DB2-BD59-A6C34878D82A}">
                    <a16:rowId xmlns:a16="http://schemas.microsoft.com/office/drawing/2014/main" val="10009"/>
                  </a:ext>
                </a:extLst>
              </a:tr>
              <a:tr h="370840">
                <a:tc>
                  <a:txBody>
                    <a:bodyPr/>
                    <a:lstStyle/>
                    <a:p>
                      <a:r>
                        <a:rPr lang="en-US" altLang="zh-TW" dirty="0"/>
                        <a:t>10</a:t>
                      </a:r>
                      <a:endParaRPr lang="zh-TW" altLang="en-US" dirty="0"/>
                    </a:p>
                  </a:txBody>
                  <a:tcPr/>
                </a:tc>
                <a:tc>
                  <a:txBody>
                    <a:bodyPr/>
                    <a:lstStyle/>
                    <a:p>
                      <a:r>
                        <a:rPr lang="en-US" altLang="zh-TW" dirty="0"/>
                        <a:t>P</a:t>
                      </a:r>
                      <a:endParaRPr lang="zh-TW" altLang="en-US" dirty="0"/>
                    </a:p>
                  </a:txBody>
                  <a:tcPr/>
                </a:tc>
                <a:tc>
                  <a:txBody>
                    <a:bodyPr/>
                    <a:lstStyle/>
                    <a:p>
                      <a:r>
                        <a:rPr lang="en-US" altLang="zh-TW" dirty="0"/>
                        <a:t>0.40</a:t>
                      </a:r>
                      <a:endParaRPr lang="zh-TW" altLang="en-US"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622112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Homework Submission</a:t>
            </a:r>
            <a:endParaRPr lang="zh-TW" altLang="en-US" dirty="0"/>
          </a:p>
        </p:txBody>
      </p:sp>
      <p:sp>
        <p:nvSpPr>
          <p:cNvPr id="3" name="內容版面配置區 2"/>
          <p:cNvSpPr>
            <a:spLocks noGrp="1"/>
          </p:cNvSpPr>
          <p:nvPr>
            <p:ph idx="1"/>
          </p:nvPr>
        </p:nvSpPr>
        <p:spPr/>
        <p:txBody>
          <a:bodyPr/>
          <a:lstStyle/>
          <a:p>
            <a:r>
              <a:rPr lang="en-US" altLang="zh-TW" dirty="0"/>
              <a:t>For hand-written exercises, please write your answers of the homework in a Word file (</a:t>
            </a:r>
            <a:r>
              <a:rPr lang="en-US" altLang="zh-TW" dirty="0">
                <a:solidFill>
                  <a:srgbClr val="0000FF"/>
                </a:solidFill>
              </a:rPr>
              <a:t>HW2_StudentID.docx</a:t>
            </a:r>
            <a:r>
              <a:rPr lang="en-US" altLang="zh-TW" dirty="0"/>
              <a:t>) and submit to the TA</a:t>
            </a:r>
          </a:p>
          <a:p>
            <a:pPr lvl="1"/>
            <a:r>
              <a:rPr lang="en-US" altLang="zh-TW" dirty="0"/>
              <a:t>Remember to write your student ID and name</a:t>
            </a:r>
          </a:p>
          <a:p>
            <a:pPr lvl="1"/>
            <a:r>
              <a:rPr lang="en-US" altLang="zh-TW" dirty="0"/>
              <a:t>The steps of answering each question has to be included in your file</a:t>
            </a:r>
          </a:p>
          <a:p>
            <a:pPr lvl="2"/>
            <a:r>
              <a:rPr lang="en-US" altLang="zh-TW" dirty="0"/>
              <a:t>Either typing or photos or scanning of your hand writing</a:t>
            </a:r>
          </a:p>
          <a:p>
            <a:pPr lvl="1"/>
            <a:r>
              <a:rPr lang="en-US" altLang="zh-TW" dirty="0"/>
              <a:t>You can contact with the TA for an example file for the format</a:t>
            </a:r>
          </a:p>
          <a:p>
            <a:pPr lvl="1"/>
            <a:endParaRPr lang="en-US" altLang="zh-TW" dirty="0"/>
          </a:p>
          <a:p>
            <a:pPr lvl="1"/>
            <a:endParaRPr lang="zh-TW" altLang="en-US" dirty="0"/>
          </a:p>
        </p:txBody>
      </p:sp>
    </p:spTree>
    <p:extLst>
      <p:ext uri="{BB962C8B-B14F-4D97-AF65-F5344CB8AC3E}">
        <p14:creationId xmlns:p14="http://schemas.microsoft.com/office/powerpoint/2010/main" val="2211693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Thanks for Your Attention!</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958913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Homework #2: Frequent Pattern Mining &amp; Classification</a:t>
            </a:r>
            <a:endParaRPr lang="zh-TW" altLang="en-US" dirty="0"/>
          </a:p>
        </p:txBody>
      </p:sp>
      <p:sp>
        <p:nvSpPr>
          <p:cNvPr id="3" name="內容版面配置區 2"/>
          <p:cNvSpPr>
            <a:spLocks noGrp="1"/>
          </p:cNvSpPr>
          <p:nvPr>
            <p:ph idx="1"/>
          </p:nvPr>
        </p:nvSpPr>
        <p:spPr/>
        <p:txBody>
          <a:bodyPr>
            <a:normAutofit/>
          </a:bodyPr>
          <a:lstStyle/>
          <a:p>
            <a:r>
              <a:rPr lang="en-US" altLang="zh-TW" dirty="0"/>
              <a:t>Chap.6:</a:t>
            </a:r>
          </a:p>
          <a:p>
            <a:pPr lvl="1"/>
            <a:r>
              <a:rPr lang="en-US" altLang="zh-TW" dirty="0"/>
              <a:t>6.6</a:t>
            </a:r>
          </a:p>
          <a:p>
            <a:pPr lvl="1"/>
            <a:r>
              <a:rPr lang="en-US" altLang="zh-TW" dirty="0"/>
              <a:t>6.8</a:t>
            </a:r>
          </a:p>
          <a:p>
            <a:pPr lvl="1"/>
            <a:r>
              <a:rPr lang="en-US" altLang="zh-TW" dirty="0"/>
              <a:t>6.14</a:t>
            </a:r>
          </a:p>
          <a:p>
            <a:r>
              <a:rPr lang="en-US" altLang="zh-TW" dirty="0"/>
              <a:t>Chap. 8:</a:t>
            </a:r>
          </a:p>
          <a:p>
            <a:pPr lvl="1"/>
            <a:r>
              <a:rPr lang="en-US" altLang="zh-TW" dirty="0"/>
              <a:t>8.1</a:t>
            </a:r>
          </a:p>
          <a:p>
            <a:pPr lvl="1"/>
            <a:r>
              <a:rPr lang="en-US" altLang="zh-TW" dirty="0"/>
              <a:t>8.10</a:t>
            </a:r>
          </a:p>
          <a:p>
            <a:pPr lvl="1"/>
            <a:r>
              <a:rPr lang="en-US" altLang="zh-TW" dirty="0"/>
              <a:t>8.12</a:t>
            </a:r>
          </a:p>
          <a:p>
            <a:pPr lvl="1"/>
            <a:endParaRPr lang="en-US" altLang="zh-TW" dirty="0"/>
          </a:p>
          <a:p>
            <a:r>
              <a:rPr lang="en-US" altLang="zh-TW" dirty="0"/>
              <a:t>Due: 2 weeks (</a:t>
            </a:r>
            <a:r>
              <a:rPr lang="en-US" altLang="zh-TW" dirty="0">
                <a:solidFill>
                  <a:srgbClr val="FF0000"/>
                </a:solidFill>
              </a:rPr>
              <a:t>Oct. 21, 2025</a:t>
            </a:r>
            <a:r>
              <a:rPr lang="en-US" altLang="zh-TW" dirty="0"/>
              <a:t>)</a:t>
            </a:r>
            <a:endParaRPr lang="zh-TW" altLang="en-US" dirty="0"/>
          </a:p>
        </p:txBody>
      </p:sp>
    </p:spTree>
    <p:extLst>
      <p:ext uri="{BB962C8B-B14F-4D97-AF65-F5344CB8AC3E}">
        <p14:creationId xmlns:p14="http://schemas.microsoft.com/office/powerpoint/2010/main" val="236096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Exercises for Chap.6</a:t>
            </a:r>
            <a:endParaRPr lang="zh-TW" altLang="en-US" dirty="0"/>
          </a:p>
        </p:txBody>
      </p:sp>
      <p:sp>
        <p:nvSpPr>
          <p:cNvPr id="3" name="內容版面配置區 2"/>
          <p:cNvSpPr>
            <a:spLocks noGrp="1"/>
          </p:cNvSpPr>
          <p:nvPr>
            <p:ph idx="1"/>
          </p:nvPr>
        </p:nvSpPr>
        <p:spPr/>
        <p:txBody>
          <a:bodyPr>
            <a:normAutofit/>
          </a:bodyPr>
          <a:lstStyle/>
          <a:p>
            <a:r>
              <a:rPr lang="en-US" altLang="zh-TW" dirty="0"/>
              <a:t>6.6: A database has five transactions. Let </a:t>
            </a:r>
            <a:r>
              <a:rPr lang="en-US" altLang="zh-TW" dirty="0" err="1"/>
              <a:t>min_sup</a:t>
            </a:r>
            <a:r>
              <a:rPr lang="en-US" altLang="zh-TW" dirty="0"/>
              <a:t>=60% and </a:t>
            </a:r>
            <a:r>
              <a:rPr lang="en-US" altLang="zh-TW" dirty="0" err="1"/>
              <a:t>min_conf</a:t>
            </a:r>
            <a:r>
              <a:rPr lang="en-US" altLang="zh-TW" dirty="0"/>
              <a:t>=80%.</a:t>
            </a:r>
            <a:br>
              <a:rPr lang="en-US" altLang="zh-TW" dirty="0"/>
            </a:br>
            <a:br>
              <a:rPr lang="en-US" altLang="zh-TW" dirty="0"/>
            </a:br>
            <a:br>
              <a:rPr lang="en-US" altLang="zh-TW" dirty="0"/>
            </a:br>
            <a:endParaRPr lang="en-US" altLang="zh-TW" dirty="0"/>
          </a:p>
          <a:p>
            <a:pPr marL="0" indent="0">
              <a:buNone/>
            </a:pPr>
            <a:endParaRPr lang="en-US" altLang="zh-TW" dirty="0"/>
          </a:p>
          <a:p>
            <a:pPr marL="0" indent="0">
              <a:buNone/>
            </a:pPr>
            <a:endParaRPr lang="en-US" altLang="zh-TW" dirty="0"/>
          </a:p>
          <a:p>
            <a:pPr lvl="1"/>
            <a:endParaRPr lang="en-US" altLang="zh-TW" dirty="0"/>
          </a:p>
          <a:p>
            <a:pPr lvl="1"/>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1931970605"/>
              </p:ext>
            </p:extLst>
          </p:nvPr>
        </p:nvGraphicFramePr>
        <p:xfrm>
          <a:off x="1378857" y="3259614"/>
          <a:ext cx="8128000" cy="2225040"/>
        </p:xfrm>
        <a:graphic>
          <a:graphicData uri="http://schemas.openxmlformats.org/drawingml/2006/table">
            <a:tbl>
              <a:tblPr firstRow="1" bandRow="1">
                <a:tableStyleId>{5C22544A-7EE6-4342-B048-85BDC9FD1C3A}</a:tableStyleId>
              </a:tblPr>
              <a:tblGrid>
                <a:gridCol w="1696852">
                  <a:extLst>
                    <a:ext uri="{9D8B030D-6E8A-4147-A177-3AD203B41FA5}">
                      <a16:colId xmlns:a16="http://schemas.microsoft.com/office/drawing/2014/main" val="20000"/>
                    </a:ext>
                  </a:extLst>
                </a:gridCol>
                <a:gridCol w="6431148">
                  <a:extLst>
                    <a:ext uri="{9D8B030D-6E8A-4147-A177-3AD203B41FA5}">
                      <a16:colId xmlns:a16="http://schemas.microsoft.com/office/drawing/2014/main" val="20001"/>
                    </a:ext>
                  </a:extLst>
                </a:gridCol>
              </a:tblGrid>
              <a:tr h="370840">
                <a:tc>
                  <a:txBody>
                    <a:bodyPr/>
                    <a:lstStyle/>
                    <a:p>
                      <a:r>
                        <a:rPr lang="en-US" altLang="zh-TW" dirty="0"/>
                        <a:t>TID</a:t>
                      </a:r>
                      <a:endParaRPr lang="zh-TW" altLang="en-US" dirty="0"/>
                    </a:p>
                  </a:txBody>
                  <a:tcPr/>
                </a:tc>
                <a:tc>
                  <a:txBody>
                    <a:bodyPr/>
                    <a:lstStyle/>
                    <a:p>
                      <a:r>
                        <a:rPr lang="en-US" altLang="zh-TW" dirty="0"/>
                        <a:t>Items bought</a:t>
                      </a:r>
                      <a:endParaRPr lang="zh-TW" altLang="en-US" dirty="0"/>
                    </a:p>
                  </a:txBody>
                  <a:tcPr/>
                </a:tc>
                <a:extLst>
                  <a:ext uri="{0D108BD9-81ED-4DB2-BD59-A6C34878D82A}">
                    <a16:rowId xmlns:a16="http://schemas.microsoft.com/office/drawing/2014/main" val="10000"/>
                  </a:ext>
                </a:extLst>
              </a:tr>
              <a:tr h="370840">
                <a:tc>
                  <a:txBody>
                    <a:bodyPr/>
                    <a:lstStyle/>
                    <a:p>
                      <a:r>
                        <a:rPr lang="en-US" altLang="zh-TW" dirty="0"/>
                        <a:t>T100</a:t>
                      </a:r>
                      <a:endParaRPr lang="zh-TW" altLang="en-US" dirty="0"/>
                    </a:p>
                  </a:txBody>
                  <a:tcPr/>
                </a:tc>
                <a:tc>
                  <a:txBody>
                    <a:bodyPr/>
                    <a:lstStyle/>
                    <a:p>
                      <a:r>
                        <a:rPr lang="en-US" altLang="zh-TW" dirty="0"/>
                        <a:t>{M,</a:t>
                      </a:r>
                      <a:r>
                        <a:rPr lang="en-US" altLang="zh-TW" baseline="0" dirty="0"/>
                        <a:t> O, N, K, E, Y}</a:t>
                      </a:r>
                      <a:endParaRPr lang="zh-TW" altLang="en-US" dirty="0"/>
                    </a:p>
                  </a:txBody>
                  <a:tcPr/>
                </a:tc>
                <a:extLst>
                  <a:ext uri="{0D108BD9-81ED-4DB2-BD59-A6C34878D82A}">
                    <a16:rowId xmlns:a16="http://schemas.microsoft.com/office/drawing/2014/main" val="10001"/>
                  </a:ext>
                </a:extLst>
              </a:tr>
              <a:tr h="370840">
                <a:tc>
                  <a:txBody>
                    <a:bodyPr/>
                    <a:lstStyle/>
                    <a:p>
                      <a:r>
                        <a:rPr lang="en-US" altLang="zh-TW" dirty="0"/>
                        <a:t>T200</a:t>
                      </a:r>
                      <a:endParaRPr lang="zh-TW" altLang="en-US" dirty="0"/>
                    </a:p>
                  </a:txBody>
                  <a:tcPr/>
                </a:tc>
                <a:tc>
                  <a:txBody>
                    <a:bodyPr/>
                    <a:lstStyle/>
                    <a:p>
                      <a:r>
                        <a:rPr lang="en-US" altLang="zh-TW" dirty="0"/>
                        <a:t>{D, O, N, K, E, Y}</a:t>
                      </a:r>
                      <a:endParaRPr lang="zh-TW" altLang="en-US" dirty="0"/>
                    </a:p>
                  </a:txBody>
                  <a:tcPr/>
                </a:tc>
                <a:extLst>
                  <a:ext uri="{0D108BD9-81ED-4DB2-BD59-A6C34878D82A}">
                    <a16:rowId xmlns:a16="http://schemas.microsoft.com/office/drawing/2014/main" val="10002"/>
                  </a:ext>
                </a:extLst>
              </a:tr>
              <a:tr h="370840">
                <a:tc>
                  <a:txBody>
                    <a:bodyPr/>
                    <a:lstStyle/>
                    <a:p>
                      <a:r>
                        <a:rPr lang="en-US" altLang="zh-TW" dirty="0"/>
                        <a:t>T300</a:t>
                      </a:r>
                      <a:endParaRPr lang="zh-TW" altLang="en-US" dirty="0"/>
                    </a:p>
                  </a:txBody>
                  <a:tcPr/>
                </a:tc>
                <a:tc>
                  <a:txBody>
                    <a:bodyPr/>
                    <a:lstStyle/>
                    <a:p>
                      <a:r>
                        <a:rPr lang="en-US" altLang="zh-TW" dirty="0"/>
                        <a:t>{M, A,</a:t>
                      </a:r>
                      <a:r>
                        <a:rPr lang="en-US" altLang="zh-TW" baseline="0" dirty="0"/>
                        <a:t> K, E}</a:t>
                      </a:r>
                      <a:endParaRPr lang="zh-TW" altLang="en-US" dirty="0"/>
                    </a:p>
                  </a:txBody>
                  <a:tcPr/>
                </a:tc>
                <a:extLst>
                  <a:ext uri="{0D108BD9-81ED-4DB2-BD59-A6C34878D82A}">
                    <a16:rowId xmlns:a16="http://schemas.microsoft.com/office/drawing/2014/main" val="10003"/>
                  </a:ext>
                </a:extLst>
              </a:tr>
              <a:tr h="370840">
                <a:tc>
                  <a:txBody>
                    <a:bodyPr/>
                    <a:lstStyle/>
                    <a:p>
                      <a:r>
                        <a:rPr lang="en-US" altLang="zh-TW" dirty="0"/>
                        <a:t>T400</a:t>
                      </a:r>
                      <a:endParaRPr lang="zh-TW" altLang="en-US" dirty="0"/>
                    </a:p>
                  </a:txBody>
                  <a:tcPr/>
                </a:tc>
                <a:tc>
                  <a:txBody>
                    <a:bodyPr/>
                    <a:lstStyle/>
                    <a:p>
                      <a:r>
                        <a:rPr lang="en-US" altLang="zh-TW" dirty="0"/>
                        <a:t>{M, U, C, K,</a:t>
                      </a:r>
                      <a:r>
                        <a:rPr lang="en-US" altLang="zh-TW" baseline="0" dirty="0"/>
                        <a:t> Y}</a:t>
                      </a:r>
                      <a:endParaRPr lang="zh-TW" altLang="en-US" dirty="0"/>
                    </a:p>
                  </a:txBody>
                  <a:tcPr/>
                </a:tc>
                <a:extLst>
                  <a:ext uri="{0D108BD9-81ED-4DB2-BD59-A6C34878D82A}">
                    <a16:rowId xmlns:a16="http://schemas.microsoft.com/office/drawing/2014/main" val="10004"/>
                  </a:ext>
                </a:extLst>
              </a:tr>
              <a:tr h="370840">
                <a:tc>
                  <a:txBody>
                    <a:bodyPr/>
                    <a:lstStyle/>
                    <a:p>
                      <a:r>
                        <a:rPr lang="en-US" altLang="zh-TW" dirty="0"/>
                        <a:t>T500</a:t>
                      </a:r>
                      <a:endParaRPr lang="zh-TW" altLang="en-US" dirty="0"/>
                    </a:p>
                  </a:txBody>
                  <a:tcPr/>
                </a:tc>
                <a:tc>
                  <a:txBody>
                    <a:bodyPr/>
                    <a:lstStyle/>
                    <a:p>
                      <a:r>
                        <a:rPr lang="en-US" altLang="zh-TW" dirty="0"/>
                        <a:t>{C, O, O, K, I, E}</a:t>
                      </a:r>
                      <a:endParaRPr lang="zh-TW" alt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54772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pPr lvl="1"/>
            <a:r>
              <a:rPr lang="en-US" altLang="zh-TW" dirty="0"/>
              <a:t>(a) Find all frequent </a:t>
            </a:r>
            <a:r>
              <a:rPr lang="en-US" altLang="zh-TW" dirty="0" err="1"/>
              <a:t>itemsets</a:t>
            </a:r>
            <a:r>
              <a:rPr lang="en-US" altLang="zh-TW" dirty="0"/>
              <a:t> using </a:t>
            </a:r>
            <a:r>
              <a:rPr lang="en-US" altLang="zh-TW" dirty="0" err="1"/>
              <a:t>Apriori</a:t>
            </a:r>
            <a:r>
              <a:rPr lang="en-US" altLang="zh-TW" dirty="0"/>
              <a:t> and FP-growth, respectively. Compare the efficiency of the two mining processes.</a:t>
            </a:r>
            <a:endParaRPr lang="en-US" altLang="zh-TW" dirty="0">
              <a:sym typeface="Symbol" panose="05050102010706020507" pitchFamily="18" charset="2"/>
            </a:endParaRPr>
          </a:p>
          <a:p>
            <a:pPr lvl="1"/>
            <a:r>
              <a:rPr lang="en-US" altLang="zh-TW" dirty="0"/>
              <a:t>(b) List all the strong association rules (with support s and confidence c) matching the following </a:t>
            </a:r>
            <a:r>
              <a:rPr lang="en-US" altLang="zh-TW" dirty="0" err="1"/>
              <a:t>metarule</a:t>
            </a:r>
            <a:r>
              <a:rPr lang="en-US" altLang="zh-TW" dirty="0"/>
              <a:t>, where X is a variable representing customers, and </a:t>
            </a:r>
            <a:r>
              <a:rPr lang="en-US" altLang="zh-TW" dirty="0" err="1"/>
              <a:t>item</a:t>
            </a:r>
            <a:r>
              <a:rPr lang="en-US" altLang="zh-TW" baseline="-25000" dirty="0" err="1"/>
              <a:t>i</a:t>
            </a:r>
            <a:r>
              <a:rPr lang="en-US" altLang="zh-TW" dirty="0"/>
              <a:t>  denotes variables representing items (e.g., “A,” “B,”):</a:t>
            </a:r>
            <a:br>
              <a:rPr lang="en-US" altLang="zh-TW" dirty="0"/>
            </a:br>
            <a:r>
              <a:rPr lang="en-US" altLang="zh-TW" dirty="0"/>
              <a:t> 	</a:t>
            </a:r>
            <a:r>
              <a:rPr lang="en-US" altLang="zh-TW" dirty="0">
                <a:sym typeface="Symbol" panose="05050102010706020507" pitchFamily="18" charset="2"/>
              </a:rPr>
              <a:t> </a:t>
            </a:r>
            <a:r>
              <a:rPr lang="en-US" altLang="zh-TW" dirty="0" err="1">
                <a:sym typeface="Symbol" panose="05050102010706020507" pitchFamily="18" charset="2"/>
              </a:rPr>
              <a:t>Xtransaction</a:t>
            </a:r>
            <a:r>
              <a:rPr lang="en-US" altLang="zh-TW" dirty="0">
                <a:sym typeface="Symbol" panose="05050102010706020507" pitchFamily="18" charset="2"/>
              </a:rPr>
              <a:t>, buys(X,item1)buys(X,item2)=&gt; buys(X,item3)  	[</a:t>
            </a:r>
            <a:r>
              <a:rPr lang="en-US" altLang="zh-TW" dirty="0" err="1">
                <a:sym typeface="Symbol" panose="05050102010706020507" pitchFamily="18" charset="2"/>
              </a:rPr>
              <a:t>s,c</a:t>
            </a:r>
            <a:r>
              <a:rPr lang="en-US" altLang="zh-TW" dirty="0">
                <a:sym typeface="Symbol" panose="05050102010706020507" pitchFamily="18" charset="2"/>
              </a:rPr>
              <a:t>]</a:t>
            </a:r>
            <a:br>
              <a:rPr lang="en-US" altLang="zh-TW" dirty="0">
                <a:sym typeface="Symbol" panose="05050102010706020507" pitchFamily="18" charset="2"/>
              </a:rPr>
            </a:br>
            <a:br>
              <a:rPr lang="en-US" altLang="zh-TW" dirty="0"/>
            </a:br>
            <a:endParaRPr lang="en-US" altLang="zh-TW" dirty="0"/>
          </a:p>
          <a:p>
            <a:endParaRPr lang="zh-TW" altLang="en-US" dirty="0"/>
          </a:p>
        </p:txBody>
      </p:sp>
    </p:spTree>
    <p:extLst>
      <p:ext uri="{BB962C8B-B14F-4D97-AF65-F5344CB8AC3E}">
        <p14:creationId xmlns:p14="http://schemas.microsoft.com/office/powerpoint/2010/main" val="3762695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en-US" altLang="zh-TW" dirty="0"/>
              <a:t>6.8: A database has four transactions. Let </a:t>
            </a:r>
            <a:r>
              <a:rPr lang="en-US" altLang="zh-TW" dirty="0" err="1"/>
              <a:t>min_sup</a:t>
            </a:r>
            <a:r>
              <a:rPr lang="en-US" altLang="zh-TW" dirty="0"/>
              <a:t>=60% and </a:t>
            </a:r>
            <a:r>
              <a:rPr lang="en-US" altLang="zh-TW" dirty="0" err="1"/>
              <a:t>min_conf</a:t>
            </a:r>
            <a:r>
              <a:rPr lang="en-US" altLang="zh-TW" dirty="0"/>
              <a:t>=80%.</a:t>
            </a:r>
            <a:br>
              <a:rPr lang="en-US" altLang="zh-TW" dirty="0"/>
            </a:br>
            <a:br>
              <a:rPr lang="en-US" altLang="zh-TW" dirty="0"/>
            </a:br>
            <a:br>
              <a:rPr lang="en-US" altLang="zh-TW" dirty="0"/>
            </a:br>
            <a:endParaRPr lang="en-US" altLang="zh-TW" dirty="0"/>
          </a:p>
          <a:p>
            <a:pPr marL="0" indent="0">
              <a:buNone/>
            </a:pPr>
            <a:endParaRPr lang="en-US" altLang="zh-TW" dirty="0"/>
          </a:p>
          <a:p>
            <a:pPr marL="0" indent="0">
              <a:buNone/>
            </a:pPr>
            <a:endParaRPr lang="en-US" altLang="zh-TW" dirty="0"/>
          </a:p>
          <a:p>
            <a:pPr lvl="1"/>
            <a:endParaRPr lang="en-US" altLang="zh-TW" dirty="0"/>
          </a:p>
          <a:p>
            <a:pPr lvl="1"/>
            <a:endParaRPr lang="zh-TW" altLang="en-US" dirty="0"/>
          </a:p>
        </p:txBody>
      </p:sp>
      <p:graphicFrame>
        <p:nvGraphicFramePr>
          <p:cNvPr id="4" name="表格 3"/>
          <p:cNvGraphicFramePr>
            <a:graphicFrameLocks noGrp="1"/>
          </p:cNvGraphicFramePr>
          <p:nvPr/>
        </p:nvGraphicFramePr>
        <p:xfrm>
          <a:off x="996287" y="2784145"/>
          <a:ext cx="8911988" cy="2153848"/>
        </p:xfrm>
        <a:graphic>
          <a:graphicData uri="http://schemas.openxmlformats.org/drawingml/2006/table">
            <a:tbl>
              <a:tblPr firstRow="1" bandRow="1">
                <a:tableStyleId>{5C22544A-7EE6-4342-B048-85BDC9FD1C3A}</a:tableStyleId>
              </a:tblPr>
              <a:tblGrid>
                <a:gridCol w="891199">
                  <a:extLst>
                    <a:ext uri="{9D8B030D-6E8A-4147-A177-3AD203B41FA5}">
                      <a16:colId xmlns:a16="http://schemas.microsoft.com/office/drawing/2014/main" val="20000"/>
                    </a:ext>
                  </a:extLst>
                </a:gridCol>
                <a:gridCol w="891199">
                  <a:extLst>
                    <a:ext uri="{9D8B030D-6E8A-4147-A177-3AD203B41FA5}">
                      <a16:colId xmlns:a16="http://schemas.microsoft.com/office/drawing/2014/main" val="20001"/>
                    </a:ext>
                  </a:extLst>
                </a:gridCol>
                <a:gridCol w="7129590">
                  <a:extLst>
                    <a:ext uri="{9D8B030D-6E8A-4147-A177-3AD203B41FA5}">
                      <a16:colId xmlns:a16="http://schemas.microsoft.com/office/drawing/2014/main" val="20002"/>
                    </a:ext>
                  </a:extLst>
                </a:gridCol>
              </a:tblGrid>
              <a:tr h="645647">
                <a:tc>
                  <a:txBody>
                    <a:bodyPr/>
                    <a:lstStyle/>
                    <a:p>
                      <a:r>
                        <a:rPr lang="en-US" altLang="zh-TW" dirty="0" err="1"/>
                        <a:t>Cust_ID</a:t>
                      </a:r>
                      <a:endParaRPr lang="zh-TW" altLang="en-US" dirty="0"/>
                    </a:p>
                  </a:txBody>
                  <a:tcPr/>
                </a:tc>
                <a:tc>
                  <a:txBody>
                    <a:bodyPr/>
                    <a:lstStyle/>
                    <a:p>
                      <a:r>
                        <a:rPr lang="en-US" altLang="zh-TW" dirty="0"/>
                        <a:t>TID</a:t>
                      </a:r>
                      <a:endParaRPr lang="zh-TW" altLang="en-US" dirty="0"/>
                    </a:p>
                  </a:txBody>
                  <a:tcPr/>
                </a:tc>
                <a:tc>
                  <a:txBody>
                    <a:bodyPr/>
                    <a:lstStyle/>
                    <a:p>
                      <a:r>
                        <a:rPr lang="en-US" altLang="zh-TW" dirty="0" err="1"/>
                        <a:t>Items_bought</a:t>
                      </a:r>
                      <a:r>
                        <a:rPr lang="en-US" altLang="zh-TW" dirty="0"/>
                        <a:t> (in the</a:t>
                      </a:r>
                      <a:r>
                        <a:rPr lang="en-US" altLang="zh-TW" baseline="0" dirty="0"/>
                        <a:t> form of brand-</a:t>
                      </a:r>
                      <a:r>
                        <a:rPr lang="en-US" altLang="zh-TW" baseline="0" dirty="0" err="1"/>
                        <a:t>item_category</a:t>
                      </a:r>
                      <a:r>
                        <a:rPr lang="en-US" altLang="zh-TW" baseline="0" dirty="0"/>
                        <a:t>)</a:t>
                      </a:r>
                      <a:endParaRPr lang="zh-TW" altLang="en-US" dirty="0"/>
                    </a:p>
                  </a:txBody>
                  <a:tcPr/>
                </a:tc>
                <a:extLst>
                  <a:ext uri="{0D108BD9-81ED-4DB2-BD59-A6C34878D82A}">
                    <a16:rowId xmlns:a16="http://schemas.microsoft.com/office/drawing/2014/main" val="10000"/>
                  </a:ext>
                </a:extLst>
              </a:tr>
              <a:tr h="374065">
                <a:tc>
                  <a:txBody>
                    <a:bodyPr/>
                    <a:lstStyle/>
                    <a:p>
                      <a:r>
                        <a:rPr lang="en-US" altLang="zh-TW" dirty="0"/>
                        <a:t>01</a:t>
                      </a:r>
                      <a:endParaRPr lang="zh-TW" altLang="en-US" dirty="0"/>
                    </a:p>
                  </a:txBody>
                  <a:tcPr/>
                </a:tc>
                <a:tc>
                  <a:txBody>
                    <a:bodyPr/>
                    <a:lstStyle/>
                    <a:p>
                      <a:r>
                        <a:rPr lang="en-US" altLang="zh-TW" dirty="0"/>
                        <a:t>T100</a:t>
                      </a:r>
                      <a:endParaRPr lang="zh-TW" altLang="en-US" dirty="0"/>
                    </a:p>
                  </a:txBody>
                  <a:tcPr/>
                </a:tc>
                <a:tc>
                  <a:txBody>
                    <a:bodyPr/>
                    <a:lstStyle/>
                    <a:p>
                      <a:r>
                        <a:rPr lang="en-US" altLang="zh-TW" dirty="0"/>
                        <a:t>{King’s-Crab, Sunset-Milk, </a:t>
                      </a:r>
                      <a:r>
                        <a:rPr lang="en-US" altLang="zh-TW" dirty="0" err="1"/>
                        <a:t>Dairyland</a:t>
                      </a:r>
                      <a:r>
                        <a:rPr lang="en-US" altLang="zh-TW" dirty="0"/>
                        <a:t>-Cheese,</a:t>
                      </a:r>
                      <a:r>
                        <a:rPr lang="en-US" altLang="zh-TW" baseline="0" dirty="0"/>
                        <a:t> Best-Bread}</a:t>
                      </a:r>
                      <a:endParaRPr lang="zh-TW" altLang="en-US" dirty="0"/>
                    </a:p>
                  </a:txBody>
                  <a:tcPr/>
                </a:tc>
                <a:extLst>
                  <a:ext uri="{0D108BD9-81ED-4DB2-BD59-A6C34878D82A}">
                    <a16:rowId xmlns:a16="http://schemas.microsoft.com/office/drawing/2014/main" val="10001"/>
                  </a:ext>
                </a:extLst>
              </a:tr>
              <a:tr h="386006">
                <a:tc>
                  <a:txBody>
                    <a:bodyPr/>
                    <a:lstStyle/>
                    <a:p>
                      <a:r>
                        <a:rPr lang="en-US" altLang="zh-TW" dirty="0"/>
                        <a:t>02</a:t>
                      </a:r>
                      <a:endParaRPr lang="zh-TW" altLang="en-US" dirty="0"/>
                    </a:p>
                  </a:txBody>
                  <a:tcPr/>
                </a:tc>
                <a:tc>
                  <a:txBody>
                    <a:bodyPr/>
                    <a:lstStyle/>
                    <a:p>
                      <a:r>
                        <a:rPr lang="en-US" altLang="zh-TW" dirty="0"/>
                        <a:t>T200</a:t>
                      </a:r>
                      <a:endParaRPr lang="zh-TW" altLang="en-US" dirty="0"/>
                    </a:p>
                  </a:txBody>
                  <a:tcPr/>
                </a:tc>
                <a:tc>
                  <a:txBody>
                    <a:bodyPr/>
                    <a:lstStyle/>
                    <a:p>
                      <a:r>
                        <a:rPr lang="en-US" altLang="zh-TW" dirty="0"/>
                        <a:t>{Best-Cheese, </a:t>
                      </a:r>
                      <a:r>
                        <a:rPr lang="en-US" altLang="zh-TW" dirty="0" err="1"/>
                        <a:t>Dairyland</a:t>
                      </a:r>
                      <a:r>
                        <a:rPr lang="en-US" altLang="zh-TW" dirty="0"/>
                        <a:t>-Milk,</a:t>
                      </a:r>
                      <a:r>
                        <a:rPr lang="en-US" altLang="zh-TW" baseline="0" dirty="0"/>
                        <a:t> </a:t>
                      </a:r>
                      <a:r>
                        <a:rPr lang="en-US" altLang="zh-TW" baseline="0" dirty="0" err="1"/>
                        <a:t>Goldenfarm</a:t>
                      </a:r>
                      <a:r>
                        <a:rPr lang="en-US" altLang="zh-TW" baseline="0" dirty="0"/>
                        <a:t>-Apple, Tasty-Pie, Wonder-Bread}</a:t>
                      </a:r>
                      <a:endParaRPr lang="zh-TW" altLang="en-US" dirty="0"/>
                    </a:p>
                  </a:txBody>
                  <a:tcPr/>
                </a:tc>
                <a:extLst>
                  <a:ext uri="{0D108BD9-81ED-4DB2-BD59-A6C34878D82A}">
                    <a16:rowId xmlns:a16="http://schemas.microsoft.com/office/drawing/2014/main" val="10002"/>
                  </a:ext>
                </a:extLst>
              </a:tr>
              <a:tr h="374065">
                <a:tc>
                  <a:txBody>
                    <a:bodyPr/>
                    <a:lstStyle/>
                    <a:p>
                      <a:r>
                        <a:rPr lang="en-US" altLang="zh-TW" dirty="0"/>
                        <a:t>01</a:t>
                      </a:r>
                      <a:endParaRPr lang="zh-TW" altLang="en-US" dirty="0"/>
                    </a:p>
                  </a:txBody>
                  <a:tcPr/>
                </a:tc>
                <a:tc>
                  <a:txBody>
                    <a:bodyPr/>
                    <a:lstStyle/>
                    <a:p>
                      <a:r>
                        <a:rPr lang="en-US" altLang="zh-TW" dirty="0"/>
                        <a:t>T300</a:t>
                      </a:r>
                      <a:endParaRPr lang="zh-TW" altLang="en-US" dirty="0"/>
                    </a:p>
                  </a:txBody>
                  <a:tcPr/>
                </a:tc>
                <a:tc>
                  <a:txBody>
                    <a:bodyPr/>
                    <a:lstStyle/>
                    <a:p>
                      <a:r>
                        <a:rPr lang="en-US" altLang="zh-TW" dirty="0"/>
                        <a:t>{Westcoast-Apple, </a:t>
                      </a:r>
                      <a:r>
                        <a:rPr lang="en-US" altLang="zh-TW" dirty="0" err="1"/>
                        <a:t>Dairyland</a:t>
                      </a:r>
                      <a:r>
                        <a:rPr lang="en-US" altLang="zh-TW" dirty="0"/>
                        <a:t>-Milk,</a:t>
                      </a:r>
                      <a:r>
                        <a:rPr lang="en-US" altLang="zh-TW" baseline="0" dirty="0"/>
                        <a:t> Wonder-Bread, Tasty-Pie}</a:t>
                      </a:r>
                      <a:endParaRPr lang="zh-TW" altLang="en-US" dirty="0"/>
                    </a:p>
                  </a:txBody>
                  <a:tcPr/>
                </a:tc>
                <a:extLst>
                  <a:ext uri="{0D108BD9-81ED-4DB2-BD59-A6C34878D82A}">
                    <a16:rowId xmlns:a16="http://schemas.microsoft.com/office/drawing/2014/main" val="10003"/>
                  </a:ext>
                </a:extLst>
              </a:tr>
              <a:tr h="374065">
                <a:tc>
                  <a:txBody>
                    <a:bodyPr/>
                    <a:lstStyle/>
                    <a:p>
                      <a:r>
                        <a:rPr lang="en-US" altLang="zh-TW" dirty="0"/>
                        <a:t>03</a:t>
                      </a:r>
                      <a:endParaRPr lang="zh-TW" altLang="en-US" dirty="0"/>
                    </a:p>
                  </a:txBody>
                  <a:tcPr/>
                </a:tc>
                <a:tc>
                  <a:txBody>
                    <a:bodyPr/>
                    <a:lstStyle/>
                    <a:p>
                      <a:r>
                        <a:rPr lang="en-US" altLang="zh-TW" dirty="0"/>
                        <a:t>T400</a:t>
                      </a:r>
                      <a:endParaRPr lang="zh-TW" altLang="en-US" dirty="0"/>
                    </a:p>
                  </a:txBody>
                  <a:tcPr/>
                </a:tc>
                <a:tc>
                  <a:txBody>
                    <a:bodyPr/>
                    <a:lstStyle/>
                    <a:p>
                      <a:r>
                        <a:rPr lang="en-US" altLang="zh-TW" dirty="0"/>
                        <a:t>{Wonder-Bread, Sunset-Milk, </a:t>
                      </a:r>
                      <a:r>
                        <a:rPr lang="en-US" altLang="zh-TW" dirty="0" err="1"/>
                        <a:t>Dairyland</a:t>
                      </a:r>
                      <a:r>
                        <a:rPr lang="en-US" altLang="zh-TW" dirty="0"/>
                        <a:t>-Cheese}</a:t>
                      </a:r>
                      <a:endParaRPr lang="zh-TW" alt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64211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pPr lvl="1"/>
            <a:r>
              <a:rPr lang="en-US" altLang="zh-TW" dirty="0"/>
              <a:t>(a) At the granularity of </a:t>
            </a:r>
            <a:r>
              <a:rPr lang="en-US" altLang="zh-TW" dirty="0" err="1"/>
              <a:t>item_category</a:t>
            </a:r>
            <a:r>
              <a:rPr lang="en-US" altLang="zh-TW" dirty="0"/>
              <a:t>, (e.g. </a:t>
            </a:r>
            <a:r>
              <a:rPr lang="en-US" altLang="zh-TW" dirty="0" err="1"/>
              <a:t>item_i</a:t>
            </a:r>
            <a:r>
              <a:rPr lang="en-US" altLang="zh-TW" dirty="0"/>
              <a:t> could be ”Milk”), for the rule template,</a:t>
            </a:r>
            <a:br>
              <a:rPr lang="en-US" altLang="zh-TW" dirty="0"/>
            </a:br>
            <a:r>
              <a:rPr lang="en-US" altLang="zh-TW" dirty="0"/>
              <a:t>	 </a:t>
            </a:r>
            <a:r>
              <a:rPr lang="en-US" altLang="zh-TW" dirty="0">
                <a:sym typeface="Symbol" panose="05050102010706020507" pitchFamily="18" charset="2"/>
              </a:rPr>
              <a:t> </a:t>
            </a:r>
            <a:r>
              <a:rPr lang="en-US" altLang="zh-TW" dirty="0" err="1">
                <a:sym typeface="Symbol" panose="05050102010706020507" pitchFamily="18" charset="2"/>
              </a:rPr>
              <a:t>Xtransaction</a:t>
            </a:r>
            <a:r>
              <a:rPr lang="en-US" altLang="zh-TW" dirty="0">
                <a:sym typeface="Symbol" panose="05050102010706020507" pitchFamily="18" charset="2"/>
              </a:rPr>
              <a:t>, buys(X,item1)buys(X,item2)=&gt; buys(X,item3)  [</a:t>
            </a:r>
            <a:r>
              <a:rPr lang="en-US" altLang="zh-TW" dirty="0" err="1">
                <a:sym typeface="Symbol" panose="05050102010706020507" pitchFamily="18" charset="2"/>
              </a:rPr>
              <a:t>s,c</a:t>
            </a:r>
            <a:r>
              <a:rPr lang="en-US" altLang="zh-TW" dirty="0">
                <a:sym typeface="Symbol" panose="05050102010706020507" pitchFamily="18" charset="2"/>
              </a:rPr>
              <a:t>]</a:t>
            </a:r>
            <a:br>
              <a:rPr lang="en-US" altLang="zh-TW" dirty="0">
                <a:sym typeface="Symbol" panose="05050102010706020507" pitchFamily="18" charset="2"/>
              </a:rPr>
            </a:br>
            <a:r>
              <a:rPr lang="en-US" altLang="zh-TW" dirty="0">
                <a:sym typeface="Symbol" panose="05050102010706020507" pitchFamily="18" charset="2"/>
              </a:rPr>
              <a:t>list the frequent k-</a:t>
            </a:r>
            <a:r>
              <a:rPr lang="en-US" altLang="zh-TW" dirty="0" err="1">
                <a:sym typeface="Symbol" panose="05050102010706020507" pitchFamily="18" charset="2"/>
              </a:rPr>
              <a:t>itemset</a:t>
            </a:r>
            <a:r>
              <a:rPr lang="en-US" altLang="zh-TW" dirty="0">
                <a:sym typeface="Symbol" panose="05050102010706020507" pitchFamily="18" charset="2"/>
              </a:rPr>
              <a:t> for the largest k, and all the strong association rules (with their support s and confidence c) containing the frequent k-</a:t>
            </a:r>
            <a:r>
              <a:rPr lang="en-US" altLang="zh-TW" dirty="0" err="1">
                <a:sym typeface="Symbol" panose="05050102010706020507" pitchFamily="18" charset="2"/>
              </a:rPr>
              <a:t>itemset</a:t>
            </a:r>
            <a:r>
              <a:rPr lang="en-US" altLang="zh-TW" dirty="0">
                <a:sym typeface="Symbol" panose="05050102010706020507" pitchFamily="18" charset="2"/>
              </a:rPr>
              <a:t> for the largest k.</a:t>
            </a:r>
          </a:p>
          <a:p>
            <a:pPr lvl="1"/>
            <a:r>
              <a:rPr lang="en-US" altLang="zh-TW" dirty="0"/>
              <a:t>(b) At the granularity of brand-</a:t>
            </a:r>
            <a:r>
              <a:rPr lang="en-US" altLang="zh-TW" dirty="0" err="1"/>
              <a:t>item_category</a:t>
            </a:r>
            <a:r>
              <a:rPr lang="en-US" altLang="zh-TW" dirty="0"/>
              <a:t>, (e.g. </a:t>
            </a:r>
            <a:r>
              <a:rPr lang="en-US" altLang="zh-TW" dirty="0" err="1"/>
              <a:t>item_i</a:t>
            </a:r>
            <a:r>
              <a:rPr lang="en-US" altLang="zh-TW" dirty="0"/>
              <a:t> could be ”Sunset-Milk”), for the rule template,</a:t>
            </a:r>
            <a:br>
              <a:rPr lang="en-US" altLang="zh-TW" dirty="0"/>
            </a:br>
            <a:r>
              <a:rPr lang="en-US" altLang="zh-TW" dirty="0"/>
              <a:t> 	</a:t>
            </a:r>
            <a:r>
              <a:rPr lang="en-US" altLang="zh-TW" dirty="0">
                <a:sym typeface="Symbol" panose="05050102010706020507" pitchFamily="18" charset="2"/>
              </a:rPr>
              <a:t> </a:t>
            </a:r>
            <a:r>
              <a:rPr lang="en-US" altLang="zh-TW" dirty="0" err="1">
                <a:sym typeface="Symbol" panose="05050102010706020507" pitchFamily="18" charset="2"/>
              </a:rPr>
              <a:t>Xcustomer</a:t>
            </a:r>
            <a:r>
              <a:rPr lang="en-US" altLang="zh-TW" dirty="0">
                <a:sym typeface="Symbol" panose="05050102010706020507" pitchFamily="18" charset="2"/>
              </a:rPr>
              <a:t>, buys(X,item1)buys(X,item2)=&gt; buys(X,item3) </a:t>
            </a:r>
            <a:br>
              <a:rPr lang="en-US" altLang="zh-TW" dirty="0">
                <a:sym typeface="Symbol" panose="05050102010706020507" pitchFamily="18" charset="2"/>
              </a:rPr>
            </a:br>
            <a:r>
              <a:rPr lang="en-US" altLang="zh-TW" dirty="0">
                <a:sym typeface="Symbol" panose="05050102010706020507" pitchFamily="18" charset="2"/>
              </a:rPr>
              <a:t>list the frequent k-</a:t>
            </a:r>
            <a:r>
              <a:rPr lang="en-US" altLang="zh-TW" dirty="0" err="1">
                <a:sym typeface="Symbol" panose="05050102010706020507" pitchFamily="18" charset="2"/>
              </a:rPr>
              <a:t>itemset</a:t>
            </a:r>
            <a:r>
              <a:rPr lang="en-US" altLang="zh-TW" dirty="0">
                <a:sym typeface="Symbol" panose="05050102010706020507" pitchFamily="18" charset="2"/>
              </a:rPr>
              <a:t> for the largest k (but do not print any rules).</a:t>
            </a:r>
          </a:p>
          <a:p>
            <a:pPr marL="457200" lvl="1" indent="0">
              <a:buNone/>
            </a:pPr>
            <a:endParaRPr lang="en-US" altLang="zh-TW" dirty="0"/>
          </a:p>
          <a:p>
            <a:endParaRPr lang="zh-TW" altLang="en-US" dirty="0"/>
          </a:p>
        </p:txBody>
      </p:sp>
    </p:spTree>
    <p:extLst>
      <p:ext uri="{BB962C8B-B14F-4D97-AF65-F5344CB8AC3E}">
        <p14:creationId xmlns:p14="http://schemas.microsoft.com/office/powerpoint/2010/main" val="3795630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en-US" altLang="zh-TW" dirty="0"/>
              <a:t>6.14: The following contingency table summarizes supermarket transaction data, where hot dogs refers to the transactions containing hot dogs, !(hot dogs) refers to the transactions that do not contain hot dogs, hamburgers refers to the transactions containing hamburgers, !(hamburgers) refers to the transactions that do not contain hamburgers.</a:t>
            </a:r>
            <a:br>
              <a:rPr lang="en-US" altLang="zh-TW" dirty="0"/>
            </a:br>
            <a:br>
              <a:rPr lang="en-US" altLang="zh-TW" dirty="0"/>
            </a:br>
            <a:br>
              <a:rPr lang="en-US" altLang="zh-TW" dirty="0"/>
            </a:br>
            <a:endParaRPr lang="en-US" altLang="zh-TW" dirty="0"/>
          </a:p>
          <a:p>
            <a:pPr marL="0" indent="0">
              <a:buNone/>
            </a:pPr>
            <a:endParaRPr lang="en-US" altLang="zh-TW" dirty="0"/>
          </a:p>
          <a:p>
            <a:pPr marL="0" indent="0">
              <a:buNone/>
            </a:pPr>
            <a:endParaRPr lang="en-US" altLang="zh-TW" dirty="0"/>
          </a:p>
          <a:p>
            <a:pPr lvl="1"/>
            <a:endParaRPr lang="en-US" altLang="zh-TW" dirty="0"/>
          </a:p>
          <a:p>
            <a:pPr lvl="1"/>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2898237875"/>
              </p:ext>
            </p:extLst>
          </p:nvPr>
        </p:nvGraphicFramePr>
        <p:xfrm>
          <a:off x="1323833" y="4339990"/>
          <a:ext cx="7096836" cy="1779783"/>
        </p:xfrm>
        <a:graphic>
          <a:graphicData uri="http://schemas.openxmlformats.org/drawingml/2006/table">
            <a:tbl>
              <a:tblPr firstRow="1" bandRow="1">
                <a:tableStyleId>{5C22544A-7EE6-4342-B048-85BDC9FD1C3A}</a:tableStyleId>
              </a:tblPr>
              <a:tblGrid>
                <a:gridCol w="1569492">
                  <a:extLst>
                    <a:ext uri="{9D8B030D-6E8A-4147-A177-3AD203B41FA5}">
                      <a16:colId xmlns:a16="http://schemas.microsoft.com/office/drawing/2014/main" val="20000"/>
                    </a:ext>
                  </a:extLst>
                </a:gridCol>
                <a:gridCol w="2129051">
                  <a:extLst>
                    <a:ext uri="{9D8B030D-6E8A-4147-A177-3AD203B41FA5}">
                      <a16:colId xmlns:a16="http://schemas.microsoft.com/office/drawing/2014/main" val="20001"/>
                    </a:ext>
                  </a:extLst>
                </a:gridCol>
                <a:gridCol w="2060812">
                  <a:extLst>
                    <a:ext uri="{9D8B030D-6E8A-4147-A177-3AD203B41FA5}">
                      <a16:colId xmlns:a16="http://schemas.microsoft.com/office/drawing/2014/main" val="20002"/>
                    </a:ext>
                  </a:extLst>
                </a:gridCol>
                <a:gridCol w="1337481">
                  <a:extLst>
                    <a:ext uri="{9D8B030D-6E8A-4147-A177-3AD203B41FA5}">
                      <a16:colId xmlns:a16="http://schemas.microsoft.com/office/drawing/2014/main" val="20003"/>
                    </a:ext>
                  </a:extLst>
                </a:gridCol>
              </a:tblGrid>
              <a:tr h="645647">
                <a:tc>
                  <a:txBody>
                    <a:bodyPr/>
                    <a:lstStyle/>
                    <a:p>
                      <a:endParaRPr lang="zh-TW" altLang="en-US" dirty="0"/>
                    </a:p>
                  </a:txBody>
                  <a:tcPr/>
                </a:tc>
                <a:tc>
                  <a:txBody>
                    <a:bodyPr/>
                    <a:lstStyle/>
                    <a:p>
                      <a:r>
                        <a:rPr lang="en-US" altLang="zh-TW" dirty="0"/>
                        <a:t>hot dogs</a:t>
                      </a:r>
                      <a:endParaRPr lang="zh-TW" altLang="en-US" dirty="0"/>
                    </a:p>
                  </a:txBody>
                  <a:tcPr>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!(hot dogs)</a:t>
                      </a:r>
                      <a:endParaRPr lang="zh-TW" altLang="en-US" dirty="0"/>
                    </a:p>
                    <a:p>
                      <a:endParaRPr lang="zh-TW" altLang="en-US" dirty="0"/>
                    </a:p>
                  </a:txBody>
                  <a:tcPr>
                    <a:lnL w="12700" cap="flat" cmpd="sng" algn="ctr">
                      <a:solidFill>
                        <a:schemeClr val="bg1"/>
                      </a:solidFill>
                      <a:prstDash val="solid"/>
                      <a:round/>
                      <a:headEnd type="none" w="med" len="med"/>
                      <a:tailEnd type="none" w="med" len="med"/>
                    </a:lnL>
                  </a:tcPr>
                </a:tc>
                <a:tc>
                  <a:txBody>
                    <a:bodyPr/>
                    <a:lstStyle/>
                    <a:p>
                      <a:r>
                        <a:rPr lang="en-US" altLang="zh-TW" dirty="0"/>
                        <a:t>total</a:t>
                      </a:r>
                      <a:endParaRPr lang="zh-TW" altLang="en-US" dirty="0"/>
                    </a:p>
                  </a:txBody>
                  <a:tcPr/>
                </a:tc>
                <a:extLst>
                  <a:ext uri="{0D108BD9-81ED-4DB2-BD59-A6C34878D82A}">
                    <a16:rowId xmlns:a16="http://schemas.microsoft.com/office/drawing/2014/main" val="10000"/>
                  </a:ext>
                </a:extLst>
              </a:tr>
              <a:tr h="374065">
                <a:tc>
                  <a:txBody>
                    <a:bodyPr/>
                    <a:lstStyle/>
                    <a:p>
                      <a:r>
                        <a:rPr lang="en-US" altLang="zh-TW" dirty="0"/>
                        <a:t>hamburgers</a:t>
                      </a:r>
                      <a:endParaRPr lang="zh-TW" altLang="en-US" dirty="0"/>
                    </a:p>
                  </a:txBody>
                  <a:tcPr/>
                </a:tc>
                <a:tc>
                  <a:txBody>
                    <a:bodyPr/>
                    <a:lstStyle/>
                    <a:p>
                      <a:r>
                        <a:rPr lang="en-US" altLang="zh-TW" dirty="0"/>
                        <a:t>2000</a:t>
                      </a:r>
                      <a:endParaRPr lang="zh-TW" altLang="en-US" dirty="0"/>
                    </a:p>
                  </a:txBody>
                  <a:tcPr>
                    <a:lnR w="12700" cap="flat" cmpd="sng" algn="ctr">
                      <a:solidFill>
                        <a:schemeClr val="bg1"/>
                      </a:solidFill>
                      <a:prstDash val="solid"/>
                      <a:round/>
                      <a:headEnd type="none" w="med" len="med"/>
                      <a:tailEnd type="none" w="med" len="med"/>
                    </a:lnR>
                  </a:tcPr>
                </a:tc>
                <a:tc>
                  <a:txBody>
                    <a:bodyPr/>
                    <a:lstStyle/>
                    <a:p>
                      <a:r>
                        <a:rPr lang="en-US" altLang="zh-TW" dirty="0"/>
                        <a:t>500</a:t>
                      </a:r>
                      <a:endParaRPr lang="zh-TW" altLang="en-US" dirty="0"/>
                    </a:p>
                  </a:txBody>
                  <a:tcPr>
                    <a:lnL w="12700" cap="flat" cmpd="sng" algn="ctr">
                      <a:solidFill>
                        <a:schemeClr val="bg1"/>
                      </a:solidFill>
                      <a:prstDash val="solid"/>
                      <a:round/>
                      <a:headEnd type="none" w="med" len="med"/>
                      <a:tailEnd type="none" w="med" len="med"/>
                    </a:lnL>
                  </a:tcPr>
                </a:tc>
                <a:tc>
                  <a:txBody>
                    <a:bodyPr/>
                    <a:lstStyle/>
                    <a:p>
                      <a:r>
                        <a:rPr lang="en-US" altLang="zh-TW" dirty="0"/>
                        <a:t>2500</a:t>
                      </a:r>
                      <a:endParaRPr lang="zh-TW" altLang="en-US" dirty="0"/>
                    </a:p>
                  </a:txBody>
                  <a:tcPr/>
                </a:tc>
                <a:extLst>
                  <a:ext uri="{0D108BD9-81ED-4DB2-BD59-A6C34878D82A}">
                    <a16:rowId xmlns:a16="http://schemas.microsoft.com/office/drawing/2014/main" val="10001"/>
                  </a:ext>
                </a:extLst>
              </a:tr>
              <a:tr h="386006">
                <a:tc>
                  <a:txBody>
                    <a:bodyPr/>
                    <a:lstStyle/>
                    <a:p>
                      <a:r>
                        <a:rPr lang="en-US" altLang="zh-TW" dirty="0"/>
                        <a:t>!(hamburgers) </a:t>
                      </a:r>
                      <a:endParaRPr lang="zh-TW" altLang="en-US" dirty="0"/>
                    </a:p>
                  </a:txBody>
                  <a:tcPr/>
                </a:tc>
                <a:tc>
                  <a:txBody>
                    <a:bodyPr/>
                    <a:lstStyle/>
                    <a:p>
                      <a:r>
                        <a:rPr lang="en-US" altLang="zh-TW" dirty="0"/>
                        <a:t>1000</a:t>
                      </a:r>
                      <a:endParaRPr lang="zh-TW" altLang="en-US" dirty="0"/>
                    </a:p>
                  </a:txBody>
                  <a:tcPr>
                    <a:lnR w="12700" cap="flat" cmpd="sng" algn="ctr">
                      <a:solidFill>
                        <a:schemeClr val="bg1"/>
                      </a:solidFill>
                      <a:prstDash val="solid"/>
                      <a:round/>
                      <a:headEnd type="none" w="med" len="med"/>
                      <a:tailEnd type="none" w="med" len="med"/>
                    </a:lnR>
                  </a:tcPr>
                </a:tc>
                <a:tc>
                  <a:txBody>
                    <a:bodyPr/>
                    <a:lstStyle/>
                    <a:p>
                      <a:r>
                        <a:rPr lang="en-US" altLang="zh-TW" dirty="0"/>
                        <a:t>1500</a:t>
                      </a:r>
                      <a:endParaRPr lang="zh-TW" altLang="en-US" dirty="0"/>
                    </a:p>
                  </a:txBody>
                  <a:tcPr>
                    <a:lnL w="12700" cap="flat" cmpd="sng" algn="ctr">
                      <a:solidFill>
                        <a:schemeClr val="bg1"/>
                      </a:solidFill>
                      <a:prstDash val="solid"/>
                      <a:round/>
                      <a:headEnd type="none" w="med" len="med"/>
                      <a:tailEnd type="none" w="med" len="med"/>
                    </a:lnL>
                  </a:tcPr>
                </a:tc>
                <a:tc>
                  <a:txBody>
                    <a:bodyPr/>
                    <a:lstStyle/>
                    <a:p>
                      <a:r>
                        <a:rPr lang="en-US" altLang="zh-TW" dirty="0"/>
                        <a:t>2500</a:t>
                      </a:r>
                      <a:endParaRPr lang="zh-TW" altLang="en-US" dirty="0"/>
                    </a:p>
                  </a:txBody>
                  <a:tcPr/>
                </a:tc>
                <a:extLst>
                  <a:ext uri="{0D108BD9-81ED-4DB2-BD59-A6C34878D82A}">
                    <a16:rowId xmlns:a16="http://schemas.microsoft.com/office/drawing/2014/main" val="10002"/>
                  </a:ext>
                </a:extLst>
              </a:tr>
              <a:tr h="374065">
                <a:tc>
                  <a:txBody>
                    <a:bodyPr/>
                    <a:lstStyle/>
                    <a:p>
                      <a:r>
                        <a:rPr lang="en-US" altLang="zh-TW" dirty="0"/>
                        <a:t>Total</a:t>
                      </a:r>
                      <a:endParaRPr lang="zh-TW" altLang="en-US" dirty="0"/>
                    </a:p>
                  </a:txBody>
                  <a:tcPr/>
                </a:tc>
                <a:tc>
                  <a:txBody>
                    <a:bodyPr/>
                    <a:lstStyle/>
                    <a:p>
                      <a:r>
                        <a:rPr lang="en-US" altLang="zh-TW" dirty="0"/>
                        <a:t>3000</a:t>
                      </a:r>
                      <a:endParaRPr lang="zh-TW" altLang="en-US" dirty="0"/>
                    </a:p>
                  </a:txBody>
                  <a:tcPr>
                    <a:lnR w="12700" cap="flat" cmpd="sng" algn="ctr">
                      <a:solidFill>
                        <a:schemeClr val="bg1"/>
                      </a:solidFill>
                      <a:prstDash val="solid"/>
                      <a:round/>
                      <a:headEnd type="none" w="med" len="med"/>
                      <a:tailEnd type="none" w="med" len="med"/>
                    </a:lnR>
                  </a:tcPr>
                </a:tc>
                <a:tc>
                  <a:txBody>
                    <a:bodyPr/>
                    <a:lstStyle/>
                    <a:p>
                      <a:r>
                        <a:rPr lang="en-US" altLang="zh-TW" dirty="0"/>
                        <a:t>2000</a:t>
                      </a:r>
                      <a:endParaRPr lang="zh-TW" altLang="en-US" dirty="0"/>
                    </a:p>
                  </a:txBody>
                  <a:tcPr>
                    <a:lnL w="12700" cap="flat" cmpd="sng" algn="ctr">
                      <a:solidFill>
                        <a:schemeClr val="bg1"/>
                      </a:solidFill>
                      <a:prstDash val="solid"/>
                      <a:round/>
                      <a:headEnd type="none" w="med" len="med"/>
                      <a:tailEnd type="none" w="med" len="med"/>
                    </a:lnL>
                  </a:tcPr>
                </a:tc>
                <a:tc>
                  <a:txBody>
                    <a:bodyPr/>
                    <a:lstStyle/>
                    <a:p>
                      <a:r>
                        <a:rPr lang="en-US" altLang="zh-TW" dirty="0"/>
                        <a:t>5000</a:t>
                      </a:r>
                      <a:endParaRPr lang="zh-TW" alt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59317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pPr lvl="1"/>
            <a:r>
              <a:rPr lang="en-US" altLang="zh-TW" dirty="0"/>
              <a:t>(a) suppose that the association rule “hot dogs =&gt; hamburgers” is mined. Given a minimum support threshold of 25% and a minimum confidence threshold of 50%, is this association rule strong?</a:t>
            </a:r>
          </a:p>
          <a:p>
            <a:pPr lvl="1"/>
            <a:r>
              <a:rPr lang="en-US" altLang="zh-TW" dirty="0"/>
              <a:t>(b) Based on the given data, is the purchase of hot dogs independent of the purchase of hamburgers? If not, what kind of correlation relationship exists between the two?</a:t>
            </a:r>
          </a:p>
          <a:p>
            <a:pPr lvl="1"/>
            <a:r>
              <a:rPr lang="en-US" altLang="zh-TW" dirty="0"/>
              <a:t>(c) Compare the use of </a:t>
            </a:r>
            <a:r>
              <a:rPr lang="en-US" altLang="zh-TW" i="1" dirty="0"/>
              <a:t>cosine</a:t>
            </a:r>
            <a:r>
              <a:rPr lang="en-US" altLang="zh-TW" dirty="0"/>
              <a:t> measures with </a:t>
            </a:r>
            <a:r>
              <a:rPr lang="en-US" altLang="zh-TW" i="1" dirty="0"/>
              <a:t>lift</a:t>
            </a:r>
            <a:r>
              <a:rPr lang="en-US" altLang="zh-TW" dirty="0"/>
              <a:t> and </a:t>
            </a:r>
            <a:r>
              <a:rPr lang="en-US" altLang="zh-TW" i="1" dirty="0"/>
              <a:t>correlation</a:t>
            </a:r>
            <a:r>
              <a:rPr lang="en-US" altLang="zh-TW" dirty="0"/>
              <a:t> on the given data.</a:t>
            </a:r>
            <a:endParaRPr lang="zh-TW" altLang="en-US" dirty="0"/>
          </a:p>
        </p:txBody>
      </p:sp>
    </p:spTree>
    <p:extLst>
      <p:ext uri="{BB962C8B-B14F-4D97-AF65-F5344CB8AC3E}">
        <p14:creationId xmlns:p14="http://schemas.microsoft.com/office/powerpoint/2010/main" val="2853032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Exercises for Chap.8</a:t>
            </a:r>
            <a:endParaRPr lang="zh-TW" altLang="en-US" dirty="0"/>
          </a:p>
        </p:txBody>
      </p:sp>
      <p:sp>
        <p:nvSpPr>
          <p:cNvPr id="3" name="內容版面配置區 2"/>
          <p:cNvSpPr>
            <a:spLocks noGrp="1"/>
          </p:cNvSpPr>
          <p:nvPr>
            <p:ph idx="1"/>
          </p:nvPr>
        </p:nvSpPr>
        <p:spPr/>
        <p:txBody>
          <a:bodyPr>
            <a:normAutofit/>
          </a:bodyPr>
          <a:lstStyle/>
          <a:p>
            <a:r>
              <a:rPr lang="en-US" altLang="zh-TW" dirty="0"/>
              <a:t>8.1: Briefly outline the major steps of decision tree classification.</a:t>
            </a:r>
          </a:p>
          <a:p>
            <a:r>
              <a:rPr lang="en-US" altLang="zh-TW" dirty="0"/>
              <a:t>8.10: Show that accuracy is a function of </a:t>
            </a:r>
            <a:r>
              <a:rPr lang="en-US" altLang="zh-TW" i="1" dirty="0"/>
              <a:t>sensitivity </a:t>
            </a:r>
            <a:r>
              <a:rPr lang="en-US" altLang="zh-TW" dirty="0"/>
              <a:t>and </a:t>
            </a:r>
            <a:r>
              <a:rPr lang="en-US" altLang="zh-TW" i="1" dirty="0"/>
              <a:t>specificity</a:t>
            </a:r>
            <a:r>
              <a:rPr lang="en-US" altLang="zh-TW" dirty="0"/>
              <a:t>, that is, prove Eq. (8.25).</a:t>
            </a:r>
            <a:br>
              <a:rPr lang="en-US" altLang="zh-TW" dirty="0"/>
            </a:br>
            <a:endParaRPr lang="zh-TW" altLang="en-US" dirty="0"/>
          </a:p>
        </p:txBody>
      </p:sp>
      <p:pic>
        <p:nvPicPr>
          <p:cNvPr id="5" name="圖片 4">
            <a:extLst>
              <a:ext uri="{FF2B5EF4-FFF2-40B4-BE49-F238E27FC236}">
                <a16:creationId xmlns:a16="http://schemas.microsoft.com/office/drawing/2014/main" id="{ACB3A124-4A06-41C2-B163-B18F80DBE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573" y="3587150"/>
            <a:ext cx="7876854" cy="828288"/>
          </a:xfrm>
          <a:prstGeom prst="rect">
            <a:avLst/>
          </a:prstGeom>
        </p:spPr>
      </p:pic>
    </p:spTree>
    <p:extLst>
      <p:ext uri="{BB962C8B-B14F-4D97-AF65-F5344CB8AC3E}">
        <p14:creationId xmlns:p14="http://schemas.microsoft.com/office/powerpoint/2010/main" val="143757084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1068</TotalTime>
  <Words>993</Words>
  <Application>Microsoft Office PowerPoint</Application>
  <PresentationFormat>寬螢幕</PresentationFormat>
  <Paragraphs>120</Paragraphs>
  <Slides>13</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13</vt:i4>
      </vt:variant>
    </vt:vector>
  </HeadingPairs>
  <TitlesOfParts>
    <vt:vector size="17" baseType="lpstr">
      <vt:lpstr>Arial</vt:lpstr>
      <vt:lpstr>Calibri</vt:lpstr>
      <vt:lpstr>Calibri Light</vt:lpstr>
      <vt:lpstr>Office 佈景主題</vt:lpstr>
      <vt:lpstr>Big Data Analytics: HW#2</vt:lpstr>
      <vt:lpstr>Homework #2: Frequent Pattern Mining &amp; Classification</vt:lpstr>
      <vt:lpstr>Exercises for Chap.6</vt:lpstr>
      <vt:lpstr>PowerPoint 簡報</vt:lpstr>
      <vt:lpstr>PowerPoint 簡報</vt:lpstr>
      <vt:lpstr>PowerPoint 簡報</vt:lpstr>
      <vt:lpstr>PowerPoint 簡報</vt:lpstr>
      <vt:lpstr>PowerPoint 簡報</vt:lpstr>
      <vt:lpstr>Exercises for Chap.8</vt:lpstr>
      <vt:lpstr>PowerPoint 簡報</vt:lpstr>
      <vt:lpstr>Figure 8.25 Tuples sorted by decreasing score, where the score is the value returned by a probabilistic classifier</vt:lpstr>
      <vt:lpstr>Homework Submission</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HW#1</dc:title>
  <dc:creator>jhwang</dc:creator>
  <cp:lastModifiedBy>Chris Wang</cp:lastModifiedBy>
  <cp:revision>31</cp:revision>
  <dcterms:created xsi:type="dcterms:W3CDTF">2017-03-16T10:08:31Z</dcterms:created>
  <dcterms:modified xsi:type="dcterms:W3CDTF">2025-10-06T03:12:55Z</dcterms:modified>
</cp:coreProperties>
</file>