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281" r:id="rId4"/>
    <p:sldId id="283" r:id="rId5"/>
    <p:sldId id="286" r:id="rId6"/>
    <p:sldId id="287" r:id="rId7"/>
    <p:sldId id="285" r:id="rId8"/>
    <p:sldId id="264" r:id="rId9"/>
    <p:sldId id="296" r:id="rId10"/>
    <p:sldId id="270" r:id="rId11"/>
    <p:sldId id="299" r:id="rId12"/>
    <p:sldId id="268" r:id="rId13"/>
    <p:sldId id="309" r:id="rId14"/>
    <p:sldId id="298" r:id="rId15"/>
    <p:sldId id="271" r:id="rId16"/>
    <p:sldId id="289" r:id="rId17"/>
    <p:sldId id="290" r:id="rId18"/>
    <p:sldId id="291" r:id="rId19"/>
    <p:sldId id="292" r:id="rId20"/>
    <p:sldId id="293" r:id="rId21"/>
    <p:sldId id="294" r:id="rId22"/>
    <p:sldId id="272" r:id="rId23"/>
    <p:sldId id="295" r:id="rId24"/>
    <p:sldId id="304" r:id="rId25"/>
    <p:sldId id="303" r:id="rId26"/>
    <p:sldId id="301" r:id="rId27"/>
    <p:sldId id="302" r:id="rId28"/>
    <p:sldId id="305" r:id="rId29"/>
    <p:sldId id="306" r:id="rId30"/>
    <p:sldId id="308" r:id="rId31"/>
    <p:sldId id="307" r:id="rId32"/>
    <p:sldId id="273" r:id="rId33"/>
    <p:sldId id="310" r:id="rId34"/>
    <p:sldId id="311" r:id="rId35"/>
    <p:sldId id="282" r:id="rId36"/>
    <p:sldId id="279" r:id="rId37"/>
    <p:sldId id="280" r:id="rId38"/>
    <p:sldId id="297" r:id="rId39"/>
    <p:sldId id="288" r:id="rId40"/>
  </p:sldIdLst>
  <p:sldSz cx="12192000" cy="6858000"/>
  <p:notesSz cx="6648450" cy="98504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B6CE-CE31-4FC7-8557-3932745726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3EAE-3193-4E27-87BC-F58F86956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3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803C-FB85-4950-83A3-179C4E383B40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1231900"/>
            <a:ext cx="5908675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4845" y="4740523"/>
            <a:ext cx="5318760" cy="38786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07BE-2580-4FBF-B701-B75ED553B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65A72D-D34D-43EB-97AF-FB8F8746ACD1}" type="slidenum">
              <a:rPr lang="en-US" altLang="zh-TW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136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AB4BCC-C9DD-4303-AB5A-5CA2DABCB804}" type="slidenum">
              <a:rPr lang="en-US" altLang="zh-TW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978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07BE-2580-4FBF-B701-B75ED553B54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8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D02AE6-303D-49B7-98BA-13ACEBE24B6A}" type="slidenum">
              <a:rPr lang="en-US" altLang="zh-TW" sz="1200"/>
              <a:pPr eaLnBrk="1" hangingPunct="1"/>
              <a:t>24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663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DAA177-ED33-4B9C-8904-71AC57F5C7EC}" type="slidenum">
              <a:rPr lang="en-US" altLang="zh-TW" sz="1200"/>
              <a:pPr eaLnBrk="1" hangingPunct="1"/>
              <a:t>25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9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2EF2E9-233C-4207-A63B-45E07E6C6F43}" type="slidenum">
              <a:rPr lang="en-US" altLang="zh-TW" sz="1200"/>
              <a:pPr eaLnBrk="1" hangingPunct="1"/>
              <a:t>26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345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88993D-289C-4991-BC4B-615B85BE80F1}" type="slidenum">
              <a:rPr lang="en-US" altLang="zh-TW" sz="1200"/>
              <a:pPr eaLnBrk="1" hangingPunct="1"/>
              <a:t>27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3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9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2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Big Data Analytics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Sep. 16, 2025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7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</a:t>
            </a:r>
            <a:r>
              <a:rPr lang="en-US" altLang="zh-TW" dirty="0">
                <a:solidFill>
                  <a:srgbClr val="0000FF"/>
                </a:solidFill>
              </a:rPr>
              <a:t>Data Mining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mining is the </a:t>
            </a:r>
            <a:r>
              <a:rPr lang="en-US" altLang="zh-TW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dirty="0"/>
              <a:t>in large data sets involving methods at the intersection of artificial intelligence, machine learning, statistics, and database systems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450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50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B9FFF1E-29FF-4E21-891C-B9A300745CBA}" type="slidenum">
              <a:rPr kumimoji="0" lang="en-US" altLang="zh-TW" smtClean="0"/>
              <a:pPr/>
              <a:t>10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241857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982827-EF93-422E-8220-088F59C18083}" type="slidenum">
              <a:rPr lang="en-US" altLang="zh-TW" sz="1400"/>
              <a:pPr eaLnBrk="1" hangingPunct="1"/>
              <a:t>11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533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Data Mining in Business Intelligence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Increasing potential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to support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 decisions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272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End User</a:t>
            </a:r>
            <a:endParaRPr lang="en-US" altLang="zh-TW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9275763" y="29464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Analyst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   Data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Analyst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DBA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Decision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Making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4876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4800600" y="3352801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Visualization Techniques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181601" y="3765551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105400" y="4038601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Information Discovery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Data Exploration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657600" y="4876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Statistical Summary, Querying, and Reporting</a:t>
            </a:r>
            <a:endParaRPr lang="en-US" altLang="zh-TW" sz="1800" b="1" i="1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Preprocessing/Integration, Data Warehouses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Sources</a:t>
            </a:r>
            <a:endParaRPr lang="en-US" altLang="zh-TW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Paper, Files, Web documents, Scientific experiments, Database Systems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439400" y="5606534"/>
            <a:ext cx="1525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2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Industry 4.0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9" y="1600201"/>
            <a:ext cx="7171103" cy="4525963"/>
          </a:xfrm>
        </p:spPr>
      </p:pic>
      <p:sp>
        <p:nvSpPr>
          <p:cNvPr id="440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440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40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97FABA-C7DE-4535-851D-256ADE66F158}" type="slidenum">
              <a:rPr kumimoji="0" lang="en-US" altLang="zh-TW" smtClean="0"/>
              <a:pPr/>
              <a:t>12</a:t>
            </a:fld>
            <a:endParaRPr kumimoji="0"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7924801" y="5875893"/>
            <a:ext cx="238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Roland Berger]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analytics in Cyber-Physical Systems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2" y="1825625"/>
            <a:ext cx="5377596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41952" y="4705564"/>
            <a:ext cx="2506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http://www.engineering.org.cn/en/10.1016/j.eng.2019.01.014]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35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60258E-18C6-4E2A-9602-3A267F64213F}" type="slidenum">
              <a:rPr lang="en-US" altLang="zh-TW" sz="1400"/>
              <a:pPr eaLnBrk="1" hangingPunct="1"/>
              <a:t>14</a:t>
            </a:fld>
            <a:endParaRPr lang="en-US" altLang="zh-TW" sz="1400"/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4419600" cy="1752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Data mining plays an essential role in the knowledge discovery process</a:t>
            </a:r>
            <a:endParaRPr lang="en-US" altLang="zh-TW" sz="2000" b="1" dirty="0">
              <a:ea typeface="新細明體" panose="02020500000000000000" pitchFamily="18" charset="-120"/>
            </a:endParaRPr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2743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8305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6629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4800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1752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1752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1752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2133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2133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2133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2819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2819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2819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828801" y="48768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Cleaning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3124200" y="54102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Integration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2895600" y="6248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2590801" y="4114801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8001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8077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7924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8153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7696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8610601" y="9906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4038601" y="3276601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5165725" y="405288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5791201" y="2590801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6781800" y="1676401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7162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8839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5486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5486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8839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3810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3429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3581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5181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6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</a:t>
            </a:r>
            <a:r>
              <a:rPr lang="en-US" altLang="zh-TW" dirty="0">
                <a:solidFill>
                  <a:srgbClr val="0000FF"/>
                </a:solidFill>
              </a:rPr>
              <a:t>Data-Intensive Computing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Data-intensive computing is a class of parallel computing applications which use a data parallel approach to process large volumes of data typically terabytes or petabytes in size and typically referred to as big data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460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60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6D40189-77B4-4471-A953-3F7FD4459A2D}" type="slidenum">
              <a:rPr kumimoji="0" lang="en-US" altLang="zh-TW" smtClean="0"/>
              <a:pPr/>
              <a:t>15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47096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 general categories of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Descriptive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Diagnostic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Predictive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Prescriptive</a:t>
            </a:r>
            <a:r>
              <a:rPr lang="en-US" altLang="zh-TW" dirty="0"/>
              <a:t> analytics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35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answer questions about events that have already occurred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What was the sales volume over the past 12 months?</a:t>
            </a:r>
          </a:p>
          <a:p>
            <a:pPr lvl="1"/>
            <a:r>
              <a:rPr lang="en-US" altLang="zh-TW" dirty="0"/>
              <a:t>What is the number of support calls received as categorized by severity and geographic location?</a:t>
            </a:r>
          </a:p>
          <a:p>
            <a:pPr lvl="1"/>
            <a:r>
              <a:rPr lang="en-US" altLang="zh-TW" dirty="0"/>
              <a:t>What is the monthly commission earned by each sales agent?</a:t>
            </a:r>
          </a:p>
          <a:p>
            <a:r>
              <a:rPr lang="zh-TW" altLang="en-US" dirty="0"/>
              <a:t>描述性分析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59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Diagnostic analytics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determine the cause of a phenomenon that occurred in the past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Why were Q2 sales less than Q1 sales?</a:t>
            </a:r>
          </a:p>
          <a:p>
            <a:pPr lvl="1"/>
            <a:r>
              <a:rPr lang="en-US" altLang="zh-TW" dirty="0"/>
              <a:t>Why have there been more support calls originating from the Eastern region than from the Western region?</a:t>
            </a:r>
          </a:p>
          <a:p>
            <a:pPr lvl="1"/>
            <a:r>
              <a:rPr lang="en-US" altLang="zh-TW" dirty="0"/>
              <a:t>Why was there an increase in patient re-admission rates over the past three months?</a:t>
            </a:r>
          </a:p>
          <a:p>
            <a:r>
              <a:rPr lang="zh-TW" altLang="en-US" dirty="0"/>
              <a:t>診斷性分析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8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determine the outcome of an event that might occur in the future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What are the chances that a customer will default on a loan if they have missed a monthly payment?</a:t>
            </a:r>
          </a:p>
          <a:p>
            <a:pPr lvl="1"/>
            <a:r>
              <a:rPr lang="en-US" altLang="zh-TW" dirty="0"/>
              <a:t>What will be the patient survival rate if Drug B is administered instead of Drug A?</a:t>
            </a:r>
          </a:p>
          <a:p>
            <a:pPr lvl="1"/>
            <a:r>
              <a:rPr lang="en-US" altLang="zh-TW" dirty="0"/>
              <a:t>If a customer has purchased Products A and B, what are the chances that they will also purchase Product C?</a:t>
            </a:r>
          </a:p>
          <a:p>
            <a:r>
              <a:rPr lang="zh-TW" altLang="en-US" dirty="0"/>
              <a:t>預測性分析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8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Big Data?</a:t>
            </a:r>
          </a:p>
          <a:p>
            <a:r>
              <a:rPr lang="en-US" altLang="zh-TW" dirty="0"/>
              <a:t>What makes Big Data different from other related “buzzwords”?</a:t>
            </a:r>
          </a:p>
          <a:p>
            <a:r>
              <a:rPr lang="en-US" altLang="zh-TW" dirty="0"/>
              <a:t>What are we going to focus in this course?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9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prescribe actions that should be taken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Among three drugs, which one provide the best results?</a:t>
            </a:r>
          </a:p>
          <a:p>
            <a:pPr lvl="1"/>
            <a:r>
              <a:rPr lang="en-US" altLang="zh-TW" dirty="0"/>
              <a:t>When is the best time to trade a particular stock?</a:t>
            </a:r>
          </a:p>
          <a:p>
            <a:r>
              <a:rPr lang="zh-TW" altLang="en-US" dirty="0"/>
              <a:t>建議性分析</a:t>
            </a:r>
            <a:r>
              <a:rPr lang="en-US" altLang="zh-TW" dirty="0"/>
              <a:t>, (</a:t>
            </a:r>
            <a:r>
              <a:rPr lang="zh-TW" altLang="en-US" dirty="0"/>
              <a:t>指導性分析、處方分析、規範性分析、時效性分析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11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Limits of Predictions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Predictive analytics: technology that learns from experience (data) to predict the future behavior of individuals in order to drive better decisions</a:t>
            </a:r>
          </a:p>
          <a:p>
            <a:r>
              <a:rPr lang="en-US" altLang="zh-TW" dirty="0"/>
              <a:t>Accurate prediction is generally </a:t>
            </a:r>
            <a:r>
              <a:rPr lang="en-US" altLang="zh-TW" dirty="0">
                <a:solidFill>
                  <a:srgbClr val="0000FF"/>
                </a:solidFill>
              </a:rPr>
              <a:t>not</a:t>
            </a:r>
            <a:r>
              <a:rPr lang="en-US" altLang="zh-TW" dirty="0"/>
              <a:t> possible</a:t>
            </a:r>
          </a:p>
          <a:p>
            <a:r>
              <a:rPr lang="en-US" altLang="zh-TW" dirty="0"/>
              <a:t>But predictions need not be accurate to bring value</a:t>
            </a:r>
          </a:p>
          <a:p>
            <a:pPr lvl="1"/>
            <a:r>
              <a:rPr lang="en-US" altLang="zh-TW" dirty="0"/>
              <a:t>E.g. direct mail marketing</a:t>
            </a:r>
          </a:p>
          <a:p>
            <a:r>
              <a:rPr lang="en-US" altLang="zh-TW" dirty="0"/>
              <a:t>The prediction effect: predicting better than pure guess delivers value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94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 Cautious! It’s not almighty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challenges</a:t>
            </a:r>
          </a:p>
          <a:p>
            <a:pPr lvl="1"/>
            <a:r>
              <a:rPr lang="en-US" altLang="zh-TW" dirty="0"/>
              <a:t>Big data requires “big judgement”</a:t>
            </a:r>
          </a:p>
          <a:p>
            <a:pPr lvl="1"/>
            <a:r>
              <a:rPr lang="en-US" altLang="zh-TW" dirty="0"/>
              <a:t>If the systems dynamics of the future change, the past can say little about the future</a:t>
            </a:r>
          </a:p>
          <a:p>
            <a:pPr lvl="2"/>
            <a:r>
              <a:rPr lang="en-US" altLang="zh-TW" dirty="0"/>
              <a:t>e.g.: Google Flu Trends</a:t>
            </a:r>
          </a:p>
          <a:p>
            <a:pPr lvl="1"/>
            <a:r>
              <a:rPr lang="en-US" altLang="zh-TW" dirty="0"/>
              <a:t>Privacy</a:t>
            </a:r>
          </a:p>
          <a:p>
            <a:pPr lvl="1"/>
            <a:r>
              <a:rPr lang="en-US" altLang="zh-TW" dirty="0"/>
              <a:t>Bias, subjective, shallow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2025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C6B03-E424-40B0-83C7-01898B958AC8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42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 going to focus in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</a:p>
          <a:p>
            <a:pPr lvl="1"/>
            <a:r>
              <a:rPr lang="en-US" altLang="zh-TW" dirty="0"/>
              <a:t>Frequent pattern mining</a:t>
            </a:r>
          </a:p>
          <a:p>
            <a:pPr lvl="1"/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Clustering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Parallel programming in distributed platforms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Hadoop, Spark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programming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8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53D6C9-4492-4EF6-ACFE-C066DEB599A4}" type="slidenum">
              <a:rPr lang="en-US" altLang="zh-TW" sz="1400"/>
              <a:pPr eaLnBrk="1" hangingPunct="1"/>
              <a:t>24</a:t>
            </a:fld>
            <a:endParaRPr lang="en-US" altLang="zh-TW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KDD Process: A Typical View from ML and Statistics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3057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086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609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Input Data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35147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51911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8620126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5038725" y="20574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3286125" y="214947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4657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6410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6943725" y="1981200"/>
            <a:ext cx="9906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6867525" y="2085976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1600" b="1">
                <a:ea typeface="新細明體" panose="02020500000000000000" pitchFamily="18" charset="-12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905000" y="5791200"/>
            <a:ext cx="8153400" cy="457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2066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4581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4581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7400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3362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5191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7324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" name="矩形 27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7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9EE611-C70D-4511-B234-B9D4FC8615FF}" type="slidenum">
              <a:rPr lang="en-US" altLang="zh-TW" sz="1400"/>
              <a:pPr eaLnBrk="1" hangingPunct="1"/>
              <a:t>25</a:t>
            </a:fld>
            <a:endParaRPr lang="en-US" altLang="zh-TW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Association and Correlation Analysis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Frequent patterns </a:t>
            </a:r>
            <a:r>
              <a:rPr lang="en-US" altLang="zh-TW" sz="2400" dirty="0">
                <a:ea typeface="新細明體" panose="02020500000000000000" pitchFamily="18" charset="-120"/>
              </a:rPr>
              <a:t>(or frequent </a:t>
            </a:r>
            <a:r>
              <a:rPr lang="en-US" altLang="zh-TW" sz="2400" dirty="0" err="1">
                <a:ea typeface="新細明體" panose="02020500000000000000" pitchFamily="18" charset="-120"/>
              </a:rPr>
              <a:t>itemsets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Association</a:t>
            </a:r>
            <a:r>
              <a:rPr lang="en-US" altLang="zh-TW" sz="2400" dirty="0">
                <a:ea typeface="新細明體" panose="02020500000000000000" pitchFamily="18" charset="-120"/>
              </a:rPr>
              <a:t>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Diaper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How to use such patterns for classification, clustering, and other applications?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DC14A3-39E8-48B7-884E-1212647D2666}" type="slidenum">
              <a:rPr lang="en-US" altLang="zh-TW" sz="1400"/>
              <a:pPr eaLnBrk="1" hangingPunct="1"/>
              <a:t>26</a:t>
            </a:fld>
            <a:endParaRPr lang="en-US" altLang="zh-TW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Classification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Classification</a:t>
            </a:r>
            <a:r>
              <a:rPr lang="en-US" altLang="zh-TW" sz="2000" dirty="0">
                <a:ea typeface="新細明體" panose="02020500000000000000" pitchFamily="18" charset="-120"/>
              </a:rPr>
              <a:t>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Credit card fraud detection, direct marketing, classifying stars, diseases,  web-pages, …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7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6565E1-9702-440A-9B86-8294BBFE6C77}" type="slidenum">
              <a:rPr lang="en-US" altLang="zh-TW" sz="1400"/>
              <a:pPr eaLnBrk="1" hangingPunct="1"/>
              <a:t>27</a:t>
            </a:fld>
            <a:endParaRPr lang="en-US" altLang="zh-TW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Cluster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Principle: </a:t>
            </a:r>
            <a:r>
              <a:rPr lang="en-US" altLang="zh-TW" sz="2400" dirty="0">
                <a:solidFill>
                  <a:srgbClr val="0000FF"/>
                </a:solidFill>
                <a:ea typeface="新細明體" panose="02020500000000000000" pitchFamily="18" charset="-120"/>
              </a:rPr>
              <a:t>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Many methods and applications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Hadoop Architecture</a:t>
            </a:r>
            <a:endParaRPr lang="zh-TW" altLang="en-US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1638"/>
            <a:ext cx="6096000" cy="4381500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245643-B962-4003-BFE5-86C60F61473C}" type="slidenum">
              <a:rPr kumimoji="0" lang="en-US" altLang="zh-TW" smtClean="0"/>
              <a:pPr/>
              <a:t>28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586896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MapReduce</a:t>
            </a:r>
            <a:endParaRPr lang="zh-TW" altLang="en-US"/>
          </a:p>
        </p:txBody>
      </p:sp>
      <p:pic>
        <p:nvPicPr>
          <p:cNvPr id="5734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109788"/>
            <a:ext cx="5486400" cy="3505200"/>
          </a:xfrm>
        </p:spPr>
      </p:pic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E01299-4A3F-4E34-93E8-9D21E627B930}" type="slidenum">
              <a:rPr kumimoji="0" lang="en-US" altLang="zh-TW" smtClean="0"/>
              <a:pPr/>
              <a:t>29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8975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dirty="0"/>
              <a:t>An Example Scenario: </a:t>
            </a:r>
            <a:br>
              <a:rPr lang="en-US" altLang="zh-TW" sz="3600" dirty="0"/>
            </a:br>
            <a:r>
              <a:rPr lang="en-US" altLang="zh-TW" sz="3600" dirty="0"/>
              <a:t>Ten Predictions for the First Hour of 2020 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[Siegel, 2013]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71926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Antitheft: identity recognition</a:t>
            </a:r>
          </a:p>
          <a:p>
            <a:pPr>
              <a:defRPr/>
            </a:pPr>
            <a:r>
              <a:rPr lang="en-US" altLang="zh-TW" dirty="0"/>
              <a:t>Entertainment: music playing</a:t>
            </a:r>
          </a:p>
          <a:p>
            <a:pPr>
              <a:defRPr/>
            </a:pPr>
            <a:r>
              <a:rPr lang="en-US" altLang="zh-TW" dirty="0"/>
              <a:t>Traffic: navigating and routing prediction</a:t>
            </a:r>
          </a:p>
          <a:p>
            <a:pPr>
              <a:defRPr/>
            </a:pPr>
            <a:r>
              <a:rPr lang="en-US" altLang="zh-TW" dirty="0"/>
              <a:t>Breakfast: recommendation system</a:t>
            </a:r>
          </a:p>
          <a:p>
            <a:pPr>
              <a:defRPr/>
            </a:pPr>
            <a:r>
              <a:rPr lang="en-US" altLang="zh-TW" dirty="0"/>
              <a:t>Social: feeds selection and filtering</a:t>
            </a:r>
          </a:p>
          <a:p>
            <a:pPr>
              <a:defRPr/>
            </a:pPr>
            <a:r>
              <a:rPr lang="en-US" altLang="zh-TW" dirty="0"/>
              <a:t>Deals: sales discount</a:t>
            </a:r>
          </a:p>
          <a:p>
            <a:pPr>
              <a:defRPr/>
            </a:pPr>
            <a:r>
              <a:rPr lang="en-US" altLang="zh-TW" dirty="0"/>
              <a:t>Internet search: store, speech recognition</a:t>
            </a:r>
          </a:p>
          <a:p>
            <a:pPr>
              <a:defRPr/>
            </a:pPr>
            <a:r>
              <a:rPr lang="en-US" altLang="zh-TW" dirty="0"/>
              <a:t>Drive inattention: sensors</a:t>
            </a:r>
          </a:p>
          <a:p>
            <a:pPr>
              <a:defRPr/>
            </a:pPr>
            <a:r>
              <a:rPr lang="en-US" altLang="zh-TW" dirty="0"/>
              <a:t>Collision avoidance: sensors, vision</a:t>
            </a:r>
          </a:p>
          <a:p>
            <a:pPr>
              <a:defRPr/>
            </a:pPr>
            <a:r>
              <a:rPr lang="en-US" altLang="zh-TW" dirty="0"/>
              <a:t>Reliability: predictive maintenance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Fall 2025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IFM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6A27A-500B-4A82-8CC9-49894CF8306A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Programming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56" y="1825625"/>
            <a:ext cx="6000087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44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 and Hadoop</a:t>
            </a:r>
            <a:endParaRPr lang="zh-TW" altLang="en-US"/>
          </a:p>
        </p:txBody>
      </p:sp>
      <p:pic>
        <p:nvPicPr>
          <p:cNvPr id="58371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20864"/>
            <a:ext cx="8229600" cy="4084637"/>
          </a:xfrm>
        </p:spPr>
      </p:pic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8A619FB-61C4-475A-ABFC-4F7C04686D3B}" type="slidenum">
              <a:rPr kumimoji="0" lang="en-US" altLang="zh-TW" smtClean="0"/>
              <a:pPr/>
              <a:t>31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930672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Example Applications of Big Data Analytics</a:t>
            </a:r>
            <a:endParaRPr lang="zh-TW" altLang="en-US" dirty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query analysis</a:t>
            </a:r>
          </a:p>
          <a:p>
            <a:r>
              <a:rPr lang="en-US" altLang="zh-TW" dirty="0"/>
              <a:t>Financial data analysis</a:t>
            </a:r>
          </a:p>
          <a:p>
            <a:r>
              <a:rPr lang="en-US" altLang="zh-TW" dirty="0"/>
              <a:t>Social network analysis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471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71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90315F8-ED82-4EDB-914A-1842373D5745}" type="slidenum">
              <a:rPr kumimoji="0" lang="en-US" altLang="zh-TW" smtClean="0"/>
              <a:pPr/>
              <a:t>32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14635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Example: Google </a:t>
            </a:r>
            <a:r>
              <a:rPr lang="en-US" altLang="zh-TW" dirty="0" err="1"/>
              <a:t>FluTrends</a:t>
            </a:r>
            <a:r>
              <a:rPr lang="en-US" altLang="zh-TW" dirty="0"/>
              <a:t> (GFT)</a:t>
            </a:r>
            <a:endParaRPr lang="zh-TW" altLang="en-US" dirty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8FB944-EC0E-4823-AEAE-035DE46B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CA9F11-683F-425B-AD93-EF2687D8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EB499-9DB9-4BC5-BF4B-87F28E4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71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“Traps in Big Data Analysis?”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TW" dirty="0"/>
              <a:t>GFT failed missing at the peak of the 2013 flu season by 140 percent</a:t>
            </a:r>
          </a:p>
          <a:p>
            <a:pPr>
              <a:defRPr/>
            </a:pPr>
            <a:r>
              <a:rPr lang="en-US" altLang="zh-TW" dirty="0"/>
              <a:t>It’s dangerous to rely on Google Flu Trends for any decision-making</a:t>
            </a:r>
          </a:p>
          <a:p>
            <a:pPr>
              <a:defRPr/>
            </a:pPr>
            <a:r>
              <a:rPr lang="en-US" altLang="zh-TW" dirty="0"/>
              <a:t>For example, their algorithm is vulnerable to overfitting to seasonal terms unrelated to the flu, like “high school basketball.”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</a:p>
          <a:p>
            <a:pPr>
              <a:defRPr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Vol 343, Issue 6176, pp. 1203-1205, 14 Mar 2014,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3CD4-35FF-41C6-BE29-7D036FDC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FD9371-3CED-4E28-9CB7-9D27F7C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57102A-543F-4BAF-9276-4E923A68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90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Twitter Mood vs. Stock Market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2677" y="6173407"/>
            <a:ext cx="848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[Source: Joshua </a:t>
            </a:r>
            <a:r>
              <a:rPr lang="en-US" altLang="zh-TW" dirty="0" err="1"/>
              <a:t>Bollen</a:t>
            </a:r>
            <a:r>
              <a:rPr lang="en-US" altLang="zh-TW" dirty="0"/>
              <a:t>, </a:t>
            </a:r>
            <a:r>
              <a:rPr lang="en-US" altLang="zh-TW" dirty="0" err="1"/>
              <a:t>Huina</a:t>
            </a:r>
            <a:r>
              <a:rPr lang="en-US" altLang="zh-TW" dirty="0"/>
              <a:t> Mao, and Xiao-Jun Zeng, </a:t>
            </a:r>
          </a:p>
          <a:p>
            <a:r>
              <a:rPr lang="en-US" altLang="zh-TW" dirty="0"/>
              <a:t>“Twitter Mood Predicts the Stock Market,” Journal of Computational Science, 2(1), 2011]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4" y="2153179"/>
            <a:ext cx="6753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1" y="1625599"/>
            <a:ext cx="4130614" cy="458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91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Example: Hot Topic Detection in Online Forums</a:t>
            </a:r>
            <a:endParaRPr lang="zh-TW" altLang="en-US" dirty="0"/>
          </a:p>
        </p:txBody>
      </p:sp>
      <p:pic>
        <p:nvPicPr>
          <p:cNvPr id="55299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2071689" y="1600202"/>
            <a:ext cx="8048625" cy="4333460"/>
          </a:xfrm>
        </p:spPr>
      </p:pic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  <a:endParaRPr kumimoji="0" lang="zh-TW" altLang="en-US"/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  <a:endParaRPr kumimoji="0" lang="zh-TW" altLang="en-US"/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07959FE-6EDE-4D2F-95B6-31F18C9138B5}" type="slidenum">
              <a:rPr kumimoji="0" lang="zh-TW" altLang="en-US" smtClean="0"/>
              <a:pPr/>
              <a:t>36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403311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Visualization of Crime Data Analysis Result</a:t>
            </a:r>
            <a:endParaRPr lang="zh-TW" altLang="en-US" dirty="0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4450" y="1600201"/>
            <a:ext cx="7023100" cy="4525963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  <a:endParaRPr kumimoji="0" lang="zh-TW" altLang="en-US"/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  <a:endParaRPr kumimoji="0" lang="zh-TW" altLang="en-US"/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197F3EC-29BE-4865-9229-E9C6940FD88B}" type="slidenum">
              <a:rPr kumimoji="0" lang="zh-TW" altLang="en-US" smtClean="0"/>
              <a:pPr/>
              <a:t>37</a:t>
            </a:fld>
            <a:endParaRPr kumimoji="0" lang="zh-TW" altLang="en-US"/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6161088" y="1292225"/>
            <a:ext cx="4557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[Data source: US City Open Data Census]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Eric Siegel, Predictive Analytics: the power to predict who will click, buy, lie, or die, Wiley, 2013.</a:t>
            </a:r>
          </a:p>
          <a:p>
            <a:r>
              <a:rPr lang="en-US" altLang="zh-TW" dirty="0"/>
              <a:t>EMC Education services, Data Science and Big Data Analytics: discovering, analyzing, visualizing and presenting data, Wiley, 2015.</a:t>
            </a:r>
          </a:p>
          <a:p>
            <a:r>
              <a:rPr lang="en-US" altLang="zh-TW" dirty="0"/>
              <a:t>Jiawei Han, Micheline </a:t>
            </a:r>
            <a:r>
              <a:rPr lang="en-US" altLang="zh-TW" dirty="0" err="1"/>
              <a:t>Kamber</a:t>
            </a:r>
            <a:r>
              <a:rPr lang="en-US" altLang="zh-TW" dirty="0"/>
              <a:t> and Jian Pei, Data Mining: Concepts and Techniques, 3rd ed., Morgan Kaufmann Publishers, July 2011. (Chap. 1)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Big 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Characteristics of Big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Five V’s:</a:t>
            </a:r>
          </a:p>
          <a:p>
            <a:pPr lvl="1">
              <a:defRPr/>
            </a:pPr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>
              <a:defRPr/>
            </a:pPr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streaming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Variety</a:t>
            </a:r>
            <a:r>
              <a:rPr lang="en-US" altLang="zh-TW" dirty="0"/>
              <a:t>: different forms</a:t>
            </a:r>
          </a:p>
          <a:p>
            <a:pPr lvl="1">
              <a:defRPr/>
            </a:pPr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uncertainty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IFM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38937-74FD-452E-80D7-82B205B83AC0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2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from traditional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Distinct requirements</a:t>
            </a:r>
          </a:p>
          <a:p>
            <a:pPr lvl="1"/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/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r>
              <a:rPr lang="en-US" altLang="zh-TW" dirty="0"/>
              <a:t>Newer techniques that leverage computational resources</a:t>
            </a:r>
          </a:p>
          <a:p>
            <a:r>
              <a:rPr lang="en-US" altLang="zh-TW" dirty="0"/>
              <a:t>Interdisciplinary </a:t>
            </a:r>
          </a:p>
          <a:p>
            <a:pPr lvl="1"/>
            <a:r>
              <a:rPr lang="en-US" altLang="zh-TW" dirty="0"/>
              <a:t>Mathematics, statistics, computer science, subject matter expertise</a:t>
            </a:r>
          </a:p>
          <a:p>
            <a:r>
              <a:rPr lang="en-US" altLang="zh-TW" dirty="0"/>
              <a:t>Benefits</a:t>
            </a:r>
          </a:p>
          <a:p>
            <a:pPr lvl="1"/>
            <a:r>
              <a:rPr lang="en-US" altLang="zh-TW" dirty="0"/>
              <a:t>Optimization, predictions, fault or fraud detection, improved decision making, discoveries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Data Science?</a:t>
            </a:r>
            <a:endParaRPr lang="zh-TW" altLang="en-US"/>
          </a:p>
        </p:txBody>
      </p:sp>
      <p:pic>
        <p:nvPicPr>
          <p:cNvPr id="4096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6564" y="1524001"/>
            <a:ext cx="6238875" cy="4678363"/>
          </a:xfrm>
        </p:spPr>
      </p:pic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2025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D9A30D-5CC1-4C24-B6AE-0559742F4D95}" type="slidenum">
              <a:rPr kumimoji="0" lang="en-US" altLang="zh-TW" smtClean="0"/>
              <a:pPr/>
              <a:t>8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77584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Engineering vs.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Data engineering</a:t>
            </a:r>
            <a:r>
              <a:rPr lang="en-US" altLang="zh-TW" dirty="0"/>
              <a:t>: designing and building infrastructure for integrating and managing data from various resources</a:t>
            </a:r>
          </a:p>
          <a:p>
            <a:pPr lvl="1"/>
            <a:r>
              <a:rPr lang="en-US" altLang="zh-TW" dirty="0"/>
              <a:t>MySQL, NoSQL, Hadoop, MapReduce</a:t>
            </a:r>
          </a:p>
          <a:p>
            <a:r>
              <a:rPr lang="en-US" altLang="zh-TW" dirty="0"/>
              <a:t>Data analysis: querying and processing data, providing reports, summarizing and visualizing data</a:t>
            </a:r>
          </a:p>
          <a:p>
            <a:pPr lvl="1"/>
            <a:r>
              <a:rPr lang="en-US" altLang="zh-TW" dirty="0"/>
              <a:t>Statistics, visualization, Excel, SAS, SPSS, …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Data science</a:t>
            </a:r>
            <a:r>
              <a:rPr lang="en-US" altLang="zh-TW" dirty="0"/>
              <a:t>: applying statistics, machine learning and analytic approaches to solve critical business problems, and turning data into valuable and actionable insights</a:t>
            </a:r>
          </a:p>
          <a:p>
            <a:pPr lvl="1"/>
            <a:r>
              <a:rPr lang="en-US" altLang="zh-TW" dirty="0"/>
              <a:t>Advanced data analysis</a:t>
            </a:r>
          </a:p>
          <a:p>
            <a:pPr lvl="1"/>
            <a:r>
              <a:rPr lang="en-US" altLang="zh-TW" dirty="0"/>
              <a:t>Data mining tools, machine learning, statistics,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6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1961</Words>
  <Application>Microsoft Office PowerPoint</Application>
  <PresentationFormat>寬螢幕</PresentationFormat>
  <Paragraphs>350</Paragraphs>
  <Slides>39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Tahoma</vt:lpstr>
      <vt:lpstr>Times New Roman</vt:lpstr>
      <vt:lpstr>Office 佈景主題</vt:lpstr>
      <vt:lpstr>Introduction to Big Data Analytics</vt:lpstr>
      <vt:lpstr>Outline</vt:lpstr>
      <vt:lpstr>An Example Scenario:  Ten Predictions for the First Hour of 2020 [Siegel, 2013]</vt:lpstr>
      <vt:lpstr>What is Big Data?</vt:lpstr>
      <vt:lpstr>Characteristics of Big Data</vt:lpstr>
      <vt:lpstr>Data Structures</vt:lpstr>
      <vt:lpstr>Differences from traditional data analysis</vt:lpstr>
      <vt:lpstr>What is Data Science?</vt:lpstr>
      <vt:lpstr>Data Engineering vs. Data Analysis</vt:lpstr>
      <vt:lpstr>Big Data vs. Data Mining</vt:lpstr>
      <vt:lpstr>Data Mining in Business Intelligence </vt:lpstr>
      <vt:lpstr>Big Data vs. Industry 4.0</vt:lpstr>
      <vt:lpstr>Data analytics in Cyber-Physical Systems</vt:lpstr>
      <vt:lpstr>Knowledge Discovery (KDD) Process</vt:lpstr>
      <vt:lpstr>Big Data vs. Data-Intensive Computing</vt:lpstr>
      <vt:lpstr>Data Analytics</vt:lpstr>
      <vt:lpstr>Descriptive analytics</vt:lpstr>
      <vt:lpstr>Diagnostic analytics </vt:lpstr>
      <vt:lpstr>Predictive analytics</vt:lpstr>
      <vt:lpstr>Prescriptive analytics</vt:lpstr>
      <vt:lpstr>Limits of Predictions</vt:lpstr>
      <vt:lpstr>Be Cautious! It’s not almighty</vt:lpstr>
      <vt:lpstr>What are we going to focus in this course?</vt:lpstr>
      <vt:lpstr>KDD Process: A Typical View from ML and Statistics</vt:lpstr>
      <vt:lpstr>Data Mining Function: Association and Correlation Analysis</vt:lpstr>
      <vt:lpstr>Data Mining Function: Classification</vt:lpstr>
      <vt:lpstr>Data Mining Function: Cluster Analysis</vt:lpstr>
      <vt:lpstr>Hadoop Architecture</vt:lpstr>
      <vt:lpstr>MapReduce</vt:lpstr>
      <vt:lpstr>Functional Programming</vt:lpstr>
      <vt:lpstr>Spark and Hadoop</vt:lpstr>
      <vt:lpstr>Some Example Applications of Big Data Analytics</vt:lpstr>
      <vt:lpstr>Example: Google FluTrends (GFT)</vt:lpstr>
      <vt:lpstr>“Traps in Big Data Analysis?”</vt:lpstr>
      <vt:lpstr>Example: Twitter Mood vs. Stock Market</vt:lpstr>
      <vt:lpstr>Example: Hot Topic Detection in Online Forums</vt:lpstr>
      <vt:lpstr>Example: Visualization of Crime Data Analysis Result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Analytics</dc:title>
  <dc:creator>jhwang</dc:creator>
  <cp:lastModifiedBy>Chris Wang</cp:lastModifiedBy>
  <cp:revision>38</cp:revision>
  <cp:lastPrinted>2017-03-02T10:53:19Z</cp:lastPrinted>
  <dcterms:created xsi:type="dcterms:W3CDTF">2017-02-20T06:40:24Z</dcterms:created>
  <dcterms:modified xsi:type="dcterms:W3CDTF">2025-09-12T07:20:48Z</dcterms:modified>
</cp:coreProperties>
</file>