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3"/>
  </p:notesMasterIdLst>
  <p:sldIdLst>
    <p:sldId id="1837" r:id="rId2"/>
    <p:sldId id="1661" r:id="rId3"/>
    <p:sldId id="1829" r:id="rId4"/>
    <p:sldId id="1667" r:id="rId5"/>
    <p:sldId id="1718" r:id="rId6"/>
    <p:sldId id="1669" r:id="rId7"/>
    <p:sldId id="1671" r:id="rId8"/>
    <p:sldId id="1672" r:id="rId9"/>
    <p:sldId id="1818" r:id="rId10"/>
    <p:sldId id="1828" r:id="rId11"/>
    <p:sldId id="1694" r:id="rId12"/>
    <p:sldId id="1696" r:id="rId13"/>
    <p:sldId id="1697" r:id="rId14"/>
    <p:sldId id="1698" r:id="rId15"/>
    <p:sldId id="1699" r:id="rId16"/>
    <p:sldId id="1702" r:id="rId17"/>
    <p:sldId id="1701" r:id="rId18"/>
    <p:sldId id="1704" r:id="rId19"/>
    <p:sldId id="1705" r:id="rId20"/>
    <p:sldId id="1706" r:id="rId21"/>
    <p:sldId id="1708" r:id="rId22"/>
    <p:sldId id="1709" r:id="rId23"/>
    <p:sldId id="1711" r:id="rId24"/>
    <p:sldId id="1712" r:id="rId25"/>
    <p:sldId id="1713" r:id="rId26"/>
    <p:sldId id="1714" r:id="rId27"/>
    <p:sldId id="1823" r:id="rId28"/>
    <p:sldId id="1725" r:id="rId29"/>
    <p:sldId id="1727" r:id="rId30"/>
    <p:sldId id="1728" r:id="rId31"/>
    <p:sldId id="1730" r:id="rId32"/>
    <p:sldId id="1731" r:id="rId33"/>
    <p:sldId id="1732" r:id="rId34"/>
    <p:sldId id="1734" r:id="rId35"/>
    <p:sldId id="1735" r:id="rId36"/>
    <p:sldId id="1737" r:id="rId37"/>
    <p:sldId id="1739" r:id="rId38"/>
    <p:sldId id="1740" r:id="rId39"/>
    <p:sldId id="1741" r:id="rId40"/>
    <p:sldId id="1742" r:id="rId41"/>
    <p:sldId id="1743" r:id="rId42"/>
    <p:sldId id="1745" r:id="rId43"/>
    <p:sldId id="1747" r:id="rId44"/>
    <p:sldId id="1748" r:id="rId45"/>
    <p:sldId id="1749" r:id="rId46"/>
    <p:sldId id="1750" r:id="rId47"/>
    <p:sldId id="1751" r:id="rId48"/>
    <p:sldId id="1753" r:id="rId49"/>
    <p:sldId id="1754" r:id="rId50"/>
    <p:sldId id="1755" r:id="rId51"/>
    <p:sldId id="1756" r:id="rId52"/>
    <p:sldId id="1824" r:id="rId53"/>
    <p:sldId id="1761" r:id="rId54"/>
    <p:sldId id="1763" r:id="rId55"/>
    <p:sldId id="1765" r:id="rId56"/>
    <p:sldId id="1766" r:id="rId57"/>
    <p:sldId id="1767" r:id="rId58"/>
    <p:sldId id="1768" r:id="rId59"/>
    <p:sldId id="1770" r:id="rId60"/>
    <p:sldId id="1771" r:id="rId61"/>
    <p:sldId id="1772" r:id="rId62"/>
    <p:sldId id="1774" r:id="rId63"/>
    <p:sldId id="1776" r:id="rId64"/>
    <p:sldId id="1777" r:id="rId65"/>
    <p:sldId id="1779" r:id="rId66"/>
    <p:sldId id="1780" r:id="rId67"/>
    <p:sldId id="1781" r:id="rId68"/>
    <p:sldId id="1782" r:id="rId69"/>
    <p:sldId id="1825" r:id="rId70"/>
    <p:sldId id="1787" r:id="rId71"/>
    <p:sldId id="1789" r:id="rId72"/>
    <p:sldId id="1791" r:id="rId73"/>
    <p:sldId id="1793" r:id="rId74"/>
    <p:sldId id="1794" r:id="rId75"/>
    <p:sldId id="1796" r:id="rId76"/>
    <p:sldId id="1797" r:id="rId77"/>
    <p:sldId id="1799" r:id="rId78"/>
    <p:sldId id="1800" r:id="rId79"/>
    <p:sldId id="1802" r:id="rId80"/>
    <p:sldId id="1803" r:id="rId81"/>
    <p:sldId id="1805" r:id="rId82"/>
    <p:sldId id="1806" r:id="rId83"/>
    <p:sldId id="1808" r:id="rId84"/>
    <p:sldId id="1810" r:id="rId85"/>
    <p:sldId id="1811" r:id="rId86"/>
    <p:sldId id="1813" r:id="rId87"/>
    <p:sldId id="1814" r:id="rId88"/>
    <p:sldId id="1826" r:id="rId89"/>
    <p:sldId id="1827" r:id="rId90"/>
    <p:sldId id="1607" r:id="rId91"/>
    <p:sldId id="1717" r:id="rId92"/>
    <p:sldId id="1759" r:id="rId93"/>
    <p:sldId id="1785" r:id="rId94"/>
    <p:sldId id="1817" r:id="rId95"/>
    <p:sldId id="1830" r:id="rId96"/>
    <p:sldId id="1831" r:id="rId97"/>
    <p:sldId id="1832" r:id="rId98"/>
    <p:sldId id="1833" r:id="rId99"/>
    <p:sldId id="1834" r:id="rId100"/>
    <p:sldId id="1835" r:id="rId101"/>
    <p:sldId id="1836" r:id="rId102"/>
  </p:sldIdLst>
  <p:sldSz cx="12192000" cy="6858000"/>
  <p:notesSz cx="7010400" cy="9296400"/>
  <p:defaultTextStyle>
    <a:defPPr>
      <a:defRPr lang="en-US"/>
    </a:defPPr>
    <a:lvl1pPr marL="0" algn="l" defTabSz="457178" rtl="0" eaLnBrk="1" latinLnBrk="0" hangingPunct="1">
      <a:defRPr sz="1900" kern="1200">
        <a:solidFill>
          <a:schemeClr val="tx1"/>
        </a:solidFill>
        <a:latin typeface="+mn-lt"/>
        <a:ea typeface="+mn-ea"/>
        <a:cs typeface="+mn-cs"/>
      </a:defRPr>
    </a:lvl1pPr>
    <a:lvl2pPr marL="457178" algn="l" defTabSz="457178" rtl="0" eaLnBrk="1" latinLnBrk="0" hangingPunct="1">
      <a:defRPr sz="1900" kern="1200">
        <a:solidFill>
          <a:schemeClr val="tx1"/>
        </a:solidFill>
        <a:latin typeface="+mn-lt"/>
        <a:ea typeface="+mn-ea"/>
        <a:cs typeface="+mn-cs"/>
      </a:defRPr>
    </a:lvl2pPr>
    <a:lvl3pPr marL="914354" algn="l" defTabSz="457178" rtl="0" eaLnBrk="1" latinLnBrk="0" hangingPunct="1">
      <a:defRPr sz="1900" kern="1200">
        <a:solidFill>
          <a:schemeClr val="tx1"/>
        </a:solidFill>
        <a:latin typeface="+mn-lt"/>
        <a:ea typeface="+mn-ea"/>
        <a:cs typeface="+mn-cs"/>
      </a:defRPr>
    </a:lvl3pPr>
    <a:lvl4pPr marL="1371532" algn="l" defTabSz="457178" rtl="0" eaLnBrk="1" latinLnBrk="0" hangingPunct="1">
      <a:defRPr sz="1900" kern="1200">
        <a:solidFill>
          <a:schemeClr val="tx1"/>
        </a:solidFill>
        <a:latin typeface="+mn-lt"/>
        <a:ea typeface="+mn-ea"/>
        <a:cs typeface="+mn-cs"/>
      </a:defRPr>
    </a:lvl4pPr>
    <a:lvl5pPr marL="1828709" algn="l" defTabSz="457178" rtl="0" eaLnBrk="1" latinLnBrk="0" hangingPunct="1">
      <a:defRPr sz="1900" kern="1200">
        <a:solidFill>
          <a:schemeClr val="tx1"/>
        </a:solidFill>
        <a:latin typeface="+mn-lt"/>
        <a:ea typeface="+mn-ea"/>
        <a:cs typeface="+mn-cs"/>
      </a:defRPr>
    </a:lvl5pPr>
    <a:lvl6pPr marL="2285886" algn="l" defTabSz="457178" rtl="0" eaLnBrk="1" latinLnBrk="0" hangingPunct="1">
      <a:defRPr sz="1900" kern="1200">
        <a:solidFill>
          <a:schemeClr val="tx1"/>
        </a:solidFill>
        <a:latin typeface="+mn-lt"/>
        <a:ea typeface="+mn-ea"/>
        <a:cs typeface="+mn-cs"/>
      </a:defRPr>
    </a:lvl6pPr>
    <a:lvl7pPr marL="2743062" algn="l" defTabSz="457178" rtl="0" eaLnBrk="1" latinLnBrk="0" hangingPunct="1">
      <a:defRPr sz="1900" kern="1200">
        <a:solidFill>
          <a:schemeClr val="tx1"/>
        </a:solidFill>
        <a:latin typeface="+mn-lt"/>
        <a:ea typeface="+mn-ea"/>
        <a:cs typeface="+mn-cs"/>
      </a:defRPr>
    </a:lvl7pPr>
    <a:lvl8pPr marL="3200240" algn="l" defTabSz="457178" rtl="0" eaLnBrk="1" latinLnBrk="0" hangingPunct="1">
      <a:defRPr sz="1900" kern="1200">
        <a:solidFill>
          <a:schemeClr val="tx1"/>
        </a:solidFill>
        <a:latin typeface="+mn-lt"/>
        <a:ea typeface="+mn-ea"/>
        <a:cs typeface="+mn-cs"/>
      </a:defRPr>
    </a:lvl8pPr>
    <a:lvl9pPr marL="3657418" algn="l" defTabSz="457178"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eqing Liu" initials="XL" lastIdx="3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8312"/>
    <a:srgbClr val="94A088"/>
    <a:srgbClr val="F0CDBC"/>
    <a:srgbClr val="008080"/>
    <a:srgbClr val="0033CC"/>
    <a:srgbClr val="0000CC"/>
    <a:srgbClr val="BD582C"/>
    <a:srgbClr val="7F7F7F"/>
    <a:srgbClr val="8656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61" autoAdjust="0"/>
    <p:restoredTop sz="89744" autoAdjust="0"/>
  </p:normalViewPr>
  <p:slideViewPr>
    <p:cSldViewPr snapToGrid="0">
      <p:cViewPr varScale="1">
        <p:scale>
          <a:sx n="62" d="100"/>
          <a:sy n="62" d="100"/>
        </p:scale>
        <p:origin x="1060" y="76"/>
      </p:cViewPr>
      <p:guideLst>
        <p:guide orient="horz" pos="2160"/>
        <p:guide pos="3840"/>
      </p:guideLst>
    </p:cSldViewPr>
  </p:slideViewPr>
  <p:outlineViewPr>
    <p:cViewPr>
      <p:scale>
        <a:sx n="33" d="100"/>
        <a:sy n="33" d="100"/>
      </p:scale>
      <p:origin x="0" y="-8358"/>
    </p:cViewPr>
  </p:outlineViewPr>
  <p:notesTextViewPr>
    <p:cViewPr>
      <p:scale>
        <a:sx n="1" d="1"/>
        <a:sy n="1" d="1"/>
      </p:scale>
      <p:origin x="0" y="0"/>
    </p:cViewPr>
  </p:notesTextViewPr>
  <p:sorterViewPr>
    <p:cViewPr varScale="1">
      <p:scale>
        <a:sx n="1" d="1"/>
        <a:sy n="1" d="1"/>
      </p:scale>
      <p:origin x="0" y="-1398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microsoft.com/office/2015/10/relationships/revisionInfo" Target="revisionInfo.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wmf"/><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5" Type="http://schemas.openxmlformats.org/officeDocument/2006/relationships/image" Target="../media/image35.wmf"/><Relationship Id="rId4"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image" Target="../media/image6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image" Target="../media/image6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4" Type="http://schemas.openxmlformats.org/officeDocument/2006/relationships/image" Target="../media/image7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6" Type="http://schemas.openxmlformats.org/officeDocument/2006/relationships/image" Target="../media/image81.wmf"/><Relationship Id="rId5" Type="http://schemas.openxmlformats.org/officeDocument/2006/relationships/image" Target="../media/image80.wmf"/><Relationship Id="rId4" Type="http://schemas.openxmlformats.org/officeDocument/2006/relationships/image" Target="../media/image7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image" Target="../media/image93.wmf"/><Relationship Id="rId7" Type="http://schemas.openxmlformats.org/officeDocument/2006/relationships/image" Target="../media/image97.wmf"/><Relationship Id="rId2" Type="http://schemas.openxmlformats.org/officeDocument/2006/relationships/image" Target="../media/image92.wmf"/><Relationship Id="rId1" Type="http://schemas.openxmlformats.org/officeDocument/2006/relationships/image" Target="../media/image91.wmf"/><Relationship Id="rId6" Type="http://schemas.openxmlformats.org/officeDocument/2006/relationships/image" Target="../media/image96.wmf"/><Relationship Id="rId5" Type="http://schemas.openxmlformats.org/officeDocument/2006/relationships/image" Target="../media/image95.wmf"/><Relationship Id="rId10" Type="http://schemas.openxmlformats.org/officeDocument/2006/relationships/image" Target="../media/image100.wmf"/><Relationship Id="rId4" Type="http://schemas.openxmlformats.org/officeDocument/2006/relationships/image" Target="../media/image94.wmf"/><Relationship Id="rId9" Type="http://schemas.openxmlformats.org/officeDocument/2006/relationships/image" Target="../media/image9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 Id="rId5" Type="http://schemas.openxmlformats.org/officeDocument/2006/relationships/image" Target="../media/image106.wmf"/><Relationship Id="rId4" Type="http://schemas.openxmlformats.org/officeDocument/2006/relationships/image" Target="../media/image105.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 Id="rId5" Type="http://schemas.openxmlformats.org/officeDocument/2006/relationships/image" Target="../media/image114.wmf"/><Relationship Id="rId4" Type="http://schemas.openxmlformats.org/officeDocument/2006/relationships/image" Target="../media/image113.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67" tIns="46584" rIns="93167" bIns="46584"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67" tIns="46584" rIns="93167" bIns="46584" rtlCol="0"/>
          <a:lstStyle>
            <a:lvl1pPr algn="r">
              <a:defRPr sz="1200"/>
            </a:lvl1pPr>
          </a:lstStyle>
          <a:p>
            <a:fld id="{F87AF23C-6CAB-4A6A-B3BC-A88F610E0570}" type="datetimeFigureOut">
              <a:rPr lang="en-US" smtClean="0"/>
              <a:t>10/18/2023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7" tIns="46584" rIns="93167" bIns="46584"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7" tIns="46584" rIns="93167" bIns="4658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9"/>
            <a:ext cx="3037840" cy="466433"/>
          </a:xfrm>
          <a:prstGeom prst="rect">
            <a:avLst/>
          </a:prstGeom>
        </p:spPr>
        <p:txBody>
          <a:bodyPr vert="horz" lIns="93167" tIns="46584" rIns="93167" bIns="46584"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9"/>
            <a:ext cx="3037840" cy="466433"/>
          </a:xfrm>
          <a:prstGeom prst="rect">
            <a:avLst/>
          </a:prstGeom>
        </p:spPr>
        <p:txBody>
          <a:bodyPr vert="horz" lIns="93167" tIns="46584" rIns="93167" bIns="46584" rtlCol="0" anchor="b"/>
          <a:lstStyle>
            <a:lvl1pPr algn="r">
              <a:defRPr sz="1200"/>
            </a:lvl1pPr>
          </a:lstStyle>
          <a:p>
            <a:fld id="{A6F8110F-5CB8-4B7A-89C2-96B671E6053B}" type="slidenum">
              <a:rPr lang="en-US" smtClean="0"/>
              <a:t>‹#›</a:t>
            </a:fld>
            <a:endParaRPr lang="en-US"/>
          </a:p>
        </p:txBody>
      </p:sp>
    </p:spTree>
    <p:extLst>
      <p:ext uri="{BB962C8B-B14F-4D97-AF65-F5344CB8AC3E}">
        <p14:creationId xmlns:p14="http://schemas.microsoft.com/office/powerpoint/2010/main" val="1849144875"/>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spcBef>
                <a:spcPct val="30000"/>
              </a:spcBef>
              <a:defRPr sz="1200">
                <a:solidFill>
                  <a:schemeClr val="tx1"/>
                </a:solidFill>
                <a:latin typeface="Times New Roman" panose="02020603050405020304" pitchFamily="18" charset="0"/>
              </a:defRPr>
            </a:lvl1pPr>
            <a:lvl2pPr marL="742950" indent="-285750" defTabSz="928688" eaLnBrk="0" hangingPunct="0">
              <a:spcBef>
                <a:spcPct val="30000"/>
              </a:spcBef>
              <a:defRPr sz="1200">
                <a:solidFill>
                  <a:schemeClr val="tx1"/>
                </a:solidFill>
                <a:latin typeface="Times New Roman" panose="02020603050405020304" pitchFamily="18" charset="0"/>
              </a:defRPr>
            </a:lvl2pPr>
            <a:lvl3pPr marL="1143000" indent="-228600" defTabSz="928688" eaLnBrk="0" hangingPunct="0">
              <a:spcBef>
                <a:spcPct val="30000"/>
              </a:spcBef>
              <a:defRPr sz="1200">
                <a:solidFill>
                  <a:schemeClr val="tx1"/>
                </a:solidFill>
                <a:latin typeface="Times New Roman" panose="02020603050405020304" pitchFamily="18" charset="0"/>
              </a:defRPr>
            </a:lvl3pPr>
            <a:lvl4pPr marL="1600200" indent="-228600" defTabSz="928688" eaLnBrk="0" hangingPunct="0">
              <a:spcBef>
                <a:spcPct val="30000"/>
              </a:spcBef>
              <a:defRPr sz="1200">
                <a:solidFill>
                  <a:schemeClr val="tx1"/>
                </a:solidFill>
                <a:latin typeface="Times New Roman" panose="02020603050405020304" pitchFamily="18" charset="0"/>
              </a:defRPr>
            </a:lvl4pPr>
            <a:lvl5pPr marL="2057400" indent="-228600" defTabSz="928688" eaLnBrk="0" hangingPunct="0">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90122EE5-3006-4489-8337-065A89DEBAF2}" type="slidenum">
              <a:rPr lang="en-US" altLang="zh-CN"/>
              <a:pPr algn="r">
                <a:spcBef>
                  <a:spcPct val="0"/>
                </a:spcBef>
              </a:pPr>
              <a:t>2</a:t>
            </a:fld>
            <a:endParaRPr lang="en-US" altLang="zh-CN"/>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4275671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22957BB-E313-4345-92B5-A9BEA03D221C}" type="slidenum">
              <a:rPr lang="en-US" altLang="zh-CN">
                <a:solidFill>
                  <a:prstClr val="black"/>
                </a:solidFill>
              </a:rPr>
              <a:pPr>
                <a:spcBef>
                  <a:spcPct val="0"/>
                </a:spcBef>
              </a:pPr>
              <a:t>12</a:t>
            </a:fld>
            <a:endParaRPr lang="en-US" altLang="zh-CN">
              <a:solidFill>
                <a:prstClr val="black"/>
              </a:solidFill>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318689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22957BB-E313-4345-92B5-A9BEA03D221C}" type="slidenum">
              <a:rPr lang="en-US" altLang="zh-CN">
                <a:solidFill>
                  <a:prstClr val="black"/>
                </a:solidFill>
              </a:rPr>
              <a:pPr>
                <a:spcBef>
                  <a:spcPct val="0"/>
                </a:spcBef>
              </a:pPr>
              <a:t>13</a:t>
            </a:fld>
            <a:endParaRPr lang="en-US" altLang="zh-CN">
              <a:solidFill>
                <a:prstClr val="black"/>
              </a:solidFill>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598047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258A9C7-866E-4BCD-B81B-13E834E3A7F8}" type="slidenum">
              <a:rPr lang="en-US" altLang="zh-CN">
                <a:solidFill>
                  <a:prstClr val="black"/>
                </a:solidFill>
              </a:rPr>
              <a:pPr>
                <a:spcBef>
                  <a:spcPct val="0"/>
                </a:spcBef>
              </a:pPr>
              <a:t>14</a:t>
            </a:fld>
            <a:endParaRPr lang="en-US" altLang="zh-CN">
              <a:solidFill>
                <a:prstClr val="black"/>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956632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986651A-0B6B-4561-8ECF-C4A19BA57E88}" type="slidenum">
              <a:rPr lang="en-US" altLang="zh-CN">
                <a:solidFill>
                  <a:prstClr val="black"/>
                </a:solidFill>
              </a:rPr>
              <a:pPr>
                <a:spcBef>
                  <a:spcPct val="0"/>
                </a:spcBef>
              </a:pPr>
              <a:t>15</a:t>
            </a:fld>
            <a:endParaRPr lang="en-US" altLang="zh-CN">
              <a:solidFill>
                <a:prstClr val="black"/>
              </a:solidFill>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221994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258A9C7-866E-4BCD-B81B-13E834E3A7F8}" type="slidenum">
              <a:rPr lang="en-US" altLang="zh-CN">
                <a:solidFill>
                  <a:prstClr val="black"/>
                </a:solidFill>
              </a:rPr>
              <a:pPr>
                <a:spcBef>
                  <a:spcPct val="0"/>
                </a:spcBef>
              </a:pPr>
              <a:t>16</a:t>
            </a:fld>
            <a:endParaRPr lang="en-US" altLang="zh-CN">
              <a:solidFill>
                <a:prstClr val="black"/>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249750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258A9C7-866E-4BCD-B81B-13E834E3A7F8}" type="slidenum">
              <a:rPr lang="en-US" altLang="zh-CN">
                <a:solidFill>
                  <a:prstClr val="black"/>
                </a:solidFill>
              </a:rPr>
              <a:pPr>
                <a:spcBef>
                  <a:spcPct val="0"/>
                </a:spcBef>
              </a:pPr>
              <a:t>17</a:t>
            </a:fld>
            <a:endParaRPr lang="en-US" altLang="zh-CN">
              <a:solidFill>
                <a:prstClr val="black"/>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752741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6F832AA-AC57-4D44-ABCE-8037B05D613C}" type="slidenum">
              <a:rPr lang="en-US" altLang="zh-CN">
                <a:solidFill>
                  <a:prstClr val="black"/>
                </a:solidFill>
              </a:rPr>
              <a:pPr>
                <a:spcBef>
                  <a:spcPct val="0"/>
                </a:spcBef>
              </a:pPr>
              <a:t>18</a:t>
            </a:fld>
            <a:endParaRPr lang="en-US" altLang="zh-CN">
              <a:solidFill>
                <a:prstClr val="black"/>
              </a:solidFill>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006266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spcBef>
                <a:spcPct val="30000"/>
              </a:spcBef>
              <a:defRPr sz="1200">
                <a:solidFill>
                  <a:schemeClr val="tx1"/>
                </a:solidFill>
                <a:latin typeface="Times New Roman" panose="02020603050405020304" pitchFamily="18" charset="0"/>
              </a:defRPr>
            </a:lvl1pPr>
            <a:lvl2pPr marL="742950" indent="-285750" defTabSz="928688" eaLnBrk="0" hangingPunct="0">
              <a:spcBef>
                <a:spcPct val="30000"/>
              </a:spcBef>
              <a:defRPr sz="1200">
                <a:solidFill>
                  <a:schemeClr val="tx1"/>
                </a:solidFill>
                <a:latin typeface="Times New Roman" panose="02020603050405020304" pitchFamily="18" charset="0"/>
              </a:defRPr>
            </a:lvl2pPr>
            <a:lvl3pPr marL="1143000" indent="-228600" defTabSz="928688" eaLnBrk="0" hangingPunct="0">
              <a:spcBef>
                <a:spcPct val="30000"/>
              </a:spcBef>
              <a:defRPr sz="1200">
                <a:solidFill>
                  <a:schemeClr val="tx1"/>
                </a:solidFill>
                <a:latin typeface="Times New Roman" panose="02020603050405020304" pitchFamily="18" charset="0"/>
              </a:defRPr>
            </a:lvl3pPr>
            <a:lvl4pPr marL="1600200" indent="-228600" defTabSz="928688" eaLnBrk="0" hangingPunct="0">
              <a:spcBef>
                <a:spcPct val="30000"/>
              </a:spcBef>
              <a:defRPr sz="1200">
                <a:solidFill>
                  <a:schemeClr val="tx1"/>
                </a:solidFill>
                <a:latin typeface="Times New Roman" panose="02020603050405020304" pitchFamily="18" charset="0"/>
              </a:defRPr>
            </a:lvl4pPr>
            <a:lvl5pPr marL="2057400" indent="-228600" defTabSz="928688" eaLnBrk="0" hangingPunct="0">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99017736-4655-4CB8-A3E7-64E68342109D}" type="slidenum">
              <a:rPr lang="en-US" altLang="zh-CN">
                <a:solidFill>
                  <a:prstClr val="black"/>
                </a:solidFill>
              </a:rPr>
              <a:pPr algn="r">
                <a:spcBef>
                  <a:spcPct val="0"/>
                </a:spcBef>
              </a:pPr>
              <a:t>19</a:t>
            </a:fld>
            <a:endParaRPr lang="en-US" altLang="zh-CN">
              <a:solidFill>
                <a:prstClr val="black"/>
              </a:solidFill>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1302630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9CDB5A2-A35D-45C6-843A-361D0C28BD03}" type="slidenum">
              <a:rPr lang="en-US" altLang="zh-CN">
                <a:solidFill>
                  <a:prstClr val="black"/>
                </a:solidFill>
              </a:rPr>
              <a:pPr>
                <a:spcBef>
                  <a:spcPct val="0"/>
                </a:spcBef>
              </a:pPr>
              <a:t>20</a:t>
            </a:fld>
            <a:endParaRPr lang="en-US" altLang="zh-CN">
              <a:solidFill>
                <a:prstClr val="black"/>
              </a:solidFill>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7965560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6F832AA-AC57-4D44-ABCE-8037B05D613C}" type="slidenum">
              <a:rPr lang="en-US" altLang="zh-CN">
                <a:solidFill>
                  <a:prstClr val="black"/>
                </a:solidFill>
              </a:rPr>
              <a:pPr>
                <a:spcBef>
                  <a:spcPct val="0"/>
                </a:spcBef>
              </a:pPr>
              <a:t>21</a:t>
            </a:fld>
            <a:endParaRPr lang="en-US" altLang="zh-CN">
              <a:solidFill>
                <a:prstClr val="black"/>
              </a:solidFill>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4093416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287" eaLnBrk="0" hangingPunct="0">
              <a:spcBef>
                <a:spcPct val="30000"/>
              </a:spcBef>
              <a:defRPr sz="1200">
                <a:solidFill>
                  <a:schemeClr val="tx1"/>
                </a:solidFill>
                <a:latin typeface="Times New Roman" pitchFamily="18" charset="0"/>
              </a:defRPr>
            </a:lvl1pPr>
            <a:lvl2pPr marL="742909" indent="-285734" defTabSz="922287" eaLnBrk="0" hangingPunct="0">
              <a:spcBef>
                <a:spcPct val="30000"/>
              </a:spcBef>
              <a:defRPr sz="1200">
                <a:solidFill>
                  <a:schemeClr val="tx1"/>
                </a:solidFill>
                <a:latin typeface="Times New Roman" pitchFamily="18" charset="0"/>
              </a:defRPr>
            </a:lvl2pPr>
            <a:lvl3pPr marL="1142937" indent="-228587" defTabSz="922287" eaLnBrk="0" hangingPunct="0">
              <a:spcBef>
                <a:spcPct val="30000"/>
              </a:spcBef>
              <a:defRPr sz="1200">
                <a:solidFill>
                  <a:schemeClr val="tx1"/>
                </a:solidFill>
                <a:latin typeface="Times New Roman" pitchFamily="18" charset="0"/>
              </a:defRPr>
            </a:lvl3pPr>
            <a:lvl4pPr marL="1600111" indent="-228587" defTabSz="922287" eaLnBrk="0" hangingPunct="0">
              <a:spcBef>
                <a:spcPct val="30000"/>
              </a:spcBef>
              <a:defRPr sz="1200">
                <a:solidFill>
                  <a:schemeClr val="tx1"/>
                </a:solidFill>
                <a:latin typeface="Times New Roman" pitchFamily="18" charset="0"/>
              </a:defRPr>
            </a:lvl4pPr>
            <a:lvl5pPr marL="2057287" indent="-228587" defTabSz="922287" eaLnBrk="0" hangingPunct="0">
              <a:spcBef>
                <a:spcPct val="30000"/>
              </a:spcBef>
              <a:defRPr sz="1200">
                <a:solidFill>
                  <a:schemeClr val="tx1"/>
                </a:solidFill>
                <a:latin typeface="Times New Roman" pitchFamily="18" charset="0"/>
              </a:defRPr>
            </a:lvl5pPr>
            <a:lvl6pPr marL="2514461" indent="-228587" defTabSz="922287" eaLnBrk="0" fontAlgn="base" hangingPunct="0">
              <a:spcBef>
                <a:spcPct val="30000"/>
              </a:spcBef>
              <a:spcAft>
                <a:spcPct val="0"/>
              </a:spcAft>
              <a:defRPr sz="1200">
                <a:solidFill>
                  <a:schemeClr val="tx1"/>
                </a:solidFill>
                <a:latin typeface="Times New Roman" pitchFamily="18" charset="0"/>
              </a:defRPr>
            </a:lvl6pPr>
            <a:lvl7pPr marL="2971635" indent="-228587" defTabSz="922287" eaLnBrk="0" fontAlgn="base" hangingPunct="0">
              <a:spcBef>
                <a:spcPct val="30000"/>
              </a:spcBef>
              <a:spcAft>
                <a:spcPct val="0"/>
              </a:spcAft>
              <a:defRPr sz="1200">
                <a:solidFill>
                  <a:schemeClr val="tx1"/>
                </a:solidFill>
                <a:latin typeface="Times New Roman" pitchFamily="18" charset="0"/>
              </a:defRPr>
            </a:lvl7pPr>
            <a:lvl8pPr marL="3428811" indent="-228587" defTabSz="922287" eaLnBrk="0" fontAlgn="base" hangingPunct="0">
              <a:spcBef>
                <a:spcPct val="30000"/>
              </a:spcBef>
              <a:spcAft>
                <a:spcPct val="0"/>
              </a:spcAft>
              <a:defRPr sz="1200">
                <a:solidFill>
                  <a:schemeClr val="tx1"/>
                </a:solidFill>
                <a:latin typeface="Times New Roman" pitchFamily="18" charset="0"/>
              </a:defRPr>
            </a:lvl8pPr>
            <a:lvl9pPr marL="3885985" indent="-228587" defTabSz="922287"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3E6BB24F-7527-415E-A4B4-B132D61B26C9}" type="slidenum">
              <a:rPr lang="en-US" altLang="en-US" smtClean="0">
                <a:solidFill>
                  <a:prstClr val="black"/>
                </a:solidFill>
              </a:rPr>
              <a:pPr>
                <a:spcBef>
                  <a:spcPct val="0"/>
                </a:spcBef>
              </a:pPr>
              <a:t>4</a:t>
            </a:fld>
            <a:endParaRPr lang="en-US" altLang="en-US">
              <a:solidFill>
                <a:prstClr val="black"/>
              </a:solidFill>
            </a:endParaRPr>
          </a:p>
        </p:txBody>
      </p:sp>
      <p:sp>
        <p:nvSpPr>
          <p:cNvPr id="16387" name="Rectangle 2"/>
          <p:cNvSpPr>
            <a:spLocks noGrp="1" noRot="1" noChangeAspect="1" noChangeArrowheads="1" noTextEdit="1"/>
          </p:cNvSpPr>
          <p:nvPr>
            <p:ph type="sldImg"/>
          </p:nvPr>
        </p:nvSpPr>
        <p:spPr>
          <a:xfrm>
            <a:off x="717550" y="1162050"/>
            <a:ext cx="5575300" cy="3136900"/>
          </a:xfrm>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0514533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986651A-0B6B-4561-8ECF-C4A19BA57E88}" type="slidenum">
              <a:rPr lang="en-US" altLang="zh-CN">
                <a:solidFill>
                  <a:prstClr val="black"/>
                </a:solidFill>
              </a:rPr>
              <a:pPr>
                <a:spcBef>
                  <a:spcPct val="0"/>
                </a:spcBef>
              </a:pPr>
              <a:t>22</a:t>
            </a:fld>
            <a:endParaRPr lang="en-US" altLang="zh-CN">
              <a:solidFill>
                <a:prstClr val="black"/>
              </a:solidFill>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7424842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6F832AA-AC57-4D44-ABCE-8037B05D613C}" type="slidenum">
              <a:rPr lang="en-US" altLang="zh-CN">
                <a:solidFill>
                  <a:prstClr val="black"/>
                </a:solidFill>
              </a:rPr>
              <a:pPr>
                <a:spcBef>
                  <a:spcPct val="0"/>
                </a:spcBef>
              </a:pPr>
              <a:t>23</a:t>
            </a:fld>
            <a:endParaRPr lang="en-US" altLang="zh-CN">
              <a:solidFill>
                <a:prstClr val="black"/>
              </a:solidFill>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19040289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6F832AA-AC57-4D44-ABCE-8037B05D613C}" type="slidenum">
              <a:rPr lang="en-US" altLang="zh-CN">
                <a:solidFill>
                  <a:prstClr val="black"/>
                </a:solidFill>
              </a:rPr>
              <a:pPr>
                <a:spcBef>
                  <a:spcPct val="0"/>
                </a:spcBef>
              </a:pPr>
              <a:t>24</a:t>
            </a:fld>
            <a:endParaRPr lang="en-US" altLang="zh-CN">
              <a:solidFill>
                <a:prstClr val="black"/>
              </a:solidFill>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3109976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6F832AA-AC57-4D44-ABCE-8037B05D613C}" type="slidenum">
              <a:rPr lang="en-US" altLang="zh-CN">
                <a:solidFill>
                  <a:prstClr val="black"/>
                </a:solidFill>
              </a:rPr>
              <a:pPr>
                <a:spcBef>
                  <a:spcPct val="0"/>
                </a:spcBef>
              </a:pPr>
              <a:t>25</a:t>
            </a:fld>
            <a:endParaRPr lang="en-US" altLang="zh-CN">
              <a:solidFill>
                <a:prstClr val="black"/>
              </a:solidFill>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32193686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258A9C7-866E-4BCD-B81B-13E834E3A7F8}" type="slidenum">
              <a:rPr lang="en-US" altLang="zh-CN">
                <a:solidFill>
                  <a:prstClr val="black"/>
                </a:solidFill>
              </a:rPr>
              <a:pPr>
                <a:spcBef>
                  <a:spcPct val="0"/>
                </a:spcBef>
              </a:pPr>
              <a:t>26</a:t>
            </a:fld>
            <a:endParaRPr lang="en-US" altLang="zh-CN">
              <a:solidFill>
                <a:prstClr val="black"/>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3523633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spcBef>
                <a:spcPct val="30000"/>
              </a:spcBef>
              <a:defRPr sz="1200">
                <a:solidFill>
                  <a:schemeClr val="tx1"/>
                </a:solidFill>
                <a:latin typeface="Times New Roman" panose="02020603050405020304" pitchFamily="18" charset="0"/>
              </a:defRPr>
            </a:lvl1pPr>
            <a:lvl2pPr marL="742950" indent="-285750" defTabSz="928688" eaLnBrk="0" hangingPunct="0">
              <a:spcBef>
                <a:spcPct val="30000"/>
              </a:spcBef>
              <a:defRPr sz="1200">
                <a:solidFill>
                  <a:schemeClr val="tx1"/>
                </a:solidFill>
                <a:latin typeface="Times New Roman" panose="02020603050405020304" pitchFamily="18" charset="0"/>
              </a:defRPr>
            </a:lvl2pPr>
            <a:lvl3pPr marL="1143000" indent="-228600" defTabSz="928688" eaLnBrk="0" hangingPunct="0">
              <a:spcBef>
                <a:spcPct val="30000"/>
              </a:spcBef>
              <a:defRPr sz="1200">
                <a:solidFill>
                  <a:schemeClr val="tx1"/>
                </a:solidFill>
                <a:latin typeface="Times New Roman" panose="02020603050405020304" pitchFamily="18" charset="0"/>
              </a:defRPr>
            </a:lvl3pPr>
            <a:lvl4pPr marL="1600200" indent="-228600" defTabSz="928688" eaLnBrk="0" hangingPunct="0">
              <a:spcBef>
                <a:spcPct val="30000"/>
              </a:spcBef>
              <a:defRPr sz="1200">
                <a:solidFill>
                  <a:schemeClr val="tx1"/>
                </a:solidFill>
                <a:latin typeface="Times New Roman" panose="02020603050405020304" pitchFamily="18" charset="0"/>
              </a:defRPr>
            </a:lvl4pPr>
            <a:lvl5pPr marL="2057400" indent="-228600" defTabSz="928688" eaLnBrk="0" hangingPunct="0">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90122EE5-3006-4489-8337-065A89DEBAF2}" type="slidenum">
              <a:rPr lang="en-US" altLang="zh-CN">
                <a:solidFill>
                  <a:prstClr val="black"/>
                </a:solidFill>
              </a:rPr>
              <a:pPr algn="r">
                <a:spcBef>
                  <a:spcPct val="0"/>
                </a:spcBef>
              </a:pPr>
              <a:t>27</a:t>
            </a:fld>
            <a:endParaRPr lang="en-US" altLang="zh-CN">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8815036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spcBef>
                <a:spcPct val="30000"/>
              </a:spcBef>
              <a:defRPr sz="1200">
                <a:solidFill>
                  <a:schemeClr val="tx1"/>
                </a:solidFill>
                <a:latin typeface="Times New Roman" pitchFamily="18" charset="0"/>
              </a:defRPr>
            </a:lvl1pPr>
            <a:lvl2pPr marL="734852" indent="-282635" defTabSz="921706" eaLnBrk="0" hangingPunct="0">
              <a:spcBef>
                <a:spcPct val="30000"/>
              </a:spcBef>
              <a:defRPr sz="1200">
                <a:solidFill>
                  <a:schemeClr val="tx1"/>
                </a:solidFill>
                <a:latin typeface="Times New Roman" pitchFamily="18" charset="0"/>
              </a:defRPr>
            </a:lvl2pPr>
            <a:lvl3pPr marL="1130541" indent="-226108" defTabSz="921706" eaLnBrk="0" hangingPunct="0">
              <a:spcBef>
                <a:spcPct val="30000"/>
              </a:spcBef>
              <a:defRPr sz="1200">
                <a:solidFill>
                  <a:schemeClr val="tx1"/>
                </a:solidFill>
                <a:latin typeface="Times New Roman" pitchFamily="18" charset="0"/>
              </a:defRPr>
            </a:lvl3pPr>
            <a:lvl4pPr marL="1582758" indent="-226108" defTabSz="921706" eaLnBrk="0" hangingPunct="0">
              <a:spcBef>
                <a:spcPct val="30000"/>
              </a:spcBef>
              <a:defRPr sz="1200">
                <a:solidFill>
                  <a:schemeClr val="tx1"/>
                </a:solidFill>
                <a:latin typeface="Times New Roman" pitchFamily="18" charset="0"/>
              </a:defRPr>
            </a:lvl4pPr>
            <a:lvl5pPr marL="2034974" indent="-226108" defTabSz="921706" eaLnBrk="0" hangingPunct="0">
              <a:spcBef>
                <a:spcPct val="30000"/>
              </a:spcBef>
              <a:defRPr sz="1200">
                <a:solidFill>
                  <a:schemeClr val="tx1"/>
                </a:solidFill>
                <a:latin typeface="Times New Roman" pitchFamily="18" charset="0"/>
              </a:defRPr>
            </a:lvl5pPr>
            <a:lvl6pPr marL="2487191" indent="-226108" defTabSz="921706" eaLnBrk="0" fontAlgn="base" hangingPunct="0">
              <a:spcBef>
                <a:spcPct val="30000"/>
              </a:spcBef>
              <a:spcAft>
                <a:spcPct val="0"/>
              </a:spcAft>
              <a:defRPr sz="1200">
                <a:solidFill>
                  <a:schemeClr val="tx1"/>
                </a:solidFill>
                <a:latin typeface="Times New Roman" pitchFamily="18" charset="0"/>
              </a:defRPr>
            </a:lvl6pPr>
            <a:lvl7pPr marL="2939407" indent="-226108" defTabSz="921706" eaLnBrk="0" fontAlgn="base" hangingPunct="0">
              <a:spcBef>
                <a:spcPct val="30000"/>
              </a:spcBef>
              <a:spcAft>
                <a:spcPct val="0"/>
              </a:spcAft>
              <a:defRPr sz="1200">
                <a:solidFill>
                  <a:schemeClr val="tx1"/>
                </a:solidFill>
                <a:latin typeface="Times New Roman" pitchFamily="18" charset="0"/>
              </a:defRPr>
            </a:lvl7pPr>
            <a:lvl8pPr marL="3391624" indent="-226108" defTabSz="921706" eaLnBrk="0" fontAlgn="base" hangingPunct="0">
              <a:spcBef>
                <a:spcPct val="30000"/>
              </a:spcBef>
              <a:spcAft>
                <a:spcPct val="0"/>
              </a:spcAft>
              <a:defRPr sz="1200">
                <a:solidFill>
                  <a:schemeClr val="tx1"/>
                </a:solidFill>
                <a:latin typeface="Times New Roman" pitchFamily="18" charset="0"/>
              </a:defRPr>
            </a:lvl8pPr>
            <a:lvl9pPr marL="3843840" indent="-226108" defTabSz="921706"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BEA4F466-5743-4344-AC23-E6E6AFEC1535}" type="slidenum">
              <a:rPr lang="en-US" altLang="en-US" smtClean="0">
                <a:solidFill>
                  <a:prstClr val="black"/>
                </a:solidFill>
                <a:latin typeface="Tahoma" pitchFamily="34" charset="0"/>
              </a:rPr>
              <a:pPr eaLnBrk="1" hangingPunct="1">
                <a:spcBef>
                  <a:spcPct val="0"/>
                </a:spcBef>
              </a:pPr>
              <a:t>30</a:t>
            </a:fld>
            <a:endParaRPr lang="en-US" altLang="en-US">
              <a:solidFill>
                <a:prstClr val="black"/>
              </a:solidFill>
              <a:latin typeface="Tahoma" pitchFamily="34" charset="0"/>
            </a:endParaRPr>
          </a:p>
        </p:txBody>
      </p:sp>
      <p:sp>
        <p:nvSpPr>
          <p:cNvPr id="40963" name="Rectangle 2"/>
          <p:cNvSpPr>
            <a:spLocks noGrp="1" noRot="1" noChangeAspect="1" noChangeArrowheads="1" noTextEdit="1"/>
          </p:cNvSpPr>
          <p:nvPr>
            <p:ph type="sldImg"/>
          </p:nvPr>
        </p:nvSpPr>
        <p:spPr>
          <a:xfrm>
            <a:off x="382588" y="685800"/>
            <a:ext cx="6096000" cy="3429000"/>
          </a:xfrm>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6115813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spcBef>
                <a:spcPct val="30000"/>
              </a:spcBef>
              <a:defRPr sz="1200">
                <a:solidFill>
                  <a:schemeClr val="tx1"/>
                </a:solidFill>
                <a:latin typeface="Times New Roman" pitchFamily="18" charset="0"/>
              </a:defRPr>
            </a:lvl1pPr>
            <a:lvl2pPr marL="734852" indent="-282635" defTabSz="921706" eaLnBrk="0" hangingPunct="0">
              <a:spcBef>
                <a:spcPct val="30000"/>
              </a:spcBef>
              <a:defRPr sz="1200">
                <a:solidFill>
                  <a:schemeClr val="tx1"/>
                </a:solidFill>
                <a:latin typeface="Times New Roman" pitchFamily="18" charset="0"/>
              </a:defRPr>
            </a:lvl2pPr>
            <a:lvl3pPr marL="1130541" indent="-226108" defTabSz="921706" eaLnBrk="0" hangingPunct="0">
              <a:spcBef>
                <a:spcPct val="30000"/>
              </a:spcBef>
              <a:defRPr sz="1200">
                <a:solidFill>
                  <a:schemeClr val="tx1"/>
                </a:solidFill>
                <a:latin typeface="Times New Roman" pitchFamily="18" charset="0"/>
              </a:defRPr>
            </a:lvl3pPr>
            <a:lvl4pPr marL="1582758" indent="-226108" defTabSz="921706" eaLnBrk="0" hangingPunct="0">
              <a:spcBef>
                <a:spcPct val="30000"/>
              </a:spcBef>
              <a:defRPr sz="1200">
                <a:solidFill>
                  <a:schemeClr val="tx1"/>
                </a:solidFill>
                <a:latin typeface="Times New Roman" pitchFamily="18" charset="0"/>
              </a:defRPr>
            </a:lvl4pPr>
            <a:lvl5pPr marL="2034974" indent="-226108" defTabSz="921706" eaLnBrk="0" hangingPunct="0">
              <a:spcBef>
                <a:spcPct val="30000"/>
              </a:spcBef>
              <a:defRPr sz="1200">
                <a:solidFill>
                  <a:schemeClr val="tx1"/>
                </a:solidFill>
                <a:latin typeface="Times New Roman" pitchFamily="18" charset="0"/>
              </a:defRPr>
            </a:lvl5pPr>
            <a:lvl6pPr marL="2487191" indent="-226108" defTabSz="921706" eaLnBrk="0" fontAlgn="base" hangingPunct="0">
              <a:spcBef>
                <a:spcPct val="30000"/>
              </a:spcBef>
              <a:spcAft>
                <a:spcPct val="0"/>
              </a:spcAft>
              <a:defRPr sz="1200">
                <a:solidFill>
                  <a:schemeClr val="tx1"/>
                </a:solidFill>
                <a:latin typeface="Times New Roman" pitchFamily="18" charset="0"/>
              </a:defRPr>
            </a:lvl6pPr>
            <a:lvl7pPr marL="2939407" indent="-226108" defTabSz="921706" eaLnBrk="0" fontAlgn="base" hangingPunct="0">
              <a:spcBef>
                <a:spcPct val="30000"/>
              </a:spcBef>
              <a:spcAft>
                <a:spcPct val="0"/>
              </a:spcAft>
              <a:defRPr sz="1200">
                <a:solidFill>
                  <a:schemeClr val="tx1"/>
                </a:solidFill>
                <a:latin typeface="Times New Roman" pitchFamily="18" charset="0"/>
              </a:defRPr>
            </a:lvl7pPr>
            <a:lvl8pPr marL="3391624" indent="-226108" defTabSz="921706" eaLnBrk="0" fontAlgn="base" hangingPunct="0">
              <a:spcBef>
                <a:spcPct val="30000"/>
              </a:spcBef>
              <a:spcAft>
                <a:spcPct val="0"/>
              </a:spcAft>
              <a:defRPr sz="1200">
                <a:solidFill>
                  <a:schemeClr val="tx1"/>
                </a:solidFill>
                <a:latin typeface="Times New Roman" pitchFamily="18" charset="0"/>
              </a:defRPr>
            </a:lvl8pPr>
            <a:lvl9pPr marL="3843840" indent="-226108" defTabSz="921706"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BEA4F466-5743-4344-AC23-E6E6AFEC1535}" type="slidenum">
              <a:rPr lang="en-US" altLang="en-US" smtClean="0">
                <a:solidFill>
                  <a:prstClr val="black"/>
                </a:solidFill>
                <a:latin typeface="Tahoma" pitchFamily="34" charset="0"/>
              </a:rPr>
              <a:pPr eaLnBrk="1" hangingPunct="1">
                <a:spcBef>
                  <a:spcPct val="0"/>
                </a:spcBef>
              </a:pPr>
              <a:t>32</a:t>
            </a:fld>
            <a:endParaRPr lang="en-US" altLang="en-US">
              <a:solidFill>
                <a:prstClr val="black"/>
              </a:solidFill>
              <a:latin typeface="Tahoma" pitchFamily="34" charset="0"/>
            </a:endParaRPr>
          </a:p>
        </p:txBody>
      </p:sp>
      <p:sp>
        <p:nvSpPr>
          <p:cNvPr id="40963" name="Rectangle 2"/>
          <p:cNvSpPr>
            <a:spLocks noGrp="1" noRot="1" noChangeAspect="1" noChangeArrowheads="1" noTextEdit="1"/>
          </p:cNvSpPr>
          <p:nvPr>
            <p:ph type="sldImg"/>
          </p:nvPr>
        </p:nvSpPr>
        <p:spPr>
          <a:xfrm>
            <a:off x="382588" y="685800"/>
            <a:ext cx="6096000" cy="3429000"/>
          </a:xfrm>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1900695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spcBef>
                <a:spcPct val="30000"/>
              </a:spcBef>
              <a:defRPr sz="1200">
                <a:solidFill>
                  <a:schemeClr val="tx1"/>
                </a:solidFill>
                <a:latin typeface="Times New Roman" pitchFamily="18" charset="0"/>
              </a:defRPr>
            </a:lvl1pPr>
            <a:lvl2pPr marL="734852" indent="-282635" defTabSz="921706" eaLnBrk="0" hangingPunct="0">
              <a:spcBef>
                <a:spcPct val="30000"/>
              </a:spcBef>
              <a:defRPr sz="1200">
                <a:solidFill>
                  <a:schemeClr val="tx1"/>
                </a:solidFill>
                <a:latin typeface="Times New Roman" pitchFamily="18" charset="0"/>
              </a:defRPr>
            </a:lvl2pPr>
            <a:lvl3pPr marL="1130541" indent="-226108" defTabSz="921706" eaLnBrk="0" hangingPunct="0">
              <a:spcBef>
                <a:spcPct val="30000"/>
              </a:spcBef>
              <a:defRPr sz="1200">
                <a:solidFill>
                  <a:schemeClr val="tx1"/>
                </a:solidFill>
                <a:latin typeface="Times New Roman" pitchFamily="18" charset="0"/>
              </a:defRPr>
            </a:lvl3pPr>
            <a:lvl4pPr marL="1582758" indent="-226108" defTabSz="921706" eaLnBrk="0" hangingPunct="0">
              <a:spcBef>
                <a:spcPct val="30000"/>
              </a:spcBef>
              <a:defRPr sz="1200">
                <a:solidFill>
                  <a:schemeClr val="tx1"/>
                </a:solidFill>
                <a:latin typeface="Times New Roman" pitchFamily="18" charset="0"/>
              </a:defRPr>
            </a:lvl4pPr>
            <a:lvl5pPr marL="2034974" indent="-226108" defTabSz="921706" eaLnBrk="0" hangingPunct="0">
              <a:spcBef>
                <a:spcPct val="30000"/>
              </a:spcBef>
              <a:defRPr sz="1200">
                <a:solidFill>
                  <a:schemeClr val="tx1"/>
                </a:solidFill>
                <a:latin typeface="Times New Roman" pitchFamily="18" charset="0"/>
              </a:defRPr>
            </a:lvl5pPr>
            <a:lvl6pPr marL="2487191" indent="-226108" defTabSz="921706" eaLnBrk="0" fontAlgn="base" hangingPunct="0">
              <a:spcBef>
                <a:spcPct val="30000"/>
              </a:spcBef>
              <a:spcAft>
                <a:spcPct val="0"/>
              </a:spcAft>
              <a:defRPr sz="1200">
                <a:solidFill>
                  <a:schemeClr val="tx1"/>
                </a:solidFill>
                <a:latin typeface="Times New Roman" pitchFamily="18" charset="0"/>
              </a:defRPr>
            </a:lvl6pPr>
            <a:lvl7pPr marL="2939407" indent="-226108" defTabSz="921706" eaLnBrk="0" fontAlgn="base" hangingPunct="0">
              <a:spcBef>
                <a:spcPct val="30000"/>
              </a:spcBef>
              <a:spcAft>
                <a:spcPct val="0"/>
              </a:spcAft>
              <a:defRPr sz="1200">
                <a:solidFill>
                  <a:schemeClr val="tx1"/>
                </a:solidFill>
                <a:latin typeface="Times New Roman" pitchFamily="18" charset="0"/>
              </a:defRPr>
            </a:lvl7pPr>
            <a:lvl8pPr marL="3391624" indent="-226108" defTabSz="921706" eaLnBrk="0" fontAlgn="base" hangingPunct="0">
              <a:spcBef>
                <a:spcPct val="30000"/>
              </a:spcBef>
              <a:spcAft>
                <a:spcPct val="0"/>
              </a:spcAft>
              <a:defRPr sz="1200">
                <a:solidFill>
                  <a:schemeClr val="tx1"/>
                </a:solidFill>
                <a:latin typeface="Times New Roman" pitchFamily="18" charset="0"/>
              </a:defRPr>
            </a:lvl8pPr>
            <a:lvl9pPr marL="3843840" indent="-226108" defTabSz="921706"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BEA4F466-5743-4344-AC23-E6E6AFEC1535}" type="slidenum">
              <a:rPr lang="en-US" altLang="en-US" smtClean="0">
                <a:solidFill>
                  <a:prstClr val="black"/>
                </a:solidFill>
                <a:latin typeface="Tahoma" pitchFamily="34" charset="0"/>
              </a:rPr>
              <a:pPr eaLnBrk="1" hangingPunct="1">
                <a:spcBef>
                  <a:spcPct val="0"/>
                </a:spcBef>
              </a:pPr>
              <a:t>33</a:t>
            </a:fld>
            <a:endParaRPr lang="en-US" altLang="en-US">
              <a:solidFill>
                <a:prstClr val="black"/>
              </a:solidFill>
              <a:latin typeface="Tahoma" pitchFamily="34" charset="0"/>
            </a:endParaRPr>
          </a:p>
        </p:txBody>
      </p:sp>
      <p:sp>
        <p:nvSpPr>
          <p:cNvPr id="40963" name="Rectangle 2"/>
          <p:cNvSpPr>
            <a:spLocks noGrp="1" noRot="1" noChangeAspect="1" noChangeArrowheads="1" noTextEdit="1"/>
          </p:cNvSpPr>
          <p:nvPr>
            <p:ph type="sldImg"/>
          </p:nvPr>
        </p:nvSpPr>
        <p:spPr>
          <a:xfrm>
            <a:off x="382588" y="685800"/>
            <a:ext cx="6096000" cy="3429000"/>
          </a:xfrm>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471127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spcBef>
                <a:spcPct val="30000"/>
              </a:spcBef>
              <a:defRPr sz="1200">
                <a:solidFill>
                  <a:schemeClr val="tx1"/>
                </a:solidFill>
                <a:latin typeface="Times New Roman" pitchFamily="18" charset="0"/>
              </a:defRPr>
            </a:lvl1pPr>
            <a:lvl2pPr marL="734852" indent="-282635" defTabSz="921706" eaLnBrk="0" hangingPunct="0">
              <a:spcBef>
                <a:spcPct val="30000"/>
              </a:spcBef>
              <a:defRPr sz="1200">
                <a:solidFill>
                  <a:schemeClr val="tx1"/>
                </a:solidFill>
                <a:latin typeface="Times New Roman" pitchFamily="18" charset="0"/>
              </a:defRPr>
            </a:lvl2pPr>
            <a:lvl3pPr marL="1130541" indent="-226108" defTabSz="921706" eaLnBrk="0" hangingPunct="0">
              <a:spcBef>
                <a:spcPct val="30000"/>
              </a:spcBef>
              <a:defRPr sz="1200">
                <a:solidFill>
                  <a:schemeClr val="tx1"/>
                </a:solidFill>
                <a:latin typeface="Times New Roman" pitchFamily="18" charset="0"/>
              </a:defRPr>
            </a:lvl3pPr>
            <a:lvl4pPr marL="1582758" indent="-226108" defTabSz="921706" eaLnBrk="0" hangingPunct="0">
              <a:spcBef>
                <a:spcPct val="30000"/>
              </a:spcBef>
              <a:defRPr sz="1200">
                <a:solidFill>
                  <a:schemeClr val="tx1"/>
                </a:solidFill>
                <a:latin typeface="Times New Roman" pitchFamily="18" charset="0"/>
              </a:defRPr>
            </a:lvl4pPr>
            <a:lvl5pPr marL="2034974" indent="-226108" defTabSz="921706" eaLnBrk="0" hangingPunct="0">
              <a:spcBef>
                <a:spcPct val="30000"/>
              </a:spcBef>
              <a:defRPr sz="1200">
                <a:solidFill>
                  <a:schemeClr val="tx1"/>
                </a:solidFill>
                <a:latin typeface="Times New Roman" pitchFamily="18" charset="0"/>
              </a:defRPr>
            </a:lvl5pPr>
            <a:lvl6pPr marL="2487191" indent="-226108" defTabSz="921706" eaLnBrk="0" fontAlgn="base" hangingPunct="0">
              <a:spcBef>
                <a:spcPct val="30000"/>
              </a:spcBef>
              <a:spcAft>
                <a:spcPct val="0"/>
              </a:spcAft>
              <a:defRPr sz="1200">
                <a:solidFill>
                  <a:schemeClr val="tx1"/>
                </a:solidFill>
                <a:latin typeface="Times New Roman" pitchFamily="18" charset="0"/>
              </a:defRPr>
            </a:lvl6pPr>
            <a:lvl7pPr marL="2939407" indent="-226108" defTabSz="921706" eaLnBrk="0" fontAlgn="base" hangingPunct="0">
              <a:spcBef>
                <a:spcPct val="30000"/>
              </a:spcBef>
              <a:spcAft>
                <a:spcPct val="0"/>
              </a:spcAft>
              <a:defRPr sz="1200">
                <a:solidFill>
                  <a:schemeClr val="tx1"/>
                </a:solidFill>
                <a:latin typeface="Times New Roman" pitchFamily="18" charset="0"/>
              </a:defRPr>
            </a:lvl7pPr>
            <a:lvl8pPr marL="3391624" indent="-226108" defTabSz="921706" eaLnBrk="0" fontAlgn="base" hangingPunct="0">
              <a:spcBef>
                <a:spcPct val="30000"/>
              </a:spcBef>
              <a:spcAft>
                <a:spcPct val="0"/>
              </a:spcAft>
              <a:defRPr sz="1200">
                <a:solidFill>
                  <a:schemeClr val="tx1"/>
                </a:solidFill>
                <a:latin typeface="Times New Roman" pitchFamily="18" charset="0"/>
              </a:defRPr>
            </a:lvl8pPr>
            <a:lvl9pPr marL="3843840" indent="-226108" defTabSz="921706"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BEA4F466-5743-4344-AC23-E6E6AFEC1535}" type="slidenum">
              <a:rPr lang="en-US" altLang="en-US" smtClean="0">
                <a:solidFill>
                  <a:prstClr val="black"/>
                </a:solidFill>
                <a:latin typeface="Tahoma" pitchFamily="34" charset="0"/>
              </a:rPr>
              <a:pPr eaLnBrk="1" hangingPunct="1">
                <a:spcBef>
                  <a:spcPct val="0"/>
                </a:spcBef>
              </a:pPr>
              <a:t>36</a:t>
            </a:fld>
            <a:endParaRPr lang="en-US" altLang="en-US">
              <a:solidFill>
                <a:prstClr val="black"/>
              </a:solidFill>
              <a:latin typeface="Tahoma" pitchFamily="34" charset="0"/>
            </a:endParaRPr>
          </a:p>
        </p:txBody>
      </p:sp>
      <p:sp>
        <p:nvSpPr>
          <p:cNvPr id="40963" name="Rectangle 2"/>
          <p:cNvSpPr>
            <a:spLocks noGrp="1" noRot="1" noChangeAspect="1" noChangeArrowheads="1" noTextEdit="1"/>
          </p:cNvSpPr>
          <p:nvPr>
            <p:ph type="sldImg"/>
          </p:nvPr>
        </p:nvSpPr>
        <p:spPr>
          <a:xfrm>
            <a:off x="382588" y="685800"/>
            <a:ext cx="6096000" cy="3429000"/>
          </a:xfrm>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15603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287" eaLnBrk="0" hangingPunct="0">
              <a:spcBef>
                <a:spcPct val="30000"/>
              </a:spcBef>
              <a:defRPr sz="1200">
                <a:solidFill>
                  <a:schemeClr val="tx1"/>
                </a:solidFill>
                <a:latin typeface="Times New Roman" pitchFamily="18" charset="0"/>
              </a:defRPr>
            </a:lvl1pPr>
            <a:lvl2pPr marL="742909" indent="-285734" defTabSz="922287" eaLnBrk="0" hangingPunct="0">
              <a:spcBef>
                <a:spcPct val="30000"/>
              </a:spcBef>
              <a:defRPr sz="1200">
                <a:solidFill>
                  <a:schemeClr val="tx1"/>
                </a:solidFill>
                <a:latin typeface="Times New Roman" pitchFamily="18" charset="0"/>
              </a:defRPr>
            </a:lvl2pPr>
            <a:lvl3pPr marL="1142937" indent="-228587" defTabSz="922287" eaLnBrk="0" hangingPunct="0">
              <a:spcBef>
                <a:spcPct val="30000"/>
              </a:spcBef>
              <a:defRPr sz="1200">
                <a:solidFill>
                  <a:schemeClr val="tx1"/>
                </a:solidFill>
                <a:latin typeface="Times New Roman" pitchFamily="18" charset="0"/>
              </a:defRPr>
            </a:lvl3pPr>
            <a:lvl4pPr marL="1600111" indent="-228587" defTabSz="922287" eaLnBrk="0" hangingPunct="0">
              <a:spcBef>
                <a:spcPct val="30000"/>
              </a:spcBef>
              <a:defRPr sz="1200">
                <a:solidFill>
                  <a:schemeClr val="tx1"/>
                </a:solidFill>
                <a:latin typeface="Times New Roman" pitchFamily="18" charset="0"/>
              </a:defRPr>
            </a:lvl4pPr>
            <a:lvl5pPr marL="2057287" indent="-228587" defTabSz="922287" eaLnBrk="0" hangingPunct="0">
              <a:spcBef>
                <a:spcPct val="30000"/>
              </a:spcBef>
              <a:defRPr sz="1200">
                <a:solidFill>
                  <a:schemeClr val="tx1"/>
                </a:solidFill>
                <a:latin typeface="Times New Roman" pitchFamily="18" charset="0"/>
              </a:defRPr>
            </a:lvl5pPr>
            <a:lvl6pPr marL="2514461" indent="-228587" defTabSz="922287" eaLnBrk="0" fontAlgn="base" hangingPunct="0">
              <a:spcBef>
                <a:spcPct val="30000"/>
              </a:spcBef>
              <a:spcAft>
                <a:spcPct val="0"/>
              </a:spcAft>
              <a:defRPr sz="1200">
                <a:solidFill>
                  <a:schemeClr val="tx1"/>
                </a:solidFill>
                <a:latin typeface="Times New Roman" pitchFamily="18" charset="0"/>
              </a:defRPr>
            </a:lvl6pPr>
            <a:lvl7pPr marL="2971635" indent="-228587" defTabSz="922287" eaLnBrk="0" fontAlgn="base" hangingPunct="0">
              <a:spcBef>
                <a:spcPct val="30000"/>
              </a:spcBef>
              <a:spcAft>
                <a:spcPct val="0"/>
              </a:spcAft>
              <a:defRPr sz="1200">
                <a:solidFill>
                  <a:schemeClr val="tx1"/>
                </a:solidFill>
                <a:latin typeface="Times New Roman" pitchFamily="18" charset="0"/>
              </a:defRPr>
            </a:lvl7pPr>
            <a:lvl8pPr marL="3428811" indent="-228587" defTabSz="922287" eaLnBrk="0" fontAlgn="base" hangingPunct="0">
              <a:spcBef>
                <a:spcPct val="30000"/>
              </a:spcBef>
              <a:spcAft>
                <a:spcPct val="0"/>
              </a:spcAft>
              <a:defRPr sz="1200">
                <a:solidFill>
                  <a:schemeClr val="tx1"/>
                </a:solidFill>
                <a:latin typeface="Times New Roman" pitchFamily="18" charset="0"/>
              </a:defRPr>
            </a:lvl8pPr>
            <a:lvl9pPr marL="3885985" indent="-228587" defTabSz="922287"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3E6BB24F-7527-415E-A4B4-B132D61B26C9}" type="slidenum">
              <a:rPr lang="en-US" altLang="en-US" smtClean="0">
                <a:solidFill>
                  <a:prstClr val="black"/>
                </a:solidFill>
              </a:rPr>
              <a:pPr>
                <a:spcBef>
                  <a:spcPct val="0"/>
                </a:spcBef>
              </a:pPr>
              <a:t>5</a:t>
            </a:fld>
            <a:endParaRPr lang="en-US" altLang="en-US">
              <a:solidFill>
                <a:prstClr val="black"/>
              </a:solidFill>
            </a:endParaRPr>
          </a:p>
        </p:txBody>
      </p:sp>
      <p:sp>
        <p:nvSpPr>
          <p:cNvPr id="16387" name="Rectangle 2"/>
          <p:cNvSpPr>
            <a:spLocks noGrp="1" noRot="1" noChangeAspect="1" noChangeArrowheads="1" noTextEdit="1"/>
          </p:cNvSpPr>
          <p:nvPr>
            <p:ph type="sldImg"/>
          </p:nvPr>
        </p:nvSpPr>
        <p:spPr>
          <a:xfrm>
            <a:off x="717550" y="1162050"/>
            <a:ext cx="5575300" cy="3136900"/>
          </a:xfrm>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6744940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spcBef>
                <a:spcPct val="30000"/>
              </a:spcBef>
              <a:defRPr sz="1200">
                <a:solidFill>
                  <a:schemeClr val="tx1"/>
                </a:solidFill>
                <a:latin typeface="Times New Roman" pitchFamily="18" charset="0"/>
              </a:defRPr>
            </a:lvl1pPr>
            <a:lvl2pPr marL="734852" indent="-282635" defTabSz="921706" eaLnBrk="0" hangingPunct="0">
              <a:spcBef>
                <a:spcPct val="30000"/>
              </a:spcBef>
              <a:defRPr sz="1200">
                <a:solidFill>
                  <a:schemeClr val="tx1"/>
                </a:solidFill>
                <a:latin typeface="Times New Roman" pitchFamily="18" charset="0"/>
              </a:defRPr>
            </a:lvl2pPr>
            <a:lvl3pPr marL="1130541" indent="-226108" defTabSz="921706" eaLnBrk="0" hangingPunct="0">
              <a:spcBef>
                <a:spcPct val="30000"/>
              </a:spcBef>
              <a:defRPr sz="1200">
                <a:solidFill>
                  <a:schemeClr val="tx1"/>
                </a:solidFill>
                <a:latin typeface="Times New Roman" pitchFamily="18" charset="0"/>
              </a:defRPr>
            </a:lvl3pPr>
            <a:lvl4pPr marL="1582758" indent="-226108" defTabSz="921706" eaLnBrk="0" hangingPunct="0">
              <a:spcBef>
                <a:spcPct val="30000"/>
              </a:spcBef>
              <a:defRPr sz="1200">
                <a:solidFill>
                  <a:schemeClr val="tx1"/>
                </a:solidFill>
                <a:latin typeface="Times New Roman" pitchFamily="18" charset="0"/>
              </a:defRPr>
            </a:lvl4pPr>
            <a:lvl5pPr marL="2034974" indent="-226108" defTabSz="921706" eaLnBrk="0" hangingPunct="0">
              <a:spcBef>
                <a:spcPct val="30000"/>
              </a:spcBef>
              <a:defRPr sz="1200">
                <a:solidFill>
                  <a:schemeClr val="tx1"/>
                </a:solidFill>
                <a:latin typeface="Times New Roman" pitchFamily="18" charset="0"/>
              </a:defRPr>
            </a:lvl5pPr>
            <a:lvl6pPr marL="2487191" indent="-226108" defTabSz="921706" eaLnBrk="0" fontAlgn="base" hangingPunct="0">
              <a:spcBef>
                <a:spcPct val="30000"/>
              </a:spcBef>
              <a:spcAft>
                <a:spcPct val="0"/>
              </a:spcAft>
              <a:defRPr sz="1200">
                <a:solidFill>
                  <a:schemeClr val="tx1"/>
                </a:solidFill>
                <a:latin typeface="Times New Roman" pitchFamily="18" charset="0"/>
              </a:defRPr>
            </a:lvl6pPr>
            <a:lvl7pPr marL="2939407" indent="-226108" defTabSz="921706" eaLnBrk="0" fontAlgn="base" hangingPunct="0">
              <a:spcBef>
                <a:spcPct val="30000"/>
              </a:spcBef>
              <a:spcAft>
                <a:spcPct val="0"/>
              </a:spcAft>
              <a:defRPr sz="1200">
                <a:solidFill>
                  <a:schemeClr val="tx1"/>
                </a:solidFill>
                <a:latin typeface="Times New Roman" pitchFamily="18" charset="0"/>
              </a:defRPr>
            </a:lvl7pPr>
            <a:lvl8pPr marL="3391624" indent="-226108" defTabSz="921706" eaLnBrk="0" fontAlgn="base" hangingPunct="0">
              <a:spcBef>
                <a:spcPct val="30000"/>
              </a:spcBef>
              <a:spcAft>
                <a:spcPct val="0"/>
              </a:spcAft>
              <a:defRPr sz="1200">
                <a:solidFill>
                  <a:schemeClr val="tx1"/>
                </a:solidFill>
                <a:latin typeface="Times New Roman" pitchFamily="18" charset="0"/>
              </a:defRPr>
            </a:lvl8pPr>
            <a:lvl9pPr marL="3843840" indent="-226108" defTabSz="921706"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BEA4F466-5743-4344-AC23-E6E6AFEC1535}" type="slidenum">
              <a:rPr lang="en-US" altLang="en-US" smtClean="0">
                <a:solidFill>
                  <a:prstClr val="black"/>
                </a:solidFill>
                <a:latin typeface="Tahoma" pitchFamily="34" charset="0"/>
              </a:rPr>
              <a:pPr eaLnBrk="1" hangingPunct="1">
                <a:spcBef>
                  <a:spcPct val="0"/>
                </a:spcBef>
              </a:pPr>
              <a:t>37</a:t>
            </a:fld>
            <a:endParaRPr lang="en-US" altLang="en-US">
              <a:solidFill>
                <a:prstClr val="black"/>
              </a:solidFill>
              <a:latin typeface="Tahoma" pitchFamily="34" charset="0"/>
            </a:endParaRPr>
          </a:p>
        </p:txBody>
      </p:sp>
      <p:sp>
        <p:nvSpPr>
          <p:cNvPr id="40963" name="Rectangle 2"/>
          <p:cNvSpPr>
            <a:spLocks noGrp="1" noRot="1" noChangeAspect="1" noChangeArrowheads="1" noTextEdit="1"/>
          </p:cNvSpPr>
          <p:nvPr>
            <p:ph type="sldImg"/>
          </p:nvPr>
        </p:nvSpPr>
        <p:spPr>
          <a:xfrm>
            <a:off x="382588" y="685800"/>
            <a:ext cx="6096000" cy="3429000"/>
          </a:xfrm>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761099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spcBef>
                <a:spcPct val="30000"/>
              </a:spcBef>
              <a:defRPr sz="1200">
                <a:solidFill>
                  <a:schemeClr val="tx1"/>
                </a:solidFill>
                <a:latin typeface="Times New Roman" pitchFamily="18" charset="0"/>
              </a:defRPr>
            </a:lvl1pPr>
            <a:lvl2pPr marL="734852" indent="-282635" defTabSz="921706" eaLnBrk="0" hangingPunct="0">
              <a:spcBef>
                <a:spcPct val="30000"/>
              </a:spcBef>
              <a:defRPr sz="1200">
                <a:solidFill>
                  <a:schemeClr val="tx1"/>
                </a:solidFill>
                <a:latin typeface="Times New Roman" pitchFamily="18" charset="0"/>
              </a:defRPr>
            </a:lvl2pPr>
            <a:lvl3pPr marL="1130541" indent="-226108" defTabSz="921706" eaLnBrk="0" hangingPunct="0">
              <a:spcBef>
                <a:spcPct val="30000"/>
              </a:spcBef>
              <a:defRPr sz="1200">
                <a:solidFill>
                  <a:schemeClr val="tx1"/>
                </a:solidFill>
                <a:latin typeface="Times New Roman" pitchFamily="18" charset="0"/>
              </a:defRPr>
            </a:lvl3pPr>
            <a:lvl4pPr marL="1582758" indent="-226108" defTabSz="921706" eaLnBrk="0" hangingPunct="0">
              <a:spcBef>
                <a:spcPct val="30000"/>
              </a:spcBef>
              <a:defRPr sz="1200">
                <a:solidFill>
                  <a:schemeClr val="tx1"/>
                </a:solidFill>
                <a:latin typeface="Times New Roman" pitchFamily="18" charset="0"/>
              </a:defRPr>
            </a:lvl4pPr>
            <a:lvl5pPr marL="2034974" indent="-226108" defTabSz="921706" eaLnBrk="0" hangingPunct="0">
              <a:spcBef>
                <a:spcPct val="30000"/>
              </a:spcBef>
              <a:defRPr sz="1200">
                <a:solidFill>
                  <a:schemeClr val="tx1"/>
                </a:solidFill>
                <a:latin typeface="Times New Roman" pitchFamily="18" charset="0"/>
              </a:defRPr>
            </a:lvl5pPr>
            <a:lvl6pPr marL="2487191" indent="-226108" defTabSz="921706" eaLnBrk="0" fontAlgn="base" hangingPunct="0">
              <a:spcBef>
                <a:spcPct val="30000"/>
              </a:spcBef>
              <a:spcAft>
                <a:spcPct val="0"/>
              </a:spcAft>
              <a:defRPr sz="1200">
                <a:solidFill>
                  <a:schemeClr val="tx1"/>
                </a:solidFill>
                <a:latin typeface="Times New Roman" pitchFamily="18" charset="0"/>
              </a:defRPr>
            </a:lvl6pPr>
            <a:lvl7pPr marL="2939407" indent="-226108" defTabSz="921706" eaLnBrk="0" fontAlgn="base" hangingPunct="0">
              <a:spcBef>
                <a:spcPct val="30000"/>
              </a:spcBef>
              <a:spcAft>
                <a:spcPct val="0"/>
              </a:spcAft>
              <a:defRPr sz="1200">
                <a:solidFill>
                  <a:schemeClr val="tx1"/>
                </a:solidFill>
                <a:latin typeface="Times New Roman" pitchFamily="18" charset="0"/>
              </a:defRPr>
            </a:lvl7pPr>
            <a:lvl8pPr marL="3391624" indent="-226108" defTabSz="921706" eaLnBrk="0" fontAlgn="base" hangingPunct="0">
              <a:spcBef>
                <a:spcPct val="30000"/>
              </a:spcBef>
              <a:spcAft>
                <a:spcPct val="0"/>
              </a:spcAft>
              <a:defRPr sz="1200">
                <a:solidFill>
                  <a:schemeClr val="tx1"/>
                </a:solidFill>
                <a:latin typeface="Times New Roman" pitchFamily="18" charset="0"/>
              </a:defRPr>
            </a:lvl8pPr>
            <a:lvl9pPr marL="3843840" indent="-226108" defTabSz="921706"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BEA4F466-5743-4344-AC23-E6E6AFEC1535}" type="slidenum">
              <a:rPr lang="en-US" altLang="en-US" smtClean="0">
                <a:solidFill>
                  <a:prstClr val="black"/>
                </a:solidFill>
                <a:latin typeface="Tahoma" pitchFamily="34" charset="0"/>
              </a:rPr>
              <a:pPr eaLnBrk="1" hangingPunct="1">
                <a:spcBef>
                  <a:spcPct val="0"/>
                </a:spcBef>
              </a:pPr>
              <a:t>38</a:t>
            </a:fld>
            <a:endParaRPr lang="en-US" altLang="en-US">
              <a:solidFill>
                <a:prstClr val="black"/>
              </a:solidFill>
              <a:latin typeface="Tahoma" pitchFamily="34" charset="0"/>
            </a:endParaRPr>
          </a:p>
        </p:txBody>
      </p:sp>
      <p:sp>
        <p:nvSpPr>
          <p:cNvPr id="40963" name="Rectangle 2"/>
          <p:cNvSpPr>
            <a:spLocks noGrp="1" noRot="1" noChangeAspect="1" noChangeArrowheads="1" noTextEdit="1"/>
          </p:cNvSpPr>
          <p:nvPr>
            <p:ph type="sldImg"/>
          </p:nvPr>
        </p:nvSpPr>
        <p:spPr>
          <a:xfrm>
            <a:off x="382588" y="685800"/>
            <a:ext cx="6096000" cy="3429000"/>
          </a:xfrm>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851983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spcBef>
                <a:spcPct val="30000"/>
              </a:spcBef>
              <a:defRPr sz="1200">
                <a:solidFill>
                  <a:schemeClr val="tx1"/>
                </a:solidFill>
                <a:latin typeface="Times New Roman" pitchFamily="18" charset="0"/>
              </a:defRPr>
            </a:lvl1pPr>
            <a:lvl2pPr marL="734852" indent="-282635" defTabSz="921706" eaLnBrk="0" hangingPunct="0">
              <a:spcBef>
                <a:spcPct val="30000"/>
              </a:spcBef>
              <a:defRPr sz="1200">
                <a:solidFill>
                  <a:schemeClr val="tx1"/>
                </a:solidFill>
                <a:latin typeface="Times New Roman" pitchFamily="18" charset="0"/>
              </a:defRPr>
            </a:lvl2pPr>
            <a:lvl3pPr marL="1130541" indent="-226108" defTabSz="921706" eaLnBrk="0" hangingPunct="0">
              <a:spcBef>
                <a:spcPct val="30000"/>
              </a:spcBef>
              <a:defRPr sz="1200">
                <a:solidFill>
                  <a:schemeClr val="tx1"/>
                </a:solidFill>
                <a:latin typeface="Times New Roman" pitchFamily="18" charset="0"/>
              </a:defRPr>
            </a:lvl3pPr>
            <a:lvl4pPr marL="1582758" indent="-226108" defTabSz="921706" eaLnBrk="0" hangingPunct="0">
              <a:spcBef>
                <a:spcPct val="30000"/>
              </a:spcBef>
              <a:defRPr sz="1200">
                <a:solidFill>
                  <a:schemeClr val="tx1"/>
                </a:solidFill>
                <a:latin typeface="Times New Roman" pitchFamily="18" charset="0"/>
              </a:defRPr>
            </a:lvl4pPr>
            <a:lvl5pPr marL="2034974" indent="-226108" defTabSz="921706" eaLnBrk="0" hangingPunct="0">
              <a:spcBef>
                <a:spcPct val="30000"/>
              </a:spcBef>
              <a:defRPr sz="1200">
                <a:solidFill>
                  <a:schemeClr val="tx1"/>
                </a:solidFill>
                <a:latin typeface="Times New Roman" pitchFamily="18" charset="0"/>
              </a:defRPr>
            </a:lvl5pPr>
            <a:lvl6pPr marL="2487191" indent="-226108" defTabSz="921706" eaLnBrk="0" fontAlgn="base" hangingPunct="0">
              <a:spcBef>
                <a:spcPct val="30000"/>
              </a:spcBef>
              <a:spcAft>
                <a:spcPct val="0"/>
              </a:spcAft>
              <a:defRPr sz="1200">
                <a:solidFill>
                  <a:schemeClr val="tx1"/>
                </a:solidFill>
                <a:latin typeface="Times New Roman" pitchFamily="18" charset="0"/>
              </a:defRPr>
            </a:lvl6pPr>
            <a:lvl7pPr marL="2939407" indent="-226108" defTabSz="921706" eaLnBrk="0" fontAlgn="base" hangingPunct="0">
              <a:spcBef>
                <a:spcPct val="30000"/>
              </a:spcBef>
              <a:spcAft>
                <a:spcPct val="0"/>
              </a:spcAft>
              <a:defRPr sz="1200">
                <a:solidFill>
                  <a:schemeClr val="tx1"/>
                </a:solidFill>
                <a:latin typeface="Times New Roman" pitchFamily="18" charset="0"/>
              </a:defRPr>
            </a:lvl7pPr>
            <a:lvl8pPr marL="3391624" indent="-226108" defTabSz="921706" eaLnBrk="0" fontAlgn="base" hangingPunct="0">
              <a:spcBef>
                <a:spcPct val="30000"/>
              </a:spcBef>
              <a:spcAft>
                <a:spcPct val="0"/>
              </a:spcAft>
              <a:defRPr sz="1200">
                <a:solidFill>
                  <a:schemeClr val="tx1"/>
                </a:solidFill>
                <a:latin typeface="Times New Roman" pitchFamily="18" charset="0"/>
              </a:defRPr>
            </a:lvl8pPr>
            <a:lvl9pPr marL="3843840" indent="-226108" defTabSz="921706"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BEA4F466-5743-4344-AC23-E6E6AFEC1535}" type="slidenum">
              <a:rPr lang="en-US" altLang="en-US" smtClean="0">
                <a:solidFill>
                  <a:prstClr val="black"/>
                </a:solidFill>
                <a:latin typeface="Tahoma" pitchFamily="34" charset="0"/>
              </a:rPr>
              <a:pPr eaLnBrk="1" hangingPunct="1">
                <a:spcBef>
                  <a:spcPct val="0"/>
                </a:spcBef>
              </a:pPr>
              <a:t>39</a:t>
            </a:fld>
            <a:endParaRPr lang="en-US" altLang="en-US">
              <a:solidFill>
                <a:prstClr val="black"/>
              </a:solidFill>
              <a:latin typeface="Tahoma" pitchFamily="34" charset="0"/>
            </a:endParaRPr>
          </a:p>
        </p:txBody>
      </p:sp>
      <p:sp>
        <p:nvSpPr>
          <p:cNvPr id="40963" name="Rectangle 2"/>
          <p:cNvSpPr>
            <a:spLocks noGrp="1" noRot="1" noChangeAspect="1" noChangeArrowheads="1" noTextEdit="1"/>
          </p:cNvSpPr>
          <p:nvPr>
            <p:ph type="sldImg"/>
          </p:nvPr>
        </p:nvSpPr>
        <p:spPr>
          <a:xfrm>
            <a:off x="382588" y="685800"/>
            <a:ext cx="6096000" cy="3429000"/>
          </a:xfrm>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7110513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spcBef>
                <a:spcPct val="30000"/>
              </a:spcBef>
              <a:defRPr sz="1200">
                <a:solidFill>
                  <a:schemeClr val="tx1"/>
                </a:solidFill>
                <a:latin typeface="Times New Roman" pitchFamily="18" charset="0"/>
              </a:defRPr>
            </a:lvl1pPr>
            <a:lvl2pPr marL="734852" indent="-282635" defTabSz="921706" eaLnBrk="0" hangingPunct="0">
              <a:spcBef>
                <a:spcPct val="30000"/>
              </a:spcBef>
              <a:defRPr sz="1200">
                <a:solidFill>
                  <a:schemeClr val="tx1"/>
                </a:solidFill>
                <a:latin typeface="Times New Roman" pitchFamily="18" charset="0"/>
              </a:defRPr>
            </a:lvl2pPr>
            <a:lvl3pPr marL="1130541" indent="-226108" defTabSz="921706" eaLnBrk="0" hangingPunct="0">
              <a:spcBef>
                <a:spcPct val="30000"/>
              </a:spcBef>
              <a:defRPr sz="1200">
                <a:solidFill>
                  <a:schemeClr val="tx1"/>
                </a:solidFill>
                <a:latin typeface="Times New Roman" pitchFamily="18" charset="0"/>
              </a:defRPr>
            </a:lvl3pPr>
            <a:lvl4pPr marL="1582758" indent="-226108" defTabSz="921706" eaLnBrk="0" hangingPunct="0">
              <a:spcBef>
                <a:spcPct val="30000"/>
              </a:spcBef>
              <a:defRPr sz="1200">
                <a:solidFill>
                  <a:schemeClr val="tx1"/>
                </a:solidFill>
                <a:latin typeface="Times New Roman" pitchFamily="18" charset="0"/>
              </a:defRPr>
            </a:lvl4pPr>
            <a:lvl5pPr marL="2034974" indent="-226108" defTabSz="921706" eaLnBrk="0" hangingPunct="0">
              <a:spcBef>
                <a:spcPct val="30000"/>
              </a:spcBef>
              <a:defRPr sz="1200">
                <a:solidFill>
                  <a:schemeClr val="tx1"/>
                </a:solidFill>
                <a:latin typeface="Times New Roman" pitchFamily="18" charset="0"/>
              </a:defRPr>
            </a:lvl5pPr>
            <a:lvl6pPr marL="2487191" indent="-226108" defTabSz="921706" eaLnBrk="0" fontAlgn="base" hangingPunct="0">
              <a:spcBef>
                <a:spcPct val="30000"/>
              </a:spcBef>
              <a:spcAft>
                <a:spcPct val="0"/>
              </a:spcAft>
              <a:defRPr sz="1200">
                <a:solidFill>
                  <a:schemeClr val="tx1"/>
                </a:solidFill>
                <a:latin typeface="Times New Roman" pitchFamily="18" charset="0"/>
              </a:defRPr>
            </a:lvl6pPr>
            <a:lvl7pPr marL="2939407" indent="-226108" defTabSz="921706" eaLnBrk="0" fontAlgn="base" hangingPunct="0">
              <a:spcBef>
                <a:spcPct val="30000"/>
              </a:spcBef>
              <a:spcAft>
                <a:spcPct val="0"/>
              </a:spcAft>
              <a:defRPr sz="1200">
                <a:solidFill>
                  <a:schemeClr val="tx1"/>
                </a:solidFill>
                <a:latin typeface="Times New Roman" pitchFamily="18" charset="0"/>
              </a:defRPr>
            </a:lvl7pPr>
            <a:lvl8pPr marL="3391624" indent="-226108" defTabSz="921706" eaLnBrk="0" fontAlgn="base" hangingPunct="0">
              <a:spcBef>
                <a:spcPct val="30000"/>
              </a:spcBef>
              <a:spcAft>
                <a:spcPct val="0"/>
              </a:spcAft>
              <a:defRPr sz="1200">
                <a:solidFill>
                  <a:schemeClr val="tx1"/>
                </a:solidFill>
                <a:latin typeface="Times New Roman" pitchFamily="18" charset="0"/>
              </a:defRPr>
            </a:lvl8pPr>
            <a:lvl9pPr marL="3843840" indent="-226108" defTabSz="921706"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BEA4F466-5743-4344-AC23-E6E6AFEC1535}" type="slidenum">
              <a:rPr lang="en-US" altLang="en-US" smtClean="0">
                <a:solidFill>
                  <a:prstClr val="black"/>
                </a:solidFill>
                <a:latin typeface="Tahoma" pitchFamily="34" charset="0"/>
              </a:rPr>
              <a:pPr eaLnBrk="1" hangingPunct="1">
                <a:spcBef>
                  <a:spcPct val="0"/>
                </a:spcBef>
              </a:pPr>
              <a:t>40</a:t>
            </a:fld>
            <a:endParaRPr lang="en-US" altLang="en-US">
              <a:solidFill>
                <a:prstClr val="black"/>
              </a:solidFill>
              <a:latin typeface="Tahoma" pitchFamily="34" charset="0"/>
            </a:endParaRPr>
          </a:p>
        </p:txBody>
      </p:sp>
      <p:sp>
        <p:nvSpPr>
          <p:cNvPr id="40963" name="Rectangle 2"/>
          <p:cNvSpPr>
            <a:spLocks noGrp="1" noRot="1" noChangeAspect="1" noChangeArrowheads="1" noTextEdit="1"/>
          </p:cNvSpPr>
          <p:nvPr>
            <p:ph type="sldImg"/>
          </p:nvPr>
        </p:nvSpPr>
        <p:spPr>
          <a:xfrm>
            <a:off x="382588" y="685800"/>
            <a:ext cx="6096000" cy="3429000"/>
          </a:xfrm>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1623848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spcBef>
                <a:spcPct val="30000"/>
              </a:spcBef>
              <a:defRPr sz="1200">
                <a:solidFill>
                  <a:schemeClr val="tx1"/>
                </a:solidFill>
                <a:latin typeface="Times New Roman" pitchFamily="18" charset="0"/>
              </a:defRPr>
            </a:lvl1pPr>
            <a:lvl2pPr marL="734852" indent="-282635" defTabSz="921706" eaLnBrk="0" hangingPunct="0">
              <a:spcBef>
                <a:spcPct val="30000"/>
              </a:spcBef>
              <a:defRPr sz="1200">
                <a:solidFill>
                  <a:schemeClr val="tx1"/>
                </a:solidFill>
                <a:latin typeface="Times New Roman" pitchFamily="18" charset="0"/>
              </a:defRPr>
            </a:lvl2pPr>
            <a:lvl3pPr marL="1130541" indent="-226108" defTabSz="921706" eaLnBrk="0" hangingPunct="0">
              <a:spcBef>
                <a:spcPct val="30000"/>
              </a:spcBef>
              <a:defRPr sz="1200">
                <a:solidFill>
                  <a:schemeClr val="tx1"/>
                </a:solidFill>
                <a:latin typeface="Times New Roman" pitchFamily="18" charset="0"/>
              </a:defRPr>
            </a:lvl3pPr>
            <a:lvl4pPr marL="1582758" indent="-226108" defTabSz="921706" eaLnBrk="0" hangingPunct="0">
              <a:spcBef>
                <a:spcPct val="30000"/>
              </a:spcBef>
              <a:defRPr sz="1200">
                <a:solidFill>
                  <a:schemeClr val="tx1"/>
                </a:solidFill>
                <a:latin typeface="Times New Roman" pitchFamily="18" charset="0"/>
              </a:defRPr>
            </a:lvl4pPr>
            <a:lvl5pPr marL="2034974" indent="-226108" defTabSz="921706" eaLnBrk="0" hangingPunct="0">
              <a:spcBef>
                <a:spcPct val="30000"/>
              </a:spcBef>
              <a:defRPr sz="1200">
                <a:solidFill>
                  <a:schemeClr val="tx1"/>
                </a:solidFill>
                <a:latin typeface="Times New Roman" pitchFamily="18" charset="0"/>
              </a:defRPr>
            </a:lvl5pPr>
            <a:lvl6pPr marL="2487191" indent="-226108" defTabSz="921706" eaLnBrk="0" fontAlgn="base" hangingPunct="0">
              <a:spcBef>
                <a:spcPct val="30000"/>
              </a:spcBef>
              <a:spcAft>
                <a:spcPct val="0"/>
              </a:spcAft>
              <a:defRPr sz="1200">
                <a:solidFill>
                  <a:schemeClr val="tx1"/>
                </a:solidFill>
                <a:latin typeface="Times New Roman" pitchFamily="18" charset="0"/>
              </a:defRPr>
            </a:lvl6pPr>
            <a:lvl7pPr marL="2939407" indent="-226108" defTabSz="921706" eaLnBrk="0" fontAlgn="base" hangingPunct="0">
              <a:spcBef>
                <a:spcPct val="30000"/>
              </a:spcBef>
              <a:spcAft>
                <a:spcPct val="0"/>
              </a:spcAft>
              <a:defRPr sz="1200">
                <a:solidFill>
                  <a:schemeClr val="tx1"/>
                </a:solidFill>
                <a:latin typeface="Times New Roman" pitchFamily="18" charset="0"/>
              </a:defRPr>
            </a:lvl7pPr>
            <a:lvl8pPr marL="3391624" indent="-226108" defTabSz="921706" eaLnBrk="0" fontAlgn="base" hangingPunct="0">
              <a:spcBef>
                <a:spcPct val="30000"/>
              </a:spcBef>
              <a:spcAft>
                <a:spcPct val="0"/>
              </a:spcAft>
              <a:defRPr sz="1200">
                <a:solidFill>
                  <a:schemeClr val="tx1"/>
                </a:solidFill>
                <a:latin typeface="Times New Roman" pitchFamily="18" charset="0"/>
              </a:defRPr>
            </a:lvl8pPr>
            <a:lvl9pPr marL="3843840" indent="-226108" defTabSz="921706"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BEA4F466-5743-4344-AC23-E6E6AFEC1535}" type="slidenum">
              <a:rPr lang="en-US" altLang="en-US" smtClean="0">
                <a:solidFill>
                  <a:prstClr val="black"/>
                </a:solidFill>
                <a:latin typeface="Tahoma" pitchFamily="34" charset="0"/>
              </a:rPr>
              <a:pPr eaLnBrk="1" hangingPunct="1">
                <a:spcBef>
                  <a:spcPct val="0"/>
                </a:spcBef>
              </a:pPr>
              <a:t>42</a:t>
            </a:fld>
            <a:endParaRPr lang="en-US" altLang="en-US">
              <a:solidFill>
                <a:prstClr val="black"/>
              </a:solidFill>
              <a:latin typeface="Tahoma" pitchFamily="34" charset="0"/>
            </a:endParaRPr>
          </a:p>
        </p:txBody>
      </p:sp>
      <p:sp>
        <p:nvSpPr>
          <p:cNvPr id="40963" name="Rectangle 2"/>
          <p:cNvSpPr>
            <a:spLocks noGrp="1" noRot="1" noChangeAspect="1" noChangeArrowheads="1" noTextEdit="1"/>
          </p:cNvSpPr>
          <p:nvPr>
            <p:ph type="sldImg"/>
          </p:nvPr>
        </p:nvSpPr>
        <p:spPr>
          <a:xfrm>
            <a:off x="382588" y="685800"/>
            <a:ext cx="6096000" cy="3429000"/>
          </a:xfrm>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6093840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spcBef>
                <a:spcPct val="30000"/>
              </a:spcBef>
              <a:defRPr sz="1200">
                <a:solidFill>
                  <a:schemeClr val="tx1"/>
                </a:solidFill>
                <a:latin typeface="Times New Roman" pitchFamily="18" charset="0"/>
              </a:defRPr>
            </a:lvl1pPr>
            <a:lvl2pPr marL="734852" indent="-282635" defTabSz="921706" eaLnBrk="0" hangingPunct="0">
              <a:spcBef>
                <a:spcPct val="30000"/>
              </a:spcBef>
              <a:defRPr sz="1200">
                <a:solidFill>
                  <a:schemeClr val="tx1"/>
                </a:solidFill>
                <a:latin typeface="Times New Roman" pitchFamily="18" charset="0"/>
              </a:defRPr>
            </a:lvl2pPr>
            <a:lvl3pPr marL="1130541" indent="-226108" defTabSz="921706" eaLnBrk="0" hangingPunct="0">
              <a:spcBef>
                <a:spcPct val="30000"/>
              </a:spcBef>
              <a:defRPr sz="1200">
                <a:solidFill>
                  <a:schemeClr val="tx1"/>
                </a:solidFill>
                <a:latin typeface="Times New Roman" pitchFamily="18" charset="0"/>
              </a:defRPr>
            </a:lvl3pPr>
            <a:lvl4pPr marL="1582758" indent="-226108" defTabSz="921706" eaLnBrk="0" hangingPunct="0">
              <a:spcBef>
                <a:spcPct val="30000"/>
              </a:spcBef>
              <a:defRPr sz="1200">
                <a:solidFill>
                  <a:schemeClr val="tx1"/>
                </a:solidFill>
                <a:latin typeface="Times New Roman" pitchFamily="18" charset="0"/>
              </a:defRPr>
            </a:lvl4pPr>
            <a:lvl5pPr marL="2034974" indent="-226108" defTabSz="921706" eaLnBrk="0" hangingPunct="0">
              <a:spcBef>
                <a:spcPct val="30000"/>
              </a:spcBef>
              <a:defRPr sz="1200">
                <a:solidFill>
                  <a:schemeClr val="tx1"/>
                </a:solidFill>
                <a:latin typeface="Times New Roman" pitchFamily="18" charset="0"/>
              </a:defRPr>
            </a:lvl5pPr>
            <a:lvl6pPr marL="2487191" indent="-226108" defTabSz="921706" eaLnBrk="0" fontAlgn="base" hangingPunct="0">
              <a:spcBef>
                <a:spcPct val="30000"/>
              </a:spcBef>
              <a:spcAft>
                <a:spcPct val="0"/>
              </a:spcAft>
              <a:defRPr sz="1200">
                <a:solidFill>
                  <a:schemeClr val="tx1"/>
                </a:solidFill>
                <a:latin typeface="Times New Roman" pitchFamily="18" charset="0"/>
              </a:defRPr>
            </a:lvl6pPr>
            <a:lvl7pPr marL="2939407" indent="-226108" defTabSz="921706" eaLnBrk="0" fontAlgn="base" hangingPunct="0">
              <a:spcBef>
                <a:spcPct val="30000"/>
              </a:spcBef>
              <a:spcAft>
                <a:spcPct val="0"/>
              </a:spcAft>
              <a:defRPr sz="1200">
                <a:solidFill>
                  <a:schemeClr val="tx1"/>
                </a:solidFill>
                <a:latin typeface="Times New Roman" pitchFamily="18" charset="0"/>
              </a:defRPr>
            </a:lvl7pPr>
            <a:lvl8pPr marL="3391624" indent="-226108" defTabSz="921706" eaLnBrk="0" fontAlgn="base" hangingPunct="0">
              <a:spcBef>
                <a:spcPct val="30000"/>
              </a:spcBef>
              <a:spcAft>
                <a:spcPct val="0"/>
              </a:spcAft>
              <a:defRPr sz="1200">
                <a:solidFill>
                  <a:schemeClr val="tx1"/>
                </a:solidFill>
                <a:latin typeface="Times New Roman" pitchFamily="18" charset="0"/>
              </a:defRPr>
            </a:lvl8pPr>
            <a:lvl9pPr marL="3843840" indent="-226108" defTabSz="921706"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BEA4F466-5743-4344-AC23-E6E6AFEC1535}" type="slidenum">
              <a:rPr lang="en-US" altLang="en-US" smtClean="0">
                <a:solidFill>
                  <a:prstClr val="black"/>
                </a:solidFill>
                <a:latin typeface="Tahoma" pitchFamily="34" charset="0"/>
              </a:rPr>
              <a:pPr eaLnBrk="1" hangingPunct="1">
                <a:spcBef>
                  <a:spcPct val="0"/>
                </a:spcBef>
              </a:pPr>
              <a:t>43</a:t>
            </a:fld>
            <a:endParaRPr lang="en-US" altLang="en-US">
              <a:solidFill>
                <a:prstClr val="black"/>
              </a:solidFill>
              <a:latin typeface="Tahoma" pitchFamily="34" charset="0"/>
            </a:endParaRPr>
          </a:p>
        </p:txBody>
      </p:sp>
      <p:sp>
        <p:nvSpPr>
          <p:cNvPr id="40963" name="Rectangle 2"/>
          <p:cNvSpPr>
            <a:spLocks noGrp="1" noRot="1" noChangeAspect="1" noChangeArrowheads="1" noTextEdit="1"/>
          </p:cNvSpPr>
          <p:nvPr>
            <p:ph type="sldImg"/>
          </p:nvPr>
        </p:nvSpPr>
        <p:spPr>
          <a:xfrm>
            <a:off x="382588" y="685800"/>
            <a:ext cx="6096000" cy="3429000"/>
          </a:xfrm>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645114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spcBef>
                <a:spcPct val="30000"/>
              </a:spcBef>
              <a:defRPr sz="1200">
                <a:solidFill>
                  <a:schemeClr val="tx1"/>
                </a:solidFill>
                <a:latin typeface="Times New Roman" pitchFamily="18" charset="0"/>
              </a:defRPr>
            </a:lvl1pPr>
            <a:lvl2pPr marL="734852" indent="-282635" defTabSz="921706" eaLnBrk="0" hangingPunct="0">
              <a:spcBef>
                <a:spcPct val="30000"/>
              </a:spcBef>
              <a:defRPr sz="1200">
                <a:solidFill>
                  <a:schemeClr val="tx1"/>
                </a:solidFill>
                <a:latin typeface="Times New Roman" pitchFamily="18" charset="0"/>
              </a:defRPr>
            </a:lvl2pPr>
            <a:lvl3pPr marL="1130541" indent="-226108" defTabSz="921706" eaLnBrk="0" hangingPunct="0">
              <a:spcBef>
                <a:spcPct val="30000"/>
              </a:spcBef>
              <a:defRPr sz="1200">
                <a:solidFill>
                  <a:schemeClr val="tx1"/>
                </a:solidFill>
                <a:latin typeface="Times New Roman" pitchFamily="18" charset="0"/>
              </a:defRPr>
            </a:lvl3pPr>
            <a:lvl4pPr marL="1582758" indent="-226108" defTabSz="921706" eaLnBrk="0" hangingPunct="0">
              <a:spcBef>
                <a:spcPct val="30000"/>
              </a:spcBef>
              <a:defRPr sz="1200">
                <a:solidFill>
                  <a:schemeClr val="tx1"/>
                </a:solidFill>
                <a:latin typeface="Times New Roman" pitchFamily="18" charset="0"/>
              </a:defRPr>
            </a:lvl4pPr>
            <a:lvl5pPr marL="2034974" indent="-226108" defTabSz="921706" eaLnBrk="0" hangingPunct="0">
              <a:spcBef>
                <a:spcPct val="30000"/>
              </a:spcBef>
              <a:defRPr sz="1200">
                <a:solidFill>
                  <a:schemeClr val="tx1"/>
                </a:solidFill>
                <a:latin typeface="Times New Roman" pitchFamily="18" charset="0"/>
              </a:defRPr>
            </a:lvl5pPr>
            <a:lvl6pPr marL="2487191" indent="-226108" defTabSz="921706" eaLnBrk="0" fontAlgn="base" hangingPunct="0">
              <a:spcBef>
                <a:spcPct val="30000"/>
              </a:spcBef>
              <a:spcAft>
                <a:spcPct val="0"/>
              </a:spcAft>
              <a:defRPr sz="1200">
                <a:solidFill>
                  <a:schemeClr val="tx1"/>
                </a:solidFill>
                <a:latin typeface="Times New Roman" pitchFamily="18" charset="0"/>
              </a:defRPr>
            </a:lvl6pPr>
            <a:lvl7pPr marL="2939407" indent="-226108" defTabSz="921706" eaLnBrk="0" fontAlgn="base" hangingPunct="0">
              <a:spcBef>
                <a:spcPct val="30000"/>
              </a:spcBef>
              <a:spcAft>
                <a:spcPct val="0"/>
              </a:spcAft>
              <a:defRPr sz="1200">
                <a:solidFill>
                  <a:schemeClr val="tx1"/>
                </a:solidFill>
                <a:latin typeface="Times New Roman" pitchFamily="18" charset="0"/>
              </a:defRPr>
            </a:lvl7pPr>
            <a:lvl8pPr marL="3391624" indent="-226108" defTabSz="921706" eaLnBrk="0" fontAlgn="base" hangingPunct="0">
              <a:spcBef>
                <a:spcPct val="30000"/>
              </a:spcBef>
              <a:spcAft>
                <a:spcPct val="0"/>
              </a:spcAft>
              <a:defRPr sz="1200">
                <a:solidFill>
                  <a:schemeClr val="tx1"/>
                </a:solidFill>
                <a:latin typeface="Times New Roman" pitchFamily="18" charset="0"/>
              </a:defRPr>
            </a:lvl8pPr>
            <a:lvl9pPr marL="3843840" indent="-226108" defTabSz="921706"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BEA4F466-5743-4344-AC23-E6E6AFEC1535}" type="slidenum">
              <a:rPr lang="en-US" altLang="en-US" smtClean="0">
                <a:solidFill>
                  <a:prstClr val="black"/>
                </a:solidFill>
                <a:latin typeface="Tahoma" pitchFamily="34" charset="0"/>
              </a:rPr>
              <a:pPr eaLnBrk="1" hangingPunct="1">
                <a:spcBef>
                  <a:spcPct val="0"/>
                </a:spcBef>
              </a:pPr>
              <a:t>44</a:t>
            </a:fld>
            <a:endParaRPr lang="en-US" altLang="en-US">
              <a:solidFill>
                <a:prstClr val="black"/>
              </a:solidFill>
              <a:latin typeface="Tahoma" pitchFamily="34" charset="0"/>
            </a:endParaRPr>
          </a:p>
        </p:txBody>
      </p:sp>
      <p:sp>
        <p:nvSpPr>
          <p:cNvPr id="40963" name="Rectangle 2"/>
          <p:cNvSpPr>
            <a:spLocks noGrp="1" noRot="1" noChangeAspect="1" noChangeArrowheads="1" noTextEdit="1"/>
          </p:cNvSpPr>
          <p:nvPr>
            <p:ph type="sldImg"/>
          </p:nvPr>
        </p:nvSpPr>
        <p:spPr>
          <a:xfrm>
            <a:off x="382588" y="685800"/>
            <a:ext cx="6096000" cy="3429000"/>
          </a:xfrm>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02631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spcBef>
                <a:spcPct val="30000"/>
              </a:spcBef>
              <a:defRPr sz="1200">
                <a:solidFill>
                  <a:schemeClr val="tx1"/>
                </a:solidFill>
                <a:latin typeface="Times New Roman" pitchFamily="18" charset="0"/>
              </a:defRPr>
            </a:lvl1pPr>
            <a:lvl2pPr marL="734852" indent="-282635" defTabSz="921706" eaLnBrk="0" hangingPunct="0">
              <a:spcBef>
                <a:spcPct val="30000"/>
              </a:spcBef>
              <a:defRPr sz="1200">
                <a:solidFill>
                  <a:schemeClr val="tx1"/>
                </a:solidFill>
                <a:latin typeface="Times New Roman" pitchFamily="18" charset="0"/>
              </a:defRPr>
            </a:lvl2pPr>
            <a:lvl3pPr marL="1130541" indent="-226108" defTabSz="921706" eaLnBrk="0" hangingPunct="0">
              <a:spcBef>
                <a:spcPct val="30000"/>
              </a:spcBef>
              <a:defRPr sz="1200">
                <a:solidFill>
                  <a:schemeClr val="tx1"/>
                </a:solidFill>
                <a:latin typeface="Times New Roman" pitchFamily="18" charset="0"/>
              </a:defRPr>
            </a:lvl3pPr>
            <a:lvl4pPr marL="1582758" indent="-226108" defTabSz="921706" eaLnBrk="0" hangingPunct="0">
              <a:spcBef>
                <a:spcPct val="30000"/>
              </a:spcBef>
              <a:defRPr sz="1200">
                <a:solidFill>
                  <a:schemeClr val="tx1"/>
                </a:solidFill>
                <a:latin typeface="Times New Roman" pitchFamily="18" charset="0"/>
              </a:defRPr>
            </a:lvl4pPr>
            <a:lvl5pPr marL="2034974" indent="-226108" defTabSz="921706" eaLnBrk="0" hangingPunct="0">
              <a:spcBef>
                <a:spcPct val="30000"/>
              </a:spcBef>
              <a:defRPr sz="1200">
                <a:solidFill>
                  <a:schemeClr val="tx1"/>
                </a:solidFill>
                <a:latin typeface="Times New Roman" pitchFamily="18" charset="0"/>
              </a:defRPr>
            </a:lvl5pPr>
            <a:lvl6pPr marL="2487191" indent="-226108" defTabSz="921706" eaLnBrk="0" fontAlgn="base" hangingPunct="0">
              <a:spcBef>
                <a:spcPct val="30000"/>
              </a:spcBef>
              <a:spcAft>
                <a:spcPct val="0"/>
              </a:spcAft>
              <a:defRPr sz="1200">
                <a:solidFill>
                  <a:schemeClr val="tx1"/>
                </a:solidFill>
                <a:latin typeface="Times New Roman" pitchFamily="18" charset="0"/>
              </a:defRPr>
            </a:lvl6pPr>
            <a:lvl7pPr marL="2939407" indent="-226108" defTabSz="921706" eaLnBrk="0" fontAlgn="base" hangingPunct="0">
              <a:spcBef>
                <a:spcPct val="30000"/>
              </a:spcBef>
              <a:spcAft>
                <a:spcPct val="0"/>
              </a:spcAft>
              <a:defRPr sz="1200">
                <a:solidFill>
                  <a:schemeClr val="tx1"/>
                </a:solidFill>
                <a:latin typeface="Times New Roman" pitchFamily="18" charset="0"/>
              </a:defRPr>
            </a:lvl7pPr>
            <a:lvl8pPr marL="3391624" indent="-226108" defTabSz="921706" eaLnBrk="0" fontAlgn="base" hangingPunct="0">
              <a:spcBef>
                <a:spcPct val="30000"/>
              </a:spcBef>
              <a:spcAft>
                <a:spcPct val="0"/>
              </a:spcAft>
              <a:defRPr sz="1200">
                <a:solidFill>
                  <a:schemeClr val="tx1"/>
                </a:solidFill>
                <a:latin typeface="Times New Roman" pitchFamily="18" charset="0"/>
              </a:defRPr>
            </a:lvl8pPr>
            <a:lvl9pPr marL="3843840" indent="-226108" defTabSz="921706"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BEA4F466-5743-4344-AC23-E6E6AFEC1535}" type="slidenum">
              <a:rPr lang="en-US" altLang="en-US" smtClean="0">
                <a:solidFill>
                  <a:prstClr val="black"/>
                </a:solidFill>
                <a:latin typeface="Tahoma" pitchFamily="34" charset="0"/>
              </a:rPr>
              <a:pPr eaLnBrk="1" hangingPunct="1">
                <a:spcBef>
                  <a:spcPct val="0"/>
                </a:spcBef>
              </a:pPr>
              <a:t>45</a:t>
            </a:fld>
            <a:endParaRPr lang="en-US" altLang="en-US">
              <a:solidFill>
                <a:prstClr val="black"/>
              </a:solidFill>
              <a:latin typeface="Tahoma" pitchFamily="34" charset="0"/>
            </a:endParaRPr>
          </a:p>
        </p:txBody>
      </p:sp>
      <p:sp>
        <p:nvSpPr>
          <p:cNvPr id="40963" name="Rectangle 2"/>
          <p:cNvSpPr>
            <a:spLocks noGrp="1" noRot="1" noChangeAspect="1" noChangeArrowheads="1" noTextEdit="1"/>
          </p:cNvSpPr>
          <p:nvPr>
            <p:ph type="sldImg"/>
          </p:nvPr>
        </p:nvSpPr>
        <p:spPr>
          <a:xfrm>
            <a:off x="382588" y="685800"/>
            <a:ext cx="6096000" cy="3429000"/>
          </a:xfrm>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750695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spcBef>
                <a:spcPct val="30000"/>
              </a:spcBef>
              <a:defRPr sz="1200">
                <a:solidFill>
                  <a:schemeClr val="tx1"/>
                </a:solidFill>
                <a:latin typeface="Times New Roman" pitchFamily="18" charset="0"/>
              </a:defRPr>
            </a:lvl1pPr>
            <a:lvl2pPr marL="734852" indent="-282635" defTabSz="921706" eaLnBrk="0" hangingPunct="0">
              <a:spcBef>
                <a:spcPct val="30000"/>
              </a:spcBef>
              <a:defRPr sz="1200">
                <a:solidFill>
                  <a:schemeClr val="tx1"/>
                </a:solidFill>
                <a:latin typeface="Times New Roman" pitchFamily="18" charset="0"/>
              </a:defRPr>
            </a:lvl2pPr>
            <a:lvl3pPr marL="1130541" indent="-226108" defTabSz="921706" eaLnBrk="0" hangingPunct="0">
              <a:spcBef>
                <a:spcPct val="30000"/>
              </a:spcBef>
              <a:defRPr sz="1200">
                <a:solidFill>
                  <a:schemeClr val="tx1"/>
                </a:solidFill>
                <a:latin typeface="Times New Roman" pitchFamily="18" charset="0"/>
              </a:defRPr>
            </a:lvl3pPr>
            <a:lvl4pPr marL="1582758" indent="-226108" defTabSz="921706" eaLnBrk="0" hangingPunct="0">
              <a:spcBef>
                <a:spcPct val="30000"/>
              </a:spcBef>
              <a:defRPr sz="1200">
                <a:solidFill>
                  <a:schemeClr val="tx1"/>
                </a:solidFill>
                <a:latin typeface="Times New Roman" pitchFamily="18" charset="0"/>
              </a:defRPr>
            </a:lvl4pPr>
            <a:lvl5pPr marL="2034974" indent="-226108" defTabSz="921706" eaLnBrk="0" hangingPunct="0">
              <a:spcBef>
                <a:spcPct val="30000"/>
              </a:spcBef>
              <a:defRPr sz="1200">
                <a:solidFill>
                  <a:schemeClr val="tx1"/>
                </a:solidFill>
                <a:latin typeface="Times New Roman" pitchFamily="18" charset="0"/>
              </a:defRPr>
            </a:lvl5pPr>
            <a:lvl6pPr marL="2487191" indent="-226108" defTabSz="921706" eaLnBrk="0" fontAlgn="base" hangingPunct="0">
              <a:spcBef>
                <a:spcPct val="30000"/>
              </a:spcBef>
              <a:spcAft>
                <a:spcPct val="0"/>
              </a:spcAft>
              <a:defRPr sz="1200">
                <a:solidFill>
                  <a:schemeClr val="tx1"/>
                </a:solidFill>
                <a:latin typeface="Times New Roman" pitchFamily="18" charset="0"/>
              </a:defRPr>
            </a:lvl6pPr>
            <a:lvl7pPr marL="2939407" indent="-226108" defTabSz="921706" eaLnBrk="0" fontAlgn="base" hangingPunct="0">
              <a:spcBef>
                <a:spcPct val="30000"/>
              </a:spcBef>
              <a:spcAft>
                <a:spcPct val="0"/>
              </a:spcAft>
              <a:defRPr sz="1200">
                <a:solidFill>
                  <a:schemeClr val="tx1"/>
                </a:solidFill>
                <a:latin typeface="Times New Roman" pitchFamily="18" charset="0"/>
              </a:defRPr>
            </a:lvl7pPr>
            <a:lvl8pPr marL="3391624" indent="-226108" defTabSz="921706" eaLnBrk="0" fontAlgn="base" hangingPunct="0">
              <a:spcBef>
                <a:spcPct val="30000"/>
              </a:spcBef>
              <a:spcAft>
                <a:spcPct val="0"/>
              </a:spcAft>
              <a:defRPr sz="1200">
                <a:solidFill>
                  <a:schemeClr val="tx1"/>
                </a:solidFill>
                <a:latin typeface="Times New Roman" pitchFamily="18" charset="0"/>
              </a:defRPr>
            </a:lvl8pPr>
            <a:lvl9pPr marL="3843840" indent="-226108" defTabSz="921706"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BEA4F466-5743-4344-AC23-E6E6AFEC1535}" type="slidenum">
              <a:rPr lang="en-US" altLang="en-US" smtClean="0">
                <a:solidFill>
                  <a:prstClr val="black"/>
                </a:solidFill>
                <a:latin typeface="Tahoma" pitchFamily="34" charset="0"/>
              </a:rPr>
              <a:pPr eaLnBrk="1" hangingPunct="1">
                <a:spcBef>
                  <a:spcPct val="0"/>
                </a:spcBef>
              </a:pPr>
              <a:t>46</a:t>
            </a:fld>
            <a:endParaRPr lang="en-US" altLang="en-US">
              <a:solidFill>
                <a:prstClr val="black"/>
              </a:solidFill>
              <a:latin typeface="Tahoma" pitchFamily="34" charset="0"/>
            </a:endParaRPr>
          </a:p>
        </p:txBody>
      </p:sp>
      <p:sp>
        <p:nvSpPr>
          <p:cNvPr id="40963" name="Rectangle 2"/>
          <p:cNvSpPr>
            <a:spLocks noGrp="1" noRot="1" noChangeAspect="1" noChangeArrowheads="1" noTextEdit="1"/>
          </p:cNvSpPr>
          <p:nvPr>
            <p:ph type="sldImg"/>
          </p:nvPr>
        </p:nvSpPr>
        <p:spPr>
          <a:xfrm>
            <a:off x="382588" y="685800"/>
            <a:ext cx="6096000" cy="3429000"/>
          </a:xfrm>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320766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spcBef>
                <a:spcPct val="30000"/>
              </a:spcBef>
              <a:defRPr sz="1200">
                <a:solidFill>
                  <a:schemeClr val="tx1"/>
                </a:solidFill>
                <a:latin typeface="Times New Roman" pitchFamily="18" charset="0"/>
              </a:defRPr>
            </a:lvl1pPr>
            <a:lvl2pPr marL="734852" indent="-282635" defTabSz="921706" eaLnBrk="0" hangingPunct="0">
              <a:spcBef>
                <a:spcPct val="30000"/>
              </a:spcBef>
              <a:defRPr sz="1200">
                <a:solidFill>
                  <a:schemeClr val="tx1"/>
                </a:solidFill>
                <a:latin typeface="Times New Roman" pitchFamily="18" charset="0"/>
              </a:defRPr>
            </a:lvl2pPr>
            <a:lvl3pPr marL="1130541" indent="-226108" defTabSz="921706" eaLnBrk="0" hangingPunct="0">
              <a:spcBef>
                <a:spcPct val="30000"/>
              </a:spcBef>
              <a:defRPr sz="1200">
                <a:solidFill>
                  <a:schemeClr val="tx1"/>
                </a:solidFill>
                <a:latin typeface="Times New Roman" pitchFamily="18" charset="0"/>
              </a:defRPr>
            </a:lvl3pPr>
            <a:lvl4pPr marL="1582758" indent="-226108" defTabSz="921706" eaLnBrk="0" hangingPunct="0">
              <a:spcBef>
                <a:spcPct val="30000"/>
              </a:spcBef>
              <a:defRPr sz="1200">
                <a:solidFill>
                  <a:schemeClr val="tx1"/>
                </a:solidFill>
                <a:latin typeface="Times New Roman" pitchFamily="18" charset="0"/>
              </a:defRPr>
            </a:lvl4pPr>
            <a:lvl5pPr marL="2034974" indent="-226108" defTabSz="921706" eaLnBrk="0" hangingPunct="0">
              <a:spcBef>
                <a:spcPct val="30000"/>
              </a:spcBef>
              <a:defRPr sz="1200">
                <a:solidFill>
                  <a:schemeClr val="tx1"/>
                </a:solidFill>
                <a:latin typeface="Times New Roman" pitchFamily="18" charset="0"/>
              </a:defRPr>
            </a:lvl5pPr>
            <a:lvl6pPr marL="2487191" indent="-226108" defTabSz="921706" eaLnBrk="0" fontAlgn="base" hangingPunct="0">
              <a:spcBef>
                <a:spcPct val="30000"/>
              </a:spcBef>
              <a:spcAft>
                <a:spcPct val="0"/>
              </a:spcAft>
              <a:defRPr sz="1200">
                <a:solidFill>
                  <a:schemeClr val="tx1"/>
                </a:solidFill>
                <a:latin typeface="Times New Roman" pitchFamily="18" charset="0"/>
              </a:defRPr>
            </a:lvl6pPr>
            <a:lvl7pPr marL="2939407" indent="-226108" defTabSz="921706" eaLnBrk="0" fontAlgn="base" hangingPunct="0">
              <a:spcBef>
                <a:spcPct val="30000"/>
              </a:spcBef>
              <a:spcAft>
                <a:spcPct val="0"/>
              </a:spcAft>
              <a:defRPr sz="1200">
                <a:solidFill>
                  <a:schemeClr val="tx1"/>
                </a:solidFill>
                <a:latin typeface="Times New Roman" pitchFamily="18" charset="0"/>
              </a:defRPr>
            </a:lvl7pPr>
            <a:lvl8pPr marL="3391624" indent="-226108" defTabSz="921706" eaLnBrk="0" fontAlgn="base" hangingPunct="0">
              <a:spcBef>
                <a:spcPct val="30000"/>
              </a:spcBef>
              <a:spcAft>
                <a:spcPct val="0"/>
              </a:spcAft>
              <a:defRPr sz="1200">
                <a:solidFill>
                  <a:schemeClr val="tx1"/>
                </a:solidFill>
                <a:latin typeface="Times New Roman" pitchFamily="18" charset="0"/>
              </a:defRPr>
            </a:lvl8pPr>
            <a:lvl9pPr marL="3843840" indent="-226108" defTabSz="921706"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BEA4F466-5743-4344-AC23-E6E6AFEC1535}" type="slidenum">
              <a:rPr lang="en-US" altLang="en-US" smtClean="0">
                <a:solidFill>
                  <a:prstClr val="black"/>
                </a:solidFill>
                <a:latin typeface="Tahoma" pitchFamily="34" charset="0"/>
              </a:rPr>
              <a:pPr eaLnBrk="1" hangingPunct="1">
                <a:spcBef>
                  <a:spcPct val="0"/>
                </a:spcBef>
              </a:pPr>
              <a:t>47</a:t>
            </a:fld>
            <a:endParaRPr lang="en-US" altLang="en-US">
              <a:solidFill>
                <a:prstClr val="black"/>
              </a:solidFill>
              <a:latin typeface="Tahoma" pitchFamily="34" charset="0"/>
            </a:endParaRPr>
          </a:p>
        </p:txBody>
      </p:sp>
      <p:sp>
        <p:nvSpPr>
          <p:cNvPr id="40963" name="Rectangle 2"/>
          <p:cNvSpPr>
            <a:spLocks noGrp="1" noRot="1" noChangeAspect="1" noChangeArrowheads="1" noTextEdit="1"/>
          </p:cNvSpPr>
          <p:nvPr>
            <p:ph type="sldImg"/>
          </p:nvPr>
        </p:nvSpPr>
        <p:spPr>
          <a:xfrm>
            <a:off x="382588" y="685800"/>
            <a:ext cx="6096000" cy="3429000"/>
          </a:xfrm>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0486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287" eaLnBrk="0" hangingPunct="0">
              <a:spcBef>
                <a:spcPct val="30000"/>
              </a:spcBef>
              <a:defRPr sz="1200">
                <a:solidFill>
                  <a:schemeClr val="tx1"/>
                </a:solidFill>
                <a:latin typeface="Times New Roman" pitchFamily="18" charset="0"/>
              </a:defRPr>
            </a:lvl1pPr>
            <a:lvl2pPr marL="742909" indent="-285734" defTabSz="922287" eaLnBrk="0" hangingPunct="0">
              <a:spcBef>
                <a:spcPct val="30000"/>
              </a:spcBef>
              <a:defRPr sz="1200">
                <a:solidFill>
                  <a:schemeClr val="tx1"/>
                </a:solidFill>
                <a:latin typeface="Times New Roman" pitchFamily="18" charset="0"/>
              </a:defRPr>
            </a:lvl2pPr>
            <a:lvl3pPr marL="1142937" indent="-228587" defTabSz="922287" eaLnBrk="0" hangingPunct="0">
              <a:spcBef>
                <a:spcPct val="30000"/>
              </a:spcBef>
              <a:defRPr sz="1200">
                <a:solidFill>
                  <a:schemeClr val="tx1"/>
                </a:solidFill>
                <a:latin typeface="Times New Roman" pitchFamily="18" charset="0"/>
              </a:defRPr>
            </a:lvl3pPr>
            <a:lvl4pPr marL="1600111" indent="-228587" defTabSz="922287" eaLnBrk="0" hangingPunct="0">
              <a:spcBef>
                <a:spcPct val="30000"/>
              </a:spcBef>
              <a:defRPr sz="1200">
                <a:solidFill>
                  <a:schemeClr val="tx1"/>
                </a:solidFill>
                <a:latin typeface="Times New Roman" pitchFamily="18" charset="0"/>
              </a:defRPr>
            </a:lvl4pPr>
            <a:lvl5pPr marL="2057287" indent="-228587" defTabSz="922287" eaLnBrk="0" hangingPunct="0">
              <a:spcBef>
                <a:spcPct val="30000"/>
              </a:spcBef>
              <a:defRPr sz="1200">
                <a:solidFill>
                  <a:schemeClr val="tx1"/>
                </a:solidFill>
                <a:latin typeface="Times New Roman" pitchFamily="18" charset="0"/>
              </a:defRPr>
            </a:lvl5pPr>
            <a:lvl6pPr marL="2514461" indent="-228587" defTabSz="922287" eaLnBrk="0" fontAlgn="base" hangingPunct="0">
              <a:spcBef>
                <a:spcPct val="30000"/>
              </a:spcBef>
              <a:spcAft>
                <a:spcPct val="0"/>
              </a:spcAft>
              <a:defRPr sz="1200">
                <a:solidFill>
                  <a:schemeClr val="tx1"/>
                </a:solidFill>
                <a:latin typeface="Times New Roman" pitchFamily="18" charset="0"/>
              </a:defRPr>
            </a:lvl6pPr>
            <a:lvl7pPr marL="2971635" indent="-228587" defTabSz="922287" eaLnBrk="0" fontAlgn="base" hangingPunct="0">
              <a:spcBef>
                <a:spcPct val="30000"/>
              </a:spcBef>
              <a:spcAft>
                <a:spcPct val="0"/>
              </a:spcAft>
              <a:defRPr sz="1200">
                <a:solidFill>
                  <a:schemeClr val="tx1"/>
                </a:solidFill>
                <a:latin typeface="Times New Roman" pitchFamily="18" charset="0"/>
              </a:defRPr>
            </a:lvl7pPr>
            <a:lvl8pPr marL="3428811" indent="-228587" defTabSz="922287" eaLnBrk="0" fontAlgn="base" hangingPunct="0">
              <a:spcBef>
                <a:spcPct val="30000"/>
              </a:spcBef>
              <a:spcAft>
                <a:spcPct val="0"/>
              </a:spcAft>
              <a:defRPr sz="1200">
                <a:solidFill>
                  <a:schemeClr val="tx1"/>
                </a:solidFill>
                <a:latin typeface="Times New Roman" pitchFamily="18" charset="0"/>
              </a:defRPr>
            </a:lvl8pPr>
            <a:lvl9pPr marL="3885985" indent="-228587" defTabSz="922287"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3E6BB24F-7527-415E-A4B4-B132D61B26C9}" type="slidenum">
              <a:rPr lang="en-US" altLang="en-US" smtClean="0">
                <a:solidFill>
                  <a:prstClr val="black"/>
                </a:solidFill>
              </a:rPr>
              <a:pPr>
                <a:spcBef>
                  <a:spcPct val="0"/>
                </a:spcBef>
              </a:pPr>
              <a:t>6</a:t>
            </a:fld>
            <a:endParaRPr lang="en-US" altLang="en-US">
              <a:solidFill>
                <a:prstClr val="black"/>
              </a:solidFill>
            </a:endParaRPr>
          </a:p>
        </p:txBody>
      </p:sp>
      <p:sp>
        <p:nvSpPr>
          <p:cNvPr id="16387" name="Rectangle 2"/>
          <p:cNvSpPr>
            <a:spLocks noGrp="1" noRot="1" noChangeAspect="1" noChangeArrowheads="1" noTextEdit="1"/>
          </p:cNvSpPr>
          <p:nvPr>
            <p:ph type="sldImg"/>
          </p:nvPr>
        </p:nvSpPr>
        <p:spPr>
          <a:xfrm>
            <a:off x="717550" y="1162050"/>
            <a:ext cx="5575300" cy="3136900"/>
          </a:xfrm>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1768313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spcBef>
                <a:spcPct val="30000"/>
              </a:spcBef>
              <a:defRPr sz="1200">
                <a:solidFill>
                  <a:schemeClr val="tx1"/>
                </a:solidFill>
                <a:latin typeface="Times New Roman" pitchFamily="18" charset="0"/>
              </a:defRPr>
            </a:lvl1pPr>
            <a:lvl2pPr marL="734852" indent="-282635" defTabSz="921706" eaLnBrk="0" hangingPunct="0">
              <a:spcBef>
                <a:spcPct val="30000"/>
              </a:spcBef>
              <a:defRPr sz="1200">
                <a:solidFill>
                  <a:schemeClr val="tx1"/>
                </a:solidFill>
                <a:latin typeface="Times New Roman" pitchFamily="18" charset="0"/>
              </a:defRPr>
            </a:lvl2pPr>
            <a:lvl3pPr marL="1130541" indent="-226108" defTabSz="921706" eaLnBrk="0" hangingPunct="0">
              <a:spcBef>
                <a:spcPct val="30000"/>
              </a:spcBef>
              <a:defRPr sz="1200">
                <a:solidFill>
                  <a:schemeClr val="tx1"/>
                </a:solidFill>
                <a:latin typeface="Times New Roman" pitchFamily="18" charset="0"/>
              </a:defRPr>
            </a:lvl3pPr>
            <a:lvl4pPr marL="1582758" indent="-226108" defTabSz="921706" eaLnBrk="0" hangingPunct="0">
              <a:spcBef>
                <a:spcPct val="30000"/>
              </a:spcBef>
              <a:defRPr sz="1200">
                <a:solidFill>
                  <a:schemeClr val="tx1"/>
                </a:solidFill>
                <a:latin typeface="Times New Roman" pitchFamily="18" charset="0"/>
              </a:defRPr>
            </a:lvl4pPr>
            <a:lvl5pPr marL="2034974" indent="-226108" defTabSz="921706" eaLnBrk="0" hangingPunct="0">
              <a:spcBef>
                <a:spcPct val="30000"/>
              </a:spcBef>
              <a:defRPr sz="1200">
                <a:solidFill>
                  <a:schemeClr val="tx1"/>
                </a:solidFill>
                <a:latin typeface="Times New Roman" pitchFamily="18" charset="0"/>
              </a:defRPr>
            </a:lvl5pPr>
            <a:lvl6pPr marL="2487191" indent="-226108" defTabSz="921706" eaLnBrk="0" fontAlgn="base" hangingPunct="0">
              <a:spcBef>
                <a:spcPct val="30000"/>
              </a:spcBef>
              <a:spcAft>
                <a:spcPct val="0"/>
              </a:spcAft>
              <a:defRPr sz="1200">
                <a:solidFill>
                  <a:schemeClr val="tx1"/>
                </a:solidFill>
                <a:latin typeface="Times New Roman" pitchFamily="18" charset="0"/>
              </a:defRPr>
            </a:lvl6pPr>
            <a:lvl7pPr marL="2939407" indent="-226108" defTabSz="921706" eaLnBrk="0" fontAlgn="base" hangingPunct="0">
              <a:spcBef>
                <a:spcPct val="30000"/>
              </a:spcBef>
              <a:spcAft>
                <a:spcPct val="0"/>
              </a:spcAft>
              <a:defRPr sz="1200">
                <a:solidFill>
                  <a:schemeClr val="tx1"/>
                </a:solidFill>
                <a:latin typeface="Times New Roman" pitchFamily="18" charset="0"/>
              </a:defRPr>
            </a:lvl7pPr>
            <a:lvl8pPr marL="3391624" indent="-226108" defTabSz="921706" eaLnBrk="0" fontAlgn="base" hangingPunct="0">
              <a:spcBef>
                <a:spcPct val="30000"/>
              </a:spcBef>
              <a:spcAft>
                <a:spcPct val="0"/>
              </a:spcAft>
              <a:defRPr sz="1200">
                <a:solidFill>
                  <a:schemeClr val="tx1"/>
                </a:solidFill>
                <a:latin typeface="Times New Roman" pitchFamily="18" charset="0"/>
              </a:defRPr>
            </a:lvl8pPr>
            <a:lvl9pPr marL="3843840" indent="-226108" defTabSz="921706"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BEA4F466-5743-4344-AC23-E6E6AFEC1535}" type="slidenum">
              <a:rPr lang="en-US" altLang="en-US" smtClean="0">
                <a:solidFill>
                  <a:prstClr val="black"/>
                </a:solidFill>
                <a:latin typeface="Tahoma" pitchFamily="34" charset="0"/>
              </a:rPr>
              <a:pPr eaLnBrk="1" hangingPunct="1">
                <a:spcBef>
                  <a:spcPct val="0"/>
                </a:spcBef>
              </a:pPr>
              <a:t>48</a:t>
            </a:fld>
            <a:endParaRPr lang="en-US" altLang="en-US">
              <a:solidFill>
                <a:prstClr val="black"/>
              </a:solidFill>
              <a:latin typeface="Tahoma" pitchFamily="34" charset="0"/>
            </a:endParaRPr>
          </a:p>
        </p:txBody>
      </p:sp>
      <p:sp>
        <p:nvSpPr>
          <p:cNvPr id="40963" name="Rectangle 2"/>
          <p:cNvSpPr>
            <a:spLocks noGrp="1" noRot="1" noChangeAspect="1" noChangeArrowheads="1" noTextEdit="1"/>
          </p:cNvSpPr>
          <p:nvPr>
            <p:ph type="sldImg"/>
          </p:nvPr>
        </p:nvSpPr>
        <p:spPr>
          <a:xfrm>
            <a:off x="382588" y="685800"/>
            <a:ext cx="6096000" cy="3429000"/>
          </a:xfrm>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853398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spcBef>
                <a:spcPct val="30000"/>
              </a:spcBef>
              <a:defRPr sz="1200">
                <a:solidFill>
                  <a:schemeClr val="tx1"/>
                </a:solidFill>
                <a:latin typeface="Times New Roman" pitchFamily="18" charset="0"/>
              </a:defRPr>
            </a:lvl1pPr>
            <a:lvl2pPr marL="734852" indent="-282635" defTabSz="921706" eaLnBrk="0" hangingPunct="0">
              <a:spcBef>
                <a:spcPct val="30000"/>
              </a:spcBef>
              <a:defRPr sz="1200">
                <a:solidFill>
                  <a:schemeClr val="tx1"/>
                </a:solidFill>
                <a:latin typeface="Times New Roman" pitchFamily="18" charset="0"/>
              </a:defRPr>
            </a:lvl2pPr>
            <a:lvl3pPr marL="1130541" indent="-226108" defTabSz="921706" eaLnBrk="0" hangingPunct="0">
              <a:spcBef>
                <a:spcPct val="30000"/>
              </a:spcBef>
              <a:defRPr sz="1200">
                <a:solidFill>
                  <a:schemeClr val="tx1"/>
                </a:solidFill>
                <a:latin typeface="Times New Roman" pitchFamily="18" charset="0"/>
              </a:defRPr>
            </a:lvl3pPr>
            <a:lvl4pPr marL="1582758" indent="-226108" defTabSz="921706" eaLnBrk="0" hangingPunct="0">
              <a:spcBef>
                <a:spcPct val="30000"/>
              </a:spcBef>
              <a:defRPr sz="1200">
                <a:solidFill>
                  <a:schemeClr val="tx1"/>
                </a:solidFill>
                <a:latin typeface="Times New Roman" pitchFamily="18" charset="0"/>
              </a:defRPr>
            </a:lvl4pPr>
            <a:lvl5pPr marL="2034974" indent="-226108" defTabSz="921706" eaLnBrk="0" hangingPunct="0">
              <a:spcBef>
                <a:spcPct val="30000"/>
              </a:spcBef>
              <a:defRPr sz="1200">
                <a:solidFill>
                  <a:schemeClr val="tx1"/>
                </a:solidFill>
                <a:latin typeface="Times New Roman" pitchFamily="18" charset="0"/>
              </a:defRPr>
            </a:lvl5pPr>
            <a:lvl6pPr marL="2487191" indent="-226108" defTabSz="921706" eaLnBrk="0" fontAlgn="base" hangingPunct="0">
              <a:spcBef>
                <a:spcPct val="30000"/>
              </a:spcBef>
              <a:spcAft>
                <a:spcPct val="0"/>
              </a:spcAft>
              <a:defRPr sz="1200">
                <a:solidFill>
                  <a:schemeClr val="tx1"/>
                </a:solidFill>
                <a:latin typeface="Times New Roman" pitchFamily="18" charset="0"/>
              </a:defRPr>
            </a:lvl6pPr>
            <a:lvl7pPr marL="2939407" indent="-226108" defTabSz="921706" eaLnBrk="0" fontAlgn="base" hangingPunct="0">
              <a:spcBef>
                <a:spcPct val="30000"/>
              </a:spcBef>
              <a:spcAft>
                <a:spcPct val="0"/>
              </a:spcAft>
              <a:defRPr sz="1200">
                <a:solidFill>
                  <a:schemeClr val="tx1"/>
                </a:solidFill>
                <a:latin typeface="Times New Roman" pitchFamily="18" charset="0"/>
              </a:defRPr>
            </a:lvl7pPr>
            <a:lvl8pPr marL="3391624" indent="-226108" defTabSz="921706" eaLnBrk="0" fontAlgn="base" hangingPunct="0">
              <a:spcBef>
                <a:spcPct val="30000"/>
              </a:spcBef>
              <a:spcAft>
                <a:spcPct val="0"/>
              </a:spcAft>
              <a:defRPr sz="1200">
                <a:solidFill>
                  <a:schemeClr val="tx1"/>
                </a:solidFill>
                <a:latin typeface="Times New Roman" pitchFamily="18" charset="0"/>
              </a:defRPr>
            </a:lvl8pPr>
            <a:lvl9pPr marL="3843840" indent="-226108" defTabSz="921706"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BEA4F466-5743-4344-AC23-E6E6AFEC1535}" type="slidenum">
              <a:rPr lang="en-US" altLang="en-US" smtClean="0">
                <a:solidFill>
                  <a:prstClr val="black"/>
                </a:solidFill>
                <a:latin typeface="Tahoma" pitchFamily="34" charset="0"/>
              </a:rPr>
              <a:pPr eaLnBrk="1" hangingPunct="1">
                <a:spcBef>
                  <a:spcPct val="0"/>
                </a:spcBef>
              </a:pPr>
              <a:t>49</a:t>
            </a:fld>
            <a:endParaRPr lang="en-US" altLang="en-US">
              <a:solidFill>
                <a:prstClr val="black"/>
              </a:solidFill>
              <a:latin typeface="Tahoma" pitchFamily="34" charset="0"/>
            </a:endParaRPr>
          </a:p>
        </p:txBody>
      </p:sp>
      <p:sp>
        <p:nvSpPr>
          <p:cNvPr id="40963" name="Rectangle 2"/>
          <p:cNvSpPr>
            <a:spLocks noGrp="1" noRot="1" noChangeAspect="1" noChangeArrowheads="1" noTextEdit="1"/>
          </p:cNvSpPr>
          <p:nvPr>
            <p:ph type="sldImg"/>
          </p:nvPr>
        </p:nvSpPr>
        <p:spPr>
          <a:xfrm>
            <a:off x="382588" y="685800"/>
            <a:ext cx="6096000" cy="3429000"/>
          </a:xfrm>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64137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spcBef>
                <a:spcPct val="30000"/>
              </a:spcBef>
              <a:defRPr sz="1200">
                <a:solidFill>
                  <a:schemeClr val="tx1"/>
                </a:solidFill>
                <a:latin typeface="Times New Roman" pitchFamily="18" charset="0"/>
              </a:defRPr>
            </a:lvl1pPr>
            <a:lvl2pPr marL="734852" indent="-282635" defTabSz="921706" eaLnBrk="0" hangingPunct="0">
              <a:spcBef>
                <a:spcPct val="30000"/>
              </a:spcBef>
              <a:defRPr sz="1200">
                <a:solidFill>
                  <a:schemeClr val="tx1"/>
                </a:solidFill>
                <a:latin typeface="Times New Roman" pitchFamily="18" charset="0"/>
              </a:defRPr>
            </a:lvl2pPr>
            <a:lvl3pPr marL="1130541" indent="-226108" defTabSz="921706" eaLnBrk="0" hangingPunct="0">
              <a:spcBef>
                <a:spcPct val="30000"/>
              </a:spcBef>
              <a:defRPr sz="1200">
                <a:solidFill>
                  <a:schemeClr val="tx1"/>
                </a:solidFill>
                <a:latin typeface="Times New Roman" pitchFamily="18" charset="0"/>
              </a:defRPr>
            </a:lvl3pPr>
            <a:lvl4pPr marL="1582758" indent="-226108" defTabSz="921706" eaLnBrk="0" hangingPunct="0">
              <a:spcBef>
                <a:spcPct val="30000"/>
              </a:spcBef>
              <a:defRPr sz="1200">
                <a:solidFill>
                  <a:schemeClr val="tx1"/>
                </a:solidFill>
                <a:latin typeface="Times New Roman" pitchFamily="18" charset="0"/>
              </a:defRPr>
            </a:lvl4pPr>
            <a:lvl5pPr marL="2034974" indent="-226108" defTabSz="921706" eaLnBrk="0" hangingPunct="0">
              <a:spcBef>
                <a:spcPct val="30000"/>
              </a:spcBef>
              <a:defRPr sz="1200">
                <a:solidFill>
                  <a:schemeClr val="tx1"/>
                </a:solidFill>
                <a:latin typeface="Times New Roman" pitchFamily="18" charset="0"/>
              </a:defRPr>
            </a:lvl5pPr>
            <a:lvl6pPr marL="2487191" indent="-226108" defTabSz="921706" eaLnBrk="0" fontAlgn="base" hangingPunct="0">
              <a:spcBef>
                <a:spcPct val="30000"/>
              </a:spcBef>
              <a:spcAft>
                <a:spcPct val="0"/>
              </a:spcAft>
              <a:defRPr sz="1200">
                <a:solidFill>
                  <a:schemeClr val="tx1"/>
                </a:solidFill>
                <a:latin typeface="Times New Roman" pitchFamily="18" charset="0"/>
              </a:defRPr>
            </a:lvl6pPr>
            <a:lvl7pPr marL="2939407" indent="-226108" defTabSz="921706" eaLnBrk="0" fontAlgn="base" hangingPunct="0">
              <a:spcBef>
                <a:spcPct val="30000"/>
              </a:spcBef>
              <a:spcAft>
                <a:spcPct val="0"/>
              </a:spcAft>
              <a:defRPr sz="1200">
                <a:solidFill>
                  <a:schemeClr val="tx1"/>
                </a:solidFill>
                <a:latin typeface="Times New Roman" pitchFamily="18" charset="0"/>
              </a:defRPr>
            </a:lvl7pPr>
            <a:lvl8pPr marL="3391624" indent="-226108" defTabSz="921706" eaLnBrk="0" fontAlgn="base" hangingPunct="0">
              <a:spcBef>
                <a:spcPct val="30000"/>
              </a:spcBef>
              <a:spcAft>
                <a:spcPct val="0"/>
              </a:spcAft>
              <a:defRPr sz="1200">
                <a:solidFill>
                  <a:schemeClr val="tx1"/>
                </a:solidFill>
                <a:latin typeface="Times New Roman" pitchFamily="18" charset="0"/>
              </a:defRPr>
            </a:lvl8pPr>
            <a:lvl9pPr marL="3843840" indent="-226108" defTabSz="921706"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BEA4F466-5743-4344-AC23-E6E6AFEC1535}" type="slidenum">
              <a:rPr lang="en-US" altLang="en-US" smtClean="0">
                <a:solidFill>
                  <a:prstClr val="black"/>
                </a:solidFill>
                <a:latin typeface="Tahoma" pitchFamily="34" charset="0"/>
              </a:rPr>
              <a:pPr eaLnBrk="1" hangingPunct="1">
                <a:spcBef>
                  <a:spcPct val="0"/>
                </a:spcBef>
              </a:pPr>
              <a:t>50</a:t>
            </a:fld>
            <a:endParaRPr lang="en-US" altLang="en-US">
              <a:solidFill>
                <a:prstClr val="black"/>
              </a:solidFill>
              <a:latin typeface="Tahoma" pitchFamily="34" charset="0"/>
            </a:endParaRPr>
          </a:p>
        </p:txBody>
      </p:sp>
      <p:sp>
        <p:nvSpPr>
          <p:cNvPr id="40963" name="Rectangle 2"/>
          <p:cNvSpPr>
            <a:spLocks noGrp="1" noRot="1" noChangeAspect="1" noChangeArrowheads="1" noTextEdit="1"/>
          </p:cNvSpPr>
          <p:nvPr>
            <p:ph type="sldImg"/>
          </p:nvPr>
        </p:nvSpPr>
        <p:spPr>
          <a:xfrm>
            <a:off x="382588" y="685800"/>
            <a:ext cx="6096000" cy="3429000"/>
          </a:xfrm>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0933761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spcBef>
                <a:spcPct val="30000"/>
              </a:spcBef>
              <a:defRPr sz="1200">
                <a:solidFill>
                  <a:schemeClr val="tx1"/>
                </a:solidFill>
                <a:latin typeface="Times New Roman" pitchFamily="18" charset="0"/>
              </a:defRPr>
            </a:lvl1pPr>
            <a:lvl2pPr marL="734852" indent="-282635" defTabSz="921706" eaLnBrk="0" hangingPunct="0">
              <a:spcBef>
                <a:spcPct val="30000"/>
              </a:spcBef>
              <a:defRPr sz="1200">
                <a:solidFill>
                  <a:schemeClr val="tx1"/>
                </a:solidFill>
                <a:latin typeface="Times New Roman" pitchFamily="18" charset="0"/>
              </a:defRPr>
            </a:lvl2pPr>
            <a:lvl3pPr marL="1130541" indent="-226108" defTabSz="921706" eaLnBrk="0" hangingPunct="0">
              <a:spcBef>
                <a:spcPct val="30000"/>
              </a:spcBef>
              <a:defRPr sz="1200">
                <a:solidFill>
                  <a:schemeClr val="tx1"/>
                </a:solidFill>
                <a:latin typeface="Times New Roman" pitchFamily="18" charset="0"/>
              </a:defRPr>
            </a:lvl3pPr>
            <a:lvl4pPr marL="1582758" indent="-226108" defTabSz="921706" eaLnBrk="0" hangingPunct="0">
              <a:spcBef>
                <a:spcPct val="30000"/>
              </a:spcBef>
              <a:defRPr sz="1200">
                <a:solidFill>
                  <a:schemeClr val="tx1"/>
                </a:solidFill>
                <a:latin typeface="Times New Roman" pitchFamily="18" charset="0"/>
              </a:defRPr>
            </a:lvl4pPr>
            <a:lvl5pPr marL="2034974" indent="-226108" defTabSz="921706" eaLnBrk="0" hangingPunct="0">
              <a:spcBef>
                <a:spcPct val="30000"/>
              </a:spcBef>
              <a:defRPr sz="1200">
                <a:solidFill>
                  <a:schemeClr val="tx1"/>
                </a:solidFill>
                <a:latin typeface="Times New Roman" pitchFamily="18" charset="0"/>
              </a:defRPr>
            </a:lvl5pPr>
            <a:lvl6pPr marL="2487191" indent="-226108" defTabSz="921706" eaLnBrk="0" fontAlgn="base" hangingPunct="0">
              <a:spcBef>
                <a:spcPct val="30000"/>
              </a:spcBef>
              <a:spcAft>
                <a:spcPct val="0"/>
              </a:spcAft>
              <a:defRPr sz="1200">
                <a:solidFill>
                  <a:schemeClr val="tx1"/>
                </a:solidFill>
                <a:latin typeface="Times New Roman" pitchFamily="18" charset="0"/>
              </a:defRPr>
            </a:lvl6pPr>
            <a:lvl7pPr marL="2939407" indent="-226108" defTabSz="921706" eaLnBrk="0" fontAlgn="base" hangingPunct="0">
              <a:spcBef>
                <a:spcPct val="30000"/>
              </a:spcBef>
              <a:spcAft>
                <a:spcPct val="0"/>
              </a:spcAft>
              <a:defRPr sz="1200">
                <a:solidFill>
                  <a:schemeClr val="tx1"/>
                </a:solidFill>
                <a:latin typeface="Times New Roman" pitchFamily="18" charset="0"/>
              </a:defRPr>
            </a:lvl7pPr>
            <a:lvl8pPr marL="3391624" indent="-226108" defTabSz="921706" eaLnBrk="0" fontAlgn="base" hangingPunct="0">
              <a:spcBef>
                <a:spcPct val="30000"/>
              </a:spcBef>
              <a:spcAft>
                <a:spcPct val="0"/>
              </a:spcAft>
              <a:defRPr sz="1200">
                <a:solidFill>
                  <a:schemeClr val="tx1"/>
                </a:solidFill>
                <a:latin typeface="Times New Roman" pitchFamily="18" charset="0"/>
              </a:defRPr>
            </a:lvl8pPr>
            <a:lvl9pPr marL="3843840" indent="-226108" defTabSz="921706"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BEA4F466-5743-4344-AC23-E6E6AFEC1535}" type="slidenum">
              <a:rPr lang="en-US" altLang="en-US" smtClean="0">
                <a:solidFill>
                  <a:prstClr val="black"/>
                </a:solidFill>
                <a:latin typeface="Tahoma" pitchFamily="34" charset="0"/>
              </a:rPr>
              <a:pPr eaLnBrk="1" hangingPunct="1">
                <a:spcBef>
                  <a:spcPct val="0"/>
                </a:spcBef>
              </a:pPr>
              <a:t>51</a:t>
            </a:fld>
            <a:endParaRPr lang="en-US" altLang="en-US">
              <a:solidFill>
                <a:prstClr val="black"/>
              </a:solidFill>
              <a:latin typeface="Tahoma" pitchFamily="34" charset="0"/>
            </a:endParaRPr>
          </a:p>
        </p:txBody>
      </p:sp>
      <p:sp>
        <p:nvSpPr>
          <p:cNvPr id="40963" name="Rectangle 2"/>
          <p:cNvSpPr>
            <a:spLocks noGrp="1" noRot="1" noChangeAspect="1" noChangeArrowheads="1" noTextEdit="1"/>
          </p:cNvSpPr>
          <p:nvPr>
            <p:ph type="sldImg"/>
          </p:nvPr>
        </p:nvSpPr>
        <p:spPr>
          <a:xfrm>
            <a:off x="382588" y="685800"/>
            <a:ext cx="6096000" cy="3429000"/>
          </a:xfrm>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14946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spcBef>
                <a:spcPct val="30000"/>
              </a:spcBef>
              <a:defRPr sz="1200">
                <a:solidFill>
                  <a:schemeClr val="tx1"/>
                </a:solidFill>
                <a:latin typeface="Times New Roman" panose="02020603050405020304" pitchFamily="18" charset="0"/>
              </a:defRPr>
            </a:lvl1pPr>
            <a:lvl2pPr marL="742950" indent="-285750" defTabSz="928688" eaLnBrk="0" hangingPunct="0">
              <a:spcBef>
                <a:spcPct val="30000"/>
              </a:spcBef>
              <a:defRPr sz="1200">
                <a:solidFill>
                  <a:schemeClr val="tx1"/>
                </a:solidFill>
                <a:latin typeface="Times New Roman" panose="02020603050405020304" pitchFamily="18" charset="0"/>
              </a:defRPr>
            </a:lvl2pPr>
            <a:lvl3pPr marL="1143000" indent="-228600" defTabSz="928688" eaLnBrk="0" hangingPunct="0">
              <a:spcBef>
                <a:spcPct val="30000"/>
              </a:spcBef>
              <a:defRPr sz="1200">
                <a:solidFill>
                  <a:schemeClr val="tx1"/>
                </a:solidFill>
                <a:latin typeface="Times New Roman" panose="02020603050405020304" pitchFamily="18" charset="0"/>
              </a:defRPr>
            </a:lvl3pPr>
            <a:lvl4pPr marL="1600200" indent="-228600" defTabSz="928688" eaLnBrk="0" hangingPunct="0">
              <a:spcBef>
                <a:spcPct val="30000"/>
              </a:spcBef>
              <a:defRPr sz="1200">
                <a:solidFill>
                  <a:schemeClr val="tx1"/>
                </a:solidFill>
                <a:latin typeface="Times New Roman" panose="02020603050405020304" pitchFamily="18" charset="0"/>
              </a:defRPr>
            </a:lvl4pPr>
            <a:lvl5pPr marL="2057400" indent="-228600" defTabSz="928688" eaLnBrk="0" hangingPunct="0">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90122EE5-3006-4489-8337-065A89DEBAF2}" type="slidenum">
              <a:rPr lang="en-US" altLang="zh-CN">
                <a:solidFill>
                  <a:prstClr val="black"/>
                </a:solidFill>
              </a:rPr>
              <a:pPr algn="r">
                <a:spcBef>
                  <a:spcPct val="0"/>
                </a:spcBef>
              </a:pPr>
              <a:t>52</a:t>
            </a:fld>
            <a:endParaRPr lang="en-US" altLang="zh-CN">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6958625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solidFill>
                  <a:prstClr val="black"/>
                </a:solidFill>
              </a:rPr>
              <a:pPr/>
              <a:t>53</a:t>
            </a:fld>
            <a:endParaRPr lang="en-US">
              <a:solidFill>
                <a:prstClr val="black"/>
              </a:solidFill>
            </a:endParaRPr>
          </a:p>
        </p:txBody>
      </p:sp>
    </p:spTree>
    <p:extLst>
      <p:ext uri="{BB962C8B-B14F-4D97-AF65-F5344CB8AC3E}">
        <p14:creationId xmlns:p14="http://schemas.microsoft.com/office/powerpoint/2010/main" val="18373491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42FBE8-A3A2-43F2-B19B-F5FFD64BB8D4}" type="slidenum">
              <a:rPr lang="en-US" altLang="zh-CN">
                <a:solidFill>
                  <a:prstClr val="black"/>
                </a:solidFill>
              </a:rPr>
              <a:pPr>
                <a:spcBef>
                  <a:spcPct val="0"/>
                </a:spcBef>
              </a:pPr>
              <a:t>54</a:t>
            </a:fld>
            <a:endParaRPr lang="en-US" altLang="zh-CN">
              <a:solidFill>
                <a:prstClr val="black"/>
              </a:solidFill>
            </a:endParaRPr>
          </a:p>
        </p:txBody>
      </p:sp>
    </p:spTree>
    <p:extLst>
      <p:ext uri="{BB962C8B-B14F-4D97-AF65-F5344CB8AC3E}">
        <p14:creationId xmlns:p14="http://schemas.microsoft.com/office/powerpoint/2010/main" val="10278354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22957BB-E313-4345-92B5-A9BEA03D221C}" type="slidenum">
              <a:rPr lang="en-US" altLang="zh-CN">
                <a:solidFill>
                  <a:prstClr val="black"/>
                </a:solidFill>
              </a:rPr>
              <a:pPr>
                <a:spcBef>
                  <a:spcPct val="0"/>
                </a:spcBef>
              </a:pPr>
              <a:t>55</a:t>
            </a:fld>
            <a:endParaRPr lang="en-US" altLang="zh-CN">
              <a:solidFill>
                <a:prstClr val="black"/>
              </a:solidFill>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16326283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22957BB-E313-4345-92B5-A9BEA03D221C}" type="slidenum">
              <a:rPr lang="en-US" altLang="zh-CN">
                <a:solidFill>
                  <a:prstClr val="black"/>
                </a:solidFill>
              </a:rPr>
              <a:pPr>
                <a:spcBef>
                  <a:spcPct val="0"/>
                </a:spcBef>
              </a:pPr>
              <a:t>56</a:t>
            </a:fld>
            <a:endParaRPr lang="en-US" altLang="zh-CN">
              <a:solidFill>
                <a:prstClr val="black"/>
              </a:solidFill>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2827746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42FBE8-A3A2-43F2-B19B-F5FFD64BB8D4}" type="slidenum">
              <a:rPr lang="en-US" altLang="zh-CN">
                <a:solidFill>
                  <a:prstClr val="black"/>
                </a:solidFill>
              </a:rPr>
              <a:pPr>
                <a:spcBef>
                  <a:spcPct val="0"/>
                </a:spcBef>
              </a:pPr>
              <a:t>57</a:t>
            </a:fld>
            <a:endParaRPr lang="en-US" altLang="zh-CN">
              <a:solidFill>
                <a:prstClr val="black"/>
              </a:solidFill>
            </a:endParaRPr>
          </a:p>
        </p:txBody>
      </p:sp>
    </p:spTree>
    <p:extLst>
      <p:ext uri="{BB962C8B-B14F-4D97-AF65-F5344CB8AC3E}">
        <p14:creationId xmlns:p14="http://schemas.microsoft.com/office/powerpoint/2010/main" val="1887536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287" eaLnBrk="0" hangingPunct="0">
              <a:spcBef>
                <a:spcPct val="30000"/>
              </a:spcBef>
              <a:defRPr sz="1200">
                <a:solidFill>
                  <a:schemeClr val="tx1"/>
                </a:solidFill>
                <a:latin typeface="Times New Roman" pitchFamily="18" charset="0"/>
              </a:defRPr>
            </a:lvl1pPr>
            <a:lvl2pPr marL="742909" indent="-285734" defTabSz="922287" eaLnBrk="0" hangingPunct="0">
              <a:spcBef>
                <a:spcPct val="30000"/>
              </a:spcBef>
              <a:defRPr sz="1200">
                <a:solidFill>
                  <a:schemeClr val="tx1"/>
                </a:solidFill>
                <a:latin typeface="Times New Roman" pitchFamily="18" charset="0"/>
              </a:defRPr>
            </a:lvl2pPr>
            <a:lvl3pPr marL="1142937" indent="-228587" defTabSz="922287" eaLnBrk="0" hangingPunct="0">
              <a:spcBef>
                <a:spcPct val="30000"/>
              </a:spcBef>
              <a:defRPr sz="1200">
                <a:solidFill>
                  <a:schemeClr val="tx1"/>
                </a:solidFill>
                <a:latin typeface="Times New Roman" pitchFamily="18" charset="0"/>
              </a:defRPr>
            </a:lvl3pPr>
            <a:lvl4pPr marL="1600111" indent="-228587" defTabSz="922287" eaLnBrk="0" hangingPunct="0">
              <a:spcBef>
                <a:spcPct val="30000"/>
              </a:spcBef>
              <a:defRPr sz="1200">
                <a:solidFill>
                  <a:schemeClr val="tx1"/>
                </a:solidFill>
                <a:latin typeface="Times New Roman" pitchFamily="18" charset="0"/>
              </a:defRPr>
            </a:lvl4pPr>
            <a:lvl5pPr marL="2057287" indent="-228587" defTabSz="922287" eaLnBrk="0" hangingPunct="0">
              <a:spcBef>
                <a:spcPct val="30000"/>
              </a:spcBef>
              <a:defRPr sz="1200">
                <a:solidFill>
                  <a:schemeClr val="tx1"/>
                </a:solidFill>
                <a:latin typeface="Times New Roman" pitchFamily="18" charset="0"/>
              </a:defRPr>
            </a:lvl5pPr>
            <a:lvl6pPr marL="2514461" indent="-228587" defTabSz="922287" eaLnBrk="0" fontAlgn="base" hangingPunct="0">
              <a:spcBef>
                <a:spcPct val="30000"/>
              </a:spcBef>
              <a:spcAft>
                <a:spcPct val="0"/>
              </a:spcAft>
              <a:defRPr sz="1200">
                <a:solidFill>
                  <a:schemeClr val="tx1"/>
                </a:solidFill>
                <a:latin typeface="Times New Roman" pitchFamily="18" charset="0"/>
              </a:defRPr>
            </a:lvl6pPr>
            <a:lvl7pPr marL="2971635" indent="-228587" defTabSz="922287" eaLnBrk="0" fontAlgn="base" hangingPunct="0">
              <a:spcBef>
                <a:spcPct val="30000"/>
              </a:spcBef>
              <a:spcAft>
                <a:spcPct val="0"/>
              </a:spcAft>
              <a:defRPr sz="1200">
                <a:solidFill>
                  <a:schemeClr val="tx1"/>
                </a:solidFill>
                <a:latin typeface="Times New Roman" pitchFamily="18" charset="0"/>
              </a:defRPr>
            </a:lvl7pPr>
            <a:lvl8pPr marL="3428811" indent="-228587" defTabSz="922287" eaLnBrk="0" fontAlgn="base" hangingPunct="0">
              <a:spcBef>
                <a:spcPct val="30000"/>
              </a:spcBef>
              <a:spcAft>
                <a:spcPct val="0"/>
              </a:spcAft>
              <a:defRPr sz="1200">
                <a:solidFill>
                  <a:schemeClr val="tx1"/>
                </a:solidFill>
                <a:latin typeface="Times New Roman" pitchFamily="18" charset="0"/>
              </a:defRPr>
            </a:lvl8pPr>
            <a:lvl9pPr marL="3885985" indent="-228587" defTabSz="922287"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3E6BB24F-7527-415E-A4B4-B132D61B26C9}" type="slidenum">
              <a:rPr lang="en-US" altLang="en-US" smtClean="0">
                <a:solidFill>
                  <a:prstClr val="black"/>
                </a:solidFill>
              </a:rPr>
              <a:pPr>
                <a:spcBef>
                  <a:spcPct val="0"/>
                </a:spcBef>
              </a:pPr>
              <a:t>7</a:t>
            </a:fld>
            <a:endParaRPr lang="en-US" altLang="en-US">
              <a:solidFill>
                <a:prstClr val="black"/>
              </a:solidFill>
            </a:endParaRPr>
          </a:p>
        </p:txBody>
      </p:sp>
      <p:sp>
        <p:nvSpPr>
          <p:cNvPr id="16387" name="Rectangle 2"/>
          <p:cNvSpPr>
            <a:spLocks noGrp="1" noRot="1" noChangeAspect="1" noChangeArrowheads="1" noTextEdit="1"/>
          </p:cNvSpPr>
          <p:nvPr>
            <p:ph type="sldImg"/>
          </p:nvPr>
        </p:nvSpPr>
        <p:spPr>
          <a:xfrm>
            <a:off x="717550" y="1162050"/>
            <a:ext cx="5575300" cy="3136900"/>
          </a:xfrm>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6263890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42FBE8-A3A2-43F2-B19B-F5FFD64BB8D4}" type="slidenum">
              <a:rPr lang="en-US" altLang="zh-CN">
                <a:solidFill>
                  <a:prstClr val="black"/>
                </a:solidFill>
              </a:rPr>
              <a:pPr>
                <a:spcBef>
                  <a:spcPct val="0"/>
                </a:spcBef>
              </a:pPr>
              <a:t>58</a:t>
            </a:fld>
            <a:endParaRPr lang="en-US" altLang="zh-CN">
              <a:solidFill>
                <a:prstClr val="black"/>
              </a:solidFill>
            </a:endParaRPr>
          </a:p>
        </p:txBody>
      </p:sp>
    </p:spTree>
    <p:extLst>
      <p:ext uri="{BB962C8B-B14F-4D97-AF65-F5344CB8AC3E}">
        <p14:creationId xmlns:p14="http://schemas.microsoft.com/office/powerpoint/2010/main" val="32865556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42FBE8-A3A2-43F2-B19B-F5FFD64BB8D4}" type="slidenum">
              <a:rPr lang="en-US" altLang="zh-CN">
                <a:solidFill>
                  <a:prstClr val="black"/>
                </a:solidFill>
              </a:rPr>
              <a:pPr>
                <a:spcBef>
                  <a:spcPct val="0"/>
                </a:spcBef>
              </a:pPr>
              <a:t>59</a:t>
            </a:fld>
            <a:endParaRPr lang="en-US" altLang="zh-CN">
              <a:solidFill>
                <a:prstClr val="black"/>
              </a:solidFill>
            </a:endParaRPr>
          </a:p>
        </p:txBody>
      </p:sp>
    </p:spTree>
    <p:extLst>
      <p:ext uri="{BB962C8B-B14F-4D97-AF65-F5344CB8AC3E}">
        <p14:creationId xmlns:p14="http://schemas.microsoft.com/office/powerpoint/2010/main" val="23491347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42FBE8-A3A2-43F2-B19B-F5FFD64BB8D4}" type="slidenum">
              <a:rPr lang="en-US" altLang="zh-CN">
                <a:solidFill>
                  <a:prstClr val="black"/>
                </a:solidFill>
              </a:rPr>
              <a:pPr>
                <a:spcBef>
                  <a:spcPct val="0"/>
                </a:spcBef>
              </a:pPr>
              <a:t>60</a:t>
            </a:fld>
            <a:endParaRPr lang="en-US" altLang="zh-CN">
              <a:solidFill>
                <a:prstClr val="black"/>
              </a:solidFill>
            </a:endParaRPr>
          </a:p>
        </p:txBody>
      </p:sp>
    </p:spTree>
    <p:extLst>
      <p:ext uri="{BB962C8B-B14F-4D97-AF65-F5344CB8AC3E}">
        <p14:creationId xmlns:p14="http://schemas.microsoft.com/office/powerpoint/2010/main" val="8239034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42FBE8-A3A2-43F2-B19B-F5FFD64BB8D4}" type="slidenum">
              <a:rPr lang="en-US" altLang="zh-CN">
                <a:solidFill>
                  <a:prstClr val="black"/>
                </a:solidFill>
              </a:rPr>
              <a:pPr>
                <a:spcBef>
                  <a:spcPct val="0"/>
                </a:spcBef>
              </a:pPr>
              <a:t>61</a:t>
            </a:fld>
            <a:endParaRPr lang="en-US" altLang="zh-CN">
              <a:solidFill>
                <a:prstClr val="black"/>
              </a:solidFill>
            </a:endParaRPr>
          </a:p>
        </p:txBody>
      </p:sp>
    </p:spTree>
    <p:extLst>
      <p:ext uri="{BB962C8B-B14F-4D97-AF65-F5344CB8AC3E}">
        <p14:creationId xmlns:p14="http://schemas.microsoft.com/office/powerpoint/2010/main" val="17666430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42FBE8-A3A2-43F2-B19B-F5FFD64BB8D4}" type="slidenum">
              <a:rPr lang="en-US" altLang="zh-CN">
                <a:solidFill>
                  <a:prstClr val="black"/>
                </a:solidFill>
              </a:rPr>
              <a:pPr>
                <a:spcBef>
                  <a:spcPct val="0"/>
                </a:spcBef>
              </a:pPr>
              <a:t>62</a:t>
            </a:fld>
            <a:endParaRPr lang="en-US" altLang="zh-CN">
              <a:solidFill>
                <a:prstClr val="black"/>
              </a:solidFill>
            </a:endParaRPr>
          </a:p>
        </p:txBody>
      </p:sp>
    </p:spTree>
    <p:extLst>
      <p:ext uri="{BB962C8B-B14F-4D97-AF65-F5344CB8AC3E}">
        <p14:creationId xmlns:p14="http://schemas.microsoft.com/office/powerpoint/2010/main" val="18231998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42FBE8-A3A2-43F2-B19B-F5FFD64BB8D4}" type="slidenum">
              <a:rPr lang="en-US" altLang="zh-CN">
                <a:solidFill>
                  <a:prstClr val="black"/>
                </a:solidFill>
              </a:rPr>
              <a:pPr>
                <a:spcBef>
                  <a:spcPct val="0"/>
                </a:spcBef>
              </a:pPr>
              <a:t>63</a:t>
            </a:fld>
            <a:endParaRPr lang="en-US" altLang="zh-CN">
              <a:solidFill>
                <a:prstClr val="black"/>
              </a:solidFill>
            </a:endParaRPr>
          </a:p>
        </p:txBody>
      </p:sp>
    </p:spTree>
    <p:extLst>
      <p:ext uri="{BB962C8B-B14F-4D97-AF65-F5344CB8AC3E}">
        <p14:creationId xmlns:p14="http://schemas.microsoft.com/office/powerpoint/2010/main" val="42177784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42FBE8-A3A2-43F2-B19B-F5FFD64BB8D4}" type="slidenum">
              <a:rPr lang="en-US" altLang="zh-CN">
                <a:solidFill>
                  <a:prstClr val="black"/>
                </a:solidFill>
              </a:rPr>
              <a:pPr>
                <a:spcBef>
                  <a:spcPct val="0"/>
                </a:spcBef>
              </a:pPr>
              <a:t>64</a:t>
            </a:fld>
            <a:endParaRPr lang="en-US" altLang="zh-CN">
              <a:solidFill>
                <a:prstClr val="black"/>
              </a:solidFill>
            </a:endParaRPr>
          </a:p>
        </p:txBody>
      </p:sp>
    </p:spTree>
    <p:extLst>
      <p:ext uri="{BB962C8B-B14F-4D97-AF65-F5344CB8AC3E}">
        <p14:creationId xmlns:p14="http://schemas.microsoft.com/office/powerpoint/2010/main" val="22840285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42FBE8-A3A2-43F2-B19B-F5FFD64BB8D4}" type="slidenum">
              <a:rPr lang="en-US" altLang="zh-CN">
                <a:solidFill>
                  <a:prstClr val="black"/>
                </a:solidFill>
              </a:rPr>
              <a:pPr>
                <a:spcBef>
                  <a:spcPct val="0"/>
                </a:spcBef>
              </a:pPr>
              <a:t>65</a:t>
            </a:fld>
            <a:endParaRPr lang="en-US" altLang="zh-CN">
              <a:solidFill>
                <a:prstClr val="black"/>
              </a:solidFill>
            </a:endParaRPr>
          </a:p>
        </p:txBody>
      </p:sp>
    </p:spTree>
    <p:extLst>
      <p:ext uri="{BB962C8B-B14F-4D97-AF65-F5344CB8AC3E}">
        <p14:creationId xmlns:p14="http://schemas.microsoft.com/office/powerpoint/2010/main" val="26085527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42FBE8-A3A2-43F2-B19B-F5FFD64BB8D4}" type="slidenum">
              <a:rPr lang="en-US" altLang="zh-CN">
                <a:solidFill>
                  <a:prstClr val="black"/>
                </a:solidFill>
              </a:rPr>
              <a:pPr>
                <a:spcBef>
                  <a:spcPct val="0"/>
                </a:spcBef>
              </a:pPr>
              <a:t>66</a:t>
            </a:fld>
            <a:endParaRPr lang="en-US" altLang="zh-CN">
              <a:solidFill>
                <a:prstClr val="black"/>
              </a:solidFill>
            </a:endParaRPr>
          </a:p>
        </p:txBody>
      </p:sp>
    </p:spTree>
    <p:extLst>
      <p:ext uri="{BB962C8B-B14F-4D97-AF65-F5344CB8AC3E}">
        <p14:creationId xmlns:p14="http://schemas.microsoft.com/office/powerpoint/2010/main" val="9654473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42FBE8-A3A2-43F2-B19B-F5FFD64BB8D4}" type="slidenum">
              <a:rPr lang="en-US" altLang="zh-CN">
                <a:solidFill>
                  <a:prstClr val="black"/>
                </a:solidFill>
              </a:rPr>
              <a:pPr>
                <a:spcBef>
                  <a:spcPct val="0"/>
                </a:spcBef>
              </a:pPr>
              <a:t>67</a:t>
            </a:fld>
            <a:endParaRPr lang="en-US" altLang="zh-CN">
              <a:solidFill>
                <a:prstClr val="black"/>
              </a:solidFill>
            </a:endParaRPr>
          </a:p>
        </p:txBody>
      </p:sp>
    </p:spTree>
    <p:extLst>
      <p:ext uri="{BB962C8B-B14F-4D97-AF65-F5344CB8AC3E}">
        <p14:creationId xmlns:p14="http://schemas.microsoft.com/office/powerpoint/2010/main" val="3804861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287" eaLnBrk="0" hangingPunct="0">
              <a:spcBef>
                <a:spcPct val="30000"/>
              </a:spcBef>
              <a:defRPr sz="1200">
                <a:solidFill>
                  <a:schemeClr val="tx1"/>
                </a:solidFill>
                <a:latin typeface="Times New Roman" pitchFamily="18" charset="0"/>
              </a:defRPr>
            </a:lvl1pPr>
            <a:lvl2pPr marL="742909" indent="-285734" defTabSz="922287" eaLnBrk="0" hangingPunct="0">
              <a:spcBef>
                <a:spcPct val="30000"/>
              </a:spcBef>
              <a:defRPr sz="1200">
                <a:solidFill>
                  <a:schemeClr val="tx1"/>
                </a:solidFill>
                <a:latin typeface="Times New Roman" pitchFamily="18" charset="0"/>
              </a:defRPr>
            </a:lvl2pPr>
            <a:lvl3pPr marL="1142937" indent="-228587" defTabSz="922287" eaLnBrk="0" hangingPunct="0">
              <a:spcBef>
                <a:spcPct val="30000"/>
              </a:spcBef>
              <a:defRPr sz="1200">
                <a:solidFill>
                  <a:schemeClr val="tx1"/>
                </a:solidFill>
                <a:latin typeface="Times New Roman" pitchFamily="18" charset="0"/>
              </a:defRPr>
            </a:lvl3pPr>
            <a:lvl4pPr marL="1600111" indent="-228587" defTabSz="922287" eaLnBrk="0" hangingPunct="0">
              <a:spcBef>
                <a:spcPct val="30000"/>
              </a:spcBef>
              <a:defRPr sz="1200">
                <a:solidFill>
                  <a:schemeClr val="tx1"/>
                </a:solidFill>
                <a:latin typeface="Times New Roman" pitchFamily="18" charset="0"/>
              </a:defRPr>
            </a:lvl4pPr>
            <a:lvl5pPr marL="2057287" indent="-228587" defTabSz="922287" eaLnBrk="0" hangingPunct="0">
              <a:spcBef>
                <a:spcPct val="30000"/>
              </a:spcBef>
              <a:defRPr sz="1200">
                <a:solidFill>
                  <a:schemeClr val="tx1"/>
                </a:solidFill>
                <a:latin typeface="Times New Roman" pitchFamily="18" charset="0"/>
              </a:defRPr>
            </a:lvl5pPr>
            <a:lvl6pPr marL="2514461" indent="-228587" defTabSz="922287" eaLnBrk="0" fontAlgn="base" hangingPunct="0">
              <a:spcBef>
                <a:spcPct val="30000"/>
              </a:spcBef>
              <a:spcAft>
                <a:spcPct val="0"/>
              </a:spcAft>
              <a:defRPr sz="1200">
                <a:solidFill>
                  <a:schemeClr val="tx1"/>
                </a:solidFill>
                <a:latin typeface="Times New Roman" pitchFamily="18" charset="0"/>
              </a:defRPr>
            </a:lvl6pPr>
            <a:lvl7pPr marL="2971635" indent="-228587" defTabSz="922287" eaLnBrk="0" fontAlgn="base" hangingPunct="0">
              <a:spcBef>
                <a:spcPct val="30000"/>
              </a:spcBef>
              <a:spcAft>
                <a:spcPct val="0"/>
              </a:spcAft>
              <a:defRPr sz="1200">
                <a:solidFill>
                  <a:schemeClr val="tx1"/>
                </a:solidFill>
                <a:latin typeface="Times New Roman" pitchFamily="18" charset="0"/>
              </a:defRPr>
            </a:lvl7pPr>
            <a:lvl8pPr marL="3428811" indent="-228587" defTabSz="922287" eaLnBrk="0" fontAlgn="base" hangingPunct="0">
              <a:spcBef>
                <a:spcPct val="30000"/>
              </a:spcBef>
              <a:spcAft>
                <a:spcPct val="0"/>
              </a:spcAft>
              <a:defRPr sz="1200">
                <a:solidFill>
                  <a:schemeClr val="tx1"/>
                </a:solidFill>
                <a:latin typeface="Times New Roman" pitchFamily="18" charset="0"/>
              </a:defRPr>
            </a:lvl8pPr>
            <a:lvl9pPr marL="3885985" indent="-228587" defTabSz="922287"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3E6BB24F-7527-415E-A4B4-B132D61B26C9}" type="slidenum">
              <a:rPr lang="en-US" altLang="en-US" smtClean="0">
                <a:solidFill>
                  <a:prstClr val="black"/>
                </a:solidFill>
              </a:rPr>
              <a:pPr>
                <a:spcBef>
                  <a:spcPct val="0"/>
                </a:spcBef>
              </a:pPr>
              <a:t>8</a:t>
            </a:fld>
            <a:endParaRPr lang="en-US" altLang="en-US">
              <a:solidFill>
                <a:prstClr val="black"/>
              </a:solidFill>
            </a:endParaRPr>
          </a:p>
        </p:txBody>
      </p:sp>
      <p:sp>
        <p:nvSpPr>
          <p:cNvPr id="16387" name="Rectangle 2"/>
          <p:cNvSpPr>
            <a:spLocks noGrp="1" noRot="1" noChangeAspect="1" noChangeArrowheads="1" noTextEdit="1"/>
          </p:cNvSpPr>
          <p:nvPr>
            <p:ph type="sldImg"/>
          </p:nvPr>
        </p:nvSpPr>
        <p:spPr>
          <a:xfrm>
            <a:off x="717550" y="1162050"/>
            <a:ext cx="5575300" cy="3136900"/>
          </a:xfrm>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758053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42FBE8-A3A2-43F2-B19B-F5FFD64BB8D4}" type="slidenum">
              <a:rPr lang="en-US" altLang="zh-CN">
                <a:solidFill>
                  <a:prstClr val="black"/>
                </a:solidFill>
              </a:rPr>
              <a:pPr>
                <a:spcBef>
                  <a:spcPct val="0"/>
                </a:spcBef>
              </a:pPr>
              <a:t>68</a:t>
            </a:fld>
            <a:endParaRPr lang="en-US" altLang="zh-CN">
              <a:solidFill>
                <a:prstClr val="black"/>
              </a:solidFill>
            </a:endParaRPr>
          </a:p>
        </p:txBody>
      </p:sp>
    </p:spTree>
    <p:extLst>
      <p:ext uri="{BB962C8B-B14F-4D97-AF65-F5344CB8AC3E}">
        <p14:creationId xmlns:p14="http://schemas.microsoft.com/office/powerpoint/2010/main" val="28551791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spcBef>
                <a:spcPct val="30000"/>
              </a:spcBef>
              <a:defRPr sz="1200">
                <a:solidFill>
                  <a:schemeClr val="tx1"/>
                </a:solidFill>
                <a:latin typeface="Times New Roman" panose="02020603050405020304" pitchFamily="18" charset="0"/>
              </a:defRPr>
            </a:lvl1pPr>
            <a:lvl2pPr marL="742950" indent="-285750" defTabSz="928688" eaLnBrk="0" hangingPunct="0">
              <a:spcBef>
                <a:spcPct val="30000"/>
              </a:spcBef>
              <a:defRPr sz="1200">
                <a:solidFill>
                  <a:schemeClr val="tx1"/>
                </a:solidFill>
                <a:latin typeface="Times New Roman" panose="02020603050405020304" pitchFamily="18" charset="0"/>
              </a:defRPr>
            </a:lvl2pPr>
            <a:lvl3pPr marL="1143000" indent="-228600" defTabSz="928688" eaLnBrk="0" hangingPunct="0">
              <a:spcBef>
                <a:spcPct val="30000"/>
              </a:spcBef>
              <a:defRPr sz="1200">
                <a:solidFill>
                  <a:schemeClr val="tx1"/>
                </a:solidFill>
                <a:latin typeface="Times New Roman" panose="02020603050405020304" pitchFamily="18" charset="0"/>
              </a:defRPr>
            </a:lvl3pPr>
            <a:lvl4pPr marL="1600200" indent="-228600" defTabSz="928688" eaLnBrk="0" hangingPunct="0">
              <a:spcBef>
                <a:spcPct val="30000"/>
              </a:spcBef>
              <a:defRPr sz="1200">
                <a:solidFill>
                  <a:schemeClr val="tx1"/>
                </a:solidFill>
                <a:latin typeface="Times New Roman" panose="02020603050405020304" pitchFamily="18" charset="0"/>
              </a:defRPr>
            </a:lvl4pPr>
            <a:lvl5pPr marL="2057400" indent="-228600" defTabSz="928688" eaLnBrk="0" hangingPunct="0">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90122EE5-3006-4489-8337-065A89DEBAF2}" type="slidenum">
              <a:rPr lang="en-US" altLang="zh-CN">
                <a:solidFill>
                  <a:prstClr val="black"/>
                </a:solidFill>
              </a:rPr>
              <a:pPr algn="r">
                <a:spcBef>
                  <a:spcPct val="0"/>
                </a:spcBef>
              </a:pPr>
              <a:t>69</a:t>
            </a:fld>
            <a:endParaRPr lang="en-US" altLang="zh-CN">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69470968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70</a:t>
            </a:fld>
            <a:endParaRPr lang="en-US"/>
          </a:p>
        </p:txBody>
      </p:sp>
    </p:spTree>
    <p:extLst>
      <p:ext uri="{BB962C8B-B14F-4D97-AF65-F5344CB8AC3E}">
        <p14:creationId xmlns:p14="http://schemas.microsoft.com/office/powerpoint/2010/main" val="47396185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42FBE8-A3A2-43F2-B19B-F5FFD64BB8D4}" type="slidenum">
              <a:rPr lang="en-US" altLang="zh-CN">
                <a:solidFill>
                  <a:prstClr val="black"/>
                </a:solidFill>
              </a:rPr>
              <a:pPr>
                <a:spcBef>
                  <a:spcPct val="0"/>
                </a:spcBef>
              </a:pPr>
              <a:t>71</a:t>
            </a:fld>
            <a:endParaRPr lang="en-US" altLang="zh-CN">
              <a:solidFill>
                <a:prstClr val="black"/>
              </a:solidFill>
            </a:endParaRPr>
          </a:p>
        </p:txBody>
      </p:sp>
    </p:spTree>
    <p:extLst>
      <p:ext uri="{BB962C8B-B14F-4D97-AF65-F5344CB8AC3E}">
        <p14:creationId xmlns:p14="http://schemas.microsoft.com/office/powerpoint/2010/main" val="351072452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42FBE8-A3A2-43F2-B19B-F5FFD64BB8D4}" type="slidenum">
              <a:rPr lang="en-US" altLang="zh-CN">
                <a:solidFill>
                  <a:prstClr val="black"/>
                </a:solidFill>
              </a:rPr>
              <a:pPr>
                <a:spcBef>
                  <a:spcPct val="0"/>
                </a:spcBef>
              </a:pPr>
              <a:t>72</a:t>
            </a:fld>
            <a:endParaRPr lang="en-US" altLang="zh-CN">
              <a:solidFill>
                <a:prstClr val="black"/>
              </a:solidFill>
            </a:endParaRPr>
          </a:p>
        </p:txBody>
      </p:sp>
    </p:spTree>
    <p:extLst>
      <p:ext uri="{BB962C8B-B14F-4D97-AF65-F5344CB8AC3E}">
        <p14:creationId xmlns:p14="http://schemas.microsoft.com/office/powerpoint/2010/main" val="81861812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42FBE8-A3A2-43F2-B19B-F5FFD64BB8D4}" type="slidenum">
              <a:rPr lang="en-US" altLang="zh-CN">
                <a:solidFill>
                  <a:prstClr val="black"/>
                </a:solidFill>
              </a:rPr>
              <a:pPr>
                <a:spcBef>
                  <a:spcPct val="0"/>
                </a:spcBef>
              </a:pPr>
              <a:t>73</a:t>
            </a:fld>
            <a:endParaRPr lang="en-US" altLang="zh-CN">
              <a:solidFill>
                <a:prstClr val="black"/>
              </a:solidFill>
            </a:endParaRPr>
          </a:p>
        </p:txBody>
      </p:sp>
    </p:spTree>
    <p:extLst>
      <p:ext uri="{BB962C8B-B14F-4D97-AF65-F5344CB8AC3E}">
        <p14:creationId xmlns:p14="http://schemas.microsoft.com/office/powerpoint/2010/main" val="150405592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42FBE8-A3A2-43F2-B19B-F5FFD64BB8D4}" type="slidenum">
              <a:rPr lang="en-US" altLang="zh-CN">
                <a:solidFill>
                  <a:prstClr val="black"/>
                </a:solidFill>
              </a:rPr>
              <a:pPr>
                <a:spcBef>
                  <a:spcPct val="0"/>
                </a:spcBef>
              </a:pPr>
              <a:t>74</a:t>
            </a:fld>
            <a:endParaRPr lang="en-US" altLang="zh-CN">
              <a:solidFill>
                <a:prstClr val="black"/>
              </a:solidFill>
            </a:endParaRPr>
          </a:p>
        </p:txBody>
      </p:sp>
    </p:spTree>
    <p:extLst>
      <p:ext uri="{BB962C8B-B14F-4D97-AF65-F5344CB8AC3E}">
        <p14:creationId xmlns:p14="http://schemas.microsoft.com/office/powerpoint/2010/main" val="364138093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42FBE8-A3A2-43F2-B19B-F5FFD64BB8D4}" type="slidenum">
              <a:rPr lang="en-US" altLang="zh-CN">
                <a:solidFill>
                  <a:prstClr val="black"/>
                </a:solidFill>
              </a:rPr>
              <a:pPr>
                <a:spcBef>
                  <a:spcPct val="0"/>
                </a:spcBef>
              </a:pPr>
              <a:t>75</a:t>
            </a:fld>
            <a:endParaRPr lang="en-US" altLang="zh-CN">
              <a:solidFill>
                <a:prstClr val="black"/>
              </a:solidFill>
            </a:endParaRPr>
          </a:p>
        </p:txBody>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765460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42FBE8-A3A2-43F2-B19B-F5FFD64BB8D4}" type="slidenum">
              <a:rPr lang="en-US" altLang="zh-CN">
                <a:solidFill>
                  <a:prstClr val="black"/>
                </a:solidFill>
              </a:rPr>
              <a:pPr>
                <a:spcBef>
                  <a:spcPct val="0"/>
                </a:spcBef>
              </a:pPr>
              <a:t>76</a:t>
            </a:fld>
            <a:endParaRPr lang="en-US" altLang="zh-CN">
              <a:solidFill>
                <a:prstClr val="black"/>
              </a:solidFill>
            </a:endParaRPr>
          </a:p>
        </p:txBody>
      </p:sp>
    </p:spTree>
    <p:extLst>
      <p:ext uri="{BB962C8B-B14F-4D97-AF65-F5344CB8AC3E}">
        <p14:creationId xmlns:p14="http://schemas.microsoft.com/office/powerpoint/2010/main" val="173549381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42FBE8-A3A2-43F2-B19B-F5FFD64BB8D4}" type="slidenum">
              <a:rPr lang="en-US" altLang="zh-CN">
                <a:solidFill>
                  <a:prstClr val="black"/>
                </a:solidFill>
              </a:rPr>
              <a:pPr>
                <a:spcBef>
                  <a:spcPct val="0"/>
                </a:spcBef>
              </a:pPr>
              <a:t>77</a:t>
            </a:fld>
            <a:endParaRPr lang="en-US" altLang="zh-CN">
              <a:solidFill>
                <a:prstClr val="black"/>
              </a:solidFill>
            </a:endParaRPr>
          </a:p>
        </p:txBody>
      </p:sp>
    </p:spTree>
    <p:extLst>
      <p:ext uri="{BB962C8B-B14F-4D97-AF65-F5344CB8AC3E}">
        <p14:creationId xmlns:p14="http://schemas.microsoft.com/office/powerpoint/2010/main" val="1147033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spcBef>
                <a:spcPct val="30000"/>
              </a:spcBef>
              <a:defRPr sz="1200">
                <a:solidFill>
                  <a:schemeClr val="tx1"/>
                </a:solidFill>
                <a:latin typeface="Times New Roman" panose="02020603050405020304" pitchFamily="18" charset="0"/>
              </a:defRPr>
            </a:lvl1pPr>
            <a:lvl2pPr marL="742950" indent="-285750" defTabSz="928688" eaLnBrk="0" hangingPunct="0">
              <a:spcBef>
                <a:spcPct val="30000"/>
              </a:spcBef>
              <a:defRPr sz="1200">
                <a:solidFill>
                  <a:schemeClr val="tx1"/>
                </a:solidFill>
                <a:latin typeface="Times New Roman" panose="02020603050405020304" pitchFamily="18" charset="0"/>
              </a:defRPr>
            </a:lvl2pPr>
            <a:lvl3pPr marL="1143000" indent="-228600" defTabSz="928688" eaLnBrk="0" hangingPunct="0">
              <a:spcBef>
                <a:spcPct val="30000"/>
              </a:spcBef>
              <a:defRPr sz="1200">
                <a:solidFill>
                  <a:schemeClr val="tx1"/>
                </a:solidFill>
                <a:latin typeface="Times New Roman" panose="02020603050405020304" pitchFamily="18" charset="0"/>
              </a:defRPr>
            </a:lvl3pPr>
            <a:lvl4pPr marL="1600200" indent="-228600" defTabSz="928688" eaLnBrk="0" hangingPunct="0">
              <a:spcBef>
                <a:spcPct val="30000"/>
              </a:spcBef>
              <a:defRPr sz="1200">
                <a:solidFill>
                  <a:schemeClr val="tx1"/>
                </a:solidFill>
                <a:latin typeface="Times New Roman" panose="02020603050405020304" pitchFamily="18" charset="0"/>
              </a:defRPr>
            </a:lvl4pPr>
            <a:lvl5pPr marL="2057400" indent="-228600" defTabSz="928688" eaLnBrk="0" hangingPunct="0">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90122EE5-3006-4489-8337-065A89DEBAF2}" type="slidenum">
              <a:rPr lang="en-US" altLang="zh-CN"/>
              <a:pPr algn="r">
                <a:spcBef>
                  <a:spcPct val="0"/>
                </a:spcBef>
              </a:pPr>
              <a:t>9</a:t>
            </a:fld>
            <a:endParaRPr lang="en-US" altLang="zh-CN"/>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07714111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42FBE8-A3A2-43F2-B19B-F5FFD64BB8D4}" type="slidenum">
              <a:rPr lang="en-US" altLang="zh-CN">
                <a:solidFill>
                  <a:prstClr val="black"/>
                </a:solidFill>
              </a:rPr>
              <a:pPr>
                <a:spcBef>
                  <a:spcPct val="0"/>
                </a:spcBef>
              </a:pPr>
              <a:t>78</a:t>
            </a:fld>
            <a:endParaRPr lang="en-US" altLang="zh-CN">
              <a:solidFill>
                <a:prstClr val="black"/>
              </a:solidFill>
            </a:endParaRPr>
          </a:p>
        </p:txBody>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1647852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42FBE8-A3A2-43F2-B19B-F5FFD64BB8D4}" type="slidenum">
              <a:rPr lang="en-US" altLang="zh-CN">
                <a:solidFill>
                  <a:prstClr val="black"/>
                </a:solidFill>
              </a:rPr>
              <a:pPr>
                <a:spcBef>
                  <a:spcPct val="0"/>
                </a:spcBef>
              </a:pPr>
              <a:t>79</a:t>
            </a:fld>
            <a:endParaRPr lang="en-US" altLang="zh-CN">
              <a:solidFill>
                <a:prstClr val="black"/>
              </a:solidFill>
            </a:endParaRPr>
          </a:p>
        </p:txBody>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657703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42FBE8-A3A2-43F2-B19B-F5FFD64BB8D4}" type="slidenum">
              <a:rPr lang="en-US" altLang="zh-CN">
                <a:solidFill>
                  <a:prstClr val="black"/>
                </a:solidFill>
              </a:rPr>
              <a:pPr>
                <a:spcBef>
                  <a:spcPct val="0"/>
                </a:spcBef>
              </a:pPr>
              <a:t>80</a:t>
            </a:fld>
            <a:endParaRPr lang="en-US" altLang="zh-CN">
              <a:solidFill>
                <a:prstClr val="black"/>
              </a:solidFill>
            </a:endParaRPr>
          </a:p>
        </p:txBody>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762042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42FBE8-A3A2-43F2-B19B-F5FFD64BB8D4}" type="slidenum">
              <a:rPr lang="en-US" altLang="zh-CN">
                <a:solidFill>
                  <a:prstClr val="black"/>
                </a:solidFill>
              </a:rPr>
              <a:pPr>
                <a:spcBef>
                  <a:spcPct val="0"/>
                </a:spcBef>
              </a:pPr>
              <a:t>81</a:t>
            </a:fld>
            <a:endParaRPr lang="en-US" altLang="zh-CN">
              <a:solidFill>
                <a:prstClr val="black"/>
              </a:solidFill>
            </a:endParaRPr>
          </a:p>
        </p:txBody>
      </p:sp>
    </p:spTree>
    <p:extLst>
      <p:ext uri="{BB962C8B-B14F-4D97-AF65-F5344CB8AC3E}">
        <p14:creationId xmlns:p14="http://schemas.microsoft.com/office/powerpoint/2010/main" val="288512798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42FBE8-A3A2-43F2-B19B-F5FFD64BB8D4}" type="slidenum">
              <a:rPr lang="en-US" altLang="zh-CN">
                <a:solidFill>
                  <a:prstClr val="black"/>
                </a:solidFill>
              </a:rPr>
              <a:pPr>
                <a:spcBef>
                  <a:spcPct val="0"/>
                </a:spcBef>
              </a:pPr>
              <a:t>82</a:t>
            </a:fld>
            <a:endParaRPr lang="en-US" altLang="zh-CN">
              <a:solidFill>
                <a:prstClr val="black"/>
              </a:solidFill>
            </a:endParaRPr>
          </a:p>
        </p:txBody>
      </p:sp>
    </p:spTree>
    <p:extLst>
      <p:ext uri="{BB962C8B-B14F-4D97-AF65-F5344CB8AC3E}">
        <p14:creationId xmlns:p14="http://schemas.microsoft.com/office/powerpoint/2010/main" val="399630062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42FBE8-A3A2-43F2-B19B-F5FFD64BB8D4}" type="slidenum">
              <a:rPr lang="en-US" altLang="zh-CN">
                <a:solidFill>
                  <a:prstClr val="black"/>
                </a:solidFill>
              </a:rPr>
              <a:pPr>
                <a:spcBef>
                  <a:spcPct val="0"/>
                </a:spcBef>
              </a:pPr>
              <a:t>83</a:t>
            </a:fld>
            <a:endParaRPr lang="en-US" altLang="zh-CN">
              <a:solidFill>
                <a:prstClr val="black"/>
              </a:solidFill>
            </a:endParaRPr>
          </a:p>
        </p:txBody>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0605248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42FBE8-A3A2-43F2-B19B-F5FFD64BB8D4}" type="slidenum">
              <a:rPr lang="en-US" altLang="zh-CN">
                <a:solidFill>
                  <a:prstClr val="black"/>
                </a:solidFill>
              </a:rPr>
              <a:pPr>
                <a:spcBef>
                  <a:spcPct val="0"/>
                </a:spcBef>
              </a:pPr>
              <a:t>84</a:t>
            </a:fld>
            <a:endParaRPr lang="en-US" altLang="zh-CN">
              <a:solidFill>
                <a:prstClr val="black"/>
              </a:solidFill>
            </a:endParaRPr>
          </a:p>
        </p:txBody>
      </p:sp>
    </p:spTree>
    <p:extLst>
      <p:ext uri="{BB962C8B-B14F-4D97-AF65-F5344CB8AC3E}">
        <p14:creationId xmlns:p14="http://schemas.microsoft.com/office/powerpoint/2010/main" val="351937137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42FBE8-A3A2-43F2-B19B-F5FFD64BB8D4}" type="slidenum">
              <a:rPr lang="en-US" altLang="zh-CN">
                <a:solidFill>
                  <a:prstClr val="black"/>
                </a:solidFill>
              </a:rPr>
              <a:pPr>
                <a:spcBef>
                  <a:spcPct val="0"/>
                </a:spcBef>
              </a:pPr>
              <a:t>85</a:t>
            </a:fld>
            <a:endParaRPr lang="en-US" altLang="zh-CN">
              <a:solidFill>
                <a:prstClr val="black"/>
              </a:solidFill>
            </a:endParaRPr>
          </a:p>
        </p:txBody>
      </p:sp>
    </p:spTree>
    <p:extLst>
      <p:ext uri="{BB962C8B-B14F-4D97-AF65-F5344CB8AC3E}">
        <p14:creationId xmlns:p14="http://schemas.microsoft.com/office/powerpoint/2010/main" val="90729483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42FBE8-A3A2-43F2-B19B-F5FFD64BB8D4}" type="slidenum">
              <a:rPr lang="en-US" altLang="zh-CN">
                <a:solidFill>
                  <a:prstClr val="black"/>
                </a:solidFill>
              </a:rPr>
              <a:pPr>
                <a:spcBef>
                  <a:spcPct val="0"/>
                </a:spcBef>
              </a:pPr>
              <a:t>86</a:t>
            </a:fld>
            <a:endParaRPr lang="en-US" altLang="zh-CN">
              <a:solidFill>
                <a:prstClr val="black"/>
              </a:solidFill>
            </a:endParaRPr>
          </a:p>
        </p:txBody>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1593730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42FBE8-A3A2-43F2-B19B-F5FFD64BB8D4}" type="slidenum">
              <a:rPr lang="en-US" altLang="zh-CN">
                <a:solidFill>
                  <a:prstClr val="black"/>
                </a:solidFill>
              </a:rPr>
              <a:pPr>
                <a:spcBef>
                  <a:spcPct val="0"/>
                </a:spcBef>
              </a:pPr>
              <a:t>87</a:t>
            </a:fld>
            <a:endParaRPr lang="en-US" altLang="zh-CN">
              <a:solidFill>
                <a:prstClr val="black"/>
              </a:solidFill>
            </a:endParaRPr>
          </a:p>
        </p:txBody>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5243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74525920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spcBef>
                <a:spcPct val="30000"/>
              </a:spcBef>
              <a:defRPr sz="1200">
                <a:solidFill>
                  <a:schemeClr val="tx1"/>
                </a:solidFill>
                <a:latin typeface="Times New Roman" panose="02020603050405020304" pitchFamily="18" charset="0"/>
              </a:defRPr>
            </a:lvl1pPr>
            <a:lvl2pPr marL="742950" indent="-285750" defTabSz="928688" eaLnBrk="0" hangingPunct="0">
              <a:spcBef>
                <a:spcPct val="30000"/>
              </a:spcBef>
              <a:defRPr sz="1200">
                <a:solidFill>
                  <a:schemeClr val="tx1"/>
                </a:solidFill>
                <a:latin typeface="Times New Roman" panose="02020603050405020304" pitchFamily="18" charset="0"/>
              </a:defRPr>
            </a:lvl2pPr>
            <a:lvl3pPr marL="1143000" indent="-228600" defTabSz="928688" eaLnBrk="0" hangingPunct="0">
              <a:spcBef>
                <a:spcPct val="30000"/>
              </a:spcBef>
              <a:defRPr sz="1200">
                <a:solidFill>
                  <a:schemeClr val="tx1"/>
                </a:solidFill>
                <a:latin typeface="Times New Roman" panose="02020603050405020304" pitchFamily="18" charset="0"/>
              </a:defRPr>
            </a:lvl3pPr>
            <a:lvl4pPr marL="1600200" indent="-228600" defTabSz="928688" eaLnBrk="0" hangingPunct="0">
              <a:spcBef>
                <a:spcPct val="30000"/>
              </a:spcBef>
              <a:defRPr sz="1200">
                <a:solidFill>
                  <a:schemeClr val="tx1"/>
                </a:solidFill>
                <a:latin typeface="Times New Roman" panose="02020603050405020304" pitchFamily="18" charset="0"/>
              </a:defRPr>
            </a:lvl4pPr>
            <a:lvl5pPr marL="2057400" indent="-228600" defTabSz="928688" eaLnBrk="0" hangingPunct="0">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90122EE5-3006-4489-8337-065A89DEBAF2}" type="slidenum">
              <a:rPr lang="en-US" altLang="zh-CN">
                <a:solidFill>
                  <a:prstClr val="black"/>
                </a:solidFill>
              </a:rPr>
              <a:pPr algn="r">
                <a:spcBef>
                  <a:spcPct val="0"/>
                </a:spcBef>
              </a:pPr>
              <a:t>88</a:t>
            </a:fld>
            <a:endParaRPr lang="en-US" altLang="zh-CN">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402021836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spcBef>
                <a:spcPct val="30000"/>
              </a:spcBef>
              <a:defRPr sz="1200">
                <a:solidFill>
                  <a:schemeClr val="tx1"/>
                </a:solidFill>
                <a:latin typeface="Times New Roman" panose="02020603050405020304" pitchFamily="18" charset="0"/>
              </a:defRPr>
            </a:lvl1pPr>
            <a:lvl2pPr marL="742950" indent="-285750" defTabSz="928688" eaLnBrk="0" hangingPunct="0">
              <a:spcBef>
                <a:spcPct val="30000"/>
              </a:spcBef>
              <a:defRPr sz="1200">
                <a:solidFill>
                  <a:schemeClr val="tx1"/>
                </a:solidFill>
                <a:latin typeface="Times New Roman" panose="02020603050405020304" pitchFamily="18" charset="0"/>
              </a:defRPr>
            </a:lvl2pPr>
            <a:lvl3pPr marL="1143000" indent="-228600" defTabSz="928688" eaLnBrk="0" hangingPunct="0">
              <a:spcBef>
                <a:spcPct val="30000"/>
              </a:spcBef>
              <a:defRPr sz="1200">
                <a:solidFill>
                  <a:schemeClr val="tx1"/>
                </a:solidFill>
                <a:latin typeface="Times New Roman" panose="02020603050405020304" pitchFamily="18" charset="0"/>
              </a:defRPr>
            </a:lvl3pPr>
            <a:lvl4pPr marL="1600200" indent="-228600" defTabSz="928688" eaLnBrk="0" hangingPunct="0">
              <a:spcBef>
                <a:spcPct val="30000"/>
              </a:spcBef>
              <a:defRPr sz="1200">
                <a:solidFill>
                  <a:schemeClr val="tx1"/>
                </a:solidFill>
                <a:latin typeface="Times New Roman" panose="02020603050405020304" pitchFamily="18" charset="0"/>
              </a:defRPr>
            </a:lvl4pPr>
            <a:lvl5pPr marL="2057400" indent="-228600" defTabSz="928688" eaLnBrk="0" hangingPunct="0">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90122EE5-3006-4489-8337-065A89DEBAF2}" type="slidenum">
              <a:rPr lang="en-US" altLang="zh-CN">
                <a:solidFill>
                  <a:prstClr val="black"/>
                </a:solidFill>
              </a:rPr>
              <a:pPr algn="r">
                <a:spcBef>
                  <a:spcPct val="0"/>
                </a:spcBef>
              </a:pPr>
              <a:t>89</a:t>
            </a:fld>
            <a:endParaRPr lang="en-US" altLang="zh-CN">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56771210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287" eaLnBrk="0" hangingPunct="0">
              <a:spcBef>
                <a:spcPct val="30000"/>
              </a:spcBef>
              <a:defRPr sz="1200">
                <a:solidFill>
                  <a:schemeClr val="tx1"/>
                </a:solidFill>
                <a:latin typeface="Times New Roman" pitchFamily="18" charset="0"/>
              </a:defRPr>
            </a:lvl1pPr>
            <a:lvl2pPr marL="742909" indent="-285734" defTabSz="922287" eaLnBrk="0" hangingPunct="0">
              <a:spcBef>
                <a:spcPct val="30000"/>
              </a:spcBef>
              <a:defRPr sz="1200">
                <a:solidFill>
                  <a:schemeClr val="tx1"/>
                </a:solidFill>
                <a:latin typeface="Times New Roman" pitchFamily="18" charset="0"/>
              </a:defRPr>
            </a:lvl2pPr>
            <a:lvl3pPr marL="1142937" indent="-228587" defTabSz="922287" eaLnBrk="0" hangingPunct="0">
              <a:spcBef>
                <a:spcPct val="30000"/>
              </a:spcBef>
              <a:defRPr sz="1200">
                <a:solidFill>
                  <a:schemeClr val="tx1"/>
                </a:solidFill>
                <a:latin typeface="Times New Roman" pitchFamily="18" charset="0"/>
              </a:defRPr>
            </a:lvl3pPr>
            <a:lvl4pPr marL="1600111" indent="-228587" defTabSz="922287" eaLnBrk="0" hangingPunct="0">
              <a:spcBef>
                <a:spcPct val="30000"/>
              </a:spcBef>
              <a:defRPr sz="1200">
                <a:solidFill>
                  <a:schemeClr val="tx1"/>
                </a:solidFill>
                <a:latin typeface="Times New Roman" pitchFamily="18" charset="0"/>
              </a:defRPr>
            </a:lvl4pPr>
            <a:lvl5pPr marL="2057287" indent="-228587" defTabSz="922287" eaLnBrk="0" hangingPunct="0">
              <a:spcBef>
                <a:spcPct val="30000"/>
              </a:spcBef>
              <a:defRPr sz="1200">
                <a:solidFill>
                  <a:schemeClr val="tx1"/>
                </a:solidFill>
                <a:latin typeface="Times New Roman" pitchFamily="18" charset="0"/>
              </a:defRPr>
            </a:lvl5pPr>
            <a:lvl6pPr marL="2514461" indent="-228587" defTabSz="922287" eaLnBrk="0" fontAlgn="base" hangingPunct="0">
              <a:spcBef>
                <a:spcPct val="30000"/>
              </a:spcBef>
              <a:spcAft>
                <a:spcPct val="0"/>
              </a:spcAft>
              <a:defRPr sz="1200">
                <a:solidFill>
                  <a:schemeClr val="tx1"/>
                </a:solidFill>
                <a:latin typeface="Times New Roman" pitchFamily="18" charset="0"/>
              </a:defRPr>
            </a:lvl6pPr>
            <a:lvl7pPr marL="2971635" indent="-228587" defTabSz="922287" eaLnBrk="0" fontAlgn="base" hangingPunct="0">
              <a:spcBef>
                <a:spcPct val="30000"/>
              </a:spcBef>
              <a:spcAft>
                <a:spcPct val="0"/>
              </a:spcAft>
              <a:defRPr sz="1200">
                <a:solidFill>
                  <a:schemeClr val="tx1"/>
                </a:solidFill>
                <a:latin typeface="Times New Roman" pitchFamily="18" charset="0"/>
              </a:defRPr>
            </a:lvl7pPr>
            <a:lvl8pPr marL="3428811" indent="-228587" defTabSz="922287" eaLnBrk="0" fontAlgn="base" hangingPunct="0">
              <a:spcBef>
                <a:spcPct val="30000"/>
              </a:spcBef>
              <a:spcAft>
                <a:spcPct val="0"/>
              </a:spcAft>
              <a:defRPr sz="1200">
                <a:solidFill>
                  <a:schemeClr val="tx1"/>
                </a:solidFill>
                <a:latin typeface="Times New Roman" pitchFamily="18" charset="0"/>
              </a:defRPr>
            </a:lvl8pPr>
            <a:lvl9pPr marL="3885985" indent="-228587" defTabSz="922287"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28EBA007-3FA3-461C-A931-99FB60057C03}" type="slidenum">
              <a:rPr lang="en-US" altLang="en-US" smtClean="0"/>
              <a:pPr>
                <a:spcBef>
                  <a:spcPct val="0"/>
                </a:spcBef>
              </a:pPr>
              <a:t>90</a:t>
            </a:fld>
            <a:endParaRPr lang="en-US" altLang="en-US"/>
          </a:p>
        </p:txBody>
      </p:sp>
      <p:sp>
        <p:nvSpPr>
          <p:cNvPr id="25603" name="Rectangle 2"/>
          <p:cNvSpPr>
            <a:spLocks noGrp="1" noRot="1" noChangeAspect="1" noChangeArrowheads="1" noTextEdit="1"/>
          </p:cNvSpPr>
          <p:nvPr>
            <p:ph type="sldImg"/>
          </p:nvPr>
        </p:nvSpPr>
        <p:spPr>
          <a:xfrm>
            <a:off x="717550" y="1162050"/>
            <a:ext cx="5575300" cy="3136900"/>
          </a:xfrm>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44441567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spcBef>
                <a:spcPct val="30000"/>
              </a:spcBef>
              <a:defRPr sz="1200">
                <a:solidFill>
                  <a:schemeClr val="tx1"/>
                </a:solidFill>
                <a:latin typeface="Times New Roman" pitchFamily="18" charset="0"/>
              </a:defRPr>
            </a:lvl1pPr>
            <a:lvl2pPr marL="734852" indent="-282635" defTabSz="921706" eaLnBrk="0" hangingPunct="0">
              <a:spcBef>
                <a:spcPct val="30000"/>
              </a:spcBef>
              <a:defRPr sz="1200">
                <a:solidFill>
                  <a:schemeClr val="tx1"/>
                </a:solidFill>
                <a:latin typeface="Times New Roman" pitchFamily="18" charset="0"/>
              </a:defRPr>
            </a:lvl2pPr>
            <a:lvl3pPr marL="1130541" indent="-226108" defTabSz="921706" eaLnBrk="0" hangingPunct="0">
              <a:spcBef>
                <a:spcPct val="30000"/>
              </a:spcBef>
              <a:defRPr sz="1200">
                <a:solidFill>
                  <a:schemeClr val="tx1"/>
                </a:solidFill>
                <a:latin typeface="Times New Roman" pitchFamily="18" charset="0"/>
              </a:defRPr>
            </a:lvl3pPr>
            <a:lvl4pPr marL="1582758" indent="-226108" defTabSz="921706" eaLnBrk="0" hangingPunct="0">
              <a:spcBef>
                <a:spcPct val="30000"/>
              </a:spcBef>
              <a:defRPr sz="1200">
                <a:solidFill>
                  <a:schemeClr val="tx1"/>
                </a:solidFill>
                <a:latin typeface="Times New Roman" pitchFamily="18" charset="0"/>
              </a:defRPr>
            </a:lvl4pPr>
            <a:lvl5pPr marL="2034974" indent="-226108" defTabSz="921706" eaLnBrk="0" hangingPunct="0">
              <a:spcBef>
                <a:spcPct val="30000"/>
              </a:spcBef>
              <a:defRPr sz="1200">
                <a:solidFill>
                  <a:schemeClr val="tx1"/>
                </a:solidFill>
                <a:latin typeface="Times New Roman" pitchFamily="18" charset="0"/>
              </a:defRPr>
            </a:lvl5pPr>
            <a:lvl6pPr marL="2487191" indent="-226108" defTabSz="921706" eaLnBrk="0" fontAlgn="base" hangingPunct="0">
              <a:spcBef>
                <a:spcPct val="30000"/>
              </a:spcBef>
              <a:spcAft>
                <a:spcPct val="0"/>
              </a:spcAft>
              <a:defRPr sz="1200">
                <a:solidFill>
                  <a:schemeClr val="tx1"/>
                </a:solidFill>
                <a:latin typeface="Times New Roman" pitchFamily="18" charset="0"/>
              </a:defRPr>
            </a:lvl6pPr>
            <a:lvl7pPr marL="2939407" indent="-226108" defTabSz="921706" eaLnBrk="0" fontAlgn="base" hangingPunct="0">
              <a:spcBef>
                <a:spcPct val="30000"/>
              </a:spcBef>
              <a:spcAft>
                <a:spcPct val="0"/>
              </a:spcAft>
              <a:defRPr sz="1200">
                <a:solidFill>
                  <a:schemeClr val="tx1"/>
                </a:solidFill>
                <a:latin typeface="Times New Roman" pitchFamily="18" charset="0"/>
              </a:defRPr>
            </a:lvl7pPr>
            <a:lvl8pPr marL="3391624" indent="-226108" defTabSz="921706" eaLnBrk="0" fontAlgn="base" hangingPunct="0">
              <a:spcBef>
                <a:spcPct val="30000"/>
              </a:spcBef>
              <a:spcAft>
                <a:spcPct val="0"/>
              </a:spcAft>
              <a:defRPr sz="1200">
                <a:solidFill>
                  <a:schemeClr val="tx1"/>
                </a:solidFill>
                <a:latin typeface="Times New Roman" pitchFamily="18" charset="0"/>
              </a:defRPr>
            </a:lvl8pPr>
            <a:lvl9pPr marL="3843840" indent="-226108" defTabSz="921706"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BEA4F466-5743-4344-AC23-E6E6AFEC1535}" type="slidenum">
              <a:rPr lang="en-US" altLang="en-US" smtClean="0">
                <a:solidFill>
                  <a:prstClr val="black"/>
                </a:solidFill>
                <a:latin typeface="Tahoma" pitchFamily="34" charset="0"/>
              </a:rPr>
              <a:pPr eaLnBrk="1" hangingPunct="1">
                <a:spcBef>
                  <a:spcPct val="0"/>
                </a:spcBef>
              </a:pPr>
              <a:t>91</a:t>
            </a:fld>
            <a:endParaRPr lang="en-US" altLang="en-US">
              <a:solidFill>
                <a:prstClr val="black"/>
              </a:solidFill>
              <a:latin typeface="Tahoma" pitchFamily="34" charset="0"/>
            </a:endParaRPr>
          </a:p>
        </p:txBody>
      </p:sp>
      <p:sp>
        <p:nvSpPr>
          <p:cNvPr id="40963" name="Rectangle 2"/>
          <p:cNvSpPr>
            <a:spLocks noGrp="1" noRot="1" noChangeAspect="1" noChangeArrowheads="1" noTextEdit="1"/>
          </p:cNvSpPr>
          <p:nvPr>
            <p:ph type="sldImg"/>
          </p:nvPr>
        </p:nvSpPr>
        <p:spPr>
          <a:xfrm>
            <a:off x="382588" y="685800"/>
            <a:ext cx="6096000" cy="3429000"/>
          </a:xfrm>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8278898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spcBef>
                <a:spcPct val="30000"/>
              </a:spcBef>
              <a:defRPr sz="1200">
                <a:solidFill>
                  <a:schemeClr val="tx1"/>
                </a:solidFill>
                <a:latin typeface="Times New Roman" pitchFamily="18" charset="0"/>
              </a:defRPr>
            </a:lvl1pPr>
            <a:lvl2pPr marL="734852" indent="-282635" defTabSz="921706" eaLnBrk="0" hangingPunct="0">
              <a:spcBef>
                <a:spcPct val="30000"/>
              </a:spcBef>
              <a:defRPr sz="1200">
                <a:solidFill>
                  <a:schemeClr val="tx1"/>
                </a:solidFill>
                <a:latin typeface="Times New Roman" pitchFamily="18" charset="0"/>
              </a:defRPr>
            </a:lvl2pPr>
            <a:lvl3pPr marL="1130541" indent="-226108" defTabSz="921706" eaLnBrk="0" hangingPunct="0">
              <a:spcBef>
                <a:spcPct val="30000"/>
              </a:spcBef>
              <a:defRPr sz="1200">
                <a:solidFill>
                  <a:schemeClr val="tx1"/>
                </a:solidFill>
                <a:latin typeface="Times New Roman" pitchFamily="18" charset="0"/>
              </a:defRPr>
            </a:lvl3pPr>
            <a:lvl4pPr marL="1582758" indent="-226108" defTabSz="921706" eaLnBrk="0" hangingPunct="0">
              <a:spcBef>
                <a:spcPct val="30000"/>
              </a:spcBef>
              <a:defRPr sz="1200">
                <a:solidFill>
                  <a:schemeClr val="tx1"/>
                </a:solidFill>
                <a:latin typeface="Times New Roman" pitchFamily="18" charset="0"/>
              </a:defRPr>
            </a:lvl4pPr>
            <a:lvl5pPr marL="2034974" indent="-226108" defTabSz="921706" eaLnBrk="0" hangingPunct="0">
              <a:spcBef>
                <a:spcPct val="30000"/>
              </a:spcBef>
              <a:defRPr sz="1200">
                <a:solidFill>
                  <a:schemeClr val="tx1"/>
                </a:solidFill>
                <a:latin typeface="Times New Roman" pitchFamily="18" charset="0"/>
              </a:defRPr>
            </a:lvl5pPr>
            <a:lvl6pPr marL="2487191" indent="-226108" defTabSz="921706" eaLnBrk="0" fontAlgn="base" hangingPunct="0">
              <a:spcBef>
                <a:spcPct val="30000"/>
              </a:spcBef>
              <a:spcAft>
                <a:spcPct val="0"/>
              </a:spcAft>
              <a:defRPr sz="1200">
                <a:solidFill>
                  <a:schemeClr val="tx1"/>
                </a:solidFill>
                <a:latin typeface="Times New Roman" pitchFamily="18" charset="0"/>
              </a:defRPr>
            </a:lvl6pPr>
            <a:lvl7pPr marL="2939407" indent="-226108" defTabSz="921706" eaLnBrk="0" fontAlgn="base" hangingPunct="0">
              <a:spcBef>
                <a:spcPct val="30000"/>
              </a:spcBef>
              <a:spcAft>
                <a:spcPct val="0"/>
              </a:spcAft>
              <a:defRPr sz="1200">
                <a:solidFill>
                  <a:schemeClr val="tx1"/>
                </a:solidFill>
                <a:latin typeface="Times New Roman" pitchFamily="18" charset="0"/>
              </a:defRPr>
            </a:lvl7pPr>
            <a:lvl8pPr marL="3391624" indent="-226108" defTabSz="921706" eaLnBrk="0" fontAlgn="base" hangingPunct="0">
              <a:spcBef>
                <a:spcPct val="30000"/>
              </a:spcBef>
              <a:spcAft>
                <a:spcPct val="0"/>
              </a:spcAft>
              <a:defRPr sz="1200">
                <a:solidFill>
                  <a:schemeClr val="tx1"/>
                </a:solidFill>
                <a:latin typeface="Times New Roman" pitchFamily="18" charset="0"/>
              </a:defRPr>
            </a:lvl8pPr>
            <a:lvl9pPr marL="3843840" indent="-226108" defTabSz="921706"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BEA4F466-5743-4344-AC23-E6E6AFEC1535}" type="slidenum">
              <a:rPr lang="en-US" altLang="en-US" smtClean="0">
                <a:solidFill>
                  <a:prstClr val="black"/>
                </a:solidFill>
                <a:latin typeface="Tahoma" pitchFamily="34" charset="0"/>
              </a:rPr>
              <a:pPr eaLnBrk="1" hangingPunct="1">
                <a:spcBef>
                  <a:spcPct val="0"/>
                </a:spcBef>
              </a:pPr>
              <a:t>92</a:t>
            </a:fld>
            <a:endParaRPr lang="en-US" altLang="en-US">
              <a:solidFill>
                <a:prstClr val="black"/>
              </a:solidFill>
              <a:latin typeface="Tahoma" pitchFamily="34" charset="0"/>
            </a:endParaRPr>
          </a:p>
        </p:txBody>
      </p:sp>
      <p:sp>
        <p:nvSpPr>
          <p:cNvPr id="40963" name="Rectangle 2"/>
          <p:cNvSpPr>
            <a:spLocks noGrp="1" noRot="1" noChangeAspect="1" noChangeArrowheads="1" noTextEdit="1"/>
          </p:cNvSpPr>
          <p:nvPr>
            <p:ph type="sldImg"/>
          </p:nvPr>
        </p:nvSpPr>
        <p:spPr>
          <a:xfrm>
            <a:off x="382588" y="685800"/>
            <a:ext cx="6096000" cy="3429000"/>
          </a:xfrm>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70147742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spcBef>
                <a:spcPct val="30000"/>
              </a:spcBef>
              <a:defRPr sz="1200">
                <a:solidFill>
                  <a:schemeClr val="tx1"/>
                </a:solidFill>
                <a:latin typeface="Times New Roman" pitchFamily="18" charset="0"/>
              </a:defRPr>
            </a:lvl1pPr>
            <a:lvl2pPr marL="734852" indent="-282635" defTabSz="921706" eaLnBrk="0" hangingPunct="0">
              <a:spcBef>
                <a:spcPct val="30000"/>
              </a:spcBef>
              <a:defRPr sz="1200">
                <a:solidFill>
                  <a:schemeClr val="tx1"/>
                </a:solidFill>
                <a:latin typeface="Times New Roman" pitchFamily="18" charset="0"/>
              </a:defRPr>
            </a:lvl2pPr>
            <a:lvl3pPr marL="1130541" indent="-226108" defTabSz="921706" eaLnBrk="0" hangingPunct="0">
              <a:spcBef>
                <a:spcPct val="30000"/>
              </a:spcBef>
              <a:defRPr sz="1200">
                <a:solidFill>
                  <a:schemeClr val="tx1"/>
                </a:solidFill>
                <a:latin typeface="Times New Roman" pitchFamily="18" charset="0"/>
              </a:defRPr>
            </a:lvl3pPr>
            <a:lvl4pPr marL="1582758" indent="-226108" defTabSz="921706" eaLnBrk="0" hangingPunct="0">
              <a:spcBef>
                <a:spcPct val="30000"/>
              </a:spcBef>
              <a:defRPr sz="1200">
                <a:solidFill>
                  <a:schemeClr val="tx1"/>
                </a:solidFill>
                <a:latin typeface="Times New Roman" pitchFamily="18" charset="0"/>
              </a:defRPr>
            </a:lvl4pPr>
            <a:lvl5pPr marL="2034974" indent="-226108" defTabSz="921706" eaLnBrk="0" hangingPunct="0">
              <a:spcBef>
                <a:spcPct val="30000"/>
              </a:spcBef>
              <a:defRPr sz="1200">
                <a:solidFill>
                  <a:schemeClr val="tx1"/>
                </a:solidFill>
                <a:latin typeface="Times New Roman" pitchFamily="18" charset="0"/>
              </a:defRPr>
            </a:lvl5pPr>
            <a:lvl6pPr marL="2487191" indent="-226108" defTabSz="921706" eaLnBrk="0" fontAlgn="base" hangingPunct="0">
              <a:spcBef>
                <a:spcPct val="30000"/>
              </a:spcBef>
              <a:spcAft>
                <a:spcPct val="0"/>
              </a:spcAft>
              <a:defRPr sz="1200">
                <a:solidFill>
                  <a:schemeClr val="tx1"/>
                </a:solidFill>
                <a:latin typeface="Times New Roman" pitchFamily="18" charset="0"/>
              </a:defRPr>
            </a:lvl6pPr>
            <a:lvl7pPr marL="2939407" indent="-226108" defTabSz="921706" eaLnBrk="0" fontAlgn="base" hangingPunct="0">
              <a:spcBef>
                <a:spcPct val="30000"/>
              </a:spcBef>
              <a:spcAft>
                <a:spcPct val="0"/>
              </a:spcAft>
              <a:defRPr sz="1200">
                <a:solidFill>
                  <a:schemeClr val="tx1"/>
                </a:solidFill>
                <a:latin typeface="Times New Roman" pitchFamily="18" charset="0"/>
              </a:defRPr>
            </a:lvl7pPr>
            <a:lvl8pPr marL="3391624" indent="-226108" defTabSz="921706" eaLnBrk="0" fontAlgn="base" hangingPunct="0">
              <a:spcBef>
                <a:spcPct val="30000"/>
              </a:spcBef>
              <a:spcAft>
                <a:spcPct val="0"/>
              </a:spcAft>
              <a:defRPr sz="1200">
                <a:solidFill>
                  <a:schemeClr val="tx1"/>
                </a:solidFill>
                <a:latin typeface="Times New Roman" pitchFamily="18" charset="0"/>
              </a:defRPr>
            </a:lvl8pPr>
            <a:lvl9pPr marL="3843840" indent="-226108" defTabSz="921706"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BEA4F466-5743-4344-AC23-E6E6AFEC1535}" type="slidenum">
              <a:rPr lang="en-US" altLang="en-US" smtClean="0">
                <a:solidFill>
                  <a:prstClr val="black"/>
                </a:solidFill>
                <a:latin typeface="Tahoma" pitchFamily="34" charset="0"/>
              </a:rPr>
              <a:pPr eaLnBrk="1" hangingPunct="1">
                <a:spcBef>
                  <a:spcPct val="0"/>
                </a:spcBef>
              </a:pPr>
              <a:t>93</a:t>
            </a:fld>
            <a:endParaRPr lang="en-US" altLang="en-US">
              <a:solidFill>
                <a:prstClr val="black"/>
              </a:solidFill>
              <a:latin typeface="Tahoma" pitchFamily="34" charset="0"/>
            </a:endParaRPr>
          </a:p>
        </p:txBody>
      </p:sp>
      <p:sp>
        <p:nvSpPr>
          <p:cNvPr id="40963" name="Rectangle 2"/>
          <p:cNvSpPr>
            <a:spLocks noGrp="1" noRot="1" noChangeAspect="1" noChangeArrowheads="1" noTextEdit="1"/>
          </p:cNvSpPr>
          <p:nvPr>
            <p:ph type="sldImg"/>
          </p:nvPr>
        </p:nvSpPr>
        <p:spPr>
          <a:xfrm>
            <a:off x="382588" y="685800"/>
            <a:ext cx="6096000" cy="3429000"/>
          </a:xfrm>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2945264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spcBef>
                <a:spcPct val="30000"/>
              </a:spcBef>
              <a:defRPr sz="1200">
                <a:solidFill>
                  <a:schemeClr val="tx1"/>
                </a:solidFill>
                <a:latin typeface="Times New Roman" pitchFamily="18" charset="0"/>
              </a:defRPr>
            </a:lvl1pPr>
            <a:lvl2pPr marL="734852" indent="-282635" defTabSz="921706" eaLnBrk="0" hangingPunct="0">
              <a:spcBef>
                <a:spcPct val="30000"/>
              </a:spcBef>
              <a:defRPr sz="1200">
                <a:solidFill>
                  <a:schemeClr val="tx1"/>
                </a:solidFill>
                <a:latin typeface="Times New Roman" pitchFamily="18" charset="0"/>
              </a:defRPr>
            </a:lvl2pPr>
            <a:lvl3pPr marL="1130541" indent="-226108" defTabSz="921706" eaLnBrk="0" hangingPunct="0">
              <a:spcBef>
                <a:spcPct val="30000"/>
              </a:spcBef>
              <a:defRPr sz="1200">
                <a:solidFill>
                  <a:schemeClr val="tx1"/>
                </a:solidFill>
                <a:latin typeface="Times New Roman" pitchFamily="18" charset="0"/>
              </a:defRPr>
            </a:lvl3pPr>
            <a:lvl4pPr marL="1582758" indent="-226108" defTabSz="921706" eaLnBrk="0" hangingPunct="0">
              <a:spcBef>
                <a:spcPct val="30000"/>
              </a:spcBef>
              <a:defRPr sz="1200">
                <a:solidFill>
                  <a:schemeClr val="tx1"/>
                </a:solidFill>
                <a:latin typeface="Times New Roman" pitchFamily="18" charset="0"/>
              </a:defRPr>
            </a:lvl4pPr>
            <a:lvl5pPr marL="2034974" indent="-226108" defTabSz="921706" eaLnBrk="0" hangingPunct="0">
              <a:spcBef>
                <a:spcPct val="30000"/>
              </a:spcBef>
              <a:defRPr sz="1200">
                <a:solidFill>
                  <a:schemeClr val="tx1"/>
                </a:solidFill>
                <a:latin typeface="Times New Roman" pitchFamily="18" charset="0"/>
              </a:defRPr>
            </a:lvl5pPr>
            <a:lvl6pPr marL="2487191" indent="-226108" defTabSz="921706" eaLnBrk="0" fontAlgn="base" hangingPunct="0">
              <a:spcBef>
                <a:spcPct val="30000"/>
              </a:spcBef>
              <a:spcAft>
                <a:spcPct val="0"/>
              </a:spcAft>
              <a:defRPr sz="1200">
                <a:solidFill>
                  <a:schemeClr val="tx1"/>
                </a:solidFill>
                <a:latin typeface="Times New Roman" pitchFamily="18" charset="0"/>
              </a:defRPr>
            </a:lvl6pPr>
            <a:lvl7pPr marL="2939407" indent="-226108" defTabSz="921706" eaLnBrk="0" fontAlgn="base" hangingPunct="0">
              <a:spcBef>
                <a:spcPct val="30000"/>
              </a:spcBef>
              <a:spcAft>
                <a:spcPct val="0"/>
              </a:spcAft>
              <a:defRPr sz="1200">
                <a:solidFill>
                  <a:schemeClr val="tx1"/>
                </a:solidFill>
                <a:latin typeface="Times New Roman" pitchFamily="18" charset="0"/>
              </a:defRPr>
            </a:lvl7pPr>
            <a:lvl8pPr marL="3391624" indent="-226108" defTabSz="921706" eaLnBrk="0" fontAlgn="base" hangingPunct="0">
              <a:spcBef>
                <a:spcPct val="30000"/>
              </a:spcBef>
              <a:spcAft>
                <a:spcPct val="0"/>
              </a:spcAft>
              <a:defRPr sz="1200">
                <a:solidFill>
                  <a:schemeClr val="tx1"/>
                </a:solidFill>
                <a:latin typeface="Times New Roman" pitchFamily="18" charset="0"/>
              </a:defRPr>
            </a:lvl8pPr>
            <a:lvl9pPr marL="3843840" indent="-226108" defTabSz="921706"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BEA4F466-5743-4344-AC23-E6E6AFEC1535}" type="slidenum">
              <a:rPr lang="en-US" altLang="en-US" smtClean="0">
                <a:solidFill>
                  <a:prstClr val="black"/>
                </a:solidFill>
                <a:latin typeface="Tahoma" pitchFamily="34" charset="0"/>
              </a:rPr>
              <a:pPr eaLnBrk="1" hangingPunct="1">
                <a:spcBef>
                  <a:spcPct val="0"/>
                </a:spcBef>
              </a:pPr>
              <a:t>94</a:t>
            </a:fld>
            <a:endParaRPr lang="en-US" altLang="en-US">
              <a:solidFill>
                <a:prstClr val="black"/>
              </a:solidFill>
              <a:latin typeface="Tahoma" pitchFamily="34" charset="0"/>
            </a:endParaRPr>
          </a:p>
        </p:txBody>
      </p:sp>
      <p:sp>
        <p:nvSpPr>
          <p:cNvPr id="40963" name="Rectangle 2"/>
          <p:cNvSpPr>
            <a:spLocks noGrp="1" noRot="1" noChangeAspect="1" noChangeArrowheads="1" noTextEdit="1"/>
          </p:cNvSpPr>
          <p:nvPr>
            <p:ph type="sldImg"/>
          </p:nvPr>
        </p:nvSpPr>
        <p:spPr>
          <a:xfrm>
            <a:off x="382588" y="685800"/>
            <a:ext cx="6096000" cy="3429000"/>
          </a:xfrm>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60991692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287" eaLnBrk="0" hangingPunct="0">
              <a:spcBef>
                <a:spcPct val="30000"/>
              </a:spcBef>
              <a:defRPr sz="1200">
                <a:solidFill>
                  <a:schemeClr val="tx1"/>
                </a:solidFill>
                <a:latin typeface="Times New Roman" pitchFamily="18" charset="0"/>
              </a:defRPr>
            </a:lvl1pPr>
            <a:lvl2pPr marL="742909" indent="-285734" defTabSz="922287" eaLnBrk="0" hangingPunct="0">
              <a:spcBef>
                <a:spcPct val="30000"/>
              </a:spcBef>
              <a:defRPr sz="1200">
                <a:solidFill>
                  <a:schemeClr val="tx1"/>
                </a:solidFill>
                <a:latin typeface="Times New Roman" pitchFamily="18" charset="0"/>
              </a:defRPr>
            </a:lvl2pPr>
            <a:lvl3pPr marL="1142937" indent="-228587" defTabSz="922287" eaLnBrk="0" hangingPunct="0">
              <a:spcBef>
                <a:spcPct val="30000"/>
              </a:spcBef>
              <a:defRPr sz="1200">
                <a:solidFill>
                  <a:schemeClr val="tx1"/>
                </a:solidFill>
                <a:latin typeface="Times New Roman" pitchFamily="18" charset="0"/>
              </a:defRPr>
            </a:lvl3pPr>
            <a:lvl4pPr marL="1600111" indent="-228587" defTabSz="922287" eaLnBrk="0" hangingPunct="0">
              <a:spcBef>
                <a:spcPct val="30000"/>
              </a:spcBef>
              <a:defRPr sz="1200">
                <a:solidFill>
                  <a:schemeClr val="tx1"/>
                </a:solidFill>
                <a:latin typeface="Times New Roman" pitchFamily="18" charset="0"/>
              </a:defRPr>
            </a:lvl4pPr>
            <a:lvl5pPr marL="2057287" indent="-228587" defTabSz="922287" eaLnBrk="0" hangingPunct="0">
              <a:spcBef>
                <a:spcPct val="30000"/>
              </a:spcBef>
              <a:defRPr sz="1200">
                <a:solidFill>
                  <a:schemeClr val="tx1"/>
                </a:solidFill>
                <a:latin typeface="Times New Roman" pitchFamily="18" charset="0"/>
              </a:defRPr>
            </a:lvl5pPr>
            <a:lvl6pPr marL="2514461" indent="-228587" defTabSz="922287" eaLnBrk="0" fontAlgn="base" hangingPunct="0">
              <a:spcBef>
                <a:spcPct val="30000"/>
              </a:spcBef>
              <a:spcAft>
                <a:spcPct val="0"/>
              </a:spcAft>
              <a:defRPr sz="1200">
                <a:solidFill>
                  <a:schemeClr val="tx1"/>
                </a:solidFill>
                <a:latin typeface="Times New Roman" pitchFamily="18" charset="0"/>
              </a:defRPr>
            </a:lvl6pPr>
            <a:lvl7pPr marL="2971635" indent="-228587" defTabSz="922287" eaLnBrk="0" fontAlgn="base" hangingPunct="0">
              <a:spcBef>
                <a:spcPct val="30000"/>
              </a:spcBef>
              <a:spcAft>
                <a:spcPct val="0"/>
              </a:spcAft>
              <a:defRPr sz="1200">
                <a:solidFill>
                  <a:schemeClr val="tx1"/>
                </a:solidFill>
                <a:latin typeface="Times New Roman" pitchFamily="18" charset="0"/>
              </a:defRPr>
            </a:lvl7pPr>
            <a:lvl8pPr marL="3428811" indent="-228587" defTabSz="922287" eaLnBrk="0" fontAlgn="base" hangingPunct="0">
              <a:spcBef>
                <a:spcPct val="30000"/>
              </a:spcBef>
              <a:spcAft>
                <a:spcPct val="0"/>
              </a:spcAft>
              <a:defRPr sz="1200">
                <a:solidFill>
                  <a:schemeClr val="tx1"/>
                </a:solidFill>
                <a:latin typeface="Times New Roman" pitchFamily="18" charset="0"/>
              </a:defRPr>
            </a:lvl8pPr>
            <a:lvl9pPr marL="3885985" indent="-228587" defTabSz="922287"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3E6BB24F-7527-415E-A4B4-B132D61B26C9}" type="slidenum">
              <a:rPr lang="en-US" altLang="en-US" smtClean="0">
                <a:solidFill>
                  <a:prstClr val="black"/>
                </a:solidFill>
              </a:rPr>
              <a:pPr>
                <a:spcBef>
                  <a:spcPct val="0"/>
                </a:spcBef>
              </a:pPr>
              <a:t>95</a:t>
            </a:fld>
            <a:endParaRPr lang="en-US" altLang="en-US">
              <a:solidFill>
                <a:prstClr val="black"/>
              </a:solidFill>
            </a:endParaRPr>
          </a:p>
        </p:txBody>
      </p:sp>
      <p:sp>
        <p:nvSpPr>
          <p:cNvPr id="16387" name="Rectangle 2"/>
          <p:cNvSpPr>
            <a:spLocks noGrp="1" noRot="1" noChangeAspect="1" noChangeArrowheads="1" noTextEdit="1"/>
          </p:cNvSpPr>
          <p:nvPr>
            <p:ph type="sldImg"/>
          </p:nvPr>
        </p:nvSpPr>
        <p:spPr>
          <a:xfrm>
            <a:off x="717550" y="1162050"/>
            <a:ext cx="5575300" cy="3136900"/>
          </a:xfrm>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58533728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287" eaLnBrk="0" hangingPunct="0">
              <a:spcBef>
                <a:spcPct val="30000"/>
              </a:spcBef>
              <a:defRPr sz="1200">
                <a:solidFill>
                  <a:schemeClr val="tx1"/>
                </a:solidFill>
                <a:latin typeface="Times New Roman" pitchFamily="18" charset="0"/>
              </a:defRPr>
            </a:lvl1pPr>
            <a:lvl2pPr marL="742909" indent="-285734" defTabSz="922287" eaLnBrk="0" hangingPunct="0">
              <a:spcBef>
                <a:spcPct val="30000"/>
              </a:spcBef>
              <a:defRPr sz="1200">
                <a:solidFill>
                  <a:schemeClr val="tx1"/>
                </a:solidFill>
                <a:latin typeface="Times New Roman" pitchFamily="18" charset="0"/>
              </a:defRPr>
            </a:lvl2pPr>
            <a:lvl3pPr marL="1142937" indent="-228587" defTabSz="922287" eaLnBrk="0" hangingPunct="0">
              <a:spcBef>
                <a:spcPct val="30000"/>
              </a:spcBef>
              <a:defRPr sz="1200">
                <a:solidFill>
                  <a:schemeClr val="tx1"/>
                </a:solidFill>
                <a:latin typeface="Times New Roman" pitchFamily="18" charset="0"/>
              </a:defRPr>
            </a:lvl3pPr>
            <a:lvl4pPr marL="1600111" indent="-228587" defTabSz="922287" eaLnBrk="0" hangingPunct="0">
              <a:spcBef>
                <a:spcPct val="30000"/>
              </a:spcBef>
              <a:defRPr sz="1200">
                <a:solidFill>
                  <a:schemeClr val="tx1"/>
                </a:solidFill>
                <a:latin typeface="Times New Roman" pitchFamily="18" charset="0"/>
              </a:defRPr>
            </a:lvl4pPr>
            <a:lvl5pPr marL="2057287" indent="-228587" defTabSz="922287" eaLnBrk="0" hangingPunct="0">
              <a:spcBef>
                <a:spcPct val="30000"/>
              </a:spcBef>
              <a:defRPr sz="1200">
                <a:solidFill>
                  <a:schemeClr val="tx1"/>
                </a:solidFill>
                <a:latin typeface="Times New Roman" pitchFamily="18" charset="0"/>
              </a:defRPr>
            </a:lvl5pPr>
            <a:lvl6pPr marL="2514461" indent="-228587" defTabSz="922287" eaLnBrk="0" fontAlgn="base" hangingPunct="0">
              <a:spcBef>
                <a:spcPct val="30000"/>
              </a:spcBef>
              <a:spcAft>
                <a:spcPct val="0"/>
              </a:spcAft>
              <a:defRPr sz="1200">
                <a:solidFill>
                  <a:schemeClr val="tx1"/>
                </a:solidFill>
                <a:latin typeface="Times New Roman" pitchFamily="18" charset="0"/>
              </a:defRPr>
            </a:lvl6pPr>
            <a:lvl7pPr marL="2971635" indent="-228587" defTabSz="922287" eaLnBrk="0" fontAlgn="base" hangingPunct="0">
              <a:spcBef>
                <a:spcPct val="30000"/>
              </a:spcBef>
              <a:spcAft>
                <a:spcPct val="0"/>
              </a:spcAft>
              <a:defRPr sz="1200">
                <a:solidFill>
                  <a:schemeClr val="tx1"/>
                </a:solidFill>
                <a:latin typeface="Times New Roman" pitchFamily="18" charset="0"/>
              </a:defRPr>
            </a:lvl7pPr>
            <a:lvl8pPr marL="3428811" indent="-228587" defTabSz="922287" eaLnBrk="0" fontAlgn="base" hangingPunct="0">
              <a:spcBef>
                <a:spcPct val="30000"/>
              </a:spcBef>
              <a:spcAft>
                <a:spcPct val="0"/>
              </a:spcAft>
              <a:defRPr sz="1200">
                <a:solidFill>
                  <a:schemeClr val="tx1"/>
                </a:solidFill>
                <a:latin typeface="Times New Roman" pitchFamily="18" charset="0"/>
              </a:defRPr>
            </a:lvl8pPr>
            <a:lvl9pPr marL="3885985" indent="-228587" defTabSz="922287"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3E6BB24F-7527-415E-A4B4-B132D61B26C9}" type="slidenum">
              <a:rPr lang="en-US" altLang="en-US" smtClean="0">
                <a:solidFill>
                  <a:prstClr val="black"/>
                </a:solidFill>
              </a:rPr>
              <a:pPr>
                <a:spcBef>
                  <a:spcPct val="0"/>
                </a:spcBef>
              </a:pPr>
              <a:t>96</a:t>
            </a:fld>
            <a:endParaRPr lang="en-US" altLang="en-US">
              <a:solidFill>
                <a:prstClr val="black"/>
              </a:solidFill>
            </a:endParaRPr>
          </a:p>
        </p:txBody>
      </p:sp>
      <p:sp>
        <p:nvSpPr>
          <p:cNvPr id="16387" name="Rectangle 2"/>
          <p:cNvSpPr>
            <a:spLocks noGrp="1" noRot="1" noChangeAspect="1" noChangeArrowheads="1" noTextEdit="1"/>
          </p:cNvSpPr>
          <p:nvPr>
            <p:ph type="sldImg"/>
          </p:nvPr>
        </p:nvSpPr>
        <p:spPr>
          <a:xfrm>
            <a:off x="717550" y="1162050"/>
            <a:ext cx="5575300" cy="3136900"/>
          </a:xfrm>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40945125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287" eaLnBrk="0" hangingPunct="0">
              <a:spcBef>
                <a:spcPct val="30000"/>
              </a:spcBef>
              <a:defRPr sz="1200">
                <a:solidFill>
                  <a:schemeClr val="tx1"/>
                </a:solidFill>
                <a:latin typeface="Times New Roman" pitchFamily="18" charset="0"/>
              </a:defRPr>
            </a:lvl1pPr>
            <a:lvl2pPr marL="742909" indent="-285734" defTabSz="922287" eaLnBrk="0" hangingPunct="0">
              <a:spcBef>
                <a:spcPct val="30000"/>
              </a:spcBef>
              <a:defRPr sz="1200">
                <a:solidFill>
                  <a:schemeClr val="tx1"/>
                </a:solidFill>
                <a:latin typeface="Times New Roman" pitchFamily="18" charset="0"/>
              </a:defRPr>
            </a:lvl2pPr>
            <a:lvl3pPr marL="1142937" indent="-228587" defTabSz="922287" eaLnBrk="0" hangingPunct="0">
              <a:spcBef>
                <a:spcPct val="30000"/>
              </a:spcBef>
              <a:defRPr sz="1200">
                <a:solidFill>
                  <a:schemeClr val="tx1"/>
                </a:solidFill>
                <a:latin typeface="Times New Roman" pitchFamily="18" charset="0"/>
              </a:defRPr>
            </a:lvl3pPr>
            <a:lvl4pPr marL="1600111" indent="-228587" defTabSz="922287" eaLnBrk="0" hangingPunct="0">
              <a:spcBef>
                <a:spcPct val="30000"/>
              </a:spcBef>
              <a:defRPr sz="1200">
                <a:solidFill>
                  <a:schemeClr val="tx1"/>
                </a:solidFill>
                <a:latin typeface="Times New Roman" pitchFamily="18" charset="0"/>
              </a:defRPr>
            </a:lvl4pPr>
            <a:lvl5pPr marL="2057287" indent="-228587" defTabSz="922287" eaLnBrk="0" hangingPunct="0">
              <a:spcBef>
                <a:spcPct val="30000"/>
              </a:spcBef>
              <a:defRPr sz="1200">
                <a:solidFill>
                  <a:schemeClr val="tx1"/>
                </a:solidFill>
                <a:latin typeface="Times New Roman" pitchFamily="18" charset="0"/>
              </a:defRPr>
            </a:lvl5pPr>
            <a:lvl6pPr marL="2514461" indent="-228587" defTabSz="922287" eaLnBrk="0" fontAlgn="base" hangingPunct="0">
              <a:spcBef>
                <a:spcPct val="30000"/>
              </a:spcBef>
              <a:spcAft>
                <a:spcPct val="0"/>
              </a:spcAft>
              <a:defRPr sz="1200">
                <a:solidFill>
                  <a:schemeClr val="tx1"/>
                </a:solidFill>
                <a:latin typeface="Times New Roman" pitchFamily="18" charset="0"/>
              </a:defRPr>
            </a:lvl6pPr>
            <a:lvl7pPr marL="2971635" indent="-228587" defTabSz="922287" eaLnBrk="0" fontAlgn="base" hangingPunct="0">
              <a:spcBef>
                <a:spcPct val="30000"/>
              </a:spcBef>
              <a:spcAft>
                <a:spcPct val="0"/>
              </a:spcAft>
              <a:defRPr sz="1200">
                <a:solidFill>
                  <a:schemeClr val="tx1"/>
                </a:solidFill>
                <a:latin typeface="Times New Roman" pitchFamily="18" charset="0"/>
              </a:defRPr>
            </a:lvl7pPr>
            <a:lvl8pPr marL="3428811" indent="-228587" defTabSz="922287" eaLnBrk="0" fontAlgn="base" hangingPunct="0">
              <a:spcBef>
                <a:spcPct val="30000"/>
              </a:spcBef>
              <a:spcAft>
                <a:spcPct val="0"/>
              </a:spcAft>
              <a:defRPr sz="1200">
                <a:solidFill>
                  <a:schemeClr val="tx1"/>
                </a:solidFill>
                <a:latin typeface="Times New Roman" pitchFamily="18" charset="0"/>
              </a:defRPr>
            </a:lvl8pPr>
            <a:lvl9pPr marL="3885985" indent="-228587" defTabSz="922287"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3E6BB24F-7527-415E-A4B4-B132D61B26C9}" type="slidenum">
              <a:rPr lang="en-US" altLang="en-US" smtClean="0">
                <a:solidFill>
                  <a:prstClr val="black"/>
                </a:solidFill>
              </a:rPr>
              <a:pPr>
                <a:spcBef>
                  <a:spcPct val="0"/>
                </a:spcBef>
              </a:pPr>
              <a:t>97</a:t>
            </a:fld>
            <a:endParaRPr lang="en-US" altLang="en-US">
              <a:solidFill>
                <a:prstClr val="black"/>
              </a:solidFill>
            </a:endParaRPr>
          </a:p>
        </p:txBody>
      </p:sp>
      <p:sp>
        <p:nvSpPr>
          <p:cNvPr id="16387" name="Rectangle 2"/>
          <p:cNvSpPr>
            <a:spLocks noGrp="1" noRot="1" noChangeAspect="1" noChangeArrowheads="1" noTextEdit="1"/>
          </p:cNvSpPr>
          <p:nvPr>
            <p:ph type="sldImg"/>
          </p:nvPr>
        </p:nvSpPr>
        <p:spPr>
          <a:xfrm>
            <a:off x="717550" y="1162050"/>
            <a:ext cx="5575300" cy="3136900"/>
          </a:xfrm>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810208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42FBE8-A3A2-43F2-B19B-F5FFD64BB8D4}" type="slidenum">
              <a:rPr lang="en-US" altLang="zh-CN">
                <a:solidFill>
                  <a:prstClr val="black"/>
                </a:solidFill>
              </a:rPr>
              <a:pPr>
                <a:spcBef>
                  <a:spcPct val="0"/>
                </a:spcBef>
              </a:pPr>
              <a:t>11</a:t>
            </a:fld>
            <a:endParaRPr lang="en-US" altLang="zh-CN">
              <a:solidFill>
                <a:prstClr val="black"/>
              </a:solidFill>
            </a:endParaRPr>
          </a:p>
        </p:txBody>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5533637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287" eaLnBrk="0" hangingPunct="0">
              <a:spcBef>
                <a:spcPct val="30000"/>
              </a:spcBef>
              <a:defRPr sz="1200">
                <a:solidFill>
                  <a:schemeClr val="tx1"/>
                </a:solidFill>
                <a:latin typeface="Times New Roman" pitchFamily="18" charset="0"/>
              </a:defRPr>
            </a:lvl1pPr>
            <a:lvl2pPr marL="742909" indent="-285734" defTabSz="922287" eaLnBrk="0" hangingPunct="0">
              <a:spcBef>
                <a:spcPct val="30000"/>
              </a:spcBef>
              <a:defRPr sz="1200">
                <a:solidFill>
                  <a:schemeClr val="tx1"/>
                </a:solidFill>
                <a:latin typeface="Times New Roman" pitchFamily="18" charset="0"/>
              </a:defRPr>
            </a:lvl2pPr>
            <a:lvl3pPr marL="1142937" indent="-228587" defTabSz="922287" eaLnBrk="0" hangingPunct="0">
              <a:spcBef>
                <a:spcPct val="30000"/>
              </a:spcBef>
              <a:defRPr sz="1200">
                <a:solidFill>
                  <a:schemeClr val="tx1"/>
                </a:solidFill>
                <a:latin typeface="Times New Roman" pitchFamily="18" charset="0"/>
              </a:defRPr>
            </a:lvl3pPr>
            <a:lvl4pPr marL="1600111" indent="-228587" defTabSz="922287" eaLnBrk="0" hangingPunct="0">
              <a:spcBef>
                <a:spcPct val="30000"/>
              </a:spcBef>
              <a:defRPr sz="1200">
                <a:solidFill>
                  <a:schemeClr val="tx1"/>
                </a:solidFill>
                <a:latin typeface="Times New Roman" pitchFamily="18" charset="0"/>
              </a:defRPr>
            </a:lvl4pPr>
            <a:lvl5pPr marL="2057287" indent="-228587" defTabSz="922287" eaLnBrk="0" hangingPunct="0">
              <a:spcBef>
                <a:spcPct val="30000"/>
              </a:spcBef>
              <a:defRPr sz="1200">
                <a:solidFill>
                  <a:schemeClr val="tx1"/>
                </a:solidFill>
                <a:latin typeface="Times New Roman" pitchFamily="18" charset="0"/>
              </a:defRPr>
            </a:lvl5pPr>
            <a:lvl6pPr marL="2514461" indent="-228587" defTabSz="922287" eaLnBrk="0" fontAlgn="base" hangingPunct="0">
              <a:spcBef>
                <a:spcPct val="30000"/>
              </a:spcBef>
              <a:spcAft>
                <a:spcPct val="0"/>
              </a:spcAft>
              <a:defRPr sz="1200">
                <a:solidFill>
                  <a:schemeClr val="tx1"/>
                </a:solidFill>
                <a:latin typeface="Times New Roman" pitchFamily="18" charset="0"/>
              </a:defRPr>
            </a:lvl6pPr>
            <a:lvl7pPr marL="2971635" indent="-228587" defTabSz="922287" eaLnBrk="0" fontAlgn="base" hangingPunct="0">
              <a:spcBef>
                <a:spcPct val="30000"/>
              </a:spcBef>
              <a:spcAft>
                <a:spcPct val="0"/>
              </a:spcAft>
              <a:defRPr sz="1200">
                <a:solidFill>
                  <a:schemeClr val="tx1"/>
                </a:solidFill>
                <a:latin typeface="Times New Roman" pitchFamily="18" charset="0"/>
              </a:defRPr>
            </a:lvl7pPr>
            <a:lvl8pPr marL="3428811" indent="-228587" defTabSz="922287" eaLnBrk="0" fontAlgn="base" hangingPunct="0">
              <a:spcBef>
                <a:spcPct val="30000"/>
              </a:spcBef>
              <a:spcAft>
                <a:spcPct val="0"/>
              </a:spcAft>
              <a:defRPr sz="1200">
                <a:solidFill>
                  <a:schemeClr val="tx1"/>
                </a:solidFill>
                <a:latin typeface="Times New Roman" pitchFamily="18" charset="0"/>
              </a:defRPr>
            </a:lvl8pPr>
            <a:lvl9pPr marL="3885985" indent="-228587" defTabSz="922287"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3E6BB24F-7527-415E-A4B4-B132D61B26C9}" type="slidenum">
              <a:rPr lang="en-US" altLang="en-US" smtClean="0">
                <a:solidFill>
                  <a:prstClr val="black"/>
                </a:solidFill>
              </a:rPr>
              <a:pPr>
                <a:spcBef>
                  <a:spcPct val="0"/>
                </a:spcBef>
              </a:pPr>
              <a:t>98</a:t>
            </a:fld>
            <a:endParaRPr lang="en-US" altLang="en-US">
              <a:solidFill>
                <a:prstClr val="black"/>
              </a:solidFill>
            </a:endParaRPr>
          </a:p>
        </p:txBody>
      </p:sp>
      <p:sp>
        <p:nvSpPr>
          <p:cNvPr id="16387" name="Rectangle 2"/>
          <p:cNvSpPr>
            <a:spLocks noGrp="1" noRot="1" noChangeAspect="1" noChangeArrowheads="1" noTextEdit="1"/>
          </p:cNvSpPr>
          <p:nvPr>
            <p:ph type="sldImg"/>
          </p:nvPr>
        </p:nvSpPr>
        <p:spPr>
          <a:xfrm>
            <a:off x="717550" y="1162050"/>
            <a:ext cx="5575300" cy="3136900"/>
          </a:xfrm>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32487671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287" eaLnBrk="0" hangingPunct="0">
              <a:spcBef>
                <a:spcPct val="30000"/>
              </a:spcBef>
              <a:defRPr sz="1200">
                <a:solidFill>
                  <a:schemeClr val="tx1"/>
                </a:solidFill>
                <a:latin typeface="Times New Roman" pitchFamily="18" charset="0"/>
              </a:defRPr>
            </a:lvl1pPr>
            <a:lvl2pPr marL="742909" indent="-285734" defTabSz="922287" eaLnBrk="0" hangingPunct="0">
              <a:spcBef>
                <a:spcPct val="30000"/>
              </a:spcBef>
              <a:defRPr sz="1200">
                <a:solidFill>
                  <a:schemeClr val="tx1"/>
                </a:solidFill>
                <a:latin typeface="Times New Roman" pitchFamily="18" charset="0"/>
              </a:defRPr>
            </a:lvl2pPr>
            <a:lvl3pPr marL="1142937" indent="-228587" defTabSz="922287" eaLnBrk="0" hangingPunct="0">
              <a:spcBef>
                <a:spcPct val="30000"/>
              </a:spcBef>
              <a:defRPr sz="1200">
                <a:solidFill>
                  <a:schemeClr val="tx1"/>
                </a:solidFill>
                <a:latin typeface="Times New Roman" pitchFamily="18" charset="0"/>
              </a:defRPr>
            </a:lvl3pPr>
            <a:lvl4pPr marL="1600111" indent="-228587" defTabSz="922287" eaLnBrk="0" hangingPunct="0">
              <a:spcBef>
                <a:spcPct val="30000"/>
              </a:spcBef>
              <a:defRPr sz="1200">
                <a:solidFill>
                  <a:schemeClr val="tx1"/>
                </a:solidFill>
                <a:latin typeface="Times New Roman" pitchFamily="18" charset="0"/>
              </a:defRPr>
            </a:lvl4pPr>
            <a:lvl5pPr marL="2057287" indent="-228587" defTabSz="922287" eaLnBrk="0" hangingPunct="0">
              <a:spcBef>
                <a:spcPct val="30000"/>
              </a:spcBef>
              <a:defRPr sz="1200">
                <a:solidFill>
                  <a:schemeClr val="tx1"/>
                </a:solidFill>
                <a:latin typeface="Times New Roman" pitchFamily="18" charset="0"/>
              </a:defRPr>
            </a:lvl5pPr>
            <a:lvl6pPr marL="2514461" indent="-228587" defTabSz="922287" eaLnBrk="0" fontAlgn="base" hangingPunct="0">
              <a:spcBef>
                <a:spcPct val="30000"/>
              </a:spcBef>
              <a:spcAft>
                <a:spcPct val="0"/>
              </a:spcAft>
              <a:defRPr sz="1200">
                <a:solidFill>
                  <a:schemeClr val="tx1"/>
                </a:solidFill>
                <a:latin typeface="Times New Roman" pitchFamily="18" charset="0"/>
              </a:defRPr>
            </a:lvl6pPr>
            <a:lvl7pPr marL="2971635" indent="-228587" defTabSz="922287" eaLnBrk="0" fontAlgn="base" hangingPunct="0">
              <a:spcBef>
                <a:spcPct val="30000"/>
              </a:spcBef>
              <a:spcAft>
                <a:spcPct val="0"/>
              </a:spcAft>
              <a:defRPr sz="1200">
                <a:solidFill>
                  <a:schemeClr val="tx1"/>
                </a:solidFill>
                <a:latin typeface="Times New Roman" pitchFamily="18" charset="0"/>
              </a:defRPr>
            </a:lvl7pPr>
            <a:lvl8pPr marL="3428811" indent="-228587" defTabSz="922287" eaLnBrk="0" fontAlgn="base" hangingPunct="0">
              <a:spcBef>
                <a:spcPct val="30000"/>
              </a:spcBef>
              <a:spcAft>
                <a:spcPct val="0"/>
              </a:spcAft>
              <a:defRPr sz="1200">
                <a:solidFill>
                  <a:schemeClr val="tx1"/>
                </a:solidFill>
                <a:latin typeface="Times New Roman" pitchFamily="18" charset="0"/>
              </a:defRPr>
            </a:lvl8pPr>
            <a:lvl9pPr marL="3885985" indent="-228587" defTabSz="922287"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3E6BB24F-7527-415E-A4B4-B132D61B26C9}" type="slidenum">
              <a:rPr lang="en-US" altLang="en-US" smtClean="0">
                <a:solidFill>
                  <a:prstClr val="black"/>
                </a:solidFill>
              </a:rPr>
              <a:pPr>
                <a:spcBef>
                  <a:spcPct val="0"/>
                </a:spcBef>
              </a:pPr>
              <a:t>99</a:t>
            </a:fld>
            <a:endParaRPr lang="en-US" altLang="en-US">
              <a:solidFill>
                <a:prstClr val="black"/>
              </a:solidFill>
            </a:endParaRPr>
          </a:p>
        </p:txBody>
      </p:sp>
      <p:sp>
        <p:nvSpPr>
          <p:cNvPr id="16387" name="Rectangle 2"/>
          <p:cNvSpPr>
            <a:spLocks noGrp="1" noRot="1" noChangeAspect="1" noChangeArrowheads="1" noTextEdit="1"/>
          </p:cNvSpPr>
          <p:nvPr>
            <p:ph type="sldImg"/>
          </p:nvPr>
        </p:nvSpPr>
        <p:spPr>
          <a:xfrm>
            <a:off x="717550" y="1162050"/>
            <a:ext cx="5575300" cy="3136900"/>
          </a:xfrm>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53560675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287" eaLnBrk="0" hangingPunct="0">
              <a:spcBef>
                <a:spcPct val="30000"/>
              </a:spcBef>
              <a:defRPr sz="1200">
                <a:solidFill>
                  <a:schemeClr val="tx1"/>
                </a:solidFill>
                <a:latin typeface="Times New Roman" pitchFamily="18" charset="0"/>
              </a:defRPr>
            </a:lvl1pPr>
            <a:lvl2pPr marL="742909" indent="-285734" defTabSz="922287" eaLnBrk="0" hangingPunct="0">
              <a:spcBef>
                <a:spcPct val="30000"/>
              </a:spcBef>
              <a:defRPr sz="1200">
                <a:solidFill>
                  <a:schemeClr val="tx1"/>
                </a:solidFill>
                <a:latin typeface="Times New Roman" pitchFamily="18" charset="0"/>
              </a:defRPr>
            </a:lvl2pPr>
            <a:lvl3pPr marL="1142937" indent="-228587" defTabSz="922287" eaLnBrk="0" hangingPunct="0">
              <a:spcBef>
                <a:spcPct val="30000"/>
              </a:spcBef>
              <a:defRPr sz="1200">
                <a:solidFill>
                  <a:schemeClr val="tx1"/>
                </a:solidFill>
                <a:latin typeface="Times New Roman" pitchFamily="18" charset="0"/>
              </a:defRPr>
            </a:lvl3pPr>
            <a:lvl4pPr marL="1600111" indent="-228587" defTabSz="922287" eaLnBrk="0" hangingPunct="0">
              <a:spcBef>
                <a:spcPct val="30000"/>
              </a:spcBef>
              <a:defRPr sz="1200">
                <a:solidFill>
                  <a:schemeClr val="tx1"/>
                </a:solidFill>
                <a:latin typeface="Times New Roman" pitchFamily="18" charset="0"/>
              </a:defRPr>
            </a:lvl4pPr>
            <a:lvl5pPr marL="2057287" indent="-228587" defTabSz="922287" eaLnBrk="0" hangingPunct="0">
              <a:spcBef>
                <a:spcPct val="30000"/>
              </a:spcBef>
              <a:defRPr sz="1200">
                <a:solidFill>
                  <a:schemeClr val="tx1"/>
                </a:solidFill>
                <a:latin typeface="Times New Roman" pitchFamily="18" charset="0"/>
              </a:defRPr>
            </a:lvl5pPr>
            <a:lvl6pPr marL="2514461" indent="-228587" defTabSz="922287" eaLnBrk="0" fontAlgn="base" hangingPunct="0">
              <a:spcBef>
                <a:spcPct val="30000"/>
              </a:spcBef>
              <a:spcAft>
                <a:spcPct val="0"/>
              </a:spcAft>
              <a:defRPr sz="1200">
                <a:solidFill>
                  <a:schemeClr val="tx1"/>
                </a:solidFill>
                <a:latin typeface="Times New Roman" pitchFamily="18" charset="0"/>
              </a:defRPr>
            </a:lvl6pPr>
            <a:lvl7pPr marL="2971635" indent="-228587" defTabSz="922287" eaLnBrk="0" fontAlgn="base" hangingPunct="0">
              <a:spcBef>
                <a:spcPct val="30000"/>
              </a:spcBef>
              <a:spcAft>
                <a:spcPct val="0"/>
              </a:spcAft>
              <a:defRPr sz="1200">
                <a:solidFill>
                  <a:schemeClr val="tx1"/>
                </a:solidFill>
                <a:latin typeface="Times New Roman" pitchFamily="18" charset="0"/>
              </a:defRPr>
            </a:lvl7pPr>
            <a:lvl8pPr marL="3428811" indent="-228587" defTabSz="922287" eaLnBrk="0" fontAlgn="base" hangingPunct="0">
              <a:spcBef>
                <a:spcPct val="30000"/>
              </a:spcBef>
              <a:spcAft>
                <a:spcPct val="0"/>
              </a:spcAft>
              <a:defRPr sz="1200">
                <a:solidFill>
                  <a:schemeClr val="tx1"/>
                </a:solidFill>
                <a:latin typeface="Times New Roman" pitchFamily="18" charset="0"/>
              </a:defRPr>
            </a:lvl8pPr>
            <a:lvl9pPr marL="3885985" indent="-228587" defTabSz="922287"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3E6BB24F-7527-415E-A4B4-B132D61B26C9}" type="slidenum">
              <a:rPr lang="en-US" altLang="en-US" smtClean="0">
                <a:solidFill>
                  <a:prstClr val="black"/>
                </a:solidFill>
              </a:rPr>
              <a:pPr>
                <a:spcBef>
                  <a:spcPct val="0"/>
                </a:spcBef>
              </a:pPr>
              <a:t>100</a:t>
            </a:fld>
            <a:endParaRPr lang="en-US" altLang="en-US">
              <a:solidFill>
                <a:prstClr val="black"/>
              </a:solidFill>
            </a:endParaRPr>
          </a:p>
        </p:txBody>
      </p:sp>
      <p:sp>
        <p:nvSpPr>
          <p:cNvPr id="16387" name="Rectangle 2"/>
          <p:cNvSpPr>
            <a:spLocks noGrp="1" noRot="1" noChangeAspect="1" noChangeArrowheads="1" noTextEdit="1"/>
          </p:cNvSpPr>
          <p:nvPr>
            <p:ph type="sldImg"/>
          </p:nvPr>
        </p:nvSpPr>
        <p:spPr>
          <a:xfrm>
            <a:off x="717550" y="1162050"/>
            <a:ext cx="5575300" cy="3136900"/>
          </a:xfrm>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77915498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287" eaLnBrk="0" hangingPunct="0">
              <a:spcBef>
                <a:spcPct val="30000"/>
              </a:spcBef>
              <a:defRPr sz="1200">
                <a:solidFill>
                  <a:schemeClr val="tx1"/>
                </a:solidFill>
                <a:latin typeface="Times New Roman" pitchFamily="18" charset="0"/>
              </a:defRPr>
            </a:lvl1pPr>
            <a:lvl2pPr marL="742909" indent="-285734" defTabSz="922287" eaLnBrk="0" hangingPunct="0">
              <a:spcBef>
                <a:spcPct val="30000"/>
              </a:spcBef>
              <a:defRPr sz="1200">
                <a:solidFill>
                  <a:schemeClr val="tx1"/>
                </a:solidFill>
                <a:latin typeface="Times New Roman" pitchFamily="18" charset="0"/>
              </a:defRPr>
            </a:lvl2pPr>
            <a:lvl3pPr marL="1142937" indent="-228587" defTabSz="922287" eaLnBrk="0" hangingPunct="0">
              <a:spcBef>
                <a:spcPct val="30000"/>
              </a:spcBef>
              <a:defRPr sz="1200">
                <a:solidFill>
                  <a:schemeClr val="tx1"/>
                </a:solidFill>
                <a:latin typeface="Times New Roman" pitchFamily="18" charset="0"/>
              </a:defRPr>
            </a:lvl3pPr>
            <a:lvl4pPr marL="1600111" indent="-228587" defTabSz="922287" eaLnBrk="0" hangingPunct="0">
              <a:spcBef>
                <a:spcPct val="30000"/>
              </a:spcBef>
              <a:defRPr sz="1200">
                <a:solidFill>
                  <a:schemeClr val="tx1"/>
                </a:solidFill>
                <a:latin typeface="Times New Roman" pitchFamily="18" charset="0"/>
              </a:defRPr>
            </a:lvl4pPr>
            <a:lvl5pPr marL="2057287" indent="-228587" defTabSz="922287" eaLnBrk="0" hangingPunct="0">
              <a:spcBef>
                <a:spcPct val="30000"/>
              </a:spcBef>
              <a:defRPr sz="1200">
                <a:solidFill>
                  <a:schemeClr val="tx1"/>
                </a:solidFill>
                <a:latin typeface="Times New Roman" pitchFamily="18" charset="0"/>
              </a:defRPr>
            </a:lvl5pPr>
            <a:lvl6pPr marL="2514461" indent="-228587" defTabSz="922287" eaLnBrk="0" fontAlgn="base" hangingPunct="0">
              <a:spcBef>
                <a:spcPct val="30000"/>
              </a:spcBef>
              <a:spcAft>
                <a:spcPct val="0"/>
              </a:spcAft>
              <a:defRPr sz="1200">
                <a:solidFill>
                  <a:schemeClr val="tx1"/>
                </a:solidFill>
                <a:latin typeface="Times New Roman" pitchFamily="18" charset="0"/>
              </a:defRPr>
            </a:lvl6pPr>
            <a:lvl7pPr marL="2971635" indent="-228587" defTabSz="922287" eaLnBrk="0" fontAlgn="base" hangingPunct="0">
              <a:spcBef>
                <a:spcPct val="30000"/>
              </a:spcBef>
              <a:spcAft>
                <a:spcPct val="0"/>
              </a:spcAft>
              <a:defRPr sz="1200">
                <a:solidFill>
                  <a:schemeClr val="tx1"/>
                </a:solidFill>
                <a:latin typeface="Times New Roman" pitchFamily="18" charset="0"/>
              </a:defRPr>
            </a:lvl7pPr>
            <a:lvl8pPr marL="3428811" indent="-228587" defTabSz="922287" eaLnBrk="0" fontAlgn="base" hangingPunct="0">
              <a:spcBef>
                <a:spcPct val="30000"/>
              </a:spcBef>
              <a:spcAft>
                <a:spcPct val="0"/>
              </a:spcAft>
              <a:defRPr sz="1200">
                <a:solidFill>
                  <a:schemeClr val="tx1"/>
                </a:solidFill>
                <a:latin typeface="Times New Roman" pitchFamily="18" charset="0"/>
              </a:defRPr>
            </a:lvl8pPr>
            <a:lvl9pPr marL="3885985" indent="-228587" defTabSz="922287"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3E6BB24F-7527-415E-A4B4-B132D61B26C9}" type="slidenum">
              <a:rPr lang="en-US" altLang="en-US" smtClean="0">
                <a:solidFill>
                  <a:prstClr val="black"/>
                </a:solidFill>
              </a:rPr>
              <a:pPr>
                <a:spcBef>
                  <a:spcPct val="0"/>
                </a:spcBef>
              </a:pPr>
              <a:t>101</a:t>
            </a:fld>
            <a:endParaRPr lang="en-US" altLang="en-US">
              <a:solidFill>
                <a:prstClr val="black"/>
              </a:solidFill>
            </a:endParaRPr>
          </a:p>
        </p:txBody>
      </p:sp>
      <p:sp>
        <p:nvSpPr>
          <p:cNvPr id="16387" name="Rectangle 2"/>
          <p:cNvSpPr>
            <a:spLocks noGrp="1" noRot="1" noChangeAspect="1" noChangeArrowheads="1" noTextEdit="1"/>
          </p:cNvSpPr>
          <p:nvPr>
            <p:ph type="sldImg"/>
          </p:nvPr>
        </p:nvSpPr>
        <p:spPr>
          <a:xfrm>
            <a:off x="717550" y="1162050"/>
            <a:ext cx="5575300" cy="3136900"/>
          </a:xfrm>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587536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44500" y="2343945"/>
            <a:ext cx="11303000" cy="1034256"/>
          </a:xfrm>
        </p:spPr>
        <p:txBody>
          <a:bodyPr anchor="b">
            <a:noAutofit/>
          </a:bodyPr>
          <a:lstStyle>
            <a:lvl1pPr algn="ctr">
              <a:lnSpc>
                <a:spcPct val="85000"/>
              </a:lnSpc>
              <a:defRPr sz="6600" spc="-51" baseline="0">
                <a:solidFill>
                  <a:schemeClr val="tx1"/>
                </a:solidFill>
              </a:defRPr>
            </a:lvl1pPr>
          </a:lstStyle>
          <a:p>
            <a:r>
              <a:rPr lang="en-US" dirty="0"/>
              <a:t>Click to edit Master title style</a:t>
            </a:r>
          </a:p>
        </p:txBody>
      </p:sp>
      <p:sp>
        <p:nvSpPr>
          <p:cNvPr id="3" name="Subtitle 2"/>
          <p:cNvSpPr>
            <a:spLocks noGrp="1"/>
          </p:cNvSpPr>
          <p:nvPr>
            <p:ph type="subTitle" idx="1" hasCustomPrompt="1"/>
          </p:nvPr>
        </p:nvSpPr>
        <p:spPr>
          <a:xfrm>
            <a:off x="1095871" y="3529775"/>
            <a:ext cx="10058400" cy="782070"/>
          </a:xfrm>
        </p:spPr>
        <p:txBody>
          <a:bodyPr lIns="91436" rIns="91436">
            <a:normAutofit/>
          </a:bodyPr>
          <a:lstStyle>
            <a:lvl1pPr marL="0" indent="0" algn="ctr">
              <a:buNone/>
              <a:defRPr sz="2400" b="1" cap="none" spc="200" baseline="0">
                <a:solidFill>
                  <a:schemeClr val="tx1"/>
                </a:solidFill>
                <a:latin typeface="Berlin Sans FB Demi" panose="020E0802020502020306" pitchFamily="34" charset="0"/>
              </a:defRPr>
            </a:lvl1pPr>
            <a:lvl2pPr marL="457178" indent="0" algn="ctr">
              <a:buNone/>
              <a:defRPr sz="2400"/>
            </a:lvl2pPr>
            <a:lvl3pPr marL="914354" indent="0" algn="ctr">
              <a:buNone/>
              <a:defRPr sz="2400"/>
            </a:lvl3pPr>
            <a:lvl4pPr marL="1371532" indent="0" algn="ctr">
              <a:buNone/>
              <a:defRPr sz="2000"/>
            </a:lvl4pPr>
            <a:lvl5pPr marL="1828709" indent="0" algn="ctr">
              <a:buNone/>
              <a:defRPr sz="2000"/>
            </a:lvl5pPr>
            <a:lvl6pPr marL="2285886" indent="0" algn="ctr">
              <a:buNone/>
              <a:defRPr sz="2000"/>
            </a:lvl6pPr>
            <a:lvl7pPr marL="2743062" indent="0" algn="ctr">
              <a:buNone/>
              <a:defRPr sz="2000"/>
            </a:lvl7pPr>
            <a:lvl8pPr marL="3200240" indent="0" algn="ctr">
              <a:buNone/>
              <a:defRPr sz="2000"/>
            </a:lvl8pPr>
            <a:lvl9pPr marL="3657418" indent="0" algn="ctr">
              <a:buNone/>
              <a:defRPr sz="2000"/>
            </a:lvl9pPr>
          </a:lstStyle>
          <a:p>
            <a:r>
              <a:rPr lang="en-US" dirty="0"/>
              <a:t>Click to edit master subtitle style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18" y="0"/>
            <a:ext cx="12244106" cy="2281473"/>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18" y="4463419"/>
            <a:ext cx="12192000" cy="239615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0985" y="221676"/>
            <a:ext cx="11369963" cy="738909"/>
          </a:xfrm>
        </p:spPr>
        <p:txBody>
          <a:bodyPr/>
          <a:lstStyle>
            <a:lvl1pPr marL="0">
              <a:defRPr/>
            </a:lvl1pPr>
          </a:lstStyle>
          <a:p>
            <a:r>
              <a:rPr lang="en-US" dirty="0"/>
              <a:t>Click to edit Master title style</a:t>
            </a:r>
          </a:p>
        </p:txBody>
      </p:sp>
      <p:sp>
        <p:nvSpPr>
          <p:cNvPr id="3" name="Content Placeholder 2"/>
          <p:cNvSpPr>
            <a:spLocks noGrp="1"/>
          </p:cNvSpPr>
          <p:nvPr>
            <p:ph idx="1"/>
          </p:nvPr>
        </p:nvSpPr>
        <p:spPr>
          <a:xfrm>
            <a:off x="350983" y="1219200"/>
            <a:ext cx="11406908" cy="5384800"/>
          </a:xfrm>
        </p:spPr>
        <p:txBody>
          <a:bodyPr/>
          <a:lstStyle>
            <a:lvl1pPr marL="461951" indent="-461951">
              <a:defRPr sz="2800"/>
            </a:lvl1pPr>
            <a:lvl2pPr marL="738170" indent="-538149">
              <a:defRPr sz="2800"/>
            </a:lvl2pPr>
            <a:lvl3pPr marL="858817" indent="-474651">
              <a:defRPr sz="2800"/>
            </a:lvl3pPr>
            <a:lvl4pPr marL="1144559" indent="-522275">
              <a:defRPr sz="2800"/>
            </a:lvl4pPr>
            <a:lvl5pPr marL="1376328" indent="-507987">
              <a:defRPr sz="2800"/>
            </a:lvl5pPr>
          </a:lstStyle>
          <a:p>
            <a:pPr lvl="0"/>
            <a:r>
              <a:rPr lang="en-US" dirty="0"/>
              <a:t>Click to 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5304733"/>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381000"/>
            <a:ext cx="11203517" cy="609600"/>
          </a:xfrm>
        </p:spPr>
        <p:txBody>
          <a:bodyPr/>
          <a:lstStyle/>
          <a:p>
            <a:r>
              <a:rPr lang="en-US"/>
              <a:t>Click to edit Master title style</a:t>
            </a:r>
          </a:p>
        </p:txBody>
      </p:sp>
      <p:sp>
        <p:nvSpPr>
          <p:cNvPr id="3" name="Text Placeholder 2"/>
          <p:cNvSpPr>
            <a:spLocks noGrp="1"/>
          </p:cNvSpPr>
          <p:nvPr>
            <p:ph type="body" sz="half" idx="1"/>
          </p:nvPr>
        </p:nvSpPr>
        <p:spPr>
          <a:xfrm>
            <a:off x="406400" y="1371600"/>
            <a:ext cx="5537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371600"/>
            <a:ext cx="5537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7410610"/>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0985" y="286607"/>
            <a:ext cx="11369963" cy="673979"/>
          </a:xfrm>
          <a:prstGeom prst="rect">
            <a:avLst/>
          </a:prstGeom>
        </p:spPr>
        <p:txBody>
          <a:bodyPr vert="horz" lIns="91436" tIns="45718" rIns="91436" bIns="45718" rtlCol="0" anchor="b">
            <a:normAutofit/>
          </a:bodyPr>
          <a:lstStyle/>
          <a:p>
            <a:r>
              <a:rPr lang="en-US" dirty="0"/>
              <a:t>Click to edit Master title style</a:t>
            </a:r>
          </a:p>
        </p:txBody>
      </p:sp>
      <p:sp>
        <p:nvSpPr>
          <p:cNvPr id="3" name="Text Placeholder 2"/>
          <p:cNvSpPr>
            <a:spLocks noGrp="1"/>
          </p:cNvSpPr>
          <p:nvPr>
            <p:ph type="body" idx="1"/>
          </p:nvPr>
        </p:nvSpPr>
        <p:spPr>
          <a:xfrm>
            <a:off x="350983" y="1219203"/>
            <a:ext cx="11406908" cy="5209309"/>
          </a:xfrm>
          <a:prstGeom prst="rect">
            <a:avLst/>
          </a:prstGeom>
        </p:spPr>
        <p:txBody>
          <a:bodyPr vert="horz" lIns="91436" tIns="45718" rIns="91436" bIns="45718" rtlCol="0">
            <a:noAutofit/>
          </a:bodyPr>
          <a:lstStyle/>
          <a:p>
            <a:pPr lvl="0"/>
            <a:r>
              <a:rPr lang="en-US" dirty="0"/>
              <a:t> Click to edit Master text styles</a:t>
            </a:r>
          </a:p>
          <a:p>
            <a:pPr lvl="1"/>
            <a:r>
              <a:rPr lang="en-US" dirty="0"/>
              <a:t> Second level</a:t>
            </a:r>
          </a:p>
          <a:p>
            <a:pPr lvl="2"/>
            <a:r>
              <a:rPr lang="en-US" dirty="0"/>
              <a:t> Third level</a:t>
            </a:r>
          </a:p>
          <a:p>
            <a:pPr lvl="3"/>
            <a:r>
              <a:rPr lang="en-US" dirty="0"/>
              <a:t> Fourth level</a:t>
            </a:r>
          </a:p>
          <a:p>
            <a:pPr lvl="4"/>
            <a:r>
              <a:rPr lang="en-US" dirty="0"/>
              <a:t> Fifth level</a:t>
            </a:r>
          </a:p>
        </p:txBody>
      </p:sp>
      <p:cxnSp>
        <p:nvCxnSpPr>
          <p:cNvPr id="10" name="Straight Connector 9"/>
          <p:cNvCxnSpPr/>
          <p:nvPr/>
        </p:nvCxnSpPr>
        <p:spPr>
          <a:xfrm>
            <a:off x="591131" y="1100537"/>
            <a:ext cx="109728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txBox="1">
            <a:spLocks/>
          </p:cNvSpPr>
          <p:nvPr userDrawn="1"/>
        </p:nvSpPr>
        <p:spPr>
          <a:xfrm>
            <a:off x="0" y="6565686"/>
            <a:ext cx="1066800" cy="273844"/>
          </a:xfrm>
          <a:prstGeom prst="rect">
            <a:avLst/>
          </a:prstGeom>
        </p:spPr>
        <p:txBody>
          <a:bodyPr lIns="91436" tIns="45718" rIns="91436" bIns="45718"/>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4F2234-F0AC-4578-99CD-21C2B01FA7D4}" type="slidenum">
              <a:rPr lang="en-US" sz="1600" b="0" smtClean="0"/>
              <a:pPr/>
              <a:t>‹#›</a:t>
            </a:fld>
            <a:endParaRPr lang="en-US" sz="1600" b="0"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83" r:id="rId3"/>
    <p:sldLayoutId id="2147483779" r:id="rId4"/>
  </p:sldLayoutIdLst>
  <p:hf hdr="0" ftr="0" dt="0"/>
  <p:txStyles>
    <p:titleStyle>
      <a:lvl1pPr algn="ctr" defTabSz="914354" rtl="0" eaLnBrk="1" latinLnBrk="0" hangingPunct="1">
        <a:lnSpc>
          <a:spcPct val="85000"/>
        </a:lnSpc>
        <a:spcBef>
          <a:spcPct val="0"/>
        </a:spcBef>
        <a:buNone/>
        <a:defRPr sz="4400" kern="1200" spc="-51" baseline="0">
          <a:solidFill>
            <a:schemeClr val="tx1"/>
          </a:solidFill>
          <a:effectLst>
            <a:outerShdw blurRad="50800" dist="38100" dir="2700000" algn="tl" rotWithShape="0">
              <a:prstClr val="black">
                <a:alpha val="40000"/>
              </a:prstClr>
            </a:outerShdw>
          </a:effectLst>
          <a:latin typeface="Berlin Sans FB Demi" panose="020E0802020502020306" pitchFamily="34" charset="0"/>
          <a:ea typeface="+mj-ea"/>
          <a:cs typeface="+mj-cs"/>
        </a:defRPr>
      </a:lvl1pPr>
    </p:titleStyle>
    <p:body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2.w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3.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4.wmf"/><Relationship Id="rId4"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22.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7.bin"/><Relationship Id="rId11" Type="http://schemas.openxmlformats.org/officeDocument/2006/relationships/image" Target="../media/image19.wmf"/><Relationship Id="rId5" Type="http://schemas.openxmlformats.org/officeDocument/2006/relationships/image" Target="../media/image16.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8.wmf"/></Relationships>
</file>

<file path=ppt/slides/_rels/slide25.xml.rels><?xml version="1.0" encoding="UTF-8" standalone="yes"?>
<Relationships xmlns="http://schemas.openxmlformats.org/package/2006/relationships"><Relationship Id="rId8" Type="http://schemas.openxmlformats.org/officeDocument/2006/relationships/image" Target="../media/image210.png"/><Relationship Id="rId3" Type="http://schemas.openxmlformats.org/officeDocument/2006/relationships/notesSlide" Target="../notesSlides/notesSlide23.xml"/><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10.bin"/><Relationship Id="rId4" Type="http://schemas.openxmlformats.org/officeDocument/2006/relationships/image" Target="../media/image21.png"/><Relationship Id="rId9" Type="http://schemas.openxmlformats.org/officeDocument/2006/relationships/image" Target="../media/image22.png"/></Relationships>
</file>

<file path=ppt/slides/_rels/slide26.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notesSlide" Target="../notesSlides/notesSlide24.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5.png"/><Relationship Id="rId5" Type="http://schemas.openxmlformats.org/officeDocument/2006/relationships/image" Target="../media/image24.png"/><Relationship Id="rId10" Type="http://schemas.openxmlformats.org/officeDocument/2006/relationships/image" Target="../media/image19.wmf"/><Relationship Id="rId4" Type="http://schemas.openxmlformats.org/officeDocument/2006/relationships/image" Target="../media/image23.png"/><Relationship Id="rId9" Type="http://schemas.openxmlformats.org/officeDocument/2006/relationships/oleObject" Target="../embeddings/oleObject12.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image" Target="../media/image25.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7.bin"/><Relationship Id="rId5" Type="http://schemas.openxmlformats.org/officeDocument/2006/relationships/image" Target="../media/image26.wmf"/><Relationship Id="rId4" Type="http://schemas.openxmlformats.org/officeDocument/2006/relationships/oleObject" Target="../embeddings/oleObject16.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0.bin"/><Relationship Id="rId5" Type="http://schemas.openxmlformats.org/officeDocument/2006/relationships/oleObject" Target="../embeddings/oleObject19.bin"/><Relationship Id="rId4" Type="http://schemas.openxmlformats.org/officeDocument/2006/relationships/image" Target="../media/image25.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31.xml"/><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2.bin"/><Relationship Id="rId5" Type="http://schemas.openxmlformats.org/officeDocument/2006/relationships/image" Target="../media/image28.wmf"/><Relationship Id="rId4" Type="http://schemas.openxmlformats.org/officeDocument/2006/relationships/oleObject" Target="../embeddings/oleObject21.bin"/><Relationship Id="rId9" Type="http://schemas.openxmlformats.org/officeDocument/2006/relationships/image" Target="../media/image30.e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35.wmf"/><Relationship Id="rId3" Type="http://schemas.openxmlformats.org/officeDocument/2006/relationships/notesSlide" Target="../notesSlides/notesSlide32.xml"/><Relationship Id="rId7" Type="http://schemas.openxmlformats.org/officeDocument/2006/relationships/image" Target="../media/image32.wmf"/><Relationship Id="rId12"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5.bin"/><Relationship Id="rId11" Type="http://schemas.openxmlformats.org/officeDocument/2006/relationships/image" Target="../media/image34.wmf"/><Relationship Id="rId5" Type="http://schemas.openxmlformats.org/officeDocument/2006/relationships/image" Target="../media/image31.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33.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51.wmf"/><Relationship Id="rId5" Type="http://schemas.openxmlformats.org/officeDocument/2006/relationships/image" Target="../media/image50.png"/><Relationship Id="rId4" Type="http://schemas.openxmlformats.org/officeDocument/2006/relationships/image" Target="../media/image49.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2.jpeg"/><Relationship Id="rId7" Type="http://schemas.openxmlformats.org/officeDocument/2006/relationships/hyperlink" Target="http://home.dei.polimi.it/"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5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0.xml"/><Relationship Id="rId1" Type="http://schemas.openxmlformats.org/officeDocument/2006/relationships/slideLayout" Target="../slideLayouts/slideLayout4.xml"/><Relationship Id="rId5" Type="http://schemas.openxmlformats.org/officeDocument/2006/relationships/image" Target="../media/image62.png"/><Relationship Id="rId4" Type="http://schemas.openxmlformats.org/officeDocument/2006/relationships/image" Target="../media/image61.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image" Target="../media/image64.emf"/><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oleObject" Target="../embeddings/oleObject30.bin"/><Relationship Id="rId5" Type="http://schemas.openxmlformats.org/officeDocument/2006/relationships/image" Target="../media/image63.wmf"/><Relationship Id="rId4" Type="http://schemas.openxmlformats.org/officeDocument/2006/relationships/oleObject" Target="../embeddings/oleObject29.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64.emf"/><Relationship Id="rId3" Type="http://schemas.openxmlformats.org/officeDocument/2006/relationships/notesSlide" Target="../notesSlides/notesSlide52.xml"/><Relationship Id="rId7" Type="http://schemas.openxmlformats.org/officeDocument/2006/relationships/oleObject" Target="../embeddings/oleObject32.bin"/><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image" Target="../media/image63.wmf"/><Relationship Id="rId5" Type="http://schemas.openxmlformats.org/officeDocument/2006/relationships/oleObject" Target="../embeddings/oleObject31.bin"/><Relationship Id="rId4" Type="http://schemas.openxmlformats.org/officeDocument/2006/relationships/image" Target="../media/image65.png"/></Relationships>
</file>

<file path=ppt/slides/_rels/slide6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3.xml"/><Relationship Id="rId1" Type="http://schemas.openxmlformats.org/officeDocument/2006/relationships/slideLayout" Target="../slideLayouts/slideLayout4.xml"/><Relationship Id="rId4" Type="http://schemas.openxmlformats.org/officeDocument/2006/relationships/image" Target="../media/image67.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4.xml"/><Relationship Id="rId1" Type="http://schemas.openxmlformats.org/officeDocument/2006/relationships/vmlDrawing" Target="../drawings/vmlDrawing15.vml"/><Relationship Id="rId5" Type="http://schemas.openxmlformats.org/officeDocument/2006/relationships/image" Target="../media/image68.wmf"/><Relationship Id="rId4" Type="http://schemas.openxmlformats.org/officeDocument/2006/relationships/oleObject" Target="../embeddings/oleObject33.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4.xml"/><Relationship Id="rId1" Type="http://schemas.openxmlformats.org/officeDocument/2006/relationships/vmlDrawing" Target="../drawings/vmlDrawing16.vml"/><Relationship Id="rId5" Type="http://schemas.openxmlformats.org/officeDocument/2006/relationships/image" Target="../media/image68.wmf"/><Relationship Id="rId4" Type="http://schemas.openxmlformats.org/officeDocument/2006/relationships/oleObject" Target="../embeddings/oleObject34.bin"/></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8.xml"/><Relationship Id="rId1" Type="http://schemas.openxmlformats.org/officeDocument/2006/relationships/slideLayout" Target="../slideLayouts/slideLayout4.xml"/><Relationship Id="rId5" Type="http://schemas.openxmlformats.org/officeDocument/2006/relationships/image" Target="../media/image71.png"/><Relationship Id="rId4" Type="http://schemas.openxmlformats.org/officeDocument/2006/relationships/image" Target="../media/image70.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notesSlide" Target="../notesSlides/notesSlide67.xml"/><Relationship Id="rId7" Type="http://schemas.openxmlformats.org/officeDocument/2006/relationships/image" Target="../media/image73.wmf"/><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oleObject" Target="../embeddings/oleObject36.bin"/><Relationship Id="rId11" Type="http://schemas.openxmlformats.org/officeDocument/2006/relationships/image" Target="../media/image75.wmf"/><Relationship Id="rId5" Type="http://schemas.openxmlformats.org/officeDocument/2006/relationships/image" Target="../media/image72.wmf"/><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74.wmf"/></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oleObject" Target="../embeddings/oleObject44.bin"/><Relationship Id="rId3" Type="http://schemas.openxmlformats.org/officeDocument/2006/relationships/notesSlide" Target="../notesSlides/notesSlide68.xml"/><Relationship Id="rId7" Type="http://schemas.openxmlformats.org/officeDocument/2006/relationships/image" Target="../media/image77.wmf"/><Relationship Id="rId12" Type="http://schemas.openxmlformats.org/officeDocument/2006/relationships/image" Target="../media/image79.wmf"/><Relationship Id="rId2" Type="http://schemas.openxmlformats.org/officeDocument/2006/relationships/slideLayout" Target="../slideLayouts/slideLayout4.xml"/><Relationship Id="rId16" Type="http://schemas.openxmlformats.org/officeDocument/2006/relationships/image" Target="../media/image81.wmf"/><Relationship Id="rId1" Type="http://schemas.openxmlformats.org/officeDocument/2006/relationships/vmlDrawing" Target="../drawings/vmlDrawing18.vml"/><Relationship Id="rId6" Type="http://schemas.openxmlformats.org/officeDocument/2006/relationships/oleObject" Target="../embeddings/oleObject40.bin"/><Relationship Id="rId11" Type="http://schemas.openxmlformats.org/officeDocument/2006/relationships/oleObject" Target="../embeddings/oleObject43.bin"/><Relationship Id="rId5" Type="http://schemas.openxmlformats.org/officeDocument/2006/relationships/image" Target="../media/image76.wmf"/><Relationship Id="rId15" Type="http://schemas.openxmlformats.org/officeDocument/2006/relationships/oleObject" Target="../embeddings/oleObject45.bin"/><Relationship Id="rId10" Type="http://schemas.openxmlformats.org/officeDocument/2006/relationships/image" Target="../media/image78.wmf"/><Relationship Id="rId4" Type="http://schemas.openxmlformats.org/officeDocument/2006/relationships/oleObject" Target="../embeddings/oleObject39.bin"/><Relationship Id="rId9" Type="http://schemas.openxmlformats.org/officeDocument/2006/relationships/oleObject" Target="../embeddings/oleObject42.bin"/><Relationship Id="rId14" Type="http://schemas.openxmlformats.org/officeDocument/2006/relationships/image" Target="../media/image80.wmf"/></Relationships>
</file>

<file path=ppt/slides/_rels/slide77.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notesSlide" Target="../notesSlides/notesSlide69.xml"/><Relationship Id="rId7" Type="http://schemas.openxmlformats.org/officeDocument/2006/relationships/image" Target="../media/image86.png"/><Relationship Id="rId2" Type="http://schemas.openxmlformats.org/officeDocument/2006/relationships/slideLayout" Target="../slideLayouts/slideLayout4.xml"/><Relationship Id="rId1" Type="http://schemas.openxmlformats.org/officeDocument/2006/relationships/vmlDrawing" Target="../drawings/vmlDrawing19.vml"/><Relationship Id="rId6" Type="http://schemas.openxmlformats.org/officeDocument/2006/relationships/image" Target="../media/image85.png"/><Relationship Id="rId11" Type="http://schemas.openxmlformats.org/officeDocument/2006/relationships/image" Target="../media/image82.wmf"/><Relationship Id="rId5" Type="http://schemas.openxmlformats.org/officeDocument/2006/relationships/image" Target="../media/image84.png"/><Relationship Id="rId10" Type="http://schemas.openxmlformats.org/officeDocument/2006/relationships/oleObject" Target="../embeddings/oleObject46.bin"/><Relationship Id="rId4" Type="http://schemas.openxmlformats.org/officeDocument/2006/relationships/image" Target="../media/image83.png"/><Relationship Id="rId9" Type="http://schemas.openxmlformats.org/officeDocument/2006/relationships/image" Target="../media/image88.pn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4.xml"/><Relationship Id="rId1" Type="http://schemas.openxmlformats.org/officeDocument/2006/relationships/vmlDrawing" Target="../drawings/vmlDrawing20.vml"/><Relationship Id="rId6" Type="http://schemas.openxmlformats.org/officeDocument/2006/relationships/image" Target="../media/image89.wmf"/><Relationship Id="rId5" Type="http://schemas.openxmlformats.org/officeDocument/2006/relationships/oleObject" Target="../embeddings/oleObject47.bin"/><Relationship Id="rId4" Type="http://schemas.openxmlformats.org/officeDocument/2006/relationships/image" Target="../media/image90.png"/></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50.bin"/><Relationship Id="rId13" Type="http://schemas.openxmlformats.org/officeDocument/2006/relationships/image" Target="../media/image95.wmf"/><Relationship Id="rId18" Type="http://schemas.openxmlformats.org/officeDocument/2006/relationships/oleObject" Target="../embeddings/oleObject55.bin"/><Relationship Id="rId3" Type="http://schemas.openxmlformats.org/officeDocument/2006/relationships/notesSlide" Target="../notesSlides/notesSlide71.xml"/><Relationship Id="rId21" Type="http://schemas.openxmlformats.org/officeDocument/2006/relationships/image" Target="../media/image99.wmf"/><Relationship Id="rId7" Type="http://schemas.openxmlformats.org/officeDocument/2006/relationships/image" Target="../media/image92.wmf"/><Relationship Id="rId12" Type="http://schemas.openxmlformats.org/officeDocument/2006/relationships/oleObject" Target="../embeddings/oleObject52.bin"/><Relationship Id="rId17" Type="http://schemas.openxmlformats.org/officeDocument/2006/relationships/image" Target="../media/image97.wmf"/><Relationship Id="rId2" Type="http://schemas.openxmlformats.org/officeDocument/2006/relationships/slideLayout" Target="../slideLayouts/slideLayout4.xml"/><Relationship Id="rId16" Type="http://schemas.openxmlformats.org/officeDocument/2006/relationships/oleObject" Target="../embeddings/oleObject54.bin"/><Relationship Id="rId20" Type="http://schemas.openxmlformats.org/officeDocument/2006/relationships/oleObject" Target="../embeddings/oleObject56.bin"/><Relationship Id="rId1" Type="http://schemas.openxmlformats.org/officeDocument/2006/relationships/vmlDrawing" Target="../drawings/vmlDrawing21.vml"/><Relationship Id="rId6" Type="http://schemas.openxmlformats.org/officeDocument/2006/relationships/oleObject" Target="../embeddings/oleObject49.bin"/><Relationship Id="rId11" Type="http://schemas.openxmlformats.org/officeDocument/2006/relationships/image" Target="../media/image94.wmf"/><Relationship Id="rId5" Type="http://schemas.openxmlformats.org/officeDocument/2006/relationships/image" Target="../media/image91.wmf"/><Relationship Id="rId15" Type="http://schemas.openxmlformats.org/officeDocument/2006/relationships/image" Target="../media/image96.wmf"/><Relationship Id="rId23" Type="http://schemas.openxmlformats.org/officeDocument/2006/relationships/image" Target="../media/image100.wmf"/><Relationship Id="rId10" Type="http://schemas.openxmlformats.org/officeDocument/2006/relationships/oleObject" Target="../embeddings/oleObject51.bin"/><Relationship Id="rId19" Type="http://schemas.openxmlformats.org/officeDocument/2006/relationships/image" Target="../media/image98.wmf"/><Relationship Id="rId4" Type="http://schemas.openxmlformats.org/officeDocument/2006/relationships/oleObject" Target="../embeddings/oleObject48.bin"/><Relationship Id="rId9" Type="http://schemas.openxmlformats.org/officeDocument/2006/relationships/image" Target="../media/image93.wmf"/><Relationship Id="rId14" Type="http://schemas.openxmlformats.org/officeDocument/2006/relationships/oleObject" Target="../embeddings/oleObject53.bin"/><Relationship Id="rId22" Type="http://schemas.openxmlformats.org/officeDocument/2006/relationships/oleObject" Target="../embeddings/oleObject57.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4.xml"/><Relationship Id="rId1" Type="http://schemas.openxmlformats.org/officeDocument/2006/relationships/vmlDrawing" Target="../drawings/vmlDrawing22.vml"/><Relationship Id="rId5" Type="http://schemas.openxmlformats.org/officeDocument/2006/relationships/image" Target="../media/image101.wmf"/><Relationship Id="rId4" Type="http://schemas.openxmlformats.org/officeDocument/2006/relationships/oleObject" Target="../embeddings/oleObject58.bin"/></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61.bin"/><Relationship Id="rId13" Type="http://schemas.openxmlformats.org/officeDocument/2006/relationships/image" Target="../media/image106.wmf"/><Relationship Id="rId3" Type="http://schemas.openxmlformats.org/officeDocument/2006/relationships/notesSlide" Target="../notesSlides/notesSlide73.xml"/><Relationship Id="rId7" Type="http://schemas.openxmlformats.org/officeDocument/2006/relationships/image" Target="../media/image103.wmf"/><Relationship Id="rId12" Type="http://schemas.openxmlformats.org/officeDocument/2006/relationships/oleObject" Target="../embeddings/oleObject63.bin"/><Relationship Id="rId2" Type="http://schemas.openxmlformats.org/officeDocument/2006/relationships/slideLayout" Target="../slideLayouts/slideLayout4.xml"/><Relationship Id="rId1" Type="http://schemas.openxmlformats.org/officeDocument/2006/relationships/vmlDrawing" Target="../drawings/vmlDrawing23.vml"/><Relationship Id="rId6" Type="http://schemas.openxmlformats.org/officeDocument/2006/relationships/oleObject" Target="../embeddings/oleObject60.bin"/><Relationship Id="rId11" Type="http://schemas.openxmlformats.org/officeDocument/2006/relationships/image" Target="../media/image105.wmf"/><Relationship Id="rId5" Type="http://schemas.openxmlformats.org/officeDocument/2006/relationships/image" Target="../media/image102.wmf"/><Relationship Id="rId10" Type="http://schemas.openxmlformats.org/officeDocument/2006/relationships/oleObject" Target="../embeddings/oleObject62.bin"/><Relationship Id="rId4" Type="http://schemas.openxmlformats.org/officeDocument/2006/relationships/oleObject" Target="../embeddings/oleObject59.bin"/><Relationship Id="rId9" Type="http://schemas.openxmlformats.org/officeDocument/2006/relationships/image" Target="../media/image104.wmf"/></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66.bin"/><Relationship Id="rId3" Type="http://schemas.openxmlformats.org/officeDocument/2006/relationships/notesSlide" Target="../notesSlides/notesSlide74.xml"/><Relationship Id="rId7" Type="http://schemas.openxmlformats.org/officeDocument/2006/relationships/image" Target="../media/image108.wmf"/><Relationship Id="rId2" Type="http://schemas.openxmlformats.org/officeDocument/2006/relationships/slideLayout" Target="../slideLayouts/slideLayout4.xml"/><Relationship Id="rId1" Type="http://schemas.openxmlformats.org/officeDocument/2006/relationships/vmlDrawing" Target="../drawings/vmlDrawing24.vml"/><Relationship Id="rId6" Type="http://schemas.openxmlformats.org/officeDocument/2006/relationships/oleObject" Target="../embeddings/oleObject65.bin"/><Relationship Id="rId5" Type="http://schemas.openxmlformats.org/officeDocument/2006/relationships/image" Target="../media/image107.wmf"/><Relationship Id="rId4" Type="http://schemas.openxmlformats.org/officeDocument/2006/relationships/oleObject" Target="../embeddings/oleObject64.bin"/><Relationship Id="rId9" Type="http://schemas.openxmlformats.org/officeDocument/2006/relationships/image" Target="../media/image109.wmf"/></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69.bin"/><Relationship Id="rId13" Type="http://schemas.openxmlformats.org/officeDocument/2006/relationships/image" Target="../media/image114.wmf"/><Relationship Id="rId3" Type="http://schemas.openxmlformats.org/officeDocument/2006/relationships/notesSlide" Target="../notesSlides/notesSlide75.xml"/><Relationship Id="rId7" Type="http://schemas.openxmlformats.org/officeDocument/2006/relationships/image" Target="../media/image111.wmf"/><Relationship Id="rId12" Type="http://schemas.openxmlformats.org/officeDocument/2006/relationships/oleObject" Target="../embeddings/oleObject71.bin"/><Relationship Id="rId2" Type="http://schemas.openxmlformats.org/officeDocument/2006/relationships/slideLayout" Target="../slideLayouts/slideLayout4.xml"/><Relationship Id="rId1" Type="http://schemas.openxmlformats.org/officeDocument/2006/relationships/vmlDrawing" Target="../drawings/vmlDrawing25.vml"/><Relationship Id="rId6" Type="http://schemas.openxmlformats.org/officeDocument/2006/relationships/oleObject" Target="../embeddings/oleObject68.bin"/><Relationship Id="rId11" Type="http://schemas.openxmlformats.org/officeDocument/2006/relationships/image" Target="../media/image113.wmf"/><Relationship Id="rId5" Type="http://schemas.openxmlformats.org/officeDocument/2006/relationships/image" Target="../media/image110.wmf"/><Relationship Id="rId10" Type="http://schemas.openxmlformats.org/officeDocument/2006/relationships/oleObject" Target="../embeddings/oleObject70.bin"/><Relationship Id="rId4" Type="http://schemas.openxmlformats.org/officeDocument/2006/relationships/oleObject" Target="../embeddings/oleObject67.bin"/><Relationship Id="rId9" Type="http://schemas.openxmlformats.org/officeDocument/2006/relationships/image" Target="../media/image112.wmf"/></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4.xml"/><Relationship Id="rId1" Type="http://schemas.openxmlformats.org/officeDocument/2006/relationships/vmlDrawing" Target="../drawings/vmlDrawing26.vml"/><Relationship Id="rId6" Type="http://schemas.openxmlformats.org/officeDocument/2006/relationships/image" Target="../media/image116.png"/><Relationship Id="rId5" Type="http://schemas.openxmlformats.org/officeDocument/2006/relationships/image" Target="../media/image115.wmf"/><Relationship Id="rId4" Type="http://schemas.openxmlformats.org/officeDocument/2006/relationships/oleObject" Target="../embeddings/oleObject72.bin"/></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79.xml"/><Relationship Id="rId1" Type="http://schemas.openxmlformats.org/officeDocument/2006/relationships/slideLayout" Target="../slideLayouts/slideLayout4.xml"/><Relationship Id="rId4" Type="http://schemas.openxmlformats.org/officeDocument/2006/relationships/image" Target="../media/image118.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50985" y="221676"/>
            <a:ext cx="11369963" cy="997524"/>
          </a:xfrm>
        </p:spPr>
        <p:txBody>
          <a:bodyPr>
            <a:normAutofit fontScale="90000"/>
          </a:bodyPr>
          <a:lstStyle/>
          <a:p>
            <a:r>
              <a:rPr lang="en-US" altLang="zh-TW" dirty="0" smtClean="0"/>
              <a:t>Data Mining: Concepts and </a:t>
            </a:r>
            <a:r>
              <a:rPr lang="en-US" altLang="zh-TW" dirty="0"/>
              <a:t>Principles</a:t>
            </a:r>
            <a:br>
              <a:rPr lang="en-US" altLang="zh-TW" dirty="0"/>
            </a:br>
            <a:r>
              <a:rPr lang="en-US" altLang="zh-CN" dirty="0">
                <a:ea typeface="SimSun" panose="02010600030101010101" pitchFamily="2" charset="-122"/>
              </a:rPr>
              <a:t>Chapter 10. </a:t>
            </a:r>
            <a:r>
              <a:rPr lang="en-AU" altLang="zh-TW" dirty="0">
                <a:ea typeface="PMingLiU" panose="02020500000000000000" pitchFamily="18" charset="-120"/>
              </a:rPr>
              <a:t>Cluster </a:t>
            </a:r>
            <a:r>
              <a:rPr lang="en-AU" altLang="zh-TW" dirty="0" smtClean="0">
                <a:ea typeface="PMingLiU" panose="02020500000000000000" pitchFamily="18" charset="-120"/>
              </a:rPr>
              <a:t>Analysis</a:t>
            </a:r>
            <a:endParaRPr lang="zh-TW" altLang="en-US" dirty="0"/>
          </a:p>
        </p:txBody>
      </p:sp>
      <p:sp>
        <p:nvSpPr>
          <p:cNvPr id="3" name="內容版面配置區 2"/>
          <p:cNvSpPr>
            <a:spLocks noGrp="1"/>
          </p:cNvSpPr>
          <p:nvPr>
            <p:ph idx="1"/>
          </p:nvPr>
        </p:nvSpPr>
        <p:spPr/>
        <p:txBody>
          <a:bodyPr/>
          <a:lstStyle/>
          <a:p>
            <a:r>
              <a:rPr lang="en-US" altLang="zh-TW" smtClean="0"/>
              <a:t>Slightly Modified </a:t>
            </a:r>
            <a:r>
              <a:rPr lang="en-US" altLang="zh-TW" dirty="0" smtClean="0"/>
              <a:t>from the slides by Prof. </a:t>
            </a:r>
            <a:r>
              <a:rPr lang="en-US" altLang="zh-TW" dirty="0" err="1" smtClean="0"/>
              <a:t>Jiawei</a:t>
            </a:r>
            <a:r>
              <a:rPr lang="en-US" altLang="zh-TW" dirty="0" smtClean="0"/>
              <a:t> Han, UIUC CS412 Course (Introduction to Data Mining)</a:t>
            </a:r>
          </a:p>
          <a:p>
            <a:endParaRPr lang="zh-TW" altLang="en-US" dirty="0"/>
          </a:p>
        </p:txBody>
      </p:sp>
    </p:spTree>
    <p:extLst>
      <p:ext uri="{BB962C8B-B14F-4D97-AF65-F5344CB8AC3E}">
        <p14:creationId xmlns:p14="http://schemas.microsoft.com/office/powerpoint/2010/main" val="3576426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defTabSz="1219110"/>
            <a:r>
              <a:rPr lang="en-US" altLang="en-US" kern="0" dirty="0"/>
              <a:t>Partitioning-Based Clustering Methods</a:t>
            </a:r>
            <a:endParaRPr lang="en-US" dirty="0">
              <a:solidFill>
                <a:prstClr val="black"/>
              </a:solidFill>
            </a:endParaRPr>
          </a:p>
        </p:txBody>
      </p:sp>
      <p:sp>
        <p:nvSpPr>
          <p:cNvPr id="3" name="Content Placeholder 2"/>
          <p:cNvSpPr>
            <a:spLocks noGrp="1"/>
          </p:cNvSpPr>
          <p:nvPr>
            <p:ph idx="1"/>
          </p:nvPr>
        </p:nvSpPr>
        <p:spPr>
          <a:xfrm>
            <a:off x="707724" y="1137097"/>
            <a:ext cx="9893883" cy="5225660"/>
          </a:xfrm>
        </p:spPr>
        <p:txBody>
          <a:bodyPr/>
          <a:lstStyle/>
          <a:p>
            <a:pPr defTabSz="1219110">
              <a:lnSpc>
                <a:spcPct val="200000"/>
              </a:lnSpc>
            </a:pPr>
            <a:r>
              <a:rPr lang="en-US" altLang="en-US" dirty="0"/>
              <a:t> </a:t>
            </a:r>
            <a:r>
              <a:rPr lang="en-US" altLang="zh-CN" dirty="0">
                <a:ea typeface="SimSun" panose="02010600030101010101" pitchFamily="2" charset="-122"/>
              </a:rPr>
              <a:t>Basic Concepts of Partitioning Algorithms</a:t>
            </a:r>
            <a:endParaRPr lang="en-US" dirty="0">
              <a:solidFill>
                <a:prstClr val="black"/>
              </a:solidFill>
            </a:endParaRPr>
          </a:p>
          <a:p>
            <a:pPr defTabSz="1219110">
              <a:lnSpc>
                <a:spcPct val="200000"/>
              </a:lnSpc>
            </a:pPr>
            <a:r>
              <a:rPr lang="en-US" altLang="zh-CN" dirty="0">
                <a:solidFill>
                  <a:prstClr val="black"/>
                </a:solidFill>
              </a:rPr>
              <a:t> The K-Means Clustering Method</a:t>
            </a:r>
            <a:endParaRPr lang="en-US" dirty="0">
              <a:solidFill>
                <a:prstClr val="black"/>
              </a:solidFill>
            </a:endParaRPr>
          </a:p>
          <a:p>
            <a:pPr defTabSz="1219110">
              <a:lnSpc>
                <a:spcPct val="200000"/>
              </a:lnSpc>
            </a:pPr>
            <a:r>
              <a:rPr lang="en-US" altLang="en-US" dirty="0">
                <a:solidFill>
                  <a:prstClr val="black"/>
                </a:solidFill>
              </a:rPr>
              <a:t> </a:t>
            </a:r>
            <a:r>
              <a:rPr lang="en-US" altLang="zh-CN" dirty="0">
                <a:solidFill>
                  <a:prstClr val="black"/>
                </a:solidFill>
              </a:rPr>
              <a:t>Initialization of K-Means Clustering</a:t>
            </a:r>
            <a:endParaRPr lang="en-US" dirty="0">
              <a:solidFill>
                <a:prstClr val="black"/>
              </a:solidFill>
            </a:endParaRPr>
          </a:p>
          <a:p>
            <a:pPr defTabSz="1219110">
              <a:lnSpc>
                <a:spcPct val="200000"/>
              </a:lnSpc>
              <a:spcBef>
                <a:spcPts val="0"/>
              </a:spcBef>
            </a:pPr>
            <a:r>
              <a:rPr lang="en-US" altLang="en-US" dirty="0"/>
              <a:t> </a:t>
            </a:r>
            <a:r>
              <a:rPr lang="en-US" altLang="zh-CN" dirty="0">
                <a:solidFill>
                  <a:prstClr val="black"/>
                </a:solidFill>
              </a:rPr>
              <a:t>The K-</a:t>
            </a:r>
            <a:r>
              <a:rPr lang="en-US" altLang="zh-CN" dirty="0" err="1">
                <a:solidFill>
                  <a:prstClr val="black"/>
                </a:solidFill>
              </a:rPr>
              <a:t>Medoids</a:t>
            </a:r>
            <a:r>
              <a:rPr lang="en-US" altLang="zh-CN" dirty="0">
                <a:solidFill>
                  <a:prstClr val="black"/>
                </a:solidFill>
              </a:rPr>
              <a:t> Clustering Method</a:t>
            </a:r>
            <a:endParaRPr lang="en-US" altLang="en-US" dirty="0">
              <a:solidFill>
                <a:prstClr val="black"/>
              </a:solidFill>
            </a:endParaRPr>
          </a:p>
          <a:p>
            <a:pPr defTabSz="1219110">
              <a:lnSpc>
                <a:spcPct val="200000"/>
              </a:lnSpc>
              <a:spcBef>
                <a:spcPts val="0"/>
              </a:spcBef>
            </a:pPr>
            <a:r>
              <a:rPr lang="en-US" altLang="zh-CN" dirty="0">
                <a:solidFill>
                  <a:prstClr val="black"/>
                </a:solidFill>
              </a:rPr>
              <a:t> The K-Medians and K-Modes Clustering Methods</a:t>
            </a:r>
            <a:endParaRPr lang="en-US" altLang="en-US" dirty="0">
              <a:solidFill>
                <a:prstClr val="black"/>
              </a:solidFill>
            </a:endParaRPr>
          </a:p>
          <a:p>
            <a:pPr>
              <a:lnSpc>
                <a:spcPct val="200000"/>
              </a:lnSpc>
              <a:spcBef>
                <a:spcPts val="0"/>
              </a:spcBef>
            </a:pPr>
            <a:r>
              <a:rPr lang="en-US" dirty="0"/>
              <a:t> </a:t>
            </a:r>
            <a:r>
              <a:rPr lang="en-US" altLang="zh-CN" dirty="0">
                <a:solidFill>
                  <a:prstClr val="black"/>
                </a:solidFill>
              </a:rPr>
              <a:t>The Kernel K-Means Clustering Method</a:t>
            </a:r>
          </a:p>
        </p:txBody>
      </p:sp>
    </p:spTree>
    <p:extLst>
      <p:ext uri="{BB962C8B-B14F-4D97-AF65-F5344CB8AC3E}">
        <p14:creationId xmlns:p14="http://schemas.microsoft.com/office/powerpoint/2010/main" val="213474144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0" y="228600"/>
            <a:ext cx="12192000" cy="762000"/>
          </a:xfrm>
        </p:spPr>
        <p:txBody>
          <a:bodyPr>
            <a:normAutofit/>
          </a:bodyPr>
          <a:lstStyle/>
          <a:p>
            <a:r>
              <a:rPr lang="en-US" altLang="en-US" dirty="0">
                <a:solidFill>
                  <a:prstClr val="black"/>
                </a:solidFill>
              </a:rPr>
              <a:t>Clustering Different Types of Data (III)</a:t>
            </a:r>
            <a:endParaRPr lang="en-US" altLang="en-US" dirty="0"/>
          </a:p>
        </p:txBody>
      </p:sp>
      <p:sp>
        <p:nvSpPr>
          <p:cNvPr id="4100" name="Rectangle 3"/>
          <p:cNvSpPr>
            <a:spLocks noGrp="1" noChangeArrowheads="1"/>
          </p:cNvSpPr>
          <p:nvPr>
            <p:ph type="body" idx="1"/>
          </p:nvPr>
        </p:nvSpPr>
        <p:spPr>
          <a:xfrm>
            <a:off x="554183" y="1142141"/>
            <a:ext cx="11115734" cy="5575529"/>
          </a:xfrm>
        </p:spPr>
        <p:txBody>
          <a:bodyPr/>
          <a:lstStyle/>
          <a:p>
            <a:pPr>
              <a:spcBef>
                <a:spcPts val="400"/>
              </a:spcBef>
            </a:pPr>
            <a:r>
              <a:rPr lang="en-US" altLang="zh-CN" sz="2400" b="1" dirty="0">
                <a:ea typeface="SimSun" panose="02010600030101010101" pitchFamily="2" charset="-122"/>
              </a:rPr>
              <a:t>Graphs and homogeneous networks </a:t>
            </a:r>
          </a:p>
          <a:p>
            <a:pPr lvl="1">
              <a:spcBef>
                <a:spcPts val="400"/>
              </a:spcBef>
            </a:pPr>
            <a:r>
              <a:rPr lang="en-US" altLang="zh-CN" sz="2400" dirty="0">
                <a:ea typeface="SimSun" panose="02010600030101010101" pitchFamily="2" charset="-122"/>
              </a:rPr>
              <a:t>Every kind of data can be represented as a graph with similarity values as edges</a:t>
            </a:r>
          </a:p>
          <a:p>
            <a:pPr lvl="1">
              <a:spcBef>
                <a:spcPts val="400"/>
              </a:spcBef>
            </a:pPr>
            <a:r>
              <a:rPr lang="en-US" altLang="zh-CN" sz="2400" dirty="0">
                <a:ea typeface="SimSun" panose="02010600030101010101" pitchFamily="2" charset="-122"/>
              </a:rPr>
              <a:t>Methods: Generative models; combinatorial algorithms (graph cuts); spectral methods; non-negative matrix factorization methods</a:t>
            </a:r>
          </a:p>
          <a:p>
            <a:pPr>
              <a:spcBef>
                <a:spcPts val="400"/>
              </a:spcBef>
            </a:pPr>
            <a:r>
              <a:rPr lang="en-US" altLang="zh-CN" sz="2400" b="1" dirty="0">
                <a:ea typeface="SimSun" panose="02010600030101010101" pitchFamily="2" charset="-122"/>
              </a:rPr>
              <a:t>Heterogeneous networks</a:t>
            </a:r>
          </a:p>
          <a:p>
            <a:pPr lvl="1">
              <a:spcBef>
                <a:spcPts val="400"/>
              </a:spcBef>
            </a:pPr>
            <a:r>
              <a:rPr lang="en-US" altLang="zh-CN" sz="2400" dirty="0">
                <a:ea typeface="SimSun" panose="02010600030101010101" pitchFamily="2" charset="-122"/>
              </a:rPr>
              <a:t>A network consists of multiple typed nodes and edges (e.g., bibliographical data)</a:t>
            </a:r>
          </a:p>
          <a:p>
            <a:pPr lvl="1">
              <a:spcBef>
                <a:spcPts val="400"/>
              </a:spcBef>
            </a:pPr>
            <a:r>
              <a:rPr lang="en-US" altLang="zh-CN" sz="2400" dirty="0">
                <a:ea typeface="SimSun" panose="02010600030101010101" pitchFamily="2" charset="-122"/>
              </a:rPr>
              <a:t>Clustering different typed nodes/links together (e.g., </a:t>
            </a:r>
            <a:r>
              <a:rPr lang="en-US" altLang="zh-CN" sz="2400" dirty="0" err="1">
                <a:ea typeface="SimSun" panose="02010600030101010101" pitchFamily="2" charset="-122"/>
              </a:rPr>
              <a:t>NetClus</a:t>
            </a:r>
            <a:r>
              <a:rPr lang="en-US" altLang="zh-CN" sz="2400" dirty="0">
                <a:ea typeface="SimSun" panose="02010600030101010101" pitchFamily="2" charset="-122"/>
              </a:rPr>
              <a:t>)</a:t>
            </a:r>
          </a:p>
          <a:p>
            <a:pPr>
              <a:spcBef>
                <a:spcPts val="400"/>
              </a:spcBef>
            </a:pPr>
            <a:r>
              <a:rPr lang="en-US" altLang="zh-CN" sz="2400" b="1" dirty="0">
                <a:ea typeface="SimSun" panose="02010600030101010101" pitchFamily="2" charset="-122"/>
              </a:rPr>
              <a:t>Uncertain data</a:t>
            </a:r>
            <a:r>
              <a:rPr lang="en-US" altLang="zh-CN" sz="2400" dirty="0">
                <a:ea typeface="SimSun" panose="02010600030101010101" pitchFamily="2" charset="-122"/>
              </a:rPr>
              <a:t>:  Noise, approximate values, multiple possible values</a:t>
            </a:r>
          </a:p>
          <a:p>
            <a:pPr lvl="1">
              <a:spcBef>
                <a:spcPts val="400"/>
              </a:spcBef>
            </a:pPr>
            <a:r>
              <a:rPr lang="en-US" altLang="zh-CN" sz="2400" dirty="0">
                <a:ea typeface="SimSun" panose="02010600030101010101" pitchFamily="2" charset="-122"/>
              </a:rPr>
              <a:t>Incorporation of probabilistic information will improve the quality of clustering</a:t>
            </a:r>
          </a:p>
          <a:p>
            <a:pPr>
              <a:spcBef>
                <a:spcPts val="400"/>
              </a:spcBef>
            </a:pPr>
            <a:r>
              <a:rPr lang="en-US" altLang="en-US" sz="2400" b="1" dirty="0">
                <a:ea typeface="SimSun" panose="02010600030101010101" pitchFamily="2" charset="-122"/>
              </a:rPr>
              <a:t>Big data</a:t>
            </a:r>
            <a:r>
              <a:rPr lang="en-US" altLang="en-US" sz="2400" dirty="0">
                <a:ea typeface="SimSun" panose="02010600030101010101" pitchFamily="2" charset="-122"/>
              </a:rPr>
              <a:t>:  Model systems may store and process very big data (e.g., weblogs)</a:t>
            </a:r>
          </a:p>
          <a:p>
            <a:pPr lvl="1">
              <a:spcBef>
                <a:spcPts val="400"/>
              </a:spcBef>
            </a:pPr>
            <a:r>
              <a:rPr lang="en-US" altLang="en-US" sz="2400" dirty="0">
                <a:ea typeface="SimSun" panose="02010600030101010101" pitchFamily="2" charset="-122"/>
              </a:rPr>
              <a:t>Ex.  Google’s </a:t>
            </a:r>
            <a:r>
              <a:rPr lang="en-US" altLang="en-US" sz="2400" dirty="0" err="1">
                <a:ea typeface="SimSun" panose="02010600030101010101" pitchFamily="2" charset="-122"/>
              </a:rPr>
              <a:t>MapReduce</a:t>
            </a:r>
            <a:r>
              <a:rPr lang="en-US" altLang="en-US" sz="2400" dirty="0">
                <a:ea typeface="SimSun" panose="02010600030101010101" pitchFamily="2" charset="-122"/>
              </a:rPr>
              <a:t> framework</a:t>
            </a:r>
          </a:p>
          <a:p>
            <a:pPr lvl="2">
              <a:spcBef>
                <a:spcPts val="400"/>
              </a:spcBef>
            </a:pPr>
            <a:r>
              <a:rPr lang="en-US" altLang="en-US" sz="2400" dirty="0">
                <a:ea typeface="SimSun" panose="02010600030101010101" pitchFamily="2" charset="-122"/>
              </a:rPr>
              <a:t>Use </a:t>
            </a:r>
            <a:r>
              <a:rPr lang="en-US" altLang="en-US" sz="2400" i="1" dirty="0">
                <a:ea typeface="SimSun" panose="02010600030101010101" pitchFamily="2" charset="-122"/>
              </a:rPr>
              <a:t>Map</a:t>
            </a:r>
            <a:r>
              <a:rPr lang="en-US" altLang="en-US" sz="2400" dirty="0">
                <a:ea typeface="SimSun" panose="02010600030101010101" pitchFamily="2" charset="-122"/>
              </a:rPr>
              <a:t> function to distribute the computation across different machines</a:t>
            </a:r>
          </a:p>
          <a:p>
            <a:pPr lvl="2">
              <a:spcBef>
                <a:spcPts val="400"/>
              </a:spcBef>
            </a:pPr>
            <a:r>
              <a:rPr lang="en-US" altLang="en-US" sz="2400" dirty="0">
                <a:ea typeface="SimSun" panose="02010600030101010101" pitchFamily="2" charset="-122"/>
              </a:rPr>
              <a:t>Use R</a:t>
            </a:r>
            <a:r>
              <a:rPr lang="en-US" altLang="en-US" sz="2400" i="1" dirty="0">
                <a:ea typeface="SimSun" panose="02010600030101010101" pitchFamily="2" charset="-122"/>
              </a:rPr>
              <a:t>educe</a:t>
            </a:r>
            <a:r>
              <a:rPr lang="en-US" altLang="en-US" sz="2400" dirty="0">
                <a:ea typeface="SimSun" panose="02010600030101010101" pitchFamily="2" charset="-122"/>
              </a:rPr>
              <a:t> function to aggregate results obtained from the Map step</a:t>
            </a:r>
            <a:endParaRPr lang="en-US" altLang="en-US" sz="2400" dirty="0"/>
          </a:p>
        </p:txBody>
      </p:sp>
    </p:spTree>
    <p:extLst>
      <p:ext uri="{BB962C8B-B14F-4D97-AF65-F5344CB8AC3E}">
        <p14:creationId xmlns:p14="http://schemas.microsoft.com/office/powerpoint/2010/main" val="465522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0" y="228600"/>
            <a:ext cx="12192000" cy="762000"/>
          </a:xfrm>
        </p:spPr>
        <p:txBody>
          <a:bodyPr>
            <a:normAutofit/>
          </a:bodyPr>
          <a:lstStyle/>
          <a:p>
            <a:pPr defTabSz="1219110"/>
            <a:r>
              <a:rPr lang="en-US" altLang="en-US" dirty="0">
                <a:solidFill>
                  <a:prstClr val="black"/>
                </a:solidFill>
              </a:rPr>
              <a:t>User Insights and Interactions in Clustering</a:t>
            </a:r>
          </a:p>
        </p:txBody>
      </p:sp>
      <p:sp>
        <p:nvSpPr>
          <p:cNvPr id="4100" name="Rectangle 3"/>
          <p:cNvSpPr>
            <a:spLocks noGrp="1" noChangeArrowheads="1"/>
          </p:cNvSpPr>
          <p:nvPr>
            <p:ph type="body" idx="1"/>
          </p:nvPr>
        </p:nvSpPr>
        <p:spPr>
          <a:xfrm>
            <a:off x="576039" y="1169668"/>
            <a:ext cx="10901377" cy="5450312"/>
          </a:xfrm>
        </p:spPr>
        <p:txBody>
          <a:bodyPr/>
          <a:lstStyle/>
          <a:p>
            <a:pPr>
              <a:lnSpc>
                <a:spcPct val="110000"/>
              </a:lnSpc>
            </a:pPr>
            <a:r>
              <a:rPr lang="en-US" altLang="zh-CN" sz="2400" b="1" dirty="0">
                <a:ea typeface="SimSun" panose="02010600030101010101" pitchFamily="2" charset="-122"/>
              </a:rPr>
              <a:t>Visual insights</a:t>
            </a:r>
            <a:r>
              <a:rPr lang="en-US" altLang="zh-CN" sz="2400" dirty="0">
                <a:ea typeface="SimSun" panose="02010600030101010101" pitchFamily="2" charset="-122"/>
              </a:rPr>
              <a:t>: </a:t>
            </a:r>
            <a:r>
              <a:rPr lang="en-US" sz="2400" dirty="0"/>
              <a:t>One picture is worth a thousand words</a:t>
            </a:r>
            <a:endParaRPr lang="en-US" altLang="zh-CN" sz="2400" dirty="0">
              <a:ea typeface="SimSun" panose="02010600030101010101" pitchFamily="2" charset="-122"/>
            </a:endParaRPr>
          </a:p>
          <a:p>
            <a:pPr lvl="1">
              <a:lnSpc>
                <a:spcPct val="110000"/>
              </a:lnSpc>
            </a:pPr>
            <a:r>
              <a:rPr lang="en-US" altLang="zh-CN" sz="2400" dirty="0">
                <a:ea typeface="SimSun" panose="02010600030101010101" pitchFamily="2" charset="-122"/>
              </a:rPr>
              <a:t>Human eyes: High-speed processor linking with a rich knowledge-base </a:t>
            </a:r>
          </a:p>
          <a:p>
            <a:pPr lvl="1">
              <a:lnSpc>
                <a:spcPct val="110000"/>
              </a:lnSpc>
            </a:pPr>
            <a:r>
              <a:rPr lang="en-US" altLang="zh-CN" sz="2400" dirty="0">
                <a:ea typeface="SimSun" panose="02010600030101010101" pitchFamily="2" charset="-122"/>
              </a:rPr>
              <a:t>A human can provide intuitive insights; HD-eye: visualizing HD clusters</a:t>
            </a:r>
          </a:p>
          <a:p>
            <a:pPr>
              <a:lnSpc>
                <a:spcPct val="110000"/>
              </a:lnSpc>
            </a:pPr>
            <a:r>
              <a:rPr lang="en-US" altLang="zh-CN" sz="2400" b="1" dirty="0">
                <a:ea typeface="SimSun" panose="02010600030101010101" pitchFamily="2" charset="-122"/>
              </a:rPr>
              <a:t>Semi-supervised insights</a:t>
            </a:r>
            <a:r>
              <a:rPr lang="en-US" altLang="zh-CN" sz="2400" dirty="0">
                <a:ea typeface="SimSun" panose="02010600030101010101" pitchFamily="2" charset="-122"/>
              </a:rPr>
              <a:t>: Passing user’s insights or intention to system</a:t>
            </a:r>
          </a:p>
          <a:p>
            <a:pPr lvl="1">
              <a:lnSpc>
                <a:spcPct val="110000"/>
              </a:lnSpc>
            </a:pPr>
            <a:r>
              <a:rPr lang="en-US" altLang="zh-CN" sz="2400" dirty="0">
                <a:ea typeface="SimSun" panose="02010600030101010101" pitchFamily="2" charset="-122"/>
              </a:rPr>
              <a:t>User-seeding: A user provides a number of labeled examples, approximately representing categories of interest</a:t>
            </a:r>
          </a:p>
          <a:p>
            <a:pPr>
              <a:lnSpc>
                <a:spcPct val="110000"/>
              </a:lnSpc>
            </a:pPr>
            <a:r>
              <a:rPr lang="en-US" altLang="zh-CN" sz="2400" b="1" dirty="0">
                <a:ea typeface="SimSun" panose="02010600030101010101" pitchFamily="2" charset="-122"/>
              </a:rPr>
              <a:t>Multi-view and ensemble-based insights</a:t>
            </a:r>
          </a:p>
          <a:p>
            <a:pPr lvl="1">
              <a:lnSpc>
                <a:spcPct val="110000"/>
              </a:lnSpc>
            </a:pPr>
            <a:r>
              <a:rPr lang="en-US" altLang="zh-CN" sz="2400" dirty="0">
                <a:ea typeface="SimSun" panose="02010600030101010101" pitchFamily="2" charset="-122"/>
              </a:rPr>
              <a:t>Multi-view clustering: Multiple </a:t>
            </a:r>
            <a:r>
              <a:rPr lang="en-US" altLang="zh-CN" sz="2400" dirty="0" err="1">
                <a:ea typeface="SimSun" panose="02010600030101010101" pitchFamily="2" charset="-122"/>
              </a:rPr>
              <a:t>clusterings</a:t>
            </a:r>
            <a:r>
              <a:rPr lang="en-US" altLang="zh-CN" sz="2400" dirty="0">
                <a:ea typeface="SimSun" panose="02010600030101010101" pitchFamily="2" charset="-122"/>
              </a:rPr>
              <a:t> represent different perspectives</a:t>
            </a:r>
          </a:p>
          <a:p>
            <a:pPr lvl="1">
              <a:lnSpc>
                <a:spcPct val="110000"/>
              </a:lnSpc>
            </a:pPr>
            <a:r>
              <a:rPr lang="en-US" altLang="zh-CN" sz="2400" dirty="0">
                <a:ea typeface="SimSun" panose="02010600030101010101" pitchFamily="2" charset="-122"/>
              </a:rPr>
              <a:t>Multiple clustering results can be </a:t>
            </a:r>
            <a:r>
              <a:rPr lang="en-US" altLang="zh-CN" sz="2400" dirty="0" err="1">
                <a:ea typeface="SimSun" panose="02010600030101010101" pitchFamily="2" charset="-122"/>
              </a:rPr>
              <a:t>ensembled</a:t>
            </a:r>
            <a:r>
              <a:rPr lang="en-US" altLang="zh-CN" sz="2400" dirty="0">
                <a:ea typeface="SimSun" panose="02010600030101010101" pitchFamily="2" charset="-122"/>
              </a:rPr>
              <a:t> to provide a more robust solution </a:t>
            </a:r>
          </a:p>
          <a:p>
            <a:pPr>
              <a:lnSpc>
                <a:spcPct val="110000"/>
              </a:lnSpc>
            </a:pPr>
            <a:r>
              <a:rPr lang="en-US" altLang="zh-CN" sz="2400" b="1" dirty="0">
                <a:ea typeface="SimSun" panose="02010600030101010101" pitchFamily="2" charset="-122"/>
              </a:rPr>
              <a:t>Validation-based insights</a:t>
            </a:r>
            <a:r>
              <a:rPr lang="en-US" altLang="zh-CN" sz="2400" dirty="0">
                <a:ea typeface="SimSun" panose="02010600030101010101" pitchFamily="2" charset="-122"/>
              </a:rPr>
              <a:t>: Evaluation of the quality of clusters generated</a:t>
            </a:r>
          </a:p>
          <a:p>
            <a:pPr lvl="1">
              <a:lnSpc>
                <a:spcPct val="110000"/>
              </a:lnSpc>
            </a:pPr>
            <a:r>
              <a:rPr lang="en-US" altLang="zh-CN" sz="2400" dirty="0">
                <a:ea typeface="SimSun" panose="02010600030101010101" pitchFamily="2" charset="-122"/>
              </a:rPr>
              <a:t>May use case studies, specific measures, or pre-existing labels</a:t>
            </a:r>
          </a:p>
        </p:txBody>
      </p:sp>
    </p:spTree>
    <p:extLst>
      <p:ext uri="{BB962C8B-B14F-4D97-AF65-F5344CB8AC3E}">
        <p14:creationId xmlns:p14="http://schemas.microsoft.com/office/powerpoint/2010/main" val="2030652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vert="horz" lIns="92075" tIns="46038" rIns="92075" bIns="46038" rtlCol="0" anchor="ctr">
            <a:noAutofit/>
          </a:bodyPr>
          <a:lstStyle/>
          <a:p>
            <a:pPr eaLnBrk="1" hangingPunct="1"/>
            <a:r>
              <a:rPr lang="en-US" altLang="zh-CN" dirty="0">
                <a:ea typeface="SimSun" panose="02010600030101010101" pitchFamily="2" charset="-122"/>
              </a:rPr>
              <a:t>Partitioning Algorithms: Basic Concepts</a:t>
            </a:r>
            <a:endParaRPr lang="en-US" altLang="zh-CN" sz="4000" dirty="0">
              <a:ea typeface="SimSun" panose="02010600030101010101" pitchFamily="2" charset="-122"/>
            </a:endParaRPr>
          </a:p>
        </p:txBody>
      </p:sp>
      <p:sp>
        <p:nvSpPr>
          <p:cNvPr id="24579" name="Rectangle 3"/>
          <p:cNvSpPr>
            <a:spLocks noGrp="1" noChangeArrowheads="1"/>
          </p:cNvSpPr>
          <p:nvPr>
            <p:ph type="body" sz="half" idx="1"/>
          </p:nvPr>
        </p:nvSpPr>
        <p:spPr>
          <a:xfrm>
            <a:off x="539130" y="1242350"/>
            <a:ext cx="10841076" cy="5105400"/>
          </a:xfrm>
        </p:spPr>
        <p:txBody>
          <a:bodyPr vert="horz" lIns="92075" tIns="46038" rIns="92075" bIns="46038" rtlCol="0">
            <a:noAutofit/>
          </a:bodyPr>
          <a:lstStyle/>
          <a:p>
            <a:pPr eaLnBrk="1" hangingPunct="1">
              <a:spcAft>
                <a:spcPts val="600"/>
              </a:spcAft>
            </a:pPr>
            <a:r>
              <a:rPr lang="en-US" altLang="zh-CN" u="sng" dirty="0">
                <a:ea typeface="SimSun" panose="02010600030101010101" pitchFamily="2" charset="-122"/>
              </a:rPr>
              <a:t>Partitioning method:</a:t>
            </a:r>
            <a:r>
              <a:rPr lang="en-US" altLang="zh-CN" dirty="0">
                <a:ea typeface="SimSun" panose="02010600030101010101" pitchFamily="2" charset="-122"/>
              </a:rPr>
              <a:t> Discovering the groupings in the data by optimizing a specific objective function and iteratively improving the quality of partitions</a:t>
            </a:r>
          </a:p>
          <a:p>
            <a:pPr>
              <a:spcAft>
                <a:spcPts val="600"/>
              </a:spcAft>
            </a:pPr>
            <a:r>
              <a:rPr lang="en-US" altLang="zh-CN" i="1" dirty="0">
                <a:ea typeface="SimSun" panose="02010600030101010101" pitchFamily="2" charset="-122"/>
              </a:rPr>
              <a:t>K</a:t>
            </a:r>
            <a:r>
              <a:rPr lang="en-US" altLang="zh-CN" dirty="0">
                <a:ea typeface="SimSun" panose="02010600030101010101" pitchFamily="2" charset="-122"/>
              </a:rPr>
              <a:t>-partitioning method: Partitioning a dataset </a:t>
            </a:r>
            <a:r>
              <a:rPr lang="en-US" altLang="zh-CN" b="1" i="1" dirty="0">
                <a:ea typeface="SimSun" panose="02010600030101010101" pitchFamily="2" charset="-122"/>
              </a:rPr>
              <a:t>D</a:t>
            </a:r>
            <a:r>
              <a:rPr lang="en-US" altLang="zh-CN" dirty="0">
                <a:ea typeface="SimSun" panose="02010600030101010101" pitchFamily="2" charset="-122"/>
              </a:rPr>
              <a:t> of </a:t>
            </a:r>
            <a:r>
              <a:rPr lang="en-US" altLang="zh-CN" b="1" i="1" dirty="0">
                <a:ea typeface="SimSun" panose="02010600030101010101" pitchFamily="2" charset="-122"/>
              </a:rPr>
              <a:t>n</a:t>
            </a:r>
            <a:r>
              <a:rPr lang="en-US" altLang="zh-CN" dirty="0">
                <a:ea typeface="SimSun" panose="02010600030101010101" pitchFamily="2" charset="-122"/>
              </a:rPr>
              <a:t> objects into a set of </a:t>
            </a:r>
            <a:r>
              <a:rPr lang="en-US" altLang="zh-CN" b="1" i="1" dirty="0">
                <a:ea typeface="SimSun" panose="02010600030101010101" pitchFamily="2" charset="-122"/>
              </a:rPr>
              <a:t>K</a:t>
            </a:r>
            <a:r>
              <a:rPr lang="en-US" altLang="zh-CN" dirty="0">
                <a:ea typeface="SimSun" panose="02010600030101010101" pitchFamily="2" charset="-122"/>
              </a:rPr>
              <a:t> clusters so that an objective function is optimized (e.g., the sum of squared distances is minimized, where </a:t>
            </a:r>
            <a:r>
              <a:rPr lang="en-US" altLang="zh-CN" i="1" dirty="0" err="1">
                <a:ea typeface="SimSun" panose="02010600030101010101" pitchFamily="2" charset="-122"/>
              </a:rPr>
              <a:t>c</a:t>
            </a:r>
            <a:r>
              <a:rPr lang="en-US" altLang="zh-CN" i="1" baseline="-25000" dirty="0" err="1">
                <a:ea typeface="SimSun" panose="02010600030101010101" pitchFamily="2" charset="-122"/>
              </a:rPr>
              <a:t>k</a:t>
            </a:r>
            <a:r>
              <a:rPr lang="en-US" altLang="zh-CN" dirty="0">
                <a:ea typeface="SimSun" panose="02010600030101010101" pitchFamily="2" charset="-122"/>
              </a:rPr>
              <a:t> is the centroid or </a:t>
            </a:r>
            <a:r>
              <a:rPr lang="en-US" altLang="zh-CN" dirty="0" err="1">
                <a:ea typeface="SimSun" panose="02010600030101010101" pitchFamily="2" charset="-122"/>
              </a:rPr>
              <a:t>medoid</a:t>
            </a:r>
            <a:r>
              <a:rPr lang="en-US" altLang="zh-CN" dirty="0">
                <a:ea typeface="SimSun" panose="02010600030101010101" pitchFamily="2" charset="-122"/>
              </a:rPr>
              <a:t> of cluster </a:t>
            </a:r>
            <a:r>
              <a:rPr lang="en-US" altLang="zh-CN" i="1" dirty="0" err="1">
                <a:ea typeface="SimSun" panose="02010600030101010101" pitchFamily="2" charset="-122"/>
              </a:rPr>
              <a:t>C</a:t>
            </a:r>
            <a:r>
              <a:rPr lang="en-US" altLang="zh-CN" i="1" baseline="-25000" dirty="0" err="1">
                <a:ea typeface="SimSun" panose="02010600030101010101" pitchFamily="2" charset="-122"/>
              </a:rPr>
              <a:t>k</a:t>
            </a:r>
            <a:r>
              <a:rPr lang="en-US" altLang="zh-CN" dirty="0">
                <a:ea typeface="SimSun" panose="02010600030101010101" pitchFamily="2" charset="-122"/>
              </a:rPr>
              <a:t>)</a:t>
            </a:r>
          </a:p>
          <a:p>
            <a:pPr lvl="1">
              <a:spcAft>
                <a:spcPts val="600"/>
              </a:spcAft>
            </a:pPr>
            <a:r>
              <a:rPr lang="en-US" altLang="zh-CN" dirty="0">
                <a:ea typeface="SimSun" panose="02010600030101010101" pitchFamily="2" charset="-122"/>
              </a:rPr>
              <a:t>A typical objective function: </a:t>
            </a:r>
            <a:r>
              <a:rPr lang="en-US" altLang="zh-CN" b="1" dirty="0">
                <a:ea typeface="SimSun" panose="02010600030101010101" pitchFamily="2" charset="-122"/>
              </a:rPr>
              <a:t>Sum of Squared Errors </a:t>
            </a:r>
            <a:r>
              <a:rPr lang="en-US" altLang="zh-CN" dirty="0">
                <a:ea typeface="SimSun" panose="02010600030101010101" pitchFamily="2" charset="-122"/>
              </a:rPr>
              <a:t>(</a:t>
            </a:r>
            <a:r>
              <a:rPr lang="en-US" altLang="zh-CN" b="1" dirty="0">
                <a:ea typeface="SimSun" panose="02010600030101010101" pitchFamily="2" charset="-122"/>
              </a:rPr>
              <a:t>SSE</a:t>
            </a:r>
            <a:r>
              <a:rPr lang="en-US" altLang="zh-CN" dirty="0">
                <a:ea typeface="SimSun" panose="02010600030101010101" pitchFamily="2" charset="-122"/>
              </a:rPr>
              <a:t>)</a:t>
            </a:r>
          </a:p>
          <a:p>
            <a:pPr lvl="1">
              <a:spcAft>
                <a:spcPts val="600"/>
              </a:spcAft>
            </a:pPr>
            <a:endParaRPr lang="en-US" altLang="zh-CN" dirty="0">
              <a:ea typeface="SimSun" panose="02010600030101010101" pitchFamily="2" charset="-122"/>
            </a:endParaRPr>
          </a:p>
          <a:p>
            <a:pPr eaLnBrk="1" hangingPunct="1">
              <a:spcAft>
                <a:spcPts val="600"/>
              </a:spcAft>
            </a:pPr>
            <a:r>
              <a:rPr lang="en-US" altLang="zh-CN" dirty="0">
                <a:ea typeface="SimSun" panose="02010600030101010101" pitchFamily="2" charset="-122"/>
              </a:rPr>
              <a:t>Problem definition:  Given </a:t>
            </a:r>
            <a:r>
              <a:rPr lang="en-US" altLang="zh-CN" i="1" dirty="0">
                <a:ea typeface="SimSun" panose="02010600030101010101" pitchFamily="2" charset="-122"/>
              </a:rPr>
              <a:t>K</a:t>
            </a:r>
            <a:r>
              <a:rPr lang="en-US" altLang="zh-CN" dirty="0">
                <a:ea typeface="SimSun" panose="02010600030101010101" pitchFamily="2" charset="-122"/>
              </a:rPr>
              <a:t>, find a partition of </a:t>
            </a:r>
            <a:r>
              <a:rPr lang="en-US" altLang="zh-CN" i="1" dirty="0">
                <a:ea typeface="SimSun" panose="02010600030101010101" pitchFamily="2" charset="-122"/>
              </a:rPr>
              <a:t>K clusters </a:t>
            </a:r>
            <a:r>
              <a:rPr lang="en-US" altLang="zh-CN" dirty="0">
                <a:ea typeface="SimSun" panose="02010600030101010101" pitchFamily="2" charset="-122"/>
              </a:rPr>
              <a:t>that optimizes the chosen partitioning criterion</a:t>
            </a:r>
          </a:p>
          <a:p>
            <a:pPr lvl="1" eaLnBrk="1" hangingPunct="1">
              <a:spcAft>
                <a:spcPts val="600"/>
              </a:spcAft>
            </a:pPr>
            <a:r>
              <a:rPr lang="en-US" altLang="zh-CN" dirty="0">
                <a:ea typeface="SimSun" panose="02010600030101010101" pitchFamily="2" charset="-122"/>
              </a:rPr>
              <a:t>Global optimal: Needs to exhaustively enumerate all partitions</a:t>
            </a:r>
          </a:p>
          <a:p>
            <a:pPr lvl="1" eaLnBrk="1" hangingPunct="1">
              <a:spcAft>
                <a:spcPts val="600"/>
              </a:spcAft>
            </a:pPr>
            <a:r>
              <a:rPr lang="en-US" altLang="zh-CN" dirty="0">
                <a:ea typeface="SimSun" panose="02010600030101010101" pitchFamily="2" charset="-122"/>
              </a:rPr>
              <a:t>Heuristic methods (i.e., greedy algorithms): </a:t>
            </a:r>
            <a:r>
              <a:rPr lang="en-US" altLang="zh-CN" i="1" dirty="0">
                <a:ea typeface="SimSun" panose="02010600030101010101" pitchFamily="2" charset="-122"/>
              </a:rPr>
              <a:t>K-Means</a:t>
            </a:r>
            <a:r>
              <a:rPr lang="en-US" altLang="zh-CN" dirty="0">
                <a:ea typeface="SimSun" panose="02010600030101010101" pitchFamily="2" charset="-122"/>
              </a:rPr>
              <a:t>, </a:t>
            </a:r>
            <a:r>
              <a:rPr lang="en-US" altLang="zh-CN" i="1" dirty="0">
                <a:ea typeface="SimSun" panose="02010600030101010101" pitchFamily="2" charset="-122"/>
              </a:rPr>
              <a:t>K</a:t>
            </a:r>
            <a:r>
              <a:rPr lang="en-US" altLang="zh-CN" dirty="0">
                <a:ea typeface="SimSun" panose="02010600030101010101" pitchFamily="2" charset="-122"/>
              </a:rPr>
              <a:t>-</a:t>
            </a:r>
            <a:r>
              <a:rPr lang="en-US" altLang="zh-CN" i="1" dirty="0">
                <a:ea typeface="SimSun" panose="02010600030101010101" pitchFamily="2" charset="-122"/>
              </a:rPr>
              <a:t>Medians</a:t>
            </a:r>
            <a:r>
              <a:rPr lang="en-US" altLang="zh-CN" dirty="0">
                <a:ea typeface="SimSun" panose="02010600030101010101" pitchFamily="2" charset="-122"/>
              </a:rPr>
              <a:t>, </a:t>
            </a:r>
            <a:r>
              <a:rPr lang="en-US" altLang="zh-CN" i="1" dirty="0">
                <a:ea typeface="SimSun" panose="02010600030101010101" pitchFamily="2" charset="-122"/>
              </a:rPr>
              <a:t>K-</a:t>
            </a:r>
            <a:r>
              <a:rPr lang="en-US" altLang="zh-CN" i="1" dirty="0" err="1">
                <a:ea typeface="SimSun" panose="02010600030101010101" pitchFamily="2" charset="-122"/>
              </a:rPr>
              <a:t>Medoids</a:t>
            </a:r>
            <a:r>
              <a:rPr lang="en-US" altLang="zh-CN" dirty="0">
                <a:ea typeface="SimSun" panose="02010600030101010101" pitchFamily="2" charset="-122"/>
              </a:rPr>
              <a:t>, etc.</a:t>
            </a:r>
          </a:p>
        </p:txBody>
      </p:sp>
      <p:graphicFrame>
        <p:nvGraphicFramePr>
          <p:cNvPr id="5" name="Object 4"/>
          <p:cNvGraphicFramePr>
            <a:graphicFrameLocks noChangeAspect="1"/>
          </p:cNvGraphicFramePr>
          <p:nvPr>
            <p:extLst/>
          </p:nvPr>
        </p:nvGraphicFramePr>
        <p:xfrm>
          <a:off x="2895306" y="3713573"/>
          <a:ext cx="3565525" cy="844550"/>
        </p:xfrm>
        <a:graphic>
          <a:graphicData uri="http://schemas.openxmlformats.org/presentationml/2006/ole">
            <mc:AlternateContent xmlns:mc="http://schemas.openxmlformats.org/markup-compatibility/2006">
              <mc:Choice xmlns:v="urn:schemas-microsoft-com:vml" Requires="v">
                <p:oleObj spid="_x0000_s2081" name="Equation" r:id="rId4" imgW="1612800" imgH="469800" progId="Equation.DSMT4">
                  <p:embed/>
                </p:oleObj>
              </mc:Choice>
              <mc:Fallback>
                <p:oleObj name="Equation" r:id="rId4" imgW="1612800" imgH="469800" progId="Equation.DSMT4">
                  <p:embed/>
                  <p:pic>
                    <p:nvPicPr>
                      <p:cNvPr id="0" name=""/>
                      <p:cNvPicPr/>
                      <p:nvPr/>
                    </p:nvPicPr>
                    <p:blipFill>
                      <a:blip r:embed="rId5"/>
                      <a:stretch>
                        <a:fillRect/>
                      </a:stretch>
                    </p:blipFill>
                    <p:spPr>
                      <a:xfrm>
                        <a:off x="2895306" y="3713573"/>
                        <a:ext cx="3565525" cy="844550"/>
                      </a:xfrm>
                      <a:prstGeom prst="rect">
                        <a:avLst/>
                      </a:prstGeom>
                    </p:spPr>
                  </p:pic>
                </p:oleObj>
              </mc:Fallback>
            </mc:AlternateContent>
          </a:graphicData>
        </a:graphic>
      </p:graphicFrame>
    </p:spTree>
    <p:extLst>
      <p:ext uri="{BB962C8B-B14F-4D97-AF65-F5344CB8AC3E}">
        <p14:creationId xmlns:p14="http://schemas.microsoft.com/office/powerpoint/2010/main" val="1400882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37674" y="132348"/>
            <a:ext cx="10948737" cy="858254"/>
          </a:xfrm>
        </p:spPr>
        <p:txBody>
          <a:bodyPr>
            <a:noAutofit/>
          </a:bodyPr>
          <a:lstStyle/>
          <a:p>
            <a:pPr eaLnBrk="1" hangingPunct="1"/>
            <a:r>
              <a:rPr lang="en-US" altLang="zh-CN" dirty="0">
                <a:ea typeface="SimSun" panose="02010600030101010101" pitchFamily="2" charset="-122"/>
              </a:rPr>
              <a:t>The </a:t>
            </a:r>
            <a:r>
              <a:rPr lang="en-US" altLang="zh-CN" i="1" dirty="0">
                <a:ea typeface="SimSun" panose="02010600030101010101" pitchFamily="2" charset="-122"/>
              </a:rPr>
              <a:t>K-Means</a:t>
            </a:r>
            <a:r>
              <a:rPr lang="en-US" altLang="zh-CN" dirty="0">
                <a:ea typeface="SimSun" panose="02010600030101010101" pitchFamily="2" charset="-122"/>
              </a:rPr>
              <a:t> Clustering Method </a:t>
            </a:r>
          </a:p>
        </p:txBody>
      </p:sp>
      <p:sp>
        <p:nvSpPr>
          <p:cNvPr id="25603" name="Rectangle 3"/>
          <p:cNvSpPr>
            <a:spLocks noGrp="1" noChangeArrowheads="1"/>
          </p:cNvSpPr>
          <p:nvPr>
            <p:ph idx="1"/>
          </p:nvPr>
        </p:nvSpPr>
        <p:spPr>
          <a:xfrm>
            <a:off x="469351" y="1258272"/>
            <a:ext cx="11285382" cy="5157537"/>
          </a:xfrm>
        </p:spPr>
        <p:txBody>
          <a:bodyPr/>
          <a:lstStyle/>
          <a:p>
            <a:pPr>
              <a:lnSpc>
                <a:spcPct val="110000"/>
              </a:lnSpc>
            </a:pPr>
            <a:r>
              <a:rPr lang="en-US" altLang="zh-CN" sz="2400" i="1" u="sng" dirty="0">
                <a:ea typeface="SimSun" panose="02010600030101010101" pitchFamily="2" charset="-122"/>
              </a:rPr>
              <a:t>K-Means</a:t>
            </a:r>
            <a:r>
              <a:rPr lang="en-US" altLang="zh-CN" sz="2400" dirty="0">
                <a:ea typeface="SimSun" panose="02010600030101010101" pitchFamily="2" charset="-122"/>
              </a:rPr>
              <a:t> (MacQueen’67, Lloyd’57/’82)</a:t>
            </a:r>
          </a:p>
          <a:p>
            <a:pPr lvl="1">
              <a:lnSpc>
                <a:spcPct val="110000"/>
              </a:lnSpc>
            </a:pPr>
            <a:r>
              <a:rPr lang="en-US" altLang="zh-CN" sz="2400" dirty="0">
                <a:ea typeface="SimSun" panose="02010600030101010101" pitchFamily="2" charset="-122"/>
              </a:rPr>
              <a:t>Each cluster is represented by the center of the cluster</a:t>
            </a:r>
          </a:p>
          <a:p>
            <a:pPr eaLnBrk="1" hangingPunct="1">
              <a:lnSpc>
                <a:spcPct val="120000"/>
              </a:lnSpc>
            </a:pPr>
            <a:r>
              <a:rPr lang="en-US" altLang="zh-CN" sz="2400" dirty="0">
                <a:ea typeface="SimSun" panose="02010600030101010101" pitchFamily="2" charset="-122"/>
              </a:rPr>
              <a:t>Given K, the number of clusters, the </a:t>
            </a:r>
            <a:r>
              <a:rPr lang="en-US" altLang="zh-CN" sz="2400" i="1" dirty="0">
                <a:ea typeface="SimSun" panose="02010600030101010101" pitchFamily="2" charset="-122"/>
              </a:rPr>
              <a:t>K-Means</a:t>
            </a:r>
            <a:r>
              <a:rPr lang="en-US" altLang="zh-CN" sz="2400" dirty="0">
                <a:ea typeface="SimSun" panose="02010600030101010101" pitchFamily="2" charset="-122"/>
              </a:rPr>
              <a:t> clustering algorithm is outlined as follows</a:t>
            </a:r>
          </a:p>
          <a:p>
            <a:pPr lvl="2">
              <a:lnSpc>
                <a:spcPct val="120000"/>
              </a:lnSpc>
            </a:pPr>
            <a:r>
              <a:rPr lang="en-US" altLang="zh-CN" sz="2400" dirty="0">
                <a:solidFill>
                  <a:srgbClr val="000000"/>
                </a:solidFill>
                <a:ea typeface="SimSun" panose="02010600030101010101" pitchFamily="2" charset="-122"/>
              </a:rPr>
              <a:t>Select </a:t>
            </a:r>
            <a:r>
              <a:rPr lang="en-US" altLang="zh-CN" sz="2400" i="1" dirty="0">
                <a:solidFill>
                  <a:srgbClr val="000000"/>
                </a:solidFill>
                <a:ea typeface="SimSun" panose="02010600030101010101" pitchFamily="2" charset="-122"/>
              </a:rPr>
              <a:t>K</a:t>
            </a:r>
            <a:r>
              <a:rPr lang="en-US" altLang="zh-CN" sz="2400" dirty="0">
                <a:solidFill>
                  <a:srgbClr val="000000"/>
                </a:solidFill>
                <a:ea typeface="SimSun" panose="02010600030101010101" pitchFamily="2" charset="-122"/>
              </a:rPr>
              <a:t> points as initial centroids</a:t>
            </a:r>
          </a:p>
          <a:p>
            <a:pPr lvl="2">
              <a:lnSpc>
                <a:spcPct val="120000"/>
              </a:lnSpc>
            </a:pPr>
            <a:r>
              <a:rPr lang="en-US" altLang="zh-CN" sz="2400" b="1" dirty="0">
                <a:solidFill>
                  <a:srgbClr val="000000"/>
                </a:solidFill>
                <a:ea typeface="SimSun" panose="02010600030101010101" pitchFamily="2" charset="-122"/>
              </a:rPr>
              <a:t>Repeat</a:t>
            </a:r>
          </a:p>
          <a:p>
            <a:pPr lvl="3">
              <a:lnSpc>
                <a:spcPct val="120000"/>
              </a:lnSpc>
            </a:pPr>
            <a:r>
              <a:rPr lang="en-US" altLang="zh-CN" sz="2400" dirty="0">
                <a:solidFill>
                  <a:srgbClr val="000000"/>
                </a:solidFill>
                <a:ea typeface="SimSun" panose="02010600030101010101" pitchFamily="2" charset="-122"/>
              </a:rPr>
              <a:t>Form </a:t>
            </a:r>
            <a:r>
              <a:rPr lang="en-US" altLang="zh-CN" sz="2400" i="1" dirty="0">
                <a:solidFill>
                  <a:srgbClr val="000000"/>
                </a:solidFill>
                <a:ea typeface="SimSun" panose="02010600030101010101" pitchFamily="2" charset="-122"/>
              </a:rPr>
              <a:t>K</a:t>
            </a:r>
            <a:r>
              <a:rPr lang="en-US" altLang="zh-CN" sz="2400" dirty="0">
                <a:solidFill>
                  <a:srgbClr val="000000"/>
                </a:solidFill>
                <a:ea typeface="SimSun" panose="02010600030101010101" pitchFamily="2" charset="-122"/>
              </a:rPr>
              <a:t> clusters by assigning each point to its closest centroid</a:t>
            </a:r>
          </a:p>
          <a:p>
            <a:pPr lvl="3">
              <a:lnSpc>
                <a:spcPct val="120000"/>
              </a:lnSpc>
            </a:pPr>
            <a:r>
              <a:rPr lang="en-US" altLang="zh-CN" sz="2400" dirty="0">
                <a:solidFill>
                  <a:srgbClr val="000000"/>
                </a:solidFill>
                <a:ea typeface="SimSun" panose="02010600030101010101" pitchFamily="2" charset="-122"/>
              </a:rPr>
              <a:t>Re-compute the centroids (i.e., </a:t>
            </a:r>
            <a:r>
              <a:rPr lang="en-US" altLang="zh-CN" sz="2400" i="1" dirty="0">
                <a:solidFill>
                  <a:srgbClr val="FF0000"/>
                </a:solidFill>
                <a:ea typeface="SimSun" panose="02010600030101010101" pitchFamily="2" charset="-122"/>
              </a:rPr>
              <a:t>mean point</a:t>
            </a:r>
            <a:r>
              <a:rPr lang="en-US" altLang="zh-CN" sz="2400" dirty="0">
                <a:ea typeface="SimSun" panose="02010600030101010101" pitchFamily="2" charset="-122"/>
              </a:rPr>
              <a:t>)</a:t>
            </a:r>
            <a:r>
              <a:rPr lang="en-US" altLang="zh-CN" sz="2400" i="1" dirty="0">
                <a:solidFill>
                  <a:srgbClr val="FF0000"/>
                </a:solidFill>
                <a:ea typeface="SimSun" panose="02010600030101010101" pitchFamily="2" charset="-122"/>
              </a:rPr>
              <a:t> </a:t>
            </a:r>
            <a:r>
              <a:rPr lang="en-US" altLang="zh-CN" sz="2400" dirty="0">
                <a:solidFill>
                  <a:srgbClr val="000000"/>
                </a:solidFill>
                <a:ea typeface="SimSun" panose="02010600030101010101" pitchFamily="2" charset="-122"/>
              </a:rPr>
              <a:t>of each cluster</a:t>
            </a:r>
          </a:p>
          <a:p>
            <a:pPr lvl="2">
              <a:lnSpc>
                <a:spcPct val="120000"/>
              </a:lnSpc>
            </a:pPr>
            <a:r>
              <a:rPr lang="en-US" altLang="zh-CN" sz="2400" b="1" dirty="0">
                <a:solidFill>
                  <a:srgbClr val="000000"/>
                </a:solidFill>
                <a:ea typeface="SimSun" panose="02010600030101010101" pitchFamily="2" charset="-122"/>
              </a:rPr>
              <a:t>Until </a:t>
            </a:r>
            <a:r>
              <a:rPr lang="en-US" altLang="zh-CN" sz="2400" dirty="0">
                <a:solidFill>
                  <a:srgbClr val="000000"/>
                </a:solidFill>
                <a:ea typeface="SimSun" panose="02010600030101010101" pitchFamily="2" charset="-122"/>
              </a:rPr>
              <a:t>convergence criterion is satisfied</a:t>
            </a:r>
          </a:p>
          <a:p>
            <a:pPr>
              <a:lnSpc>
                <a:spcPct val="120000"/>
              </a:lnSpc>
            </a:pPr>
            <a:r>
              <a:rPr lang="en-US" altLang="zh-CN" sz="2400" dirty="0">
                <a:solidFill>
                  <a:srgbClr val="000000"/>
                </a:solidFill>
                <a:ea typeface="SimSun" panose="02010600030101010101" pitchFamily="2" charset="-122"/>
              </a:rPr>
              <a:t>Different kinds of measures can be used</a:t>
            </a:r>
          </a:p>
          <a:p>
            <a:pPr lvl="1">
              <a:lnSpc>
                <a:spcPct val="120000"/>
              </a:lnSpc>
            </a:pPr>
            <a:r>
              <a:rPr lang="en-US" altLang="zh-CN" sz="2400" dirty="0">
                <a:solidFill>
                  <a:srgbClr val="000000"/>
                </a:solidFill>
                <a:ea typeface="SimSun" panose="02010600030101010101" pitchFamily="2" charset="-122"/>
              </a:rPr>
              <a:t>Manhattan distance (L</a:t>
            </a:r>
            <a:r>
              <a:rPr lang="en-US" altLang="zh-CN" sz="2400" baseline="-25000" dirty="0">
                <a:solidFill>
                  <a:srgbClr val="000000"/>
                </a:solidFill>
                <a:ea typeface="SimSun" panose="02010600030101010101" pitchFamily="2" charset="-122"/>
              </a:rPr>
              <a:t>1</a:t>
            </a:r>
            <a:r>
              <a:rPr lang="en-US" altLang="zh-CN" sz="2400" dirty="0">
                <a:solidFill>
                  <a:srgbClr val="000000"/>
                </a:solidFill>
                <a:ea typeface="SimSun" panose="02010600030101010101" pitchFamily="2" charset="-122"/>
              </a:rPr>
              <a:t> norm), </a:t>
            </a:r>
            <a:r>
              <a:rPr lang="en-US" altLang="zh-CN" sz="2400" dirty="0">
                <a:ea typeface="SimSun" panose="02010600030101010101" pitchFamily="2" charset="-122"/>
              </a:rPr>
              <a:t>Euclidean distance (L</a:t>
            </a:r>
            <a:r>
              <a:rPr lang="en-US" altLang="zh-CN" sz="2400" baseline="-25000" dirty="0">
                <a:ea typeface="SimSun" panose="02010600030101010101" pitchFamily="2" charset="-122"/>
              </a:rPr>
              <a:t>2</a:t>
            </a:r>
            <a:r>
              <a:rPr lang="en-US" altLang="zh-CN" sz="2400" dirty="0">
                <a:ea typeface="SimSun" panose="02010600030101010101" pitchFamily="2" charset="-122"/>
              </a:rPr>
              <a:t> norm),</a:t>
            </a:r>
            <a:r>
              <a:rPr lang="en-US" altLang="zh-CN" sz="2400" dirty="0">
                <a:solidFill>
                  <a:srgbClr val="FF0000"/>
                </a:solidFill>
                <a:ea typeface="SimSun" panose="02010600030101010101" pitchFamily="2" charset="-122"/>
              </a:rPr>
              <a:t> </a:t>
            </a:r>
            <a:r>
              <a:rPr lang="en-US" altLang="zh-CN" sz="2400" dirty="0">
                <a:solidFill>
                  <a:srgbClr val="000000"/>
                </a:solidFill>
                <a:ea typeface="SimSun" panose="02010600030101010101" pitchFamily="2" charset="-122"/>
              </a:rPr>
              <a:t>Cosine similarity</a:t>
            </a:r>
          </a:p>
        </p:txBody>
      </p:sp>
    </p:spTree>
    <p:extLst>
      <p:ext uri="{BB962C8B-B14F-4D97-AF65-F5344CB8AC3E}">
        <p14:creationId xmlns:p14="http://schemas.microsoft.com/office/powerpoint/2010/main" val="1731939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4334898" y="1144884"/>
            <a:ext cx="3354058" cy="2803611"/>
          </a:xfrm>
          <a:prstGeom prst="rect">
            <a:avLst/>
          </a:prstGeom>
        </p:spPr>
      </p:pic>
      <p:sp>
        <p:nvSpPr>
          <p:cNvPr id="25602" name="Rectangle 2"/>
          <p:cNvSpPr>
            <a:spLocks noGrp="1" noChangeArrowheads="1"/>
          </p:cNvSpPr>
          <p:nvPr>
            <p:ph type="title"/>
          </p:nvPr>
        </p:nvSpPr>
        <p:spPr>
          <a:xfrm>
            <a:off x="637674" y="132348"/>
            <a:ext cx="10948737" cy="858254"/>
          </a:xfrm>
        </p:spPr>
        <p:txBody>
          <a:bodyPr>
            <a:noAutofit/>
          </a:bodyPr>
          <a:lstStyle/>
          <a:p>
            <a:pPr eaLnBrk="1" hangingPunct="1"/>
            <a:r>
              <a:rPr lang="en-US" altLang="zh-CN" dirty="0">
                <a:ea typeface="SimSun" panose="02010600030101010101" pitchFamily="2" charset="-122"/>
              </a:rPr>
              <a:t>Example: </a:t>
            </a:r>
            <a:r>
              <a:rPr lang="en-US" altLang="zh-CN" i="1" dirty="0">
                <a:ea typeface="SimSun" panose="02010600030101010101" pitchFamily="2" charset="-122"/>
              </a:rPr>
              <a:t>K-Means</a:t>
            </a:r>
            <a:r>
              <a:rPr lang="en-US" altLang="zh-CN" dirty="0">
                <a:ea typeface="SimSun" panose="02010600030101010101" pitchFamily="2" charset="-122"/>
              </a:rPr>
              <a:t> Clustering</a:t>
            </a:r>
          </a:p>
        </p:txBody>
      </p:sp>
      <p:sp>
        <p:nvSpPr>
          <p:cNvPr id="7" name="Text Box 181"/>
          <p:cNvSpPr txBox="1">
            <a:spLocks noChangeArrowheads="1"/>
          </p:cNvSpPr>
          <p:nvPr/>
        </p:nvSpPr>
        <p:spPr bwMode="auto">
          <a:xfrm>
            <a:off x="637675" y="3787626"/>
            <a:ext cx="280264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457189" eaLnBrk="1" hangingPunct="1">
              <a:spcBef>
                <a:spcPct val="50000"/>
              </a:spcBef>
              <a:buClrTx/>
              <a:buSzTx/>
              <a:buFont typeface="Wingdings" panose="05000000000000000000" pitchFamily="2" charset="2"/>
              <a:buNone/>
            </a:pPr>
            <a:r>
              <a:rPr lang="en-US" altLang="ko-KR" sz="1600" dirty="0">
                <a:solidFill>
                  <a:srgbClr val="000000"/>
                </a:solidFill>
                <a:latin typeface="Calibri"/>
                <a:ea typeface="Tahoma" panose="020B0604030504040204" pitchFamily="34" charset="0"/>
                <a:cs typeface="Tahoma" panose="020B0604030504040204" pitchFamily="34" charset="0"/>
              </a:rPr>
              <a:t>The original data points &amp; </a:t>
            </a:r>
            <a:r>
              <a:rPr lang="en-US" altLang="ko-KR" sz="1600" dirty="0">
                <a:solidFill>
                  <a:srgbClr val="000000"/>
                </a:solidFill>
                <a:latin typeface="Calibri"/>
                <a:ea typeface="Gulim" panose="020B0600000101010101" pitchFamily="34" charset="-127"/>
              </a:rPr>
              <a:t>randomly select </a:t>
            </a:r>
            <a:r>
              <a:rPr lang="en-US" altLang="ko-KR" sz="1600" i="1" dirty="0">
                <a:solidFill>
                  <a:srgbClr val="000000"/>
                </a:solidFill>
                <a:latin typeface="Calibri"/>
                <a:ea typeface="Gulim" panose="020B0600000101010101" pitchFamily="34" charset="-127"/>
              </a:rPr>
              <a:t>K </a:t>
            </a:r>
            <a:r>
              <a:rPr lang="en-US" altLang="ko-KR" sz="1600" dirty="0">
                <a:solidFill>
                  <a:srgbClr val="000000"/>
                </a:solidFill>
                <a:latin typeface="Calibri"/>
                <a:ea typeface="Gulim" panose="020B0600000101010101" pitchFamily="34" charset="-127"/>
              </a:rPr>
              <a:t>= 2 centroids </a:t>
            </a:r>
          </a:p>
        </p:txBody>
      </p:sp>
      <p:sp>
        <p:nvSpPr>
          <p:cNvPr id="9" name="Rectangle 8"/>
          <p:cNvSpPr/>
          <p:nvPr/>
        </p:nvSpPr>
        <p:spPr>
          <a:xfrm>
            <a:off x="1085152" y="4818359"/>
            <a:ext cx="6531027" cy="1754326"/>
          </a:xfrm>
          <a:prstGeom prst="rect">
            <a:avLst/>
          </a:prstGeom>
          <a:solidFill>
            <a:srgbClr val="F0CDBC"/>
          </a:solidFill>
        </p:spPr>
        <p:txBody>
          <a:bodyPr wrap="square">
            <a:spAutoFit/>
          </a:bodyPr>
          <a:lstStyle/>
          <a:p>
            <a:pPr defTabSz="457189">
              <a:lnSpc>
                <a:spcPct val="120000"/>
              </a:lnSpc>
            </a:pPr>
            <a:r>
              <a:rPr lang="en-US" altLang="zh-CN" sz="1800" dirty="0">
                <a:solidFill>
                  <a:srgbClr val="000000"/>
                </a:solidFill>
              </a:rPr>
              <a:t>Select </a:t>
            </a:r>
            <a:r>
              <a:rPr lang="en-US" altLang="zh-CN" sz="1800" i="1" dirty="0">
                <a:solidFill>
                  <a:srgbClr val="000000"/>
                </a:solidFill>
              </a:rPr>
              <a:t>K</a:t>
            </a:r>
            <a:r>
              <a:rPr lang="en-US" altLang="zh-CN" sz="1800" dirty="0">
                <a:solidFill>
                  <a:srgbClr val="000000"/>
                </a:solidFill>
              </a:rPr>
              <a:t> points as initial centroids</a:t>
            </a:r>
          </a:p>
          <a:p>
            <a:pPr defTabSz="457189">
              <a:lnSpc>
                <a:spcPct val="120000"/>
              </a:lnSpc>
            </a:pPr>
            <a:r>
              <a:rPr lang="en-US" altLang="zh-CN" sz="1800" b="1" dirty="0">
                <a:solidFill>
                  <a:srgbClr val="000000"/>
                </a:solidFill>
              </a:rPr>
              <a:t>Repeat</a:t>
            </a:r>
          </a:p>
          <a:p>
            <a:pPr marL="285750" indent="-285750" defTabSz="457189">
              <a:lnSpc>
                <a:spcPct val="120000"/>
              </a:lnSpc>
              <a:buFont typeface="Arial" panose="020B0604020202020204" pitchFamily="34" charset="0"/>
              <a:buChar char="•"/>
            </a:pPr>
            <a:r>
              <a:rPr lang="en-US" altLang="zh-CN" sz="1800" dirty="0">
                <a:solidFill>
                  <a:srgbClr val="000000"/>
                </a:solidFill>
              </a:rPr>
              <a:t>Form </a:t>
            </a:r>
            <a:r>
              <a:rPr lang="en-US" altLang="zh-CN" sz="1800" i="1" dirty="0">
                <a:solidFill>
                  <a:srgbClr val="000000"/>
                </a:solidFill>
              </a:rPr>
              <a:t>K</a:t>
            </a:r>
            <a:r>
              <a:rPr lang="en-US" altLang="zh-CN" sz="1800" dirty="0">
                <a:solidFill>
                  <a:srgbClr val="000000"/>
                </a:solidFill>
              </a:rPr>
              <a:t> clusters by assigning each point to its closest centroid</a:t>
            </a:r>
          </a:p>
          <a:p>
            <a:pPr marL="285750" indent="-285750" defTabSz="457189">
              <a:lnSpc>
                <a:spcPct val="120000"/>
              </a:lnSpc>
              <a:buFont typeface="Arial" panose="020B0604020202020204" pitchFamily="34" charset="0"/>
              <a:buChar char="•"/>
            </a:pPr>
            <a:r>
              <a:rPr lang="en-US" altLang="zh-CN" sz="1800" dirty="0">
                <a:solidFill>
                  <a:srgbClr val="000000"/>
                </a:solidFill>
              </a:rPr>
              <a:t>Re-compute the centroids (i.e., </a:t>
            </a:r>
            <a:r>
              <a:rPr lang="en-US" altLang="zh-CN" sz="1800" i="1" dirty="0">
                <a:solidFill>
                  <a:srgbClr val="FF0000"/>
                </a:solidFill>
              </a:rPr>
              <a:t>mean point</a:t>
            </a:r>
            <a:r>
              <a:rPr lang="en-US" altLang="zh-CN" sz="1800" dirty="0">
                <a:solidFill>
                  <a:srgbClr val="000000"/>
                </a:solidFill>
              </a:rPr>
              <a:t>)</a:t>
            </a:r>
            <a:r>
              <a:rPr lang="en-US" altLang="zh-CN" sz="1800" i="1" dirty="0">
                <a:solidFill>
                  <a:srgbClr val="FF0000"/>
                </a:solidFill>
              </a:rPr>
              <a:t> </a:t>
            </a:r>
            <a:r>
              <a:rPr lang="en-US" altLang="zh-CN" sz="1800" dirty="0">
                <a:solidFill>
                  <a:srgbClr val="000000"/>
                </a:solidFill>
              </a:rPr>
              <a:t>of each cluster</a:t>
            </a:r>
          </a:p>
          <a:p>
            <a:pPr defTabSz="457189">
              <a:lnSpc>
                <a:spcPct val="120000"/>
              </a:lnSpc>
            </a:pPr>
            <a:r>
              <a:rPr lang="en-US" altLang="zh-CN" sz="1800" b="1" dirty="0">
                <a:solidFill>
                  <a:srgbClr val="000000"/>
                </a:solidFill>
              </a:rPr>
              <a:t>Until </a:t>
            </a:r>
            <a:r>
              <a:rPr lang="en-US" altLang="zh-CN" sz="1800" dirty="0">
                <a:solidFill>
                  <a:srgbClr val="000000"/>
                </a:solidFill>
              </a:rPr>
              <a:t>convergence criterion is satisfied</a:t>
            </a:r>
          </a:p>
        </p:txBody>
      </p:sp>
      <p:sp>
        <p:nvSpPr>
          <p:cNvPr id="10" name="Right Arrow 9"/>
          <p:cNvSpPr/>
          <p:nvPr/>
        </p:nvSpPr>
        <p:spPr>
          <a:xfrm>
            <a:off x="3854002" y="2249198"/>
            <a:ext cx="553672" cy="286327"/>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US">
              <a:solidFill>
                <a:prstClr val="white"/>
              </a:solidFill>
            </a:endParaRPr>
          </a:p>
        </p:txBody>
      </p:sp>
      <p:sp>
        <p:nvSpPr>
          <p:cNvPr id="16" name="Text Box 181"/>
          <p:cNvSpPr txBox="1">
            <a:spLocks noChangeArrowheads="1"/>
          </p:cNvSpPr>
          <p:nvPr/>
        </p:nvSpPr>
        <p:spPr bwMode="auto">
          <a:xfrm>
            <a:off x="3665913" y="1424706"/>
            <a:ext cx="9376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50000"/>
              </a:spcBef>
              <a:buClrTx/>
              <a:buSzTx/>
              <a:buFontTx/>
              <a:buNone/>
            </a:pPr>
            <a:r>
              <a:rPr lang="en-US" altLang="ko-KR" sz="1600" dirty="0">
                <a:solidFill>
                  <a:srgbClr val="000000"/>
                </a:solidFill>
                <a:latin typeface="Calibri"/>
                <a:ea typeface="Gulim" panose="020B0600000101010101" pitchFamily="34" charset="-127"/>
              </a:rPr>
              <a:t>Assign points to clusters</a:t>
            </a:r>
          </a:p>
        </p:txBody>
      </p:sp>
      <p:grpSp>
        <p:nvGrpSpPr>
          <p:cNvPr id="19" name="Group 18"/>
          <p:cNvGrpSpPr/>
          <p:nvPr/>
        </p:nvGrpSpPr>
        <p:grpSpPr>
          <a:xfrm>
            <a:off x="7616179" y="1135831"/>
            <a:ext cx="4401451" cy="2798102"/>
            <a:chOff x="7616179" y="1135831"/>
            <a:chExt cx="4401451" cy="2798102"/>
          </a:xfrm>
        </p:grpSpPr>
        <p:pic>
          <p:nvPicPr>
            <p:cNvPr id="15" name="Picture 14"/>
            <p:cNvPicPr>
              <a:picLocks noChangeAspect="1"/>
            </p:cNvPicPr>
            <p:nvPr/>
          </p:nvPicPr>
          <p:blipFill>
            <a:blip r:embed="rId4"/>
            <a:stretch>
              <a:fillRect/>
            </a:stretch>
          </p:blipFill>
          <p:spPr>
            <a:xfrm>
              <a:off x="8692137" y="1135831"/>
              <a:ext cx="3325493" cy="2798102"/>
            </a:xfrm>
            <a:prstGeom prst="rect">
              <a:avLst/>
            </a:prstGeom>
          </p:spPr>
        </p:pic>
        <p:sp>
          <p:nvSpPr>
            <p:cNvPr id="13" name="Right Arrow 12"/>
            <p:cNvSpPr/>
            <p:nvPr/>
          </p:nvSpPr>
          <p:spPr>
            <a:xfrm>
              <a:off x="7921491" y="2282608"/>
              <a:ext cx="492964" cy="286327"/>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US">
                <a:solidFill>
                  <a:prstClr val="white"/>
                </a:solidFill>
              </a:endParaRPr>
            </a:p>
          </p:txBody>
        </p:sp>
        <p:sp>
          <p:nvSpPr>
            <p:cNvPr id="18" name="Text Box 181"/>
            <p:cNvSpPr txBox="1">
              <a:spLocks noChangeArrowheads="1"/>
            </p:cNvSpPr>
            <p:nvPr/>
          </p:nvSpPr>
          <p:spPr bwMode="auto">
            <a:xfrm>
              <a:off x="7616179" y="1543962"/>
              <a:ext cx="11371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50000"/>
                </a:spcBef>
                <a:buClrTx/>
                <a:buSzTx/>
                <a:buFontTx/>
                <a:buNone/>
              </a:pPr>
              <a:r>
                <a:rPr lang="en-US" altLang="ko-KR" sz="1600" dirty="0" err="1">
                  <a:solidFill>
                    <a:srgbClr val="000000"/>
                  </a:solidFill>
                  <a:latin typeface="Calibri"/>
                  <a:ea typeface="Gulim" panose="020B0600000101010101" pitchFamily="34" charset="-127"/>
                </a:rPr>
                <a:t>Recompute</a:t>
              </a:r>
              <a:r>
                <a:rPr lang="en-US" altLang="ko-KR" sz="1600" dirty="0">
                  <a:solidFill>
                    <a:srgbClr val="000000"/>
                  </a:solidFill>
                  <a:latin typeface="Calibri"/>
                  <a:ea typeface="Gulim" panose="020B0600000101010101" pitchFamily="34" charset="-127"/>
                </a:rPr>
                <a:t> cluster centers</a:t>
              </a:r>
            </a:p>
          </p:txBody>
        </p:sp>
      </p:grpSp>
      <p:grpSp>
        <p:nvGrpSpPr>
          <p:cNvPr id="22" name="Group 21"/>
          <p:cNvGrpSpPr/>
          <p:nvPr/>
        </p:nvGrpSpPr>
        <p:grpSpPr>
          <a:xfrm>
            <a:off x="8638385" y="3470604"/>
            <a:ext cx="3557745" cy="3406255"/>
            <a:chOff x="8638385" y="3470604"/>
            <a:chExt cx="3557745" cy="3406255"/>
          </a:xfrm>
        </p:grpSpPr>
        <p:pic>
          <p:nvPicPr>
            <p:cNvPr id="17" name="Picture 16"/>
            <p:cNvPicPr>
              <a:picLocks noChangeAspect="1"/>
            </p:cNvPicPr>
            <p:nvPr/>
          </p:nvPicPr>
          <p:blipFill>
            <a:blip r:embed="rId5"/>
            <a:stretch>
              <a:fillRect/>
            </a:stretch>
          </p:blipFill>
          <p:spPr>
            <a:xfrm>
              <a:off x="8638385" y="4074029"/>
              <a:ext cx="3326995" cy="2802830"/>
            </a:xfrm>
            <a:prstGeom prst="rect">
              <a:avLst/>
            </a:prstGeom>
          </p:spPr>
        </p:pic>
        <p:sp>
          <p:nvSpPr>
            <p:cNvPr id="11" name="Curved Left Arrow 10"/>
            <p:cNvSpPr/>
            <p:nvPr/>
          </p:nvSpPr>
          <p:spPr>
            <a:xfrm>
              <a:off x="11777568" y="3470604"/>
              <a:ext cx="375624" cy="1113598"/>
            </a:xfrm>
            <a:prstGeom prst="curvedLef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US">
                <a:solidFill>
                  <a:srgbClr val="000000"/>
                </a:solidFill>
              </a:endParaRPr>
            </a:p>
          </p:txBody>
        </p:sp>
        <p:sp>
          <p:nvSpPr>
            <p:cNvPr id="20" name="Text Box 181"/>
            <p:cNvSpPr txBox="1">
              <a:spLocks noChangeArrowheads="1"/>
            </p:cNvSpPr>
            <p:nvPr/>
          </p:nvSpPr>
          <p:spPr bwMode="auto">
            <a:xfrm>
              <a:off x="10060198" y="3835191"/>
              <a:ext cx="21359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50000"/>
                </a:spcBef>
                <a:buClrTx/>
                <a:buSzTx/>
                <a:buFontTx/>
                <a:buNone/>
              </a:pPr>
              <a:r>
                <a:rPr lang="en-US" altLang="ko-KR" sz="1600" dirty="0">
                  <a:solidFill>
                    <a:srgbClr val="000000"/>
                  </a:solidFill>
                  <a:latin typeface="Calibri"/>
                  <a:ea typeface="Gulim" panose="020B0600000101010101" pitchFamily="34" charset="-127"/>
                </a:rPr>
                <a:t>Redo point assignment  </a:t>
              </a:r>
            </a:p>
          </p:txBody>
        </p:sp>
      </p:grpSp>
      <p:sp>
        <p:nvSpPr>
          <p:cNvPr id="21" name="TextBox 20"/>
          <p:cNvSpPr txBox="1"/>
          <p:nvPr/>
        </p:nvSpPr>
        <p:spPr>
          <a:xfrm>
            <a:off x="1088437" y="4418249"/>
            <a:ext cx="4996446" cy="400110"/>
          </a:xfrm>
          <a:prstGeom prst="rect">
            <a:avLst/>
          </a:prstGeom>
          <a:solidFill>
            <a:srgbClr val="FFFF00"/>
          </a:solidFill>
        </p:spPr>
        <p:txBody>
          <a:bodyPr wrap="square" rtlCol="0">
            <a:spAutoFit/>
          </a:bodyPr>
          <a:lstStyle/>
          <a:p>
            <a:pPr defTabSz="457189"/>
            <a:r>
              <a:rPr lang="en-US" altLang="zh-CN" sz="2000" i="1" dirty="0">
                <a:solidFill>
                  <a:srgbClr val="000000"/>
                </a:solidFill>
              </a:rPr>
              <a:t>Execution of the K-Means</a:t>
            </a:r>
            <a:r>
              <a:rPr lang="en-US" altLang="zh-CN" sz="2000" dirty="0">
                <a:solidFill>
                  <a:srgbClr val="000000"/>
                </a:solidFill>
              </a:rPr>
              <a:t> Clustering Algorithm</a:t>
            </a:r>
            <a:endParaRPr lang="en-US" dirty="0">
              <a:solidFill>
                <a:srgbClr val="000000"/>
              </a:solidFill>
            </a:endParaRPr>
          </a:p>
        </p:txBody>
      </p:sp>
      <p:pic>
        <p:nvPicPr>
          <p:cNvPr id="12" name="Picture 11"/>
          <p:cNvPicPr>
            <a:picLocks noChangeAspect="1"/>
          </p:cNvPicPr>
          <p:nvPr/>
        </p:nvPicPr>
        <p:blipFill>
          <a:blip r:embed="rId6"/>
          <a:stretch>
            <a:fillRect/>
          </a:stretch>
        </p:blipFill>
        <p:spPr>
          <a:xfrm>
            <a:off x="458616" y="1144884"/>
            <a:ext cx="3207297" cy="2698651"/>
          </a:xfrm>
          <a:prstGeom prst="rect">
            <a:avLst/>
          </a:prstGeom>
        </p:spPr>
      </p:pic>
    </p:spTree>
    <p:extLst>
      <p:ext uri="{BB962C8B-B14F-4D97-AF65-F5344CB8AC3E}">
        <p14:creationId xmlns:p14="http://schemas.microsoft.com/office/powerpoint/2010/main" val="3760312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78598" y="309815"/>
            <a:ext cx="10529180" cy="604586"/>
          </a:xfrm>
        </p:spPr>
        <p:txBody>
          <a:bodyPr>
            <a:noAutofit/>
          </a:bodyPr>
          <a:lstStyle/>
          <a:p>
            <a:pPr eaLnBrk="1" hangingPunct="1"/>
            <a:r>
              <a:rPr lang="en-US" altLang="zh-CN" dirty="0">
                <a:ea typeface="SimSun" panose="02010600030101010101" pitchFamily="2" charset="-122"/>
              </a:rPr>
              <a:t>Discussion on the </a:t>
            </a:r>
            <a:r>
              <a:rPr lang="en-US" altLang="zh-CN" i="1" dirty="0">
                <a:ea typeface="SimSun" panose="02010600030101010101" pitchFamily="2" charset="-122"/>
              </a:rPr>
              <a:t>K-Means</a:t>
            </a:r>
            <a:r>
              <a:rPr lang="en-US" altLang="zh-CN" dirty="0">
                <a:ea typeface="SimSun" panose="02010600030101010101" pitchFamily="2" charset="-122"/>
              </a:rPr>
              <a:t> Method</a:t>
            </a:r>
            <a:endParaRPr lang="en-US" altLang="zh-CN" sz="3600" dirty="0">
              <a:ea typeface="SimSun" panose="02010600030101010101" pitchFamily="2" charset="-122"/>
            </a:endParaRPr>
          </a:p>
        </p:txBody>
      </p:sp>
      <p:sp>
        <p:nvSpPr>
          <p:cNvPr id="27651" name="Rectangle 3"/>
          <p:cNvSpPr>
            <a:spLocks noGrp="1" noChangeArrowheads="1"/>
          </p:cNvSpPr>
          <p:nvPr>
            <p:ph idx="1"/>
          </p:nvPr>
        </p:nvSpPr>
        <p:spPr>
          <a:xfrm>
            <a:off x="561314" y="1130851"/>
            <a:ext cx="10746464" cy="5727149"/>
          </a:xfrm>
        </p:spPr>
        <p:txBody>
          <a:bodyPr/>
          <a:lstStyle/>
          <a:p>
            <a:pPr>
              <a:spcBef>
                <a:spcPts val="500"/>
              </a:spcBef>
            </a:pPr>
            <a:r>
              <a:rPr lang="en-US" altLang="zh-CN" sz="2400" b="1" dirty="0">
                <a:ea typeface="SimSun" panose="02010600030101010101" pitchFamily="2" charset="-122"/>
              </a:rPr>
              <a:t> Efficiency</a:t>
            </a:r>
            <a:r>
              <a:rPr lang="en-US" altLang="zh-CN" sz="2400" dirty="0">
                <a:ea typeface="SimSun" panose="02010600030101010101" pitchFamily="2" charset="-122"/>
              </a:rPr>
              <a:t>: </a:t>
            </a:r>
            <a:r>
              <a:rPr lang="en-US" altLang="zh-CN" sz="2400" i="1" dirty="0">
                <a:ea typeface="SimSun" panose="02010600030101010101" pitchFamily="2" charset="-122"/>
              </a:rPr>
              <a:t>O</a:t>
            </a:r>
            <a:r>
              <a:rPr lang="en-US" altLang="zh-CN" sz="2400" dirty="0">
                <a:ea typeface="SimSun" panose="02010600030101010101" pitchFamily="2" charset="-122"/>
              </a:rPr>
              <a:t>(</a:t>
            </a:r>
            <a:r>
              <a:rPr lang="en-US" altLang="zh-CN" sz="2400" i="1" dirty="0" err="1">
                <a:ea typeface="SimSun" panose="02010600030101010101" pitchFamily="2" charset="-122"/>
              </a:rPr>
              <a:t>tKn</a:t>
            </a:r>
            <a:r>
              <a:rPr lang="en-US" altLang="zh-CN" sz="2400" dirty="0">
                <a:ea typeface="SimSun" panose="02010600030101010101" pitchFamily="2" charset="-122"/>
              </a:rPr>
              <a:t>) where </a:t>
            </a:r>
            <a:r>
              <a:rPr lang="en-US" altLang="zh-CN" sz="2400" i="1" dirty="0">
                <a:ea typeface="SimSun" panose="02010600030101010101" pitchFamily="2" charset="-122"/>
              </a:rPr>
              <a:t>n</a:t>
            </a:r>
            <a:r>
              <a:rPr lang="en-US" altLang="zh-CN" sz="2400" dirty="0">
                <a:ea typeface="SimSun" panose="02010600030101010101" pitchFamily="2" charset="-122"/>
              </a:rPr>
              <a:t>: # of objects, </a:t>
            </a:r>
            <a:r>
              <a:rPr lang="en-US" altLang="zh-CN" sz="2400" i="1" dirty="0">
                <a:ea typeface="SimSun" panose="02010600030101010101" pitchFamily="2" charset="-122"/>
              </a:rPr>
              <a:t>K</a:t>
            </a:r>
            <a:r>
              <a:rPr lang="en-US" altLang="zh-CN" sz="2400" dirty="0">
                <a:ea typeface="SimSun" panose="02010600030101010101" pitchFamily="2" charset="-122"/>
              </a:rPr>
              <a:t>: # of clusters, and </a:t>
            </a:r>
            <a:r>
              <a:rPr lang="en-US" altLang="zh-CN" sz="2400" i="1" dirty="0">
                <a:ea typeface="SimSun" panose="02010600030101010101" pitchFamily="2" charset="-122"/>
              </a:rPr>
              <a:t>t: </a:t>
            </a:r>
            <a:r>
              <a:rPr lang="en-US" altLang="zh-CN" sz="2400" dirty="0">
                <a:ea typeface="SimSun" panose="02010600030101010101" pitchFamily="2" charset="-122"/>
              </a:rPr>
              <a:t># of iterations</a:t>
            </a:r>
          </a:p>
          <a:p>
            <a:pPr lvl="1">
              <a:spcBef>
                <a:spcPts val="500"/>
              </a:spcBef>
            </a:pPr>
            <a:r>
              <a:rPr lang="en-US" altLang="zh-CN" sz="2400" dirty="0">
                <a:ea typeface="SimSun" panose="02010600030101010101" pitchFamily="2" charset="-122"/>
              </a:rPr>
              <a:t>Normally, </a:t>
            </a:r>
            <a:r>
              <a:rPr lang="en-US" altLang="zh-CN" sz="2400" i="1" dirty="0">
                <a:ea typeface="SimSun" panose="02010600030101010101" pitchFamily="2" charset="-122"/>
              </a:rPr>
              <a:t>K</a:t>
            </a:r>
            <a:r>
              <a:rPr lang="en-US" altLang="zh-CN" sz="2400" dirty="0">
                <a:ea typeface="SimSun" panose="02010600030101010101" pitchFamily="2" charset="-122"/>
              </a:rPr>
              <a:t>, </a:t>
            </a:r>
            <a:r>
              <a:rPr lang="en-US" altLang="zh-CN" sz="2400" i="1" dirty="0">
                <a:ea typeface="SimSun" panose="02010600030101010101" pitchFamily="2" charset="-122"/>
              </a:rPr>
              <a:t>t</a:t>
            </a:r>
            <a:r>
              <a:rPr lang="en-US" altLang="zh-CN" sz="2400" dirty="0">
                <a:ea typeface="SimSun" panose="02010600030101010101" pitchFamily="2" charset="-122"/>
              </a:rPr>
              <a:t> &lt;&lt; </a:t>
            </a:r>
            <a:r>
              <a:rPr lang="en-US" altLang="zh-CN" sz="2400" i="1" dirty="0">
                <a:ea typeface="SimSun" panose="02010600030101010101" pitchFamily="2" charset="-122"/>
              </a:rPr>
              <a:t>n</a:t>
            </a:r>
            <a:r>
              <a:rPr lang="en-US" altLang="zh-CN" sz="2400" dirty="0">
                <a:ea typeface="SimSun" panose="02010600030101010101" pitchFamily="2" charset="-122"/>
              </a:rPr>
              <a:t>; thus, an efficient method</a:t>
            </a:r>
          </a:p>
          <a:p>
            <a:pPr>
              <a:spcBef>
                <a:spcPts val="500"/>
              </a:spcBef>
            </a:pPr>
            <a:r>
              <a:rPr lang="en-US" altLang="zh-CN" sz="2400" dirty="0">
                <a:ea typeface="SimSun" panose="02010600030101010101" pitchFamily="2" charset="-122"/>
              </a:rPr>
              <a:t> K-means clustering often </a:t>
            </a:r>
            <a:r>
              <a:rPr lang="en-US" altLang="zh-CN" sz="2400" b="1" i="1" dirty="0">
                <a:ea typeface="SimSun" panose="02010600030101010101" pitchFamily="2" charset="-122"/>
              </a:rPr>
              <a:t>terminates at </a:t>
            </a:r>
            <a:r>
              <a:rPr lang="en-US" altLang="zh-CN" sz="2400" b="1" dirty="0">
                <a:ea typeface="SimSun" panose="02010600030101010101" pitchFamily="2" charset="-122"/>
              </a:rPr>
              <a:t>a </a:t>
            </a:r>
            <a:r>
              <a:rPr lang="en-US" altLang="zh-CN" sz="2400" b="1" i="1" dirty="0">
                <a:ea typeface="SimSun" panose="02010600030101010101" pitchFamily="2" charset="-122"/>
              </a:rPr>
              <a:t>local optimal</a:t>
            </a:r>
          </a:p>
          <a:p>
            <a:pPr lvl="1">
              <a:spcBef>
                <a:spcPts val="500"/>
              </a:spcBef>
            </a:pPr>
            <a:r>
              <a:rPr lang="en-US" altLang="zh-CN" sz="2400" dirty="0">
                <a:ea typeface="SimSun" panose="02010600030101010101" pitchFamily="2" charset="-122"/>
              </a:rPr>
              <a:t>Initialization can be important to find high-quality clusters</a:t>
            </a:r>
          </a:p>
          <a:p>
            <a:pPr>
              <a:spcBef>
                <a:spcPts val="500"/>
              </a:spcBef>
            </a:pPr>
            <a:r>
              <a:rPr lang="en-US" altLang="zh-CN" sz="2400" dirty="0">
                <a:ea typeface="SimSun" panose="02010600030101010101" pitchFamily="2" charset="-122"/>
              </a:rPr>
              <a:t> </a:t>
            </a:r>
            <a:r>
              <a:rPr lang="en-US" altLang="zh-CN" sz="2400" b="1" dirty="0">
                <a:ea typeface="SimSun" panose="02010600030101010101" pitchFamily="2" charset="-122"/>
              </a:rPr>
              <a:t>Need to specify </a:t>
            </a:r>
            <a:r>
              <a:rPr lang="en-US" altLang="zh-CN" sz="2400" b="1" i="1" dirty="0">
                <a:ea typeface="SimSun" panose="02010600030101010101" pitchFamily="2" charset="-122"/>
              </a:rPr>
              <a:t>K</a:t>
            </a:r>
            <a:r>
              <a:rPr lang="en-US" altLang="zh-CN" sz="2400" i="1" dirty="0">
                <a:ea typeface="SimSun" panose="02010600030101010101" pitchFamily="2" charset="-122"/>
              </a:rPr>
              <a:t>, </a:t>
            </a:r>
            <a:r>
              <a:rPr lang="en-US" altLang="zh-CN" sz="2400" dirty="0">
                <a:ea typeface="SimSun" panose="02010600030101010101" pitchFamily="2" charset="-122"/>
              </a:rPr>
              <a:t>the </a:t>
            </a:r>
            <a:r>
              <a:rPr lang="en-US" altLang="zh-CN" sz="2400" i="1" dirty="0">
                <a:ea typeface="SimSun" panose="02010600030101010101" pitchFamily="2" charset="-122"/>
              </a:rPr>
              <a:t>number</a:t>
            </a:r>
            <a:r>
              <a:rPr lang="en-US" altLang="zh-CN" sz="2400" dirty="0">
                <a:ea typeface="SimSun" panose="02010600030101010101" pitchFamily="2" charset="-122"/>
              </a:rPr>
              <a:t> of clusters, in advance </a:t>
            </a:r>
          </a:p>
          <a:p>
            <a:pPr lvl="1">
              <a:spcBef>
                <a:spcPts val="500"/>
              </a:spcBef>
            </a:pPr>
            <a:r>
              <a:rPr lang="en-US" altLang="zh-CN" sz="2400" dirty="0">
                <a:ea typeface="SimSun" panose="02010600030101010101" pitchFamily="2" charset="-122"/>
              </a:rPr>
              <a:t>There are ways to automatically determine the “</a:t>
            </a:r>
            <a:r>
              <a:rPr lang="en-US" altLang="zh-CN" sz="2400" i="1" dirty="0">
                <a:ea typeface="SimSun" panose="02010600030101010101" pitchFamily="2" charset="-122"/>
              </a:rPr>
              <a:t>best</a:t>
            </a:r>
            <a:r>
              <a:rPr lang="en-US" altLang="zh-CN" sz="2400" dirty="0">
                <a:ea typeface="SimSun" panose="02010600030101010101" pitchFamily="2" charset="-122"/>
              </a:rPr>
              <a:t>” </a:t>
            </a:r>
            <a:r>
              <a:rPr lang="en-US" altLang="zh-CN" sz="2400" i="1" dirty="0">
                <a:ea typeface="SimSun" panose="02010600030101010101" pitchFamily="2" charset="-122"/>
              </a:rPr>
              <a:t>K</a:t>
            </a:r>
          </a:p>
          <a:p>
            <a:pPr lvl="1">
              <a:spcBef>
                <a:spcPts val="500"/>
              </a:spcBef>
            </a:pPr>
            <a:r>
              <a:rPr lang="en-US" altLang="zh-CN" sz="2400" dirty="0">
                <a:ea typeface="SimSun" panose="02010600030101010101" pitchFamily="2" charset="-122"/>
              </a:rPr>
              <a:t>In practice, one often runs a range of values and selected the “</a:t>
            </a:r>
            <a:r>
              <a:rPr lang="en-US" altLang="zh-CN" sz="2400" i="1" dirty="0">
                <a:ea typeface="SimSun" panose="02010600030101010101" pitchFamily="2" charset="-122"/>
              </a:rPr>
              <a:t>best</a:t>
            </a:r>
            <a:r>
              <a:rPr lang="en-US" altLang="zh-CN" sz="2400" dirty="0">
                <a:ea typeface="SimSun" panose="02010600030101010101" pitchFamily="2" charset="-122"/>
              </a:rPr>
              <a:t>” </a:t>
            </a:r>
            <a:r>
              <a:rPr lang="en-US" altLang="zh-CN" sz="2400" i="1" dirty="0">
                <a:ea typeface="SimSun" panose="02010600030101010101" pitchFamily="2" charset="-122"/>
              </a:rPr>
              <a:t>K</a:t>
            </a:r>
            <a:r>
              <a:rPr lang="en-US" altLang="zh-CN" sz="2400" dirty="0">
                <a:ea typeface="SimSun" panose="02010600030101010101" pitchFamily="2" charset="-122"/>
              </a:rPr>
              <a:t> value</a:t>
            </a:r>
          </a:p>
          <a:p>
            <a:pPr>
              <a:spcBef>
                <a:spcPts val="500"/>
              </a:spcBef>
            </a:pPr>
            <a:r>
              <a:rPr lang="en-US" altLang="zh-CN" sz="2400" dirty="0">
                <a:ea typeface="SimSun" panose="02010600030101010101" pitchFamily="2" charset="-122"/>
              </a:rPr>
              <a:t> </a:t>
            </a:r>
            <a:r>
              <a:rPr lang="en-US" altLang="zh-CN" sz="2400" b="1" dirty="0">
                <a:ea typeface="SimSun" panose="02010600030101010101" pitchFamily="2" charset="-122"/>
              </a:rPr>
              <a:t>Sensitive to noisy data and </a:t>
            </a:r>
            <a:r>
              <a:rPr lang="en-US" altLang="zh-CN" sz="2400" b="1" i="1" dirty="0">
                <a:ea typeface="SimSun" panose="02010600030101010101" pitchFamily="2" charset="-122"/>
              </a:rPr>
              <a:t>outliers</a:t>
            </a:r>
          </a:p>
          <a:p>
            <a:pPr lvl="1">
              <a:spcBef>
                <a:spcPts val="500"/>
              </a:spcBef>
            </a:pPr>
            <a:r>
              <a:rPr lang="en-US" altLang="zh-CN" sz="2400" dirty="0">
                <a:ea typeface="SimSun" panose="02010600030101010101" pitchFamily="2" charset="-122"/>
              </a:rPr>
              <a:t>Variations: Using K-medians, K-</a:t>
            </a:r>
            <a:r>
              <a:rPr lang="en-US" altLang="zh-CN" sz="2400" dirty="0" err="1">
                <a:ea typeface="SimSun" panose="02010600030101010101" pitchFamily="2" charset="-122"/>
              </a:rPr>
              <a:t>medoids</a:t>
            </a:r>
            <a:r>
              <a:rPr lang="en-US" altLang="zh-CN" sz="2400" dirty="0">
                <a:ea typeface="SimSun" panose="02010600030101010101" pitchFamily="2" charset="-122"/>
              </a:rPr>
              <a:t>, etc.</a:t>
            </a:r>
          </a:p>
          <a:p>
            <a:pPr>
              <a:spcBef>
                <a:spcPts val="500"/>
              </a:spcBef>
            </a:pPr>
            <a:r>
              <a:rPr lang="en-US" altLang="zh-CN" sz="2400" dirty="0">
                <a:ea typeface="SimSun" panose="02010600030101010101" pitchFamily="2" charset="-122"/>
              </a:rPr>
              <a:t>K-means is applicable only to objects in a continuous n-dimensional space </a:t>
            </a:r>
            <a:endParaRPr lang="en-US" altLang="zh-CN" sz="2400" i="1" dirty="0">
              <a:ea typeface="SimSun" panose="02010600030101010101" pitchFamily="2" charset="-122"/>
            </a:endParaRPr>
          </a:p>
          <a:p>
            <a:pPr lvl="1">
              <a:spcBef>
                <a:spcPts val="500"/>
              </a:spcBef>
            </a:pPr>
            <a:r>
              <a:rPr lang="en-US" altLang="zh-CN" sz="2400" dirty="0">
                <a:ea typeface="SimSun" panose="02010600030101010101" pitchFamily="2" charset="-122"/>
              </a:rPr>
              <a:t>Using the K-modes for </a:t>
            </a:r>
            <a:r>
              <a:rPr lang="en-US" altLang="zh-CN" sz="2400" b="1" i="1" dirty="0">
                <a:ea typeface="SimSun" panose="02010600030101010101" pitchFamily="2" charset="-122"/>
              </a:rPr>
              <a:t>categorical data</a:t>
            </a:r>
          </a:p>
          <a:p>
            <a:pPr>
              <a:spcBef>
                <a:spcPts val="500"/>
              </a:spcBef>
            </a:pPr>
            <a:r>
              <a:rPr lang="en-US" altLang="zh-CN" sz="2400" dirty="0">
                <a:ea typeface="SimSun" panose="02010600030101010101" pitchFamily="2" charset="-122"/>
              </a:rPr>
              <a:t>Not suitable to discover clusters with </a:t>
            </a:r>
            <a:r>
              <a:rPr lang="en-US" altLang="zh-CN" sz="2400" b="1" i="1" dirty="0">
                <a:ea typeface="SimSun" panose="02010600030101010101" pitchFamily="2" charset="-122"/>
              </a:rPr>
              <a:t>non-convex shapes</a:t>
            </a:r>
          </a:p>
          <a:p>
            <a:pPr lvl="1">
              <a:spcBef>
                <a:spcPts val="500"/>
              </a:spcBef>
            </a:pPr>
            <a:r>
              <a:rPr lang="en-US" altLang="zh-CN" sz="2400" dirty="0">
                <a:ea typeface="SimSun" panose="02010600030101010101" pitchFamily="2" charset="-122"/>
              </a:rPr>
              <a:t>Using density-based clustering, kernel </a:t>
            </a:r>
            <a:r>
              <a:rPr lang="en-US" altLang="zh-CN" sz="2400" i="1" dirty="0">
                <a:ea typeface="SimSun" panose="02010600030101010101" pitchFamily="2" charset="-122"/>
              </a:rPr>
              <a:t>K</a:t>
            </a:r>
            <a:r>
              <a:rPr lang="en-US" altLang="zh-CN" sz="2400" dirty="0">
                <a:ea typeface="SimSun" panose="02010600030101010101" pitchFamily="2" charset="-122"/>
              </a:rPr>
              <a:t>-means, etc.</a:t>
            </a:r>
          </a:p>
        </p:txBody>
      </p:sp>
    </p:spTree>
    <p:extLst>
      <p:ext uri="{BB962C8B-B14F-4D97-AF65-F5344CB8AC3E}">
        <p14:creationId xmlns:p14="http://schemas.microsoft.com/office/powerpoint/2010/main" val="152426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Autofit/>
          </a:bodyPr>
          <a:lstStyle/>
          <a:p>
            <a:pPr eaLnBrk="1" hangingPunct="1"/>
            <a:r>
              <a:rPr lang="en-US" altLang="zh-CN" dirty="0">
                <a:ea typeface="SimSun" panose="02010600030101010101" pitchFamily="2" charset="-122"/>
              </a:rPr>
              <a:t>Variations of </a:t>
            </a:r>
            <a:r>
              <a:rPr lang="en-US" altLang="zh-CN" i="1" dirty="0">
                <a:ea typeface="SimSun" panose="02010600030101010101" pitchFamily="2" charset="-122"/>
              </a:rPr>
              <a:t>K-Means</a:t>
            </a:r>
            <a:endParaRPr lang="en-US" altLang="zh-CN" sz="3600" dirty="0">
              <a:ea typeface="SimSun" panose="02010600030101010101" pitchFamily="2" charset="-122"/>
            </a:endParaRPr>
          </a:p>
        </p:txBody>
      </p:sp>
      <p:sp>
        <p:nvSpPr>
          <p:cNvPr id="28675" name="Rectangle 3"/>
          <p:cNvSpPr>
            <a:spLocks noGrp="1" noChangeArrowheads="1"/>
          </p:cNvSpPr>
          <p:nvPr>
            <p:ph type="body" sz="half" idx="1"/>
          </p:nvPr>
        </p:nvSpPr>
        <p:spPr>
          <a:xfrm>
            <a:off x="597529" y="1240325"/>
            <a:ext cx="11012388" cy="5200461"/>
          </a:xfrm>
        </p:spPr>
        <p:txBody>
          <a:bodyPr/>
          <a:lstStyle/>
          <a:p>
            <a:pPr eaLnBrk="1" hangingPunct="1">
              <a:lnSpc>
                <a:spcPct val="150000"/>
              </a:lnSpc>
              <a:spcAft>
                <a:spcPts val="600"/>
              </a:spcAft>
            </a:pPr>
            <a:r>
              <a:rPr lang="en-US" altLang="zh-CN" dirty="0">
                <a:ea typeface="SimSun" panose="02010600030101010101" pitchFamily="2" charset="-122"/>
              </a:rPr>
              <a:t>There are many variants of the </a:t>
            </a:r>
            <a:r>
              <a:rPr lang="en-US" altLang="zh-CN" i="1" dirty="0">
                <a:ea typeface="SimSun" panose="02010600030101010101" pitchFamily="2" charset="-122"/>
              </a:rPr>
              <a:t>K-Means</a:t>
            </a:r>
            <a:r>
              <a:rPr lang="en-US" altLang="zh-CN" dirty="0">
                <a:ea typeface="SimSun" panose="02010600030101010101" pitchFamily="2" charset="-122"/>
              </a:rPr>
              <a:t> method, varying in different aspects</a:t>
            </a:r>
          </a:p>
          <a:p>
            <a:pPr lvl="1">
              <a:lnSpc>
                <a:spcPct val="150000"/>
              </a:lnSpc>
              <a:spcAft>
                <a:spcPts val="600"/>
              </a:spcAft>
            </a:pPr>
            <a:r>
              <a:rPr lang="en-US" altLang="zh-CN" dirty="0">
                <a:ea typeface="SimSun" panose="02010600030101010101" pitchFamily="2" charset="-122"/>
              </a:rPr>
              <a:t>Choosing better initial centroid estimates</a:t>
            </a:r>
          </a:p>
          <a:p>
            <a:pPr lvl="2">
              <a:lnSpc>
                <a:spcPct val="150000"/>
              </a:lnSpc>
              <a:spcAft>
                <a:spcPts val="600"/>
              </a:spcAft>
            </a:pPr>
            <a:r>
              <a:rPr lang="en-US" altLang="zh-CN" i="1" dirty="0">
                <a:ea typeface="SimSun" panose="02010600030101010101" pitchFamily="2" charset="-122"/>
              </a:rPr>
              <a:t>K-means</a:t>
            </a:r>
            <a:r>
              <a:rPr lang="en-US" altLang="zh-CN" dirty="0">
                <a:ea typeface="SimSun" panose="02010600030101010101" pitchFamily="2" charset="-122"/>
              </a:rPr>
              <a:t>++, </a:t>
            </a:r>
            <a:r>
              <a:rPr lang="en-US" altLang="zh-CN" i="1" dirty="0">
                <a:ea typeface="SimSun" panose="02010600030101010101" pitchFamily="2" charset="-122"/>
              </a:rPr>
              <a:t>Intelligent K-Means</a:t>
            </a:r>
            <a:r>
              <a:rPr lang="en-US" altLang="zh-CN" dirty="0">
                <a:ea typeface="SimSun" panose="02010600030101010101" pitchFamily="2" charset="-122"/>
              </a:rPr>
              <a:t>, </a:t>
            </a:r>
            <a:r>
              <a:rPr lang="en-US" altLang="zh-CN" i="1" dirty="0">
                <a:ea typeface="SimSun" panose="02010600030101010101" pitchFamily="2" charset="-122"/>
              </a:rPr>
              <a:t>Genetic K-Means</a:t>
            </a:r>
          </a:p>
          <a:p>
            <a:pPr lvl="1" eaLnBrk="1" hangingPunct="1">
              <a:lnSpc>
                <a:spcPct val="150000"/>
              </a:lnSpc>
              <a:spcAft>
                <a:spcPts val="600"/>
              </a:spcAft>
            </a:pPr>
            <a:r>
              <a:rPr lang="en-US" altLang="zh-CN" dirty="0">
                <a:ea typeface="SimSun" panose="02010600030101010101" pitchFamily="2" charset="-122"/>
              </a:rPr>
              <a:t>Choosing different representative prototypes for the clusters</a:t>
            </a:r>
          </a:p>
          <a:p>
            <a:pPr lvl="2">
              <a:lnSpc>
                <a:spcPct val="150000"/>
              </a:lnSpc>
              <a:spcAft>
                <a:spcPts val="600"/>
              </a:spcAft>
            </a:pPr>
            <a:r>
              <a:rPr lang="en-US" altLang="zh-CN" i="1" dirty="0">
                <a:ea typeface="SimSun" panose="02010600030101010101" pitchFamily="2" charset="-122"/>
              </a:rPr>
              <a:t>K-</a:t>
            </a:r>
            <a:r>
              <a:rPr lang="en-US" altLang="zh-CN" i="1" dirty="0" err="1">
                <a:ea typeface="SimSun" panose="02010600030101010101" pitchFamily="2" charset="-122"/>
              </a:rPr>
              <a:t>Medoids</a:t>
            </a:r>
            <a:r>
              <a:rPr lang="en-US" altLang="zh-CN" dirty="0">
                <a:ea typeface="SimSun" panose="02010600030101010101" pitchFamily="2" charset="-122"/>
              </a:rPr>
              <a:t>, </a:t>
            </a:r>
            <a:r>
              <a:rPr lang="en-US" altLang="zh-CN" i="1" dirty="0">
                <a:ea typeface="SimSun" panose="02010600030101010101" pitchFamily="2" charset="-122"/>
              </a:rPr>
              <a:t>K-Medians</a:t>
            </a:r>
            <a:r>
              <a:rPr lang="en-US" altLang="zh-CN" dirty="0">
                <a:ea typeface="SimSun" panose="02010600030101010101" pitchFamily="2" charset="-122"/>
              </a:rPr>
              <a:t>, </a:t>
            </a:r>
            <a:r>
              <a:rPr lang="en-US" altLang="zh-CN" i="1" dirty="0">
                <a:ea typeface="SimSun" panose="02010600030101010101" pitchFamily="2" charset="-122"/>
              </a:rPr>
              <a:t>K-Modes</a:t>
            </a:r>
          </a:p>
          <a:p>
            <a:pPr lvl="1" eaLnBrk="1" hangingPunct="1">
              <a:lnSpc>
                <a:spcPct val="150000"/>
              </a:lnSpc>
              <a:spcAft>
                <a:spcPts val="600"/>
              </a:spcAft>
            </a:pPr>
            <a:r>
              <a:rPr lang="en-US" altLang="zh-CN" dirty="0">
                <a:ea typeface="SimSun" panose="02010600030101010101" pitchFamily="2" charset="-122"/>
              </a:rPr>
              <a:t>Applying feature transformation techniques</a:t>
            </a:r>
          </a:p>
          <a:p>
            <a:pPr lvl="2">
              <a:lnSpc>
                <a:spcPct val="150000"/>
              </a:lnSpc>
              <a:spcAft>
                <a:spcPts val="600"/>
              </a:spcAft>
            </a:pPr>
            <a:r>
              <a:rPr lang="en-US" altLang="zh-CN" i="1" dirty="0">
                <a:ea typeface="SimSun" panose="02010600030101010101" pitchFamily="2" charset="-122"/>
              </a:rPr>
              <a:t>Weighted K-Means</a:t>
            </a:r>
            <a:r>
              <a:rPr lang="en-US" altLang="zh-CN" dirty="0">
                <a:ea typeface="SimSun" panose="02010600030101010101" pitchFamily="2" charset="-122"/>
              </a:rPr>
              <a:t>, </a:t>
            </a:r>
            <a:r>
              <a:rPr lang="en-US" altLang="zh-CN" i="1" dirty="0">
                <a:ea typeface="SimSun" panose="02010600030101010101" pitchFamily="2" charset="-122"/>
              </a:rPr>
              <a:t>Kernel K-Means</a:t>
            </a:r>
          </a:p>
        </p:txBody>
      </p:sp>
      <p:sp>
        <p:nvSpPr>
          <p:cNvPr id="2" name="TextBox 1"/>
          <p:cNvSpPr txBox="1"/>
          <p:nvPr/>
        </p:nvSpPr>
        <p:spPr>
          <a:xfrm>
            <a:off x="6572812" y="5687368"/>
            <a:ext cx="3123447" cy="384721"/>
          </a:xfrm>
          <a:prstGeom prst="rect">
            <a:avLst/>
          </a:prstGeom>
          <a:solidFill>
            <a:srgbClr val="FFFF00"/>
          </a:solidFill>
        </p:spPr>
        <p:txBody>
          <a:bodyPr wrap="square" rtlCol="0">
            <a:spAutoFit/>
          </a:bodyPr>
          <a:lstStyle/>
          <a:p>
            <a:pPr defTabSz="457189"/>
            <a:r>
              <a:rPr lang="en-US" dirty="0">
                <a:solidFill>
                  <a:srgbClr val="000000"/>
                </a:solidFill>
              </a:rPr>
              <a:t>To be discussed in this lecture</a:t>
            </a:r>
          </a:p>
        </p:txBody>
      </p:sp>
      <p:sp>
        <p:nvSpPr>
          <p:cNvPr id="5" name="TextBox 4"/>
          <p:cNvSpPr txBox="1"/>
          <p:nvPr/>
        </p:nvSpPr>
        <p:spPr>
          <a:xfrm>
            <a:off x="7455527" y="4274763"/>
            <a:ext cx="3123447" cy="384721"/>
          </a:xfrm>
          <a:prstGeom prst="rect">
            <a:avLst/>
          </a:prstGeom>
          <a:solidFill>
            <a:srgbClr val="FFFF00"/>
          </a:solidFill>
        </p:spPr>
        <p:txBody>
          <a:bodyPr wrap="square" rtlCol="0">
            <a:spAutoFit/>
          </a:bodyPr>
          <a:lstStyle/>
          <a:p>
            <a:pPr defTabSz="457189"/>
            <a:r>
              <a:rPr lang="en-US" dirty="0">
                <a:solidFill>
                  <a:srgbClr val="000000"/>
                </a:solidFill>
              </a:rPr>
              <a:t>To be discussed in this lecture</a:t>
            </a:r>
          </a:p>
        </p:txBody>
      </p:sp>
      <p:sp>
        <p:nvSpPr>
          <p:cNvPr id="6" name="TextBox 5"/>
          <p:cNvSpPr txBox="1"/>
          <p:nvPr/>
        </p:nvSpPr>
        <p:spPr>
          <a:xfrm>
            <a:off x="8134536" y="2878183"/>
            <a:ext cx="3123447" cy="384721"/>
          </a:xfrm>
          <a:prstGeom prst="rect">
            <a:avLst/>
          </a:prstGeom>
          <a:solidFill>
            <a:srgbClr val="FFFF00"/>
          </a:solidFill>
        </p:spPr>
        <p:txBody>
          <a:bodyPr wrap="square" rtlCol="0">
            <a:spAutoFit/>
          </a:bodyPr>
          <a:lstStyle/>
          <a:p>
            <a:pPr defTabSz="457189"/>
            <a:r>
              <a:rPr lang="en-US" dirty="0">
                <a:solidFill>
                  <a:srgbClr val="000000"/>
                </a:solidFill>
              </a:rPr>
              <a:t>To be discussed in this lecture</a:t>
            </a:r>
          </a:p>
        </p:txBody>
      </p:sp>
      <p:sp>
        <p:nvSpPr>
          <p:cNvPr id="8" name="Curved Up Arrow 7"/>
          <p:cNvSpPr/>
          <p:nvPr/>
        </p:nvSpPr>
        <p:spPr>
          <a:xfrm rot="10800000">
            <a:off x="2131840" y="3865496"/>
            <a:ext cx="5525878" cy="4338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US">
              <a:solidFill>
                <a:srgbClr val="000000"/>
              </a:solidFill>
            </a:endParaRPr>
          </a:p>
        </p:txBody>
      </p:sp>
      <p:sp>
        <p:nvSpPr>
          <p:cNvPr id="9" name="Curved Up Arrow 8"/>
          <p:cNvSpPr/>
          <p:nvPr/>
        </p:nvSpPr>
        <p:spPr>
          <a:xfrm rot="10800000">
            <a:off x="2293294" y="2477445"/>
            <a:ext cx="6188291" cy="4236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US">
              <a:solidFill>
                <a:srgbClr val="000000"/>
              </a:solidFill>
            </a:endParaRPr>
          </a:p>
        </p:txBody>
      </p:sp>
      <p:sp>
        <p:nvSpPr>
          <p:cNvPr id="10" name="Curved Up Arrow 9"/>
          <p:cNvSpPr/>
          <p:nvPr/>
        </p:nvSpPr>
        <p:spPr>
          <a:xfrm rot="10800000">
            <a:off x="4873528" y="5219376"/>
            <a:ext cx="2070480" cy="48430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US">
              <a:solidFill>
                <a:srgbClr val="000000"/>
              </a:solidFill>
            </a:endParaRPr>
          </a:p>
        </p:txBody>
      </p:sp>
      <p:sp>
        <p:nvSpPr>
          <p:cNvPr id="11" name="Curved Up Arrow 10"/>
          <p:cNvSpPr/>
          <p:nvPr/>
        </p:nvSpPr>
        <p:spPr>
          <a:xfrm rot="10800000">
            <a:off x="3621385" y="3873468"/>
            <a:ext cx="4036333" cy="42584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US">
              <a:solidFill>
                <a:srgbClr val="000000"/>
              </a:solidFill>
            </a:endParaRPr>
          </a:p>
        </p:txBody>
      </p:sp>
      <p:sp>
        <p:nvSpPr>
          <p:cNvPr id="12" name="Curved Up Arrow 11"/>
          <p:cNvSpPr/>
          <p:nvPr/>
        </p:nvSpPr>
        <p:spPr>
          <a:xfrm rot="10800000">
            <a:off x="4980918" y="3990139"/>
            <a:ext cx="2605882" cy="29609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US">
              <a:solidFill>
                <a:srgbClr val="000000"/>
              </a:solidFill>
            </a:endParaRPr>
          </a:p>
        </p:txBody>
      </p:sp>
    </p:spTree>
    <p:extLst>
      <p:ext uri="{BB962C8B-B14F-4D97-AF65-F5344CB8AC3E}">
        <p14:creationId xmlns:p14="http://schemas.microsoft.com/office/powerpoint/2010/main" val="36608907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6199" y="9525"/>
            <a:ext cx="12380996" cy="903727"/>
          </a:xfrm>
        </p:spPr>
        <p:txBody>
          <a:bodyPr>
            <a:noAutofit/>
          </a:bodyPr>
          <a:lstStyle/>
          <a:p>
            <a:pPr eaLnBrk="1" hangingPunct="1"/>
            <a:r>
              <a:rPr lang="en-US" altLang="zh-CN" sz="3600" dirty="0">
                <a:ea typeface="SimSun" panose="02010600030101010101" pitchFamily="2" charset="-122"/>
              </a:rPr>
              <a:t>Poor Initialization in K-Means May Lead to Poor Clustering</a:t>
            </a:r>
          </a:p>
        </p:txBody>
      </p:sp>
      <p:sp>
        <p:nvSpPr>
          <p:cNvPr id="6" name="Rectangle 3"/>
          <p:cNvSpPr txBox="1">
            <a:spLocks noChangeArrowheads="1"/>
          </p:cNvSpPr>
          <p:nvPr/>
        </p:nvSpPr>
        <p:spPr>
          <a:xfrm>
            <a:off x="590497" y="4894551"/>
            <a:ext cx="7314087" cy="1167897"/>
          </a:xfrm>
          <a:prstGeom prst="rect">
            <a:avLst/>
          </a:prstGeom>
        </p:spPr>
        <p:txBody>
          <a:bodyPr vert="horz" lIns="91438" tIns="45719" rIns="91438" bIns="45719" rtlCol="0">
            <a:noAutofit/>
          </a:bodyPr>
          <a:lstStyle>
            <a:lvl1pPr marL="285744" indent="-285744" algn="l" defTabSz="914377"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800" kern="1200">
                <a:solidFill>
                  <a:schemeClr val="tx1"/>
                </a:solidFill>
                <a:latin typeface="+mn-lt"/>
                <a:ea typeface="+mn-ea"/>
                <a:cs typeface="+mn-cs"/>
              </a:defRPr>
            </a:lvl1pPr>
            <a:lvl2pPr marL="573088" indent="-373063" algn="l" defTabSz="914377"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800" kern="1200">
                <a:solidFill>
                  <a:schemeClr val="tx1"/>
                </a:solidFill>
                <a:latin typeface="+mn-lt"/>
                <a:ea typeface="+mn-ea"/>
                <a:cs typeface="+mn-cs"/>
              </a:defRPr>
            </a:lvl2pPr>
            <a:lvl3pPr marL="684196" indent="-300031" algn="l" defTabSz="914377"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800" kern="1200">
                <a:solidFill>
                  <a:schemeClr val="tx1"/>
                </a:solidFill>
                <a:latin typeface="+mn-lt"/>
                <a:ea typeface="+mn-ea"/>
                <a:cs typeface="+mn-cs"/>
              </a:defRPr>
            </a:lvl3pPr>
            <a:lvl4pPr marL="912813" indent="-290513" algn="l" defTabSz="914377"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800" kern="1200">
                <a:solidFill>
                  <a:schemeClr val="tx1"/>
                </a:solidFill>
                <a:latin typeface="+mn-lt"/>
                <a:ea typeface="+mn-ea"/>
                <a:cs typeface="+mn-cs"/>
              </a:defRPr>
            </a:lvl4pPr>
            <a:lvl5pPr marL="1143000" indent="-274638" algn="l" defTabSz="914377"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800" kern="1200">
                <a:solidFill>
                  <a:schemeClr val="tx1"/>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a:lnSpc>
                <a:spcPct val="120000"/>
              </a:lnSpc>
            </a:pPr>
            <a:r>
              <a:rPr lang="en-US" altLang="zh-CN" sz="2400" dirty="0">
                <a:solidFill>
                  <a:srgbClr val="000000"/>
                </a:solidFill>
              </a:rPr>
              <a:t>Rerun of the </a:t>
            </a:r>
            <a:r>
              <a:rPr lang="en-US" altLang="zh-CN" sz="2400" i="1" dirty="0">
                <a:solidFill>
                  <a:srgbClr val="000000"/>
                </a:solidFill>
              </a:rPr>
              <a:t>K-Means</a:t>
            </a:r>
            <a:r>
              <a:rPr lang="en-US" altLang="zh-CN" sz="2400" dirty="0">
                <a:solidFill>
                  <a:srgbClr val="000000"/>
                </a:solidFill>
              </a:rPr>
              <a:t> using another random </a:t>
            </a:r>
            <a:r>
              <a:rPr lang="en-US" altLang="zh-CN" sz="2400" i="1" dirty="0">
                <a:solidFill>
                  <a:srgbClr val="000000"/>
                </a:solidFill>
              </a:rPr>
              <a:t>K</a:t>
            </a:r>
            <a:r>
              <a:rPr lang="en-US" altLang="zh-CN" sz="2400" dirty="0">
                <a:solidFill>
                  <a:srgbClr val="000000"/>
                </a:solidFill>
              </a:rPr>
              <a:t> seeds</a:t>
            </a:r>
          </a:p>
          <a:p>
            <a:pPr>
              <a:lnSpc>
                <a:spcPct val="120000"/>
              </a:lnSpc>
            </a:pPr>
            <a:r>
              <a:rPr lang="en-US" altLang="zh-CN" sz="2400" dirty="0">
                <a:solidFill>
                  <a:srgbClr val="000000"/>
                </a:solidFill>
              </a:rPr>
              <a:t>This run of </a:t>
            </a:r>
            <a:r>
              <a:rPr lang="en-US" altLang="zh-CN" sz="2400" i="1" dirty="0">
                <a:solidFill>
                  <a:srgbClr val="000000"/>
                </a:solidFill>
              </a:rPr>
              <a:t>K</a:t>
            </a:r>
            <a:r>
              <a:rPr lang="en-US" altLang="zh-CN" sz="2400" dirty="0">
                <a:solidFill>
                  <a:srgbClr val="000000"/>
                </a:solidFill>
              </a:rPr>
              <a:t>-Means generates a poor quality clustering  </a:t>
            </a:r>
          </a:p>
        </p:txBody>
      </p:sp>
      <p:pic>
        <p:nvPicPr>
          <p:cNvPr id="3" name="Picture 2"/>
          <p:cNvPicPr>
            <a:picLocks noChangeAspect="1"/>
          </p:cNvPicPr>
          <p:nvPr/>
        </p:nvPicPr>
        <p:blipFill>
          <a:blip r:embed="rId3"/>
          <a:stretch>
            <a:fillRect/>
          </a:stretch>
        </p:blipFill>
        <p:spPr>
          <a:xfrm>
            <a:off x="332830" y="1122640"/>
            <a:ext cx="3453608" cy="2888061"/>
          </a:xfrm>
          <a:prstGeom prst="rect">
            <a:avLst/>
          </a:prstGeom>
        </p:spPr>
      </p:pic>
      <p:pic>
        <p:nvPicPr>
          <p:cNvPr id="4" name="Picture 3"/>
          <p:cNvPicPr>
            <a:picLocks noChangeAspect="1"/>
          </p:cNvPicPr>
          <p:nvPr/>
        </p:nvPicPr>
        <p:blipFill>
          <a:blip r:embed="rId4"/>
          <a:stretch>
            <a:fillRect/>
          </a:stretch>
        </p:blipFill>
        <p:spPr>
          <a:xfrm>
            <a:off x="4310806" y="1122640"/>
            <a:ext cx="3438385" cy="2878994"/>
          </a:xfrm>
          <a:prstGeom prst="rect">
            <a:avLst/>
          </a:prstGeom>
        </p:spPr>
      </p:pic>
      <p:grpSp>
        <p:nvGrpSpPr>
          <p:cNvPr id="8" name="Group 7"/>
          <p:cNvGrpSpPr/>
          <p:nvPr/>
        </p:nvGrpSpPr>
        <p:grpSpPr>
          <a:xfrm>
            <a:off x="8454273" y="3453902"/>
            <a:ext cx="3625432" cy="3404098"/>
            <a:chOff x="8454273" y="3453902"/>
            <a:chExt cx="3625432" cy="3404098"/>
          </a:xfrm>
        </p:grpSpPr>
        <p:pic>
          <p:nvPicPr>
            <p:cNvPr id="7" name="Picture 6"/>
            <p:cNvPicPr>
              <a:picLocks noChangeAspect="1"/>
            </p:cNvPicPr>
            <p:nvPr/>
          </p:nvPicPr>
          <p:blipFill>
            <a:blip r:embed="rId5"/>
            <a:stretch>
              <a:fillRect/>
            </a:stretch>
          </p:blipFill>
          <p:spPr>
            <a:xfrm>
              <a:off x="8454273" y="4099001"/>
              <a:ext cx="3279020" cy="2758999"/>
            </a:xfrm>
            <a:prstGeom prst="rect">
              <a:avLst/>
            </a:prstGeom>
          </p:spPr>
        </p:pic>
        <p:sp>
          <p:nvSpPr>
            <p:cNvPr id="10" name="Curved Left Arrow 9"/>
            <p:cNvSpPr/>
            <p:nvPr/>
          </p:nvSpPr>
          <p:spPr>
            <a:xfrm>
              <a:off x="11704081" y="3453902"/>
              <a:ext cx="375624" cy="1113598"/>
            </a:xfrm>
            <a:prstGeom prst="curvedLef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US">
                <a:solidFill>
                  <a:srgbClr val="000000"/>
                </a:solidFill>
              </a:endParaRPr>
            </a:p>
          </p:txBody>
        </p:sp>
      </p:grpSp>
      <p:sp>
        <p:nvSpPr>
          <p:cNvPr id="12" name="Right Arrow 11"/>
          <p:cNvSpPr/>
          <p:nvPr/>
        </p:nvSpPr>
        <p:spPr>
          <a:xfrm>
            <a:off x="3880350" y="2408175"/>
            <a:ext cx="492964" cy="286327"/>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US">
              <a:solidFill>
                <a:prstClr val="white"/>
              </a:solidFill>
            </a:endParaRPr>
          </a:p>
        </p:txBody>
      </p:sp>
      <p:grpSp>
        <p:nvGrpSpPr>
          <p:cNvPr id="2" name="Group 1"/>
          <p:cNvGrpSpPr/>
          <p:nvPr/>
        </p:nvGrpSpPr>
        <p:grpSpPr>
          <a:xfrm>
            <a:off x="7618722" y="1210289"/>
            <a:ext cx="4175889" cy="2791344"/>
            <a:chOff x="7618722" y="1210289"/>
            <a:chExt cx="4175889" cy="2791344"/>
          </a:xfrm>
        </p:grpSpPr>
        <p:pic>
          <p:nvPicPr>
            <p:cNvPr id="5" name="Picture 4"/>
            <p:cNvPicPr>
              <a:picLocks noChangeAspect="1"/>
            </p:cNvPicPr>
            <p:nvPr/>
          </p:nvPicPr>
          <p:blipFill>
            <a:blip r:embed="rId6"/>
            <a:stretch>
              <a:fillRect/>
            </a:stretch>
          </p:blipFill>
          <p:spPr>
            <a:xfrm>
              <a:off x="8436160" y="1210289"/>
              <a:ext cx="3358451" cy="2791344"/>
            </a:xfrm>
            <a:prstGeom prst="rect">
              <a:avLst/>
            </a:prstGeom>
          </p:spPr>
        </p:pic>
        <p:sp>
          <p:nvSpPr>
            <p:cNvPr id="11" name="Right Arrow 10"/>
            <p:cNvSpPr/>
            <p:nvPr/>
          </p:nvSpPr>
          <p:spPr>
            <a:xfrm>
              <a:off x="7904584" y="2416973"/>
              <a:ext cx="492964" cy="286327"/>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US">
                <a:solidFill>
                  <a:prstClr val="white"/>
                </a:solidFill>
              </a:endParaRPr>
            </a:p>
          </p:txBody>
        </p:sp>
        <p:sp>
          <p:nvSpPr>
            <p:cNvPr id="13" name="Text Box 181"/>
            <p:cNvSpPr txBox="1">
              <a:spLocks noChangeArrowheads="1"/>
            </p:cNvSpPr>
            <p:nvPr/>
          </p:nvSpPr>
          <p:spPr bwMode="auto">
            <a:xfrm>
              <a:off x="7618722" y="1755248"/>
              <a:ext cx="100923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457189" eaLnBrk="1" hangingPunct="1">
                <a:spcBef>
                  <a:spcPct val="50000"/>
                </a:spcBef>
                <a:buClrTx/>
                <a:buSzTx/>
                <a:buFontTx/>
                <a:buNone/>
              </a:pPr>
              <a:r>
                <a:rPr lang="en-US" altLang="ko-KR" sz="1400" dirty="0" err="1">
                  <a:solidFill>
                    <a:srgbClr val="000000"/>
                  </a:solidFill>
                  <a:latin typeface="Calibri"/>
                  <a:ea typeface="Gulim" panose="020B0600000101010101" pitchFamily="34" charset="-127"/>
                </a:rPr>
                <a:t>Recompute</a:t>
              </a:r>
              <a:r>
                <a:rPr lang="en-US" altLang="ko-KR" sz="1400" dirty="0">
                  <a:solidFill>
                    <a:srgbClr val="000000"/>
                  </a:solidFill>
                  <a:latin typeface="Calibri"/>
                  <a:ea typeface="Gulim" panose="020B0600000101010101" pitchFamily="34" charset="-127"/>
                </a:rPr>
                <a:t> cluster centers</a:t>
              </a:r>
            </a:p>
          </p:txBody>
        </p:sp>
      </p:grpSp>
      <p:sp>
        <p:nvSpPr>
          <p:cNvPr id="14" name="Text Box 181"/>
          <p:cNvSpPr txBox="1">
            <a:spLocks noChangeArrowheads="1"/>
          </p:cNvSpPr>
          <p:nvPr/>
        </p:nvSpPr>
        <p:spPr bwMode="auto">
          <a:xfrm>
            <a:off x="3632289" y="1750478"/>
            <a:ext cx="93761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457189" eaLnBrk="1" hangingPunct="1">
              <a:spcBef>
                <a:spcPct val="50000"/>
              </a:spcBef>
              <a:buClrTx/>
              <a:buSzTx/>
              <a:buFontTx/>
              <a:buNone/>
            </a:pPr>
            <a:r>
              <a:rPr lang="en-US" altLang="ko-KR" sz="1400" dirty="0">
                <a:solidFill>
                  <a:srgbClr val="000000"/>
                </a:solidFill>
                <a:latin typeface="Calibri"/>
                <a:ea typeface="Gulim" panose="020B0600000101010101" pitchFamily="34" charset="-127"/>
              </a:rPr>
              <a:t>Assign points to clusters</a:t>
            </a:r>
          </a:p>
        </p:txBody>
      </p:sp>
      <p:sp>
        <p:nvSpPr>
          <p:cNvPr id="15" name="Text Box 181"/>
          <p:cNvSpPr txBox="1">
            <a:spLocks noChangeArrowheads="1"/>
          </p:cNvSpPr>
          <p:nvPr/>
        </p:nvSpPr>
        <p:spPr bwMode="auto">
          <a:xfrm>
            <a:off x="723386" y="4010701"/>
            <a:ext cx="277448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457189" eaLnBrk="1" hangingPunct="1">
              <a:spcBef>
                <a:spcPct val="50000"/>
              </a:spcBef>
              <a:buClrTx/>
              <a:buSzTx/>
              <a:buFont typeface="Wingdings" panose="05000000000000000000" pitchFamily="2" charset="2"/>
              <a:buNone/>
            </a:pPr>
            <a:r>
              <a:rPr lang="en-US" altLang="ko-KR" sz="1400" dirty="0">
                <a:solidFill>
                  <a:srgbClr val="000000"/>
                </a:solidFill>
                <a:latin typeface="Calibri"/>
                <a:ea typeface="Gulim" panose="020B0600000101010101" pitchFamily="34" charset="-127"/>
              </a:rPr>
              <a:t>Another random selection of k centroids </a:t>
            </a:r>
            <a:r>
              <a:rPr lang="en-US" altLang="ko-KR" sz="1400" dirty="0">
                <a:solidFill>
                  <a:srgbClr val="000000"/>
                </a:solidFill>
                <a:latin typeface="Calibri"/>
                <a:ea typeface="Tahoma" panose="020B0604030504040204" pitchFamily="34" charset="0"/>
                <a:cs typeface="Tahoma" panose="020B0604030504040204" pitchFamily="34" charset="0"/>
              </a:rPr>
              <a:t>for the same data points</a:t>
            </a:r>
            <a:endParaRPr lang="en-US" altLang="ko-KR" sz="1400" dirty="0">
              <a:solidFill>
                <a:srgbClr val="000000"/>
              </a:solidFill>
              <a:latin typeface="Calibri"/>
              <a:ea typeface="Gulim" panose="020B0600000101010101" pitchFamily="34" charset="-127"/>
            </a:endParaRPr>
          </a:p>
        </p:txBody>
      </p:sp>
    </p:spTree>
    <p:extLst>
      <p:ext uri="{BB962C8B-B14F-4D97-AF65-F5344CB8AC3E}">
        <p14:creationId xmlns:p14="http://schemas.microsoft.com/office/powerpoint/2010/main" val="1404400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05327" y="276726"/>
            <a:ext cx="11157704" cy="733927"/>
          </a:xfrm>
        </p:spPr>
        <p:txBody>
          <a:bodyPr>
            <a:normAutofit fontScale="90000"/>
          </a:bodyPr>
          <a:lstStyle/>
          <a:p>
            <a:pPr eaLnBrk="1" hangingPunct="1"/>
            <a:r>
              <a:rPr lang="en-US" altLang="zh-CN" dirty="0">
                <a:ea typeface="SimSun" panose="02010600030101010101" pitchFamily="2" charset="-122"/>
              </a:rPr>
              <a:t>Initialization of K-Means: Problem and Solution</a:t>
            </a:r>
            <a:endParaRPr lang="en-US" altLang="zh-CN" sz="3600" dirty="0">
              <a:ea typeface="SimSun" panose="02010600030101010101" pitchFamily="2" charset="-122"/>
            </a:endParaRPr>
          </a:p>
        </p:txBody>
      </p:sp>
      <p:sp>
        <p:nvSpPr>
          <p:cNvPr id="27651" name="Rectangle 3"/>
          <p:cNvSpPr>
            <a:spLocks noGrp="1" noChangeArrowheads="1"/>
          </p:cNvSpPr>
          <p:nvPr>
            <p:ph idx="1"/>
          </p:nvPr>
        </p:nvSpPr>
        <p:spPr>
          <a:xfrm>
            <a:off x="481261" y="1167064"/>
            <a:ext cx="8681593" cy="2009273"/>
          </a:xfrm>
        </p:spPr>
        <p:txBody>
          <a:bodyPr/>
          <a:lstStyle/>
          <a:p>
            <a:pPr eaLnBrk="1" hangingPunct="1">
              <a:lnSpc>
                <a:spcPct val="120000"/>
              </a:lnSpc>
            </a:pPr>
            <a:r>
              <a:rPr lang="en-US" altLang="zh-CN" sz="2400" dirty="0">
                <a:ea typeface="SimSun" panose="02010600030101010101" pitchFamily="2" charset="-122"/>
              </a:rPr>
              <a:t>Different initializations may generate rather different clustering results (some could be far from optimal)</a:t>
            </a:r>
          </a:p>
          <a:p>
            <a:pPr>
              <a:lnSpc>
                <a:spcPct val="120000"/>
              </a:lnSpc>
            </a:pPr>
            <a:r>
              <a:rPr lang="en-US" altLang="zh-CN" sz="2400" dirty="0">
                <a:ea typeface="SimSun" panose="02010600030101010101" pitchFamily="2" charset="-122"/>
              </a:rPr>
              <a:t>Original proposal (MacQueen’67): Select </a:t>
            </a:r>
            <a:r>
              <a:rPr lang="en-US" altLang="zh-CN" sz="2400" i="1" dirty="0">
                <a:ea typeface="SimSun" panose="02010600030101010101" pitchFamily="2" charset="-122"/>
              </a:rPr>
              <a:t>K</a:t>
            </a:r>
            <a:r>
              <a:rPr lang="en-US" altLang="zh-CN" sz="2400" dirty="0">
                <a:ea typeface="SimSun" panose="02010600030101010101" pitchFamily="2" charset="-122"/>
              </a:rPr>
              <a:t> seeds randomly</a:t>
            </a:r>
          </a:p>
          <a:p>
            <a:pPr lvl="1">
              <a:lnSpc>
                <a:spcPct val="120000"/>
              </a:lnSpc>
            </a:pPr>
            <a:r>
              <a:rPr lang="en-US" altLang="zh-CN" sz="2400" dirty="0">
                <a:ea typeface="SimSun" panose="02010600030101010101" pitchFamily="2" charset="-122"/>
              </a:rPr>
              <a:t>Need to run the algorithm multiple times using different seeds</a:t>
            </a:r>
          </a:p>
        </p:txBody>
      </p:sp>
      <p:graphicFrame>
        <p:nvGraphicFramePr>
          <p:cNvPr id="2" name="Object 1"/>
          <p:cNvGraphicFramePr>
            <a:graphicFrameLocks noGrp="1" noChangeAspect="1"/>
          </p:cNvGraphicFramePr>
          <p:nvPr>
            <p:extLst/>
          </p:nvPr>
        </p:nvGraphicFramePr>
        <p:xfrm>
          <a:off x="8943474" y="1235243"/>
          <a:ext cx="2687638" cy="1371600"/>
        </p:xfrm>
        <a:graphic>
          <a:graphicData uri="http://schemas.openxmlformats.org/presentationml/2006/ole">
            <mc:AlternateContent xmlns:mc="http://schemas.openxmlformats.org/markup-compatibility/2006">
              <mc:Choice xmlns:v="urn:schemas-microsoft-com:vml" Requires="v">
                <p:oleObj spid="_x0000_s3105" name="SmartDraw" r:id="rId4" imgW="2688336" imgH="1371600" progId="SmartDraw.2">
                  <p:embed/>
                </p:oleObj>
              </mc:Choice>
              <mc:Fallback>
                <p:oleObj name="SmartDraw" r:id="rId4" imgW="2688336" imgH="1371600" progId="SmartDraw.2">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43474" y="1235243"/>
                        <a:ext cx="2687638"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3"/>
          <p:cNvSpPr txBox="1">
            <a:spLocks noChangeArrowheads="1"/>
          </p:cNvSpPr>
          <p:nvPr/>
        </p:nvSpPr>
        <p:spPr>
          <a:xfrm>
            <a:off x="477250" y="3192380"/>
            <a:ext cx="11153862" cy="3328736"/>
          </a:xfrm>
          <a:prstGeom prst="rect">
            <a:avLst/>
          </a:prstGeom>
        </p:spPr>
        <p:txBody>
          <a:bodyPr vert="horz" lIns="91438" tIns="45719" rIns="91438" bIns="45719" rtlCol="0">
            <a:noAutofit/>
          </a:bodyPr>
          <a:lstStyle>
            <a:lvl1pPr marL="285744" indent="-285744" algn="l" defTabSz="914377"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800" kern="1200">
                <a:solidFill>
                  <a:schemeClr val="tx1"/>
                </a:solidFill>
                <a:latin typeface="+mn-lt"/>
                <a:ea typeface="+mn-ea"/>
                <a:cs typeface="+mn-cs"/>
              </a:defRPr>
            </a:lvl1pPr>
            <a:lvl2pPr marL="573088" indent="-373063" algn="l" defTabSz="914377"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800" kern="1200">
                <a:solidFill>
                  <a:schemeClr val="tx1"/>
                </a:solidFill>
                <a:latin typeface="+mn-lt"/>
                <a:ea typeface="+mn-ea"/>
                <a:cs typeface="+mn-cs"/>
              </a:defRPr>
            </a:lvl2pPr>
            <a:lvl3pPr marL="684196" indent="-300031" algn="l" defTabSz="914377"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800" kern="1200">
                <a:solidFill>
                  <a:schemeClr val="tx1"/>
                </a:solidFill>
                <a:latin typeface="+mn-lt"/>
                <a:ea typeface="+mn-ea"/>
                <a:cs typeface="+mn-cs"/>
              </a:defRPr>
            </a:lvl3pPr>
            <a:lvl4pPr marL="912813" indent="-290513" algn="l" defTabSz="914377"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800" kern="1200">
                <a:solidFill>
                  <a:schemeClr val="tx1"/>
                </a:solidFill>
                <a:latin typeface="+mn-lt"/>
                <a:ea typeface="+mn-ea"/>
                <a:cs typeface="+mn-cs"/>
              </a:defRPr>
            </a:lvl4pPr>
            <a:lvl5pPr marL="1143000" indent="-274638" algn="l" defTabSz="914377"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800" kern="1200">
                <a:solidFill>
                  <a:schemeClr val="tx1"/>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a:lnSpc>
                <a:spcPct val="120000"/>
              </a:lnSpc>
            </a:pPr>
            <a:r>
              <a:rPr lang="en-US" altLang="zh-CN" sz="2400" dirty="0">
                <a:solidFill>
                  <a:srgbClr val="000000"/>
                </a:solidFill>
              </a:rPr>
              <a:t>There are many methods proposed for better initialization of </a:t>
            </a:r>
            <a:r>
              <a:rPr lang="en-US" altLang="zh-CN" sz="2400" i="1" dirty="0">
                <a:solidFill>
                  <a:srgbClr val="000000"/>
                </a:solidFill>
              </a:rPr>
              <a:t>k</a:t>
            </a:r>
            <a:r>
              <a:rPr lang="en-US" altLang="zh-CN" sz="2400" dirty="0">
                <a:solidFill>
                  <a:srgbClr val="000000"/>
                </a:solidFill>
              </a:rPr>
              <a:t> seeds</a:t>
            </a:r>
          </a:p>
          <a:p>
            <a:pPr lvl="1">
              <a:lnSpc>
                <a:spcPct val="120000"/>
              </a:lnSpc>
            </a:pPr>
            <a:r>
              <a:rPr lang="en-US" altLang="zh-CN" sz="2400" b="1" i="1" dirty="0">
                <a:solidFill>
                  <a:srgbClr val="000000"/>
                </a:solidFill>
              </a:rPr>
              <a:t>K-Means</a:t>
            </a:r>
            <a:r>
              <a:rPr lang="en-US" altLang="zh-CN" sz="2400" b="1" dirty="0">
                <a:solidFill>
                  <a:srgbClr val="000000"/>
                </a:solidFill>
              </a:rPr>
              <a:t>++ </a:t>
            </a:r>
            <a:r>
              <a:rPr lang="en-US" altLang="zh-CN" sz="2400" dirty="0">
                <a:solidFill>
                  <a:srgbClr val="000000"/>
                </a:solidFill>
              </a:rPr>
              <a:t>(Arthur &amp; Vassilvitskii’07):  </a:t>
            </a:r>
          </a:p>
          <a:p>
            <a:pPr lvl="2">
              <a:lnSpc>
                <a:spcPct val="120000"/>
              </a:lnSpc>
            </a:pPr>
            <a:r>
              <a:rPr lang="en-US" altLang="zh-CN" sz="2400" dirty="0">
                <a:solidFill>
                  <a:srgbClr val="000000"/>
                </a:solidFill>
              </a:rPr>
              <a:t>The first centroid is selected at random</a:t>
            </a:r>
          </a:p>
          <a:p>
            <a:pPr lvl="2">
              <a:lnSpc>
                <a:spcPct val="120000"/>
              </a:lnSpc>
            </a:pPr>
            <a:r>
              <a:rPr lang="en-US" altLang="zh-CN" sz="2400" dirty="0">
                <a:solidFill>
                  <a:srgbClr val="000000"/>
                </a:solidFill>
              </a:rPr>
              <a:t>The next centroid selected is the one that is farthest from the currently selected (selection is based on a weighted probability score)</a:t>
            </a:r>
          </a:p>
          <a:p>
            <a:pPr lvl="2">
              <a:lnSpc>
                <a:spcPct val="120000"/>
              </a:lnSpc>
            </a:pPr>
            <a:r>
              <a:rPr lang="en-US" altLang="zh-CN" sz="2400" dirty="0">
                <a:solidFill>
                  <a:srgbClr val="000000"/>
                </a:solidFill>
              </a:rPr>
              <a:t>The selection continues until </a:t>
            </a:r>
            <a:r>
              <a:rPr lang="en-US" altLang="zh-CN" sz="2400" i="1" dirty="0">
                <a:solidFill>
                  <a:srgbClr val="000000"/>
                </a:solidFill>
              </a:rPr>
              <a:t>K</a:t>
            </a:r>
            <a:r>
              <a:rPr lang="en-US" altLang="zh-CN" sz="2400" dirty="0">
                <a:solidFill>
                  <a:srgbClr val="000000"/>
                </a:solidFill>
              </a:rPr>
              <a:t> centroids are obtained </a:t>
            </a:r>
          </a:p>
        </p:txBody>
      </p:sp>
    </p:spTree>
    <p:extLst>
      <p:ext uri="{BB962C8B-B14F-4D97-AF65-F5344CB8AC3E}">
        <p14:creationId xmlns:p14="http://schemas.microsoft.com/office/powerpoint/2010/main" val="1411902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a:xfrm>
            <a:off x="0" y="0"/>
            <a:ext cx="12192000" cy="1028700"/>
          </a:xfrm>
        </p:spPr>
        <p:txBody>
          <a:bodyPr>
            <a:normAutofit/>
          </a:bodyPr>
          <a:lstStyle/>
          <a:p>
            <a:pPr eaLnBrk="1" hangingPunct="1"/>
            <a:r>
              <a:rPr lang="en-US" altLang="ko-KR" dirty="0">
                <a:ea typeface="Gulim" panose="020B0600000101010101" pitchFamily="34" charset="-127"/>
              </a:rPr>
              <a:t>Handling Outliers: From </a:t>
            </a:r>
            <a:r>
              <a:rPr lang="en-US" altLang="ko-KR" i="1" dirty="0">
                <a:ea typeface="Gulim" panose="020B0600000101010101" pitchFamily="34" charset="-127"/>
              </a:rPr>
              <a:t>K-Means</a:t>
            </a:r>
            <a:r>
              <a:rPr lang="en-US" altLang="ko-KR" dirty="0">
                <a:ea typeface="Gulim" panose="020B0600000101010101" pitchFamily="34" charset="-127"/>
              </a:rPr>
              <a:t> to </a:t>
            </a:r>
            <a:r>
              <a:rPr lang="en-US" altLang="ko-KR" i="1" dirty="0">
                <a:ea typeface="Gulim" panose="020B0600000101010101" pitchFamily="34" charset="-127"/>
              </a:rPr>
              <a:t>K-</a:t>
            </a:r>
            <a:r>
              <a:rPr lang="en-US" altLang="ko-KR" i="1" dirty="0" err="1">
                <a:ea typeface="Gulim" panose="020B0600000101010101" pitchFamily="34" charset="-127"/>
              </a:rPr>
              <a:t>Medoids</a:t>
            </a:r>
            <a:endParaRPr lang="en-US" altLang="zh-CN" i="1" dirty="0">
              <a:ea typeface="Gulim" panose="020B0600000101010101" pitchFamily="34" charset="-127"/>
            </a:endParaRPr>
          </a:p>
        </p:txBody>
      </p:sp>
      <p:sp>
        <p:nvSpPr>
          <p:cNvPr id="29699" name="Rectangle 1027"/>
          <p:cNvSpPr>
            <a:spLocks noGrp="1" noChangeArrowheads="1"/>
          </p:cNvSpPr>
          <p:nvPr>
            <p:ph idx="1"/>
          </p:nvPr>
        </p:nvSpPr>
        <p:spPr>
          <a:xfrm>
            <a:off x="682748" y="1155581"/>
            <a:ext cx="11032436" cy="5426287"/>
          </a:xfrm>
        </p:spPr>
        <p:txBody>
          <a:bodyPr/>
          <a:lstStyle/>
          <a:p>
            <a:pPr eaLnBrk="1" hangingPunct="1"/>
            <a:r>
              <a:rPr lang="en-US" altLang="ko-KR" sz="2400" dirty="0">
                <a:ea typeface="Gulim" panose="020B0600000101010101" pitchFamily="34" charset="-127"/>
              </a:rPr>
              <a:t>The </a:t>
            </a:r>
            <a:r>
              <a:rPr lang="en-US" altLang="ko-KR" sz="2400" i="1" dirty="0">
                <a:ea typeface="Gulim" panose="020B0600000101010101" pitchFamily="34" charset="-127"/>
              </a:rPr>
              <a:t>K-Means</a:t>
            </a:r>
            <a:r>
              <a:rPr lang="en-US" altLang="ko-KR" sz="2400" dirty="0">
                <a:ea typeface="Gulim" panose="020B0600000101010101" pitchFamily="34" charset="-127"/>
              </a:rPr>
              <a:t> algorithm is sensitive to outliers!—since an object with an extremely large value may substantially distort the distribution of the data</a:t>
            </a:r>
          </a:p>
          <a:p>
            <a:pPr eaLnBrk="1" hangingPunct="1"/>
            <a:r>
              <a:rPr lang="en-US" altLang="ko-KR" sz="2400" i="1" dirty="0">
                <a:ea typeface="Gulim" panose="020B0600000101010101" pitchFamily="34" charset="-127"/>
              </a:rPr>
              <a:t>K-</a:t>
            </a:r>
            <a:r>
              <a:rPr lang="en-US" altLang="ko-KR" sz="2400" i="1" dirty="0" err="1">
                <a:ea typeface="Gulim" panose="020B0600000101010101" pitchFamily="34" charset="-127"/>
              </a:rPr>
              <a:t>Medoids</a:t>
            </a:r>
            <a:r>
              <a:rPr lang="en-US" altLang="ko-KR" sz="2400" dirty="0">
                <a:ea typeface="Gulim" panose="020B0600000101010101" pitchFamily="34" charset="-127"/>
              </a:rPr>
              <a:t>: Instead of taking the </a:t>
            </a:r>
            <a:r>
              <a:rPr lang="en-US" altLang="ko-KR" sz="2400" b="1" dirty="0">
                <a:ea typeface="Gulim" panose="020B0600000101010101" pitchFamily="34" charset="-127"/>
              </a:rPr>
              <a:t>mean</a:t>
            </a:r>
            <a:r>
              <a:rPr lang="en-US" altLang="ko-KR" sz="2400" dirty="0">
                <a:ea typeface="Gulim" panose="020B0600000101010101" pitchFamily="34" charset="-127"/>
              </a:rPr>
              <a:t> value of the object in a cluster as a reference point, </a:t>
            </a:r>
            <a:r>
              <a:rPr lang="en-US" altLang="ko-KR" sz="2400" b="1" dirty="0" err="1">
                <a:ea typeface="Gulim" panose="020B0600000101010101" pitchFamily="34" charset="-127"/>
              </a:rPr>
              <a:t>medoids</a:t>
            </a:r>
            <a:r>
              <a:rPr lang="en-US" altLang="ko-KR" sz="2400" dirty="0">
                <a:ea typeface="Gulim" panose="020B0600000101010101" pitchFamily="34" charset="-127"/>
              </a:rPr>
              <a:t> can be used, which is the </a:t>
            </a:r>
            <a:r>
              <a:rPr lang="en-US" altLang="ko-KR" sz="2400" b="1" dirty="0">
                <a:ea typeface="Gulim" panose="020B0600000101010101" pitchFamily="34" charset="-127"/>
              </a:rPr>
              <a:t>most centrally located</a:t>
            </a:r>
            <a:r>
              <a:rPr lang="en-US" altLang="ko-KR" sz="2400" dirty="0">
                <a:ea typeface="Gulim" panose="020B0600000101010101" pitchFamily="34" charset="-127"/>
              </a:rPr>
              <a:t> object in a cluster</a:t>
            </a:r>
          </a:p>
          <a:p>
            <a:pPr>
              <a:lnSpc>
                <a:spcPct val="120000"/>
              </a:lnSpc>
            </a:pPr>
            <a:r>
              <a:rPr lang="en-US" altLang="zh-CN" sz="2400" dirty="0">
                <a:ea typeface="SimSun" panose="02010600030101010101" pitchFamily="2" charset="-122"/>
              </a:rPr>
              <a:t>The </a:t>
            </a:r>
            <a:r>
              <a:rPr lang="en-US" altLang="ko-KR" sz="2400" i="1" dirty="0">
                <a:ea typeface="Gulim" panose="020B0600000101010101" pitchFamily="34" charset="-127"/>
              </a:rPr>
              <a:t>K-</a:t>
            </a:r>
            <a:r>
              <a:rPr lang="en-US" altLang="ko-KR" sz="2400" i="1" dirty="0" err="1">
                <a:ea typeface="Gulim" panose="020B0600000101010101" pitchFamily="34" charset="-127"/>
              </a:rPr>
              <a:t>Medoids</a:t>
            </a:r>
            <a:r>
              <a:rPr lang="en-US" altLang="zh-CN" sz="2400" dirty="0">
                <a:ea typeface="SimSun" panose="02010600030101010101" pitchFamily="2" charset="-122"/>
              </a:rPr>
              <a:t> clustering algorithm:</a:t>
            </a:r>
          </a:p>
          <a:p>
            <a:pPr lvl="2">
              <a:lnSpc>
                <a:spcPct val="120000"/>
              </a:lnSpc>
              <a:spcBef>
                <a:spcPts val="300"/>
              </a:spcBef>
            </a:pPr>
            <a:r>
              <a:rPr lang="en-US" altLang="zh-CN" sz="2400" dirty="0">
                <a:solidFill>
                  <a:srgbClr val="000000"/>
                </a:solidFill>
                <a:ea typeface="SimSun" panose="02010600030101010101" pitchFamily="2" charset="-122"/>
              </a:rPr>
              <a:t>Select </a:t>
            </a:r>
            <a:r>
              <a:rPr lang="en-US" altLang="zh-CN" sz="2400" i="1" dirty="0">
                <a:solidFill>
                  <a:srgbClr val="000000"/>
                </a:solidFill>
                <a:ea typeface="SimSun" panose="02010600030101010101" pitchFamily="2" charset="-122"/>
              </a:rPr>
              <a:t>K</a:t>
            </a:r>
            <a:r>
              <a:rPr lang="en-US" altLang="zh-CN" sz="2400" dirty="0">
                <a:solidFill>
                  <a:srgbClr val="000000"/>
                </a:solidFill>
                <a:ea typeface="SimSun" panose="02010600030101010101" pitchFamily="2" charset="-122"/>
              </a:rPr>
              <a:t> points as the initial representative objects (i.e., as initial </a:t>
            </a:r>
            <a:r>
              <a:rPr lang="en-US" altLang="zh-CN" sz="2400" i="1" dirty="0">
                <a:solidFill>
                  <a:srgbClr val="000000"/>
                </a:solidFill>
                <a:ea typeface="SimSun" panose="02010600030101010101" pitchFamily="2" charset="-122"/>
              </a:rPr>
              <a:t>K </a:t>
            </a:r>
            <a:r>
              <a:rPr lang="en-US" altLang="zh-CN" sz="2400" i="1" dirty="0" err="1">
                <a:solidFill>
                  <a:srgbClr val="000000"/>
                </a:solidFill>
                <a:ea typeface="SimSun" panose="02010600030101010101" pitchFamily="2" charset="-122"/>
              </a:rPr>
              <a:t>medoids</a:t>
            </a:r>
            <a:r>
              <a:rPr lang="en-US" altLang="zh-CN" sz="2400" dirty="0">
                <a:solidFill>
                  <a:srgbClr val="000000"/>
                </a:solidFill>
                <a:ea typeface="SimSun" panose="02010600030101010101" pitchFamily="2" charset="-122"/>
              </a:rPr>
              <a:t>)</a:t>
            </a:r>
          </a:p>
          <a:p>
            <a:pPr lvl="2">
              <a:lnSpc>
                <a:spcPct val="120000"/>
              </a:lnSpc>
              <a:spcBef>
                <a:spcPts val="300"/>
              </a:spcBef>
            </a:pPr>
            <a:r>
              <a:rPr lang="en-US" altLang="zh-CN" sz="2400" b="1" dirty="0">
                <a:solidFill>
                  <a:srgbClr val="000000"/>
                </a:solidFill>
                <a:ea typeface="SimSun" panose="02010600030101010101" pitchFamily="2" charset="-122"/>
              </a:rPr>
              <a:t>Repeat</a:t>
            </a:r>
          </a:p>
          <a:p>
            <a:pPr lvl="3">
              <a:lnSpc>
                <a:spcPct val="120000"/>
              </a:lnSpc>
              <a:spcBef>
                <a:spcPts val="300"/>
              </a:spcBef>
            </a:pPr>
            <a:r>
              <a:rPr lang="en-US" altLang="zh-CN" sz="2400" dirty="0">
                <a:solidFill>
                  <a:srgbClr val="000000"/>
                </a:solidFill>
                <a:ea typeface="SimSun" panose="02010600030101010101" pitchFamily="2" charset="-122"/>
              </a:rPr>
              <a:t>Assigning each point to the cluster with the closest </a:t>
            </a:r>
            <a:r>
              <a:rPr lang="en-US" altLang="zh-CN" sz="2400" dirty="0" err="1">
                <a:solidFill>
                  <a:srgbClr val="000000"/>
                </a:solidFill>
                <a:ea typeface="SimSun" panose="02010600030101010101" pitchFamily="2" charset="-122"/>
              </a:rPr>
              <a:t>medoid</a:t>
            </a:r>
            <a:r>
              <a:rPr lang="en-US" altLang="zh-CN" sz="2400" dirty="0">
                <a:solidFill>
                  <a:srgbClr val="000000"/>
                </a:solidFill>
                <a:ea typeface="SimSun" panose="02010600030101010101" pitchFamily="2" charset="-122"/>
              </a:rPr>
              <a:t> </a:t>
            </a:r>
          </a:p>
          <a:p>
            <a:pPr lvl="3">
              <a:lnSpc>
                <a:spcPct val="120000"/>
              </a:lnSpc>
              <a:spcBef>
                <a:spcPts val="300"/>
              </a:spcBef>
            </a:pPr>
            <a:r>
              <a:rPr lang="en-US" altLang="zh-CN" sz="2400" dirty="0">
                <a:solidFill>
                  <a:srgbClr val="000000"/>
                </a:solidFill>
                <a:ea typeface="SimSun" panose="02010600030101010101" pitchFamily="2" charset="-122"/>
              </a:rPr>
              <a:t>Randomly select a non-representative object </a:t>
            </a:r>
            <a:r>
              <a:rPr lang="en-US" altLang="zh-CN" sz="2400" i="1" dirty="0" err="1">
                <a:solidFill>
                  <a:srgbClr val="000000"/>
                </a:solidFill>
                <a:ea typeface="SimSun" panose="02010600030101010101" pitchFamily="2" charset="-122"/>
              </a:rPr>
              <a:t>o</a:t>
            </a:r>
            <a:r>
              <a:rPr lang="en-US" altLang="zh-CN" sz="2400" i="1" baseline="-25000" dirty="0" err="1">
                <a:solidFill>
                  <a:srgbClr val="000000"/>
                </a:solidFill>
                <a:ea typeface="SimSun" panose="02010600030101010101" pitchFamily="2" charset="-122"/>
              </a:rPr>
              <a:t>i</a:t>
            </a:r>
            <a:endParaRPr lang="en-US" altLang="zh-CN" sz="2400" i="1" baseline="-25000" dirty="0">
              <a:solidFill>
                <a:srgbClr val="000000"/>
              </a:solidFill>
              <a:ea typeface="SimSun" panose="02010600030101010101" pitchFamily="2" charset="-122"/>
            </a:endParaRPr>
          </a:p>
          <a:p>
            <a:pPr lvl="3">
              <a:lnSpc>
                <a:spcPct val="120000"/>
              </a:lnSpc>
              <a:spcBef>
                <a:spcPts val="300"/>
              </a:spcBef>
            </a:pPr>
            <a:r>
              <a:rPr lang="en-US" altLang="zh-CN" sz="2400" dirty="0">
                <a:solidFill>
                  <a:srgbClr val="000000"/>
                </a:solidFill>
                <a:ea typeface="SimSun" panose="02010600030101010101" pitchFamily="2" charset="-122"/>
              </a:rPr>
              <a:t>Compute the total cost </a:t>
            </a:r>
            <a:r>
              <a:rPr lang="en-US" altLang="zh-CN" sz="2400" i="1" dirty="0">
                <a:solidFill>
                  <a:srgbClr val="000000"/>
                </a:solidFill>
                <a:ea typeface="SimSun" panose="02010600030101010101" pitchFamily="2" charset="-122"/>
              </a:rPr>
              <a:t>S</a:t>
            </a:r>
            <a:r>
              <a:rPr lang="en-US" altLang="zh-CN" sz="2400" dirty="0">
                <a:solidFill>
                  <a:srgbClr val="000000"/>
                </a:solidFill>
                <a:ea typeface="SimSun" panose="02010600030101010101" pitchFamily="2" charset="-122"/>
              </a:rPr>
              <a:t> of swapping the </a:t>
            </a:r>
            <a:r>
              <a:rPr lang="en-US" altLang="zh-CN" sz="2400" dirty="0" err="1">
                <a:solidFill>
                  <a:srgbClr val="000000"/>
                </a:solidFill>
                <a:ea typeface="SimSun" panose="02010600030101010101" pitchFamily="2" charset="-122"/>
              </a:rPr>
              <a:t>medoid</a:t>
            </a:r>
            <a:r>
              <a:rPr lang="en-US" altLang="zh-CN" sz="2400" dirty="0">
                <a:solidFill>
                  <a:srgbClr val="000000"/>
                </a:solidFill>
                <a:ea typeface="SimSun" panose="02010600030101010101" pitchFamily="2" charset="-122"/>
              </a:rPr>
              <a:t> </a:t>
            </a:r>
            <a:r>
              <a:rPr lang="en-US" altLang="zh-CN" sz="2400" i="1" dirty="0">
                <a:solidFill>
                  <a:srgbClr val="000000"/>
                </a:solidFill>
                <a:ea typeface="SimSun" panose="02010600030101010101" pitchFamily="2" charset="-122"/>
              </a:rPr>
              <a:t>m</a:t>
            </a:r>
            <a:r>
              <a:rPr lang="en-US" altLang="zh-CN" sz="2400" dirty="0">
                <a:solidFill>
                  <a:srgbClr val="000000"/>
                </a:solidFill>
                <a:ea typeface="SimSun" panose="02010600030101010101" pitchFamily="2" charset="-122"/>
              </a:rPr>
              <a:t> with </a:t>
            </a:r>
            <a:r>
              <a:rPr lang="en-US" altLang="zh-CN" sz="2400" i="1" dirty="0" err="1">
                <a:solidFill>
                  <a:srgbClr val="000000"/>
                </a:solidFill>
                <a:ea typeface="SimSun" panose="02010600030101010101" pitchFamily="2" charset="-122"/>
              </a:rPr>
              <a:t>o</a:t>
            </a:r>
            <a:r>
              <a:rPr lang="en-US" altLang="zh-CN" sz="2400" i="1" baseline="-25000" dirty="0" err="1">
                <a:solidFill>
                  <a:srgbClr val="000000"/>
                </a:solidFill>
                <a:ea typeface="SimSun" panose="02010600030101010101" pitchFamily="2" charset="-122"/>
              </a:rPr>
              <a:t>i</a:t>
            </a:r>
            <a:endParaRPr lang="en-US" altLang="zh-CN" sz="2400" i="1" baseline="-25000" dirty="0">
              <a:solidFill>
                <a:srgbClr val="000000"/>
              </a:solidFill>
              <a:ea typeface="SimSun" panose="02010600030101010101" pitchFamily="2" charset="-122"/>
            </a:endParaRPr>
          </a:p>
          <a:p>
            <a:pPr lvl="3">
              <a:lnSpc>
                <a:spcPct val="120000"/>
              </a:lnSpc>
              <a:spcBef>
                <a:spcPts val="300"/>
              </a:spcBef>
            </a:pPr>
            <a:r>
              <a:rPr lang="en-US" altLang="zh-CN" sz="2400" dirty="0">
                <a:solidFill>
                  <a:srgbClr val="000000"/>
                </a:solidFill>
                <a:ea typeface="SimSun" panose="02010600030101010101" pitchFamily="2" charset="-122"/>
              </a:rPr>
              <a:t>If </a:t>
            </a:r>
            <a:r>
              <a:rPr lang="en-US" altLang="zh-CN" sz="2400" i="1" dirty="0">
                <a:solidFill>
                  <a:srgbClr val="000000"/>
                </a:solidFill>
                <a:ea typeface="SimSun" panose="02010600030101010101" pitchFamily="2" charset="-122"/>
              </a:rPr>
              <a:t>S</a:t>
            </a:r>
            <a:r>
              <a:rPr lang="en-US" altLang="zh-CN" sz="2400" dirty="0">
                <a:solidFill>
                  <a:srgbClr val="000000"/>
                </a:solidFill>
                <a:ea typeface="SimSun" panose="02010600030101010101" pitchFamily="2" charset="-122"/>
              </a:rPr>
              <a:t> &lt; 0, then swap </a:t>
            </a:r>
            <a:r>
              <a:rPr lang="en-US" altLang="zh-CN" sz="2400" i="1" dirty="0">
                <a:solidFill>
                  <a:srgbClr val="000000"/>
                </a:solidFill>
                <a:ea typeface="SimSun" panose="02010600030101010101" pitchFamily="2" charset="-122"/>
              </a:rPr>
              <a:t>m</a:t>
            </a:r>
            <a:r>
              <a:rPr lang="en-US" altLang="zh-CN" sz="2400" dirty="0">
                <a:solidFill>
                  <a:srgbClr val="000000"/>
                </a:solidFill>
                <a:ea typeface="SimSun" panose="02010600030101010101" pitchFamily="2" charset="-122"/>
              </a:rPr>
              <a:t> with </a:t>
            </a:r>
            <a:r>
              <a:rPr lang="en-US" altLang="zh-CN" sz="2400" i="1" dirty="0" err="1">
                <a:solidFill>
                  <a:srgbClr val="000000"/>
                </a:solidFill>
                <a:ea typeface="SimSun" panose="02010600030101010101" pitchFamily="2" charset="-122"/>
              </a:rPr>
              <a:t>o</a:t>
            </a:r>
            <a:r>
              <a:rPr lang="en-US" altLang="zh-CN" sz="2400" i="1" baseline="-25000" dirty="0" err="1">
                <a:solidFill>
                  <a:srgbClr val="000000"/>
                </a:solidFill>
                <a:ea typeface="SimSun" panose="02010600030101010101" pitchFamily="2" charset="-122"/>
              </a:rPr>
              <a:t>i</a:t>
            </a:r>
            <a:r>
              <a:rPr lang="en-US" altLang="zh-CN" sz="2400" dirty="0">
                <a:solidFill>
                  <a:srgbClr val="000000"/>
                </a:solidFill>
                <a:ea typeface="SimSun" panose="02010600030101010101" pitchFamily="2" charset="-122"/>
              </a:rPr>
              <a:t> to form the new set of </a:t>
            </a:r>
            <a:r>
              <a:rPr lang="en-US" altLang="zh-CN" sz="2400" dirty="0" err="1">
                <a:solidFill>
                  <a:srgbClr val="000000"/>
                </a:solidFill>
                <a:ea typeface="SimSun" panose="02010600030101010101" pitchFamily="2" charset="-122"/>
              </a:rPr>
              <a:t>medoids</a:t>
            </a:r>
            <a:endParaRPr lang="en-US" altLang="zh-CN" sz="2400" dirty="0">
              <a:solidFill>
                <a:srgbClr val="000000"/>
              </a:solidFill>
              <a:ea typeface="SimSun" panose="02010600030101010101" pitchFamily="2" charset="-122"/>
            </a:endParaRPr>
          </a:p>
          <a:p>
            <a:pPr lvl="2">
              <a:lnSpc>
                <a:spcPct val="120000"/>
              </a:lnSpc>
              <a:spcBef>
                <a:spcPts val="300"/>
              </a:spcBef>
            </a:pPr>
            <a:r>
              <a:rPr lang="en-US" altLang="zh-CN" sz="2400" b="1" dirty="0">
                <a:solidFill>
                  <a:srgbClr val="000000"/>
                </a:solidFill>
                <a:ea typeface="SimSun" panose="02010600030101010101" pitchFamily="2" charset="-122"/>
              </a:rPr>
              <a:t>Until </a:t>
            </a:r>
            <a:r>
              <a:rPr lang="en-US" altLang="zh-CN" sz="2400" dirty="0">
                <a:solidFill>
                  <a:srgbClr val="000000"/>
                </a:solidFill>
                <a:ea typeface="SimSun" panose="02010600030101010101" pitchFamily="2" charset="-122"/>
              </a:rPr>
              <a:t>convergence criterion is satisfied</a:t>
            </a:r>
          </a:p>
        </p:txBody>
      </p:sp>
    </p:spTree>
    <p:extLst>
      <p:ext uri="{BB962C8B-B14F-4D97-AF65-F5344CB8AC3E}">
        <p14:creationId xmlns:p14="http://schemas.microsoft.com/office/powerpoint/2010/main" val="2389799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050"/>
          <p:cNvSpPr>
            <a:spLocks noGrp="1" noChangeArrowheads="1"/>
          </p:cNvSpPr>
          <p:nvPr>
            <p:ph type="title"/>
          </p:nvPr>
        </p:nvSpPr>
        <p:spPr/>
        <p:txBody>
          <a:bodyPr>
            <a:normAutofit/>
          </a:bodyPr>
          <a:lstStyle/>
          <a:p>
            <a:pPr eaLnBrk="1" hangingPunct="1"/>
            <a:r>
              <a:rPr lang="en-US" altLang="ko-KR" dirty="0">
                <a:ea typeface="Gulim" panose="020B0600000101010101" pitchFamily="34" charset="-127"/>
              </a:rPr>
              <a:t>PAM: A Typical </a:t>
            </a:r>
            <a:r>
              <a:rPr lang="en-US" altLang="ko-KR" i="1" dirty="0">
                <a:ea typeface="Gulim" panose="020B0600000101010101" pitchFamily="34" charset="-127"/>
              </a:rPr>
              <a:t>K-</a:t>
            </a:r>
            <a:r>
              <a:rPr lang="en-US" altLang="ko-KR" i="1" dirty="0" err="1">
                <a:ea typeface="Gulim" panose="020B0600000101010101" pitchFamily="34" charset="-127"/>
              </a:rPr>
              <a:t>Medoids</a:t>
            </a:r>
            <a:r>
              <a:rPr lang="en-US" altLang="ko-KR" dirty="0">
                <a:ea typeface="Gulim" panose="020B0600000101010101" pitchFamily="34" charset="-127"/>
              </a:rPr>
              <a:t> Algorithm</a:t>
            </a:r>
          </a:p>
        </p:txBody>
      </p:sp>
      <p:grpSp>
        <p:nvGrpSpPr>
          <p:cNvPr id="2" name="Group 1"/>
          <p:cNvGrpSpPr/>
          <p:nvPr/>
        </p:nvGrpSpPr>
        <p:grpSpPr>
          <a:xfrm>
            <a:off x="1643064" y="1561613"/>
            <a:ext cx="2395537" cy="2596982"/>
            <a:chOff x="1643064" y="1719263"/>
            <a:chExt cx="2395537" cy="2596982"/>
          </a:xfrm>
        </p:grpSpPr>
        <p:sp>
          <p:nvSpPr>
            <p:cNvPr id="30726" name="Rectangle 2057"/>
            <p:cNvSpPr>
              <a:spLocks noChangeArrowheads="1"/>
            </p:cNvSpPr>
            <p:nvPr/>
          </p:nvSpPr>
          <p:spPr bwMode="auto">
            <a:xfrm>
              <a:off x="1643064" y="1719263"/>
              <a:ext cx="2395537" cy="2254250"/>
            </a:xfrm>
            <a:prstGeom prst="rect">
              <a:avLst/>
            </a:prstGeom>
            <a:solidFill>
              <a:srgbClr val="FFFFFF"/>
            </a:solidFill>
            <a:ln w="0">
              <a:solidFill>
                <a:srgbClr val="000000"/>
              </a:solidFill>
              <a:miter lim="800000"/>
              <a:headEnd/>
              <a:tailEnd/>
            </a:ln>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endParaRPr>
            </a:p>
          </p:txBody>
        </p:sp>
        <p:sp>
          <p:nvSpPr>
            <p:cNvPr id="30727" name="Rectangle 2058"/>
            <p:cNvSpPr>
              <a:spLocks noChangeArrowheads="1"/>
            </p:cNvSpPr>
            <p:nvPr/>
          </p:nvSpPr>
          <p:spPr bwMode="auto">
            <a:xfrm>
              <a:off x="1893889" y="1903413"/>
              <a:ext cx="2014537" cy="1789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endParaRPr>
            </a:p>
          </p:txBody>
        </p:sp>
        <p:sp>
          <p:nvSpPr>
            <p:cNvPr id="30728" name="Line 2059"/>
            <p:cNvSpPr>
              <a:spLocks noChangeShapeType="1"/>
            </p:cNvSpPr>
            <p:nvPr/>
          </p:nvSpPr>
          <p:spPr bwMode="auto">
            <a:xfrm>
              <a:off x="1893889" y="3517900"/>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729" name="Line 2060"/>
            <p:cNvSpPr>
              <a:spLocks noChangeShapeType="1"/>
            </p:cNvSpPr>
            <p:nvPr/>
          </p:nvSpPr>
          <p:spPr bwMode="auto">
            <a:xfrm>
              <a:off x="1893889" y="3333750"/>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730" name="Line 2061"/>
            <p:cNvSpPr>
              <a:spLocks noChangeShapeType="1"/>
            </p:cNvSpPr>
            <p:nvPr/>
          </p:nvSpPr>
          <p:spPr bwMode="auto">
            <a:xfrm>
              <a:off x="1893889" y="3160714"/>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731" name="Line 2062"/>
            <p:cNvSpPr>
              <a:spLocks noChangeShapeType="1"/>
            </p:cNvSpPr>
            <p:nvPr/>
          </p:nvSpPr>
          <p:spPr bwMode="auto">
            <a:xfrm>
              <a:off x="1893889" y="2976564"/>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732" name="Line 2063"/>
            <p:cNvSpPr>
              <a:spLocks noChangeShapeType="1"/>
            </p:cNvSpPr>
            <p:nvPr/>
          </p:nvSpPr>
          <p:spPr bwMode="auto">
            <a:xfrm>
              <a:off x="1893889" y="2803525"/>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733" name="Line 2064"/>
            <p:cNvSpPr>
              <a:spLocks noChangeShapeType="1"/>
            </p:cNvSpPr>
            <p:nvPr/>
          </p:nvSpPr>
          <p:spPr bwMode="auto">
            <a:xfrm>
              <a:off x="1893889" y="2619375"/>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734" name="Line 2065"/>
            <p:cNvSpPr>
              <a:spLocks noChangeShapeType="1"/>
            </p:cNvSpPr>
            <p:nvPr/>
          </p:nvSpPr>
          <p:spPr bwMode="auto">
            <a:xfrm>
              <a:off x="1893889" y="2446339"/>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735" name="Line 2066"/>
            <p:cNvSpPr>
              <a:spLocks noChangeShapeType="1"/>
            </p:cNvSpPr>
            <p:nvPr/>
          </p:nvSpPr>
          <p:spPr bwMode="auto">
            <a:xfrm>
              <a:off x="1893889" y="2262189"/>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736" name="Line 2067"/>
            <p:cNvSpPr>
              <a:spLocks noChangeShapeType="1"/>
            </p:cNvSpPr>
            <p:nvPr/>
          </p:nvSpPr>
          <p:spPr bwMode="auto">
            <a:xfrm>
              <a:off x="1893889" y="2087564"/>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737" name="Line 2068"/>
            <p:cNvSpPr>
              <a:spLocks noChangeShapeType="1"/>
            </p:cNvSpPr>
            <p:nvPr/>
          </p:nvSpPr>
          <p:spPr bwMode="auto">
            <a:xfrm>
              <a:off x="1893889" y="1903414"/>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738" name="Line 2069"/>
            <p:cNvSpPr>
              <a:spLocks noChangeShapeType="1"/>
            </p:cNvSpPr>
            <p:nvPr/>
          </p:nvSpPr>
          <p:spPr bwMode="auto">
            <a:xfrm>
              <a:off x="2100264"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739" name="Line 2070"/>
            <p:cNvSpPr>
              <a:spLocks noChangeShapeType="1"/>
            </p:cNvSpPr>
            <p:nvPr/>
          </p:nvSpPr>
          <p:spPr bwMode="auto">
            <a:xfrm>
              <a:off x="2297114"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740" name="Line 2071"/>
            <p:cNvSpPr>
              <a:spLocks noChangeShapeType="1"/>
            </p:cNvSpPr>
            <p:nvPr/>
          </p:nvSpPr>
          <p:spPr bwMode="auto">
            <a:xfrm>
              <a:off x="2503489"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741" name="Line 2072"/>
            <p:cNvSpPr>
              <a:spLocks noChangeShapeType="1"/>
            </p:cNvSpPr>
            <p:nvPr/>
          </p:nvSpPr>
          <p:spPr bwMode="auto">
            <a:xfrm>
              <a:off x="2700339"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742" name="Line 2073"/>
            <p:cNvSpPr>
              <a:spLocks noChangeShapeType="1"/>
            </p:cNvSpPr>
            <p:nvPr/>
          </p:nvSpPr>
          <p:spPr bwMode="auto">
            <a:xfrm>
              <a:off x="2906714"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743" name="Line 2074"/>
            <p:cNvSpPr>
              <a:spLocks noChangeShapeType="1"/>
            </p:cNvSpPr>
            <p:nvPr/>
          </p:nvSpPr>
          <p:spPr bwMode="auto">
            <a:xfrm>
              <a:off x="3101975"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744" name="Line 2075"/>
            <p:cNvSpPr>
              <a:spLocks noChangeShapeType="1"/>
            </p:cNvSpPr>
            <p:nvPr/>
          </p:nvSpPr>
          <p:spPr bwMode="auto">
            <a:xfrm>
              <a:off x="3309939"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745" name="Line 2076"/>
            <p:cNvSpPr>
              <a:spLocks noChangeShapeType="1"/>
            </p:cNvSpPr>
            <p:nvPr/>
          </p:nvSpPr>
          <p:spPr bwMode="auto">
            <a:xfrm>
              <a:off x="3505200"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746" name="Line 2077"/>
            <p:cNvSpPr>
              <a:spLocks noChangeShapeType="1"/>
            </p:cNvSpPr>
            <p:nvPr/>
          </p:nvSpPr>
          <p:spPr bwMode="auto">
            <a:xfrm>
              <a:off x="3711575"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747" name="Line 2078"/>
            <p:cNvSpPr>
              <a:spLocks noChangeShapeType="1"/>
            </p:cNvSpPr>
            <p:nvPr/>
          </p:nvSpPr>
          <p:spPr bwMode="auto">
            <a:xfrm>
              <a:off x="3908425"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748" name="Rectangle 2079"/>
            <p:cNvSpPr>
              <a:spLocks noChangeArrowheads="1"/>
            </p:cNvSpPr>
            <p:nvPr/>
          </p:nvSpPr>
          <p:spPr bwMode="auto">
            <a:xfrm>
              <a:off x="1893889" y="1903413"/>
              <a:ext cx="2014537" cy="178911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endParaRPr>
            </a:p>
          </p:txBody>
        </p:sp>
        <p:sp>
          <p:nvSpPr>
            <p:cNvPr id="30749" name="Line 2080"/>
            <p:cNvSpPr>
              <a:spLocks noChangeShapeType="1"/>
            </p:cNvSpPr>
            <p:nvPr/>
          </p:nvSpPr>
          <p:spPr bwMode="auto">
            <a:xfrm>
              <a:off x="1893889"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750" name="Line 2081"/>
            <p:cNvSpPr>
              <a:spLocks noChangeShapeType="1"/>
            </p:cNvSpPr>
            <p:nvPr/>
          </p:nvSpPr>
          <p:spPr bwMode="auto">
            <a:xfrm>
              <a:off x="1871664" y="3692525"/>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751" name="Line 2082"/>
            <p:cNvSpPr>
              <a:spLocks noChangeShapeType="1"/>
            </p:cNvSpPr>
            <p:nvPr/>
          </p:nvSpPr>
          <p:spPr bwMode="auto">
            <a:xfrm>
              <a:off x="1871664" y="3517900"/>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752" name="Line 2083"/>
            <p:cNvSpPr>
              <a:spLocks noChangeShapeType="1"/>
            </p:cNvSpPr>
            <p:nvPr/>
          </p:nvSpPr>
          <p:spPr bwMode="auto">
            <a:xfrm>
              <a:off x="1871664" y="3333750"/>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753" name="Line 2084"/>
            <p:cNvSpPr>
              <a:spLocks noChangeShapeType="1"/>
            </p:cNvSpPr>
            <p:nvPr/>
          </p:nvSpPr>
          <p:spPr bwMode="auto">
            <a:xfrm>
              <a:off x="1871664" y="3160714"/>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754" name="Line 2085"/>
            <p:cNvSpPr>
              <a:spLocks noChangeShapeType="1"/>
            </p:cNvSpPr>
            <p:nvPr/>
          </p:nvSpPr>
          <p:spPr bwMode="auto">
            <a:xfrm>
              <a:off x="1871664" y="2976564"/>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755" name="Line 2086"/>
            <p:cNvSpPr>
              <a:spLocks noChangeShapeType="1"/>
            </p:cNvSpPr>
            <p:nvPr/>
          </p:nvSpPr>
          <p:spPr bwMode="auto">
            <a:xfrm>
              <a:off x="1871664" y="2803525"/>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756" name="Line 2087"/>
            <p:cNvSpPr>
              <a:spLocks noChangeShapeType="1"/>
            </p:cNvSpPr>
            <p:nvPr/>
          </p:nvSpPr>
          <p:spPr bwMode="auto">
            <a:xfrm>
              <a:off x="1871664" y="2619375"/>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757" name="Line 2088"/>
            <p:cNvSpPr>
              <a:spLocks noChangeShapeType="1"/>
            </p:cNvSpPr>
            <p:nvPr/>
          </p:nvSpPr>
          <p:spPr bwMode="auto">
            <a:xfrm>
              <a:off x="1871664" y="2446339"/>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758" name="Line 2089"/>
            <p:cNvSpPr>
              <a:spLocks noChangeShapeType="1"/>
            </p:cNvSpPr>
            <p:nvPr/>
          </p:nvSpPr>
          <p:spPr bwMode="auto">
            <a:xfrm>
              <a:off x="1871664" y="2262189"/>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759" name="Line 2090"/>
            <p:cNvSpPr>
              <a:spLocks noChangeShapeType="1"/>
            </p:cNvSpPr>
            <p:nvPr/>
          </p:nvSpPr>
          <p:spPr bwMode="auto">
            <a:xfrm>
              <a:off x="1871664" y="2087564"/>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760" name="Line 2091"/>
            <p:cNvSpPr>
              <a:spLocks noChangeShapeType="1"/>
            </p:cNvSpPr>
            <p:nvPr/>
          </p:nvSpPr>
          <p:spPr bwMode="auto">
            <a:xfrm>
              <a:off x="1871664" y="1903414"/>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761" name="Line 2092"/>
            <p:cNvSpPr>
              <a:spLocks noChangeShapeType="1"/>
            </p:cNvSpPr>
            <p:nvPr/>
          </p:nvSpPr>
          <p:spPr bwMode="auto">
            <a:xfrm>
              <a:off x="1893889" y="3692525"/>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762" name="Line 2093"/>
            <p:cNvSpPr>
              <a:spLocks noChangeShapeType="1"/>
            </p:cNvSpPr>
            <p:nvPr/>
          </p:nvSpPr>
          <p:spPr bwMode="auto">
            <a:xfrm flipV="1">
              <a:off x="1893889"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763" name="Line 2094"/>
            <p:cNvSpPr>
              <a:spLocks noChangeShapeType="1"/>
            </p:cNvSpPr>
            <p:nvPr/>
          </p:nvSpPr>
          <p:spPr bwMode="auto">
            <a:xfrm flipV="1">
              <a:off x="2100264"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764" name="Line 2095"/>
            <p:cNvSpPr>
              <a:spLocks noChangeShapeType="1"/>
            </p:cNvSpPr>
            <p:nvPr/>
          </p:nvSpPr>
          <p:spPr bwMode="auto">
            <a:xfrm flipV="1">
              <a:off x="2297114"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765" name="Line 2096"/>
            <p:cNvSpPr>
              <a:spLocks noChangeShapeType="1"/>
            </p:cNvSpPr>
            <p:nvPr/>
          </p:nvSpPr>
          <p:spPr bwMode="auto">
            <a:xfrm flipV="1">
              <a:off x="2503489"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766" name="Line 2097"/>
            <p:cNvSpPr>
              <a:spLocks noChangeShapeType="1"/>
            </p:cNvSpPr>
            <p:nvPr/>
          </p:nvSpPr>
          <p:spPr bwMode="auto">
            <a:xfrm flipV="1">
              <a:off x="2700339"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767" name="Line 2098"/>
            <p:cNvSpPr>
              <a:spLocks noChangeShapeType="1"/>
            </p:cNvSpPr>
            <p:nvPr/>
          </p:nvSpPr>
          <p:spPr bwMode="auto">
            <a:xfrm flipV="1">
              <a:off x="2906714"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768" name="Line 2099"/>
            <p:cNvSpPr>
              <a:spLocks noChangeShapeType="1"/>
            </p:cNvSpPr>
            <p:nvPr/>
          </p:nvSpPr>
          <p:spPr bwMode="auto">
            <a:xfrm flipV="1">
              <a:off x="3101975"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769" name="Line 2100"/>
            <p:cNvSpPr>
              <a:spLocks noChangeShapeType="1"/>
            </p:cNvSpPr>
            <p:nvPr/>
          </p:nvSpPr>
          <p:spPr bwMode="auto">
            <a:xfrm flipV="1">
              <a:off x="3309939"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770" name="Line 2101"/>
            <p:cNvSpPr>
              <a:spLocks noChangeShapeType="1"/>
            </p:cNvSpPr>
            <p:nvPr/>
          </p:nvSpPr>
          <p:spPr bwMode="auto">
            <a:xfrm flipV="1">
              <a:off x="3505200"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771" name="Line 2102"/>
            <p:cNvSpPr>
              <a:spLocks noChangeShapeType="1"/>
            </p:cNvSpPr>
            <p:nvPr/>
          </p:nvSpPr>
          <p:spPr bwMode="auto">
            <a:xfrm flipV="1">
              <a:off x="3711575"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772" name="Line 2103"/>
            <p:cNvSpPr>
              <a:spLocks noChangeShapeType="1"/>
            </p:cNvSpPr>
            <p:nvPr/>
          </p:nvSpPr>
          <p:spPr bwMode="auto">
            <a:xfrm flipV="1">
              <a:off x="3908425"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773" name="Freeform 2104"/>
            <p:cNvSpPr>
              <a:spLocks/>
            </p:cNvSpPr>
            <p:nvPr/>
          </p:nvSpPr>
          <p:spPr bwMode="auto">
            <a:xfrm>
              <a:off x="2427288" y="2900363"/>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pPr defTabSz="457189"/>
              <a:endParaRPr lang="en-US">
                <a:solidFill>
                  <a:srgbClr val="000000"/>
                </a:solidFill>
              </a:endParaRPr>
            </a:p>
          </p:txBody>
        </p:sp>
        <p:sp>
          <p:nvSpPr>
            <p:cNvPr id="30774" name="Freeform 2105"/>
            <p:cNvSpPr>
              <a:spLocks/>
            </p:cNvSpPr>
            <p:nvPr/>
          </p:nvSpPr>
          <p:spPr bwMode="auto">
            <a:xfrm>
              <a:off x="2220913" y="2543175"/>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pPr defTabSz="457189"/>
              <a:endParaRPr lang="en-US">
                <a:solidFill>
                  <a:srgbClr val="000000"/>
                </a:solidFill>
              </a:endParaRPr>
            </a:p>
          </p:txBody>
        </p:sp>
        <p:sp>
          <p:nvSpPr>
            <p:cNvPr id="30775" name="Freeform 2106"/>
            <p:cNvSpPr>
              <a:spLocks/>
            </p:cNvSpPr>
            <p:nvPr/>
          </p:nvSpPr>
          <p:spPr bwMode="auto">
            <a:xfrm>
              <a:off x="3233738" y="3084513"/>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pPr defTabSz="457189"/>
              <a:endParaRPr lang="en-US">
                <a:solidFill>
                  <a:srgbClr val="000000"/>
                </a:solidFill>
              </a:endParaRPr>
            </a:p>
          </p:txBody>
        </p:sp>
        <p:sp>
          <p:nvSpPr>
            <p:cNvPr id="30776" name="Freeform 2107"/>
            <p:cNvSpPr>
              <a:spLocks/>
            </p:cNvSpPr>
            <p:nvPr/>
          </p:nvSpPr>
          <p:spPr bwMode="auto">
            <a:xfrm>
              <a:off x="2624138" y="2370138"/>
              <a:ext cx="152400" cy="150812"/>
            </a:xfrm>
            <a:custGeom>
              <a:avLst/>
              <a:gdLst>
                <a:gd name="T0" fmla="*/ 2147483647 w 96"/>
                <a:gd name="T1" fmla="*/ 0 h 95"/>
                <a:gd name="T2" fmla="*/ 2147483647 w 96"/>
                <a:gd name="T3" fmla="*/ 2147483647 h 95"/>
                <a:gd name="T4" fmla="*/ 2147483647 w 96"/>
                <a:gd name="T5" fmla="*/ 2147483647 h 95"/>
                <a:gd name="T6" fmla="*/ 0 w 96"/>
                <a:gd name="T7" fmla="*/ 2147483647 h 95"/>
                <a:gd name="T8" fmla="*/ 2147483647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8"/>
                  </a:lnTo>
                  <a:lnTo>
                    <a:pt x="48" y="95"/>
                  </a:lnTo>
                  <a:lnTo>
                    <a:pt x="0" y="48"/>
                  </a:lnTo>
                  <a:lnTo>
                    <a:pt x="48" y="0"/>
                  </a:lnTo>
                  <a:close/>
                </a:path>
              </a:pathLst>
            </a:custGeom>
            <a:solidFill>
              <a:srgbClr val="00FFFF"/>
            </a:solidFill>
            <a:ln w="11113">
              <a:solidFill>
                <a:srgbClr val="000080"/>
              </a:solidFill>
              <a:round/>
              <a:headEnd/>
              <a:tailEnd/>
            </a:ln>
          </p:spPr>
          <p:txBody>
            <a:bodyPr/>
            <a:lstStyle/>
            <a:p>
              <a:pPr defTabSz="457189"/>
              <a:endParaRPr lang="en-US">
                <a:solidFill>
                  <a:srgbClr val="000000"/>
                </a:solidFill>
              </a:endParaRPr>
            </a:p>
          </p:txBody>
        </p:sp>
        <p:sp>
          <p:nvSpPr>
            <p:cNvPr id="30777" name="Freeform 2108"/>
            <p:cNvSpPr>
              <a:spLocks/>
            </p:cNvSpPr>
            <p:nvPr/>
          </p:nvSpPr>
          <p:spPr bwMode="auto">
            <a:xfrm>
              <a:off x="3429000" y="2727325"/>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pPr defTabSz="457189"/>
              <a:endParaRPr lang="en-US">
                <a:solidFill>
                  <a:srgbClr val="000000"/>
                </a:solidFill>
              </a:endParaRPr>
            </a:p>
          </p:txBody>
        </p:sp>
        <p:sp>
          <p:nvSpPr>
            <p:cNvPr id="30778" name="Freeform 2109"/>
            <p:cNvSpPr>
              <a:spLocks/>
            </p:cNvSpPr>
            <p:nvPr/>
          </p:nvSpPr>
          <p:spPr bwMode="auto">
            <a:xfrm>
              <a:off x="3025775" y="3259138"/>
              <a:ext cx="152400" cy="150812"/>
            </a:xfrm>
            <a:custGeom>
              <a:avLst/>
              <a:gdLst>
                <a:gd name="T0" fmla="*/ 2147483647 w 96"/>
                <a:gd name="T1" fmla="*/ 0 h 95"/>
                <a:gd name="T2" fmla="*/ 2147483647 w 96"/>
                <a:gd name="T3" fmla="*/ 2147483647 h 95"/>
                <a:gd name="T4" fmla="*/ 2147483647 w 96"/>
                <a:gd name="T5" fmla="*/ 2147483647 h 95"/>
                <a:gd name="T6" fmla="*/ 0 w 96"/>
                <a:gd name="T7" fmla="*/ 2147483647 h 95"/>
                <a:gd name="T8" fmla="*/ 2147483647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7"/>
                  </a:lnTo>
                  <a:lnTo>
                    <a:pt x="48" y="95"/>
                  </a:lnTo>
                  <a:lnTo>
                    <a:pt x="0" y="47"/>
                  </a:lnTo>
                  <a:lnTo>
                    <a:pt x="48" y="0"/>
                  </a:lnTo>
                  <a:close/>
                </a:path>
              </a:pathLst>
            </a:custGeom>
            <a:solidFill>
              <a:srgbClr val="00FFFF"/>
            </a:solidFill>
            <a:ln w="11113">
              <a:solidFill>
                <a:srgbClr val="000080"/>
              </a:solidFill>
              <a:round/>
              <a:headEnd/>
              <a:tailEnd/>
            </a:ln>
          </p:spPr>
          <p:txBody>
            <a:bodyPr/>
            <a:lstStyle/>
            <a:p>
              <a:pPr defTabSz="457189"/>
              <a:endParaRPr lang="en-US">
                <a:solidFill>
                  <a:srgbClr val="000000"/>
                </a:solidFill>
              </a:endParaRPr>
            </a:p>
          </p:txBody>
        </p:sp>
        <p:sp>
          <p:nvSpPr>
            <p:cNvPr id="30779" name="Freeform 2110"/>
            <p:cNvSpPr>
              <a:spLocks/>
            </p:cNvSpPr>
            <p:nvPr/>
          </p:nvSpPr>
          <p:spPr bwMode="auto">
            <a:xfrm>
              <a:off x="3233738" y="2900363"/>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pPr defTabSz="457189"/>
              <a:endParaRPr lang="en-US">
                <a:solidFill>
                  <a:srgbClr val="000000"/>
                </a:solidFill>
              </a:endParaRPr>
            </a:p>
          </p:txBody>
        </p:sp>
        <p:sp>
          <p:nvSpPr>
            <p:cNvPr id="30780" name="Freeform 2111"/>
            <p:cNvSpPr>
              <a:spLocks/>
            </p:cNvSpPr>
            <p:nvPr/>
          </p:nvSpPr>
          <p:spPr bwMode="auto">
            <a:xfrm>
              <a:off x="3233738" y="2543175"/>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pPr defTabSz="457189"/>
              <a:endParaRPr lang="en-US">
                <a:solidFill>
                  <a:srgbClr val="000000"/>
                </a:solidFill>
              </a:endParaRPr>
            </a:p>
          </p:txBody>
        </p:sp>
        <p:sp>
          <p:nvSpPr>
            <p:cNvPr id="30781" name="Rectangle 2112"/>
            <p:cNvSpPr>
              <a:spLocks noChangeArrowheads="1"/>
            </p:cNvSpPr>
            <p:nvPr/>
          </p:nvSpPr>
          <p:spPr bwMode="auto">
            <a:xfrm>
              <a:off x="1806575" y="3659188"/>
              <a:ext cx="3526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0</a:t>
              </a:r>
              <a:endParaRPr lang="ko-KR" altLang="en-US" sz="1800">
                <a:solidFill>
                  <a:srgbClr val="000000"/>
                </a:solidFill>
                <a:ea typeface="Gulim" panose="020B0600000101010101" pitchFamily="34" charset="-127"/>
              </a:endParaRPr>
            </a:p>
          </p:txBody>
        </p:sp>
        <p:sp>
          <p:nvSpPr>
            <p:cNvPr id="30782" name="Rectangle 2113"/>
            <p:cNvSpPr>
              <a:spLocks noChangeArrowheads="1"/>
            </p:cNvSpPr>
            <p:nvPr/>
          </p:nvSpPr>
          <p:spPr bwMode="auto">
            <a:xfrm>
              <a:off x="1806575" y="3486150"/>
              <a:ext cx="3526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1</a:t>
              </a:r>
              <a:endParaRPr lang="ko-KR" altLang="en-US" sz="1800">
                <a:solidFill>
                  <a:srgbClr val="000000"/>
                </a:solidFill>
                <a:ea typeface="Gulim" panose="020B0600000101010101" pitchFamily="34" charset="-127"/>
              </a:endParaRPr>
            </a:p>
          </p:txBody>
        </p:sp>
        <p:sp>
          <p:nvSpPr>
            <p:cNvPr id="30783" name="Rectangle 2114"/>
            <p:cNvSpPr>
              <a:spLocks noChangeArrowheads="1"/>
            </p:cNvSpPr>
            <p:nvPr/>
          </p:nvSpPr>
          <p:spPr bwMode="auto">
            <a:xfrm>
              <a:off x="1806575" y="3302000"/>
              <a:ext cx="3526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2</a:t>
              </a:r>
              <a:endParaRPr lang="ko-KR" altLang="en-US" sz="1800">
                <a:solidFill>
                  <a:srgbClr val="000000"/>
                </a:solidFill>
                <a:ea typeface="Gulim" panose="020B0600000101010101" pitchFamily="34" charset="-127"/>
              </a:endParaRPr>
            </a:p>
          </p:txBody>
        </p:sp>
        <p:sp>
          <p:nvSpPr>
            <p:cNvPr id="30784" name="Rectangle 2115"/>
            <p:cNvSpPr>
              <a:spLocks noChangeArrowheads="1"/>
            </p:cNvSpPr>
            <p:nvPr/>
          </p:nvSpPr>
          <p:spPr bwMode="auto">
            <a:xfrm>
              <a:off x="1806575" y="3128963"/>
              <a:ext cx="3526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3</a:t>
              </a:r>
              <a:endParaRPr lang="ko-KR" altLang="en-US" sz="1800">
                <a:solidFill>
                  <a:srgbClr val="000000"/>
                </a:solidFill>
                <a:ea typeface="Gulim" panose="020B0600000101010101" pitchFamily="34" charset="-127"/>
              </a:endParaRPr>
            </a:p>
          </p:txBody>
        </p:sp>
        <p:sp>
          <p:nvSpPr>
            <p:cNvPr id="30785" name="Rectangle 2116"/>
            <p:cNvSpPr>
              <a:spLocks noChangeArrowheads="1"/>
            </p:cNvSpPr>
            <p:nvPr/>
          </p:nvSpPr>
          <p:spPr bwMode="auto">
            <a:xfrm>
              <a:off x="1806575" y="2944813"/>
              <a:ext cx="3526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4</a:t>
              </a:r>
              <a:endParaRPr lang="ko-KR" altLang="en-US" sz="1800">
                <a:solidFill>
                  <a:srgbClr val="000000"/>
                </a:solidFill>
                <a:ea typeface="Gulim" panose="020B0600000101010101" pitchFamily="34" charset="-127"/>
              </a:endParaRPr>
            </a:p>
          </p:txBody>
        </p:sp>
        <p:sp>
          <p:nvSpPr>
            <p:cNvPr id="30786" name="Rectangle 2117"/>
            <p:cNvSpPr>
              <a:spLocks noChangeArrowheads="1"/>
            </p:cNvSpPr>
            <p:nvPr/>
          </p:nvSpPr>
          <p:spPr bwMode="auto">
            <a:xfrm>
              <a:off x="1806575" y="2770188"/>
              <a:ext cx="3526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5</a:t>
              </a:r>
              <a:endParaRPr lang="ko-KR" altLang="en-US" sz="1800">
                <a:solidFill>
                  <a:srgbClr val="000000"/>
                </a:solidFill>
                <a:ea typeface="Gulim" panose="020B0600000101010101" pitchFamily="34" charset="-127"/>
              </a:endParaRPr>
            </a:p>
          </p:txBody>
        </p:sp>
        <p:sp>
          <p:nvSpPr>
            <p:cNvPr id="30787" name="Rectangle 2118"/>
            <p:cNvSpPr>
              <a:spLocks noChangeArrowheads="1"/>
            </p:cNvSpPr>
            <p:nvPr/>
          </p:nvSpPr>
          <p:spPr bwMode="auto">
            <a:xfrm>
              <a:off x="1806575" y="2586038"/>
              <a:ext cx="3526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6</a:t>
              </a:r>
              <a:endParaRPr lang="ko-KR" altLang="en-US" sz="1800">
                <a:solidFill>
                  <a:srgbClr val="000000"/>
                </a:solidFill>
                <a:ea typeface="Gulim" panose="020B0600000101010101" pitchFamily="34" charset="-127"/>
              </a:endParaRPr>
            </a:p>
          </p:txBody>
        </p:sp>
        <p:sp>
          <p:nvSpPr>
            <p:cNvPr id="30788" name="Rectangle 2119"/>
            <p:cNvSpPr>
              <a:spLocks noChangeArrowheads="1"/>
            </p:cNvSpPr>
            <p:nvPr/>
          </p:nvSpPr>
          <p:spPr bwMode="auto">
            <a:xfrm>
              <a:off x="1806575" y="2413000"/>
              <a:ext cx="3526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7</a:t>
              </a:r>
              <a:endParaRPr lang="ko-KR" altLang="en-US" sz="1800">
                <a:solidFill>
                  <a:srgbClr val="000000"/>
                </a:solidFill>
                <a:ea typeface="Gulim" panose="020B0600000101010101" pitchFamily="34" charset="-127"/>
              </a:endParaRPr>
            </a:p>
          </p:txBody>
        </p:sp>
        <p:sp>
          <p:nvSpPr>
            <p:cNvPr id="30789" name="Rectangle 2120"/>
            <p:cNvSpPr>
              <a:spLocks noChangeArrowheads="1"/>
            </p:cNvSpPr>
            <p:nvPr/>
          </p:nvSpPr>
          <p:spPr bwMode="auto">
            <a:xfrm>
              <a:off x="1806575" y="2228850"/>
              <a:ext cx="3526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8</a:t>
              </a:r>
              <a:endParaRPr lang="ko-KR" altLang="en-US" sz="1800">
                <a:solidFill>
                  <a:srgbClr val="000000"/>
                </a:solidFill>
                <a:ea typeface="Gulim" panose="020B0600000101010101" pitchFamily="34" charset="-127"/>
              </a:endParaRPr>
            </a:p>
          </p:txBody>
        </p:sp>
        <p:sp>
          <p:nvSpPr>
            <p:cNvPr id="30790" name="Rectangle 2121"/>
            <p:cNvSpPr>
              <a:spLocks noChangeArrowheads="1"/>
            </p:cNvSpPr>
            <p:nvPr/>
          </p:nvSpPr>
          <p:spPr bwMode="auto">
            <a:xfrm>
              <a:off x="1806575" y="2055813"/>
              <a:ext cx="3526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9</a:t>
              </a:r>
              <a:endParaRPr lang="ko-KR" altLang="en-US" sz="1800">
                <a:solidFill>
                  <a:srgbClr val="000000"/>
                </a:solidFill>
                <a:ea typeface="Gulim" panose="020B0600000101010101" pitchFamily="34" charset="-127"/>
              </a:endParaRPr>
            </a:p>
          </p:txBody>
        </p:sp>
        <p:sp>
          <p:nvSpPr>
            <p:cNvPr id="30791" name="Rectangle 2122"/>
            <p:cNvSpPr>
              <a:spLocks noChangeArrowheads="1"/>
            </p:cNvSpPr>
            <p:nvPr/>
          </p:nvSpPr>
          <p:spPr bwMode="auto">
            <a:xfrm>
              <a:off x="1774825" y="1871663"/>
              <a:ext cx="7053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10</a:t>
              </a:r>
              <a:endParaRPr lang="ko-KR" altLang="en-US" sz="1800">
                <a:solidFill>
                  <a:srgbClr val="000000"/>
                </a:solidFill>
                <a:ea typeface="Gulim" panose="020B0600000101010101" pitchFamily="34" charset="-127"/>
              </a:endParaRPr>
            </a:p>
          </p:txBody>
        </p:sp>
        <p:sp>
          <p:nvSpPr>
            <p:cNvPr id="30792" name="Rectangle 2123"/>
            <p:cNvSpPr>
              <a:spLocks noChangeArrowheads="1"/>
            </p:cNvSpPr>
            <p:nvPr/>
          </p:nvSpPr>
          <p:spPr bwMode="auto">
            <a:xfrm>
              <a:off x="1882775" y="3767138"/>
              <a:ext cx="3526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0</a:t>
              </a:r>
              <a:endParaRPr lang="ko-KR" altLang="en-US" sz="1800">
                <a:solidFill>
                  <a:srgbClr val="000000"/>
                </a:solidFill>
                <a:ea typeface="Gulim" panose="020B0600000101010101" pitchFamily="34" charset="-127"/>
              </a:endParaRPr>
            </a:p>
          </p:txBody>
        </p:sp>
        <p:sp>
          <p:nvSpPr>
            <p:cNvPr id="30793" name="Rectangle 2124"/>
            <p:cNvSpPr>
              <a:spLocks noChangeArrowheads="1"/>
            </p:cNvSpPr>
            <p:nvPr/>
          </p:nvSpPr>
          <p:spPr bwMode="auto">
            <a:xfrm>
              <a:off x="2090738" y="3767138"/>
              <a:ext cx="3526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1</a:t>
              </a:r>
              <a:endParaRPr lang="ko-KR" altLang="en-US" sz="1800">
                <a:solidFill>
                  <a:srgbClr val="000000"/>
                </a:solidFill>
                <a:ea typeface="Gulim" panose="020B0600000101010101" pitchFamily="34" charset="-127"/>
              </a:endParaRPr>
            </a:p>
          </p:txBody>
        </p:sp>
        <p:sp>
          <p:nvSpPr>
            <p:cNvPr id="30794" name="Rectangle 2125"/>
            <p:cNvSpPr>
              <a:spLocks noChangeArrowheads="1"/>
            </p:cNvSpPr>
            <p:nvPr/>
          </p:nvSpPr>
          <p:spPr bwMode="auto">
            <a:xfrm>
              <a:off x="2286000" y="3767138"/>
              <a:ext cx="3526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2</a:t>
              </a:r>
              <a:endParaRPr lang="ko-KR" altLang="en-US" sz="1800">
                <a:solidFill>
                  <a:srgbClr val="000000"/>
                </a:solidFill>
                <a:ea typeface="Gulim" panose="020B0600000101010101" pitchFamily="34" charset="-127"/>
              </a:endParaRPr>
            </a:p>
          </p:txBody>
        </p:sp>
        <p:sp>
          <p:nvSpPr>
            <p:cNvPr id="30795" name="Rectangle 2126"/>
            <p:cNvSpPr>
              <a:spLocks noChangeArrowheads="1"/>
            </p:cNvSpPr>
            <p:nvPr/>
          </p:nvSpPr>
          <p:spPr bwMode="auto">
            <a:xfrm>
              <a:off x="2492375" y="3767138"/>
              <a:ext cx="3526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3</a:t>
              </a:r>
              <a:endParaRPr lang="ko-KR" altLang="en-US" sz="1800">
                <a:solidFill>
                  <a:srgbClr val="000000"/>
                </a:solidFill>
                <a:ea typeface="Gulim" panose="020B0600000101010101" pitchFamily="34" charset="-127"/>
              </a:endParaRPr>
            </a:p>
          </p:txBody>
        </p:sp>
        <p:sp>
          <p:nvSpPr>
            <p:cNvPr id="30796" name="Rectangle 2127"/>
            <p:cNvSpPr>
              <a:spLocks noChangeArrowheads="1"/>
            </p:cNvSpPr>
            <p:nvPr/>
          </p:nvSpPr>
          <p:spPr bwMode="auto">
            <a:xfrm>
              <a:off x="2689225" y="3767138"/>
              <a:ext cx="3526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4</a:t>
              </a:r>
              <a:endParaRPr lang="ko-KR" altLang="en-US" sz="1800">
                <a:solidFill>
                  <a:srgbClr val="000000"/>
                </a:solidFill>
                <a:ea typeface="Gulim" panose="020B0600000101010101" pitchFamily="34" charset="-127"/>
              </a:endParaRPr>
            </a:p>
          </p:txBody>
        </p:sp>
        <p:sp>
          <p:nvSpPr>
            <p:cNvPr id="30797" name="Rectangle 2128"/>
            <p:cNvSpPr>
              <a:spLocks noChangeArrowheads="1"/>
            </p:cNvSpPr>
            <p:nvPr/>
          </p:nvSpPr>
          <p:spPr bwMode="auto">
            <a:xfrm>
              <a:off x="2895600" y="3767138"/>
              <a:ext cx="3526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5</a:t>
              </a:r>
              <a:endParaRPr lang="ko-KR" altLang="en-US" sz="1800">
                <a:solidFill>
                  <a:srgbClr val="000000"/>
                </a:solidFill>
                <a:ea typeface="Gulim" panose="020B0600000101010101" pitchFamily="34" charset="-127"/>
              </a:endParaRPr>
            </a:p>
          </p:txBody>
        </p:sp>
        <p:sp>
          <p:nvSpPr>
            <p:cNvPr id="30798" name="Rectangle 2129"/>
            <p:cNvSpPr>
              <a:spLocks noChangeArrowheads="1"/>
            </p:cNvSpPr>
            <p:nvPr/>
          </p:nvSpPr>
          <p:spPr bwMode="auto">
            <a:xfrm>
              <a:off x="3090863" y="3767138"/>
              <a:ext cx="3526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6</a:t>
              </a:r>
              <a:endParaRPr lang="ko-KR" altLang="en-US" sz="1800">
                <a:solidFill>
                  <a:srgbClr val="000000"/>
                </a:solidFill>
                <a:ea typeface="Gulim" panose="020B0600000101010101" pitchFamily="34" charset="-127"/>
              </a:endParaRPr>
            </a:p>
          </p:txBody>
        </p:sp>
        <p:sp>
          <p:nvSpPr>
            <p:cNvPr id="30799" name="Rectangle 2130"/>
            <p:cNvSpPr>
              <a:spLocks noChangeArrowheads="1"/>
            </p:cNvSpPr>
            <p:nvPr/>
          </p:nvSpPr>
          <p:spPr bwMode="auto">
            <a:xfrm>
              <a:off x="3298825" y="3767138"/>
              <a:ext cx="3526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7</a:t>
              </a:r>
              <a:endParaRPr lang="ko-KR" altLang="en-US" sz="1800">
                <a:solidFill>
                  <a:srgbClr val="000000"/>
                </a:solidFill>
                <a:ea typeface="Gulim" panose="020B0600000101010101" pitchFamily="34" charset="-127"/>
              </a:endParaRPr>
            </a:p>
          </p:txBody>
        </p:sp>
        <p:sp>
          <p:nvSpPr>
            <p:cNvPr id="30800" name="Rectangle 2131"/>
            <p:cNvSpPr>
              <a:spLocks noChangeArrowheads="1"/>
            </p:cNvSpPr>
            <p:nvPr/>
          </p:nvSpPr>
          <p:spPr bwMode="auto">
            <a:xfrm>
              <a:off x="3494088" y="3767138"/>
              <a:ext cx="3526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8</a:t>
              </a:r>
              <a:endParaRPr lang="ko-KR" altLang="en-US" sz="1800">
                <a:solidFill>
                  <a:srgbClr val="000000"/>
                </a:solidFill>
                <a:ea typeface="Gulim" panose="020B0600000101010101" pitchFamily="34" charset="-127"/>
              </a:endParaRPr>
            </a:p>
          </p:txBody>
        </p:sp>
        <p:sp>
          <p:nvSpPr>
            <p:cNvPr id="30801" name="Rectangle 2132"/>
            <p:cNvSpPr>
              <a:spLocks noChangeArrowheads="1"/>
            </p:cNvSpPr>
            <p:nvPr/>
          </p:nvSpPr>
          <p:spPr bwMode="auto">
            <a:xfrm>
              <a:off x="3700463" y="3767138"/>
              <a:ext cx="3526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9</a:t>
              </a:r>
              <a:endParaRPr lang="ko-KR" altLang="en-US" sz="1800">
                <a:solidFill>
                  <a:srgbClr val="000000"/>
                </a:solidFill>
                <a:ea typeface="Gulim" panose="020B0600000101010101" pitchFamily="34" charset="-127"/>
              </a:endParaRPr>
            </a:p>
          </p:txBody>
        </p:sp>
        <p:sp>
          <p:nvSpPr>
            <p:cNvPr id="30802" name="Rectangle 2133"/>
            <p:cNvSpPr>
              <a:spLocks noChangeArrowheads="1"/>
            </p:cNvSpPr>
            <p:nvPr/>
          </p:nvSpPr>
          <p:spPr bwMode="auto">
            <a:xfrm>
              <a:off x="3875088" y="3767138"/>
              <a:ext cx="7053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10</a:t>
              </a:r>
              <a:endParaRPr lang="ko-KR" altLang="en-US" sz="1800">
                <a:solidFill>
                  <a:srgbClr val="000000"/>
                </a:solidFill>
                <a:ea typeface="Gulim" panose="020B0600000101010101" pitchFamily="34" charset="-127"/>
              </a:endParaRPr>
            </a:p>
          </p:txBody>
        </p:sp>
        <p:sp>
          <p:nvSpPr>
            <p:cNvPr id="30803" name="Rectangle 2134"/>
            <p:cNvSpPr>
              <a:spLocks noChangeArrowheads="1"/>
            </p:cNvSpPr>
            <p:nvPr/>
          </p:nvSpPr>
          <p:spPr bwMode="auto">
            <a:xfrm>
              <a:off x="1643064" y="1719263"/>
              <a:ext cx="2395537" cy="2254250"/>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endParaRPr>
            </a:p>
          </p:txBody>
        </p:sp>
        <p:sp>
          <p:nvSpPr>
            <p:cNvPr id="30804" name="Freeform 2135"/>
            <p:cNvSpPr>
              <a:spLocks/>
            </p:cNvSpPr>
            <p:nvPr/>
          </p:nvSpPr>
          <p:spPr bwMode="auto">
            <a:xfrm>
              <a:off x="2438400" y="2211388"/>
              <a:ext cx="152400" cy="150812"/>
            </a:xfrm>
            <a:custGeom>
              <a:avLst/>
              <a:gdLst>
                <a:gd name="T0" fmla="*/ 2147483647 w 96"/>
                <a:gd name="T1" fmla="*/ 0 h 95"/>
                <a:gd name="T2" fmla="*/ 2147483647 w 96"/>
                <a:gd name="T3" fmla="*/ 2147483647 h 95"/>
                <a:gd name="T4" fmla="*/ 2147483647 w 96"/>
                <a:gd name="T5" fmla="*/ 2147483647 h 95"/>
                <a:gd name="T6" fmla="*/ 0 w 96"/>
                <a:gd name="T7" fmla="*/ 2147483647 h 95"/>
                <a:gd name="T8" fmla="*/ 2147483647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8"/>
                  </a:lnTo>
                  <a:lnTo>
                    <a:pt x="48" y="95"/>
                  </a:lnTo>
                  <a:lnTo>
                    <a:pt x="0" y="48"/>
                  </a:lnTo>
                  <a:lnTo>
                    <a:pt x="48" y="0"/>
                  </a:lnTo>
                  <a:close/>
                </a:path>
              </a:pathLst>
            </a:custGeom>
            <a:solidFill>
              <a:srgbClr val="00FFFF"/>
            </a:solidFill>
            <a:ln w="11113">
              <a:solidFill>
                <a:srgbClr val="000080"/>
              </a:solidFill>
              <a:round/>
              <a:headEnd/>
              <a:tailEnd/>
            </a:ln>
          </p:spPr>
          <p:txBody>
            <a:bodyPr/>
            <a:lstStyle/>
            <a:p>
              <a:pPr defTabSz="457189"/>
              <a:endParaRPr lang="en-US">
                <a:solidFill>
                  <a:srgbClr val="000000"/>
                </a:solidFill>
              </a:endParaRPr>
            </a:p>
          </p:txBody>
        </p:sp>
        <p:sp>
          <p:nvSpPr>
            <p:cNvPr id="30805" name="Freeform 2136"/>
            <p:cNvSpPr>
              <a:spLocks/>
            </p:cNvSpPr>
            <p:nvPr/>
          </p:nvSpPr>
          <p:spPr bwMode="auto">
            <a:xfrm>
              <a:off x="3032296" y="2907085"/>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pPr defTabSz="457189"/>
              <a:endParaRPr lang="en-US">
                <a:solidFill>
                  <a:srgbClr val="000000"/>
                </a:solidFill>
              </a:endParaRPr>
            </a:p>
          </p:txBody>
        </p:sp>
        <p:sp>
          <p:nvSpPr>
            <p:cNvPr id="30806" name="Text Box 2137"/>
            <p:cNvSpPr txBox="1">
              <a:spLocks noChangeArrowheads="1"/>
            </p:cNvSpPr>
            <p:nvPr/>
          </p:nvSpPr>
          <p:spPr bwMode="auto">
            <a:xfrm>
              <a:off x="1751306" y="3946913"/>
              <a:ext cx="7601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en-US" altLang="ko-KR" sz="1800" i="1" dirty="0">
                  <a:solidFill>
                    <a:srgbClr val="000000"/>
                  </a:solidFill>
                  <a:ea typeface="Gulim" panose="020B0600000101010101" pitchFamily="34" charset="-127"/>
                </a:rPr>
                <a:t>K </a:t>
              </a:r>
              <a:r>
                <a:rPr lang="en-US" altLang="ko-KR" sz="1800" dirty="0">
                  <a:solidFill>
                    <a:srgbClr val="000000"/>
                  </a:solidFill>
                  <a:ea typeface="Gulim" panose="020B0600000101010101" pitchFamily="34" charset="-127"/>
                </a:rPr>
                <a:t>= 2</a:t>
              </a:r>
            </a:p>
          </p:txBody>
        </p:sp>
      </p:grpSp>
      <p:grpSp>
        <p:nvGrpSpPr>
          <p:cNvPr id="3" name="Group 2"/>
          <p:cNvGrpSpPr/>
          <p:nvPr/>
        </p:nvGrpSpPr>
        <p:grpSpPr>
          <a:xfrm>
            <a:off x="4076761" y="1539769"/>
            <a:ext cx="3390839" cy="2362200"/>
            <a:chOff x="4076761" y="1676400"/>
            <a:chExt cx="3390839" cy="2362200"/>
          </a:xfrm>
        </p:grpSpPr>
        <p:sp>
          <p:nvSpPr>
            <p:cNvPr id="30807" name="Line 2138"/>
            <p:cNvSpPr>
              <a:spLocks noChangeShapeType="1"/>
            </p:cNvSpPr>
            <p:nvPr/>
          </p:nvSpPr>
          <p:spPr bwMode="auto">
            <a:xfrm>
              <a:off x="4114800" y="2057400"/>
              <a:ext cx="7620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defTabSz="457189"/>
              <a:endParaRPr lang="en-US">
                <a:solidFill>
                  <a:srgbClr val="000000"/>
                </a:solidFill>
              </a:endParaRPr>
            </a:p>
          </p:txBody>
        </p:sp>
        <p:sp>
          <p:nvSpPr>
            <p:cNvPr id="30808" name="Text Box 2139"/>
            <p:cNvSpPr txBox="1">
              <a:spLocks noChangeArrowheads="1"/>
            </p:cNvSpPr>
            <p:nvPr/>
          </p:nvSpPr>
          <p:spPr bwMode="auto">
            <a:xfrm>
              <a:off x="4076761" y="2316599"/>
              <a:ext cx="9144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50000"/>
                </a:spcBef>
                <a:buClrTx/>
                <a:buSzTx/>
                <a:buFontTx/>
                <a:buNone/>
              </a:pPr>
              <a:r>
                <a:rPr lang="en-US" altLang="ko-KR" sz="1400" dirty="0">
                  <a:solidFill>
                    <a:srgbClr val="000000"/>
                  </a:solidFill>
                  <a:ea typeface="Gulim" panose="020B0600000101010101" pitchFamily="34" charset="-127"/>
                </a:rPr>
                <a:t>Arbitrary choose </a:t>
              </a:r>
              <a:r>
                <a:rPr lang="en-US" altLang="ko-KR" sz="1400" i="1" dirty="0">
                  <a:solidFill>
                    <a:srgbClr val="000000"/>
                  </a:solidFill>
                  <a:ea typeface="Gulim" panose="020B0600000101010101" pitchFamily="34" charset="-127"/>
                </a:rPr>
                <a:t>K</a:t>
              </a:r>
              <a:r>
                <a:rPr lang="en-US" altLang="ko-KR" sz="1400" dirty="0">
                  <a:solidFill>
                    <a:srgbClr val="000000"/>
                  </a:solidFill>
                  <a:ea typeface="Gulim" panose="020B0600000101010101" pitchFamily="34" charset="-127"/>
                </a:rPr>
                <a:t> object as initial </a:t>
              </a:r>
              <a:r>
                <a:rPr lang="en-US" altLang="ko-KR" sz="1400" dirty="0" err="1">
                  <a:solidFill>
                    <a:srgbClr val="000000"/>
                  </a:solidFill>
                  <a:ea typeface="Gulim" panose="020B0600000101010101" pitchFamily="34" charset="-127"/>
                </a:rPr>
                <a:t>medoids</a:t>
              </a:r>
              <a:endParaRPr lang="en-US" altLang="ko-KR" sz="1400" dirty="0">
                <a:solidFill>
                  <a:srgbClr val="000000"/>
                </a:solidFill>
                <a:ea typeface="Gulim" panose="020B0600000101010101" pitchFamily="34" charset="-127"/>
              </a:endParaRPr>
            </a:p>
          </p:txBody>
        </p:sp>
        <p:graphicFrame>
          <p:nvGraphicFramePr>
            <p:cNvPr id="30809" name="Object 2140"/>
            <p:cNvGraphicFramePr>
              <a:graphicFrameLocks noChangeAspect="1"/>
            </p:cNvGraphicFramePr>
            <p:nvPr>
              <p:extLst/>
            </p:nvPr>
          </p:nvGraphicFramePr>
          <p:xfrm>
            <a:off x="4953000" y="1676400"/>
            <a:ext cx="2514600" cy="2362200"/>
          </p:xfrm>
          <a:graphic>
            <a:graphicData uri="http://schemas.openxmlformats.org/presentationml/2006/ole">
              <mc:AlternateContent xmlns:mc="http://schemas.openxmlformats.org/markup-compatibility/2006">
                <mc:Choice xmlns:v="urn:schemas-microsoft-com:vml" Requires="v">
                  <p:oleObj spid="_x0000_s4160" name="Worksheet" r:id="rId4" imgW="2200656" imgH="2076907" progId="Excel.Sheet.8">
                    <p:embed/>
                  </p:oleObj>
                </mc:Choice>
                <mc:Fallback>
                  <p:oleObj name="Worksheet" r:id="rId4" imgW="2200656" imgH="2076907"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1676400"/>
                          <a:ext cx="25146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10" name="Line 2141"/>
            <p:cNvSpPr>
              <a:spLocks noChangeShapeType="1"/>
            </p:cNvSpPr>
            <p:nvPr/>
          </p:nvSpPr>
          <p:spPr bwMode="auto">
            <a:xfrm>
              <a:off x="6651625" y="2689226"/>
              <a:ext cx="0" cy="2016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defTabSz="457189"/>
              <a:endParaRPr lang="en-US">
                <a:solidFill>
                  <a:srgbClr val="000000"/>
                </a:solidFill>
              </a:endParaRPr>
            </a:p>
          </p:txBody>
        </p:sp>
      </p:grpSp>
      <p:grpSp>
        <p:nvGrpSpPr>
          <p:cNvPr id="4" name="Group 3"/>
          <p:cNvGrpSpPr/>
          <p:nvPr/>
        </p:nvGrpSpPr>
        <p:grpSpPr>
          <a:xfrm>
            <a:off x="7391400" y="1539770"/>
            <a:ext cx="3352800" cy="2362201"/>
            <a:chOff x="7391400" y="1676400"/>
            <a:chExt cx="3352800" cy="2362201"/>
          </a:xfrm>
        </p:grpSpPr>
        <p:grpSp>
          <p:nvGrpSpPr>
            <p:cNvPr id="30724" name="Group 2051"/>
            <p:cNvGrpSpPr>
              <a:grpSpLocks/>
            </p:cNvGrpSpPr>
            <p:nvPr/>
          </p:nvGrpSpPr>
          <p:grpSpPr bwMode="auto">
            <a:xfrm>
              <a:off x="8229600" y="1676400"/>
              <a:ext cx="2514600" cy="2362201"/>
              <a:chOff x="912" y="864"/>
              <a:chExt cx="1584" cy="1488"/>
            </a:xfrm>
          </p:grpSpPr>
          <p:graphicFrame>
            <p:nvGraphicFramePr>
              <p:cNvPr id="30985" name="Object 2052"/>
              <p:cNvGraphicFramePr>
                <a:graphicFrameLocks noChangeAspect="1"/>
              </p:cNvGraphicFramePr>
              <p:nvPr/>
            </p:nvGraphicFramePr>
            <p:xfrm>
              <a:off x="912" y="864"/>
              <a:ext cx="1584" cy="1488"/>
            </p:xfrm>
            <a:graphic>
              <a:graphicData uri="http://schemas.openxmlformats.org/presentationml/2006/ole">
                <mc:AlternateContent xmlns:mc="http://schemas.openxmlformats.org/markup-compatibility/2006">
                  <mc:Choice xmlns:v="urn:schemas-microsoft-com:vml" Requires="v">
                    <p:oleObj spid="_x0000_s4161" name="Worksheet" r:id="rId6" imgW="2200656" imgH="2076907" progId="Excel.Sheet.8">
                      <p:embed/>
                    </p:oleObj>
                  </mc:Choice>
                  <mc:Fallback>
                    <p:oleObj name="Worksheet" r:id="rId6" imgW="2200656" imgH="2076907"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 y="864"/>
                            <a:ext cx="1584" cy="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986" name="Line 2053"/>
              <p:cNvSpPr>
                <a:spLocks noChangeShapeType="1"/>
              </p:cNvSpPr>
              <p:nvPr/>
            </p:nvSpPr>
            <p:spPr bwMode="auto">
              <a:xfrm>
                <a:off x="1982" y="1502"/>
                <a:ext cx="0" cy="1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defTabSz="457189"/>
                <a:endParaRPr lang="en-US">
                  <a:solidFill>
                    <a:srgbClr val="000000"/>
                  </a:solidFill>
                </a:endParaRPr>
              </a:p>
            </p:txBody>
          </p:sp>
          <p:sp>
            <p:nvSpPr>
              <p:cNvPr id="30987" name="Oval 2054"/>
              <p:cNvSpPr>
                <a:spLocks noChangeArrowheads="1"/>
              </p:cNvSpPr>
              <p:nvPr/>
            </p:nvSpPr>
            <p:spPr bwMode="auto">
              <a:xfrm>
                <a:off x="1245" y="1125"/>
                <a:ext cx="414" cy="428"/>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endParaRPr>
              </a:p>
            </p:txBody>
          </p:sp>
          <p:sp>
            <p:nvSpPr>
              <p:cNvPr id="30988" name="Oval 2055"/>
              <p:cNvSpPr>
                <a:spLocks noChangeArrowheads="1"/>
              </p:cNvSpPr>
              <p:nvPr/>
            </p:nvSpPr>
            <p:spPr bwMode="auto">
              <a:xfrm>
                <a:off x="1386" y="1366"/>
                <a:ext cx="831" cy="570"/>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endParaRPr>
              </a:p>
            </p:txBody>
          </p:sp>
        </p:grpSp>
        <p:sp>
          <p:nvSpPr>
            <p:cNvPr id="30811" name="Line 2142"/>
            <p:cNvSpPr>
              <a:spLocks noChangeShapeType="1"/>
            </p:cNvSpPr>
            <p:nvPr/>
          </p:nvSpPr>
          <p:spPr bwMode="auto">
            <a:xfrm>
              <a:off x="7467600" y="2133600"/>
              <a:ext cx="7620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defTabSz="457189"/>
              <a:endParaRPr lang="en-US">
                <a:solidFill>
                  <a:srgbClr val="000000"/>
                </a:solidFill>
              </a:endParaRPr>
            </a:p>
          </p:txBody>
        </p:sp>
        <p:sp>
          <p:nvSpPr>
            <p:cNvPr id="30812" name="Text Box 2143"/>
            <p:cNvSpPr txBox="1">
              <a:spLocks noChangeArrowheads="1"/>
            </p:cNvSpPr>
            <p:nvPr/>
          </p:nvSpPr>
          <p:spPr bwMode="auto">
            <a:xfrm>
              <a:off x="7391400" y="2310705"/>
              <a:ext cx="99059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50000"/>
                </a:spcBef>
                <a:buClrTx/>
                <a:buSzTx/>
                <a:buFontTx/>
                <a:buNone/>
              </a:pPr>
              <a:r>
                <a:rPr lang="en-US" altLang="ko-KR" sz="1400" dirty="0">
                  <a:solidFill>
                    <a:srgbClr val="000000"/>
                  </a:solidFill>
                  <a:ea typeface="Gulim" panose="020B0600000101010101" pitchFamily="34" charset="-127"/>
                </a:rPr>
                <a:t>Assign each remaining object to nearest </a:t>
              </a:r>
              <a:r>
                <a:rPr lang="en-US" altLang="ko-KR" sz="1400" dirty="0" err="1">
                  <a:solidFill>
                    <a:srgbClr val="000000"/>
                  </a:solidFill>
                  <a:ea typeface="Gulim" panose="020B0600000101010101" pitchFamily="34" charset="-127"/>
                </a:rPr>
                <a:t>medoids</a:t>
              </a:r>
              <a:endParaRPr lang="en-US" altLang="ko-KR" sz="1400" dirty="0">
                <a:solidFill>
                  <a:srgbClr val="000000"/>
                </a:solidFill>
                <a:ea typeface="Gulim" panose="020B0600000101010101" pitchFamily="34" charset="-127"/>
              </a:endParaRPr>
            </a:p>
          </p:txBody>
        </p:sp>
      </p:grpSp>
      <p:grpSp>
        <p:nvGrpSpPr>
          <p:cNvPr id="6" name="Group 5"/>
          <p:cNvGrpSpPr/>
          <p:nvPr/>
        </p:nvGrpSpPr>
        <p:grpSpPr>
          <a:xfrm>
            <a:off x="3886200" y="3901969"/>
            <a:ext cx="4495800" cy="2744895"/>
            <a:chOff x="3886200" y="3901969"/>
            <a:chExt cx="4495800" cy="2744895"/>
          </a:xfrm>
        </p:grpSpPr>
        <p:sp>
          <p:nvSpPr>
            <p:cNvPr id="30815" name="Line 2146"/>
            <p:cNvSpPr>
              <a:spLocks noChangeShapeType="1"/>
            </p:cNvSpPr>
            <p:nvPr/>
          </p:nvSpPr>
          <p:spPr bwMode="auto">
            <a:xfrm flipH="1">
              <a:off x="7543800" y="4724400"/>
              <a:ext cx="685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defTabSz="457189"/>
              <a:endParaRPr lang="en-US">
                <a:solidFill>
                  <a:srgbClr val="000000"/>
                </a:solidFill>
              </a:endParaRPr>
            </a:p>
          </p:txBody>
        </p:sp>
        <p:sp>
          <p:nvSpPr>
            <p:cNvPr id="30816" name="Text Box 2147"/>
            <p:cNvSpPr txBox="1">
              <a:spLocks noChangeArrowheads="1"/>
            </p:cNvSpPr>
            <p:nvPr/>
          </p:nvSpPr>
          <p:spPr bwMode="auto">
            <a:xfrm>
              <a:off x="7239000" y="4876800"/>
              <a:ext cx="11430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50000"/>
                </a:spcBef>
                <a:buClrTx/>
                <a:buSzTx/>
                <a:buFontTx/>
                <a:buNone/>
              </a:pPr>
              <a:r>
                <a:rPr lang="en-US" altLang="ko-KR" sz="1400">
                  <a:solidFill>
                    <a:srgbClr val="000000"/>
                  </a:solidFill>
                  <a:ea typeface="Gulim" panose="020B0600000101010101" pitchFamily="34" charset="-127"/>
                </a:rPr>
                <a:t>Compute total cost of swapping</a:t>
              </a:r>
            </a:p>
          </p:txBody>
        </p:sp>
        <p:grpSp>
          <p:nvGrpSpPr>
            <p:cNvPr id="30817" name="Group 2148"/>
            <p:cNvGrpSpPr>
              <a:grpSpLocks/>
            </p:cNvGrpSpPr>
            <p:nvPr/>
          </p:nvGrpSpPr>
          <p:grpSpPr bwMode="auto">
            <a:xfrm>
              <a:off x="5068888" y="4611689"/>
              <a:ext cx="2176462" cy="2035175"/>
              <a:chOff x="2233" y="2905"/>
              <a:chExt cx="1371" cy="1282"/>
            </a:xfrm>
          </p:grpSpPr>
          <p:sp>
            <p:nvSpPr>
              <p:cNvPr id="30904" name="Rectangle 2149"/>
              <p:cNvSpPr>
                <a:spLocks noChangeArrowheads="1"/>
              </p:cNvSpPr>
              <p:nvPr/>
            </p:nvSpPr>
            <p:spPr bwMode="auto">
              <a:xfrm>
                <a:off x="2233" y="2905"/>
                <a:ext cx="1371" cy="1282"/>
              </a:xfrm>
              <a:prstGeom prst="rect">
                <a:avLst/>
              </a:prstGeom>
              <a:solidFill>
                <a:srgbClr val="FFFFFF"/>
              </a:solidFill>
              <a:ln w="0">
                <a:solidFill>
                  <a:srgbClr val="000000"/>
                </a:solidFill>
                <a:miter lim="800000"/>
                <a:headEnd/>
                <a:tailEnd/>
              </a:ln>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endParaRPr>
              </a:p>
            </p:txBody>
          </p:sp>
          <p:sp>
            <p:nvSpPr>
              <p:cNvPr id="30905" name="Rectangle 2150"/>
              <p:cNvSpPr>
                <a:spLocks noChangeArrowheads="1"/>
              </p:cNvSpPr>
              <p:nvPr/>
            </p:nvSpPr>
            <p:spPr bwMode="auto">
              <a:xfrm>
                <a:off x="2376" y="3009"/>
                <a:ext cx="1154" cy="10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endParaRPr>
              </a:p>
            </p:txBody>
          </p:sp>
          <p:sp>
            <p:nvSpPr>
              <p:cNvPr id="30906" name="Line 2151"/>
              <p:cNvSpPr>
                <a:spLocks noChangeShapeType="1"/>
              </p:cNvSpPr>
              <p:nvPr/>
            </p:nvSpPr>
            <p:spPr bwMode="auto">
              <a:xfrm>
                <a:off x="2376" y="392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907" name="Line 2152"/>
              <p:cNvSpPr>
                <a:spLocks noChangeShapeType="1"/>
              </p:cNvSpPr>
              <p:nvPr/>
            </p:nvSpPr>
            <p:spPr bwMode="auto">
              <a:xfrm>
                <a:off x="2376" y="382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908" name="Line 2153"/>
              <p:cNvSpPr>
                <a:spLocks noChangeShapeType="1"/>
              </p:cNvSpPr>
              <p:nvPr/>
            </p:nvSpPr>
            <p:spPr bwMode="auto">
              <a:xfrm>
                <a:off x="2376" y="3725"/>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909" name="Line 2154"/>
              <p:cNvSpPr>
                <a:spLocks noChangeShapeType="1"/>
              </p:cNvSpPr>
              <p:nvPr/>
            </p:nvSpPr>
            <p:spPr bwMode="auto">
              <a:xfrm>
                <a:off x="2376" y="3620"/>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910" name="Line 2155"/>
              <p:cNvSpPr>
                <a:spLocks noChangeShapeType="1"/>
              </p:cNvSpPr>
              <p:nvPr/>
            </p:nvSpPr>
            <p:spPr bwMode="auto">
              <a:xfrm>
                <a:off x="2376" y="3521"/>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911" name="Line 2156"/>
              <p:cNvSpPr>
                <a:spLocks noChangeShapeType="1"/>
              </p:cNvSpPr>
              <p:nvPr/>
            </p:nvSpPr>
            <p:spPr bwMode="auto">
              <a:xfrm>
                <a:off x="2376" y="3416"/>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912" name="Line 2157"/>
              <p:cNvSpPr>
                <a:spLocks noChangeShapeType="1"/>
              </p:cNvSpPr>
              <p:nvPr/>
            </p:nvSpPr>
            <p:spPr bwMode="auto">
              <a:xfrm>
                <a:off x="2376" y="331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913" name="Line 2158"/>
              <p:cNvSpPr>
                <a:spLocks noChangeShapeType="1"/>
              </p:cNvSpPr>
              <p:nvPr/>
            </p:nvSpPr>
            <p:spPr bwMode="auto">
              <a:xfrm>
                <a:off x="2376" y="321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914" name="Line 2159"/>
              <p:cNvSpPr>
                <a:spLocks noChangeShapeType="1"/>
              </p:cNvSpPr>
              <p:nvPr/>
            </p:nvSpPr>
            <p:spPr bwMode="auto">
              <a:xfrm>
                <a:off x="2376" y="3114"/>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915" name="Line 2160"/>
              <p:cNvSpPr>
                <a:spLocks noChangeShapeType="1"/>
              </p:cNvSpPr>
              <p:nvPr/>
            </p:nvSpPr>
            <p:spPr bwMode="auto">
              <a:xfrm>
                <a:off x="2376" y="3009"/>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916" name="Line 2161"/>
              <p:cNvSpPr>
                <a:spLocks noChangeShapeType="1"/>
              </p:cNvSpPr>
              <p:nvPr/>
            </p:nvSpPr>
            <p:spPr bwMode="auto">
              <a:xfrm>
                <a:off x="2495"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917" name="Line 2162"/>
              <p:cNvSpPr>
                <a:spLocks noChangeShapeType="1"/>
              </p:cNvSpPr>
              <p:nvPr/>
            </p:nvSpPr>
            <p:spPr bwMode="auto">
              <a:xfrm>
                <a:off x="260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918" name="Line 2163"/>
              <p:cNvSpPr>
                <a:spLocks noChangeShapeType="1"/>
              </p:cNvSpPr>
              <p:nvPr/>
            </p:nvSpPr>
            <p:spPr bwMode="auto">
              <a:xfrm>
                <a:off x="2725"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919" name="Line 2164"/>
              <p:cNvSpPr>
                <a:spLocks noChangeShapeType="1"/>
              </p:cNvSpPr>
              <p:nvPr/>
            </p:nvSpPr>
            <p:spPr bwMode="auto">
              <a:xfrm>
                <a:off x="2838"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920" name="Line 2165"/>
              <p:cNvSpPr>
                <a:spLocks noChangeShapeType="1"/>
              </p:cNvSpPr>
              <p:nvPr/>
            </p:nvSpPr>
            <p:spPr bwMode="auto">
              <a:xfrm>
                <a:off x="2956"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921" name="Line 2166"/>
              <p:cNvSpPr>
                <a:spLocks noChangeShapeType="1"/>
              </p:cNvSpPr>
              <p:nvPr/>
            </p:nvSpPr>
            <p:spPr bwMode="auto">
              <a:xfrm>
                <a:off x="3068"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922" name="Line 2167"/>
              <p:cNvSpPr>
                <a:spLocks noChangeShapeType="1"/>
              </p:cNvSpPr>
              <p:nvPr/>
            </p:nvSpPr>
            <p:spPr bwMode="auto">
              <a:xfrm>
                <a:off x="318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923" name="Line 2168"/>
              <p:cNvSpPr>
                <a:spLocks noChangeShapeType="1"/>
              </p:cNvSpPr>
              <p:nvPr/>
            </p:nvSpPr>
            <p:spPr bwMode="auto">
              <a:xfrm>
                <a:off x="329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924" name="Line 2169"/>
              <p:cNvSpPr>
                <a:spLocks noChangeShapeType="1"/>
              </p:cNvSpPr>
              <p:nvPr/>
            </p:nvSpPr>
            <p:spPr bwMode="auto">
              <a:xfrm>
                <a:off x="341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925" name="Line 2170"/>
              <p:cNvSpPr>
                <a:spLocks noChangeShapeType="1"/>
              </p:cNvSpPr>
              <p:nvPr/>
            </p:nvSpPr>
            <p:spPr bwMode="auto">
              <a:xfrm>
                <a:off x="353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926" name="Rectangle 2171"/>
              <p:cNvSpPr>
                <a:spLocks noChangeArrowheads="1"/>
              </p:cNvSpPr>
              <p:nvPr/>
            </p:nvSpPr>
            <p:spPr bwMode="auto">
              <a:xfrm>
                <a:off x="2376" y="3009"/>
                <a:ext cx="1154" cy="10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endParaRPr>
              </a:p>
            </p:txBody>
          </p:sp>
          <p:sp>
            <p:nvSpPr>
              <p:cNvPr id="30927" name="Line 2172"/>
              <p:cNvSpPr>
                <a:spLocks noChangeShapeType="1"/>
              </p:cNvSpPr>
              <p:nvPr/>
            </p:nvSpPr>
            <p:spPr bwMode="auto">
              <a:xfrm>
                <a:off x="2376"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928" name="Line 2173"/>
              <p:cNvSpPr>
                <a:spLocks noChangeShapeType="1"/>
              </p:cNvSpPr>
              <p:nvPr/>
            </p:nvSpPr>
            <p:spPr bwMode="auto">
              <a:xfrm>
                <a:off x="2364" y="402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929" name="Line 2174"/>
              <p:cNvSpPr>
                <a:spLocks noChangeShapeType="1"/>
              </p:cNvSpPr>
              <p:nvPr/>
            </p:nvSpPr>
            <p:spPr bwMode="auto">
              <a:xfrm>
                <a:off x="2364" y="39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930" name="Line 2175"/>
              <p:cNvSpPr>
                <a:spLocks noChangeShapeType="1"/>
              </p:cNvSpPr>
              <p:nvPr/>
            </p:nvSpPr>
            <p:spPr bwMode="auto">
              <a:xfrm>
                <a:off x="2364" y="382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931" name="Line 2176"/>
              <p:cNvSpPr>
                <a:spLocks noChangeShapeType="1"/>
              </p:cNvSpPr>
              <p:nvPr/>
            </p:nvSpPr>
            <p:spPr bwMode="auto">
              <a:xfrm>
                <a:off x="2364" y="37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932" name="Line 2177"/>
              <p:cNvSpPr>
                <a:spLocks noChangeShapeType="1"/>
              </p:cNvSpPr>
              <p:nvPr/>
            </p:nvSpPr>
            <p:spPr bwMode="auto">
              <a:xfrm>
                <a:off x="2364" y="362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933" name="Line 2178"/>
              <p:cNvSpPr>
                <a:spLocks noChangeShapeType="1"/>
              </p:cNvSpPr>
              <p:nvPr/>
            </p:nvSpPr>
            <p:spPr bwMode="auto">
              <a:xfrm>
                <a:off x="2364" y="352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934" name="Line 2179"/>
              <p:cNvSpPr>
                <a:spLocks noChangeShapeType="1"/>
              </p:cNvSpPr>
              <p:nvPr/>
            </p:nvSpPr>
            <p:spPr bwMode="auto">
              <a:xfrm>
                <a:off x="2364" y="341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935" name="Line 2180"/>
              <p:cNvSpPr>
                <a:spLocks noChangeShapeType="1"/>
              </p:cNvSpPr>
              <p:nvPr/>
            </p:nvSpPr>
            <p:spPr bwMode="auto">
              <a:xfrm>
                <a:off x="2364" y="331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936" name="Line 2181"/>
              <p:cNvSpPr>
                <a:spLocks noChangeShapeType="1"/>
              </p:cNvSpPr>
              <p:nvPr/>
            </p:nvSpPr>
            <p:spPr bwMode="auto">
              <a:xfrm>
                <a:off x="2364" y="321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937" name="Line 2182"/>
              <p:cNvSpPr>
                <a:spLocks noChangeShapeType="1"/>
              </p:cNvSpPr>
              <p:nvPr/>
            </p:nvSpPr>
            <p:spPr bwMode="auto">
              <a:xfrm>
                <a:off x="2364" y="311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938" name="Line 2183"/>
              <p:cNvSpPr>
                <a:spLocks noChangeShapeType="1"/>
              </p:cNvSpPr>
              <p:nvPr/>
            </p:nvSpPr>
            <p:spPr bwMode="auto">
              <a:xfrm>
                <a:off x="2364" y="300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939" name="Line 2184"/>
              <p:cNvSpPr>
                <a:spLocks noChangeShapeType="1"/>
              </p:cNvSpPr>
              <p:nvPr/>
            </p:nvSpPr>
            <p:spPr bwMode="auto">
              <a:xfrm>
                <a:off x="2376" y="4027"/>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940" name="Line 2185"/>
              <p:cNvSpPr>
                <a:spLocks noChangeShapeType="1"/>
              </p:cNvSpPr>
              <p:nvPr/>
            </p:nvSpPr>
            <p:spPr bwMode="auto">
              <a:xfrm flipV="1">
                <a:off x="2376"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941" name="Line 2186"/>
              <p:cNvSpPr>
                <a:spLocks noChangeShapeType="1"/>
              </p:cNvSpPr>
              <p:nvPr/>
            </p:nvSpPr>
            <p:spPr bwMode="auto">
              <a:xfrm flipV="1">
                <a:off x="2495"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942" name="Line 2187"/>
              <p:cNvSpPr>
                <a:spLocks noChangeShapeType="1"/>
              </p:cNvSpPr>
              <p:nvPr/>
            </p:nvSpPr>
            <p:spPr bwMode="auto">
              <a:xfrm flipV="1">
                <a:off x="260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943" name="Line 2188"/>
              <p:cNvSpPr>
                <a:spLocks noChangeShapeType="1"/>
              </p:cNvSpPr>
              <p:nvPr/>
            </p:nvSpPr>
            <p:spPr bwMode="auto">
              <a:xfrm flipV="1">
                <a:off x="2725"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944" name="Line 2189"/>
              <p:cNvSpPr>
                <a:spLocks noChangeShapeType="1"/>
              </p:cNvSpPr>
              <p:nvPr/>
            </p:nvSpPr>
            <p:spPr bwMode="auto">
              <a:xfrm flipV="1">
                <a:off x="2838"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945" name="Line 2190"/>
              <p:cNvSpPr>
                <a:spLocks noChangeShapeType="1"/>
              </p:cNvSpPr>
              <p:nvPr/>
            </p:nvSpPr>
            <p:spPr bwMode="auto">
              <a:xfrm flipV="1">
                <a:off x="2956"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946" name="Line 2191"/>
              <p:cNvSpPr>
                <a:spLocks noChangeShapeType="1"/>
              </p:cNvSpPr>
              <p:nvPr/>
            </p:nvSpPr>
            <p:spPr bwMode="auto">
              <a:xfrm flipV="1">
                <a:off x="3068"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947" name="Line 2192"/>
              <p:cNvSpPr>
                <a:spLocks noChangeShapeType="1"/>
              </p:cNvSpPr>
              <p:nvPr/>
            </p:nvSpPr>
            <p:spPr bwMode="auto">
              <a:xfrm flipV="1">
                <a:off x="318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948" name="Line 2193"/>
              <p:cNvSpPr>
                <a:spLocks noChangeShapeType="1"/>
              </p:cNvSpPr>
              <p:nvPr/>
            </p:nvSpPr>
            <p:spPr bwMode="auto">
              <a:xfrm flipV="1">
                <a:off x="329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949" name="Line 2194"/>
              <p:cNvSpPr>
                <a:spLocks noChangeShapeType="1"/>
              </p:cNvSpPr>
              <p:nvPr/>
            </p:nvSpPr>
            <p:spPr bwMode="auto">
              <a:xfrm flipV="1">
                <a:off x="341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950" name="Line 2195"/>
              <p:cNvSpPr>
                <a:spLocks noChangeShapeType="1"/>
              </p:cNvSpPr>
              <p:nvPr/>
            </p:nvSpPr>
            <p:spPr bwMode="auto">
              <a:xfrm flipV="1">
                <a:off x="353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951" name="Freeform 2196"/>
              <p:cNvSpPr>
                <a:spLocks/>
              </p:cNvSpPr>
              <p:nvPr/>
            </p:nvSpPr>
            <p:spPr bwMode="auto">
              <a:xfrm>
                <a:off x="2682" y="3577"/>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endParaRPr>
              </a:p>
            </p:txBody>
          </p:sp>
          <p:sp>
            <p:nvSpPr>
              <p:cNvPr id="30952" name="Freeform 2197"/>
              <p:cNvSpPr>
                <a:spLocks/>
              </p:cNvSpPr>
              <p:nvPr/>
            </p:nvSpPr>
            <p:spPr bwMode="auto">
              <a:xfrm>
                <a:off x="2563" y="3373"/>
                <a:ext cx="88" cy="87"/>
              </a:xfrm>
              <a:custGeom>
                <a:avLst/>
                <a:gdLst>
                  <a:gd name="T0" fmla="*/ 44 w 88"/>
                  <a:gd name="T1" fmla="*/ 0 h 87"/>
                  <a:gd name="T2" fmla="*/ 88 w 88"/>
                  <a:gd name="T3" fmla="*/ 43 h 87"/>
                  <a:gd name="T4" fmla="*/ 44 w 88"/>
                  <a:gd name="T5" fmla="*/ 87 h 87"/>
                  <a:gd name="T6" fmla="*/ 0 w 88"/>
                  <a:gd name="T7" fmla="*/ 43 h 87"/>
                  <a:gd name="T8" fmla="*/ 44 w 88"/>
                  <a:gd name="T9" fmla="*/ 0 h 87"/>
                  <a:gd name="T10" fmla="*/ 0 60000 65536"/>
                  <a:gd name="T11" fmla="*/ 0 60000 65536"/>
                  <a:gd name="T12" fmla="*/ 0 60000 65536"/>
                  <a:gd name="T13" fmla="*/ 0 60000 65536"/>
                  <a:gd name="T14" fmla="*/ 0 60000 65536"/>
                  <a:gd name="T15" fmla="*/ 0 w 88"/>
                  <a:gd name="T16" fmla="*/ 0 h 87"/>
                  <a:gd name="T17" fmla="*/ 88 w 88"/>
                  <a:gd name="T18" fmla="*/ 87 h 87"/>
                </a:gdLst>
                <a:ahLst/>
                <a:cxnLst>
                  <a:cxn ang="T10">
                    <a:pos x="T0" y="T1"/>
                  </a:cxn>
                  <a:cxn ang="T11">
                    <a:pos x="T2" y="T3"/>
                  </a:cxn>
                  <a:cxn ang="T12">
                    <a:pos x="T4" y="T5"/>
                  </a:cxn>
                  <a:cxn ang="T13">
                    <a:pos x="T6" y="T7"/>
                  </a:cxn>
                  <a:cxn ang="T14">
                    <a:pos x="T8" y="T9"/>
                  </a:cxn>
                </a:cxnLst>
                <a:rect l="T15" t="T16" r="T17" b="T18"/>
                <a:pathLst>
                  <a:path w="88" h="87">
                    <a:moveTo>
                      <a:pt x="44" y="0"/>
                    </a:moveTo>
                    <a:lnTo>
                      <a:pt x="88" y="43"/>
                    </a:lnTo>
                    <a:lnTo>
                      <a:pt x="44" y="87"/>
                    </a:lnTo>
                    <a:lnTo>
                      <a:pt x="0" y="43"/>
                    </a:lnTo>
                    <a:lnTo>
                      <a:pt x="44"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endParaRPr>
              </a:p>
            </p:txBody>
          </p:sp>
          <p:sp>
            <p:nvSpPr>
              <p:cNvPr id="30953" name="Freeform 2198"/>
              <p:cNvSpPr>
                <a:spLocks/>
              </p:cNvSpPr>
              <p:nvPr/>
            </p:nvSpPr>
            <p:spPr bwMode="auto">
              <a:xfrm>
                <a:off x="3143" y="3681"/>
                <a:ext cx="87" cy="87"/>
              </a:xfrm>
              <a:custGeom>
                <a:avLst/>
                <a:gdLst>
                  <a:gd name="T0" fmla="*/ 44 w 87"/>
                  <a:gd name="T1" fmla="*/ 0 h 87"/>
                  <a:gd name="T2" fmla="*/ 87 w 87"/>
                  <a:gd name="T3" fmla="*/ 44 h 87"/>
                  <a:gd name="T4" fmla="*/ 44 w 87"/>
                  <a:gd name="T5" fmla="*/ 87 h 87"/>
                  <a:gd name="T6" fmla="*/ 0 w 87"/>
                  <a:gd name="T7" fmla="*/ 44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4"/>
                    </a:lnTo>
                    <a:lnTo>
                      <a:pt x="44" y="87"/>
                    </a:lnTo>
                    <a:lnTo>
                      <a:pt x="0" y="44"/>
                    </a:lnTo>
                    <a:lnTo>
                      <a:pt x="44"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endParaRPr>
              </a:p>
            </p:txBody>
          </p:sp>
          <p:sp>
            <p:nvSpPr>
              <p:cNvPr id="30954" name="Freeform 2199"/>
              <p:cNvSpPr>
                <a:spLocks/>
              </p:cNvSpPr>
              <p:nvPr/>
            </p:nvSpPr>
            <p:spPr bwMode="auto">
              <a:xfrm>
                <a:off x="2794" y="3275"/>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endParaRPr>
              </a:p>
            </p:txBody>
          </p:sp>
          <p:sp>
            <p:nvSpPr>
              <p:cNvPr id="30955" name="Freeform 2200"/>
              <p:cNvSpPr>
                <a:spLocks/>
              </p:cNvSpPr>
              <p:nvPr/>
            </p:nvSpPr>
            <p:spPr bwMode="auto">
              <a:xfrm>
                <a:off x="2682" y="317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pPr defTabSz="457189"/>
                <a:endParaRPr lang="en-US">
                  <a:solidFill>
                    <a:srgbClr val="000000"/>
                  </a:solidFill>
                </a:endParaRPr>
              </a:p>
            </p:txBody>
          </p:sp>
          <p:sp>
            <p:nvSpPr>
              <p:cNvPr id="30956" name="Freeform 2201"/>
              <p:cNvSpPr>
                <a:spLocks/>
              </p:cNvSpPr>
              <p:nvPr/>
            </p:nvSpPr>
            <p:spPr bwMode="auto">
              <a:xfrm>
                <a:off x="3255" y="3478"/>
                <a:ext cx="88" cy="86"/>
              </a:xfrm>
              <a:custGeom>
                <a:avLst/>
                <a:gdLst>
                  <a:gd name="T0" fmla="*/ 44 w 88"/>
                  <a:gd name="T1" fmla="*/ 0 h 86"/>
                  <a:gd name="T2" fmla="*/ 88 w 88"/>
                  <a:gd name="T3" fmla="*/ 43 h 86"/>
                  <a:gd name="T4" fmla="*/ 44 w 88"/>
                  <a:gd name="T5" fmla="*/ 86 h 86"/>
                  <a:gd name="T6" fmla="*/ 0 w 88"/>
                  <a:gd name="T7" fmla="*/ 43 h 86"/>
                  <a:gd name="T8" fmla="*/ 44 w 88"/>
                  <a:gd name="T9" fmla="*/ 0 h 86"/>
                  <a:gd name="T10" fmla="*/ 0 60000 65536"/>
                  <a:gd name="T11" fmla="*/ 0 60000 65536"/>
                  <a:gd name="T12" fmla="*/ 0 60000 65536"/>
                  <a:gd name="T13" fmla="*/ 0 60000 65536"/>
                  <a:gd name="T14" fmla="*/ 0 60000 65536"/>
                  <a:gd name="T15" fmla="*/ 0 w 88"/>
                  <a:gd name="T16" fmla="*/ 0 h 86"/>
                  <a:gd name="T17" fmla="*/ 88 w 88"/>
                  <a:gd name="T18" fmla="*/ 86 h 86"/>
                </a:gdLst>
                <a:ahLst/>
                <a:cxnLst>
                  <a:cxn ang="T10">
                    <a:pos x="T0" y="T1"/>
                  </a:cxn>
                  <a:cxn ang="T11">
                    <a:pos x="T2" y="T3"/>
                  </a:cxn>
                  <a:cxn ang="T12">
                    <a:pos x="T4" y="T5"/>
                  </a:cxn>
                  <a:cxn ang="T13">
                    <a:pos x="T6" y="T7"/>
                  </a:cxn>
                  <a:cxn ang="T14">
                    <a:pos x="T8" y="T9"/>
                  </a:cxn>
                </a:cxnLst>
                <a:rect l="T15" t="T16" r="T17" b="T18"/>
                <a:pathLst>
                  <a:path w="88" h="86">
                    <a:moveTo>
                      <a:pt x="44" y="0"/>
                    </a:moveTo>
                    <a:lnTo>
                      <a:pt x="88" y="43"/>
                    </a:lnTo>
                    <a:lnTo>
                      <a:pt x="44" y="86"/>
                    </a:lnTo>
                    <a:lnTo>
                      <a:pt x="0" y="43"/>
                    </a:lnTo>
                    <a:lnTo>
                      <a:pt x="44"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endParaRPr>
              </a:p>
            </p:txBody>
          </p:sp>
          <p:sp>
            <p:nvSpPr>
              <p:cNvPr id="30957" name="Freeform 2202"/>
              <p:cNvSpPr>
                <a:spLocks/>
              </p:cNvSpPr>
              <p:nvPr/>
            </p:nvSpPr>
            <p:spPr bwMode="auto">
              <a:xfrm>
                <a:off x="3143" y="3577"/>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chemeClr val="accent1"/>
              </a:solidFill>
              <a:ln w="9525">
                <a:solidFill>
                  <a:srgbClr val="000080"/>
                </a:solidFill>
                <a:round/>
                <a:headEnd/>
                <a:tailEnd/>
              </a:ln>
            </p:spPr>
            <p:txBody>
              <a:bodyPr/>
              <a:lstStyle/>
              <a:p>
                <a:pPr defTabSz="457189"/>
                <a:endParaRPr lang="en-US">
                  <a:solidFill>
                    <a:srgbClr val="000000"/>
                  </a:solidFill>
                </a:endParaRPr>
              </a:p>
            </p:txBody>
          </p:sp>
          <p:sp>
            <p:nvSpPr>
              <p:cNvPr id="30958" name="Freeform 2203"/>
              <p:cNvSpPr>
                <a:spLocks/>
              </p:cNvSpPr>
              <p:nvPr/>
            </p:nvSpPr>
            <p:spPr bwMode="auto">
              <a:xfrm>
                <a:off x="3143" y="3373"/>
                <a:ext cx="87" cy="87"/>
              </a:xfrm>
              <a:custGeom>
                <a:avLst/>
                <a:gdLst>
                  <a:gd name="T0" fmla="*/ 44 w 87"/>
                  <a:gd name="T1" fmla="*/ 0 h 87"/>
                  <a:gd name="T2" fmla="*/ 87 w 87"/>
                  <a:gd name="T3" fmla="*/ 43 h 87"/>
                  <a:gd name="T4" fmla="*/ 44 w 87"/>
                  <a:gd name="T5" fmla="*/ 87 h 87"/>
                  <a:gd name="T6" fmla="*/ 0 w 87"/>
                  <a:gd name="T7" fmla="*/ 43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3"/>
                    </a:lnTo>
                    <a:lnTo>
                      <a:pt x="44" y="87"/>
                    </a:lnTo>
                    <a:lnTo>
                      <a:pt x="0" y="43"/>
                    </a:lnTo>
                    <a:lnTo>
                      <a:pt x="44"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endParaRPr>
              </a:p>
            </p:txBody>
          </p:sp>
          <p:sp>
            <p:nvSpPr>
              <p:cNvPr id="30959" name="Rectangle 2204"/>
              <p:cNvSpPr>
                <a:spLocks noChangeArrowheads="1"/>
              </p:cNvSpPr>
              <p:nvPr/>
            </p:nvSpPr>
            <p:spPr bwMode="auto">
              <a:xfrm>
                <a:off x="2326" y="4008"/>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0</a:t>
                </a:r>
                <a:endParaRPr lang="ko-KR" altLang="en-US" sz="1800">
                  <a:solidFill>
                    <a:srgbClr val="000000"/>
                  </a:solidFill>
                  <a:ea typeface="Gulim" panose="020B0600000101010101" pitchFamily="34" charset="-127"/>
                </a:endParaRPr>
              </a:p>
            </p:txBody>
          </p:sp>
          <p:sp>
            <p:nvSpPr>
              <p:cNvPr id="30960" name="Rectangle 2205"/>
              <p:cNvSpPr>
                <a:spLocks noChangeArrowheads="1"/>
              </p:cNvSpPr>
              <p:nvPr/>
            </p:nvSpPr>
            <p:spPr bwMode="auto">
              <a:xfrm>
                <a:off x="2326" y="3910"/>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1</a:t>
                </a:r>
                <a:endParaRPr lang="ko-KR" altLang="en-US" sz="1800">
                  <a:solidFill>
                    <a:srgbClr val="000000"/>
                  </a:solidFill>
                  <a:ea typeface="Gulim" panose="020B0600000101010101" pitchFamily="34" charset="-127"/>
                </a:endParaRPr>
              </a:p>
            </p:txBody>
          </p:sp>
          <p:sp>
            <p:nvSpPr>
              <p:cNvPr id="30961" name="Rectangle 2206"/>
              <p:cNvSpPr>
                <a:spLocks noChangeArrowheads="1"/>
              </p:cNvSpPr>
              <p:nvPr/>
            </p:nvSpPr>
            <p:spPr bwMode="auto">
              <a:xfrm>
                <a:off x="2326" y="3805"/>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2</a:t>
                </a:r>
                <a:endParaRPr lang="ko-KR" altLang="en-US" sz="1800">
                  <a:solidFill>
                    <a:srgbClr val="000000"/>
                  </a:solidFill>
                  <a:ea typeface="Gulim" panose="020B0600000101010101" pitchFamily="34" charset="-127"/>
                </a:endParaRPr>
              </a:p>
            </p:txBody>
          </p:sp>
          <p:sp>
            <p:nvSpPr>
              <p:cNvPr id="30962" name="Rectangle 2207"/>
              <p:cNvSpPr>
                <a:spLocks noChangeArrowheads="1"/>
              </p:cNvSpPr>
              <p:nvPr/>
            </p:nvSpPr>
            <p:spPr bwMode="auto">
              <a:xfrm>
                <a:off x="2326" y="3706"/>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3</a:t>
                </a:r>
                <a:endParaRPr lang="ko-KR" altLang="en-US" sz="1800">
                  <a:solidFill>
                    <a:srgbClr val="000000"/>
                  </a:solidFill>
                  <a:ea typeface="Gulim" panose="020B0600000101010101" pitchFamily="34" charset="-127"/>
                </a:endParaRPr>
              </a:p>
            </p:txBody>
          </p:sp>
          <p:sp>
            <p:nvSpPr>
              <p:cNvPr id="30963" name="Rectangle 2208"/>
              <p:cNvSpPr>
                <a:spLocks noChangeArrowheads="1"/>
              </p:cNvSpPr>
              <p:nvPr/>
            </p:nvSpPr>
            <p:spPr bwMode="auto">
              <a:xfrm>
                <a:off x="2326" y="3601"/>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4</a:t>
                </a:r>
                <a:endParaRPr lang="ko-KR" altLang="en-US" sz="1800">
                  <a:solidFill>
                    <a:srgbClr val="000000"/>
                  </a:solidFill>
                  <a:ea typeface="Gulim" panose="020B0600000101010101" pitchFamily="34" charset="-127"/>
                </a:endParaRPr>
              </a:p>
            </p:txBody>
          </p:sp>
          <p:sp>
            <p:nvSpPr>
              <p:cNvPr id="30964" name="Rectangle 2209"/>
              <p:cNvSpPr>
                <a:spLocks noChangeArrowheads="1"/>
              </p:cNvSpPr>
              <p:nvPr/>
            </p:nvSpPr>
            <p:spPr bwMode="auto">
              <a:xfrm>
                <a:off x="2326" y="3503"/>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5</a:t>
                </a:r>
                <a:endParaRPr lang="ko-KR" altLang="en-US" sz="1800">
                  <a:solidFill>
                    <a:srgbClr val="000000"/>
                  </a:solidFill>
                  <a:ea typeface="Gulim" panose="020B0600000101010101" pitchFamily="34" charset="-127"/>
                </a:endParaRPr>
              </a:p>
            </p:txBody>
          </p:sp>
          <p:sp>
            <p:nvSpPr>
              <p:cNvPr id="30965" name="Rectangle 2210"/>
              <p:cNvSpPr>
                <a:spLocks noChangeArrowheads="1"/>
              </p:cNvSpPr>
              <p:nvPr/>
            </p:nvSpPr>
            <p:spPr bwMode="auto">
              <a:xfrm>
                <a:off x="2326" y="3398"/>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6</a:t>
                </a:r>
                <a:endParaRPr lang="ko-KR" altLang="en-US" sz="1800">
                  <a:solidFill>
                    <a:srgbClr val="000000"/>
                  </a:solidFill>
                  <a:ea typeface="Gulim" panose="020B0600000101010101" pitchFamily="34" charset="-127"/>
                </a:endParaRPr>
              </a:p>
            </p:txBody>
          </p:sp>
          <p:sp>
            <p:nvSpPr>
              <p:cNvPr id="30966" name="Rectangle 2211"/>
              <p:cNvSpPr>
                <a:spLocks noChangeArrowheads="1"/>
              </p:cNvSpPr>
              <p:nvPr/>
            </p:nvSpPr>
            <p:spPr bwMode="auto">
              <a:xfrm>
                <a:off x="2326" y="3299"/>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7</a:t>
                </a:r>
                <a:endParaRPr lang="ko-KR" altLang="en-US" sz="1800">
                  <a:solidFill>
                    <a:srgbClr val="000000"/>
                  </a:solidFill>
                  <a:ea typeface="Gulim" panose="020B0600000101010101" pitchFamily="34" charset="-127"/>
                </a:endParaRPr>
              </a:p>
            </p:txBody>
          </p:sp>
          <p:sp>
            <p:nvSpPr>
              <p:cNvPr id="30967" name="Rectangle 2212"/>
              <p:cNvSpPr>
                <a:spLocks noChangeArrowheads="1"/>
              </p:cNvSpPr>
              <p:nvPr/>
            </p:nvSpPr>
            <p:spPr bwMode="auto">
              <a:xfrm>
                <a:off x="2326" y="3194"/>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8</a:t>
                </a:r>
                <a:endParaRPr lang="ko-KR" altLang="en-US" sz="1800">
                  <a:solidFill>
                    <a:srgbClr val="000000"/>
                  </a:solidFill>
                  <a:ea typeface="Gulim" panose="020B0600000101010101" pitchFamily="34" charset="-127"/>
                </a:endParaRPr>
              </a:p>
            </p:txBody>
          </p:sp>
          <p:sp>
            <p:nvSpPr>
              <p:cNvPr id="30968" name="Rectangle 2213"/>
              <p:cNvSpPr>
                <a:spLocks noChangeArrowheads="1"/>
              </p:cNvSpPr>
              <p:nvPr/>
            </p:nvSpPr>
            <p:spPr bwMode="auto">
              <a:xfrm>
                <a:off x="2326" y="3096"/>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9</a:t>
                </a:r>
                <a:endParaRPr lang="ko-KR" altLang="en-US" sz="1800">
                  <a:solidFill>
                    <a:srgbClr val="000000"/>
                  </a:solidFill>
                  <a:ea typeface="Gulim" panose="020B0600000101010101" pitchFamily="34" charset="-127"/>
                </a:endParaRPr>
              </a:p>
            </p:txBody>
          </p:sp>
          <p:sp>
            <p:nvSpPr>
              <p:cNvPr id="30969" name="Rectangle 2214"/>
              <p:cNvSpPr>
                <a:spLocks noChangeArrowheads="1"/>
              </p:cNvSpPr>
              <p:nvPr/>
            </p:nvSpPr>
            <p:spPr bwMode="auto">
              <a:xfrm>
                <a:off x="2308" y="2991"/>
                <a:ext cx="44"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10</a:t>
                </a:r>
                <a:endParaRPr lang="ko-KR" altLang="en-US" sz="1800">
                  <a:solidFill>
                    <a:srgbClr val="000000"/>
                  </a:solidFill>
                  <a:ea typeface="Gulim" panose="020B0600000101010101" pitchFamily="34" charset="-127"/>
                </a:endParaRPr>
              </a:p>
            </p:txBody>
          </p:sp>
          <p:sp>
            <p:nvSpPr>
              <p:cNvPr id="30970" name="Rectangle 2215"/>
              <p:cNvSpPr>
                <a:spLocks noChangeArrowheads="1"/>
              </p:cNvSpPr>
              <p:nvPr/>
            </p:nvSpPr>
            <p:spPr bwMode="auto">
              <a:xfrm>
                <a:off x="2370" y="4070"/>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0</a:t>
                </a:r>
                <a:endParaRPr lang="ko-KR" altLang="en-US" sz="1800">
                  <a:solidFill>
                    <a:srgbClr val="000000"/>
                  </a:solidFill>
                  <a:ea typeface="Gulim" panose="020B0600000101010101" pitchFamily="34" charset="-127"/>
                </a:endParaRPr>
              </a:p>
            </p:txBody>
          </p:sp>
          <p:sp>
            <p:nvSpPr>
              <p:cNvPr id="30971" name="Rectangle 2216"/>
              <p:cNvSpPr>
                <a:spLocks noChangeArrowheads="1"/>
              </p:cNvSpPr>
              <p:nvPr/>
            </p:nvSpPr>
            <p:spPr bwMode="auto">
              <a:xfrm>
                <a:off x="2489" y="4070"/>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1</a:t>
                </a:r>
                <a:endParaRPr lang="ko-KR" altLang="en-US" sz="1800">
                  <a:solidFill>
                    <a:srgbClr val="000000"/>
                  </a:solidFill>
                  <a:ea typeface="Gulim" panose="020B0600000101010101" pitchFamily="34" charset="-127"/>
                </a:endParaRPr>
              </a:p>
            </p:txBody>
          </p:sp>
          <p:sp>
            <p:nvSpPr>
              <p:cNvPr id="30972" name="Rectangle 2217"/>
              <p:cNvSpPr>
                <a:spLocks noChangeArrowheads="1"/>
              </p:cNvSpPr>
              <p:nvPr/>
            </p:nvSpPr>
            <p:spPr bwMode="auto">
              <a:xfrm>
                <a:off x="2601" y="4070"/>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2</a:t>
                </a:r>
                <a:endParaRPr lang="ko-KR" altLang="en-US" sz="1800">
                  <a:solidFill>
                    <a:srgbClr val="000000"/>
                  </a:solidFill>
                  <a:ea typeface="Gulim" panose="020B0600000101010101" pitchFamily="34" charset="-127"/>
                </a:endParaRPr>
              </a:p>
            </p:txBody>
          </p:sp>
          <p:sp>
            <p:nvSpPr>
              <p:cNvPr id="30973" name="Rectangle 2218"/>
              <p:cNvSpPr>
                <a:spLocks noChangeArrowheads="1"/>
              </p:cNvSpPr>
              <p:nvPr/>
            </p:nvSpPr>
            <p:spPr bwMode="auto">
              <a:xfrm>
                <a:off x="2719" y="4070"/>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3</a:t>
                </a:r>
                <a:endParaRPr lang="ko-KR" altLang="en-US" sz="1800">
                  <a:solidFill>
                    <a:srgbClr val="000000"/>
                  </a:solidFill>
                  <a:ea typeface="Gulim" panose="020B0600000101010101" pitchFamily="34" charset="-127"/>
                </a:endParaRPr>
              </a:p>
            </p:txBody>
          </p:sp>
          <p:sp>
            <p:nvSpPr>
              <p:cNvPr id="30974" name="Rectangle 2219"/>
              <p:cNvSpPr>
                <a:spLocks noChangeArrowheads="1"/>
              </p:cNvSpPr>
              <p:nvPr/>
            </p:nvSpPr>
            <p:spPr bwMode="auto">
              <a:xfrm>
                <a:off x="2831" y="4070"/>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4</a:t>
                </a:r>
                <a:endParaRPr lang="ko-KR" altLang="en-US" sz="1800">
                  <a:solidFill>
                    <a:srgbClr val="000000"/>
                  </a:solidFill>
                  <a:ea typeface="Gulim" panose="020B0600000101010101" pitchFamily="34" charset="-127"/>
                </a:endParaRPr>
              </a:p>
            </p:txBody>
          </p:sp>
          <p:sp>
            <p:nvSpPr>
              <p:cNvPr id="30975" name="Rectangle 2220"/>
              <p:cNvSpPr>
                <a:spLocks noChangeArrowheads="1"/>
              </p:cNvSpPr>
              <p:nvPr/>
            </p:nvSpPr>
            <p:spPr bwMode="auto">
              <a:xfrm>
                <a:off x="2950" y="4070"/>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5</a:t>
                </a:r>
                <a:endParaRPr lang="ko-KR" altLang="en-US" sz="1800">
                  <a:solidFill>
                    <a:srgbClr val="000000"/>
                  </a:solidFill>
                  <a:ea typeface="Gulim" panose="020B0600000101010101" pitchFamily="34" charset="-127"/>
                </a:endParaRPr>
              </a:p>
            </p:txBody>
          </p:sp>
          <p:sp>
            <p:nvSpPr>
              <p:cNvPr id="30976" name="Rectangle 2221"/>
              <p:cNvSpPr>
                <a:spLocks noChangeArrowheads="1"/>
              </p:cNvSpPr>
              <p:nvPr/>
            </p:nvSpPr>
            <p:spPr bwMode="auto">
              <a:xfrm>
                <a:off x="3062" y="4070"/>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6</a:t>
                </a:r>
                <a:endParaRPr lang="ko-KR" altLang="en-US" sz="1800">
                  <a:solidFill>
                    <a:srgbClr val="000000"/>
                  </a:solidFill>
                  <a:ea typeface="Gulim" panose="020B0600000101010101" pitchFamily="34" charset="-127"/>
                </a:endParaRPr>
              </a:p>
            </p:txBody>
          </p:sp>
          <p:sp>
            <p:nvSpPr>
              <p:cNvPr id="30977" name="Rectangle 2222"/>
              <p:cNvSpPr>
                <a:spLocks noChangeArrowheads="1"/>
              </p:cNvSpPr>
              <p:nvPr/>
            </p:nvSpPr>
            <p:spPr bwMode="auto">
              <a:xfrm>
                <a:off x="3180" y="4070"/>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7</a:t>
                </a:r>
                <a:endParaRPr lang="ko-KR" altLang="en-US" sz="1800">
                  <a:solidFill>
                    <a:srgbClr val="000000"/>
                  </a:solidFill>
                  <a:ea typeface="Gulim" panose="020B0600000101010101" pitchFamily="34" charset="-127"/>
                </a:endParaRPr>
              </a:p>
            </p:txBody>
          </p:sp>
          <p:sp>
            <p:nvSpPr>
              <p:cNvPr id="30978" name="Rectangle 2223"/>
              <p:cNvSpPr>
                <a:spLocks noChangeArrowheads="1"/>
              </p:cNvSpPr>
              <p:nvPr/>
            </p:nvSpPr>
            <p:spPr bwMode="auto">
              <a:xfrm>
                <a:off x="3293" y="4070"/>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8</a:t>
                </a:r>
                <a:endParaRPr lang="ko-KR" altLang="en-US" sz="1800">
                  <a:solidFill>
                    <a:srgbClr val="000000"/>
                  </a:solidFill>
                  <a:ea typeface="Gulim" panose="020B0600000101010101" pitchFamily="34" charset="-127"/>
                </a:endParaRPr>
              </a:p>
            </p:txBody>
          </p:sp>
          <p:sp>
            <p:nvSpPr>
              <p:cNvPr id="30979" name="Rectangle 2224"/>
              <p:cNvSpPr>
                <a:spLocks noChangeArrowheads="1"/>
              </p:cNvSpPr>
              <p:nvPr/>
            </p:nvSpPr>
            <p:spPr bwMode="auto">
              <a:xfrm>
                <a:off x="3411" y="4070"/>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9</a:t>
                </a:r>
                <a:endParaRPr lang="ko-KR" altLang="en-US" sz="1800">
                  <a:solidFill>
                    <a:srgbClr val="000000"/>
                  </a:solidFill>
                  <a:ea typeface="Gulim" panose="020B0600000101010101" pitchFamily="34" charset="-127"/>
                </a:endParaRPr>
              </a:p>
            </p:txBody>
          </p:sp>
          <p:sp>
            <p:nvSpPr>
              <p:cNvPr id="30980" name="Rectangle 2225"/>
              <p:cNvSpPr>
                <a:spLocks noChangeArrowheads="1"/>
              </p:cNvSpPr>
              <p:nvPr/>
            </p:nvSpPr>
            <p:spPr bwMode="auto">
              <a:xfrm>
                <a:off x="3511" y="4070"/>
                <a:ext cx="44"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10</a:t>
                </a:r>
                <a:endParaRPr lang="ko-KR" altLang="en-US" sz="1800">
                  <a:solidFill>
                    <a:srgbClr val="000000"/>
                  </a:solidFill>
                  <a:ea typeface="Gulim" panose="020B0600000101010101" pitchFamily="34" charset="-127"/>
                </a:endParaRPr>
              </a:p>
            </p:txBody>
          </p:sp>
          <p:sp>
            <p:nvSpPr>
              <p:cNvPr id="30981" name="Rectangle 2226"/>
              <p:cNvSpPr>
                <a:spLocks noChangeArrowheads="1"/>
              </p:cNvSpPr>
              <p:nvPr/>
            </p:nvSpPr>
            <p:spPr bwMode="auto">
              <a:xfrm>
                <a:off x="2233" y="2905"/>
                <a:ext cx="1371" cy="1282"/>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endParaRPr>
              </a:p>
            </p:txBody>
          </p:sp>
          <p:sp>
            <p:nvSpPr>
              <p:cNvPr id="30982" name="Line 2227"/>
              <p:cNvSpPr>
                <a:spLocks noChangeShapeType="1"/>
              </p:cNvSpPr>
              <p:nvPr/>
            </p:nvSpPr>
            <p:spPr bwMode="auto">
              <a:xfrm>
                <a:off x="3181" y="3456"/>
                <a:ext cx="0" cy="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defTabSz="457189"/>
                <a:endParaRPr lang="en-US">
                  <a:solidFill>
                    <a:srgbClr val="000000"/>
                  </a:solidFill>
                </a:endParaRPr>
              </a:p>
            </p:txBody>
          </p:sp>
          <p:sp>
            <p:nvSpPr>
              <p:cNvPr id="30983" name="Freeform 2228"/>
              <p:cNvSpPr>
                <a:spLocks/>
              </p:cNvSpPr>
              <p:nvPr/>
            </p:nvSpPr>
            <p:spPr bwMode="auto">
              <a:xfrm>
                <a:off x="3021" y="3576"/>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endParaRPr>
              </a:p>
            </p:txBody>
          </p:sp>
        </p:grpSp>
        <p:sp>
          <p:nvSpPr>
            <p:cNvPr id="30819" name="Line 2231"/>
            <p:cNvSpPr>
              <a:spLocks noChangeShapeType="1"/>
            </p:cNvSpPr>
            <p:nvPr/>
          </p:nvSpPr>
          <p:spPr bwMode="auto">
            <a:xfrm flipH="1" flipV="1">
              <a:off x="6646369" y="3901969"/>
              <a:ext cx="5255" cy="57918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defTabSz="457189"/>
              <a:endParaRPr lang="en-US">
                <a:solidFill>
                  <a:srgbClr val="000000"/>
                </a:solidFill>
              </a:endParaRPr>
            </a:p>
          </p:txBody>
        </p:sp>
        <p:sp>
          <p:nvSpPr>
            <p:cNvPr id="30820" name="Text Box 2232"/>
            <p:cNvSpPr txBox="1">
              <a:spLocks noChangeArrowheads="1"/>
            </p:cNvSpPr>
            <p:nvPr/>
          </p:nvSpPr>
          <p:spPr bwMode="auto">
            <a:xfrm>
              <a:off x="3886200" y="4977258"/>
              <a:ext cx="1219200"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50000"/>
                </a:spcBef>
                <a:buClrTx/>
                <a:buSzTx/>
                <a:buFontTx/>
                <a:buNone/>
              </a:pPr>
              <a:r>
                <a:rPr lang="en-US" altLang="ko-KR" sz="1400" dirty="0">
                  <a:solidFill>
                    <a:srgbClr val="000000"/>
                  </a:solidFill>
                  <a:ea typeface="Gulim" panose="020B0600000101010101" pitchFamily="34" charset="-127"/>
                </a:rPr>
                <a:t>Swapping O and </a:t>
              </a:r>
              <a:r>
                <a:rPr lang="en-US" altLang="ko-KR" sz="1400" dirty="0" err="1">
                  <a:solidFill>
                    <a:srgbClr val="000000"/>
                  </a:solidFill>
                  <a:ea typeface="Gulim" panose="020B0600000101010101" pitchFamily="34" charset="-127"/>
                </a:rPr>
                <a:t>O</a:t>
              </a:r>
              <a:r>
                <a:rPr lang="en-US" altLang="ko-KR" sz="1400" baseline="-25000" dirty="0" err="1">
                  <a:solidFill>
                    <a:srgbClr val="000000"/>
                  </a:solidFill>
                  <a:ea typeface="Gulim" panose="020B0600000101010101" pitchFamily="34" charset="-127"/>
                </a:rPr>
                <a:t>ramdom</a:t>
              </a:r>
              <a:r>
                <a:rPr lang="en-US" altLang="ko-KR" sz="1400" baseline="-25000" dirty="0">
                  <a:solidFill>
                    <a:srgbClr val="000000"/>
                  </a:solidFill>
                  <a:ea typeface="Gulim" panose="020B0600000101010101" pitchFamily="34" charset="-127"/>
                </a:rPr>
                <a:t> </a:t>
              </a:r>
            </a:p>
            <a:p>
              <a:pPr defTabSz="457189" eaLnBrk="1" hangingPunct="1">
                <a:spcBef>
                  <a:spcPct val="50000"/>
                </a:spcBef>
                <a:buClrTx/>
                <a:buSzTx/>
                <a:buFontTx/>
                <a:buNone/>
              </a:pPr>
              <a:r>
                <a:rPr lang="en-US" altLang="ko-KR" sz="1400" dirty="0">
                  <a:solidFill>
                    <a:srgbClr val="000000"/>
                  </a:solidFill>
                  <a:ea typeface="Gulim" panose="020B0600000101010101" pitchFamily="34" charset="-127"/>
                </a:rPr>
                <a:t>If quality is improved</a:t>
              </a:r>
            </a:p>
          </p:txBody>
        </p:sp>
      </p:grpSp>
      <p:sp>
        <p:nvSpPr>
          <p:cNvPr id="30821" name="Text Box 2233"/>
          <p:cNvSpPr txBox="1">
            <a:spLocks noChangeArrowheads="1"/>
          </p:cNvSpPr>
          <p:nvPr/>
        </p:nvSpPr>
        <p:spPr bwMode="auto">
          <a:xfrm>
            <a:off x="71145" y="4320250"/>
            <a:ext cx="3865758" cy="2240613"/>
          </a:xfrm>
          <a:prstGeom prst="rect">
            <a:avLst/>
          </a:prstGeom>
          <a:solidFill>
            <a:srgbClr val="F0CDBC"/>
          </a:solidFill>
          <a:ln>
            <a:noFill/>
          </a:ln>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marL="0" lvl="2" indent="0" defTabSz="457189">
              <a:lnSpc>
                <a:spcPct val="120000"/>
              </a:lnSpc>
              <a:spcBef>
                <a:spcPts val="300"/>
              </a:spcBef>
              <a:buClr>
                <a:srgbClr val="8C8C8C"/>
              </a:buClr>
              <a:buSzPct val="60000"/>
              <a:buFont typeface="Wingdings" panose="05000000000000000000" pitchFamily="2" charset="2"/>
              <a:buNone/>
            </a:pPr>
            <a:r>
              <a:rPr lang="en-US" altLang="zh-CN" sz="1800" dirty="0">
                <a:solidFill>
                  <a:srgbClr val="000000"/>
                </a:solidFill>
                <a:latin typeface="Calibri"/>
              </a:rPr>
              <a:t>Select initial </a:t>
            </a:r>
            <a:r>
              <a:rPr lang="en-US" altLang="zh-CN" sz="1800" i="1" dirty="0">
                <a:solidFill>
                  <a:srgbClr val="000000"/>
                </a:solidFill>
                <a:latin typeface="Calibri"/>
              </a:rPr>
              <a:t>K </a:t>
            </a:r>
            <a:r>
              <a:rPr lang="en-US" altLang="zh-CN" sz="1800" i="1" dirty="0" err="1">
                <a:solidFill>
                  <a:srgbClr val="000000"/>
                </a:solidFill>
                <a:latin typeface="Calibri"/>
              </a:rPr>
              <a:t>medoids</a:t>
            </a:r>
            <a:r>
              <a:rPr lang="en-US" altLang="zh-CN" sz="1800" i="1" dirty="0">
                <a:solidFill>
                  <a:srgbClr val="000000"/>
                </a:solidFill>
                <a:latin typeface="Calibri"/>
              </a:rPr>
              <a:t> </a:t>
            </a:r>
            <a:r>
              <a:rPr lang="en-US" altLang="zh-CN" sz="1800" dirty="0">
                <a:solidFill>
                  <a:srgbClr val="000000"/>
                </a:solidFill>
                <a:latin typeface="Calibri"/>
              </a:rPr>
              <a:t>randomly</a:t>
            </a:r>
          </a:p>
          <a:p>
            <a:pPr defTabSz="457189">
              <a:lnSpc>
                <a:spcPct val="120000"/>
              </a:lnSpc>
              <a:spcBef>
                <a:spcPts val="300"/>
              </a:spcBef>
              <a:buClr>
                <a:srgbClr val="8C8C8C"/>
              </a:buClr>
              <a:buFont typeface="Wingdings" panose="05000000000000000000" pitchFamily="2" charset="2"/>
              <a:buNone/>
            </a:pPr>
            <a:r>
              <a:rPr lang="en-US" altLang="zh-CN" sz="1800" b="1" dirty="0">
                <a:solidFill>
                  <a:srgbClr val="000000"/>
                </a:solidFill>
                <a:latin typeface="Calibri"/>
              </a:rPr>
              <a:t>Repeat</a:t>
            </a:r>
          </a:p>
          <a:p>
            <a:pPr marL="457200" lvl="1" indent="0" defTabSz="457189">
              <a:lnSpc>
                <a:spcPct val="120000"/>
              </a:lnSpc>
              <a:spcBef>
                <a:spcPts val="300"/>
              </a:spcBef>
              <a:buClr>
                <a:srgbClr val="2998E3"/>
              </a:buClr>
              <a:buFont typeface="Wingdings" panose="05000000000000000000" pitchFamily="2" charset="2"/>
              <a:buNone/>
            </a:pPr>
            <a:r>
              <a:rPr lang="en-US" altLang="zh-CN" sz="1800" dirty="0">
                <a:solidFill>
                  <a:srgbClr val="000000"/>
                </a:solidFill>
                <a:latin typeface="Calibri"/>
              </a:rPr>
              <a:t>Object re-assignment</a:t>
            </a:r>
          </a:p>
          <a:p>
            <a:pPr marL="457200" lvl="1" indent="0" defTabSz="457189">
              <a:lnSpc>
                <a:spcPct val="120000"/>
              </a:lnSpc>
              <a:spcBef>
                <a:spcPts val="300"/>
              </a:spcBef>
              <a:buClr>
                <a:srgbClr val="2998E3"/>
              </a:buClr>
              <a:buFont typeface="Wingdings" panose="05000000000000000000" pitchFamily="2" charset="2"/>
              <a:buNone/>
            </a:pPr>
            <a:r>
              <a:rPr lang="en-US" altLang="zh-CN" sz="1800" dirty="0">
                <a:solidFill>
                  <a:srgbClr val="000000"/>
                </a:solidFill>
                <a:latin typeface="Calibri"/>
              </a:rPr>
              <a:t>Swap </a:t>
            </a:r>
            <a:r>
              <a:rPr lang="en-US" altLang="zh-CN" sz="1800" dirty="0" err="1">
                <a:solidFill>
                  <a:srgbClr val="000000"/>
                </a:solidFill>
                <a:latin typeface="Calibri"/>
              </a:rPr>
              <a:t>medoid</a:t>
            </a:r>
            <a:r>
              <a:rPr lang="en-US" altLang="zh-CN" sz="1800" dirty="0">
                <a:solidFill>
                  <a:srgbClr val="000000"/>
                </a:solidFill>
                <a:latin typeface="Calibri"/>
              </a:rPr>
              <a:t> </a:t>
            </a:r>
            <a:r>
              <a:rPr lang="en-US" altLang="zh-CN" sz="1800" i="1" dirty="0">
                <a:solidFill>
                  <a:srgbClr val="000000"/>
                </a:solidFill>
                <a:latin typeface="Calibri"/>
              </a:rPr>
              <a:t>m</a:t>
            </a:r>
            <a:r>
              <a:rPr lang="en-US" altLang="zh-CN" sz="1800" dirty="0">
                <a:solidFill>
                  <a:srgbClr val="000000"/>
                </a:solidFill>
                <a:latin typeface="Calibri"/>
              </a:rPr>
              <a:t> with </a:t>
            </a:r>
            <a:r>
              <a:rPr lang="en-US" altLang="zh-CN" sz="1800" i="1" dirty="0" err="1">
                <a:solidFill>
                  <a:srgbClr val="000000"/>
                </a:solidFill>
                <a:latin typeface="Calibri"/>
              </a:rPr>
              <a:t>o</a:t>
            </a:r>
            <a:r>
              <a:rPr lang="en-US" altLang="zh-CN" sz="1800" i="1" baseline="-25000" dirty="0" err="1">
                <a:solidFill>
                  <a:srgbClr val="000000"/>
                </a:solidFill>
                <a:latin typeface="Calibri"/>
              </a:rPr>
              <a:t>i</a:t>
            </a:r>
            <a:r>
              <a:rPr lang="en-US" altLang="zh-CN" sz="1800" i="1" dirty="0">
                <a:solidFill>
                  <a:srgbClr val="000000"/>
                </a:solidFill>
                <a:latin typeface="Calibri"/>
              </a:rPr>
              <a:t> </a:t>
            </a:r>
            <a:r>
              <a:rPr lang="en-US" altLang="zh-CN" sz="1800" dirty="0">
                <a:solidFill>
                  <a:srgbClr val="000000"/>
                </a:solidFill>
                <a:latin typeface="Calibri"/>
              </a:rPr>
              <a:t>if it improves the clustering quality </a:t>
            </a:r>
          </a:p>
          <a:p>
            <a:pPr indent="-285750" defTabSz="457189">
              <a:lnSpc>
                <a:spcPct val="120000"/>
              </a:lnSpc>
              <a:spcBef>
                <a:spcPts val="300"/>
              </a:spcBef>
              <a:buClr>
                <a:srgbClr val="8C8C8C"/>
              </a:buClr>
              <a:buFont typeface="Wingdings" panose="05000000000000000000" pitchFamily="2" charset="2"/>
              <a:buNone/>
            </a:pPr>
            <a:r>
              <a:rPr lang="en-US" altLang="zh-CN" sz="1800" b="1" dirty="0">
                <a:solidFill>
                  <a:srgbClr val="000000"/>
                </a:solidFill>
                <a:latin typeface="Calibri"/>
              </a:rPr>
              <a:t>Until </a:t>
            </a:r>
            <a:r>
              <a:rPr lang="en-US" altLang="zh-CN" sz="1800" dirty="0">
                <a:solidFill>
                  <a:srgbClr val="000000"/>
                </a:solidFill>
                <a:latin typeface="Calibri"/>
              </a:rPr>
              <a:t>convergence criterion is satisfied</a:t>
            </a:r>
          </a:p>
        </p:txBody>
      </p:sp>
      <p:grpSp>
        <p:nvGrpSpPr>
          <p:cNvPr id="5" name="Group 4"/>
          <p:cNvGrpSpPr/>
          <p:nvPr/>
        </p:nvGrpSpPr>
        <p:grpSpPr>
          <a:xfrm>
            <a:off x="8345488" y="3901969"/>
            <a:ext cx="2364552" cy="2744895"/>
            <a:chOff x="8345488" y="3901969"/>
            <a:chExt cx="2364552" cy="2744895"/>
          </a:xfrm>
        </p:grpSpPr>
        <p:sp>
          <p:nvSpPr>
            <p:cNvPr id="30813" name="Line 2144"/>
            <p:cNvSpPr>
              <a:spLocks noChangeShapeType="1"/>
            </p:cNvSpPr>
            <p:nvPr/>
          </p:nvSpPr>
          <p:spPr bwMode="auto">
            <a:xfrm>
              <a:off x="8464550" y="3901969"/>
              <a:ext cx="0" cy="60018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defTabSz="457189"/>
              <a:endParaRPr lang="en-US">
                <a:solidFill>
                  <a:srgbClr val="000000"/>
                </a:solidFill>
              </a:endParaRPr>
            </a:p>
          </p:txBody>
        </p:sp>
        <p:sp>
          <p:nvSpPr>
            <p:cNvPr id="30814" name="Text Box 2145"/>
            <p:cNvSpPr txBox="1">
              <a:spLocks noChangeArrowheads="1"/>
            </p:cNvSpPr>
            <p:nvPr/>
          </p:nvSpPr>
          <p:spPr bwMode="auto">
            <a:xfrm>
              <a:off x="8500240" y="4038600"/>
              <a:ext cx="2209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50000"/>
                </a:spcBef>
                <a:buClrTx/>
                <a:buSzTx/>
                <a:buFontTx/>
                <a:buNone/>
              </a:pPr>
              <a:r>
                <a:rPr lang="en-US" altLang="ko-KR" sz="1400" dirty="0">
                  <a:solidFill>
                    <a:srgbClr val="000000"/>
                  </a:solidFill>
                  <a:ea typeface="Gulim" panose="020B0600000101010101" pitchFamily="34" charset="-127"/>
                </a:rPr>
                <a:t>Randomly select a non-</a:t>
              </a:r>
              <a:r>
                <a:rPr lang="en-US" altLang="ko-KR" sz="1400" dirty="0" err="1">
                  <a:solidFill>
                    <a:srgbClr val="000000"/>
                  </a:solidFill>
                  <a:ea typeface="Gulim" panose="020B0600000101010101" pitchFamily="34" charset="-127"/>
                </a:rPr>
                <a:t>medoid</a:t>
              </a:r>
              <a:r>
                <a:rPr lang="en-US" altLang="ko-KR" sz="1400" dirty="0">
                  <a:solidFill>
                    <a:srgbClr val="000000"/>
                  </a:solidFill>
                  <a:ea typeface="Gulim" panose="020B0600000101010101" pitchFamily="34" charset="-127"/>
                </a:rPr>
                <a:t> </a:t>
              </a:r>
              <a:r>
                <a:rPr lang="en-US" altLang="ko-KR" sz="1400" dirty="0" err="1">
                  <a:solidFill>
                    <a:srgbClr val="000000"/>
                  </a:solidFill>
                  <a:ea typeface="Gulim" panose="020B0600000101010101" pitchFamily="34" charset="-127"/>
                </a:rPr>
                <a:t>object,O</a:t>
              </a:r>
              <a:r>
                <a:rPr lang="en-US" altLang="ko-KR" sz="1400" baseline="-25000" dirty="0" err="1">
                  <a:solidFill>
                    <a:srgbClr val="000000"/>
                  </a:solidFill>
                  <a:ea typeface="Gulim" panose="020B0600000101010101" pitchFamily="34" charset="-127"/>
                </a:rPr>
                <a:t>ramdom</a:t>
              </a:r>
              <a:endParaRPr lang="en-US" altLang="ko-KR" sz="1400" baseline="-25000" dirty="0">
                <a:solidFill>
                  <a:srgbClr val="000000"/>
                </a:solidFill>
                <a:ea typeface="Gulim" panose="020B0600000101010101" pitchFamily="34" charset="-127"/>
              </a:endParaRPr>
            </a:p>
          </p:txBody>
        </p:sp>
        <p:grpSp>
          <p:nvGrpSpPr>
            <p:cNvPr id="30822" name="Group 2234"/>
            <p:cNvGrpSpPr>
              <a:grpSpLocks/>
            </p:cNvGrpSpPr>
            <p:nvPr/>
          </p:nvGrpSpPr>
          <p:grpSpPr bwMode="auto">
            <a:xfrm>
              <a:off x="8345488" y="4611689"/>
              <a:ext cx="2176462" cy="2035175"/>
              <a:chOff x="4297" y="2905"/>
              <a:chExt cx="1371" cy="1282"/>
            </a:xfrm>
          </p:grpSpPr>
          <p:sp>
            <p:nvSpPr>
              <p:cNvPr id="30823" name="Rectangle 2235"/>
              <p:cNvSpPr>
                <a:spLocks noChangeArrowheads="1"/>
              </p:cNvSpPr>
              <p:nvPr/>
            </p:nvSpPr>
            <p:spPr bwMode="auto">
              <a:xfrm>
                <a:off x="4297" y="2905"/>
                <a:ext cx="1371" cy="1282"/>
              </a:xfrm>
              <a:prstGeom prst="rect">
                <a:avLst/>
              </a:prstGeom>
              <a:solidFill>
                <a:srgbClr val="FFFFFF"/>
              </a:solidFill>
              <a:ln w="0">
                <a:solidFill>
                  <a:srgbClr val="000000"/>
                </a:solidFill>
                <a:miter lim="800000"/>
                <a:headEnd/>
                <a:tailEnd/>
              </a:ln>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endParaRPr>
              </a:p>
            </p:txBody>
          </p:sp>
          <p:sp>
            <p:nvSpPr>
              <p:cNvPr id="30824" name="Rectangle 2236"/>
              <p:cNvSpPr>
                <a:spLocks noChangeArrowheads="1"/>
              </p:cNvSpPr>
              <p:nvPr/>
            </p:nvSpPr>
            <p:spPr bwMode="auto">
              <a:xfrm>
                <a:off x="4440" y="3009"/>
                <a:ext cx="1154" cy="10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endParaRPr>
              </a:p>
            </p:txBody>
          </p:sp>
          <p:sp>
            <p:nvSpPr>
              <p:cNvPr id="30825" name="Line 2237"/>
              <p:cNvSpPr>
                <a:spLocks noChangeShapeType="1"/>
              </p:cNvSpPr>
              <p:nvPr/>
            </p:nvSpPr>
            <p:spPr bwMode="auto">
              <a:xfrm>
                <a:off x="4440" y="392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826" name="Line 2238"/>
              <p:cNvSpPr>
                <a:spLocks noChangeShapeType="1"/>
              </p:cNvSpPr>
              <p:nvPr/>
            </p:nvSpPr>
            <p:spPr bwMode="auto">
              <a:xfrm>
                <a:off x="4440" y="382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827" name="Line 2239"/>
              <p:cNvSpPr>
                <a:spLocks noChangeShapeType="1"/>
              </p:cNvSpPr>
              <p:nvPr/>
            </p:nvSpPr>
            <p:spPr bwMode="auto">
              <a:xfrm>
                <a:off x="4440" y="3725"/>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828" name="Line 2240"/>
              <p:cNvSpPr>
                <a:spLocks noChangeShapeType="1"/>
              </p:cNvSpPr>
              <p:nvPr/>
            </p:nvSpPr>
            <p:spPr bwMode="auto">
              <a:xfrm>
                <a:off x="4440" y="3620"/>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829" name="Line 2241"/>
              <p:cNvSpPr>
                <a:spLocks noChangeShapeType="1"/>
              </p:cNvSpPr>
              <p:nvPr/>
            </p:nvSpPr>
            <p:spPr bwMode="auto">
              <a:xfrm>
                <a:off x="4440" y="3521"/>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830" name="Line 2242"/>
              <p:cNvSpPr>
                <a:spLocks noChangeShapeType="1"/>
              </p:cNvSpPr>
              <p:nvPr/>
            </p:nvSpPr>
            <p:spPr bwMode="auto">
              <a:xfrm>
                <a:off x="4440" y="3416"/>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831" name="Line 2243"/>
              <p:cNvSpPr>
                <a:spLocks noChangeShapeType="1"/>
              </p:cNvSpPr>
              <p:nvPr/>
            </p:nvSpPr>
            <p:spPr bwMode="auto">
              <a:xfrm>
                <a:off x="4440" y="331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832" name="Line 2244"/>
              <p:cNvSpPr>
                <a:spLocks noChangeShapeType="1"/>
              </p:cNvSpPr>
              <p:nvPr/>
            </p:nvSpPr>
            <p:spPr bwMode="auto">
              <a:xfrm>
                <a:off x="4440" y="321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833" name="Line 2245"/>
              <p:cNvSpPr>
                <a:spLocks noChangeShapeType="1"/>
              </p:cNvSpPr>
              <p:nvPr/>
            </p:nvSpPr>
            <p:spPr bwMode="auto">
              <a:xfrm>
                <a:off x="4440" y="3114"/>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834" name="Line 2246"/>
              <p:cNvSpPr>
                <a:spLocks noChangeShapeType="1"/>
              </p:cNvSpPr>
              <p:nvPr/>
            </p:nvSpPr>
            <p:spPr bwMode="auto">
              <a:xfrm>
                <a:off x="4440" y="3009"/>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835" name="Line 2247"/>
              <p:cNvSpPr>
                <a:spLocks noChangeShapeType="1"/>
              </p:cNvSpPr>
              <p:nvPr/>
            </p:nvSpPr>
            <p:spPr bwMode="auto">
              <a:xfrm>
                <a:off x="455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836" name="Line 2248"/>
              <p:cNvSpPr>
                <a:spLocks noChangeShapeType="1"/>
              </p:cNvSpPr>
              <p:nvPr/>
            </p:nvSpPr>
            <p:spPr bwMode="auto">
              <a:xfrm>
                <a:off x="467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837" name="Line 2249"/>
              <p:cNvSpPr>
                <a:spLocks noChangeShapeType="1"/>
              </p:cNvSpPr>
              <p:nvPr/>
            </p:nvSpPr>
            <p:spPr bwMode="auto">
              <a:xfrm>
                <a:off x="478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838" name="Line 2250"/>
              <p:cNvSpPr>
                <a:spLocks noChangeShapeType="1"/>
              </p:cNvSpPr>
              <p:nvPr/>
            </p:nvSpPr>
            <p:spPr bwMode="auto">
              <a:xfrm>
                <a:off x="4902"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839" name="Line 2251"/>
              <p:cNvSpPr>
                <a:spLocks noChangeShapeType="1"/>
              </p:cNvSpPr>
              <p:nvPr/>
            </p:nvSpPr>
            <p:spPr bwMode="auto">
              <a:xfrm>
                <a:off x="502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840" name="Line 2252"/>
              <p:cNvSpPr>
                <a:spLocks noChangeShapeType="1"/>
              </p:cNvSpPr>
              <p:nvPr/>
            </p:nvSpPr>
            <p:spPr bwMode="auto">
              <a:xfrm>
                <a:off x="5132"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841" name="Line 2253"/>
              <p:cNvSpPr>
                <a:spLocks noChangeShapeType="1"/>
              </p:cNvSpPr>
              <p:nvPr/>
            </p:nvSpPr>
            <p:spPr bwMode="auto">
              <a:xfrm>
                <a:off x="525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842" name="Line 2254"/>
              <p:cNvSpPr>
                <a:spLocks noChangeShapeType="1"/>
              </p:cNvSpPr>
              <p:nvPr/>
            </p:nvSpPr>
            <p:spPr bwMode="auto">
              <a:xfrm>
                <a:off x="5363"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843" name="Line 2255"/>
              <p:cNvSpPr>
                <a:spLocks noChangeShapeType="1"/>
              </p:cNvSpPr>
              <p:nvPr/>
            </p:nvSpPr>
            <p:spPr bwMode="auto">
              <a:xfrm>
                <a:off x="548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844" name="Line 2256"/>
              <p:cNvSpPr>
                <a:spLocks noChangeShapeType="1"/>
              </p:cNvSpPr>
              <p:nvPr/>
            </p:nvSpPr>
            <p:spPr bwMode="auto">
              <a:xfrm>
                <a:off x="5594"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845" name="Rectangle 2257"/>
              <p:cNvSpPr>
                <a:spLocks noChangeArrowheads="1"/>
              </p:cNvSpPr>
              <p:nvPr/>
            </p:nvSpPr>
            <p:spPr bwMode="auto">
              <a:xfrm>
                <a:off x="4440" y="3009"/>
                <a:ext cx="1154" cy="10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endParaRPr>
              </a:p>
            </p:txBody>
          </p:sp>
          <p:sp>
            <p:nvSpPr>
              <p:cNvPr id="30846" name="Line 2258"/>
              <p:cNvSpPr>
                <a:spLocks noChangeShapeType="1"/>
              </p:cNvSpPr>
              <p:nvPr/>
            </p:nvSpPr>
            <p:spPr bwMode="auto">
              <a:xfrm>
                <a:off x="444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847" name="Line 2259"/>
              <p:cNvSpPr>
                <a:spLocks noChangeShapeType="1"/>
              </p:cNvSpPr>
              <p:nvPr/>
            </p:nvSpPr>
            <p:spPr bwMode="auto">
              <a:xfrm>
                <a:off x="4428" y="402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848" name="Line 2260"/>
              <p:cNvSpPr>
                <a:spLocks noChangeShapeType="1"/>
              </p:cNvSpPr>
              <p:nvPr/>
            </p:nvSpPr>
            <p:spPr bwMode="auto">
              <a:xfrm>
                <a:off x="4428" y="39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849" name="Line 2261"/>
              <p:cNvSpPr>
                <a:spLocks noChangeShapeType="1"/>
              </p:cNvSpPr>
              <p:nvPr/>
            </p:nvSpPr>
            <p:spPr bwMode="auto">
              <a:xfrm>
                <a:off x="4428" y="382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850" name="Line 2262"/>
              <p:cNvSpPr>
                <a:spLocks noChangeShapeType="1"/>
              </p:cNvSpPr>
              <p:nvPr/>
            </p:nvSpPr>
            <p:spPr bwMode="auto">
              <a:xfrm>
                <a:off x="4428" y="37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851" name="Line 2263"/>
              <p:cNvSpPr>
                <a:spLocks noChangeShapeType="1"/>
              </p:cNvSpPr>
              <p:nvPr/>
            </p:nvSpPr>
            <p:spPr bwMode="auto">
              <a:xfrm>
                <a:off x="4428" y="362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852" name="Line 2264"/>
              <p:cNvSpPr>
                <a:spLocks noChangeShapeType="1"/>
              </p:cNvSpPr>
              <p:nvPr/>
            </p:nvSpPr>
            <p:spPr bwMode="auto">
              <a:xfrm>
                <a:off x="4428" y="352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853" name="Line 2265"/>
              <p:cNvSpPr>
                <a:spLocks noChangeShapeType="1"/>
              </p:cNvSpPr>
              <p:nvPr/>
            </p:nvSpPr>
            <p:spPr bwMode="auto">
              <a:xfrm>
                <a:off x="4428" y="341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854" name="Line 2266"/>
              <p:cNvSpPr>
                <a:spLocks noChangeShapeType="1"/>
              </p:cNvSpPr>
              <p:nvPr/>
            </p:nvSpPr>
            <p:spPr bwMode="auto">
              <a:xfrm>
                <a:off x="4428" y="331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855" name="Line 2267"/>
              <p:cNvSpPr>
                <a:spLocks noChangeShapeType="1"/>
              </p:cNvSpPr>
              <p:nvPr/>
            </p:nvSpPr>
            <p:spPr bwMode="auto">
              <a:xfrm>
                <a:off x="4428" y="321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856" name="Line 2268"/>
              <p:cNvSpPr>
                <a:spLocks noChangeShapeType="1"/>
              </p:cNvSpPr>
              <p:nvPr/>
            </p:nvSpPr>
            <p:spPr bwMode="auto">
              <a:xfrm>
                <a:off x="4428" y="311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857" name="Line 2269"/>
              <p:cNvSpPr>
                <a:spLocks noChangeShapeType="1"/>
              </p:cNvSpPr>
              <p:nvPr/>
            </p:nvSpPr>
            <p:spPr bwMode="auto">
              <a:xfrm>
                <a:off x="4428" y="300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858" name="Line 2270"/>
              <p:cNvSpPr>
                <a:spLocks noChangeShapeType="1"/>
              </p:cNvSpPr>
              <p:nvPr/>
            </p:nvSpPr>
            <p:spPr bwMode="auto">
              <a:xfrm>
                <a:off x="4440" y="4027"/>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859" name="Line 2271"/>
              <p:cNvSpPr>
                <a:spLocks noChangeShapeType="1"/>
              </p:cNvSpPr>
              <p:nvPr/>
            </p:nvSpPr>
            <p:spPr bwMode="auto">
              <a:xfrm flipV="1">
                <a:off x="444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860" name="Line 2272"/>
              <p:cNvSpPr>
                <a:spLocks noChangeShapeType="1"/>
              </p:cNvSpPr>
              <p:nvPr/>
            </p:nvSpPr>
            <p:spPr bwMode="auto">
              <a:xfrm flipV="1">
                <a:off x="455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861" name="Line 2273"/>
              <p:cNvSpPr>
                <a:spLocks noChangeShapeType="1"/>
              </p:cNvSpPr>
              <p:nvPr/>
            </p:nvSpPr>
            <p:spPr bwMode="auto">
              <a:xfrm flipV="1">
                <a:off x="467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862" name="Line 2274"/>
              <p:cNvSpPr>
                <a:spLocks noChangeShapeType="1"/>
              </p:cNvSpPr>
              <p:nvPr/>
            </p:nvSpPr>
            <p:spPr bwMode="auto">
              <a:xfrm flipV="1">
                <a:off x="478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863" name="Line 2275"/>
              <p:cNvSpPr>
                <a:spLocks noChangeShapeType="1"/>
              </p:cNvSpPr>
              <p:nvPr/>
            </p:nvSpPr>
            <p:spPr bwMode="auto">
              <a:xfrm flipV="1">
                <a:off x="4902"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864" name="Line 2276"/>
              <p:cNvSpPr>
                <a:spLocks noChangeShapeType="1"/>
              </p:cNvSpPr>
              <p:nvPr/>
            </p:nvSpPr>
            <p:spPr bwMode="auto">
              <a:xfrm flipV="1">
                <a:off x="502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865" name="Line 2277"/>
              <p:cNvSpPr>
                <a:spLocks noChangeShapeType="1"/>
              </p:cNvSpPr>
              <p:nvPr/>
            </p:nvSpPr>
            <p:spPr bwMode="auto">
              <a:xfrm flipV="1">
                <a:off x="5132"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866" name="Line 2278"/>
              <p:cNvSpPr>
                <a:spLocks noChangeShapeType="1"/>
              </p:cNvSpPr>
              <p:nvPr/>
            </p:nvSpPr>
            <p:spPr bwMode="auto">
              <a:xfrm flipV="1">
                <a:off x="525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867" name="Line 2279"/>
              <p:cNvSpPr>
                <a:spLocks noChangeShapeType="1"/>
              </p:cNvSpPr>
              <p:nvPr/>
            </p:nvSpPr>
            <p:spPr bwMode="auto">
              <a:xfrm flipV="1">
                <a:off x="5363"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868" name="Line 2280"/>
              <p:cNvSpPr>
                <a:spLocks noChangeShapeType="1"/>
              </p:cNvSpPr>
              <p:nvPr/>
            </p:nvSpPr>
            <p:spPr bwMode="auto">
              <a:xfrm flipV="1">
                <a:off x="548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869" name="Line 2281"/>
              <p:cNvSpPr>
                <a:spLocks noChangeShapeType="1"/>
              </p:cNvSpPr>
              <p:nvPr/>
            </p:nvSpPr>
            <p:spPr bwMode="auto">
              <a:xfrm flipV="1">
                <a:off x="5594"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endParaRPr>
              </a:p>
            </p:txBody>
          </p:sp>
          <p:sp>
            <p:nvSpPr>
              <p:cNvPr id="30870" name="Freeform 2282"/>
              <p:cNvSpPr>
                <a:spLocks/>
              </p:cNvSpPr>
              <p:nvPr/>
            </p:nvSpPr>
            <p:spPr bwMode="auto">
              <a:xfrm>
                <a:off x="4746" y="3577"/>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endParaRPr>
              </a:p>
            </p:txBody>
          </p:sp>
          <p:sp>
            <p:nvSpPr>
              <p:cNvPr id="30871" name="Freeform 2283"/>
              <p:cNvSpPr>
                <a:spLocks/>
              </p:cNvSpPr>
              <p:nvPr/>
            </p:nvSpPr>
            <p:spPr bwMode="auto">
              <a:xfrm>
                <a:off x="4627" y="3373"/>
                <a:ext cx="88" cy="87"/>
              </a:xfrm>
              <a:custGeom>
                <a:avLst/>
                <a:gdLst>
                  <a:gd name="T0" fmla="*/ 44 w 88"/>
                  <a:gd name="T1" fmla="*/ 0 h 87"/>
                  <a:gd name="T2" fmla="*/ 88 w 88"/>
                  <a:gd name="T3" fmla="*/ 43 h 87"/>
                  <a:gd name="T4" fmla="*/ 44 w 88"/>
                  <a:gd name="T5" fmla="*/ 87 h 87"/>
                  <a:gd name="T6" fmla="*/ 0 w 88"/>
                  <a:gd name="T7" fmla="*/ 43 h 87"/>
                  <a:gd name="T8" fmla="*/ 44 w 88"/>
                  <a:gd name="T9" fmla="*/ 0 h 87"/>
                  <a:gd name="T10" fmla="*/ 0 60000 65536"/>
                  <a:gd name="T11" fmla="*/ 0 60000 65536"/>
                  <a:gd name="T12" fmla="*/ 0 60000 65536"/>
                  <a:gd name="T13" fmla="*/ 0 60000 65536"/>
                  <a:gd name="T14" fmla="*/ 0 60000 65536"/>
                  <a:gd name="T15" fmla="*/ 0 w 88"/>
                  <a:gd name="T16" fmla="*/ 0 h 87"/>
                  <a:gd name="T17" fmla="*/ 88 w 88"/>
                  <a:gd name="T18" fmla="*/ 87 h 87"/>
                </a:gdLst>
                <a:ahLst/>
                <a:cxnLst>
                  <a:cxn ang="T10">
                    <a:pos x="T0" y="T1"/>
                  </a:cxn>
                  <a:cxn ang="T11">
                    <a:pos x="T2" y="T3"/>
                  </a:cxn>
                  <a:cxn ang="T12">
                    <a:pos x="T4" y="T5"/>
                  </a:cxn>
                  <a:cxn ang="T13">
                    <a:pos x="T6" y="T7"/>
                  </a:cxn>
                  <a:cxn ang="T14">
                    <a:pos x="T8" y="T9"/>
                  </a:cxn>
                </a:cxnLst>
                <a:rect l="T15" t="T16" r="T17" b="T18"/>
                <a:pathLst>
                  <a:path w="88" h="87">
                    <a:moveTo>
                      <a:pt x="44" y="0"/>
                    </a:moveTo>
                    <a:lnTo>
                      <a:pt x="88" y="43"/>
                    </a:lnTo>
                    <a:lnTo>
                      <a:pt x="44" y="87"/>
                    </a:lnTo>
                    <a:lnTo>
                      <a:pt x="0" y="43"/>
                    </a:lnTo>
                    <a:lnTo>
                      <a:pt x="44"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endParaRPr>
              </a:p>
            </p:txBody>
          </p:sp>
          <p:sp>
            <p:nvSpPr>
              <p:cNvPr id="30872" name="Freeform 2284"/>
              <p:cNvSpPr>
                <a:spLocks/>
              </p:cNvSpPr>
              <p:nvPr/>
            </p:nvSpPr>
            <p:spPr bwMode="auto">
              <a:xfrm>
                <a:off x="5207" y="3681"/>
                <a:ext cx="87" cy="87"/>
              </a:xfrm>
              <a:custGeom>
                <a:avLst/>
                <a:gdLst>
                  <a:gd name="T0" fmla="*/ 44 w 87"/>
                  <a:gd name="T1" fmla="*/ 0 h 87"/>
                  <a:gd name="T2" fmla="*/ 87 w 87"/>
                  <a:gd name="T3" fmla="*/ 44 h 87"/>
                  <a:gd name="T4" fmla="*/ 44 w 87"/>
                  <a:gd name="T5" fmla="*/ 87 h 87"/>
                  <a:gd name="T6" fmla="*/ 0 w 87"/>
                  <a:gd name="T7" fmla="*/ 44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4"/>
                    </a:lnTo>
                    <a:lnTo>
                      <a:pt x="44" y="87"/>
                    </a:lnTo>
                    <a:lnTo>
                      <a:pt x="0" y="44"/>
                    </a:lnTo>
                    <a:lnTo>
                      <a:pt x="44"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endParaRPr>
              </a:p>
            </p:txBody>
          </p:sp>
          <p:sp>
            <p:nvSpPr>
              <p:cNvPr id="30873" name="Freeform 2285"/>
              <p:cNvSpPr>
                <a:spLocks/>
              </p:cNvSpPr>
              <p:nvPr/>
            </p:nvSpPr>
            <p:spPr bwMode="auto">
              <a:xfrm>
                <a:off x="4858" y="3275"/>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endParaRPr>
              </a:p>
            </p:txBody>
          </p:sp>
          <p:sp>
            <p:nvSpPr>
              <p:cNvPr id="30874" name="Freeform 2286"/>
              <p:cNvSpPr>
                <a:spLocks/>
              </p:cNvSpPr>
              <p:nvPr/>
            </p:nvSpPr>
            <p:spPr bwMode="auto">
              <a:xfrm>
                <a:off x="4746" y="317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pPr defTabSz="457189"/>
                <a:endParaRPr lang="en-US">
                  <a:solidFill>
                    <a:srgbClr val="000000"/>
                  </a:solidFill>
                </a:endParaRPr>
              </a:p>
            </p:txBody>
          </p:sp>
          <p:sp>
            <p:nvSpPr>
              <p:cNvPr id="30875" name="Freeform 2287"/>
              <p:cNvSpPr>
                <a:spLocks/>
              </p:cNvSpPr>
              <p:nvPr/>
            </p:nvSpPr>
            <p:spPr bwMode="auto">
              <a:xfrm>
                <a:off x="5319" y="3478"/>
                <a:ext cx="88" cy="86"/>
              </a:xfrm>
              <a:custGeom>
                <a:avLst/>
                <a:gdLst>
                  <a:gd name="T0" fmla="*/ 44 w 88"/>
                  <a:gd name="T1" fmla="*/ 0 h 86"/>
                  <a:gd name="T2" fmla="*/ 88 w 88"/>
                  <a:gd name="T3" fmla="*/ 43 h 86"/>
                  <a:gd name="T4" fmla="*/ 44 w 88"/>
                  <a:gd name="T5" fmla="*/ 86 h 86"/>
                  <a:gd name="T6" fmla="*/ 0 w 88"/>
                  <a:gd name="T7" fmla="*/ 43 h 86"/>
                  <a:gd name="T8" fmla="*/ 44 w 88"/>
                  <a:gd name="T9" fmla="*/ 0 h 86"/>
                  <a:gd name="T10" fmla="*/ 0 60000 65536"/>
                  <a:gd name="T11" fmla="*/ 0 60000 65536"/>
                  <a:gd name="T12" fmla="*/ 0 60000 65536"/>
                  <a:gd name="T13" fmla="*/ 0 60000 65536"/>
                  <a:gd name="T14" fmla="*/ 0 60000 65536"/>
                  <a:gd name="T15" fmla="*/ 0 w 88"/>
                  <a:gd name="T16" fmla="*/ 0 h 86"/>
                  <a:gd name="T17" fmla="*/ 88 w 88"/>
                  <a:gd name="T18" fmla="*/ 86 h 86"/>
                </a:gdLst>
                <a:ahLst/>
                <a:cxnLst>
                  <a:cxn ang="T10">
                    <a:pos x="T0" y="T1"/>
                  </a:cxn>
                  <a:cxn ang="T11">
                    <a:pos x="T2" y="T3"/>
                  </a:cxn>
                  <a:cxn ang="T12">
                    <a:pos x="T4" y="T5"/>
                  </a:cxn>
                  <a:cxn ang="T13">
                    <a:pos x="T6" y="T7"/>
                  </a:cxn>
                  <a:cxn ang="T14">
                    <a:pos x="T8" y="T9"/>
                  </a:cxn>
                </a:cxnLst>
                <a:rect l="T15" t="T16" r="T17" b="T18"/>
                <a:pathLst>
                  <a:path w="88" h="86">
                    <a:moveTo>
                      <a:pt x="44" y="0"/>
                    </a:moveTo>
                    <a:lnTo>
                      <a:pt x="88" y="43"/>
                    </a:lnTo>
                    <a:lnTo>
                      <a:pt x="44" y="86"/>
                    </a:lnTo>
                    <a:lnTo>
                      <a:pt x="0" y="43"/>
                    </a:lnTo>
                    <a:lnTo>
                      <a:pt x="44"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endParaRPr>
              </a:p>
            </p:txBody>
          </p:sp>
          <p:sp>
            <p:nvSpPr>
              <p:cNvPr id="30876" name="Freeform 2288"/>
              <p:cNvSpPr>
                <a:spLocks/>
              </p:cNvSpPr>
              <p:nvPr/>
            </p:nvSpPr>
            <p:spPr bwMode="auto">
              <a:xfrm>
                <a:off x="5089" y="378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chemeClr val="hlink"/>
              </a:solidFill>
              <a:ln w="9525">
                <a:solidFill>
                  <a:schemeClr val="hlink"/>
                </a:solidFill>
                <a:round/>
                <a:headEnd/>
                <a:tailEnd/>
              </a:ln>
            </p:spPr>
            <p:txBody>
              <a:bodyPr/>
              <a:lstStyle/>
              <a:p>
                <a:pPr defTabSz="457189"/>
                <a:endParaRPr lang="en-US">
                  <a:solidFill>
                    <a:srgbClr val="000000"/>
                  </a:solidFill>
                </a:endParaRPr>
              </a:p>
            </p:txBody>
          </p:sp>
          <p:sp>
            <p:nvSpPr>
              <p:cNvPr id="30877" name="Freeform 2289"/>
              <p:cNvSpPr>
                <a:spLocks/>
              </p:cNvSpPr>
              <p:nvPr/>
            </p:nvSpPr>
            <p:spPr bwMode="auto">
              <a:xfrm>
                <a:off x="5207" y="3577"/>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endParaRPr>
              </a:p>
            </p:txBody>
          </p:sp>
          <p:sp>
            <p:nvSpPr>
              <p:cNvPr id="30878" name="Freeform 2290"/>
              <p:cNvSpPr>
                <a:spLocks/>
              </p:cNvSpPr>
              <p:nvPr/>
            </p:nvSpPr>
            <p:spPr bwMode="auto">
              <a:xfrm>
                <a:off x="5207" y="3373"/>
                <a:ext cx="87" cy="87"/>
              </a:xfrm>
              <a:custGeom>
                <a:avLst/>
                <a:gdLst>
                  <a:gd name="T0" fmla="*/ 44 w 87"/>
                  <a:gd name="T1" fmla="*/ 0 h 87"/>
                  <a:gd name="T2" fmla="*/ 87 w 87"/>
                  <a:gd name="T3" fmla="*/ 43 h 87"/>
                  <a:gd name="T4" fmla="*/ 44 w 87"/>
                  <a:gd name="T5" fmla="*/ 87 h 87"/>
                  <a:gd name="T6" fmla="*/ 0 w 87"/>
                  <a:gd name="T7" fmla="*/ 43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3"/>
                    </a:lnTo>
                    <a:lnTo>
                      <a:pt x="44" y="87"/>
                    </a:lnTo>
                    <a:lnTo>
                      <a:pt x="0" y="43"/>
                    </a:lnTo>
                    <a:lnTo>
                      <a:pt x="44"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endParaRPr>
              </a:p>
            </p:txBody>
          </p:sp>
          <p:sp>
            <p:nvSpPr>
              <p:cNvPr id="30879" name="Rectangle 2291"/>
              <p:cNvSpPr>
                <a:spLocks noChangeArrowheads="1"/>
              </p:cNvSpPr>
              <p:nvPr/>
            </p:nvSpPr>
            <p:spPr bwMode="auto">
              <a:xfrm>
                <a:off x="4390" y="4008"/>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0</a:t>
                </a:r>
                <a:endParaRPr lang="ko-KR" altLang="en-US" sz="1800">
                  <a:solidFill>
                    <a:srgbClr val="000000"/>
                  </a:solidFill>
                  <a:ea typeface="Gulim" panose="020B0600000101010101" pitchFamily="34" charset="-127"/>
                </a:endParaRPr>
              </a:p>
            </p:txBody>
          </p:sp>
          <p:sp>
            <p:nvSpPr>
              <p:cNvPr id="30880" name="Rectangle 2292"/>
              <p:cNvSpPr>
                <a:spLocks noChangeArrowheads="1"/>
              </p:cNvSpPr>
              <p:nvPr/>
            </p:nvSpPr>
            <p:spPr bwMode="auto">
              <a:xfrm>
                <a:off x="4390" y="3910"/>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1</a:t>
                </a:r>
                <a:endParaRPr lang="ko-KR" altLang="en-US" sz="1800">
                  <a:solidFill>
                    <a:srgbClr val="000000"/>
                  </a:solidFill>
                  <a:ea typeface="Gulim" panose="020B0600000101010101" pitchFamily="34" charset="-127"/>
                </a:endParaRPr>
              </a:p>
            </p:txBody>
          </p:sp>
          <p:sp>
            <p:nvSpPr>
              <p:cNvPr id="30881" name="Rectangle 2293"/>
              <p:cNvSpPr>
                <a:spLocks noChangeArrowheads="1"/>
              </p:cNvSpPr>
              <p:nvPr/>
            </p:nvSpPr>
            <p:spPr bwMode="auto">
              <a:xfrm>
                <a:off x="4390" y="3805"/>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2</a:t>
                </a:r>
                <a:endParaRPr lang="ko-KR" altLang="en-US" sz="1800">
                  <a:solidFill>
                    <a:srgbClr val="000000"/>
                  </a:solidFill>
                  <a:ea typeface="Gulim" panose="020B0600000101010101" pitchFamily="34" charset="-127"/>
                </a:endParaRPr>
              </a:p>
            </p:txBody>
          </p:sp>
          <p:sp>
            <p:nvSpPr>
              <p:cNvPr id="30882" name="Rectangle 2294"/>
              <p:cNvSpPr>
                <a:spLocks noChangeArrowheads="1"/>
              </p:cNvSpPr>
              <p:nvPr/>
            </p:nvSpPr>
            <p:spPr bwMode="auto">
              <a:xfrm>
                <a:off x="4390" y="3706"/>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3</a:t>
                </a:r>
                <a:endParaRPr lang="ko-KR" altLang="en-US" sz="1800">
                  <a:solidFill>
                    <a:srgbClr val="000000"/>
                  </a:solidFill>
                  <a:ea typeface="Gulim" panose="020B0600000101010101" pitchFamily="34" charset="-127"/>
                </a:endParaRPr>
              </a:p>
            </p:txBody>
          </p:sp>
          <p:sp>
            <p:nvSpPr>
              <p:cNvPr id="30883" name="Rectangle 2295"/>
              <p:cNvSpPr>
                <a:spLocks noChangeArrowheads="1"/>
              </p:cNvSpPr>
              <p:nvPr/>
            </p:nvSpPr>
            <p:spPr bwMode="auto">
              <a:xfrm>
                <a:off x="4390" y="3601"/>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4</a:t>
                </a:r>
                <a:endParaRPr lang="ko-KR" altLang="en-US" sz="1800">
                  <a:solidFill>
                    <a:srgbClr val="000000"/>
                  </a:solidFill>
                  <a:ea typeface="Gulim" panose="020B0600000101010101" pitchFamily="34" charset="-127"/>
                </a:endParaRPr>
              </a:p>
            </p:txBody>
          </p:sp>
          <p:sp>
            <p:nvSpPr>
              <p:cNvPr id="30884" name="Rectangle 2296"/>
              <p:cNvSpPr>
                <a:spLocks noChangeArrowheads="1"/>
              </p:cNvSpPr>
              <p:nvPr/>
            </p:nvSpPr>
            <p:spPr bwMode="auto">
              <a:xfrm>
                <a:off x="4390" y="3503"/>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5</a:t>
                </a:r>
                <a:endParaRPr lang="ko-KR" altLang="en-US" sz="1800">
                  <a:solidFill>
                    <a:srgbClr val="000000"/>
                  </a:solidFill>
                  <a:ea typeface="Gulim" panose="020B0600000101010101" pitchFamily="34" charset="-127"/>
                </a:endParaRPr>
              </a:p>
            </p:txBody>
          </p:sp>
          <p:sp>
            <p:nvSpPr>
              <p:cNvPr id="30885" name="Rectangle 2297"/>
              <p:cNvSpPr>
                <a:spLocks noChangeArrowheads="1"/>
              </p:cNvSpPr>
              <p:nvPr/>
            </p:nvSpPr>
            <p:spPr bwMode="auto">
              <a:xfrm>
                <a:off x="4390" y="3398"/>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6</a:t>
                </a:r>
                <a:endParaRPr lang="ko-KR" altLang="en-US" sz="1800">
                  <a:solidFill>
                    <a:srgbClr val="000000"/>
                  </a:solidFill>
                  <a:ea typeface="Gulim" panose="020B0600000101010101" pitchFamily="34" charset="-127"/>
                </a:endParaRPr>
              </a:p>
            </p:txBody>
          </p:sp>
          <p:sp>
            <p:nvSpPr>
              <p:cNvPr id="30886" name="Rectangle 2298"/>
              <p:cNvSpPr>
                <a:spLocks noChangeArrowheads="1"/>
              </p:cNvSpPr>
              <p:nvPr/>
            </p:nvSpPr>
            <p:spPr bwMode="auto">
              <a:xfrm>
                <a:off x="4390" y="3299"/>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7</a:t>
                </a:r>
                <a:endParaRPr lang="ko-KR" altLang="en-US" sz="1800">
                  <a:solidFill>
                    <a:srgbClr val="000000"/>
                  </a:solidFill>
                  <a:ea typeface="Gulim" panose="020B0600000101010101" pitchFamily="34" charset="-127"/>
                </a:endParaRPr>
              </a:p>
            </p:txBody>
          </p:sp>
          <p:sp>
            <p:nvSpPr>
              <p:cNvPr id="30887" name="Rectangle 2299"/>
              <p:cNvSpPr>
                <a:spLocks noChangeArrowheads="1"/>
              </p:cNvSpPr>
              <p:nvPr/>
            </p:nvSpPr>
            <p:spPr bwMode="auto">
              <a:xfrm>
                <a:off x="4390" y="3194"/>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8</a:t>
                </a:r>
                <a:endParaRPr lang="ko-KR" altLang="en-US" sz="1800">
                  <a:solidFill>
                    <a:srgbClr val="000000"/>
                  </a:solidFill>
                  <a:ea typeface="Gulim" panose="020B0600000101010101" pitchFamily="34" charset="-127"/>
                </a:endParaRPr>
              </a:p>
            </p:txBody>
          </p:sp>
          <p:sp>
            <p:nvSpPr>
              <p:cNvPr id="30888" name="Rectangle 2300"/>
              <p:cNvSpPr>
                <a:spLocks noChangeArrowheads="1"/>
              </p:cNvSpPr>
              <p:nvPr/>
            </p:nvSpPr>
            <p:spPr bwMode="auto">
              <a:xfrm>
                <a:off x="4390" y="3096"/>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9</a:t>
                </a:r>
                <a:endParaRPr lang="ko-KR" altLang="en-US" sz="1800">
                  <a:solidFill>
                    <a:srgbClr val="000000"/>
                  </a:solidFill>
                  <a:ea typeface="Gulim" panose="020B0600000101010101" pitchFamily="34" charset="-127"/>
                </a:endParaRPr>
              </a:p>
            </p:txBody>
          </p:sp>
          <p:sp>
            <p:nvSpPr>
              <p:cNvPr id="30889" name="Rectangle 2301"/>
              <p:cNvSpPr>
                <a:spLocks noChangeArrowheads="1"/>
              </p:cNvSpPr>
              <p:nvPr/>
            </p:nvSpPr>
            <p:spPr bwMode="auto">
              <a:xfrm>
                <a:off x="4372" y="2991"/>
                <a:ext cx="44"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10</a:t>
                </a:r>
                <a:endParaRPr lang="ko-KR" altLang="en-US" sz="1800">
                  <a:solidFill>
                    <a:srgbClr val="000000"/>
                  </a:solidFill>
                  <a:ea typeface="Gulim" panose="020B0600000101010101" pitchFamily="34" charset="-127"/>
                </a:endParaRPr>
              </a:p>
            </p:txBody>
          </p:sp>
          <p:sp>
            <p:nvSpPr>
              <p:cNvPr id="30890" name="Rectangle 2302"/>
              <p:cNvSpPr>
                <a:spLocks noChangeArrowheads="1"/>
              </p:cNvSpPr>
              <p:nvPr/>
            </p:nvSpPr>
            <p:spPr bwMode="auto">
              <a:xfrm>
                <a:off x="4434" y="4070"/>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0</a:t>
                </a:r>
                <a:endParaRPr lang="ko-KR" altLang="en-US" sz="1800">
                  <a:solidFill>
                    <a:srgbClr val="000000"/>
                  </a:solidFill>
                  <a:ea typeface="Gulim" panose="020B0600000101010101" pitchFamily="34" charset="-127"/>
                </a:endParaRPr>
              </a:p>
            </p:txBody>
          </p:sp>
          <p:sp>
            <p:nvSpPr>
              <p:cNvPr id="30891" name="Rectangle 2303"/>
              <p:cNvSpPr>
                <a:spLocks noChangeArrowheads="1"/>
              </p:cNvSpPr>
              <p:nvPr/>
            </p:nvSpPr>
            <p:spPr bwMode="auto">
              <a:xfrm>
                <a:off x="4553" y="4070"/>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1</a:t>
                </a:r>
                <a:endParaRPr lang="ko-KR" altLang="en-US" sz="1800">
                  <a:solidFill>
                    <a:srgbClr val="000000"/>
                  </a:solidFill>
                  <a:ea typeface="Gulim" panose="020B0600000101010101" pitchFamily="34" charset="-127"/>
                </a:endParaRPr>
              </a:p>
            </p:txBody>
          </p:sp>
          <p:sp>
            <p:nvSpPr>
              <p:cNvPr id="30892" name="Rectangle 2304"/>
              <p:cNvSpPr>
                <a:spLocks noChangeArrowheads="1"/>
              </p:cNvSpPr>
              <p:nvPr/>
            </p:nvSpPr>
            <p:spPr bwMode="auto">
              <a:xfrm>
                <a:off x="4665" y="4070"/>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2</a:t>
                </a:r>
                <a:endParaRPr lang="ko-KR" altLang="en-US" sz="1800">
                  <a:solidFill>
                    <a:srgbClr val="000000"/>
                  </a:solidFill>
                  <a:ea typeface="Gulim" panose="020B0600000101010101" pitchFamily="34" charset="-127"/>
                </a:endParaRPr>
              </a:p>
            </p:txBody>
          </p:sp>
          <p:sp>
            <p:nvSpPr>
              <p:cNvPr id="30893" name="Rectangle 2305"/>
              <p:cNvSpPr>
                <a:spLocks noChangeArrowheads="1"/>
              </p:cNvSpPr>
              <p:nvPr/>
            </p:nvSpPr>
            <p:spPr bwMode="auto">
              <a:xfrm>
                <a:off x="4783" y="4070"/>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3</a:t>
                </a:r>
                <a:endParaRPr lang="ko-KR" altLang="en-US" sz="1800">
                  <a:solidFill>
                    <a:srgbClr val="000000"/>
                  </a:solidFill>
                  <a:ea typeface="Gulim" panose="020B0600000101010101" pitchFamily="34" charset="-127"/>
                </a:endParaRPr>
              </a:p>
            </p:txBody>
          </p:sp>
          <p:sp>
            <p:nvSpPr>
              <p:cNvPr id="30894" name="Rectangle 2306"/>
              <p:cNvSpPr>
                <a:spLocks noChangeArrowheads="1"/>
              </p:cNvSpPr>
              <p:nvPr/>
            </p:nvSpPr>
            <p:spPr bwMode="auto">
              <a:xfrm>
                <a:off x="4895" y="4070"/>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4</a:t>
                </a:r>
                <a:endParaRPr lang="ko-KR" altLang="en-US" sz="1800">
                  <a:solidFill>
                    <a:srgbClr val="000000"/>
                  </a:solidFill>
                  <a:ea typeface="Gulim" panose="020B0600000101010101" pitchFamily="34" charset="-127"/>
                </a:endParaRPr>
              </a:p>
            </p:txBody>
          </p:sp>
          <p:sp>
            <p:nvSpPr>
              <p:cNvPr id="30895" name="Rectangle 2307"/>
              <p:cNvSpPr>
                <a:spLocks noChangeArrowheads="1"/>
              </p:cNvSpPr>
              <p:nvPr/>
            </p:nvSpPr>
            <p:spPr bwMode="auto">
              <a:xfrm>
                <a:off x="5014" y="4070"/>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5</a:t>
                </a:r>
                <a:endParaRPr lang="ko-KR" altLang="en-US" sz="1800">
                  <a:solidFill>
                    <a:srgbClr val="000000"/>
                  </a:solidFill>
                  <a:ea typeface="Gulim" panose="020B0600000101010101" pitchFamily="34" charset="-127"/>
                </a:endParaRPr>
              </a:p>
            </p:txBody>
          </p:sp>
          <p:sp>
            <p:nvSpPr>
              <p:cNvPr id="30896" name="Rectangle 2308"/>
              <p:cNvSpPr>
                <a:spLocks noChangeArrowheads="1"/>
              </p:cNvSpPr>
              <p:nvPr/>
            </p:nvSpPr>
            <p:spPr bwMode="auto">
              <a:xfrm>
                <a:off x="5126" y="4070"/>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6</a:t>
                </a:r>
                <a:endParaRPr lang="ko-KR" altLang="en-US" sz="1800">
                  <a:solidFill>
                    <a:srgbClr val="000000"/>
                  </a:solidFill>
                  <a:ea typeface="Gulim" panose="020B0600000101010101" pitchFamily="34" charset="-127"/>
                </a:endParaRPr>
              </a:p>
            </p:txBody>
          </p:sp>
          <p:sp>
            <p:nvSpPr>
              <p:cNvPr id="30897" name="Rectangle 2309"/>
              <p:cNvSpPr>
                <a:spLocks noChangeArrowheads="1"/>
              </p:cNvSpPr>
              <p:nvPr/>
            </p:nvSpPr>
            <p:spPr bwMode="auto">
              <a:xfrm>
                <a:off x="5244" y="4070"/>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7</a:t>
                </a:r>
                <a:endParaRPr lang="ko-KR" altLang="en-US" sz="1800">
                  <a:solidFill>
                    <a:srgbClr val="000000"/>
                  </a:solidFill>
                  <a:ea typeface="Gulim" panose="020B0600000101010101" pitchFamily="34" charset="-127"/>
                </a:endParaRPr>
              </a:p>
            </p:txBody>
          </p:sp>
          <p:sp>
            <p:nvSpPr>
              <p:cNvPr id="30898" name="Rectangle 2310"/>
              <p:cNvSpPr>
                <a:spLocks noChangeArrowheads="1"/>
              </p:cNvSpPr>
              <p:nvPr/>
            </p:nvSpPr>
            <p:spPr bwMode="auto">
              <a:xfrm>
                <a:off x="5357" y="4070"/>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8</a:t>
                </a:r>
                <a:endParaRPr lang="ko-KR" altLang="en-US" sz="1800">
                  <a:solidFill>
                    <a:srgbClr val="000000"/>
                  </a:solidFill>
                  <a:ea typeface="Gulim" panose="020B0600000101010101" pitchFamily="34" charset="-127"/>
                </a:endParaRPr>
              </a:p>
            </p:txBody>
          </p:sp>
          <p:sp>
            <p:nvSpPr>
              <p:cNvPr id="30899" name="Rectangle 2311"/>
              <p:cNvSpPr>
                <a:spLocks noChangeArrowheads="1"/>
              </p:cNvSpPr>
              <p:nvPr/>
            </p:nvSpPr>
            <p:spPr bwMode="auto">
              <a:xfrm>
                <a:off x="5475" y="4070"/>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9</a:t>
                </a:r>
                <a:endParaRPr lang="ko-KR" altLang="en-US" sz="1800">
                  <a:solidFill>
                    <a:srgbClr val="000000"/>
                  </a:solidFill>
                  <a:ea typeface="Gulim" panose="020B0600000101010101" pitchFamily="34" charset="-127"/>
                </a:endParaRPr>
              </a:p>
            </p:txBody>
          </p:sp>
          <p:sp>
            <p:nvSpPr>
              <p:cNvPr id="30900" name="Rectangle 2312"/>
              <p:cNvSpPr>
                <a:spLocks noChangeArrowheads="1"/>
              </p:cNvSpPr>
              <p:nvPr/>
            </p:nvSpPr>
            <p:spPr bwMode="auto">
              <a:xfrm>
                <a:off x="5575" y="4070"/>
                <a:ext cx="44"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10</a:t>
                </a:r>
                <a:endParaRPr lang="ko-KR" altLang="en-US" sz="1800">
                  <a:solidFill>
                    <a:srgbClr val="000000"/>
                  </a:solidFill>
                  <a:ea typeface="Gulim" panose="020B0600000101010101" pitchFamily="34" charset="-127"/>
                </a:endParaRPr>
              </a:p>
            </p:txBody>
          </p:sp>
          <p:sp>
            <p:nvSpPr>
              <p:cNvPr id="30901" name="Rectangle 2313"/>
              <p:cNvSpPr>
                <a:spLocks noChangeArrowheads="1"/>
              </p:cNvSpPr>
              <p:nvPr/>
            </p:nvSpPr>
            <p:spPr bwMode="auto">
              <a:xfrm>
                <a:off x="4297" y="2905"/>
                <a:ext cx="1371" cy="1282"/>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endParaRPr>
              </a:p>
            </p:txBody>
          </p:sp>
          <p:sp>
            <p:nvSpPr>
              <p:cNvPr id="30902" name="Line 2314"/>
              <p:cNvSpPr>
                <a:spLocks noChangeShapeType="1"/>
              </p:cNvSpPr>
              <p:nvPr/>
            </p:nvSpPr>
            <p:spPr bwMode="auto">
              <a:xfrm>
                <a:off x="5245" y="3456"/>
                <a:ext cx="0" cy="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defTabSz="457189"/>
                <a:endParaRPr lang="en-US">
                  <a:solidFill>
                    <a:srgbClr val="000000"/>
                  </a:solidFill>
                </a:endParaRPr>
              </a:p>
            </p:txBody>
          </p:sp>
          <p:sp>
            <p:nvSpPr>
              <p:cNvPr id="30903" name="Freeform 2315"/>
              <p:cNvSpPr>
                <a:spLocks/>
              </p:cNvSpPr>
              <p:nvPr/>
            </p:nvSpPr>
            <p:spPr bwMode="auto">
              <a:xfrm>
                <a:off x="5088" y="3582"/>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pPr defTabSz="457189"/>
                <a:endParaRPr lang="en-US">
                  <a:solidFill>
                    <a:srgbClr val="000000"/>
                  </a:solidFill>
                </a:endParaRPr>
              </a:p>
            </p:txBody>
          </p:sp>
        </p:grpSp>
      </p:grpSp>
      <p:grpSp>
        <p:nvGrpSpPr>
          <p:cNvPr id="7" name="Group 6"/>
          <p:cNvGrpSpPr/>
          <p:nvPr/>
        </p:nvGrpSpPr>
        <p:grpSpPr>
          <a:xfrm>
            <a:off x="5579419" y="5003502"/>
            <a:ext cx="1257870" cy="1219200"/>
            <a:chOff x="5579419" y="5003502"/>
            <a:chExt cx="1257870" cy="1219200"/>
          </a:xfrm>
        </p:grpSpPr>
        <p:sp>
          <p:nvSpPr>
            <p:cNvPr id="271" name="Oval 2055"/>
            <p:cNvSpPr>
              <a:spLocks noChangeArrowheads="1"/>
            </p:cNvSpPr>
            <p:nvPr/>
          </p:nvSpPr>
          <p:spPr bwMode="auto">
            <a:xfrm>
              <a:off x="6235528" y="5284720"/>
              <a:ext cx="601761" cy="937982"/>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endParaRPr>
            </a:p>
          </p:txBody>
        </p:sp>
        <p:sp>
          <p:nvSpPr>
            <p:cNvPr id="272" name="Oval 2055"/>
            <p:cNvSpPr>
              <a:spLocks noChangeArrowheads="1"/>
            </p:cNvSpPr>
            <p:nvPr/>
          </p:nvSpPr>
          <p:spPr bwMode="auto">
            <a:xfrm>
              <a:off x="5579419" y="5003502"/>
              <a:ext cx="535533" cy="819450"/>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endParaRPr>
            </a:p>
          </p:txBody>
        </p:sp>
        <p:sp>
          <p:nvSpPr>
            <p:cNvPr id="273" name="Freeform 2228"/>
            <p:cNvSpPr>
              <a:spLocks/>
            </p:cNvSpPr>
            <p:nvPr/>
          </p:nvSpPr>
          <p:spPr bwMode="auto">
            <a:xfrm>
              <a:off x="6327775" y="5990051"/>
              <a:ext cx="138112" cy="136525"/>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endParaRPr>
            </a:p>
          </p:txBody>
        </p:sp>
      </p:grpSp>
    </p:spTree>
    <p:extLst>
      <p:ext uri="{BB962C8B-B14F-4D97-AF65-F5344CB8AC3E}">
        <p14:creationId xmlns:p14="http://schemas.microsoft.com/office/powerpoint/2010/main" val="510813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209550" y="95250"/>
            <a:ext cx="12744450" cy="990600"/>
          </a:xfrm>
        </p:spPr>
        <p:txBody>
          <a:bodyPr vert="horz" lIns="92075" tIns="46038" rIns="92075" bIns="46038" rtlCol="0" anchor="ctr">
            <a:noAutofit/>
          </a:bodyPr>
          <a:lstStyle/>
          <a:p>
            <a:pPr eaLnBrk="1" hangingPunct="1"/>
            <a:r>
              <a:rPr lang="en-US" altLang="zh-CN" sz="3800" dirty="0">
                <a:ea typeface="SimSun" panose="02010600030101010101" pitchFamily="2" charset="-122"/>
              </a:rPr>
              <a:t>Chapter 10. </a:t>
            </a:r>
            <a:r>
              <a:rPr lang="en-AU" altLang="zh-TW" sz="3800" dirty="0">
                <a:ea typeface="PMingLiU" panose="02020500000000000000" pitchFamily="18" charset="-120"/>
              </a:rPr>
              <a:t>Cluster Analysis: Basic Concepts and Methods</a:t>
            </a:r>
            <a:endParaRPr lang="en-US" altLang="zh-CN" sz="3800" dirty="0">
              <a:ea typeface="PMingLiU" panose="02020500000000000000" pitchFamily="18" charset="-120"/>
            </a:endParaRPr>
          </a:p>
        </p:txBody>
      </p:sp>
      <p:sp>
        <p:nvSpPr>
          <p:cNvPr id="12292" name="Rectangle 3"/>
          <p:cNvSpPr>
            <a:spLocks noGrp="1" noChangeArrowheads="1"/>
          </p:cNvSpPr>
          <p:nvPr>
            <p:ph type="body" idx="4294967295"/>
          </p:nvPr>
        </p:nvSpPr>
        <p:spPr>
          <a:xfrm>
            <a:off x="578827" y="1156918"/>
            <a:ext cx="10915650" cy="5595573"/>
          </a:xfrm>
        </p:spPr>
        <p:txBody>
          <a:bodyPr vert="horz" lIns="92075" tIns="46038" rIns="92075" bIns="46038" rtlCol="0">
            <a:noAutofit/>
          </a:bodyPr>
          <a:lstStyle/>
          <a:p>
            <a:pPr marL="533400" indent="-533400">
              <a:lnSpc>
                <a:spcPct val="200000"/>
              </a:lnSpc>
            </a:pPr>
            <a:r>
              <a:rPr lang="en-US" altLang="zh-CN" sz="2800" dirty="0">
                <a:latin typeface="Calibri" panose="020F0502020204030204" pitchFamily="34" charset="0"/>
                <a:ea typeface="SimSun" panose="02010600030101010101" pitchFamily="2" charset="-122"/>
              </a:rPr>
              <a:t>Cluster Analysis: An Introduction</a:t>
            </a:r>
          </a:p>
          <a:p>
            <a:pPr marL="533400" indent="-533400">
              <a:lnSpc>
                <a:spcPct val="200000"/>
              </a:lnSpc>
            </a:pPr>
            <a:r>
              <a:rPr lang="en-US" altLang="zh-CN" sz="2800" dirty="0">
                <a:latin typeface="Calibri" panose="020F0502020204030204" pitchFamily="34" charset="0"/>
                <a:ea typeface="SimSun" panose="02010600030101010101" pitchFamily="2" charset="-122"/>
              </a:rPr>
              <a:t>Partitioning Methods</a:t>
            </a:r>
          </a:p>
          <a:p>
            <a:pPr marL="533400" indent="-533400">
              <a:lnSpc>
                <a:spcPct val="200000"/>
              </a:lnSpc>
            </a:pPr>
            <a:r>
              <a:rPr lang="en-US" altLang="zh-CN" sz="2800" dirty="0">
                <a:latin typeface="Calibri" panose="020F0502020204030204" pitchFamily="34" charset="0"/>
                <a:ea typeface="SimSun" panose="02010600030101010101" pitchFamily="2" charset="-122"/>
              </a:rPr>
              <a:t>Hierarchical Methods</a:t>
            </a:r>
          </a:p>
          <a:p>
            <a:pPr marL="533400" indent="-533400">
              <a:lnSpc>
                <a:spcPct val="200000"/>
              </a:lnSpc>
            </a:pPr>
            <a:r>
              <a:rPr lang="en-US" altLang="zh-CN" sz="2800" dirty="0">
                <a:solidFill>
                  <a:schemeClr val="bg1">
                    <a:lumMod val="75000"/>
                  </a:schemeClr>
                </a:solidFill>
                <a:latin typeface="Calibri" panose="020F0502020204030204" pitchFamily="34" charset="0"/>
                <a:ea typeface="SimSun" panose="02010600030101010101" pitchFamily="2" charset="-122"/>
              </a:rPr>
              <a:t>Density- and Grid-Based Methods</a:t>
            </a:r>
          </a:p>
          <a:p>
            <a:pPr marL="533400" indent="-533400">
              <a:lnSpc>
                <a:spcPct val="200000"/>
              </a:lnSpc>
            </a:pPr>
            <a:r>
              <a:rPr lang="en-US" altLang="zh-CN" sz="2800" dirty="0">
                <a:latin typeface="Calibri" panose="020F0502020204030204" pitchFamily="34" charset="0"/>
                <a:ea typeface="SimSun" panose="02010600030101010101" pitchFamily="2" charset="-122"/>
              </a:rPr>
              <a:t>Evaluation of Clustering (Coverage will be based on the available time)</a:t>
            </a:r>
          </a:p>
          <a:p>
            <a:pPr marL="533400" indent="-533400">
              <a:lnSpc>
                <a:spcPct val="200000"/>
              </a:lnSpc>
            </a:pPr>
            <a:r>
              <a:rPr lang="en-US" altLang="zh-CN" sz="2800" dirty="0">
                <a:latin typeface="Calibri" panose="020F0502020204030204" pitchFamily="34" charset="0"/>
                <a:ea typeface="SimSun" panose="02010600030101010101" pitchFamily="2" charset="-122"/>
              </a:rPr>
              <a:t>Summary</a:t>
            </a:r>
          </a:p>
        </p:txBody>
      </p:sp>
      <p:sp>
        <p:nvSpPr>
          <p:cNvPr id="12293" name="AutoShape 5"/>
          <p:cNvSpPr>
            <a:spLocks noChangeArrowheads="1"/>
          </p:cNvSpPr>
          <p:nvPr/>
        </p:nvSpPr>
        <p:spPr bwMode="auto">
          <a:xfrm rot="9867012">
            <a:off x="6315074" y="1453106"/>
            <a:ext cx="304800" cy="381000"/>
          </a:xfrm>
          <a:prstGeom prst="notchedRightArrow">
            <a:avLst>
              <a:gd name="adj1" fmla="val 50000"/>
              <a:gd name="adj2" fmla="val 25000"/>
            </a:avLst>
          </a:prstGeom>
          <a:solidFill>
            <a:srgbClr val="00CCFF"/>
          </a:solidFill>
          <a:ln w="9525">
            <a:solidFill>
              <a:schemeClr val="tx1"/>
            </a:solidFill>
            <a:miter lim="800000"/>
            <a:headEnd/>
            <a:tailEnd/>
          </a:ln>
        </p:spPr>
        <p:txBody>
          <a:bodyPr rot="10800000"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zh-CN" altLang="zh-CN" sz="1800">
              <a:ea typeface="SimSun" panose="02010600030101010101" pitchFamily="2" charset="-122"/>
            </a:endParaRPr>
          </a:p>
        </p:txBody>
      </p:sp>
    </p:spTree>
    <p:extLst>
      <p:ext uri="{BB962C8B-B14F-4D97-AF65-F5344CB8AC3E}">
        <p14:creationId xmlns:p14="http://schemas.microsoft.com/office/powerpoint/2010/main" val="27259234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94084" y="0"/>
            <a:ext cx="10647948" cy="986589"/>
          </a:xfrm>
        </p:spPr>
        <p:txBody>
          <a:bodyPr>
            <a:noAutofit/>
          </a:bodyPr>
          <a:lstStyle/>
          <a:p>
            <a:pPr eaLnBrk="1" hangingPunct="1"/>
            <a:r>
              <a:rPr lang="en-US" altLang="zh-CN" dirty="0">
                <a:ea typeface="SimSun" panose="02010600030101010101" pitchFamily="2" charset="-122"/>
              </a:rPr>
              <a:t>Discussion on </a:t>
            </a:r>
            <a:r>
              <a:rPr lang="en-US" altLang="zh-CN" i="1" dirty="0">
                <a:ea typeface="SimSun" panose="02010600030101010101" pitchFamily="2" charset="-122"/>
              </a:rPr>
              <a:t>K-</a:t>
            </a:r>
            <a:r>
              <a:rPr lang="en-US" altLang="zh-CN" i="1" dirty="0" err="1">
                <a:ea typeface="SimSun" panose="02010600030101010101" pitchFamily="2" charset="-122"/>
              </a:rPr>
              <a:t>Medoids</a:t>
            </a:r>
            <a:r>
              <a:rPr lang="en-US" altLang="zh-CN" dirty="0">
                <a:ea typeface="SimSun" panose="02010600030101010101" pitchFamily="2" charset="-122"/>
              </a:rPr>
              <a:t> Clustering</a:t>
            </a:r>
          </a:p>
        </p:txBody>
      </p:sp>
      <p:sp>
        <p:nvSpPr>
          <p:cNvPr id="31747" name="Rectangle 3"/>
          <p:cNvSpPr>
            <a:spLocks noGrp="1" noChangeArrowheads="1"/>
          </p:cNvSpPr>
          <p:nvPr>
            <p:ph idx="1"/>
          </p:nvPr>
        </p:nvSpPr>
        <p:spPr>
          <a:xfrm>
            <a:off x="636602" y="1173988"/>
            <a:ext cx="11148998" cy="5412253"/>
          </a:xfrm>
        </p:spPr>
        <p:txBody>
          <a:bodyPr/>
          <a:lstStyle/>
          <a:p>
            <a:pPr eaLnBrk="1" hangingPunct="1">
              <a:spcAft>
                <a:spcPts val="300"/>
              </a:spcAft>
            </a:pPr>
            <a:r>
              <a:rPr lang="en-US" altLang="zh-CN" sz="2400" i="1" dirty="0">
                <a:ea typeface="SimSun" panose="02010600030101010101" pitchFamily="2" charset="-122"/>
              </a:rPr>
              <a:t>K</a:t>
            </a:r>
            <a:r>
              <a:rPr lang="en-US" altLang="zh-CN" sz="2400" dirty="0">
                <a:ea typeface="SimSun" panose="02010600030101010101" pitchFamily="2" charset="-122"/>
              </a:rPr>
              <a:t>-</a:t>
            </a:r>
            <a:r>
              <a:rPr lang="en-US" altLang="zh-CN" sz="2400" i="1" dirty="0" err="1">
                <a:ea typeface="SimSun" panose="02010600030101010101" pitchFamily="2" charset="-122"/>
              </a:rPr>
              <a:t>Medoids</a:t>
            </a:r>
            <a:r>
              <a:rPr lang="en-US" altLang="zh-CN" sz="2400" dirty="0">
                <a:ea typeface="SimSun" panose="02010600030101010101" pitchFamily="2" charset="-122"/>
              </a:rPr>
              <a:t> Clustering: Find </a:t>
            </a:r>
            <a:r>
              <a:rPr lang="en-US" altLang="zh-CN" sz="2400" i="1" dirty="0">
                <a:ea typeface="SimSun" panose="02010600030101010101" pitchFamily="2" charset="-122"/>
              </a:rPr>
              <a:t>representative</a:t>
            </a:r>
            <a:r>
              <a:rPr lang="en-US" altLang="zh-CN" sz="2400" dirty="0">
                <a:ea typeface="SimSun" panose="02010600030101010101" pitchFamily="2" charset="-122"/>
              </a:rPr>
              <a:t> objects (</a:t>
            </a:r>
            <a:r>
              <a:rPr lang="en-US" altLang="zh-CN" sz="2400" u="sng" dirty="0" err="1">
                <a:ea typeface="SimSun" panose="02010600030101010101" pitchFamily="2" charset="-122"/>
              </a:rPr>
              <a:t>medoids</a:t>
            </a:r>
            <a:r>
              <a:rPr lang="en-US" altLang="zh-CN" sz="2400" dirty="0">
                <a:ea typeface="SimSun" panose="02010600030101010101" pitchFamily="2" charset="-122"/>
              </a:rPr>
              <a:t>) in clusters</a:t>
            </a:r>
          </a:p>
          <a:p>
            <a:pPr>
              <a:spcAft>
                <a:spcPts val="300"/>
              </a:spcAft>
            </a:pPr>
            <a:r>
              <a:rPr lang="en-US" altLang="zh-CN" sz="2400" i="1" dirty="0">
                <a:ea typeface="SimSun" panose="02010600030101010101" pitchFamily="2" charset="-122"/>
              </a:rPr>
              <a:t>PAM</a:t>
            </a:r>
            <a:r>
              <a:rPr lang="en-US" altLang="zh-CN" sz="2400" dirty="0">
                <a:ea typeface="SimSun" panose="02010600030101010101" pitchFamily="2" charset="-122"/>
              </a:rPr>
              <a:t> (Partitioning Around </a:t>
            </a:r>
            <a:r>
              <a:rPr lang="en-US" altLang="zh-CN" sz="2400" dirty="0" err="1">
                <a:ea typeface="SimSun" panose="02010600030101010101" pitchFamily="2" charset="-122"/>
              </a:rPr>
              <a:t>Medoids</a:t>
            </a:r>
            <a:r>
              <a:rPr lang="en-US" altLang="zh-CN" sz="2400" dirty="0">
                <a:ea typeface="SimSun" panose="02010600030101010101" pitchFamily="2" charset="-122"/>
              </a:rPr>
              <a:t>: Kaufmann &amp; </a:t>
            </a:r>
            <a:r>
              <a:rPr lang="en-US" altLang="zh-CN" sz="2400" dirty="0" err="1">
                <a:ea typeface="SimSun" panose="02010600030101010101" pitchFamily="2" charset="-122"/>
              </a:rPr>
              <a:t>Rousseeuw</a:t>
            </a:r>
            <a:r>
              <a:rPr lang="en-US" altLang="zh-CN" sz="2400" dirty="0">
                <a:ea typeface="SimSun" panose="02010600030101010101" pitchFamily="2" charset="-122"/>
              </a:rPr>
              <a:t> 1987)</a:t>
            </a:r>
          </a:p>
          <a:p>
            <a:pPr lvl="1">
              <a:spcAft>
                <a:spcPts val="300"/>
              </a:spcAft>
            </a:pPr>
            <a:r>
              <a:rPr lang="en-US" altLang="zh-CN" sz="2400" dirty="0">
                <a:ea typeface="SimSun" panose="02010600030101010101" pitchFamily="2" charset="-122"/>
              </a:rPr>
              <a:t>Starts from an initial set of </a:t>
            </a:r>
            <a:r>
              <a:rPr lang="en-US" altLang="zh-CN" sz="2400" dirty="0" err="1">
                <a:ea typeface="SimSun" panose="02010600030101010101" pitchFamily="2" charset="-122"/>
              </a:rPr>
              <a:t>medoids</a:t>
            </a:r>
            <a:r>
              <a:rPr lang="en-US" altLang="zh-CN" sz="2400" dirty="0">
                <a:ea typeface="SimSun" panose="02010600030101010101" pitchFamily="2" charset="-122"/>
              </a:rPr>
              <a:t>, and </a:t>
            </a:r>
          </a:p>
          <a:p>
            <a:pPr lvl="1">
              <a:spcAft>
                <a:spcPts val="300"/>
              </a:spcAft>
            </a:pPr>
            <a:r>
              <a:rPr lang="en-US" altLang="zh-CN" sz="2400" dirty="0">
                <a:ea typeface="SimSun" panose="02010600030101010101" pitchFamily="2" charset="-122"/>
              </a:rPr>
              <a:t>Iteratively replaces one of the </a:t>
            </a:r>
            <a:r>
              <a:rPr lang="en-US" altLang="zh-CN" sz="2400" dirty="0" err="1">
                <a:ea typeface="SimSun" panose="02010600030101010101" pitchFamily="2" charset="-122"/>
              </a:rPr>
              <a:t>medoids</a:t>
            </a:r>
            <a:r>
              <a:rPr lang="en-US" altLang="zh-CN" sz="2400" dirty="0">
                <a:ea typeface="SimSun" panose="02010600030101010101" pitchFamily="2" charset="-122"/>
              </a:rPr>
              <a:t> by one of the non-</a:t>
            </a:r>
            <a:r>
              <a:rPr lang="en-US" altLang="zh-CN" sz="2400" dirty="0" err="1">
                <a:ea typeface="SimSun" panose="02010600030101010101" pitchFamily="2" charset="-122"/>
              </a:rPr>
              <a:t>medoids</a:t>
            </a:r>
            <a:r>
              <a:rPr lang="en-US" altLang="zh-CN" sz="2400" dirty="0">
                <a:ea typeface="SimSun" panose="02010600030101010101" pitchFamily="2" charset="-122"/>
              </a:rPr>
              <a:t> if it improves the total sum of the squared errors (SSE) of the resulting clustering</a:t>
            </a:r>
          </a:p>
          <a:p>
            <a:pPr lvl="1">
              <a:spcAft>
                <a:spcPts val="300"/>
              </a:spcAft>
            </a:pPr>
            <a:r>
              <a:rPr lang="en-US" altLang="zh-CN" sz="2400" i="1" dirty="0">
                <a:ea typeface="SimSun" panose="02010600030101010101" pitchFamily="2" charset="-122"/>
              </a:rPr>
              <a:t>PAM</a:t>
            </a:r>
            <a:r>
              <a:rPr lang="en-US" altLang="zh-CN" sz="2400" dirty="0">
                <a:ea typeface="SimSun" panose="02010600030101010101" pitchFamily="2" charset="-122"/>
              </a:rPr>
              <a:t> works effectively for small data sets but does not scale well for large data sets (due to the computational complexity)</a:t>
            </a:r>
          </a:p>
          <a:p>
            <a:pPr lvl="1">
              <a:spcAft>
                <a:spcPts val="300"/>
              </a:spcAft>
            </a:pPr>
            <a:r>
              <a:rPr lang="en-US" altLang="ko-KR" sz="2400" dirty="0">
                <a:ea typeface="Gulim" panose="020B0600000101010101" pitchFamily="34" charset="-127"/>
              </a:rPr>
              <a:t>Computational complexity: PAM: O(K(n − K)</a:t>
            </a:r>
            <a:r>
              <a:rPr lang="en-US" altLang="ko-KR" sz="2400" baseline="30000" dirty="0">
                <a:ea typeface="Gulim" panose="020B0600000101010101" pitchFamily="34" charset="-127"/>
              </a:rPr>
              <a:t>2</a:t>
            </a:r>
            <a:r>
              <a:rPr lang="en-US" altLang="ko-KR" sz="2400" dirty="0">
                <a:ea typeface="Gulim" panose="020B0600000101010101" pitchFamily="34" charset="-127"/>
              </a:rPr>
              <a:t>)  (quite expensive!)</a:t>
            </a:r>
          </a:p>
          <a:p>
            <a:pPr>
              <a:spcAft>
                <a:spcPts val="300"/>
              </a:spcAft>
            </a:pPr>
            <a:r>
              <a:rPr lang="en-US" altLang="zh-CN" sz="2400" dirty="0">
                <a:ea typeface="SimSun" panose="02010600030101010101" pitchFamily="2" charset="-122"/>
              </a:rPr>
              <a:t>Efficiency improvements on PAM</a:t>
            </a:r>
          </a:p>
          <a:p>
            <a:pPr lvl="1">
              <a:spcAft>
                <a:spcPts val="300"/>
              </a:spcAft>
            </a:pPr>
            <a:r>
              <a:rPr lang="en-US" altLang="zh-CN" sz="2400" i="1" dirty="0">
                <a:ea typeface="SimSun" panose="02010600030101010101" pitchFamily="2" charset="-122"/>
              </a:rPr>
              <a:t>CLARA</a:t>
            </a:r>
            <a:r>
              <a:rPr lang="en-US" altLang="zh-CN" sz="2400" dirty="0">
                <a:ea typeface="SimSun" panose="02010600030101010101" pitchFamily="2" charset="-122"/>
              </a:rPr>
              <a:t> (Kaufmann &amp; </a:t>
            </a:r>
            <a:r>
              <a:rPr lang="en-US" altLang="zh-CN" sz="2400" dirty="0" err="1">
                <a:ea typeface="SimSun" panose="02010600030101010101" pitchFamily="2" charset="-122"/>
              </a:rPr>
              <a:t>Rousseeuw</a:t>
            </a:r>
            <a:r>
              <a:rPr lang="en-US" altLang="zh-CN" sz="2400" dirty="0">
                <a:ea typeface="SimSun" panose="02010600030101010101" pitchFamily="2" charset="-122"/>
              </a:rPr>
              <a:t>, 1990):</a:t>
            </a:r>
          </a:p>
          <a:p>
            <a:pPr lvl="2">
              <a:spcAft>
                <a:spcPts val="300"/>
              </a:spcAft>
            </a:pPr>
            <a:r>
              <a:rPr lang="en-US" altLang="zh-CN" sz="2400" dirty="0">
                <a:ea typeface="SimSun" panose="02010600030101010101" pitchFamily="2" charset="-122"/>
              </a:rPr>
              <a:t>PAM on samples; </a:t>
            </a:r>
            <a:r>
              <a:rPr lang="en-US" altLang="ko-KR" sz="2400" dirty="0">
                <a:ea typeface="Gulim" panose="020B0600000101010101" pitchFamily="34" charset="-127"/>
              </a:rPr>
              <a:t>O(Ks</a:t>
            </a:r>
            <a:r>
              <a:rPr lang="en-US" altLang="ko-KR" sz="2400" baseline="30000" dirty="0">
                <a:ea typeface="Gulim" panose="020B0600000101010101" pitchFamily="34" charset="-127"/>
              </a:rPr>
              <a:t>2</a:t>
            </a:r>
            <a:r>
              <a:rPr lang="en-US" altLang="ko-KR" sz="2400" dirty="0">
                <a:ea typeface="Gulim" panose="020B0600000101010101" pitchFamily="34" charset="-127"/>
              </a:rPr>
              <a:t> + K(n − K)), s is the sample size</a:t>
            </a:r>
            <a:endParaRPr lang="en-US" altLang="zh-CN" sz="2400" dirty="0">
              <a:ea typeface="SimSun" panose="02010600030101010101" pitchFamily="2" charset="-122"/>
            </a:endParaRPr>
          </a:p>
          <a:p>
            <a:pPr lvl="1" eaLnBrk="1" hangingPunct="1">
              <a:spcAft>
                <a:spcPts val="300"/>
              </a:spcAft>
            </a:pPr>
            <a:r>
              <a:rPr lang="en-US" altLang="zh-CN" sz="2400" i="1" dirty="0">
                <a:ea typeface="SimSun" panose="02010600030101010101" pitchFamily="2" charset="-122"/>
              </a:rPr>
              <a:t>CLARANS</a:t>
            </a:r>
            <a:r>
              <a:rPr lang="en-US" altLang="zh-CN" sz="2400" dirty="0">
                <a:ea typeface="SimSun" panose="02010600030101010101" pitchFamily="2" charset="-122"/>
              </a:rPr>
              <a:t> (Ng &amp; Han, 1994): Randomized re-sampling, ensuring efficiency + quality</a:t>
            </a:r>
          </a:p>
        </p:txBody>
      </p:sp>
    </p:spTree>
    <p:extLst>
      <p:ext uri="{BB962C8B-B14F-4D97-AF65-F5344CB8AC3E}">
        <p14:creationId xmlns:p14="http://schemas.microsoft.com/office/powerpoint/2010/main" val="4076572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a:xfrm>
            <a:off x="0" y="267856"/>
            <a:ext cx="12192000" cy="685800"/>
          </a:xfrm>
        </p:spPr>
        <p:txBody>
          <a:bodyPr>
            <a:normAutofit/>
          </a:bodyPr>
          <a:lstStyle/>
          <a:p>
            <a:r>
              <a:rPr lang="en-US" altLang="ko-KR" sz="4000" i="1" dirty="0">
                <a:ea typeface="Gulim" panose="020B0600000101010101" pitchFamily="34" charset="-127"/>
              </a:rPr>
              <a:t>K-Medians</a:t>
            </a:r>
            <a:r>
              <a:rPr lang="en-US" altLang="ko-KR" sz="4000" dirty="0">
                <a:ea typeface="Gulim" panose="020B0600000101010101" pitchFamily="34" charset="-127"/>
              </a:rPr>
              <a:t>: Handling Outliers by Computing Medians </a:t>
            </a:r>
            <a:endParaRPr lang="en-US" altLang="zh-CN" sz="4000" dirty="0">
              <a:ea typeface="Gulim" panose="020B0600000101010101" pitchFamily="34" charset="-127"/>
            </a:endParaRPr>
          </a:p>
        </p:txBody>
      </p:sp>
      <p:sp>
        <p:nvSpPr>
          <p:cNvPr id="29699" name="Rectangle 1027"/>
          <p:cNvSpPr>
            <a:spLocks noGrp="1" noChangeArrowheads="1"/>
          </p:cNvSpPr>
          <p:nvPr>
            <p:ph idx="1"/>
          </p:nvPr>
        </p:nvSpPr>
        <p:spPr>
          <a:xfrm>
            <a:off x="682748" y="1155581"/>
            <a:ext cx="10964307" cy="5426287"/>
          </a:xfrm>
        </p:spPr>
        <p:txBody>
          <a:bodyPr/>
          <a:lstStyle/>
          <a:p>
            <a:pPr eaLnBrk="1" hangingPunct="1"/>
            <a:r>
              <a:rPr lang="en-US" altLang="ko-KR" sz="2400" dirty="0">
                <a:ea typeface="Gulim" panose="020B0600000101010101" pitchFamily="34" charset="-127"/>
              </a:rPr>
              <a:t> Medians are less sensitive to outliers than means</a:t>
            </a:r>
          </a:p>
          <a:p>
            <a:pPr lvl="1"/>
            <a:r>
              <a:rPr lang="en-US" altLang="ko-KR" sz="2400" dirty="0">
                <a:ea typeface="Gulim" panose="020B0600000101010101" pitchFamily="34" charset="-127"/>
              </a:rPr>
              <a:t>Think of the median salary vs. mean salary of a large firm when adding a few top executives!</a:t>
            </a:r>
          </a:p>
          <a:p>
            <a:pPr eaLnBrk="1" hangingPunct="1"/>
            <a:r>
              <a:rPr lang="en-US" altLang="ko-KR" sz="2400" b="1" i="1" dirty="0">
                <a:ea typeface="Gulim" panose="020B0600000101010101" pitchFamily="34" charset="-127"/>
              </a:rPr>
              <a:t>K-Medians</a:t>
            </a:r>
            <a:r>
              <a:rPr lang="en-US" altLang="ko-KR" sz="2400" dirty="0">
                <a:ea typeface="Gulim" panose="020B0600000101010101" pitchFamily="34" charset="-127"/>
              </a:rPr>
              <a:t>:  Instead of taking the </a:t>
            </a:r>
            <a:r>
              <a:rPr lang="en-US" altLang="ko-KR" sz="2400" b="1" dirty="0">
                <a:ea typeface="Gulim" panose="020B0600000101010101" pitchFamily="34" charset="-127"/>
              </a:rPr>
              <a:t>mean</a:t>
            </a:r>
            <a:r>
              <a:rPr lang="en-US" altLang="ko-KR" sz="2400" dirty="0">
                <a:ea typeface="Gulim" panose="020B0600000101010101" pitchFamily="34" charset="-127"/>
              </a:rPr>
              <a:t> value of the object in a cluster as a reference point, </a:t>
            </a:r>
            <a:r>
              <a:rPr lang="en-US" altLang="ko-KR" sz="2400" b="1" dirty="0">
                <a:ea typeface="Gulim" panose="020B0600000101010101" pitchFamily="34" charset="-127"/>
              </a:rPr>
              <a:t>medians</a:t>
            </a:r>
            <a:r>
              <a:rPr lang="en-US" altLang="ko-KR" sz="2400" dirty="0">
                <a:ea typeface="Gulim" panose="020B0600000101010101" pitchFamily="34" charset="-127"/>
              </a:rPr>
              <a:t> are used (L</a:t>
            </a:r>
            <a:r>
              <a:rPr lang="en-US" altLang="ko-KR" sz="2400" baseline="-25000" dirty="0">
                <a:ea typeface="Gulim" panose="020B0600000101010101" pitchFamily="34" charset="-127"/>
              </a:rPr>
              <a:t>1</a:t>
            </a:r>
            <a:r>
              <a:rPr lang="en-US" altLang="ko-KR" sz="2400" dirty="0">
                <a:ea typeface="Gulim" panose="020B0600000101010101" pitchFamily="34" charset="-127"/>
              </a:rPr>
              <a:t>-norm as the distance measure)</a:t>
            </a:r>
          </a:p>
          <a:p>
            <a:pPr eaLnBrk="1" hangingPunct="1"/>
            <a:r>
              <a:rPr lang="en-US" altLang="ko-KR" sz="2400" dirty="0">
                <a:ea typeface="Gulim" panose="020B0600000101010101" pitchFamily="34" charset="-127"/>
              </a:rPr>
              <a:t>The criterion function for the </a:t>
            </a:r>
            <a:r>
              <a:rPr lang="en-US" altLang="ko-KR" sz="2400" i="1" dirty="0">
                <a:ea typeface="Gulim" panose="020B0600000101010101" pitchFamily="34" charset="-127"/>
              </a:rPr>
              <a:t>K-Medians</a:t>
            </a:r>
            <a:r>
              <a:rPr lang="en-US" altLang="ko-KR" sz="2400" dirty="0">
                <a:ea typeface="Gulim" panose="020B0600000101010101" pitchFamily="34" charset="-127"/>
              </a:rPr>
              <a:t> algorithm:  </a:t>
            </a:r>
          </a:p>
          <a:p>
            <a:pPr>
              <a:lnSpc>
                <a:spcPct val="120000"/>
              </a:lnSpc>
            </a:pPr>
            <a:r>
              <a:rPr lang="en-US" altLang="zh-CN" sz="2400" dirty="0">
                <a:ea typeface="SimSun" panose="02010600030101010101" pitchFamily="2" charset="-122"/>
              </a:rPr>
              <a:t>The </a:t>
            </a:r>
            <a:r>
              <a:rPr lang="en-US" altLang="ko-KR" sz="2400" i="1" dirty="0">
                <a:ea typeface="Gulim" panose="020B0600000101010101" pitchFamily="34" charset="-127"/>
              </a:rPr>
              <a:t>K-Medians</a:t>
            </a:r>
            <a:r>
              <a:rPr lang="en-US" altLang="zh-CN" sz="2400" dirty="0">
                <a:ea typeface="SimSun" panose="02010600030101010101" pitchFamily="2" charset="-122"/>
              </a:rPr>
              <a:t> clustering algorithm:</a:t>
            </a:r>
          </a:p>
          <a:p>
            <a:pPr lvl="2">
              <a:lnSpc>
                <a:spcPct val="120000"/>
              </a:lnSpc>
              <a:spcBef>
                <a:spcPts val="300"/>
              </a:spcBef>
            </a:pPr>
            <a:r>
              <a:rPr lang="en-US" altLang="zh-CN" sz="2400" dirty="0">
                <a:solidFill>
                  <a:srgbClr val="000000"/>
                </a:solidFill>
                <a:ea typeface="SimSun" panose="02010600030101010101" pitchFamily="2" charset="-122"/>
              </a:rPr>
              <a:t>Select </a:t>
            </a:r>
            <a:r>
              <a:rPr lang="en-US" altLang="zh-CN" sz="2400" i="1" dirty="0">
                <a:solidFill>
                  <a:srgbClr val="000000"/>
                </a:solidFill>
                <a:ea typeface="SimSun" panose="02010600030101010101" pitchFamily="2" charset="-122"/>
              </a:rPr>
              <a:t>K</a:t>
            </a:r>
            <a:r>
              <a:rPr lang="en-US" altLang="zh-CN" sz="2400" dirty="0">
                <a:solidFill>
                  <a:srgbClr val="000000"/>
                </a:solidFill>
                <a:ea typeface="SimSun" panose="02010600030101010101" pitchFamily="2" charset="-122"/>
              </a:rPr>
              <a:t> points as the initial representative objects (i.e., as initial </a:t>
            </a:r>
            <a:r>
              <a:rPr lang="en-US" altLang="zh-CN" sz="2400" i="1" dirty="0">
                <a:solidFill>
                  <a:srgbClr val="000000"/>
                </a:solidFill>
                <a:ea typeface="SimSun" panose="02010600030101010101" pitchFamily="2" charset="-122"/>
              </a:rPr>
              <a:t>K medians</a:t>
            </a:r>
            <a:r>
              <a:rPr lang="en-US" altLang="zh-CN" sz="2400" dirty="0">
                <a:solidFill>
                  <a:srgbClr val="000000"/>
                </a:solidFill>
                <a:ea typeface="SimSun" panose="02010600030101010101" pitchFamily="2" charset="-122"/>
              </a:rPr>
              <a:t>)</a:t>
            </a:r>
          </a:p>
          <a:p>
            <a:pPr lvl="2">
              <a:lnSpc>
                <a:spcPct val="120000"/>
              </a:lnSpc>
              <a:spcBef>
                <a:spcPts val="300"/>
              </a:spcBef>
            </a:pPr>
            <a:r>
              <a:rPr lang="en-US" altLang="zh-CN" sz="2400" b="1" dirty="0">
                <a:solidFill>
                  <a:srgbClr val="000000"/>
                </a:solidFill>
                <a:ea typeface="SimSun" panose="02010600030101010101" pitchFamily="2" charset="-122"/>
              </a:rPr>
              <a:t>Repeat</a:t>
            </a:r>
          </a:p>
          <a:p>
            <a:pPr lvl="3">
              <a:lnSpc>
                <a:spcPct val="120000"/>
              </a:lnSpc>
              <a:spcBef>
                <a:spcPts val="300"/>
              </a:spcBef>
            </a:pPr>
            <a:r>
              <a:rPr lang="en-US" altLang="zh-CN" sz="2400" dirty="0">
                <a:solidFill>
                  <a:srgbClr val="000000"/>
                </a:solidFill>
                <a:ea typeface="SimSun" panose="02010600030101010101" pitchFamily="2" charset="-122"/>
              </a:rPr>
              <a:t>Assign every point to its nearest median</a:t>
            </a:r>
            <a:endParaRPr lang="en-US" altLang="zh-CN" sz="2400" baseline="-25000" dirty="0">
              <a:solidFill>
                <a:srgbClr val="000000"/>
              </a:solidFill>
              <a:ea typeface="SimSun" panose="02010600030101010101" pitchFamily="2" charset="-122"/>
            </a:endParaRPr>
          </a:p>
          <a:p>
            <a:pPr lvl="3">
              <a:lnSpc>
                <a:spcPct val="120000"/>
              </a:lnSpc>
              <a:spcBef>
                <a:spcPts val="300"/>
              </a:spcBef>
            </a:pPr>
            <a:r>
              <a:rPr lang="en-US" altLang="zh-CN" sz="2400" dirty="0">
                <a:solidFill>
                  <a:srgbClr val="000000"/>
                </a:solidFill>
                <a:ea typeface="SimSun" panose="02010600030101010101" pitchFamily="2" charset="-122"/>
              </a:rPr>
              <a:t>Re-compute the median using the median of each individual feature</a:t>
            </a:r>
          </a:p>
          <a:p>
            <a:pPr lvl="2">
              <a:lnSpc>
                <a:spcPct val="120000"/>
              </a:lnSpc>
              <a:spcBef>
                <a:spcPts val="300"/>
              </a:spcBef>
            </a:pPr>
            <a:r>
              <a:rPr lang="en-US" altLang="zh-CN" sz="2400" b="1" dirty="0">
                <a:solidFill>
                  <a:srgbClr val="000000"/>
                </a:solidFill>
                <a:ea typeface="SimSun" panose="02010600030101010101" pitchFamily="2" charset="-122"/>
              </a:rPr>
              <a:t>Until </a:t>
            </a:r>
            <a:r>
              <a:rPr lang="en-US" altLang="zh-CN" sz="2400" dirty="0">
                <a:solidFill>
                  <a:srgbClr val="000000"/>
                </a:solidFill>
                <a:ea typeface="SimSun" panose="02010600030101010101" pitchFamily="2" charset="-122"/>
              </a:rPr>
              <a:t>convergence criterion is satisfied</a:t>
            </a:r>
          </a:p>
        </p:txBody>
      </p:sp>
      <p:graphicFrame>
        <p:nvGraphicFramePr>
          <p:cNvPr id="2" name="Object 1"/>
          <p:cNvGraphicFramePr>
            <a:graphicFrameLocks noChangeAspect="1"/>
          </p:cNvGraphicFramePr>
          <p:nvPr>
            <p:extLst/>
          </p:nvPr>
        </p:nvGraphicFramePr>
        <p:xfrm>
          <a:off x="7679359" y="3267228"/>
          <a:ext cx="3086101" cy="845431"/>
        </p:xfrm>
        <a:graphic>
          <a:graphicData uri="http://schemas.openxmlformats.org/presentationml/2006/ole">
            <mc:AlternateContent xmlns:mc="http://schemas.openxmlformats.org/markup-compatibility/2006">
              <mc:Choice xmlns:v="urn:schemas-microsoft-com:vml" Requires="v">
                <p:oleObj spid="_x0000_s5153" name="Equation" r:id="rId4" imgW="1396800" imgH="469800" progId="Equation.DSMT4">
                  <p:embed/>
                </p:oleObj>
              </mc:Choice>
              <mc:Fallback>
                <p:oleObj name="Equation" r:id="rId4" imgW="1396800" imgH="469800" progId="Equation.DSMT4">
                  <p:embed/>
                  <p:pic>
                    <p:nvPicPr>
                      <p:cNvPr id="0" name=""/>
                      <p:cNvPicPr/>
                      <p:nvPr/>
                    </p:nvPicPr>
                    <p:blipFill>
                      <a:blip r:embed="rId5"/>
                      <a:stretch>
                        <a:fillRect/>
                      </a:stretch>
                    </p:blipFill>
                    <p:spPr>
                      <a:xfrm>
                        <a:off x="7679359" y="3267228"/>
                        <a:ext cx="3086101" cy="845431"/>
                      </a:xfrm>
                      <a:prstGeom prst="rect">
                        <a:avLst/>
                      </a:prstGeom>
                    </p:spPr>
                  </p:pic>
                </p:oleObj>
              </mc:Fallback>
            </mc:AlternateContent>
          </a:graphicData>
        </a:graphic>
      </p:graphicFrame>
    </p:spTree>
    <p:extLst>
      <p:ext uri="{BB962C8B-B14F-4D97-AF65-F5344CB8AC3E}">
        <p14:creationId xmlns:p14="http://schemas.microsoft.com/office/powerpoint/2010/main" val="2015027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381000"/>
            <a:ext cx="12192000" cy="609600"/>
          </a:xfrm>
        </p:spPr>
        <p:txBody>
          <a:bodyPr>
            <a:noAutofit/>
          </a:bodyPr>
          <a:lstStyle/>
          <a:p>
            <a:r>
              <a:rPr lang="en-US" altLang="ko-KR" dirty="0">
                <a:ea typeface="Gulim" panose="020B0600000101010101" pitchFamily="34" charset="-127"/>
              </a:rPr>
              <a:t>K-Modes: Clustering Categorical Data</a:t>
            </a:r>
            <a:endParaRPr lang="en-US" altLang="zh-CN" sz="3600" dirty="0">
              <a:ea typeface="SimSun" panose="02010600030101010101" pitchFamily="2" charset="-122"/>
            </a:endParaRPr>
          </a:p>
        </p:txBody>
      </p:sp>
      <p:sp>
        <p:nvSpPr>
          <p:cNvPr id="28675" name="Rectangle 3"/>
          <p:cNvSpPr>
            <a:spLocks noGrp="1" noChangeArrowheads="1"/>
          </p:cNvSpPr>
          <p:nvPr>
            <p:ph type="body" sz="half" idx="1"/>
          </p:nvPr>
        </p:nvSpPr>
        <p:spPr>
          <a:xfrm>
            <a:off x="524804" y="1170213"/>
            <a:ext cx="10628750" cy="5453871"/>
          </a:xfrm>
        </p:spPr>
        <p:txBody>
          <a:bodyPr/>
          <a:lstStyle/>
          <a:p>
            <a:r>
              <a:rPr lang="en-US" altLang="zh-CN" i="1" dirty="0">
                <a:ea typeface="SimSun" panose="02010600030101010101" pitchFamily="2" charset="-122"/>
              </a:rPr>
              <a:t>K-Means</a:t>
            </a:r>
            <a:r>
              <a:rPr lang="en-US" altLang="zh-CN" dirty="0">
                <a:ea typeface="SimSun" panose="02010600030101010101" pitchFamily="2" charset="-122"/>
              </a:rPr>
              <a:t> cannot handle non-numerical (categorical) data</a:t>
            </a:r>
          </a:p>
          <a:p>
            <a:pPr lvl="1"/>
            <a:r>
              <a:rPr lang="en-US" altLang="zh-CN" dirty="0">
                <a:ea typeface="SimSun" panose="02010600030101010101" pitchFamily="2" charset="-122"/>
              </a:rPr>
              <a:t>Mapping categorical value to 1/0 cannot generate quality clusters </a:t>
            </a:r>
          </a:p>
          <a:p>
            <a:r>
              <a:rPr lang="en-US" altLang="zh-CN" b="1" i="1" dirty="0">
                <a:ea typeface="SimSun" panose="02010600030101010101" pitchFamily="2" charset="-122"/>
              </a:rPr>
              <a:t>K-Modes</a:t>
            </a:r>
            <a:r>
              <a:rPr lang="en-US" altLang="zh-CN" b="1" dirty="0">
                <a:ea typeface="SimSun" panose="02010600030101010101" pitchFamily="2" charset="-122"/>
              </a:rPr>
              <a:t>:</a:t>
            </a:r>
            <a:r>
              <a:rPr lang="en-US" altLang="zh-CN" dirty="0">
                <a:ea typeface="SimSun" panose="02010600030101010101" pitchFamily="2" charset="-122"/>
              </a:rPr>
              <a:t> An extension to </a:t>
            </a:r>
            <a:r>
              <a:rPr lang="en-US" altLang="zh-CN" i="1" dirty="0">
                <a:ea typeface="SimSun" panose="02010600030101010101" pitchFamily="2" charset="-122"/>
              </a:rPr>
              <a:t>K-Means</a:t>
            </a:r>
            <a:r>
              <a:rPr lang="en-US" altLang="zh-CN" dirty="0">
                <a:ea typeface="SimSun" panose="02010600030101010101" pitchFamily="2" charset="-122"/>
              </a:rPr>
              <a:t> by replacing means of clusters with </a:t>
            </a:r>
            <a:r>
              <a:rPr lang="en-US" altLang="zh-CN" b="1" i="1" dirty="0">
                <a:ea typeface="SimSun" panose="02010600030101010101" pitchFamily="2" charset="-122"/>
              </a:rPr>
              <a:t>modes</a:t>
            </a:r>
          </a:p>
          <a:p>
            <a:pPr lvl="1"/>
            <a:r>
              <a:rPr lang="en-US" altLang="zh-CN" dirty="0">
                <a:ea typeface="SimSun" panose="02010600030101010101" pitchFamily="2" charset="-122"/>
              </a:rPr>
              <a:t>Mode:</a:t>
            </a:r>
            <a:r>
              <a:rPr lang="en-US" altLang="zh-CN" b="1" i="1" dirty="0">
                <a:ea typeface="SimSun" panose="02010600030101010101" pitchFamily="2" charset="-122"/>
              </a:rPr>
              <a:t> </a:t>
            </a:r>
            <a:r>
              <a:rPr lang="en-US" altLang="zh-CN" dirty="0">
                <a:ea typeface="SimSun" panose="02010600030101010101" pitchFamily="2" charset="-122"/>
              </a:rPr>
              <a:t>The value that appears </a:t>
            </a:r>
            <a:r>
              <a:rPr lang="en-US" dirty="0"/>
              <a:t>most often in a</a:t>
            </a:r>
            <a:r>
              <a:rPr lang="en-US" altLang="zh-CN" b="1" i="1" dirty="0">
                <a:ea typeface="SimSun" panose="02010600030101010101" pitchFamily="2" charset="-122"/>
              </a:rPr>
              <a:t> </a:t>
            </a:r>
            <a:r>
              <a:rPr lang="en-US" b="1" dirty="0"/>
              <a:t>set</a:t>
            </a:r>
            <a:r>
              <a:rPr lang="en-US" dirty="0"/>
              <a:t> of data values</a:t>
            </a:r>
            <a:endParaRPr lang="en-US" altLang="zh-CN" b="1" i="1" dirty="0">
              <a:ea typeface="SimSun" panose="02010600030101010101" pitchFamily="2" charset="-122"/>
            </a:endParaRPr>
          </a:p>
          <a:p>
            <a:r>
              <a:rPr lang="en-US" altLang="zh-CN" dirty="0">
                <a:ea typeface="SimSun" panose="02010600030101010101" pitchFamily="2" charset="-122"/>
              </a:rPr>
              <a:t>Dissimilarity measure between object X and the center of a cluster Z</a:t>
            </a:r>
          </a:p>
          <a:p>
            <a:pPr lvl="1"/>
            <a:r>
              <a:rPr lang="el-GR" altLang="zh-CN" dirty="0">
                <a:ea typeface="SimSun" panose="02010600030101010101" pitchFamily="2" charset="-122"/>
              </a:rPr>
              <a:t>Φ</a:t>
            </a:r>
            <a:r>
              <a:rPr lang="en-US" altLang="zh-CN" dirty="0">
                <a:ea typeface="SimSun" panose="02010600030101010101" pitchFamily="2" charset="-122"/>
              </a:rPr>
              <a:t>(</a:t>
            </a:r>
            <a:r>
              <a:rPr lang="en-US" altLang="zh-CN" dirty="0" err="1">
                <a:ea typeface="SimSun" panose="02010600030101010101" pitchFamily="2" charset="-122"/>
              </a:rPr>
              <a:t>x</a:t>
            </a:r>
            <a:r>
              <a:rPr lang="en-US" altLang="zh-CN" baseline="-25000" dirty="0" err="1">
                <a:ea typeface="SimSun" panose="02010600030101010101" pitchFamily="2" charset="-122"/>
              </a:rPr>
              <a:t>j</a:t>
            </a:r>
            <a:r>
              <a:rPr lang="en-US" altLang="zh-CN" dirty="0">
                <a:ea typeface="SimSun" panose="02010600030101010101" pitchFamily="2" charset="-122"/>
              </a:rPr>
              <a:t>, </a:t>
            </a:r>
            <a:r>
              <a:rPr lang="en-US" altLang="zh-CN" dirty="0" err="1">
                <a:ea typeface="SimSun" panose="02010600030101010101" pitchFamily="2" charset="-122"/>
              </a:rPr>
              <a:t>z</a:t>
            </a:r>
            <a:r>
              <a:rPr lang="en-US" altLang="zh-CN" baseline="-25000" dirty="0" err="1">
                <a:ea typeface="SimSun" panose="02010600030101010101" pitchFamily="2" charset="-122"/>
              </a:rPr>
              <a:t>j</a:t>
            </a:r>
            <a:r>
              <a:rPr lang="en-US" altLang="zh-CN" dirty="0">
                <a:ea typeface="SimSun" panose="02010600030101010101" pitchFamily="2" charset="-122"/>
              </a:rPr>
              <a:t>) = 1 – </a:t>
            </a:r>
            <a:r>
              <a:rPr lang="en-US" altLang="zh-CN" dirty="0" err="1">
                <a:ea typeface="SimSun" panose="02010600030101010101" pitchFamily="2" charset="-122"/>
              </a:rPr>
              <a:t>n</a:t>
            </a:r>
            <a:r>
              <a:rPr lang="en-US" altLang="zh-CN" baseline="-25000" dirty="0" err="1">
                <a:ea typeface="SimSun" panose="02010600030101010101" pitchFamily="2" charset="-122"/>
              </a:rPr>
              <a:t>j</a:t>
            </a:r>
            <a:r>
              <a:rPr lang="en-US" altLang="zh-CN" baseline="30000" dirty="0" err="1">
                <a:ea typeface="SimSun" panose="02010600030101010101" pitchFamily="2" charset="-122"/>
              </a:rPr>
              <a:t>r</a:t>
            </a:r>
            <a:r>
              <a:rPr lang="en-US" altLang="zh-CN" dirty="0">
                <a:ea typeface="SimSun" panose="02010600030101010101" pitchFamily="2" charset="-122"/>
              </a:rPr>
              <a:t>/</a:t>
            </a:r>
            <a:r>
              <a:rPr lang="en-US" altLang="zh-CN" dirty="0" err="1">
                <a:ea typeface="SimSun" panose="02010600030101010101" pitchFamily="2" charset="-122"/>
              </a:rPr>
              <a:t>n</a:t>
            </a:r>
            <a:r>
              <a:rPr lang="en-US" altLang="zh-CN" i="1" baseline="-25000" dirty="0" err="1">
                <a:ea typeface="SimSun" panose="02010600030101010101" pitchFamily="2" charset="-122"/>
              </a:rPr>
              <a:t>l</a:t>
            </a:r>
            <a:r>
              <a:rPr lang="en-US" altLang="zh-CN" dirty="0">
                <a:ea typeface="SimSun" panose="02010600030101010101" pitchFamily="2" charset="-122"/>
              </a:rPr>
              <a:t> when </a:t>
            </a:r>
            <a:r>
              <a:rPr lang="en-US" altLang="zh-CN" dirty="0" err="1">
                <a:ea typeface="SimSun" panose="02010600030101010101" pitchFamily="2" charset="-122"/>
              </a:rPr>
              <a:t>x</a:t>
            </a:r>
            <a:r>
              <a:rPr lang="en-US" altLang="zh-CN" baseline="-25000" dirty="0" err="1">
                <a:ea typeface="SimSun" panose="02010600030101010101" pitchFamily="2" charset="-122"/>
              </a:rPr>
              <a:t>j</a:t>
            </a:r>
            <a:r>
              <a:rPr lang="en-US" altLang="zh-CN" dirty="0">
                <a:ea typeface="SimSun" panose="02010600030101010101" pitchFamily="2" charset="-122"/>
              </a:rPr>
              <a:t> = </a:t>
            </a:r>
            <a:r>
              <a:rPr lang="en-US" altLang="zh-CN" dirty="0" err="1">
                <a:ea typeface="SimSun" panose="02010600030101010101" pitchFamily="2" charset="-122"/>
              </a:rPr>
              <a:t>z</a:t>
            </a:r>
            <a:r>
              <a:rPr lang="en-US" altLang="zh-CN" baseline="-25000" dirty="0" err="1">
                <a:ea typeface="SimSun" panose="02010600030101010101" pitchFamily="2" charset="-122"/>
              </a:rPr>
              <a:t>j</a:t>
            </a:r>
            <a:r>
              <a:rPr lang="en-US" altLang="zh-CN" baseline="-25000" dirty="0">
                <a:ea typeface="SimSun" panose="02010600030101010101" pitchFamily="2" charset="-122"/>
              </a:rPr>
              <a:t>  </a:t>
            </a:r>
            <a:r>
              <a:rPr lang="en-US" altLang="zh-CN" dirty="0">
                <a:ea typeface="SimSun" panose="02010600030101010101" pitchFamily="2" charset="-122"/>
              </a:rPr>
              <a:t>; 1 when </a:t>
            </a:r>
            <a:r>
              <a:rPr lang="en-US" altLang="zh-CN" dirty="0" err="1">
                <a:ea typeface="SimSun" panose="02010600030101010101" pitchFamily="2" charset="-122"/>
              </a:rPr>
              <a:t>x</a:t>
            </a:r>
            <a:r>
              <a:rPr lang="en-US" altLang="zh-CN" baseline="-25000" dirty="0" err="1">
                <a:ea typeface="SimSun" panose="02010600030101010101" pitchFamily="2" charset="-122"/>
              </a:rPr>
              <a:t>j</a:t>
            </a:r>
            <a:r>
              <a:rPr lang="en-US" altLang="zh-CN" dirty="0">
                <a:ea typeface="SimSun" panose="02010600030101010101" pitchFamily="2" charset="-122"/>
              </a:rPr>
              <a:t> ǂ </a:t>
            </a:r>
            <a:r>
              <a:rPr lang="en-US" altLang="zh-CN" dirty="0" err="1">
                <a:ea typeface="SimSun" panose="02010600030101010101" pitchFamily="2" charset="-122"/>
              </a:rPr>
              <a:t>z</a:t>
            </a:r>
            <a:r>
              <a:rPr lang="en-US" altLang="zh-CN" baseline="-25000" dirty="0" err="1">
                <a:ea typeface="SimSun" panose="02010600030101010101" pitchFamily="2" charset="-122"/>
              </a:rPr>
              <a:t>j</a:t>
            </a:r>
            <a:r>
              <a:rPr lang="en-US" altLang="zh-CN" baseline="-25000" dirty="0">
                <a:ea typeface="SimSun" panose="02010600030101010101" pitchFamily="2" charset="-122"/>
              </a:rPr>
              <a:t> </a:t>
            </a:r>
          </a:p>
          <a:p>
            <a:pPr lvl="2"/>
            <a:r>
              <a:rPr lang="en-US" altLang="zh-CN" dirty="0">
                <a:ea typeface="SimSun" panose="02010600030101010101" pitchFamily="2" charset="-122"/>
              </a:rPr>
              <a:t>where </a:t>
            </a:r>
            <a:r>
              <a:rPr lang="en-US" altLang="zh-CN" dirty="0" err="1">
                <a:ea typeface="SimSun" panose="02010600030101010101" pitchFamily="2" charset="-122"/>
              </a:rPr>
              <a:t>z</a:t>
            </a:r>
            <a:r>
              <a:rPr lang="en-US" altLang="zh-CN" baseline="-25000" dirty="0" err="1">
                <a:ea typeface="SimSun" panose="02010600030101010101" pitchFamily="2" charset="-122"/>
              </a:rPr>
              <a:t>j</a:t>
            </a:r>
            <a:r>
              <a:rPr lang="en-US" altLang="zh-CN" dirty="0">
                <a:ea typeface="SimSun" panose="02010600030101010101" pitchFamily="2" charset="-122"/>
              </a:rPr>
              <a:t> is the categorical value of attribute j in </a:t>
            </a:r>
            <a:r>
              <a:rPr lang="en-US" altLang="zh-CN" dirty="0" err="1">
                <a:ea typeface="SimSun" panose="02010600030101010101" pitchFamily="2" charset="-122"/>
              </a:rPr>
              <a:t>Z</a:t>
            </a:r>
            <a:r>
              <a:rPr lang="en-US" altLang="zh-CN" i="1" baseline="-25000" dirty="0" err="1">
                <a:ea typeface="SimSun" panose="02010600030101010101" pitchFamily="2" charset="-122"/>
              </a:rPr>
              <a:t>l</a:t>
            </a:r>
            <a:r>
              <a:rPr lang="en-US" altLang="zh-CN" dirty="0">
                <a:ea typeface="SimSun" panose="02010600030101010101" pitchFamily="2" charset="-122"/>
              </a:rPr>
              <a:t>, </a:t>
            </a:r>
            <a:r>
              <a:rPr lang="en-US" altLang="zh-CN" dirty="0" err="1">
                <a:ea typeface="SimSun" panose="02010600030101010101" pitchFamily="2" charset="-122"/>
              </a:rPr>
              <a:t>n</a:t>
            </a:r>
            <a:r>
              <a:rPr lang="en-US" altLang="zh-CN" i="1" baseline="-25000" dirty="0" err="1">
                <a:ea typeface="SimSun" panose="02010600030101010101" pitchFamily="2" charset="-122"/>
              </a:rPr>
              <a:t>l</a:t>
            </a:r>
            <a:r>
              <a:rPr lang="en-US" altLang="zh-CN" dirty="0">
                <a:ea typeface="SimSun" panose="02010600030101010101" pitchFamily="2" charset="-122"/>
              </a:rPr>
              <a:t> is the number of objects in cluster </a:t>
            </a:r>
            <a:r>
              <a:rPr lang="en-US" altLang="zh-CN" i="1" dirty="0">
                <a:ea typeface="SimSun" panose="02010600030101010101" pitchFamily="2" charset="-122"/>
              </a:rPr>
              <a:t>l</a:t>
            </a:r>
            <a:r>
              <a:rPr lang="en-US" altLang="zh-CN" dirty="0">
                <a:ea typeface="SimSun" panose="02010600030101010101" pitchFamily="2" charset="-122"/>
              </a:rPr>
              <a:t>, and </a:t>
            </a:r>
            <a:r>
              <a:rPr lang="en-US" altLang="zh-CN" dirty="0" err="1">
                <a:ea typeface="SimSun" panose="02010600030101010101" pitchFamily="2" charset="-122"/>
              </a:rPr>
              <a:t>n</a:t>
            </a:r>
            <a:r>
              <a:rPr lang="en-US" altLang="zh-CN" baseline="-25000" dirty="0" err="1">
                <a:ea typeface="SimSun" panose="02010600030101010101" pitchFamily="2" charset="-122"/>
              </a:rPr>
              <a:t>j</a:t>
            </a:r>
            <a:r>
              <a:rPr lang="en-US" altLang="zh-CN" baseline="30000" dirty="0" err="1">
                <a:ea typeface="SimSun" panose="02010600030101010101" pitchFamily="2" charset="-122"/>
              </a:rPr>
              <a:t>r</a:t>
            </a:r>
            <a:r>
              <a:rPr lang="en-US" altLang="zh-CN" baseline="30000" dirty="0">
                <a:ea typeface="SimSun" panose="02010600030101010101" pitchFamily="2" charset="-122"/>
              </a:rPr>
              <a:t> </a:t>
            </a:r>
            <a:r>
              <a:rPr lang="en-US" altLang="zh-CN" dirty="0">
                <a:ea typeface="SimSun" panose="02010600030101010101" pitchFamily="2" charset="-122"/>
              </a:rPr>
              <a:t>is the number of objects whose attribute value is r</a:t>
            </a:r>
          </a:p>
          <a:p>
            <a:r>
              <a:rPr lang="en-US" altLang="zh-CN" dirty="0">
                <a:ea typeface="SimSun" panose="02010600030101010101" pitchFamily="2" charset="-122"/>
              </a:rPr>
              <a:t>This dissimilarity measure (distance function) is </a:t>
            </a:r>
            <a:r>
              <a:rPr lang="en-US" altLang="zh-CN" b="1" dirty="0">
                <a:ea typeface="SimSun" panose="02010600030101010101" pitchFamily="2" charset="-122"/>
              </a:rPr>
              <a:t>frequency-based</a:t>
            </a:r>
          </a:p>
          <a:p>
            <a:r>
              <a:rPr lang="en-US" altLang="zh-CN" dirty="0">
                <a:ea typeface="SimSun" panose="02010600030101010101" pitchFamily="2" charset="-122"/>
              </a:rPr>
              <a:t>Algorithm is still based on iterative </a:t>
            </a:r>
            <a:r>
              <a:rPr lang="en-US" altLang="zh-CN" i="1" dirty="0">
                <a:ea typeface="SimSun" panose="02010600030101010101" pitchFamily="2" charset="-122"/>
              </a:rPr>
              <a:t>object cluster assignment </a:t>
            </a:r>
            <a:r>
              <a:rPr lang="en-US" altLang="zh-CN" dirty="0">
                <a:ea typeface="SimSun" panose="02010600030101010101" pitchFamily="2" charset="-122"/>
              </a:rPr>
              <a:t>and </a:t>
            </a:r>
            <a:r>
              <a:rPr lang="en-US" altLang="zh-CN" i="1" dirty="0">
                <a:ea typeface="SimSun" panose="02010600030101010101" pitchFamily="2" charset="-122"/>
              </a:rPr>
              <a:t>centroid update </a:t>
            </a:r>
          </a:p>
          <a:p>
            <a:r>
              <a:rPr lang="en-US" altLang="zh-CN" dirty="0">
                <a:ea typeface="SimSun" panose="02010600030101010101" pitchFamily="2" charset="-122"/>
              </a:rPr>
              <a:t>A </a:t>
            </a:r>
            <a:r>
              <a:rPr lang="en-US" altLang="zh-CN" b="1" i="1" dirty="0">
                <a:ea typeface="SimSun" panose="02010600030101010101" pitchFamily="2" charset="-122"/>
              </a:rPr>
              <a:t>fuzzy K-Modes </a:t>
            </a:r>
            <a:r>
              <a:rPr lang="en-US" altLang="zh-CN" dirty="0">
                <a:ea typeface="SimSun" panose="02010600030101010101" pitchFamily="2" charset="-122"/>
              </a:rPr>
              <a:t>method is proposed to </a:t>
            </a:r>
            <a:r>
              <a:rPr lang="en-US" dirty="0"/>
              <a:t>calculate a </a:t>
            </a:r>
            <a:r>
              <a:rPr lang="en-US" b="1" i="1" dirty="0"/>
              <a:t>fuzzy cluster membership value </a:t>
            </a:r>
            <a:r>
              <a:rPr lang="en-US" dirty="0"/>
              <a:t>for each object to each cluster</a:t>
            </a:r>
            <a:endParaRPr lang="en-US" altLang="zh-CN" dirty="0">
              <a:ea typeface="SimSun" panose="02010600030101010101" pitchFamily="2" charset="-122"/>
            </a:endParaRPr>
          </a:p>
          <a:p>
            <a:r>
              <a:rPr lang="en-US" altLang="zh-CN" dirty="0">
                <a:ea typeface="SimSun" panose="02010600030101010101" pitchFamily="2" charset="-122"/>
              </a:rPr>
              <a:t>A mixture of categorical and numerical data: Using a </a:t>
            </a:r>
            <a:r>
              <a:rPr lang="en-US" altLang="zh-CN" b="1" i="1" dirty="0">
                <a:ea typeface="SimSun" panose="02010600030101010101" pitchFamily="2" charset="-122"/>
              </a:rPr>
              <a:t>K-Prototype</a:t>
            </a:r>
            <a:r>
              <a:rPr lang="en-US" altLang="zh-CN" dirty="0">
                <a:ea typeface="SimSun" panose="02010600030101010101" pitchFamily="2" charset="-122"/>
              </a:rPr>
              <a:t> method</a:t>
            </a:r>
          </a:p>
        </p:txBody>
      </p:sp>
    </p:spTree>
    <p:extLst>
      <p:ext uri="{BB962C8B-B14F-4D97-AF65-F5344CB8AC3E}">
        <p14:creationId xmlns:p14="http://schemas.microsoft.com/office/powerpoint/2010/main" val="3772636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a:xfrm>
            <a:off x="0" y="267856"/>
            <a:ext cx="12192000" cy="685800"/>
          </a:xfrm>
        </p:spPr>
        <p:txBody>
          <a:bodyPr>
            <a:normAutofit/>
          </a:bodyPr>
          <a:lstStyle/>
          <a:p>
            <a:r>
              <a:rPr lang="en-US" altLang="ko-KR" i="1" dirty="0">
                <a:ea typeface="Gulim" panose="020B0600000101010101" pitchFamily="34" charset="-127"/>
              </a:rPr>
              <a:t>Kernel K-Means </a:t>
            </a:r>
            <a:r>
              <a:rPr lang="en-US" altLang="ko-KR" dirty="0">
                <a:ea typeface="Gulim" panose="020B0600000101010101" pitchFamily="34" charset="-127"/>
              </a:rPr>
              <a:t>Clustering</a:t>
            </a:r>
            <a:endParaRPr lang="en-US" altLang="zh-CN" dirty="0">
              <a:ea typeface="Gulim" panose="020B0600000101010101" pitchFamily="34" charset="-127"/>
            </a:endParaRPr>
          </a:p>
        </p:txBody>
      </p:sp>
      <p:sp>
        <p:nvSpPr>
          <p:cNvPr id="29699" name="Rectangle 1027"/>
          <p:cNvSpPr>
            <a:spLocks noGrp="1" noChangeArrowheads="1"/>
          </p:cNvSpPr>
          <p:nvPr>
            <p:ph idx="1"/>
          </p:nvPr>
        </p:nvSpPr>
        <p:spPr>
          <a:xfrm>
            <a:off x="567834" y="1132475"/>
            <a:ext cx="8887251" cy="2525126"/>
          </a:xfrm>
        </p:spPr>
        <p:txBody>
          <a:bodyPr/>
          <a:lstStyle/>
          <a:p>
            <a:r>
              <a:rPr lang="en-US" altLang="ko-KR" sz="2400" dirty="0">
                <a:ea typeface="Gulim" panose="020B0600000101010101" pitchFamily="34" charset="-127"/>
              </a:rPr>
              <a:t> </a:t>
            </a:r>
            <a:r>
              <a:rPr lang="en-US" altLang="ko-KR" sz="2400" i="1" dirty="0">
                <a:ea typeface="Gulim" panose="020B0600000101010101" pitchFamily="34" charset="-127"/>
              </a:rPr>
              <a:t>Kernel K-Means </a:t>
            </a:r>
            <a:r>
              <a:rPr lang="en-US" altLang="ko-KR" sz="2400" dirty="0">
                <a:ea typeface="Gulim" panose="020B0600000101010101" pitchFamily="34" charset="-127"/>
              </a:rPr>
              <a:t>can be used to detect non-convex clusters</a:t>
            </a:r>
          </a:p>
          <a:p>
            <a:pPr lvl="1"/>
            <a:r>
              <a:rPr lang="en-US" sz="2400" dirty="0"/>
              <a:t>A region is </a:t>
            </a:r>
            <a:r>
              <a:rPr lang="en-US" sz="2400" b="1" dirty="0"/>
              <a:t>convex</a:t>
            </a:r>
            <a:r>
              <a:rPr lang="en-US" sz="2400" dirty="0"/>
              <a:t> if it contains all the line segments connecting any pair of its points. Otherwise, it is </a:t>
            </a:r>
            <a:r>
              <a:rPr lang="en-US" sz="2400" b="1" dirty="0"/>
              <a:t>concave</a:t>
            </a:r>
            <a:endParaRPr lang="en-US" altLang="ko-KR" sz="2400" b="1" dirty="0">
              <a:ea typeface="Gulim" panose="020B0600000101010101" pitchFamily="34" charset="-127"/>
            </a:endParaRPr>
          </a:p>
          <a:p>
            <a:pPr lvl="1"/>
            <a:r>
              <a:rPr lang="en-US" altLang="ko-KR" sz="2400" i="1" dirty="0">
                <a:ea typeface="Gulim" panose="020B0600000101010101" pitchFamily="34" charset="-127"/>
              </a:rPr>
              <a:t>K-Means</a:t>
            </a:r>
            <a:r>
              <a:rPr lang="en-US" altLang="ko-KR" sz="2400" dirty="0">
                <a:ea typeface="Gulim" panose="020B0600000101010101" pitchFamily="34" charset="-127"/>
              </a:rPr>
              <a:t> can only detect clusters that are linearly separable</a:t>
            </a:r>
          </a:p>
          <a:p>
            <a:r>
              <a:rPr lang="en-US" altLang="ko-KR" sz="2400" dirty="0">
                <a:ea typeface="Gulim" panose="020B0600000101010101" pitchFamily="34" charset="-127"/>
              </a:rPr>
              <a:t>Idea: Project data onto the high-dimensional kernel space, and                 then perform </a:t>
            </a:r>
            <a:r>
              <a:rPr lang="en-US" altLang="ko-KR" sz="2400" i="1" dirty="0">
                <a:ea typeface="Gulim" panose="020B0600000101010101" pitchFamily="34" charset="-127"/>
              </a:rPr>
              <a:t>K-Means </a:t>
            </a:r>
            <a:r>
              <a:rPr lang="en-US" altLang="ko-KR" sz="2400" dirty="0">
                <a:ea typeface="Gulim" panose="020B0600000101010101" pitchFamily="34" charset="-127"/>
              </a:rPr>
              <a:t>clustering</a:t>
            </a:r>
          </a:p>
        </p:txBody>
      </p:sp>
      <p:pic>
        <p:nvPicPr>
          <p:cNvPr id="5" name="Picture 4"/>
          <p:cNvPicPr>
            <a:picLocks noChangeAspect="1"/>
          </p:cNvPicPr>
          <p:nvPr/>
        </p:nvPicPr>
        <p:blipFill>
          <a:blip r:embed="rId3"/>
          <a:stretch>
            <a:fillRect/>
          </a:stretch>
        </p:blipFill>
        <p:spPr>
          <a:xfrm>
            <a:off x="9333443" y="1134339"/>
            <a:ext cx="2412366" cy="1980843"/>
          </a:xfrm>
          <a:prstGeom prst="rect">
            <a:avLst/>
          </a:prstGeom>
        </p:spPr>
      </p:pic>
      <p:sp>
        <p:nvSpPr>
          <p:cNvPr id="6" name="Rectangle 1027">
            <a:extLst>
              <a:ext uri="{FF2B5EF4-FFF2-40B4-BE49-F238E27FC236}">
                <a16:creationId xmlns:a16="http://schemas.microsoft.com/office/drawing/2014/main" id="{319D8B5A-2242-4069-B67A-2BAE2EDB6F6A}"/>
              </a:ext>
            </a:extLst>
          </p:cNvPr>
          <p:cNvSpPr txBox="1">
            <a:spLocks noChangeArrowheads="1"/>
          </p:cNvSpPr>
          <p:nvPr/>
        </p:nvSpPr>
        <p:spPr>
          <a:xfrm>
            <a:off x="567834" y="3617537"/>
            <a:ext cx="11056332" cy="3088413"/>
          </a:xfrm>
          <a:prstGeom prst="rect">
            <a:avLst/>
          </a:prstGeom>
        </p:spPr>
        <p:txBody>
          <a:bodyPr vert="horz" lIns="91436" tIns="45718" rIns="91436" bIns="45718" rtlCol="0">
            <a:noAutofit/>
          </a:bodyPr>
          <a:lstStyle>
            <a:lvl1pPr marL="461951" indent="-461951"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800" kern="1200">
                <a:solidFill>
                  <a:schemeClr val="tx1"/>
                </a:solidFill>
                <a:latin typeface="+mn-lt"/>
                <a:ea typeface="+mn-ea"/>
                <a:cs typeface="+mn-cs"/>
              </a:defRPr>
            </a:lvl1pPr>
            <a:lvl2pPr marL="738170" indent="-538149"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800" kern="1200">
                <a:solidFill>
                  <a:schemeClr val="tx1"/>
                </a:solidFill>
                <a:latin typeface="+mn-lt"/>
                <a:ea typeface="+mn-ea"/>
                <a:cs typeface="+mn-cs"/>
              </a:defRPr>
            </a:lvl2pPr>
            <a:lvl3pPr marL="858817" indent="-474651"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800" kern="1200">
                <a:solidFill>
                  <a:schemeClr val="tx1"/>
                </a:solidFill>
                <a:latin typeface="+mn-lt"/>
                <a:ea typeface="+mn-ea"/>
                <a:cs typeface="+mn-cs"/>
              </a:defRPr>
            </a:lvl3pPr>
            <a:lvl4pPr marL="1144559" indent="-522275"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800" kern="1200">
                <a:solidFill>
                  <a:schemeClr val="tx1"/>
                </a:solidFill>
                <a:latin typeface="+mn-lt"/>
                <a:ea typeface="+mn-ea"/>
                <a:cs typeface="+mn-cs"/>
              </a:defRPr>
            </a:lvl4pPr>
            <a:lvl5pPr marL="1376328" indent="-507987"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8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lvl="1"/>
            <a:r>
              <a:rPr lang="en-US" altLang="ko-KR" sz="2400" dirty="0">
                <a:ea typeface="Gulim" panose="020B0600000101010101" pitchFamily="34" charset="-127"/>
              </a:rPr>
              <a:t>Map data points in the input space onto a high-dimensional feature space using the kernel function</a:t>
            </a:r>
          </a:p>
          <a:p>
            <a:pPr lvl="1"/>
            <a:r>
              <a:rPr lang="en-US" altLang="ko-KR" sz="2400" dirty="0">
                <a:ea typeface="Gulim" panose="020B0600000101010101" pitchFamily="34" charset="-127"/>
              </a:rPr>
              <a:t>Perform </a:t>
            </a:r>
            <a:r>
              <a:rPr lang="en-US" altLang="ko-KR" sz="2400" i="1" dirty="0">
                <a:ea typeface="Gulim" panose="020B0600000101010101" pitchFamily="34" charset="-127"/>
              </a:rPr>
              <a:t>K-Means</a:t>
            </a:r>
            <a:r>
              <a:rPr lang="en-US" altLang="ko-KR" sz="2400" dirty="0">
                <a:ea typeface="Gulim" panose="020B0600000101010101" pitchFamily="34" charset="-127"/>
              </a:rPr>
              <a:t> on the mapped feature space</a:t>
            </a:r>
          </a:p>
          <a:p>
            <a:r>
              <a:rPr lang="en-US" altLang="ko-KR" sz="2400" dirty="0">
                <a:ea typeface="Gulim" panose="020B0600000101010101" pitchFamily="34" charset="-127"/>
              </a:rPr>
              <a:t>Computational complexity is higher than K-Means </a:t>
            </a:r>
          </a:p>
          <a:p>
            <a:pPr lvl="1"/>
            <a:r>
              <a:rPr lang="en-US" sz="2400" dirty="0"/>
              <a:t>Need to compute and store </a:t>
            </a:r>
            <a:r>
              <a:rPr lang="en-US" sz="2400" i="1" dirty="0"/>
              <a:t>n</a:t>
            </a:r>
            <a:r>
              <a:rPr lang="en-US" sz="2400" dirty="0"/>
              <a:t> x </a:t>
            </a:r>
            <a:r>
              <a:rPr lang="en-US" sz="2400" i="1" dirty="0"/>
              <a:t>n</a:t>
            </a:r>
            <a:r>
              <a:rPr lang="en-US" sz="2400" dirty="0"/>
              <a:t> kernel matrix </a:t>
            </a:r>
            <a:r>
              <a:rPr lang="en-US" altLang="ko-KR" sz="2400" dirty="0">
                <a:ea typeface="Gulim" panose="020B0600000101010101" pitchFamily="34" charset="-127"/>
              </a:rPr>
              <a:t>generated from the kernel function on the original data, where </a:t>
            </a:r>
            <a:r>
              <a:rPr lang="en-US" altLang="ko-KR" sz="2400" i="1" dirty="0">
                <a:ea typeface="Gulim" panose="020B0600000101010101" pitchFamily="34" charset="-127"/>
              </a:rPr>
              <a:t>n</a:t>
            </a:r>
            <a:r>
              <a:rPr lang="en-US" altLang="ko-KR" sz="2400" dirty="0">
                <a:ea typeface="Gulim" panose="020B0600000101010101" pitchFamily="34" charset="-127"/>
              </a:rPr>
              <a:t> is the number of points</a:t>
            </a:r>
          </a:p>
          <a:p>
            <a:r>
              <a:rPr lang="en-US" altLang="ko-KR" sz="2400" i="1" dirty="0">
                <a:ea typeface="Gulim" panose="020B0600000101010101" pitchFamily="34" charset="-127"/>
              </a:rPr>
              <a:t>Spectral clustering </a:t>
            </a:r>
            <a:r>
              <a:rPr lang="en-US" altLang="ko-KR" sz="2400" dirty="0">
                <a:ea typeface="Gulim" panose="020B0600000101010101" pitchFamily="34" charset="-127"/>
              </a:rPr>
              <a:t>can be considered as a variant of </a:t>
            </a:r>
            <a:r>
              <a:rPr lang="en-US" altLang="ko-KR" sz="2400" u="sng" dirty="0">
                <a:ea typeface="Gulim" panose="020B0600000101010101" pitchFamily="34" charset="-127"/>
              </a:rPr>
              <a:t>Kernel K-Means </a:t>
            </a:r>
            <a:r>
              <a:rPr lang="en-US" altLang="ko-KR" sz="2400" dirty="0">
                <a:ea typeface="Gulim" panose="020B0600000101010101" pitchFamily="34" charset="-127"/>
              </a:rPr>
              <a:t>clustering</a:t>
            </a:r>
          </a:p>
        </p:txBody>
      </p:sp>
    </p:spTree>
    <p:extLst>
      <p:ext uri="{BB962C8B-B14F-4D97-AF65-F5344CB8AC3E}">
        <p14:creationId xmlns:p14="http://schemas.microsoft.com/office/powerpoint/2010/main" val="1375251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a:xfrm>
            <a:off x="0" y="267856"/>
            <a:ext cx="12192000" cy="685800"/>
          </a:xfrm>
        </p:spPr>
        <p:txBody>
          <a:bodyPr>
            <a:normAutofit/>
          </a:bodyPr>
          <a:lstStyle/>
          <a:p>
            <a:r>
              <a:rPr lang="en-US" altLang="ko-KR" dirty="0">
                <a:ea typeface="Gulim" panose="020B0600000101010101" pitchFamily="34" charset="-127"/>
              </a:rPr>
              <a:t>Kernel Functions and Kernel K-Means Clustering</a:t>
            </a:r>
            <a:endParaRPr lang="en-US" altLang="zh-CN" dirty="0">
              <a:ea typeface="Gulim" panose="020B0600000101010101" pitchFamily="34" charset="-127"/>
            </a:endParaRPr>
          </a:p>
        </p:txBody>
      </p:sp>
      <p:sp>
        <p:nvSpPr>
          <p:cNvPr id="29699" name="Rectangle 1027"/>
          <p:cNvSpPr>
            <a:spLocks noGrp="1" noChangeArrowheads="1"/>
          </p:cNvSpPr>
          <p:nvPr>
            <p:ph idx="1"/>
          </p:nvPr>
        </p:nvSpPr>
        <p:spPr>
          <a:xfrm>
            <a:off x="613846" y="1155581"/>
            <a:ext cx="9443835" cy="5426287"/>
          </a:xfrm>
        </p:spPr>
        <p:txBody>
          <a:bodyPr/>
          <a:lstStyle/>
          <a:p>
            <a:pPr>
              <a:spcAft>
                <a:spcPts val="600"/>
              </a:spcAft>
            </a:pPr>
            <a:r>
              <a:rPr lang="en-US" altLang="ko-KR" sz="2400" dirty="0">
                <a:ea typeface="Gulim" panose="020B0600000101010101" pitchFamily="34" charset="-127"/>
              </a:rPr>
              <a:t> Typical kernel functions:</a:t>
            </a:r>
          </a:p>
          <a:p>
            <a:pPr lvl="1">
              <a:spcAft>
                <a:spcPts val="600"/>
              </a:spcAft>
            </a:pPr>
            <a:r>
              <a:rPr lang="en-US" altLang="ko-KR" sz="2400" dirty="0">
                <a:ea typeface="Gulim" panose="020B0600000101010101" pitchFamily="34" charset="-127"/>
              </a:rPr>
              <a:t>Polynomial kernel of degree h:  </a:t>
            </a:r>
            <a:r>
              <a:rPr lang="en-US" altLang="ko-KR" sz="2400" i="1" dirty="0">
                <a:ea typeface="Gulim" panose="020B0600000101010101" pitchFamily="34" charset="-127"/>
              </a:rPr>
              <a:t>K</a:t>
            </a:r>
            <a:r>
              <a:rPr lang="en-US" altLang="ko-KR" sz="2400" dirty="0">
                <a:ea typeface="Gulim" panose="020B0600000101010101" pitchFamily="34" charset="-127"/>
              </a:rPr>
              <a:t>(</a:t>
            </a:r>
            <a:r>
              <a:rPr lang="en-US" altLang="ko-KR" sz="2400" b="1" i="1" dirty="0">
                <a:ea typeface="Gulim" panose="020B0600000101010101" pitchFamily="34" charset="-127"/>
              </a:rPr>
              <a:t>X</a:t>
            </a:r>
            <a:r>
              <a:rPr lang="en-US" altLang="ko-KR" sz="2400" i="1" baseline="-25000" dirty="0">
                <a:ea typeface="Gulim" panose="020B0600000101010101" pitchFamily="34" charset="-127"/>
              </a:rPr>
              <a:t>i</a:t>
            </a:r>
            <a:r>
              <a:rPr lang="en-US" altLang="ko-KR" sz="2400" dirty="0">
                <a:ea typeface="Gulim" panose="020B0600000101010101" pitchFamily="34" charset="-127"/>
              </a:rPr>
              <a:t>, </a:t>
            </a:r>
            <a:r>
              <a:rPr lang="en-US" altLang="ko-KR" sz="2400" b="1" i="1" dirty="0" err="1">
                <a:ea typeface="Gulim" panose="020B0600000101010101" pitchFamily="34" charset="-127"/>
              </a:rPr>
              <a:t>X</a:t>
            </a:r>
            <a:r>
              <a:rPr lang="en-US" altLang="ko-KR" sz="2400" b="1" i="1" baseline="-25000" dirty="0" err="1">
                <a:ea typeface="Gulim" panose="020B0600000101010101" pitchFamily="34" charset="-127"/>
              </a:rPr>
              <a:t>j</a:t>
            </a:r>
            <a:r>
              <a:rPr lang="en-US" altLang="ko-KR" sz="2400" dirty="0">
                <a:ea typeface="Gulim" panose="020B0600000101010101" pitchFamily="34" charset="-127"/>
              </a:rPr>
              <a:t>) = (</a:t>
            </a:r>
            <a:r>
              <a:rPr lang="en-US" altLang="ko-KR" sz="2400" b="1" i="1" dirty="0" err="1">
                <a:ea typeface="Gulim" panose="020B0600000101010101" pitchFamily="34" charset="-127"/>
              </a:rPr>
              <a:t>X</a:t>
            </a:r>
            <a:r>
              <a:rPr lang="en-US" altLang="ko-KR" sz="2400" b="1" i="1" baseline="-25000" dirty="0" err="1">
                <a:ea typeface="Gulim" panose="020B0600000101010101" pitchFamily="34" charset="-127"/>
              </a:rPr>
              <a:t>i</a:t>
            </a:r>
            <a:r>
              <a:rPr lang="en-US" altLang="ko-KR" sz="2400" dirty="0" err="1">
                <a:ea typeface="Gulim" panose="020B0600000101010101" pitchFamily="34" charset="-127"/>
              </a:rPr>
              <a:t>∙</a:t>
            </a:r>
            <a:r>
              <a:rPr lang="en-US" altLang="ko-KR" sz="2400" b="1" i="1" dirty="0" err="1">
                <a:ea typeface="Gulim" panose="020B0600000101010101" pitchFamily="34" charset="-127"/>
              </a:rPr>
              <a:t>X</a:t>
            </a:r>
            <a:r>
              <a:rPr lang="en-US" altLang="ko-KR" sz="2400" b="1" i="1" baseline="-25000" dirty="0" err="1">
                <a:ea typeface="Gulim" panose="020B0600000101010101" pitchFamily="34" charset="-127"/>
              </a:rPr>
              <a:t>j</a:t>
            </a:r>
            <a:r>
              <a:rPr lang="en-US" altLang="ko-KR" sz="2400" dirty="0">
                <a:ea typeface="Gulim" panose="020B0600000101010101" pitchFamily="34" charset="-127"/>
              </a:rPr>
              <a:t> + 1)</a:t>
            </a:r>
            <a:r>
              <a:rPr lang="en-US" altLang="ko-KR" sz="2400" baseline="30000" dirty="0">
                <a:ea typeface="Gulim" panose="020B0600000101010101" pitchFamily="34" charset="-127"/>
              </a:rPr>
              <a:t>h</a:t>
            </a:r>
          </a:p>
          <a:p>
            <a:pPr lvl="1">
              <a:spcAft>
                <a:spcPts val="600"/>
              </a:spcAft>
            </a:pPr>
            <a:r>
              <a:rPr lang="en-US" altLang="ko-KR" sz="2400" dirty="0">
                <a:ea typeface="Gulim" panose="020B0600000101010101" pitchFamily="34" charset="-127"/>
              </a:rPr>
              <a:t>Gaussian radial basis function (RBF) kernel: </a:t>
            </a:r>
            <a:r>
              <a:rPr lang="en-US" altLang="ko-KR" sz="2400" i="1" dirty="0">
                <a:ea typeface="Gulim" panose="020B0600000101010101" pitchFamily="34" charset="-127"/>
              </a:rPr>
              <a:t>K</a:t>
            </a:r>
            <a:r>
              <a:rPr lang="en-US" altLang="ko-KR" sz="2400" dirty="0">
                <a:ea typeface="Gulim" panose="020B0600000101010101" pitchFamily="34" charset="-127"/>
              </a:rPr>
              <a:t>(</a:t>
            </a:r>
            <a:r>
              <a:rPr lang="en-US" altLang="ko-KR" sz="2400" b="1" i="1" dirty="0">
                <a:ea typeface="Gulim" panose="020B0600000101010101" pitchFamily="34" charset="-127"/>
              </a:rPr>
              <a:t>X</a:t>
            </a:r>
            <a:r>
              <a:rPr lang="en-US" altLang="ko-KR" sz="2400" i="1" baseline="-25000" dirty="0">
                <a:ea typeface="Gulim" panose="020B0600000101010101" pitchFamily="34" charset="-127"/>
              </a:rPr>
              <a:t>i</a:t>
            </a:r>
            <a:r>
              <a:rPr lang="en-US" altLang="ko-KR" sz="2400" dirty="0">
                <a:ea typeface="Gulim" panose="020B0600000101010101" pitchFamily="34" charset="-127"/>
              </a:rPr>
              <a:t>, </a:t>
            </a:r>
            <a:r>
              <a:rPr lang="en-US" altLang="ko-KR" sz="2400" b="1" i="1" dirty="0" err="1">
                <a:ea typeface="Gulim" panose="020B0600000101010101" pitchFamily="34" charset="-127"/>
              </a:rPr>
              <a:t>X</a:t>
            </a:r>
            <a:r>
              <a:rPr lang="en-US" altLang="ko-KR" sz="2400" b="1" i="1" baseline="-25000" dirty="0" err="1">
                <a:ea typeface="Gulim" panose="020B0600000101010101" pitchFamily="34" charset="-127"/>
              </a:rPr>
              <a:t>j</a:t>
            </a:r>
            <a:r>
              <a:rPr lang="en-US" altLang="ko-KR" sz="2400" dirty="0">
                <a:ea typeface="Gulim" panose="020B0600000101010101" pitchFamily="34" charset="-127"/>
              </a:rPr>
              <a:t>) = </a:t>
            </a:r>
          </a:p>
          <a:p>
            <a:pPr lvl="1">
              <a:spcAft>
                <a:spcPts val="600"/>
              </a:spcAft>
            </a:pPr>
            <a:r>
              <a:rPr lang="en-US" altLang="ko-KR" sz="2400" dirty="0">
                <a:ea typeface="Gulim" panose="020B0600000101010101" pitchFamily="34" charset="-127"/>
              </a:rPr>
              <a:t>Sigmoid kernel: </a:t>
            </a:r>
            <a:r>
              <a:rPr lang="en-US" altLang="ko-KR" sz="2400" i="1" dirty="0">
                <a:ea typeface="Gulim" panose="020B0600000101010101" pitchFamily="34" charset="-127"/>
              </a:rPr>
              <a:t>K</a:t>
            </a:r>
            <a:r>
              <a:rPr lang="en-US" altLang="ko-KR" sz="2400" dirty="0">
                <a:ea typeface="Gulim" panose="020B0600000101010101" pitchFamily="34" charset="-127"/>
              </a:rPr>
              <a:t>(</a:t>
            </a:r>
            <a:r>
              <a:rPr lang="en-US" altLang="ko-KR" sz="2400" b="1" i="1" dirty="0">
                <a:ea typeface="Gulim" panose="020B0600000101010101" pitchFamily="34" charset="-127"/>
              </a:rPr>
              <a:t>X</a:t>
            </a:r>
            <a:r>
              <a:rPr lang="en-US" altLang="ko-KR" sz="2400" i="1" baseline="-25000" dirty="0">
                <a:ea typeface="Gulim" panose="020B0600000101010101" pitchFamily="34" charset="-127"/>
              </a:rPr>
              <a:t>i</a:t>
            </a:r>
            <a:r>
              <a:rPr lang="en-US" altLang="ko-KR" sz="2400" dirty="0">
                <a:ea typeface="Gulim" panose="020B0600000101010101" pitchFamily="34" charset="-127"/>
              </a:rPr>
              <a:t>, </a:t>
            </a:r>
            <a:r>
              <a:rPr lang="en-US" altLang="ko-KR" sz="2400" b="1" i="1" dirty="0" err="1">
                <a:ea typeface="Gulim" panose="020B0600000101010101" pitchFamily="34" charset="-127"/>
              </a:rPr>
              <a:t>X</a:t>
            </a:r>
            <a:r>
              <a:rPr lang="en-US" altLang="ko-KR" sz="2400" b="1" i="1" baseline="-25000" dirty="0" err="1">
                <a:ea typeface="Gulim" panose="020B0600000101010101" pitchFamily="34" charset="-127"/>
              </a:rPr>
              <a:t>j</a:t>
            </a:r>
            <a:r>
              <a:rPr lang="en-US" altLang="ko-KR" sz="2400" dirty="0">
                <a:ea typeface="Gulim" panose="020B0600000101010101" pitchFamily="34" charset="-127"/>
              </a:rPr>
              <a:t>) = </a:t>
            </a:r>
            <a:r>
              <a:rPr lang="en-US" altLang="ko-KR" sz="2400" dirty="0" err="1">
                <a:ea typeface="Gulim" panose="020B0600000101010101" pitchFamily="34" charset="-127"/>
              </a:rPr>
              <a:t>tanh</a:t>
            </a:r>
            <a:r>
              <a:rPr lang="en-US" altLang="ko-KR" sz="2400" dirty="0">
                <a:ea typeface="Gulim" panose="020B0600000101010101" pitchFamily="34" charset="-127"/>
              </a:rPr>
              <a:t>(</a:t>
            </a:r>
            <a:r>
              <a:rPr lang="el-GR" altLang="ko-KR" sz="2400" dirty="0">
                <a:ea typeface="Gulim" panose="020B0600000101010101" pitchFamily="34" charset="-127"/>
              </a:rPr>
              <a:t>κ</a:t>
            </a:r>
            <a:r>
              <a:rPr lang="en-US" altLang="ko-KR" sz="2400" b="1" i="1" dirty="0" err="1">
                <a:ea typeface="Gulim" panose="020B0600000101010101" pitchFamily="34" charset="-127"/>
              </a:rPr>
              <a:t>X</a:t>
            </a:r>
            <a:r>
              <a:rPr lang="en-US" altLang="ko-KR" sz="2400" b="1" i="1" baseline="-25000" dirty="0" err="1">
                <a:ea typeface="Gulim" panose="020B0600000101010101" pitchFamily="34" charset="-127"/>
              </a:rPr>
              <a:t>i</a:t>
            </a:r>
            <a:r>
              <a:rPr lang="en-US" altLang="ko-KR" sz="2400" dirty="0" err="1">
                <a:ea typeface="Gulim" panose="020B0600000101010101" pitchFamily="34" charset="-127"/>
              </a:rPr>
              <a:t>∙</a:t>
            </a:r>
            <a:r>
              <a:rPr lang="en-US" altLang="ko-KR" sz="2400" b="1" i="1" dirty="0" err="1">
                <a:ea typeface="Gulim" panose="020B0600000101010101" pitchFamily="34" charset="-127"/>
              </a:rPr>
              <a:t>X</a:t>
            </a:r>
            <a:r>
              <a:rPr lang="en-US" altLang="ko-KR" sz="2400" b="1" i="1" baseline="-25000" dirty="0" err="1">
                <a:ea typeface="Gulim" panose="020B0600000101010101" pitchFamily="34" charset="-127"/>
              </a:rPr>
              <a:t>j</a:t>
            </a:r>
            <a:r>
              <a:rPr lang="en-US" altLang="ko-KR" sz="2400" dirty="0">
                <a:ea typeface="Gulim" panose="020B0600000101010101" pitchFamily="34" charset="-127"/>
              </a:rPr>
              <a:t> −</a:t>
            </a:r>
            <a:r>
              <a:rPr lang="el-GR" altLang="ko-KR" sz="2400" dirty="0">
                <a:ea typeface="Gulim" panose="020B0600000101010101" pitchFamily="34" charset="-127"/>
              </a:rPr>
              <a:t>δ</a:t>
            </a:r>
            <a:r>
              <a:rPr lang="en-US" altLang="ko-KR" sz="2400" dirty="0">
                <a:ea typeface="Gulim" panose="020B0600000101010101" pitchFamily="34" charset="-127"/>
              </a:rPr>
              <a:t>)</a:t>
            </a:r>
          </a:p>
          <a:p>
            <a:pPr>
              <a:spcAft>
                <a:spcPts val="600"/>
              </a:spcAft>
            </a:pPr>
            <a:r>
              <a:rPr lang="en-US" altLang="ko-KR" sz="2400" dirty="0">
                <a:ea typeface="Gulim" panose="020B0600000101010101" pitchFamily="34" charset="-127"/>
              </a:rPr>
              <a:t>The formula for kernel matrix K for any two points x</a:t>
            </a:r>
            <a:r>
              <a:rPr lang="en-US" altLang="ko-KR" sz="2400" baseline="-25000" dirty="0">
                <a:ea typeface="Gulim" panose="020B0600000101010101" pitchFamily="34" charset="-127"/>
              </a:rPr>
              <a:t>i</a:t>
            </a:r>
            <a:r>
              <a:rPr lang="en-US" altLang="ko-KR" sz="2400" dirty="0">
                <a:ea typeface="Gulim" panose="020B0600000101010101" pitchFamily="34" charset="-127"/>
              </a:rPr>
              <a:t>, </a:t>
            </a:r>
            <a:r>
              <a:rPr lang="en-US" altLang="ko-KR" sz="2400" dirty="0" err="1">
                <a:ea typeface="Gulim" panose="020B0600000101010101" pitchFamily="34" charset="-127"/>
              </a:rPr>
              <a:t>x</a:t>
            </a:r>
            <a:r>
              <a:rPr lang="en-US" altLang="ko-KR" sz="2400" baseline="-25000" dirty="0" err="1">
                <a:ea typeface="Gulim" panose="020B0600000101010101" pitchFamily="34" charset="-127"/>
              </a:rPr>
              <a:t>j</a:t>
            </a:r>
            <a:r>
              <a:rPr lang="en-US" altLang="ko-KR" sz="2400" dirty="0">
                <a:ea typeface="Gulim" panose="020B0600000101010101" pitchFamily="34" charset="-127"/>
              </a:rPr>
              <a:t> </a:t>
            </a:r>
            <a:r>
              <a:rPr lang="az-Cyrl-AZ" altLang="ko-KR" sz="2400" dirty="0">
                <a:ea typeface="Gulim" panose="020B0600000101010101" pitchFamily="34" charset="-127"/>
              </a:rPr>
              <a:t>є </a:t>
            </a:r>
            <a:r>
              <a:rPr lang="en-US" altLang="ko-KR" sz="2400" dirty="0" err="1">
                <a:ea typeface="Gulim" panose="020B0600000101010101" pitchFamily="34" charset="-127"/>
              </a:rPr>
              <a:t>C</a:t>
            </a:r>
            <a:r>
              <a:rPr lang="en-US" altLang="ko-KR" sz="2400" baseline="-25000" dirty="0" err="1">
                <a:ea typeface="Gulim" panose="020B0600000101010101" pitchFamily="34" charset="-127"/>
              </a:rPr>
              <a:t>k</a:t>
            </a:r>
            <a:r>
              <a:rPr lang="en-US" altLang="ko-KR" sz="2400" dirty="0">
                <a:ea typeface="Gulim" panose="020B0600000101010101" pitchFamily="34" charset="-127"/>
              </a:rPr>
              <a:t> is</a:t>
            </a:r>
          </a:p>
          <a:p>
            <a:pPr>
              <a:spcAft>
                <a:spcPts val="600"/>
              </a:spcAft>
            </a:pPr>
            <a:r>
              <a:rPr lang="en-US" altLang="ko-KR" sz="2400" dirty="0">
                <a:ea typeface="Gulim" panose="020B0600000101010101" pitchFamily="34" charset="-127"/>
              </a:rPr>
              <a:t>The SSE criterion of </a:t>
            </a:r>
            <a:r>
              <a:rPr lang="en-US" altLang="ko-KR" sz="2400" i="1" dirty="0">
                <a:ea typeface="Gulim" panose="020B0600000101010101" pitchFamily="34" charset="-127"/>
              </a:rPr>
              <a:t>kernel K-means</a:t>
            </a:r>
            <a:r>
              <a:rPr lang="en-US" altLang="ko-KR" sz="2400" dirty="0">
                <a:ea typeface="Gulim" panose="020B0600000101010101" pitchFamily="34" charset="-127"/>
              </a:rPr>
              <a:t>: </a:t>
            </a:r>
          </a:p>
          <a:p>
            <a:pPr lvl="1">
              <a:spcAft>
                <a:spcPts val="600"/>
              </a:spcAft>
            </a:pPr>
            <a:r>
              <a:rPr lang="en-US" altLang="ko-KR" sz="2400" dirty="0">
                <a:ea typeface="Gulim" panose="020B0600000101010101" pitchFamily="34" charset="-127"/>
              </a:rPr>
              <a:t>The formula for the cluster centroid: </a:t>
            </a:r>
          </a:p>
          <a:p>
            <a:pPr marL="0" indent="0" eaLnBrk="1" hangingPunct="1">
              <a:spcAft>
                <a:spcPts val="600"/>
              </a:spcAft>
              <a:buNone/>
            </a:pPr>
            <a:endParaRPr lang="en-US" altLang="ko-KR" sz="2400" dirty="0">
              <a:ea typeface="Gulim" panose="020B0600000101010101" pitchFamily="34" charset="-127"/>
            </a:endParaRPr>
          </a:p>
          <a:p>
            <a:pPr marL="0" indent="0" eaLnBrk="1" hangingPunct="1">
              <a:spcAft>
                <a:spcPts val="600"/>
              </a:spcAft>
              <a:buNone/>
            </a:pPr>
            <a:endParaRPr lang="en-US" altLang="ko-KR" sz="2400" dirty="0">
              <a:ea typeface="Gulim" panose="020B0600000101010101" pitchFamily="34" charset="-127"/>
            </a:endParaRPr>
          </a:p>
          <a:p>
            <a:pPr>
              <a:spcAft>
                <a:spcPts val="600"/>
              </a:spcAft>
            </a:pPr>
            <a:r>
              <a:rPr lang="en-US" altLang="ko-KR" sz="2400" dirty="0">
                <a:ea typeface="Gulim" panose="020B0600000101010101" pitchFamily="34" charset="-127"/>
              </a:rPr>
              <a:t>Clustering can be performed without the actual individual projections </a:t>
            </a:r>
            <a:r>
              <a:rPr lang="el-GR" altLang="ko-KR" sz="2400" dirty="0">
                <a:ea typeface="Gulim" panose="020B0600000101010101" pitchFamily="34" charset="-127"/>
              </a:rPr>
              <a:t>φ</a:t>
            </a:r>
            <a:r>
              <a:rPr lang="en-US" altLang="ko-KR" sz="2400" dirty="0">
                <a:ea typeface="Gulim" panose="020B0600000101010101" pitchFamily="34" charset="-127"/>
              </a:rPr>
              <a:t>(x</a:t>
            </a:r>
            <a:r>
              <a:rPr lang="en-US" altLang="ko-KR" sz="2400" baseline="-25000" dirty="0">
                <a:ea typeface="Gulim" panose="020B0600000101010101" pitchFamily="34" charset="-127"/>
              </a:rPr>
              <a:t>i</a:t>
            </a:r>
            <a:r>
              <a:rPr lang="en-US" altLang="ko-KR" sz="2400" dirty="0">
                <a:ea typeface="Gulim" panose="020B0600000101010101" pitchFamily="34" charset="-127"/>
              </a:rPr>
              <a:t>) and </a:t>
            </a:r>
            <a:r>
              <a:rPr lang="el-GR" altLang="ko-KR" sz="2400" dirty="0">
                <a:ea typeface="Gulim" panose="020B0600000101010101" pitchFamily="34" charset="-127"/>
              </a:rPr>
              <a:t>φ</a:t>
            </a:r>
            <a:r>
              <a:rPr lang="en-US" altLang="ko-KR" sz="2400" dirty="0">
                <a:ea typeface="Gulim" panose="020B0600000101010101" pitchFamily="34" charset="-127"/>
              </a:rPr>
              <a:t>(</a:t>
            </a:r>
            <a:r>
              <a:rPr lang="en-US" altLang="ko-KR" sz="2400" dirty="0" err="1">
                <a:ea typeface="Gulim" panose="020B0600000101010101" pitchFamily="34" charset="-127"/>
              </a:rPr>
              <a:t>x</a:t>
            </a:r>
            <a:r>
              <a:rPr lang="en-US" altLang="ko-KR" sz="2400" baseline="-25000" dirty="0" err="1">
                <a:ea typeface="Gulim" panose="020B0600000101010101" pitchFamily="34" charset="-127"/>
              </a:rPr>
              <a:t>j</a:t>
            </a:r>
            <a:r>
              <a:rPr lang="en-US" altLang="ko-KR" sz="2400" dirty="0">
                <a:ea typeface="Gulim" panose="020B0600000101010101" pitchFamily="34" charset="-127"/>
              </a:rPr>
              <a:t>) for the data points x</a:t>
            </a:r>
            <a:r>
              <a:rPr lang="en-US" altLang="ko-KR" sz="2400" baseline="-25000" dirty="0">
                <a:ea typeface="Gulim" panose="020B0600000101010101" pitchFamily="34" charset="-127"/>
              </a:rPr>
              <a:t>i</a:t>
            </a:r>
            <a:r>
              <a:rPr lang="en-US" altLang="ko-KR" sz="2400" dirty="0">
                <a:ea typeface="Gulim" panose="020B0600000101010101" pitchFamily="34" charset="-127"/>
              </a:rPr>
              <a:t>, </a:t>
            </a:r>
            <a:r>
              <a:rPr lang="en-US" altLang="ko-KR" sz="2400" dirty="0" err="1">
                <a:ea typeface="Gulim" panose="020B0600000101010101" pitchFamily="34" charset="-127"/>
              </a:rPr>
              <a:t>x</a:t>
            </a:r>
            <a:r>
              <a:rPr lang="en-US" altLang="ko-KR" sz="2400" baseline="-25000" dirty="0" err="1">
                <a:ea typeface="Gulim" panose="020B0600000101010101" pitchFamily="34" charset="-127"/>
              </a:rPr>
              <a:t>j</a:t>
            </a:r>
            <a:r>
              <a:rPr lang="en-US" altLang="ko-KR" sz="2400" dirty="0">
                <a:ea typeface="Gulim" panose="020B0600000101010101" pitchFamily="34" charset="-127"/>
              </a:rPr>
              <a:t> </a:t>
            </a:r>
            <a:r>
              <a:rPr lang="az-Cyrl-AZ" altLang="ko-KR" sz="2400" dirty="0">
                <a:ea typeface="Gulim" panose="020B0600000101010101" pitchFamily="34" charset="-127"/>
              </a:rPr>
              <a:t>є </a:t>
            </a:r>
            <a:r>
              <a:rPr lang="en-US" altLang="ko-KR" sz="2400" dirty="0" err="1">
                <a:ea typeface="Gulim" panose="020B0600000101010101" pitchFamily="34" charset="-127"/>
              </a:rPr>
              <a:t>C</a:t>
            </a:r>
            <a:r>
              <a:rPr lang="en-US" altLang="ko-KR" sz="2400" baseline="-25000" dirty="0" err="1">
                <a:ea typeface="Gulim" panose="020B0600000101010101" pitchFamily="34" charset="-127"/>
              </a:rPr>
              <a:t>k</a:t>
            </a:r>
            <a:r>
              <a:rPr lang="en-US" altLang="ko-KR" sz="2400" dirty="0">
                <a:ea typeface="Gulim" panose="020B0600000101010101" pitchFamily="34" charset="-127"/>
              </a:rPr>
              <a:t> </a:t>
            </a:r>
          </a:p>
        </p:txBody>
      </p:sp>
      <p:graphicFrame>
        <p:nvGraphicFramePr>
          <p:cNvPr id="2" name="Object 1"/>
          <p:cNvGraphicFramePr>
            <a:graphicFrameLocks noChangeAspect="1"/>
          </p:cNvGraphicFramePr>
          <p:nvPr>
            <p:extLst>
              <p:ext uri="{D42A27DB-BD31-4B8C-83A1-F6EECF244321}">
                <p14:modId xmlns:p14="http://schemas.microsoft.com/office/powerpoint/2010/main" val="3801165140"/>
              </p:ext>
            </p:extLst>
          </p:nvPr>
        </p:nvGraphicFramePr>
        <p:xfrm>
          <a:off x="5987331" y="3643113"/>
          <a:ext cx="4070350" cy="844550"/>
        </p:xfrm>
        <a:graphic>
          <a:graphicData uri="http://schemas.openxmlformats.org/presentationml/2006/ole">
            <mc:AlternateContent xmlns:mc="http://schemas.openxmlformats.org/markup-compatibility/2006">
              <mc:Choice xmlns:v="urn:schemas-microsoft-com:vml" Requires="v">
                <p:oleObj spid="_x0000_s6270" name="Equation" r:id="rId4" imgW="1841400" imgH="469800" progId="Equation.DSMT4">
                  <p:embed/>
                </p:oleObj>
              </mc:Choice>
              <mc:Fallback>
                <p:oleObj name="Equation" r:id="rId4" imgW="1841400" imgH="469800" progId="Equation.DSMT4">
                  <p:embed/>
                  <p:pic>
                    <p:nvPicPr>
                      <p:cNvPr id="0" name=""/>
                      <p:cNvPicPr/>
                      <p:nvPr/>
                    </p:nvPicPr>
                    <p:blipFill>
                      <a:blip r:embed="rId5"/>
                      <a:stretch>
                        <a:fillRect/>
                      </a:stretch>
                    </p:blipFill>
                    <p:spPr>
                      <a:xfrm>
                        <a:off x="5987331" y="3643113"/>
                        <a:ext cx="4070350" cy="84455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052340946"/>
              </p:ext>
            </p:extLst>
          </p:nvPr>
        </p:nvGraphicFramePr>
        <p:xfrm>
          <a:off x="5987331" y="4572489"/>
          <a:ext cx="1909763" cy="1073150"/>
        </p:xfrm>
        <a:graphic>
          <a:graphicData uri="http://schemas.openxmlformats.org/presentationml/2006/ole">
            <mc:AlternateContent xmlns:mc="http://schemas.openxmlformats.org/markup-compatibility/2006">
              <mc:Choice xmlns:v="urn:schemas-microsoft-com:vml" Requires="v">
                <p:oleObj spid="_x0000_s6271" name="Equation" r:id="rId6" imgW="863280" imgH="596880" progId="Equation.DSMT4">
                  <p:embed/>
                </p:oleObj>
              </mc:Choice>
              <mc:Fallback>
                <p:oleObj name="Equation" r:id="rId6" imgW="863280" imgH="596880" progId="Equation.DSMT4">
                  <p:embed/>
                  <p:pic>
                    <p:nvPicPr>
                      <p:cNvPr id="0" name=""/>
                      <p:cNvPicPr/>
                      <p:nvPr/>
                    </p:nvPicPr>
                    <p:blipFill>
                      <a:blip r:embed="rId7"/>
                      <a:stretch>
                        <a:fillRect/>
                      </a:stretch>
                    </p:blipFill>
                    <p:spPr>
                      <a:xfrm>
                        <a:off x="5987331" y="4572489"/>
                        <a:ext cx="1909763" cy="107315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323376682"/>
              </p:ext>
            </p:extLst>
          </p:nvPr>
        </p:nvGraphicFramePr>
        <p:xfrm>
          <a:off x="8782444" y="3257337"/>
          <a:ext cx="2695575" cy="457200"/>
        </p:xfrm>
        <a:graphic>
          <a:graphicData uri="http://schemas.openxmlformats.org/presentationml/2006/ole">
            <mc:AlternateContent xmlns:mc="http://schemas.openxmlformats.org/markup-compatibility/2006">
              <mc:Choice xmlns:v="urn:schemas-microsoft-com:vml" Requires="v">
                <p:oleObj spid="_x0000_s6272" name="Equation" r:id="rId8" imgW="1218960" imgH="253800" progId="Equation.DSMT4">
                  <p:embed/>
                </p:oleObj>
              </mc:Choice>
              <mc:Fallback>
                <p:oleObj name="Equation" r:id="rId8" imgW="1218960" imgH="253800" progId="Equation.DSMT4">
                  <p:embed/>
                  <p:pic>
                    <p:nvPicPr>
                      <p:cNvPr id="0" name=""/>
                      <p:cNvPicPr/>
                      <p:nvPr/>
                    </p:nvPicPr>
                    <p:blipFill>
                      <a:blip r:embed="rId9"/>
                      <a:stretch>
                        <a:fillRect/>
                      </a:stretch>
                    </p:blipFill>
                    <p:spPr>
                      <a:xfrm>
                        <a:off x="8782444" y="3257337"/>
                        <a:ext cx="2695575" cy="4572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238441118"/>
              </p:ext>
            </p:extLst>
          </p:nvPr>
        </p:nvGraphicFramePr>
        <p:xfrm>
          <a:off x="8022506" y="2133293"/>
          <a:ext cx="2045958" cy="508056"/>
        </p:xfrm>
        <a:graphic>
          <a:graphicData uri="http://schemas.openxmlformats.org/presentationml/2006/ole">
            <mc:AlternateContent xmlns:mc="http://schemas.openxmlformats.org/markup-compatibility/2006">
              <mc:Choice xmlns:v="urn:schemas-microsoft-com:vml" Requires="v">
                <p:oleObj spid="_x0000_s6273" name="Equation" r:id="rId10" imgW="749160" imgH="228600" progId="Equation.DSMT4">
                  <p:embed/>
                </p:oleObj>
              </mc:Choice>
              <mc:Fallback>
                <p:oleObj name="Equation" r:id="rId10" imgW="749160" imgH="228600" progId="Equation.DSMT4">
                  <p:embed/>
                  <p:pic>
                    <p:nvPicPr>
                      <p:cNvPr id="0" name=""/>
                      <p:cNvPicPr/>
                      <p:nvPr/>
                    </p:nvPicPr>
                    <p:blipFill>
                      <a:blip r:embed="rId11"/>
                      <a:stretch>
                        <a:fillRect/>
                      </a:stretch>
                    </p:blipFill>
                    <p:spPr>
                      <a:xfrm>
                        <a:off x="8022506" y="2133293"/>
                        <a:ext cx="2045958" cy="508056"/>
                      </a:xfrm>
                      <a:prstGeom prst="rect">
                        <a:avLst/>
                      </a:prstGeom>
                    </p:spPr>
                  </p:pic>
                </p:oleObj>
              </mc:Fallback>
            </mc:AlternateContent>
          </a:graphicData>
        </a:graphic>
      </p:graphicFrame>
    </p:spTree>
    <p:extLst>
      <p:ext uri="{BB962C8B-B14F-4D97-AF65-F5344CB8AC3E}">
        <p14:creationId xmlns:p14="http://schemas.microsoft.com/office/powerpoint/2010/main" val="534246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a:xfrm>
            <a:off x="-104775" y="200616"/>
            <a:ext cx="12353925" cy="685800"/>
          </a:xfrm>
        </p:spPr>
        <p:txBody>
          <a:bodyPr>
            <a:noAutofit/>
          </a:bodyPr>
          <a:lstStyle/>
          <a:p>
            <a:r>
              <a:rPr lang="en-US" altLang="ko-KR" sz="3800" dirty="0">
                <a:ea typeface="Gulim" panose="020B0600000101010101" pitchFamily="34" charset="-127"/>
              </a:rPr>
              <a:t>Example: Kernel Functions and Kernel K-Means Clustering</a:t>
            </a:r>
            <a:endParaRPr lang="en-US" altLang="zh-CN" sz="3800" dirty="0">
              <a:ea typeface="Gulim" panose="020B0600000101010101" pitchFamily="34" charset="-127"/>
            </a:endParaRPr>
          </a:p>
        </p:txBody>
      </p:sp>
      <mc:AlternateContent xmlns:mc="http://schemas.openxmlformats.org/markup-compatibility/2006" xmlns:a14="http://schemas.microsoft.com/office/drawing/2010/main">
        <mc:Choice Requires="a14">
          <p:sp>
            <p:nvSpPr>
              <p:cNvPr id="29699" name="Rectangle 1027"/>
              <p:cNvSpPr>
                <a:spLocks noGrp="1" noChangeArrowheads="1"/>
              </p:cNvSpPr>
              <p:nvPr>
                <p:ph idx="1"/>
              </p:nvPr>
            </p:nvSpPr>
            <p:spPr>
              <a:xfrm>
                <a:off x="632319" y="1154571"/>
                <a:ext cx="11244248" cy="2345186"/>
              </a:xfrm>
            </p:spPr>
            <p:txBody>
              <a:bodyPr/>
              <a:lstStyle/>
              <a:p>
                <a:r>
                  <a:rPr lang="en-US" altLang="ko-KR" sz="2400" dirty="0">
                    <a:ea typeface="Gulim" panose="020B0600000101010101" pitchFamily="34" charset="-127"/>
                  </a:rPr>
                  <a:t>Gaussian radial basis function (RBF) kernel:  </a:t>
                </a:r>
                <a:r>
                  <a:rPr lang="en-US" altLang="ko-KR" sz="2400" i="1" dirty="0">
                    <a:ea typeface="Gulim" panose="020B0600000101010101" pitchFamily="34" charset="-127"/>
                  </a:rPr>
                  <a:t>K</a:t>
                </a:r>
                <a:r>
                  <a:rPr lang="en-US" altLang="ko-KR" sz="2400" dirty="0">
                    <a:ea typeface="Gulim" panose="020B0600000101010101" pitchFamily="34" charset="-127"/>
                  </a:rPr>
                  <a:t>(</a:t>
                </a:r>
                <a:r>
                  <a:rPr lang="en-US" altLang="ko-KR" sz="2400" b="1" i="1" dirty="0">
                    <a:ea typeface="Gulim" panose="020B0600000101010101" pitchFamily="34" charset="-127"/>
                  </a:rPr>
                  <a:t>X</a:t>
                </a:r>
                <a:r>
                  <a:rPr lang="en-US" altLang="ko-KR" sz="2400" i="1" baseline="-25000" dirty="0">
                    <a:ea typeface="Gulim" panose="020B0600000101010101" pitchFamily="34" charset="-127"/>
                  </a:rPr>
                  <a:t>i</a:t>
                </a:r>
                <a:r>
                  <a:rPr lang="en-US" altLang="ko-KR" sz="2400" dirty="0">
                    <a:ea typeface="Gulim" panose="020B0600000101010101" pitchFamily="34" charset="-127"/>
                  </a:rPr>
                  <a:t>, </a:t>
                </a:r>
                <a:r>
                  <a:rPr lang="en-US" altLang="ko-KR" sz="2400" b="1" i="1" dirty="0" err="1">
                    <a:ea typeface="Gulim" panose="020B0600000101010101" pitchFamily="34" charset="-127"/>
                  </a:rPr>
                  <a:t>X</a:t>
                </a:r>
                <a:r>
                  <a:rPr lang="en-US" altLang="ko-KR" sz="2400" b="1" i="1" baseline="-25000" dirty="0" err="1">
                    <a:ea typeface="Gulim" panose="020B0600000101010101" pitchFamily="34" charset="-127"/>
                  </a:rPr>
                  <a:t>j</a:t>
                </a:r>
                <a:r>
                  <a:rPr lang="en-US" altLang="ko-KR" sz="2400" dirty="0">
                    <a:ea typeface="Gulim" panose="020B0600000101010101" pitchFamily="34" charset="-127"/>
                  </a:rPr>
                  <a:t>) =</a:t>
                </a:r>
              </a:p>
              <a:p>
                <a:r>
                  <a:rPr lang="en-US" altLang="ko-KR" sz="2400" dirty="0">
                    <a:ea typeface="Gulim" panose="020B0600000101010101" pitchFamily="34" charset="-127"/>
                  </a:rPr>
                  <a:t>Suppose there are 5 original 2-dimensional points: </a:t>
                </a:r>
              </a:p>
              <a:p>
                <a:pPr lvl="1"/>
                <a:r>
                  <a:rPr lang="en-US" altLang="ko-KR" sz="2400" dirty="0">
                    <a:ea typeface="Gulim" panose="020B0600000101010101" pitchFamily="34" charset="-127"/>
                  </a:rPr>
                  <a:t>x</a:t>
                </a:r>
                <a:r>
                  <a:rPr lang="en-US" altLang="ko-KR" sz="2400" baseline="-25000" dirty="0">
                    <a:ea typeface="Gulim" panose="020B0600000101010101" pitchFamily="34" charset="-127"/>
                  </a:rPr>
                  <a:t>1</a:t>
                </a:r>
                <a:r>
                  <a:rPr lang="en-US" altLang="ko-KR" sz="2400" dirty="0">
                    <a:ea typeface="Gulim" panose="020B0600000101010101" pitchFamily="34" charset="-127"/>
                  </a:rPr>
                  <a:t>(0, 0), x</a:t>
                </a:r>
                <a:r>
                  <a:rPr lang="en-US" altLang="ko-KR" sz="2400" baseline="-25000" dirty="0">
                    <a:ea typeface="Gulim" panose="020B0600000101010101" pitchFamily="34" charset="-127"/>
                  </a:rPr>
                  <a:t>2</a:t>
                </a:r>
                <a:r>
                  <a:rPr lang="en-US" altLang="ko-KR" sz="2400" dirty="0">
                    <a:ea typeface="Gulim" panose="020B0600000101010101" pitchFamily="34" charset="-127"/>
                  </a:rPr>
                  <a:t>(4, 4), x</a:t>
                </a:r>
                <a:r>
                  <a:rPr lang="en-US" altLang="ko-KR" sz="2400" baseline="-25000" dirty="0">
                    <a:ea typeface="Gulim" panose="020B0600000101010101" pitchFamily="34" charset="-127"/>
                  </a:rPr>
                  <a:t>3</a:t>
                </a:r>
                <a:r>
                  <a:rPr lang="en-US" altLang="ko-KR" sz="2400" dirty="0">
                    <a:ea typeface="Gulim" panose="020B0600000101010101" pitchFamily="34" charset="-127"/>
                  </a:rPr>
                  <a:t>(-4, 4), x</a:t>
                </a:r>
                <a:r>
                  <a:rPr lang="en-US" altLang="ko-KR" sz="2400" baseline="-25000" dirty="0">
                    <a:ea typeface="Gulim" panose="020B0600000101010101" pitchFamily="34" charset="-127"/>
                  </a:rPr>
                  <a:t>4</a:t>
                </a:r>
                <a:r>
                  <a:rPr lang="en-US" altLang="ko-KR" sz="2400" dirty="0">
                    <a:ea typeface="Gulim" panose="020B0600000101010101" pitchFamily="34" charset="-127"/>
                  </a:rPr>
                  <a:t>(-4, -4), x</a:t>
                </a:r>
                <a:r>
                  <a:rPr lang="en-US" altLang="ko-KR" sz="2400" baseline="-25000" dirty="0">
                    <a:ea typeface="Gulim" panose="020B0600000101010101" pitchFamily="34" charset="-127"/>
                  </a:rPr>
                  <a:t>5</a:t>
                </a:r>
                <a:r>
                  <a:rPr lang="en-US" altLang="ko-KR" sz="2400" dirty="0">
                    <a:ea typeface="Gulim" panose="020B0600000101010101" pitchFamily="34" charset="-127"/>
                  </a:rPr>
                  <a:t>(4, -4) </a:t>
                </a:r>
              </a:p>
              <a:p>
                <a:r>
                  <a:rPr lang="en-US" altLang="ko-KR" sz="2400" b="0" dirty="0">
                    <a:ea typeface="Gulim" panose="020B0600000101010101" pitchFamily="34" charset="-127"/>
                  </a:rPr>
                  <a:t>If we set </a:t>
                </a:r>
                <a14:m>
                  <m:oMath xmlns:m="http://schemas.openxmlformats.org/officeDocument/2006/math">
                    <m:r>
                      <a:rPr lang="en-US" altLang="ko-KR" sz="2400" b="0" i="1" smtClean="0">
                        <a:latin typeface="Cambria Math" panose="02040503050406030204" pitchFamily="18" charset="0"/>
                        <a:ea typeface="Gulim" panose="020B0600000101010101" pitchFamily="34" charset="-127"/>
                      </a:rPr>
                      <m:t>𝜎</m:t>
                    </m:r>
                  </m:oMath>
                </a14:m>
                <a:r>
                  <a:rPr lang="en-US" altLang="ko-KR" sz="2400" dirty="0">
                    <a:ea typeface="Gulim" panose="020B0600000101010101" pitchFamily="34" charset="-127"/>
                  </a:rPr>
                  <a:t> to 4, we will have the following points in the kernel space</a:t>
                </a:r>
              </a:p>
              <a:p>
                <a:pPr lvl="1"/>
                <a:r>
                  <a:rPr lang="en-US" altLang="ko-KR" sz="2400" dirty="0">
                    <a:ea typeface="Gulim" panose="020B0600000101010101" pitchFamily="34" charset="-127"/>
                  </a:rPr>
                  <a:t>E.g., </a:t>
                </a:r>
                <a14:m>
                  <m:oMath xmlns:m="http://schemas.openxmlformats.org/officeDocument/2006/math">
                    <m:sSup>
                      <m:sSupPr>
                        <m:ctrlPr>
                          <a:rPr lang="en-US" altLang="ko-KR" sz="2400" b="0" i="1" smtClean="0">
                            <a:latin typeface="Cambria Math" panose="02040503050406030204" pitchFamily="18" charset="0"/>
                            <a:ea typeface="Gulim" panose="020B0600000101010101" pitchFamily="34" charset="-127"/>
                          </a:rPr>
                        </m:ctrlPr>
                      </m:sSupPr>
                      <m:e>
                        <m:d>
                          <m:dPr>
                            <m:begChr m:val="|"/>
                            <m:endChr m:val="|"/>
                            <m:ctrlPr>
                              <a:rPr lang="en-US" altLang="ko-KR" sz="2400" b="0" i="1" smtClean="0">
                                <a:latin typeface="Cambria Math" panose="02040503050406030204" pitchFamily="18" charset="0"/>
                                <a:ea typeface="Gulim" panose="020B0600000101010101" pitchFamily="34" charset="-127"/>
                              </a:rPr>
                            </m:ctrlPr>
                          </m:dPr>
                          <m:e>
                            <m:d>
                              <m:dPr>
                                <m:begChr m:val="|"/>
                                <m:endChr m:val="|"/>
                                <m:ctrlPr>
                                  <a:rPr lang="en-US" altLang="ko-KR" sz="2400" b="0" i="1" smtClean="0">
                                    <a:latin typeface="Cambria Math" panose="02040503050406030204" pitchFamily="18" charset="0"/>
                                    <a:ea typeface="Gulim" panose="020B0600000101010101" pitchFamily="34" charset="-127"/>
                                  </a:rPr>
                                </m:ctrlPr>
                              </m:dPr>
                              <m:e>
                                <m:sSub>
                                  <m:sSubPr>
                                    <m:ctrlPr>
                                      <a:rPr lang="en-US" altLang="ko-KR" sz="2400" b="0" i="1" smtClean="0">
                                        <a:latin typeface="Cambria Math" panose="02040503050406030204" pitchFamily="18" charset="0"/>
                                        <a:ea typeface="Gulim" panose="020B0600000101010101" pitchFamily="34" charset="-127"/>
                                      </a:rPr>
                                    </m:ctrlPr>
                                  </m:sSubPr>
                                  <m:e>
                                    <m:r>
                                      <a:rPr lang="en-US" altLang="ko-KR" sz="2400" b="0" i="1" smtClean="0">
                                        <a:latin typeface="Cambria Math" panose="02040503050406030204" pitchFamily="18" charset="0"/>
                                        <a:ea typeface="Gulim" panose="020B0600000101010101" pitchFamily="34" charset="-127"/>
                                      </a:rPr>
                                      <m:t>𝑥</m:t>
                                    </m:r>
                                  </m:e>
                                  <m:sub>
                                    <m:r>
                                      <a:rPr lang="en-US" altLang="ko-KR" sz="2400" b="0" i="1" smtClean="0">
                                        <a:latin typeface="Cambria Math" panose="02040503050406030204" pitchFamily="18" charset="0"/>
                                        <a:ea typeface="Gulim" panose="020B0600000101010101" pitchFamily="34" charset="-127"/>
                                      </a:rPr>
                                      <m:t>1</m:t>
                                    </m:r>
                                  </m:sub>
                                </m:sSub>
                                <m:r>
                                  <a:rPr lang="en-US" altLang="ko-KR" sz="2400" b="0" i="1" smtClean="0">
                                    <a:latin typeface="Cambria Math" panose="02040503050406030204" pitchFamily="18" charset="0"/>
                                    <a:ea typeface="Gulim" panose="020B0600000101010101" pitchFamily="34" charset="-127"/>
                                  </a:rPr>
                                  <m:t>−</m:t>
                                </m:r>
                                <m:sSub>
                                  <m:sSubPr>
                                    <m:ctrlPr>
                                      <a:rPr lang="en-US" altLang="ko-KR" sz="2400" b="0" i="1" smtClean="0">
                                        <a:latin typeface="Cambria Math" panose="02040503050406030204" pitchFamily="18" charset="0"/>
                                        <a:ea typeface="Gulim" panose="020B0600000101010101" pitchFamily="34" charset="-127"/>
                                      </a:rPr>
                                    </m:ctrlPr>
                                  </m:sSubPr>
                                  <m:e>
                                    <m:r>
                                      <a:rPr lang="en-US" altLang="ko-KR" sz="2400" b="0" i="1" smtClean="0">
                                        <a:latin typeface="Cambria Math" panose="02040503050406030204" pitchFamily="18" charset="0"/>
                                        <a:ea typeface="Gulim" panose="020B0600000101010101" pitchFamily="34" charset="-127"/>
                                      </a:rPr>
                                      <m:t>𝑥</m:t>
                                    </m:r>
                                  </m:e>
                                  <m:sub>
                                    <m:r>
                                      <a:rPr lang="en-US" altLang="ko-KR" sz="2400" b="0" i="1" smtClean="0">
                                        <a:latin typeface="Cambria Math" panose="02040503050406030204" pitchFamily="18" charset="0"/>
                                        <a:ea typeface="Gulim" panose="020B0600000101010101" pitchFamily="34" charset="-127"/>
                                      </a:rPr>
                                      <m:t>2</m:t>
                                    </m:r>
                                  </m:sub>
                                </m:sSub>
                              </m:e>
                            </m:d>
                          </m:e>
                        </m:d>
                      </m:e>
                      <m:sup>
                        <m:r>
                          <a:rPr lang="en-US" altLang="ko-KR" sz="2400" b="0" i="0" smtClean="0">
                            <a:latin typeface="Cambria Math" panose="02040503050406030204" pitchFamily="18" charset="0"/>
                            <a:ea typeface="Gulim" panose="020B0600000101010101" pitchFamily="34" charset="-127"/>
                          </a:rPr>
                          <m:t>2</m:t>
                        </m:r>
                      </m:sup>
                    </m:sSup>
                    <m:r>
                      <a:rPr lang="en-US" altLang="ko-KR" sz="2400" b="0" i="0" smtClean="0">
                        <a:latin typeface="Cambria Math" panose="02040503050406030204" pitchFamily="18" charset="0"/>
                        <a:ea typeface="Gulim" panose="020B0600000101010101" pitchFamily="34" charset="-127"/>
                      </a:rPr>
                      <m:t>=</m:t>
                    </m:r>
                    <m:sSup>
                      <m:sSupPr>
                        <m:ctrlPr>
                          <a:rPr lang="en-US" altLang="ko-KR" sz="2400" b="0" i="1" smtClean="0">
                            <a:latin typeface="Cambria Math" panose="02040503050406030204" pitchFamily="18" charset="0"/>
                            <a:ea typeface="Gulim" panose="020B0600000101010101" pitchFamily="34" charset="-127"/>
                          </a:rPr>
                        </m:ctrlPr>
                      </m:sSupPr>
                      <m:e>
                        <m:d>
                          <m:dPr>
                            <m:ctrlPr>
                              <a:rPr lang="en-US" altLang="ko-KR" sz="2400" b="0" i="1" smtClean="0">
                                <a:latin typeface="Cambria Math" panose="02040503050406030204" pitchFamily="18" charset="0"/>
                                <a:ea typeface="Gulim" panose="020B0600000101010101" pitchFamily="34" charset="-127"/>
                              </a:rPr>
                            </m:ctrlPr>
                          </m:dPr>
                          <m:e>
                            <m:r>
                              <a:rPr lang="en-US" altLang="ko-KR" sz="2400" b="0" i="0" smtClean="0">
                                <a:latin typeface="Cambria Math" panose="02040503050406030204" pitchFamily="18" charset="0"/>
                                <a:ea typeface="Gulim" panose="020B0600000101010101" pitchFamily="34" charset="-127"/>
                              </a:rPr>
                              <m:t>0−4</m:t>
                            </m:r>
                          </m:e>
                        </m:d>
                      </m:e>
                      <m:sup>
                        <m:r>
                          <a:rPr lang="en-US" altLang="ko-KR" sz="2400" b="0" i="0" smtClean="0">
                            <a:latin typeface="Cambria Math" panose="02040503050406030204" pitchFamily="18" charset="0"/>
                            <a:ea typeface="Gulim" panose="020B0600000101010101" pitchFamily="34" charset="-127"/>
                          </a:rPr>
                          <m:t>2</m:t>
                        </m:r>
                      </m:sup>
                    </m:sSup>
                    <m:r>
                      <a:rPr lang="en-US" altLang="ko-KR" sz="2400" b="0" i="0" smtClean="0">
                        <a:latin typeface="Cambria Math" panose="02040503050406030204" pitchFamily="18" charset="0"/>
                        <a:ea typeface="Gulim" panose="020B0600000101010101" pitchFamily="34" charset="-127"/>
                      </a:rPr>
                      <m:t>+</m:t>
                    </m:r>
                    <m:sSup>
                      <m:sSupPr>
                        <m:ctrlPr>
                          <a:rPr lang="en-US" altLang="ko-KR" sz="2400" b="0" i="1" smtClean="0">
                            <a:latin typeface="Cambria Math" panose="02040503050406030204" pitchFamily="18" charset="0"/>
                            <a:ea typeface="Gulim" panose="020B0600000101010101" pitchFamily="34" charset="-127"/>
                          </a:rPr>
                        </m:ctrlPr>
                      </m:sSupPr>
                      <m:e>
                        <m:d>
                          <m:dPr>
                            <m:ctrlPr>
                              <a:rPr lang="en-US" altLang="ko-KR" sz="2400" b="0" i="1" smtClean="0">
                                <a:latin typeface="Cambria Math" panose="02040503050406030204" pitchFamily="18" charset="0"/>
                                <a:ea typeface="Gulim" panose="020B0600000101010101" pitchFamily="34" charset="-127"/>
                              </a:rPr>
                            </m:ctrlPr>
                          </m:dPr>
                          <m:e>
                            <m:r>
                              <a:rPr lang="en-US" altLang="ko-KR" sz="2400" b="0" i="0" smtClean="0">
                                <a:latin typeface="Cambria Math" panose="02040503050406030204" pitchFamily="18" charset="0"/>
                                <a:ea typeface="Gulim" panose="020B0600000101010101" pitchFamily="34" charset="-127"/>
                              </a:rPr>
                              <m:t>0−4</m:t>
                            </m:r>
                          </m:e>
                        </m:d>
                      </m:e>
                      <m:sup>
                        <m:r>
                          <a:rPr lang="en-US" altLang="ko-KR" sz="2400" b="0" i="1" smtClean="0">
                            <a:latin typeface="Cambria Math" panose="02040503050406030204" pitchFamily="18" charset="0"/>
                            <a:ea typeface="Gulim" panose="020B0600000101010101" pitchFamily="34" charset="-127"/>
                          </a:rPr>
                          <m:t>2</m:t>
                        </m:r>
                      </m:sup>
                    </m:sSup>
                    <m:r>
                      <a:rPr lang="en-US" altLang="ko-KR" sz="2400" b="0" i="1" smtClean="0">
                        <a:latin typeface="Cambria Math" panose="02040503050406030204" pitchFamily="18" charset="0"/>
                        <a:ea typeface="Gulim" panose="020B0600000101010101" pitchFamily="34" charset="-127"/>
                      </a:rPr>
                      <m:t>=32</m:t>
                    </m:r>
                  </m:oMath>
                </a14:m>
                <a:r>
                  <a:rPr lang="en-US" altLang="ko-KR" sz="2400" dirty="0">
                    <a:ea typeface="Gulim" panose="020B0600000101010101" pitchFamily="34" charset="-127"/>
                  </a:rPr>
                  <a:t>, thus, </a:t>
                </a:r>
                <a14:m>
                  <m:oMath xmlns:m="http://schemas.openxmlformats.org/officeDocument/2006/math">
                    <m:r>
                      <a:rPr lang="en-US" altLang="ko-KR" sz="2400" b="0" i="1" smtClean="0">
                        <a:latin typeface="Cambria Math" panose="02040503050406030204" pitchFamily="18" charset="0"/>
                        <a:ea typeface="Gulim" panose="020B0600000101010101" pitchFamily="34" charset="-127"/>
                      </a:rPr>
                      <m:t>𝐾</m:t>
                    </m:r>
                    <m:d>
                      <m:dPr>
                        <m:ctrlPr>
                          <a:rPr lang="en-US" altLang="ko-KR" sz="2400" b="0" i="1" smtClean="0">
                            <a:latin typeface="Cambria Math" panose="02040503050406030204" pitchFamily="18" charset="0"/>
                            <a:ea typeface="Gulim" panose="020B0600000101010101" pitchFamily="34" charset="-127"/>
                          </a:rPr>
                        </m:ctrlPr>
                      </m:dPr>
                      <m:e>
                        <m:sSub>
                          <m:sSubPr>
                            <m:ctrlPr>
                              <a:rPr lang="en-US" altLang="ko-KR" sz="2400" b="0" i="1" smtClean="0">
                                <a:latin typeface="Cambria Math" panose="02040503050406030204" pitchFamily="18" charset="0"/>
                                <a:ea typeface="Gulim" panose="020B0600000101010101" pitchFamily="34" charset="-127"/>
                              </a:rPr>
                            </m:ctrlPr>
                          </m:sSubPr>
                          <m:e>
                            <m:r>
                              <a:rPr lang="en-US" altLang="ko-KR" sz="2400" b="0" i="1" smtClean="0">
                                <a:latin typeface="Cambria Math" panose="02040503050406030204" pitchFamily="18" charset="0"/>
                                <a:ea typeface="Gulim" panose="020B0600000101010101" pitchFamily="34" charset="-127"/>
                              </a:rPr>
                              <m:t>𝑥</m:t>
                            </m:r>
                          </m:e>
                          <m:sub>
                            <m:r>
                              <a:rPr lang="en-US" altLang="ko-KR" sz="2400" b="0" i="1" smtClean="0">
                                <a:latin typeface="Cambria Math" panose="02040503050406030204" pitchFamily="18" charset="0"/>
                                <a:ea typeface="Gulim" panose="020B0600000101010101" pitchFamily="34" charset="-127"/>
                              </a:rPr>
                              <m:t>1</m:t>
                            </m:r>
                          </m:sub>
                        </m:sSub>
                        <m:r>
                          <a:rPr lang="en-US" altLang="ko-KR" sz="2400" b="0" i="1" smtClean="0">
                            <a:latin typeface="Cambria Math" panose="02040503050406030204" pitchFamily="18" charset="0"/>
                            <a:ea typeface="Gulim" panose="020B0600000101010101" pitchFamily="34" charset="-127"/>
                          </a:rPr>
                          <m:t>,</m:t>
                        </m:r>
                        <m:sSub>
                          <m:sSubPr>
                            <m:ctrlPr>
                              <a:rPr lang="en-US" altLang="ko-KR" sz="2400" b="0" i="1" smtClean="0">
                                <a:latin typeface="Cambria Math" panose="02040503050406030204" pitchFamily="18" charset="0"/>
                                <a:ea typeface="Gulim" panose="020B0600000101010101" pitchFamily="34" charset="-127"/>
                              </a:rPr>
                            </m:ctrlPr>
                          </m:sSubPr>
                          <m:e>
                            <m:r>
                              <a:rPr lang="en-US" altLang="ko-KR" sz="2400" b="0" i="1" smtClean="0">
                                <a:latin typeface="Cambria Math" panose="02040503050406030204" pitchFamily="18" charset="0"/>
                                <a:ea typeface="Gulim" panose="020B0600000101010101" pitchFamily="34" charset="-127"/>
                              </a:rPr>
                              <m:t>𝑥</m:t>
                            </m:r>
                          </m:e>
                          <m:sub>
                            <m:r>
                              <a:rPr lang="en-US" altLang="ko-KR" sz="2400" b="0" i="1" smtClean="0">
                                <a:latin typeface="Cambria Math" panose="02040503050406030204" pitchFamily="18" charset="0"/>
                                <a:ea typeface="Gulim" panose="020B0600000101010101" pitchFamily="34" charset="-127"/>
                              </a:rPr>
                              <m:t>2</m:t>
                            </m:r>
                          </m:sub>
                        </m:sSub>
                      </m:e>
                    </m:d>
                    <m:r>
                      <a:rPr lang="en-US" altLang="ko-KR" sz="2400" b="0" i="1" smtClean="0">
                        <a:latin typeface="Cambria Math" panose="02040503050406030204" pitchFamily="18" charset="0"/>
                        <a:ea typeface="Gulim" panose="020B0600000101010101" pitchFamily="34" charset="-127"/>
                      </a:rPr>
                      <m:t>=</m:t>
                    </m:r>
                    <m:sSup>
                      <m:sSupPr>
                        <m:ctrlPr>
                          <a:rPr lang="en-US" altLang="ko-KR" sz="2400" b="0" i="1" smtClean="0">
                            <a:latin typeface="Cambria Math" panose="02040503050406030204" pitchFamily="18" charset="0"/>
                            <a:ea typeface="Gulim" panose="020B0600000101010101" pitchFamily="34" charset="-127"/>
                          </a:rPr>
                        </m:ctrlPr>
                      </m:sSupPr>
                      <m:e>
                        <m:r>
                          <a:rPr lang="en-US" altLang="ko-KR" sz="2400" b="0" i="1" smtClean="0">
                            <a:latin typeface="Cambria Math" panose="02040503050406030204" pitchFamily="18" charset="0"/>
                            <a:ea typeface="Gulim" panose="020B0600000101010101" pitchFamily="34" charset="-127"/>
                          </a:rPr>
                          <m:t>𝑒</m:t>
                        </m:r>
                      </m:e>
                      <m:sup>
                        <m:r>
                          <a:rPr lang="en-US" altLang="ko-KR" sz="2400" b="0" i="1" smtClean="0">
                            <a:latin typeface="Cambria Math" panose="02040503050406030204" pitchFamily="18" charset="0"/>
                            <a:ea typeface="Gulim" panose="020B0600000101010101" pitchFamily="34" charset="-127"/>
                          </a:rPr>
                          <m:t>−</m:t>
                        </m:r>
                        <m:f>
                          <m:fPr>
                            <m:ctrlPr>
                              <a:rPr lang="en-US" altLang="ko-KR" sz="2400" b="0" i="1" smtClean="0">
                                <a:latin typeface="Cambria Math" panose="02040503050406030204" pitchFamily="18" charset="0"/>
                                <a:ea typeface="Gulim" panose="020B0600000101010101" pitchFamily="34" charset="-127"/>
                              </a:rPr>
                            </m:ctrlPr>
                          </m:fPr>
                          <m:num>
                            <m:r>
                              <a:rPr lang="en-US" altLang="ko-KR" sz="2400" b="0" i="1" smtClean="0">
                                <a:latin typeface="Cambria Math" panose="02040503050406030204" pitchFamily="18" charset="0"/>
                                <a:ea typeface="Gulim" panose="020B0600000101010101" pitchFamily="34" charset="-127"/>
                              </a:rPr>
                              <m:t>32</m:t>
                            </m:r>
                          </m:num>
                          <m:den>
                            <m:r>
                              <a:rPr lang="en-US" altLang="ko-KR" sz="2400" b="0" i="1" smtClean="0">
                                <a:latin typeface="Cambria Math" panose="02040503050406030204" pitchFamily="18" charset="0"/>
                                <a:ea typeface="Gulim" panose="020B0600000101010101" pitchFamily="34" charset="-127"/>
                              </a:rPr>
                              <m:t>2⋅</m:t>
                            </m:r>
                            <m:sSup>
                              <m:sSupPr>
                                <m:ctrlPr>
                                  <a:rPr lang="en-US" altLang="ko-KR" sz="2400" b="0" i="1" smtClean="0">
                                    <a:latin typeface="Cambria Math" panose="02040503050406030204" pitchFamily="18" charset="0"/>
                                    <a:ea typeface="Gulim" panose="020B0600000101010101" pitchFamily="34" charset="-127"/>
                                  </a:rPr>
                                </m:ctrlPr>
                              </m:sSupPr>
                              <m:e>
                                <m:r>
                                  <a:rPr lang="en-US" altLang="ko-KR" sz="2400" b="0" i="1" smtClean="0">
                                    <a:latin typeface="Cambria Math" panose="02040503050406030204" pitchFamily="18" charset="0"/>
                                    <a:ea typeface="Gulim" panose="020B0600000101010101" pitchFamily="34" charset="-127"/>
                                  </a:rPr>
                                  <m:t>4</m:t>
                                </m:r>
                              </m:e>
                              <m:sup>
                                <m:r>
                                  <a:rPr lang="en-US" altLang="ko-KR" sz="2400" b="0" i="1" smtClean="0">
                                    <a:latin typeface="Cambria Math" panose="02040503050406030204" pitchFamily="18" charset="0"/>
                                    <a:ea typeface="Gulim" panose="020B0600000101010101" pitchFamily="34" charset="-127"/>
                                  </a:rPr>
                                  <m:t>2</m:t>
                                </m:r>
                              </m:sup>
                            </m:sSup>
                          </m:den>
                        </m:f>
                      </m:sup>
                    </m:sSup>
                    <m:r>
                      <a:rPr lang="en-US" altLang="ko-KR" sz="2400" b="0" i="1" smtClean="0">
                        <a:latin typeface="Cambria Math" panose="02040503050406030204" pitchFamily="18" charset="0"/>
                        <a:ea typeface="Gulim" panose="020B0600000101010101" pitchFamily="34" charset="-127"/>
                      </a:rPr>
                      <m:t>=</m:t>
                    </m:r>
                    <m:sSup>
                      <m:sSupPr>
                        <m:ctrlPr>
                          <a:rPr lang="en-US" altLang="ko-KR" sz="2400" b="0" i="1" smtClean="0">
                            <a:latin typeface="Cambria Math" panose="02040503050406030204" pitchFamily="18" charset="0"/>
                            <a:ea typeface="Gulim" panose="020B0600000101010101" pitchFamily="34" charset="-127"/>
                          </a:rPr>
                        </m:ctrlPr>
                      </m:sSupPr>
                      <m:e>
                        <m:r>
                          <a:rPr lang="en-US" altLang="ko-KR" sz="2400" b="0" i="1" smtClean="0">
                            <a:latin typeface="Cambria Math" panose="02040503050406030204" pitchFamily="18" charset="0"/>
                            <a:ea typeface="Gulim" panose="020B0600000101010101" pitchFamily="34" charset="-127"/>
                          </a:rPr>
                          <m:t>𝑒</m:t>
                        </m:r>
                      </m:e>
                      <m:sup>
                        <m:r>
                          <a:rPr lang="en-US" altLang="ko-KR" sz="2400" b="0" i="1" smtClean="0">
                            <a:latin typeface="Cambria Math" panose="02040503050406030204" pitchFamily="18" charset="0"/>
                            <a:ea typeface="Gulim" panose="020B0600000101010101" pitchFamily="34" charset="-127"/>
                          </a:rPr>
                          <m:t>−1</m:t>
                        </m:r>
                      </m:sup>
                    </m:sSup>
                  </m:oMath>
                </a14:m>
                <a:endParaRPr lang="en-US" altLang="ko-KR" sz="2400" dirty="0">
                  <a:ea typeface="Gulim" panose="020B0600000101010101" pitchFamily="34" charset="-127"/>
                </a:endParaRPr>
              </a:p>
            </p:txBody>
          </p:sp>
        </mc:Choice>
        <mc:Fallback xmlns="">
          <p:sp>
            <p:nvSpPr>
              <p:cNvPr id="29699" name="Rectangle 1027"/>
              <p:cNvSpPr>
                <a:spLocks noGrp="1" noRot="1" noChangeAspect="1" noMove="1" noResize="1" noEditPoints="1" noAdjustHandles="1" noChangeArrowheads="1" noChangeShapeType="1" noTextEdit="1"/>
              </p:cNvSpPr>
              <p:nvPr>
                <p:ph idx="1"/>
              </p:nvPr>
            </p:nvSpPr>
            <p:spPr>
              <a:xfrm>
                <a:off x="632319" y="1154571"/>
                <a:ext cx="11244248" cy="2345186"/>
              </a:xfrm>
              <a:blipFill>
                <a:blip r:embed="rId4"/>
                <a:stretch>
                  <a:fillRect l="-434" t="-2078" b="-6494"/>
                </a:stretch>
              </a:blipFill>
            </p:spPr>
            <p:txBody>
              <a:bodyPr/>
              <a:lstStyle/>
              <a:p>
                <a:r>
                  <a:rPr lang="en-US">
                    <a:noFill/>
                  </a:rPr>
                  <a:t> </a:t>
                </a:r>
              </a:p>
            </p:txBody>
          </p:sp>
        </mc:Fallback>
      </mc:AlternateContent>
      <p:graphicFrame>
        <p:nvGraphicFramePr>
          <p:cNvPr id="8" name="Object 7"/>
          <p:cNvGraphicFramePr>
            <a:graphicFrameLocks noChangeAspect="1"/>
          </p:cNvGraphicFramePr>
          <p:nvPr>
            <p:extLst/>
          </p:nvPr>
        </p:nvGraphicFramePr>
        <p:xfrm>
          <a:off x="7659295" y="1080855"/>
          <a:ext cx="2045958" cy="508056"/>
        </p:xfrm>
        <a:graphic>
          <a:graphicData uri="http://schemas.openxmlformats.org/presentationml/2006/ole">
            <mc:AlternateContent xmlns:mc="http://schemas.openxmlformats.org/markup-compatibility/2006">
              <mc:Choice xmlns:v="urn:schemas-microsoft-com:vml" Requires="v">
                <p:oleObj spid="_x0000_s7201" name="Equation" r:id="rId5" imgW="749160" imgH="228600" progId="Equation.DSMT4">
                  <p:embed/>
                </p:oleObj>
              </mc:Choice>
              <mc:Fallback>
                <p:oleObj name="Equation" r:id="rId5" imgW="749160" imgH="228600" progId="Equation.DSMT4">
                  <p:embed/>
                  <p:pic>
                    <p:nvPicPr>
                      <p:cNvPr id="0" name=""/>
                      <p:cNvPicPr/>
                      <p:nvPr/>
                    </p:nvPicPr>
                    <p:blipFill>
                      <a:blip r:embed="rId6"/>
                      <a:stretch>
                        <a:fillRect/>
                      </a:stretch>
                    </p:blipFill>
                    <p:spPr>
                      <a:xfrm>
                        <a:off x="7659295" y="1080855"/>
                        <a:ext cx="2045958" cy="508056"/>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nvPr>
            </p:nvGraphicFramePr>
            <p:xfrm>
              <a:off x="2090046" y="4164751"/>
              <a:ext cx="1529643" cy="2286000"/>
            </p:xfrm>
            <a:graphic>
              <a:graphicData uri="http://schemas.openxmlformats.org/drawingml/2006/table">
                <a:tbl>
                  <a:tblPr firstRow="1" bandRow="1">
                    <a:tableStyleId>{5C22544A-7EE6-4342-B048-85BDC9FD1C3A}</a:tableStyleId>
                  </a:tblPr>
                  <a:tblGrid>
                    <a:gridCol w="509881">
                      <a:extLst>
                        <a:ext uri="{9D8B030D-6E8A-4147-A177-3AD203B41FA5}">
                          <a16:colId xmlns:a16="http://schemas.microsoft.com/office/drawing/2014/main" val="20000"/>
                        </a:ext>
                      </a:extLst>
                    </a:gridCol>
                    <a:gridCol w="509881">
                      <a:extLst>
                        <a:ext uri="{9D8B030D-6E8A-4147-A177-3AD203B41FA5}">
                          <a16:colId xmlns:a16="http://schemas.microsoft.com/office/drawing/2014/main" val="20001"/>
                        </a:ext>
                      </a:extLst>
                    </a:gridCol>
                    <a:gridCol w="509881">
                      <a:extLst>
                        <a:ext uri="{9D8B030D-6E8A-4147-A177-3AD203B41FA5}">
                          <a16:colId xmlns:a16="http://schemas.microsoft.com/office/drawing/2014/main" val="20002"/>
                        </a:ext>
                      </a:extLst>
                    </a:gridCol>
                  </a:tblGrid>
                  <a:tr h="366867">
                    <a:tc>
                      <a:txBody>
                        <a:bodyPr/>
                        <a:lstStyle/>
                        <a:p>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𝑥</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𝑦</m:t>
                                </m:r>
                              </m:oMath>
                            </m:oMathPara>
                          </a14:m>
                          <a:endParaRPr lang="en-US" dirty="0"/>
                        </a:p>
                      </a:txBody>
                      <a:tcPr/>
                    </a:tc>
                    <a:extLst>
                      <a:ext uri="{0D108BD9-81ED-4DB2-BD59-A6C34878D82A}">
                        <a16:rowId xmlns:a16="http://schemas.microsoft.com/office/drawing/2014/main" val="10000"/>
                      </a:ext>
                    </a:extLst>
                  </a:tr>
                  <a:tr h="366867">
                    <a:tc>
                      <a:txBody>
                        <a:bodyPr/>
                        <a:lstStyle/>
                        <a:p>
                          <a:pPr algn="ctr"/>
                          <a:r>
                            <a:rPr lang="en-US" i="1" dirty="0"/>
                            <a:t>x</a:t>
                          </a:r>
                          <a:r>
                            <a:rPr lang="en-US" i="1" baseline="-25000" dirty="0"/>
                            <a:t>1</a:t>
                          </a:r>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m:t>
                                </m:r>
                              </m:oMath>
                            </m:oMathPara>
                          </a14:m>
                          <a:endParaRPr lang="en-US" dirty="0"/>
                        </a:p>
                      </a:txBody>
                      <a:tcPr/>
                    </a:tc>
                    <a:extLst>
                      <a:ext uri="{0D108BD9-81ED-4DB2-BD59-A6C34878D82A}">
                        <a16:rowId xmlns:a16="http://schemas.microsoft.com/office/drawing/2014/main" val="10001"/>
                      </a:ext>
                    </a:extLst>
                  </a:tr>
                  <a:tr h="366867">
                    <a:tc>
                      <a:txBody>
                        <a:bodyPr/>
                        <a:lstStyle/>
                        <a:p>
                          <a:pPr algn="ctr"/>
                          <a:r>
                            <a:rPr lang="en-US" i="1" dirty="0"/>
                            <a:t>x</a:t>
                          </a:r>
                          <a:r>
                            <a:rPr lang="en-US" i="1" baseline="-25000" dirty="0"/>
                            <a:t>2</a:t>
                          </a: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4</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4</m:t>
                                </m:r>
                              </m:oMath>
                            </m:oMathPara>
                          </a14:m>
                          <a:endParaRPr lang="en-US" dirty="0"/>
                        </a:p>
                      </a:txBody>
                      <a:tcPr/>
                    </a:tc>
                    <a:extLst>
                      <a:ext uri="{0D108BD9-81ED-4DB2-BD59-A6C34878D82A}">
                        <a16:rowId xmlns:a16="http://schemas.microsoft.com/office/drawing/2014/main" val="10002"/>
                      </a:ext>
                    </a:extLst>
                  </a:tr>
                  <a:tr h="366867">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i="1" dirty="0"/>
                            <a:t>x</a:t>
                          </a:r>
                          <a:r>
                            <a:rPr lang="en-US" i="1" baseline="-25000" dirty="0"/>
                            <a:t>3</a:t>
                          </a:r>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4</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4</m:t>
                                </m:r>
                              </m:oMath>
                            </m:oMathPara>
                          </a14:m>
                          <a:endParaRPr lang="en-US" dirty="0"/>
                        </a:p>
                      </a:txBody>
                      <a:tcPr/>
                    </a:tc>
                    <a:extLst>
                      <a:ext uri="{0D108BD9-81ED-4DB2-BD59-A6C34878D82A}">
                        <a16:rowId xmlns:a16="http://schemas.microsoft.com/office/drawing/2014/main" val="10003"/>
                      </a:ext>
                    </a:extLst>
                  </a:tr>
                  <a:tr h="366867">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i="1" dirty="0"/>
                            <a:t>x</a:t>
                          </a:r>
                          <a:r>
                            <a:rPr lang="en-US" i="1" baseline="-25000" dirty="0"/>
                            <a:t>4</a:t>
                          </a:r>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4</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4</m:t>
                                </m:r>
                              </m:oMath>
                            </m:oMathPara>
                          </a14:m>
                          <a:endParaRPr lang="en-US" dirty="0"/>
                        </a:p>
                      </a:txBody>
                      <a:tcPr/>
                    </a:tc>
                    <a:extLst>
                      <a:ext uri="{0D108BD9-81ED-4DB2-BD59-A6C34878D82A}">
                        <a16:rowId xmlns:a16="http://schemas.microsoft.com/office/drawing/2014/main" val="10004"/>
                      </a:ext>
                    </a:extLst>
                  </a:tr>
                  <a:tr h="375726">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i="1" dirty="0"/>
                            <a:t>x</a:t>
                          </a:r>
                          <a:r>
                            <a:rPr lang="en-US" i="1" baseline="-25000" dirty="0"/>
                            <a:t>5</a:t>
                          </a: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4</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4</m:t>
                                </m:r>
                              </m:oMath>
                            </m:oMathPara>
                          </a14:m>
                          <a:endParaRPr lang="en-US" dirty="0"/>
                        </a:p>
                      </a:txBody>
                      <a:tcPr/>
                    </a:tc>
                    <a:extLst>
                      <a:ext uri="{0D108BD9-81ED-4DB2-BD59-A6C34878D82A}">
                        <a16:rowId xmlns:a16="http://schemas.microsoft.com/office/drawing/2014/main" val="10005"/>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3175438910"/>
                  </p:ext>
                </p:extLst>
              </p:nvPr>
            </p:nvGraphicFramePr>
            <p:xfrm>
              <a:off x="2090046" y="4164751"/>
              <a:ext cx="1529643" cy="2286000"/>
            </p:xfrm>
            <a:graphic>
              <a:graphicData uri="http://schemas.openxmlformats.org/drawingml/2006/table">
                <a:tbl>
                  <a:tblPr firstRow="1" bandRow="1">
                    <a:tableStyleId>{5C22544A-7EE6-4342-B048-85BDC9FD1C3A}</a:tableStyleId>
                  </a:tblPr>
                  <a:tblGrid>
                    <a:gridCol w="509881"/>
                    <a:gridCol w="509881"/>
                    <a:gridCol w="509881"/>
                  </a:tblGrid>
                  <a:tr h="381000">
                    <a:tc>
                      <a:txBody>
                        <a:bodyPr/>
                        <a:lstStyle/>
                        <a:p>
                          <a:endParaRPr lang="en-US" dirty="0"/>
                        </a:p>
                      </a:txBody>
                      <a:tcPr/>
                    </a:tc>
                    <a:tc>
                      <a:txBody>
                        <a:bodyPr/>
                        <a:lstStyle/>
                        <a:p>
                          <a:endParaRPr lang="en-US"/>
                        </a:p>
                      </a:txBody>
                      <a:tcPr>
                        <a:blipFill rotWithShape="0">
                          <a:blip r:embed="rId7"/>
                          <a:stretch>
                            <a:fillRect l="-101190" t="-1587" r="-104762" b="-523810"/>
                          </a:stretch>
                        </a:blipFill>
                      </a:tcPr>
                    </a:tc>
                    <a:tc>
                      <a:txBody>
                        <a:bodyPr/>
                        <a:lstStyle/>
                        <a:p>
                          <a:endParaRPr lang="en-US"/>
                        </a:p>
                      </a:txBody>
                      <a:tcPr>
                        <a:blipFill rotWithShape="0">
                          <a:blip r:embed="rId7"/>
                          <a:stretch>
                            <a:fillRect l="-201190" t="-1587" r="-4762" b="-523810"/>
                          </a:stretch>
                        </a:blipFill>
                      </a:tcPr>
                    </a:tc>
                  </a:tr>
                  <a:tr h="381000">
                    <a:tc>
                      <a:txBody>
                        <a:bodyPr/>
                        <a:lstStyle/>
                        <a:p>
                          <a:pPr algn="ctr"/>
                          <a:r>
                            <a:rPr lang="en-US" i="1" dirty="0" smtClean="0"/>
                            <a:t>x</a:t>
                          </a:r>
                          <a:r>
                            <a:rPr lang="en-US" i="1" baseline="-25000" dirty="0" smtClean="0"/>
                            <a:t>1</a:t>
                          </a:r>
                          <a:endParaRPr lang="en-US" i="1" baseline="-25000" dirty="0"/>
                        </a:p>
                      </a:txBody>
                      <a:tcPr/>
                    </a:tc>
                    <a:tc>
                      <a:txBody>
                        <a:bodyPr/>
                        <a:lstStyle/>
                        <a:p>
                          <a:endParaRPr lang="en-US"/>
                        </a:p>
                      </a:txBody>
                      <a:tcPr>
                        <a:blipFill rotWithShape="0">
                          <a:blip r:embed="rId7"/>
                          <a:stretch>
                            <a:fillRect l="-101190" t="-103226" r="-104762" b="-432258"/>
                          </a:stretch>
                        </a:blipFill>
                      </a:tcPr>
                    </a:tc>
                    <a:tc>
                      <a:txBody>
                        <a:bodyPr/>
                        <a:lstStyle/>
                        <a:p>
                          <a:endParaRPr lang="en-US"/>
                        </a:p>
                      </a:txBody>
                      <a:tcPr>
                        <a:blipFill rotWithShape="0">
                          <a:blip r:embed="rId7"/>
                          <a:stretch>
                            <a:fillRect l="-201190" t="-103226" r="-4762" b="-432258"/>
                          </a:stretch>
                        </a:blipFill>
                      </a:tcPr>
                    </a:tc>
                  </a:tr>
                  <a:tr h="381000">
                    <a:tc>
                      <a:txBody>
                        <a:bodyPr/>
                        <a:lstStyle/>
                        <a:p>
                          <a:pPr algn="ctr"/>
                          <a:r>
                            <a:rPr lang="en-US" i="1" dirty="0" smtClean="0"/>
                            <a:t>x</a:t>
                          </a:r>
                          <a:r>
                            <a:rPr lang="en-US" i="1" baseline="-25000" dirty="0" smtClean="0"/>
                            <a:t>2</a:t>
                          </a:r>
                          <a:endParaRPr lang="en-US" i="1" baseline="-25000" dirty="0"/>
                        </a:p>
                      </a:txBody>
                      <a:tcPr/>
                    </a:tc>
                    <a:tc>
                      <a:txBody>
                        <a:bodyPr/>
                        <a:lstStyle/>
                        <a:p>
                          <a:endParaRPr lang="en-US"/>
                        </a:p>
                      </a:txBody>
                      <a:tcPr>
                        <a:blipFill rotWithShape="0">
                          <a:blip r:embed="rId7"/>
                          <a:stretch>
                            <a:fillRect l="-101190" t="-200000" r="-104762" b="-325397"/>
                          </a:stretch>
                        </a:blipFill>
                      </a:tcPr>
                    </a:tc>
                    <a:tc>
                      <a:txBody>
                        <a:bodyPr/>
                        <a:lstStyle/>
                        <a:p>
                          <a:endParaRPr lang="en-US"/>
                        </a:p>
                      </a:txBody>
                      <a:tcPr>
                        <a:blipFill rotWithShape="0">
                          <a:blip r:embed="rId7"/>
                          <a:stretch>
                            <a:fillRect l="-201190" t="-200000" r="-4762" b="-325397"/>
                          </a:stretch>
                        </a:blipFill>
                      </a:tcPr>
                    </a:tc>
                  </a:tr>
                  <a:tr h="381000">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i="1" dirty="0" smtClean="0"/>
                            <a:t>x</a:t>
                          </a:r>
                          <a:r>
                            <a:rPr lang="en-US" i="1" baseline="-25000" dirty="0" smtClean="0"/>
                            <a:t>3</a:t>
                          </a:r>
                        </a:p>
                      </a:txBody>
                      <a:tcPr/>
                    </a:tc>
                    <a:tc>
                      <a:txBody>
                        <a:bodyPr/>
                        <a:lstStyle/>
                        <a:p>
                          <a:endParaRPr lang="en-US"/>
                        </a:p>
                      </a:txBody>
                      <a:tcPr>
                        <a:blipFill rotWithShape="0">
                          <a:blip r:embed="rId7"/>
                          <a:stretch>
                            <a:fillRect l="-101190" t="-300000" r="-104762" b="-225397"/>
                          </a:stretch>
                        </a:blipFill>
                      </a:tcPr>
                    </a:tc>
                    <a:tc>
                      <a:txBody>
                        <a:bodyPr/>
                        <a:lstStyle/>
                        <a:p>
                          <a:endParaRPr lang="en-US"/>
                        </a:p>
                      </a:txBody>
                      <a:tcPr>
                        <a:blipFill rotWithShape="0">
                          <a:blip r:embed="rId7"/>
                          <a:stretch>
                            <a:fillRect l="-201190" t="-300000" r="-4762" b="-225397"/>
                          </a:stretch>
                        </a:blipFill>
                      </a:tcPr>
                    </a:tc>
                  </a:tr>
                  <a:tr h="381000">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i="1" dirty="0" smtClean="0"/>
                            <a:t>x</a:t>
                          </a:r>
                          <a:r>
                            <a:rPr lang="en-US" i="1" baseline="-25000" dirty="0" smtClean="0"/>
                            <a:t>4</a:t>
                          </a:r>
                        </a:p>
                      </a:txBody>
                      <a:tcPr/>
                    </a:tc>
                    <a:tc>
                      <a:txBody>
                        <a:bodyPr/>
                        <a:lstStyle/>
                        <a:p>
                          <a:endParaRPr lang="en-US"/>
                        </a:p>
                      </a:txBody>
                      <a:tcPr>
                        <a:blipFill rotWithShape="0">
                          <a:blip r:embed="rId7"/>
                          <a:stretch>
                            <a:fillRect l="-101190" t="-406452" r="-104762" b="-129032"/>
                          </a:stretch>
                        </a:blipFill>
                      </a:tcPr>
                    </a:tc>
                    <a:tc>
                      <a:txBody>
                        <a:bodyPr/>
                        <a:lstStyle/>
                        <a:p>
                          <a:endParaRPr lang="en-US"/>
                        </a:p>
                      </a:txBody>
                      <a:tcPr>
                        <a:blipFill rotWithShape="0">
                          <a:blip r:embed="rId7"/>
                          <a:stretch>
                            <a:fillRect l="-201190" t="-406452" r="-4762" b="-129032"/>
                          </a:stretch>
                        </a:blipFill>
                      </a:tcPr>
                    </a:tc>
                  </a:tr>
                  <a:tr h="381000">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i="1" dirty="0" smtClean="0"/>
                            <a:t>x</a:t>
                          </a:r>
                          <a:r>
                            <a:rPr lang="en-US" i="1" baseline="-25000" dirty="0" smtClean="0"/>
                            <a:t>5</a:t>
                          </a:r>
                        </a:p>
                      </a:txBody>
                      <a:tcPr/>
                    </a:tc>
                    <a:tc>
                      <a:txBody>
                        <a:bodyPr/>
                        <a:lstStyle/>
                        <a:p>
                          <a:endParaRPr lang="en-US"/>
                        </a:p>
                      </a:txBody>
                      <a:tcPr>
                        <a:blipFill rotWithShape="0">
                          <a:blip r:embed="rId7"/>
                          <a:stretch>
                            <a:fillRect l="-101190" t="-498413" r="-104762" b="-26984"/>
                          </a:stretch>
                        </a:blipFill>
                      </a:tcPr>
                    </a:tc>
                    <a:tc>
                      <a:txBody>
                        <a:bodyPr/>
                        <a:lstStyle/>
                        <a:p>
                          <a:endParaRPr lang="en-US"/>
                        </a:p>
                      </a:txBody>
                      <a:tcPr>
                        <a:blipFill rotWithShape="0">
                          <a:blip r:embed="rId7"/>
                          <a:stretch>
                            <a:fillRect l="-201190" t="-498413" r="-4762" b="-26984"/>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nvPr>
            </p:nvGraphicFramePr>
            <p:xfrm>
              <a:off x="3910465" y="4036068"/>
              <a:ext cx="6379400" cy="2552543"/>
            </p:xfrm>
            <a:graphic>
              <a:graphicData uri="http://schemas.openxmlformats.org/drawingml/2006/table">
                <a:tbl>
                  <a:tblPr firstRow="1" bandRow="1">
                    <a:tableStyleId>{5C22544A-7EE6-4342-B048-85BDC9FD1C3A}</a:tableStyleId>
                  </a:tblPr>
                  <a:tblGrid>
                    <a:gridCol w="1086818">
                      <a:extLst>
                        <a:ext uri="{9D8B030D-6E8A-4147-A177-3AD203B41FA5}">
                          <a16:colId xmlns:a16="http://schemas.microsoft.com/office/drawing/2014/main" val="20000"/>
                        </a:ext>
                      </a:extLst>
                    </a:gridCol>
                    <a:gridCol w="1673121">
                      <a:extLst>
                        <a:ext uri="{9D8B030D-6E8A-4147-A177-3AD203B41FA5}">
                          <a16:colId xmlns:a16="http://schemas.microsoft.com/office/drawing/2014/main" val="20001"/>
                        </a:ext>
                      </a:extLst>
                    </a:gridCol>
                    <a:gridCol w="1084491">
                      <a:extLst>
                        <a:ext uri="{9D8B030D-6E8A-4147-A177-3AD203B41FA5}">
                          <a16:colId xmlns:a16="http://schemas.microsoft.com/office/drawing/2014/main" val="20002"/>
                        </a:ext>
                      </a:extLst>
                    </a:gridCol>
                    <a:gridCol w="1176951">
                      <a:extLst>
                        <a:ext uri="{9D8B030D-6E8A-4147-A177-3AD203B41FA5}">
                          <a16:colId xmlns:a16="http://schemas.microsoft.com/office/drawing/2014/main" val="20003"/>
                        </a:ext>
                      </a:extLst>
                    </a:gridCol>
                    <a:gridCol w="1358019">
                      <a:extLst>
                        <a:ext uri="{9D8B030D-6E8A-4147-A177-3AD203B41FA5}">
                          <a16:colId xmlns:a16="http://schemas.microsoft.com/office/drawing/2014/main" val="20004"/>
                        </a:ext>
                      </a:extLst>
                    </a:gridCol>
                  </a:tblGrid>
                  <a:tr h="457805">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𝑲</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𝟏</m:t>
                                    </m:r>
                                  </m:sub>
                                </m:sSub>
                                <m:r>
                                  <a:rPr lang="en-US" b="1" i="1"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𝑲</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𝟐</m:t>
                                    </m:r>
                                  </m:sub>
                                </m:sSub>
                                <m:r>
                                  <a:rPr lang="en-US" b="1" i="1"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𝑲</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𝟑</m:t>
                                    </m:r>
                                  </m:sub>
                                </m:sSub>
                                <m:r>
                                  <a:rPr lang="en-US" b="1" i="1"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𝑲</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𝟒</m:t>
                                    </m:r>
                                  </m:sub>
                                </m:sSub>
                                <m:r>
                                  <a:rPr lang="en-US" b="1" i="1"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𝑲</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𝟓</m:t>
                                    </m:r>
                                  </m:sub>
                                </m:sSub>
                                <m:r>
                                  <a:rPr lang="en-US" b="1"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0000"/>
                      </a:ext>
                    </a:extLst>
                  </a:tr>
                  <a:tr h="555007">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4</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4</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4</m:t>
                                            </m:r>
                                          </m:e>
                                          <m:sup>
                                            <m:r>
                                              <a:rPr lang="en-US" b="0" i="1" smtClean="0">
                                                <a:latin typeface="Cambria Math" panose="02040503050406030204" pitchFamily="18" charset="0"/>
                                              </a:rPr>
                                              <m:t>2</m:t>
                                            </m:r>
                                          </m:sup>
                                        </m:sSup>
                                      </m:den>
                                    </m:f>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−1</m:t>
                                    </m:r>
                                  </m:sup>
                                </m:sSup>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−1</m:t>
                                    </m:r>
                                  </m:sup>
                                </m:sSup>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−1</m:t>
                                    </m:r>
                                  </m:sup>
                                </m:sSup>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−1</m:t>
                                    </m:r>
                                  </m:sup>
                                </m:sSup>
                              </m:oMath>
                            </m:oMathPara>
                          </a14:m>
                          <a:endParaRPr lang="en-US" dirty="0"/>
                        </a:p>
                      </a:txBody>
                      <a:tcPr/>
                    </a:tc>
                    <a:extLst>
                      <a:ext uri="{0D108BD9-81ED-4DB2-BD59-A6C34878D82A}">
                        <a16:rowId xmlns:a16="http://schemas.microsoft.com/office/drawing/2014/main" val="10001"/>
                      </a:ext>
                    </a:extLst>
                  </a:tr>
                  <a:tr h="370499">
                    <a:tc>
                      <a:txBody>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−1</m:t>
                                    </m:r>
                                  </m:sup>
                                </m:sSup>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−2</m:t>
                                    </m:r>
                                  </m:sup>
                                </m:sSup>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−4</m:t>
                                    </m:r>
                                  </m:sup>
                                </m:sSup>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−2</m:t>
                                    </m:r>
                                  </m:sup>
                                </m:sSup>
                              </m:oMath>
                            </m:oMathPara>
                          </a14:m>
                          <a:endParaRPr lang="en-US" dirty="0"/>
                        </a:p>
                      </a:txBody>
                      <a:tcPr/>
                    </a:tc>
                    <a:extLst>
                      <a:ext uri="{0D108BD9-81ED-4DB2-BD59-A6C34878D82A}">
                        <a16:rowId xmlns:a16="http://schemas.microsoft.com/office/drawing/2014/main" val="10002"/>
                      </a:ext>
                    </a:extLst>
                  </a:tr>
                  <a:tr h="370499">
                    <a:tc>
                      <a:txBody>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−1</m:t>
                                    </m:r>
                                  </m:sup>
                                </m:sSup>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−2</m:t>
                                    </m:r>
                                  </m:sup>
                                </m:sSup>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−2</m:t>
                                    </m:r>
                                  </m:sup>
                                </m:sSup>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−4</m:t>
                                    </m:r>
                                  </m:sup>
                                </m:sSup>
                              </m:oMath>
                            </m:oMathPara>
                          </a14:m>
                          <a:endParaRPr lang="en-US" dirty="0"/>
                        </a:p>
                      </a:txBody>
                      <a:tcPr/>
                    </a:tc>
                    <a:extLst>
                      <a:ext uri="{0D108BD9-81ED-4DB2-BD59-A6C34878D82A}">
                        <a16:rowId xmlns:a16="http://schemas.microsoft.com/office/drawing/2014/main" val="10003"/>
                      </a:ext>
                    </a:extLst>
                  </a:tr>
                  <a:tr h="370499">
                    <a:tc>
                      <a:txBody>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−1</m:t>
                                    </m:r>
                                  </m:sup>
                                </m:sSup>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−4</m:t>
                                    </m:r>
                                  </m:sup>
                                </m:sSup>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−2</m:t>
                                    </m:r>
                                  </m:sup>
                                </m:sSup>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−2</m:t>
                                    </m:r>
                                  </m:sup>
                                </m:sSup>
                              </m:oMath>
                            </m:oMathPara>
                          </a14:m>
                          <a:endParaRPr lang="en-US" dirty="0"/>
                        </a:p>
                      </a:txBody>
                      <a:tcPr/>
                    </a:tc>
                    <a:extLst>
                      <a:ext uri="{0D108BD9-81ED-4DB2-BD59-A6C34878D82A}">
                        <a16:rowId xmlns:a16="http://schemas.microsoft.com/office/drawing/2014/main" val="10004"/>
                      </a:ext>
                    </a:extLst>
                  </a:tr>
                  <a:tr h="370499">
                    <a:tc>
                      <a:txBody>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−1</m:t>
                                    </m:r>
                                  </m:sup>
                                </m:sSup>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−2</m:t>
                                    </m:r>
                                  </m:sup>
                                </m:sSup>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−4</m:t>
                                    </m:r>
                                  </m:sup>
                                </m:sSup>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−2</m:t>
                                    </m:r>
                                  </m:sup>
                                </m:sSup>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m:t>
                                </m:r>
                              </m:oMath>
                            </m:oMathPara>
                          </a14:m>
                          <a:endParaRPr lang="en-US" dirty="0"/>
                        </a:p>
                      </a:txBody>
                      <a:tcPr/>
                    </a:tc>
                    <a:extLst>
                      <a:ext uri="{0D108BD9-81ED-4DB2-BD59-A6C34878D82A}">
                        <a16:rowId xmlns:a16="http://schemas.microsoft.com/office/drawing/2014/main" val="10005"/>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634606665"/>
                  </p:ext>
                </p:extLst>
              </p:nvPr>
            </p:nvGraphicFramePr>
            <p:xfrm>
              <a:off x="3910465" y="4036068"/>
              <a:ext cx="6379400" cy="2552543"/>
            </p:xfrm>
            <a:graphic>
              <a:graphicData uri="http://schemas.openxmlformats.org/drawingml/2006/table">
                <a:tbl>
                  <a:tblPr firstRow="1" bandRow="1">
                    <a:tableStyleId>{5C22544A-7EE6-4342-B048-85BDC9FD1C3A}</a:tableStyleId>
                  </a:tblPr>
                  <a:tblGrid>
                    <a:gridCol w="1086818"/>
                    <a:gridCol w="1673121"/>
                    <a:gridCol w="1084491"/>
                    <a:gridCol w="1176951"/>
                    <a:gridCol w="1358019"/>
                  </a:tblGrid>
                  <a:tr h="457805">
                    <a:tc>
                      <a:txBody>
                        <a:bodyPr/>
                        <a:lstStyle/>
                        <a:p>
                          <a:endParaRPr lang="en-US"/>
                        </a:p>
                      </a:txBody>
                      <a:tcPr>
                        <a:blipFill rotWithShape="0">
                          <a:blip r:embed="rId8"/>
                          <a:stretch>
                            <a:fillRect l="-562" t="-1333" r="-491011" b="-461333"/>
                          </a:stretch>
                        </a:blipFill>
                      </a:tcPr>
                    </a:tc>
                    <a:tc>
                      <a:txBody>
                        <a:bodyPr/>
                        <a:lstStyle/>
                        <a:p>
                          <a:endParaRPr lang="en-US"/>
                        </a:p>
                      </a:txBody>
                      <a:tcPr>
                        <a:blipFill rotWithShape="0">
                          <a:blip r:embed="rId8"/>
                          <a:stretch>
                            <a:fillRect l="-65091" t="-1333" r="-217818" b="-461333"/>
                          </a:stretch>
                        </a:blipFill>
                      </a:tcPr>
                    </a:tc>
                    <a:tc>
                      <a:txBody>
                        <a:bodyPr/>
                        <a:lstStyle/>
                        <a:p>
                          <a:endParaRPr lang="en-US"/>
                        </a:p>
                      </a:txBody>
                      <a:tcPr>
                        <a:blipFill rotWithShape="0">
                          <a:blip r:embed="rId8"/>
                          <a:stretch>
                            <a:fillRect l="-255056" t="-1333" r="-236517" b="-461333"/>
                          </a:stretch>
                        </a:blipFill>
                      </a:tcPr>
                    </a:tc>
                    <a:tc>
                      <a:txBody>
                        <a:bodyPr/>
                        <a:lstStyle/>
                        <a:p>
                          <a:endParaRPr lang="en-US"/>
                        </a:p>
                      </a:txBody>
                      <a:tcPr>
                        <a:blipFill rotWithShape="0">
                          <a:blip r:embed="rId8"/>
                          <a:stretch>
                            <a:fillRect l="-327461" t="-1333" r="-118135" b="-461333"/>
                          </a:stretch>
                        </a:blipFill>
                      </a:tcPr>
                    </a:tc>
                    <a:tc>
                      <a:txBody>
                        <a:bodyPr/>
                        <a:lstStyle/>
                        <a:p>
                          <a:endParaRPr lang="en-US"/>
                        </a:p>
                      </a:txBody>
                      <a:tcPr>
                        <a:blipFill rotWithShape="0">
                          <a:blip r:embed="rId8"/>
                          <a:stretch>
                            <a:fillRect l="-369955" t="-1333" r="-2242" b="-461333"/>
                          </a:stretch>
                        </a:blipFill>
                      </a:tcPr>
                    </a:tc>
                  </a:tr>
                  <a:tr h="570738">
                    <a:tc>
                      <a:txBody>
                        <a:bodyPr/>
                        <a:lstStyle/>
                        <a:p>
                          <a:endParaRPr lang="en-US"/>
                        </a:p>
                      </a:txBody>
                      <a:tcPr>
                        <a:blipFill rotWithShape="0">
                          <a:blip r:embed="rId8"/>
                          <a:stretch>
                            <a:fillRect l="-562" t="-80851" r="-491011" b="-268085"/>
                          </a:stretch>
                        </a:blipFill>
                      </a:tcPr>
                    </a:tc>
                    <a:tc>
                      <a:txBody>
                        <a:bodyPr/>
                        <a:lstStyle/>
                        <a:p>
                          <a:endParaRPr lang="en-US"/>
                        </a:p>
                      </a:txBody>
                      <a:tcPr>
                        <a:blipFill rotWithShape="0">
                          <a:blip r:embed="rId8"/>
                          <a:stretch>
                            <a:fillRect l="-65091" t="-80851" r="-217818" b="-268085"/>
                          </a:stretch>
                        </a:blipFill>
                      </a:tcPr>
                    </a:tc>
                    <a:tc>
                      <a:txBody>
                        <a:bodyPr/>
                        <a:lstStyle/>
                        <a:p>
                          <a:endParaRPr lang="en-US"/>
                        </a:p>
                      </a:txBody>
                      <a:tcPr>
                        <a:blipFill rotWithShape="0">
                          <a:blip r:embed="rId8"/>
                          <a:stretch>
                            <a:fillRect l="-255056" t="-80851" r="-236517" b="-268085"/>
                          </a:stretch>
                        </a:blipFill>
                      </a:tcPr>
                    </a:tc>
                    <a:tc>
                      <a:txBody>
                        <a:bodyPr/>
                        <a:lstStyle/>
                        <a:p>
                          <a:endParaRPr lang="en-US"/>
                        </a:p>
                      </a:txBody>
                      <a:tcPr>
                        <a:blipFill rotWithShape="0">
                          <a:blip r:embed="rId8"/>
                          <a:stretch>
                            <a:fillRect l="-327461" t="-80851" r="-118135" b="-268085"/>
                          </a:stretch>
                        </a:blipFill>
                      </a:tcPr>
                    </a:tc>
                    <a:tc>
                      <a:txBody>
                        <a:bodyPr/>
                        <a:lstStyle/>
                        <a:p>
                          <a:endParaRPr lang="en-US"/>
                        </a:p>
                      </a:txBody>
                      <a:tcPr>
                        <a:blipFill rotWithShape="0">
                          <a:blip r:embed="rId8"/>
                          <a:stretch>
                            <a:fillRect l="-369955" t="-80851" r="-2242" b="-268085"/>
                          </a:stretch>
                        </a:blipFill>
                      </a:tcPr>
                    </a:tc>
                  </a:tr>
                  <a:tr h="381000">
                    <a:tc>
                      <a:txBody>
                        <a:bodyPr/>
                        <a:lstStyle/>
                        <a:p>
                          <a:endParaRPr lang="en-US"/>
                        </a:p>
                      </a:txBody>
                      <a:tcPr>
                        <a:blipFill rotWithShape="0">
                          <a:blip r:embed="rId8"/>
                          <a:stretch>
                            <a:fillRect l="-562" t="-274194" r="-491011" b="-306452"/>
                          </a:stretch>
                        </a:blipFill>
                      </a:tcPr>
                    </a:tc>
                    <a:tc>
                      <a:txBody>
                        <a:bodyPr/>
                        <a:lstStyle/>
                        <a:p>
                          <a:endParaRPr lang="en-US"/>
                        </a:p>
                      </a:txBody>
                      <a:tcPr>
                        <a:blipFill rotWithShape="0">
                          <a:blip r:embed="rId8"/>
                          <a:stretch>
                            <a:fillRect l="-65091" t="-274194" r="-217818" b="-306452"/>
                          </a:stretch>
                        </a:blipFill>
                      </a:tcPr>
                    </a:tc>
                    <a:tc>
                      <a:txBody>
                        <a:bodyPr/>
                        <a:lstStyle/>
                        <a:p>
                          <a:endParaRPr lang="en-US"/>
                        </a:p>
                      </a:txBody>
                      <a:tcPr>
                        <a:blipFill rotWithShape="0">
                          <a:blip r:embed="rId8"/>
                          <a:stretch>
                            <a:fillRect l="-255056" t="-274194" r="-236517" b="-306452"/>
                          </a:stretch>
                        </a:blipFill>
                      </a:tcPr>
                    </a:tc>
                    <a:tc>
                      <a:txBody>
                        <a:bodyPr/>
                        <a:lstStyle/>
                        <a:p>
                          <a:endParaRPr lang="en-US"/>
                        </a:p>
                      </a:txBody>
                      <a:tcPr>
                        <a:blipFill rotWithShape="0">
                          <a:blip r:embed="rId8"/>
                          <a:stretch>
                            <a:fillRect l="-327461" t="-274194" r="-118135" b="-306452"/>
                          </a:stretch>
                        </a:blipFill>
                      </a:tcPr>
                    </a:tc>
                    <a:tc>
                      <a:txBody>
                        <a:bodyPr/>
                        <a:lstStyle/>
                        <a:p>
                          <a:endParaRPr lang="en-US"/>
                        </a:p>
                      </a:txBody>
                      <a:tcPr>
                        <a:blipFill rotWithShape="0">
                          <a:blip r:embed="rId8"/>
                          <a:stretch>
                            <a:fillRect l="-369955" t="-274194" r="-2242" b="-306452"/>
                          </a:stretch>
                        </a:blipFill>
                      </a:tcPr>
                    </a:tc>
                  </a:tr>
                  <a:tr h="381000">
                    <a:tc>
                      <a:txBody>
                        <a:bodyPr/>
                        <a:lstStyle/>
                        <a:p>
                          <a:endParaRPr lang="en-US"/>
                        </a:p>
                      </a:txBody>
                      <a:tcPr>
                        <a:blipFill rotWithShape="0">
                          <a:blip r:embed="rId8"/>
                          <a:stretch>
                            <a:fillRect l="-562" t="-368254" r="-491011" b="-201587"/>
                          </a:stretch>
                        </a:blipFill>
                      </a:tcPr>
                    </a:tc>
                    <a:tc>
                      <a:txBody>
                        <a:bodyPr/>
                        <a:lstStyle/>
                        <a:p>
                          <a:endParaRPr lang="en-US"/>
                        </a:p>
                      </a:txBody>
                      <a:tcPr>
                        <a:blipFill rotWithShape="0">
                          <a:blip r:embed="rId8"/>
                          <a:stretch>
                            <a:fillRect l="-65091" t="-368254" r="-217818" b="-201587"/>
                          </a:stretch>
                        </a:blipFill>
                      </a:tcPr>
                    </a:tc>
                    <a:tc>
                      <a:txBody>
                        <a:bodyPr/>
                        <a:lstStyle/>
                        <a:p>
                          <a:endParaRPr lang="en-US"/>
                        </a:p>
                      </a:txBody>
                      <a:tcPr>
                        <a:blipFill rotWithShape="0">
                          <a:blip r:embed="rId8"/>
                          <a:stretch>
                            <a:fillRect l="-255056" t="-368254" r="-236517" b="-201587"/>
                          </a:stretch>
                        </a:blipFill>
                      </a:tcPr>
                    </a:tc>
                    <a:tc>
                      <a:txBody>
                        <a:bodyPr/>
                        <a:lstStyle/>
                        <a:p>
                          <a:endParaRPr lang="en-US"/>
                        </a:p>
                      </a:txBody>
                      <a:tcPr>
                        <a:blipFill rotWithShape="0">
                          <a:blip r:embed="rId8"/>
                          <a:stretch>
                            <a:fillRect l="-327461" t="-368254" r="-118135" b="-201587"/>
                          </a:stretch>
                        </a:blipFill>
                      </a:tcPr>
                    </a:tc>
                    <a:tc>
                      <a:txBody>
                        <a:bodyPr/>
                        <a:lstStyle/>
                        <a:p>
                          <a:endParaRPr lang="en-US"/>
                        </a:p>
                      </a:txBody>
                      <a:tcPr>
                        <a:blipFill rotWithShape="0">
                          <a:blip r:embed="rId8"/>
                          <a:stretch>
                            <a:fillRect l="-369955" t="-368254" r="-2242" b="-201587"/>
                          </a:stretch>
                        </a:blipFill>
                      </a:tcPr>
                    </a:tc>
                  </a:tr>
                  <a:tr h="381000">
                    <a:tc>
                      <a:txBody>
                        <a:bodyPr/>
                        <a:lstStyle/>
                        <a:p>
                          <a:endParaRPr lang="en-US"/>
                        </a:p>
                      </a:txBody>
                      <a:tcPr>
                        <a:blipFill rotWithShape="0">
                          <a:blip r:embed="rId8"/>
                          <a:stretch>
                            <a:fillRect l="-562" t="-475806" r="-491011" b="-104839"/>
                          </a:stretch>
                        </a:blipFill>
                      </a:tcPr>
                    </a:tc>
                    <a:tc>
                      <a:txBody>
                        <a:bodyPr/>
                        <a:lstStyle/>
                        <a:p>
                          <a:endParaRPr lang="en-US"/>
                        </a:p>
                      </a:txBody>
                      <a:tcPr>
                        <a:blipFill rotWithShape="0">
                          <a:blip r:embed="rId8"/>
                          <a:stretch>
                            <a:fillRect l="-65091" t="-475806" r="-217818" b="-104839"/>
                          </a:stretch>
                        </a:blipFill>
                      </a:tcPr>
                    </a:tc>
                    <a:tc>
                      <a:txBody>
                        <a:bodyPr/>
                        <a:lstStyle/>
                        <a:p>
                          <a:endParaRPr lang="en-US"/>
                        </a:p>
                      </a:txBody>
                      <a:tcPr>
                        <a:blipFill rotWithShape="0">
                          <a:blip r:embed="rId8"/>
                          <a:stretch>
                            <a:fillRect l="-255056" t="-475806" r="-236517" b="-104839"/>
                          </a:stretch>
                        </a:blipFill>
                      </a:tcPr>
                    </a:tc>
                    <a:tc>
                      <a:txBody>
                        <a:bodyPr/>
                        <a:lstStyle/>
                        <a:p>
                          <a:endParaRPr lang="en-US"/>
                        </a:p>
                      </a:txBody>
                      <a:tcPr>
                        <a:blipFill rotWithShape="0">
                          <a:blip r:embed="rId8"/>
                          <a:stretch>
                            <a:fillRect l="-327461" t="-475806" r="-118135" b="-104839"/>
                          </a:stretch>
                        </a:blipFill>
                      </a:tcPr>
                    </a:tc>
                    <a:tc>
                      <a:txBody>
                        <a:bodyPr/>
                        <a:lstStyle/>
                        <a:p>
                          <a:endParaRPr lang="en-US"/>
                        </a:p>
                      </a:txBody>
                      <a:tcPr>
                        <a:blipFill rotWithShape="0">
                          <a:blip r:embed="rId8"/>
                          <a:stretch>
                            <a:fillRect l="-369955" t="-475806" r="-2242" b="-104839"/>
                          </a:stretch>
                        </a:blipFill>
                      </a:tcPr>
                    </a:tc>
                  </a:tr>
                  <a:tr h="381000">
                    <a:tc>
                      <a:txBody>
                        <a:bodyPr/>
                        <a:lstStyle/>
                        <a:p>
                          <a:endParaRPr lang="en-US"/>
                        </a:p>
                      </a:txBody>
                      <a:tcPr>
                        <a:blipFill rotWithShape="0">
                          <a:blip r:embed="rId8"/>
                          <a:stretch>
                            <a:fillRect l="-562" t="-566667" r="-491011" b="-3175"/>
                          </a:stretch>
                        </a:blipFill>
                      </a:tcPr>
                    </a:tc>
                    <a:tc>
                      <a:txBody>
                        <a:bodyPr/>
                        <a:lstStyle/>
                        <a:p>
                          <a:endParaRPr lang="en-US"/>
                        </a:p>
                      </a:txBody>
                      <a:tcPr>
                        <a:blipFill rotWithShape="0">
                          <a:blip r:embed="rId8"/>
                          <a:stretch>
                            <a:fillRect l="-65091" t="-566667" r="-217818" b="-3175"/>
                          </a:stretch>
                        </a:blipFill>
                      </a:tcPr>
                    </a:tc>
                    <a:tc>
                      <a:txBody>
                        <a:bodyPr/>
                        <a:lstStyle/>
                        <a:p>
                          <a:endParaRPr lang="en-US"/>
                        </a:p>
                      </a:txBody>
                      <a:tcPr>
                        <a:blipFill rotWithShape="0">
                          <a:blip r:embed="rId8"/>
                          <a:stretch>
                            <a:fillRect l="-255056" t="-566667" r="-236517" b="-3175"/>
                          </a:stretch>
                        </a:blipFill>
                      </a:tcPr>
                    </a:tc>
                    <a:tc>
                      <a:txBody>
                        <a:bodyPr/>
                        <a:lstStyle/>
                        <a:p>
                          <a:endParaRPr lang="en-US"/>
                        </a:p>
                      </a:txBody>
                      <a:tcPr>
                        <a:blipFill rotWithShape="0">
                          <a:blip r:embed="rId8"/>
                          <a:stretch>
                            <a:fillRect l="-327461" t="-566667" r="-118135" b="-3175"/>
                          </a:stretch>
                        </a:blipFill>
                      </a:tcPr>
                    </a:tc>
                    <a:tc>
                      <a:txBody>
                        <a:bodyPr/>
                        <a:lstStyle/>
                        <a:p>
                          <a:endParaRPr lang="en-US"/>
                        </a:p>
                      </a:txBody>
                      <a:tcPr>
                        <a:blipFill rotWithShape="0">
                          <a:blip r:embed="rId8"/>
                          <a:stretch>
                            <a:fillRect l="-369955" t="-566667" r="-2242" b="-3175"/>
                          </a:stretch>
                        </a:blipFill>
                      </a:tcPr>
                    </a:tc>
                  </a:tr>
                </a:tbl>
              </a:graphicData>
            </a:graphic>
          </p:graphicFrame>
        </mc:Fallback>
      </mc:AlternateContent>
      <mc:AlternateContent xmlns:mc="http://schemas.openxmlformats.org/markup-compatibility/2006" xmlns:a14="http://schemas.microsoft.com/office/drawing/2010/main">
        <mc:Choice Requires="a14">
          <p:sp>
            <p:nvSpPr>
              <p:cNvPr id="5" name="TextBox 4"/>
              <p:cNvSpPr txBox="1"/>
              <p:nvPr/>
            </p:nvSpPr>
            <p:spPr>
              <a:xfrm>
                <a:off x="5545850" y="3616720"/>
                <a:ext cx="2815628" cy="400110"/>
              </a:xfrm>
              <a:prstGeom prst="rect">
                <a:avLst/>
              </a:prstGeom>
              <a:solidFill>
                <a:srgbClr val="92D050"/>
              </a:solidFill>
            </p:spPr>
            <p:txBody>
              <a:bodyPr wrap="square" rtlCol="0">
                <a:spAutoFit/>
              </a:bodyPr>
              <a:lstStyle/>
              <a:p>
                <a:pPr algn="ctr" defTabSz="457189">
                  <a:spcAft>
                    <a:spcPts val="600"/>
                  </a:spcAft>
                </a:pPr>
                <a:r>
                  <a:rPr lang="en-US" altLang="ko-KR" sz="2000" dirty="0">
                    <a:solidFill>
                      <a:srgbClr val="000000"/>
                    </a:solidFill>
                    <a:ea typeface="Gulim" panose="020B0600000101010101" pitchFamily="34" charset="-127"/>
                  </a:rPr>
                  <a:t>RBF Kernel Space (</a:t>
                </a:r>
                <a14:m>
                  <m:oMath xmlns:m="http://schemas.openxmlformats.org/officeDocument/2006/math">
                    <m:r>
                      <a:rPr lang="en-US" altLang="ko-KR" sz="2000" i="1">
                        <a:solidFill>
                          <a:srgbClr val="000000"/>
                        </a:solidFill>
                        <a:latin typeface="Cambria Math" panose="02040503050406030204" pitchFamily="18" charset="0"/>
                        <a:ea typeface="Gulim" panose="020B0600000101010101" pitchFamily="34" charset="-127"/>
                      </a:rPr>
                      <m:t>𝜎</m:t>
                    </m:r>
                    <m:r>
                      <a:rPr lang="en-US" altLang="ko-KR" sz="2000" i="1">
                        <a:solidFill>
                          <a:srgbClr val="000000"/>
                        </a:solidFill>
                        <a:latin typeface="Cambria Math" panose="02040503050406030204" pitchFamily="18" charset="0"/>
                        <a:ea typeface="Gulim" panose="020B0600000101010101" pitchFamily="34" charset="-127"/>
                      </a:rPr>
                      <m:t>=4</m:t>
                    </m:r>
                  </m:oMath>
                </a14:m>
                <a:r>
                  <a:rPr lang="en-US" altLang="ko-KR" sz="2000" dirty="0">
                    <a:solidFill>
                      <a:srgbClr val="000000"/>
                    </a:solidFill>
                    <a:ea typeface="Gulim" panose="020B0600000101010101" pitchFamily="34" charset="-127"/>
                  </a:rPr>
                  <a:t>)</a:t>
                </a:r>
              </a:p>
            </p:txBody>
          </p:sp>
        </mc:Choice>
        <mc:Fallback xmlns="">
          <p:sp>
            <p:nvSpPr>
              <p:cNvPr id="5" name="TextBox 4"/>
              <p:cNvSpPr txBox="1">
                <a:spLocks noRot="1" noChangeAspect="1" noMove="1" noResize="1" noEditPoints="1" noAdjustHandles="1" noChangeArrowheads="1" noChangeShapeType="1" noTextEdit="1"/>
              </p:cNvSpPr>
              <p:nvPr/>
            </p:nvSpPr>
            <p:spPr>
              <a:xfrm>
                <a:off x="5545850" y="3616720"/>
                <a:ext cx="2815628" cy="400110"/>
              </a:xfrm>
              <a:prstGeom prst="rect">
                <a:avLst/>
              </a:prstGeom>
              <a:blipFill rotWithShape="0">
                <a:blip r:embed="rId9"/>
                <a:stretch>
                  <a:fillRect l="-2165" t="-7576" r="-1948" b="-25758"/>
                </a:stretch>
              </a:blipFill>
            </p:spPr>
            <p:txBody>
              <a:bodyPr/>
              <a:lstStyle/>
              <a:p>
                <a:r>
                  <a:rPr lang="en-US">
                    <a:noFill/>
                  </a:rPr>
                  <a:t> </a:t>
                </a:r>
              </a:p>
            </p:txBody>
          </p:sp>
        </mc:Fallback>
      </mc:AlternateContent>
      <p:sp>
        <p:nvSpPr>
          <p:cNvPr id="9" name="TextBox 8"/>
          <p:cNvSpPr txBox="1"/>
          <p:nvPr/>
        </p:nvSpPr>
        <p:spPr>
          <a:xfrm>
            <a:off x="2009371" y="3727571"/>
            <a:ext cx="1667346" cy="400110"/>
          </a:xfrm>
          <a:prstGeom prst="rect">
            <a:avLst/>
          </a:prstGeom>
          <a:solidFill>
            <a:srgbClr val="92D050"/>
          </a:solidFill>
        </p:spPr>
        <p:txBody>
          <a:bodyPr wrap="square" rtlCol="0">
            <a:spAutoFit/>
          </a:bodyPr>
          <a:lstStyle/>
          <a:p>
            <a:pPr defTabSz="457189">
              <a:spcAft>
                <a:spcPts val="600"/>
              </a:spcAft>
            </a:pPr>
            <a:r>
              <a:rPr lang="en-US" altLang="ko-KR" sz="2000" dirty="0">
                <a:solidFill>
                  <a:srgbClr val="000000"/>
                </a:solidFill>
                <a:ea typeface="Gulim" panose="020B0600000101010101" pitchFamily="34" charset="-127"/>
              </a:rPr>
              <a:t>Original Space</a:t>
            </a:r>
          </a:p>
        </p:txBody>
      </p:sp>
    </p:spTree>
    <p:extLst>
      <p:ext uri="{BB962C8B-B14F-4D97-AF65-F5344CB8AC3E}">
        <p14:creationId xmlns:p14="http://schemas.microsoft.com/office/powerpoint/2010/main" val="1875498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32190" y="200526"/>
            <a:ext cx="11663031" cy="733927"/>
          </a:xfrm>
        </p:spPr>
        <p:txBody>
          <a:bodyPr>
            <a:normAutofit/>
          </a:bodyPr>
          <a:lstStyle/>
          <a:p>
            <a:r>
              <a:rPr lang="en-US" altLang="zh-CN" dirty="0">
                <a:ea typeface="SimSun" panose="02010600030101010101" pitchFamily="2" charset="-122"/>
              </a:rPr>
              <a:t>Example: </a:t>
            </a:r>
            <a:r>
              <a:rPr lang="en-US" altLang="ko-KR" dirty="0">
                <a:ea typeface="Gulim" panose="020B0600000101010101" pitchFamily="34" charset="-127"/>
              </a:rPr>
              <a:t>Kernel K-Means Clustering</a:t>
            </a:r>
            <a:endParaRPr lang="en-US" altLang="zh-CN" sz="3600" dirty="0">
              <a:ea typeface="SimSun" panose="02010600030101010101" pitchFamily="2" charset="-122"/>
            </a:endParaRPr>
          </a:p>
        </p:txBody>
      </p:sp>
      <p:sp>
        <p:nvSpPr>
          <p:cNvPr id="6" name="Rectangle 3"/>
          <p:cNvSpPr txBox="1">
            <a:spLocks noChangeArrowheads="1"/>
          </p:cNvSpPr>
          <p:nvPr/>
        </p:nvSpPr>
        <p:spPr>
          <a:xfrm>
            <a:off x="585127" y="4328953"/>
            <a:ext cx="10811879" cy="2312292"/>
          </a:xfrm>
          <a:prstGeom prst="rect">
            <a:avLst/>
          </a:prstGeom>
        </p:spPr>
        <p:txBody>
          <a:bodyPr vert="horz" lIns="91438" tIns="45719" rIns="91438" bIns="45719" rtlCol="0">
            <a:noAutofit/>
          </a:bodyPr>
          <a:lstStyle>
            <a:lvl1pPr marL="285744" indent="-285744" algn="l" defTabSz="914377"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800" kern="1200">
                <a:solidFill>
                  <a:schemeClr val="tx1"/>
                </a:solidFill>
                <a:latin typeface="+mn-lt"/>
                <a:ea typeface="+mn-ea"/>
                <a:cs typeface="+mn-cs"/>
              </a:defRPr>
            </a:lvl1pPr>
            <a:lvl2pPr marL="573088" indent="-373063" algn="l" defTabSz="914377"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800" kern="1200">
                <a:solidFill>
                  <a:schemeClr val="tx1"/>
                </a:solidFill>
                <a:latin typeface="+mn-lt"/>
                <a:ea typeface="+mn-ea"/>
                <a:cs typeface="+mn-cs"/>
              </a:defRPr>
            </a:lvl2pPr>
            <a:lvl3pPr marL="684196" indent="-300031" algn="l" defTabSz="914377"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800" kern="1200">
                <a:solidFill>
                  <a:schemeClr val="tx1"/>
                </a:solidFill>
                <a:latin typeface="+mn-lt"/>
                <a:ea typeface="+mn-ea"/>
                <a:cs typeface="+mn-cs"/>
              </a:defRPr>
            </a:lvl3pPr>
            <a:lvl4pPr marL="912813" indent="-290513" algn="l" defTabSz="914377"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800" kern="1200">
                <a:solidFill>
                  <a:schemeClr val="tx1"/>
                </a:solidFill>
                <a:latin typeface="+mn-lt"/>
                <a:ea typeface="+mn-ea"/>
                <a:cs typeface="+mn-cs"/>
              </a:defRPr>
            </a:lvl4pPr>
            <a:lvl5pPr marL="1143000" indent="-274638" algn="l" defTabSz="914377"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800" kern="1200">
                <a:solidFill>
                  <a:schemeClr val="tx1"/>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a:spcAft>
                <a:spcPts val="600"/>
              </a:spcAft>
            </a:pPr>
            <a:r>
              <a:rPr lang="en-US" altLang="zh-CN" sz="2400" dirty="0">
                <a:solidFill>
                  <a:srgbClr val="000000"/>
                </a:solidFill>
              </a:rPr>
              <a:t>The above data set cannot generate quality clusters by K-Means since it contains non-convex clusters</a:t>
            </a:r>
          </a:p>
          <a:p>
            <a:pPr marL="285744" lvl="1" indent="-285744">
              <a:spcAft>
                <a:spcPts val="600"/>
              </a:spcAft>
              <a:buClr>
                <a:srgbClr val="0000CC"/>
              </a:buClr>
            </a:pPr>
            <a:r>
              <a:rPr lang="en-US" altLang="zh-CN" sz="2400" dirty="0">
                <a:solidFill>
                  <a:srgbClr val="000000"/>
                </a:solidFill>
              </a:rPr>
              <a:t>Gaussian RBF Kernel transformation maps data to a </a:t>
            </a:r>
            <a:r>
              <a:rPr lang="en-US" altLang="ko-KR" sz="2400" dirty="0">
                <a:solidFill>
                  <a:srgbClr val="000000"/>
                </a:solidFill>
                <a:ea typeface="Gulim" panose="020B0600000101010101" pitchFamily="34" charset="-127"/>
              </a:rPr>
              <a:t>kernel matrix K for any two points x</a:t>
            </a:r>
            <a:r>
              <a:rPr lang="en-US" altLang="ko-KR" sz="2400" baseline="-25000" dirty="0">
                <a:solidFill>
                  <a:srgbClr val="000000"/>
                </a:solidFill>
                <a:ea typeface="Gulim" panose="020B0600000101010101" pitchFamily="34" charset="-127"/>
              </a:rPr>
              <a:t>i</a:t>
            </a:r>
            <a:r>
              <a:rPr lang="en-US" altLang="ko-KR" sz="2400" dirty="0">
                <a:solidFill>
                  <a:srgbClr val="000000"/>
                </a:solidFill>
                <a:ea typeface="Gulim" panose="020B0600000101010101" pitchFamily="34" charset="-127"/>
              </a:rPr>
              <a:t>, </a:t>
            </a:r>
            <a:r>
              <a:rPr lang="en-US" altLang="ko-KR" sz="2400" dirty="0" err="1">
                <a:solidFill>
                  <a:srgbClr val="000000"/>
                </a:solidFill>
                <a:ea typeface="Gulim" panose="020B0600000101010101" pitchFamily="34" charset="-127"/>
              </a:rPr>
              <a:t>x</a:t>
            </a:r>
            <a:r>
              <a:rPr lang="en-US" altLang="ko-KR" sz="2400" baseline="-25000" dirty="0" err="1">
                <a:solidFill>
                  <a:srgbClr val="000000"/>
                </a:solidFill>
                <a:ea typeface="Gulim" panose="020B0600000101010101" pitchFamily="34" charset="-127"/>
              </a:rPr>
              <a:t>j</a:t>
            </a:r>
            <a:r>
              <a:rPr lang="en-US" altLang="ko-KR" sz="2400" dirty="0">
                <a:solidFill>
                  <a:srgbClr val="000000"/>
                </a:solidFill>
                <a:ea typeface="Gulim" panose="020B0600000101010101" pitchFamily="34" charset="-127"/>
              </a:rPr>
              <a:t>:                                         and  Gaussian kernel: </a:t>
            </a:r>
            <a:r>
              <a:rPr lang="en-US" altLang="ko-KR" sz="2400" i="1" dirty="0">
                <a:solidFill>
                  <a:srgbClr val="000000"/>
                </a:solidFill>
                <a:ea typeface="Gulim" panose="020B0600000101010101" pitchFamily="34" charset="-127"/>
              </a:rPr>
              <a:t>K</a:t>
            </a:r>
            <a:r>
              <a:rPr lang="en-US" altLang="ko-KR" sz="2400" dirty="0">
                <a:solidFill>
                  <a:srgbClr val="000000"/>
                </a:solidFill>
                <a:ea typeface="Gulim" panose="020B0600000101010101" pitchFamily="34" charset="-127"/>
              </a:rPr>
              <a:t>(</a:t>
            </a:r>
            <a:r>
              <a:rPr lang="en-US" altLang="ko-KR" sz="2400" b="1" i="1" dirty="0">
                <a:solidFill>
                  <a:srgbClr val="000000"/>
                </a:solidFill>
                <a:ea typeface="Gulim" panose="020B0600000101010101" pitchFamily="34" charset="-127"/>
              </a:rPr>
              <a:t>X</a:t>
            </a:r>
            <a:r>
              <a:rPr lang="en-US" altLang="ko-KR" sz="2400" i="1" baseline="-25000" dirty="0">
                <a:solidFill>
                  <a:srgbClr val="000000"/>
                </a:solidFill>
                <a:ea typeface="Gulim" panose="020B0600000101010101" pitchFamily="34" charset="-127"/>
              </a:rPr>
              <a:t>i</a:t>
            </a:r>
            <a:r>
              <a:rPr lang="en-US" altLang="ko-KR" sz="2400" dirty="0">
                <a:solidFill>
                  <a:srgbClr val="000000"/>
                </a:solidFill>
                <a:ea typeface="Gulim" panose="020B0600000101010101" pitchFamily="34" charset="-127"/>
              </a:rPr>
              <a:t>, </a:t>
            </a:r>
            <a:r>
              <a:rPr lang="en-US" altLang="ko-KR" sz="2400" b="1" i="1" dirty="0" err="1">
                <a:solidFill>
                  <a:srgbClr val="000000"/>
                </a:solidFill>
                <a:ea typeface="Gulim" panose="020B0600000101010101" pitchFamily="34" charset="-127"/>
              </a:rPr>
              <a:t>X</a:t>
            </a:r>
            <a:r>
              <a:rPr lang="en-US" altLang="ko-KR" sz="2400" b="1" i="1" baseline="-25000" dirty="0" err="1">
                <a:solidFill>
                  <a:srgbClr val="000000"/>
                </a:solidFill>
                <a:ea typeface="Gulim" panose="020B0600000101010101" pitchFamily="34" charset="-127"/>
              </a:rPr>
              <a:t>j</a:t>
            </a:r>
            <a:r>
              <a:rPr lang="en-US" altLang="ko-KR" sz="2400" dirty="0">
                <a:solidFill>
                  <a:srgbClr val="000000"/>
                </a:solidFill>
                <a:ea typeface="Gulim" panose="020B0600000101010101" pitchFamily="34" charset="-127"/>
              </a:rPr>
              <a:t>) = </a:t>
            </a:r>
            <a:endParaRPr lang="en-US" sz="2400" dirty="0">
              <a:solidFill>
                <a:srgbClr val="000000"/>
              </a:solidFill>
            </a:endParaRPr>
          </a:p>
          <a:p>
            <a:pPr>
              <a:spcAft>
                <a:spcPts val="600"/>
              </a:spcAft>
            </a:pPr>
            <a:r>
              <a:rPr lang="en-US" altLang="zh-CN" sz="2400" dirty="0">
                <a:solidFill>
                  <a:srgbClr val="000000"/>
                </a:solidFill>
              </a:rPr>
              <a:t>K-Means clustering is conducted on the mapped data, generating quality clusters</a:t>
            </a:r>
          </a:p>
        </p:txBody>
      </p:sp>
      <p:grpSp>
        <p:nvGrpSpPr>
          <p:cNvPr id="3" name="Group 2"/>
          <p:cNvGrpSpPr/>
          <p:nvPr/>
        </p:nvGrpSpPr>
        <p:grpSpPr>
          <a:xfrm>
            <a:off x="414015" y="1154169"/>
            <a:ext cx="3470116" cy="3172148"/>
            <a:chOff x="414015" y="1154169"/>
            <a:chExt cx="3470116" cy="3172148"/>
          </a:xfrm>
        </p:grpSpPr>
        <p:pic>
          <p:nvPicPr>
            <p:cNvPr id="2" name="Picture 1"/>
            <p:cNvPicPr>
              <a:picLocks noChangeAspect="1"/>
            </p:cNvPicPr>
            <p:nvPr/>
          </p:nvPicPr>
          <p:blipFill>
            <a:blip r:embed="rId4"/>
            <a:stretch>
              <a:fillRect/>
            </a:stretch>
          </p:blipFill>
          <p:spPr>
            <a:xfrm>
              <a:off x="414015" y="1154169"/>
              <a:ext cx="3470116" cy="2869230"/>
            </a:xfrm>
            <a:prstGeom prst="rect">
              <a:avLst/>
            </a:prstGeom>
          </p:spPr>
        </p:pic>
        <p:sp>
          <p:nvSpPr>
            <p:cNvPr id="15" name="Text Box 181"/>
            <p:cNvSpPr txBox="1">
              <a:spLocks noChangeArrowheads="1"/>
            </p:cNvSpPr>
            <p:nvPr/>
          </p:nvSpPr>
          <p:spPr bwMode="auto">
            <a:xfrm>
              <a:off x="1351760" y="4018540"/>
              <a:ext cx="1669073" cy="307777"/>
            </a:xfrm>
            <a:prstGeom prst="rect">
              <a:avLst/>
            </a:prstGeom>
            <a:solidFill>
              <a:srgbClr val="FFFF00"/>
            </a:solidFill>
            <a:ln>
              <a:noFill/>
            </a:ln>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457189" eaLnBrk="1" hangingPunct="1">
                <a:spcBef>
                  <a:spcPct val="50000"/>
                </a:spcBef>
                <a:buClrTx/>
                <a:buSzTx/>
                <a:buFont typeface="Wingdings" panose="05000000000000000000" pitchFamily="2" charset="2"/>
                <a:buNone/>
              </a:pPr>
              <a:r>
                <a:rPr lang="en-US" altLang="ko-KR" sz="1400" dirty="0">
                  <a:solidFill>
                    <a:srgbClr val="000000"/>
                  </a:solidFill>
                  <a:latin typeface="Calibri"/>
                  <a:ea typeface="Gulim" panose="020B0600000101010101" pitchFamily="34" charset="-127"/>
                </a:rPr>
                <a:t>The original </a:t>
              </a:r>
              <a:r>
                <a:rPr lang="en-US" altLang="ko-KR" sz="1400" dirty="0">
                  <a:solidFill>
                    <a:srgbClr val="000000"/>
                  </a:solidFill>
                  <a:latin typeface="Calibri"/>
                  <a:ea typeface="Tahoma" panose="020B0604030504040204" pitchFamily="34" charset="0"/>
                  <a:cs typeface="Tahoma" panose="020B0604030504040204" pitchFamily="34" charset="0"/>
                </a:rPr>
                <a:t>data set</a:t>
              </a:r>
              <a:endParaRPr lang="en-US" altLang="ko-KR" sz="1400" dirty="0">
                <a:solidFill>
                  <a:srgbClr val="000000"/>
                </a:solidFill>
                <a:latin typeface="Calibri"/>
                <a:ea typeface="Gulim" panose="020B0600000101010101" pitchFamily="34" charset="-127"/>
              </a:endParaRPr>
            </a:p>
          </p:txBody>
        </p:sp>
      </p:grpSp>
      <p:grpSp>
        <p:nvGrpSpPr>
          <p:cNvPr id="4" name="Group 3"/>
          <p:cNvGrpSpPr/>
          <p:nvPr/>
        </p:nvGrpSpPr>
        <p:grpSpPr>
          <a:xfrm>
            <a:off x="3968152" y="1122280"/>
            <a:ext cx="3872146" cy="3208896"/>
            <a:chOff x="3968152" y="1122280"/>
            <a:chExt cx="3872146" cy="3208896"/>
          </a:xfrm>
        </p:grpSpPr>
        <p:pic>
          <p:nvPicPr>
            <p:cNvPr id="8" name="Picture 7"/>
            <p:cNvPicPr>
              <a:picLocks noChangeAspect="1"/>
            </p:cNvPicPr>
            <p:nvPr/>
          </p:nvPicPr>
          <p:blipFill>
            <a:blip r:embed="rId5"/>
            <a:stretch>
              <a:fillRect/>
            </a:stretch>
          </p:blipFill>
          <p:spPr>
            <a:xfrm>
              <a:off x="4357029" y="1122280"/>
              <a:ext cx="3483269" cy="2893909"/>
            </a:xfrm>
            <a:prstGeom prst="rect">
              <a:avLst/>
            </a:prstGeom>
          </p:spPr>
        </p:pic>
        <p:sp>
          <p:nvSpPr>
            <p:cNvPr id="12" name="Right Arrow 11"/>
            <p:cNvSpPr/>
            <p:nvPr/>
          </p:nvSpPr>
          <p:spPr>
            <a:xfrm>
              <a:off x="3968152" y="2412604"/>
              <a:ext cx="421022" cy="286327"/>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US">
                <a:solidFill>
                  <a:prstClr val="white"/>
                </a:solidFill>
              </a:endParaRPr>
            </a:p>
          </p:txBody>
        </p:sp>
        <p:sp>
          <p:nvSpPr>
            <p:cNvPr id="17" name="Text Box 181"/>
            <p:cNvSpPr txBox="1">
              <a:spLocks noChangeArrowheads="1"/>
            </p:cNvSpPr>
            <p:nvPr/>
          </p:nvSpPr>
          <p:spPr bwMode="auto">
            <a:xfrm>
              <a:off x="4880933" y="4023399"/>
              <a:ext cx="2538437" cy="307777"/>
            </a:xfrm>
            <a:prstGeom prst="rect">
              <a:avLst/>
            </a:prstGeom>
            <a:solidFill>
              <a:srgbClr val="FFFF00"/>
            </a:solidFill>
            <a:ln>
              <a:noFill/>
            </a:ln>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457189" eaLnBrk="1" hangingPunct="1">
                <a:spcBef>
                  <a:spcPct val="50000"/>
                </a:spcBef>
                <a:buClrTx/>
                <a:buSzTx/>
                <a:buFont typeface="Wingdings" panose="05000000000000000000" pitchFamily="2" charset="2"/>
                <a:buNone/>
              </a:pPr>
              <a:r>
                <a:rPr lang="en-US" altLang="ko-KR" sz="1400" dirty="0">
                  <a:solidFill>
                    <a:srgbClr val="000000"/>
                  </a:solidFill>
                  <a:latin typeface="Calibri"/>
                  <a:ea typeface="Gulim" panose="020B0600000101010101" pitchFamily="34" charset="-127"/>
                </a:rPr>
                <a:t>The result of K-Means clustering</a:t>
              </a:r>
            </a:p>
          </p:txBody>
        </p:sp>
      </p:grpSp>
      <p:grpSp>
        <p:nvGrpSpPr>
          <p:cNvPr id="5" name="Group 4"/>
          <p:cNvGrpSpPr/>
          <p:nvPr/>
        </p:nvGrpSpPr>
        <p:grpSpPr>
          <a:xfrm>
            <a:off x="2325061" y="1188289"/>
            <a:ext cx="9418769" cy="3101924"/>
            <a:chOff x="2325061" y="1188289"/>
            <a:chExt cx="9418769" cy="3101924"/>
          </a:xfrm>
        </p:grpSpPr>
        <p:pic>
          <p:nvPicPr>
            <p:cNvPr id="9" name="Picture 8"/>
            <p:cNvPicPr>
              <a:picLocks noChangeAspect="1"/>
            </p:cNvPicPr>
            <p:nvPr/>
          </p:nvPicPr>
          <p:blipFill>
            <a:blip r:embed="rId6"/>
            <a:stretch>
              <a:fillRect/>
            </a:stretch>
          </p:blipFill>
          <p:spPr>
            <a:xfrm>
              <a:off x="8072982" y="1188289"/>
              <a:ext cx="3452733" cy="2835110"/>
            </a:xfrm>
            <a:prstGeom prst="rect">
              <a:avLst/>
            </a:prstGeom>
          </p:spPr>
        </p:pic>
        <p:sp>
          <p:nvSpPr>
            <p:cNvPr id="10" name="Curved Left Arrow 9"/>
            <p:cNvSpPr/>
            <p:nvPr/>
          </p:nvSpPr>
          <p:spPr>
            <a:xfrm rot="16200000">
              <a:off x="6013038" y="-2430034"/>
              <a:ext cx="274226" cy="7650180"/>
            </a:xfrm>
            <a:prstGeom prst="curvedLef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US">
                <a:solidFill>
                  <a:srgbClr val="000000"/>
                </a:solidFill>
              </a:endParaRPr>
            </a:p>
          </p:txBody>
        </p:sp>
        <p:sp>
          <p:nvSpPr>
            <p:cNvPr id="18" name="Text Box 181"/>
            <p:cNvSpPr txBox="1">
              <a:spLocks noChangeArrowheads="1"/>
            </p:cNvSpPr>
            <p:nvPr/>
          </p:nvSpPr>
          <p:spPr bwMode="auto">
            <a:xfrm>
              <a:off x="8014711" y="3982436"/>
              <a:ext cx="3729119" cy="307777"/>
            </a:xfrm>
            <a:prstGeom prst="rect">
              <a:avLst/>
            </a:prstGeom>
            <a:solidFill>
              <a:srgbClr val="FFFF00"/>
            </a:solidFill>
            <a:ln>
              <a:noFill/>
            </a:ln>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457189" eaLnBrk="1" hangingPunct="1">
                <a:spcBef>
                  <a:spcPct val="50000"/>
                </a:spcBef>
                <a:buClrTx/>
                <a:buSzTx/>
                <a:buFont typeface="Wingdings" panose="05000000000000000000" pitchFamily="2" charset="2"/>
                <a:buNone/>
              </a:pPr>
              <a:r>
                <a:rPr lang="en-US" altLang="ko-KR" sz="1400" dirty="0">
                  <a:solidFill>
                    <a:srgbClr val="000000"/>
                  </a:solidFill>
                  <a:latin typeface="Calibri"/>
                  <a:ea typeface="Gulim" panose="020B0600000101010101" pitchFamily="34" charset="-127"/>
                </a:rPr>
                <a:t>The result of Gaussian Kernel K-Means clustering</a:t>
              </a:r>
            </a:p>
          </p:txBody>
        </p:sp>
      </p:grpSp>
      <p:graphicFrame>
        <p:nvGraphicFramePr>
          <p:cNvPr id="20" name="Object 19"/>
          <p:cNvGraphicFramePr>
            <a:graphicFrameLocks noChangeAspect="1"/>
          </p:cNvGraphicFramePr>
          <p:nvPr>
            <p:extLst>
              <p:ext uri="{D42A27DB-BD31-4B8C-83A1-F6EECF244321}">
                <p14:modId xmlns:p14="http://schemas.microsoft.com/office/powerpoint/2010/main" val="3380504677"/>
              </p:ext>
            </p:extLst>
          </p:nvPr>
        </p:nvGraphicFramePr>
        <p:xfrm>
          <a:off x="2448359" y="5625486"/>
          <a:ext cx="2695575" cy="457200"/>
        </p:xfrm>
        <a:graphic>
          <a:graphicData uri="http://schemas.openxmlformats.org/presentationml/2006/ole">
            <mc:AlternateContent xmlns:mc="http://schemas.openxmlformats.org/markup-compatibility/2006">
              <mc:Choice xmlns:v="urn:schemas-microsoft-com:vml" Requires="v">
                <p:oleObj spid="_x0000_s8256" name="Equation" r:id="rId7" imgW="1218960" imgH="253800" progId="Equation.DSMT4">
                  <p:embed/>
                </p:oleObj>
              </mc:Choice>
              <mc:Fallback>
                <p:oleObj name="Equation" r:id="rId7" imgW="1218960" imgH="253800" progId="Equation.DSMT4">
                  <p:embed/>
                  <p:pic>
                    <p:nvPicPr>
                      <p:cNvPr id="0" name=""/>
                      <p:cNvPicPr/>
                      <p:nvPr/>
                    </p:nvPicPr>
                    <p:blipFill>
                      <a:blip r:embed="rId8"/>
                      <a:stretch>
                        <a:fillRect/>
                      </a:stretch>
                    </p:blipFill>
                    <p:spPr>
                      <a:xfrm>
                        <a:off x="2448359" y="5625486"/>
                        <a:ext cx="2695575" cy="457200"/>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669598664"/>
              </p:ext>
            </p:extLst>
          </p:nvPr>
        </p:nvGraphicFramePr>
        <p:xfrm>
          <a:off x="9192874" y="5600058"/>
          <a:ext cx="2045958" cy="508056"/>
        </p:xfrm>
        <a:graphic>
          <a:graphicData uri="http://schemas.openxmlformats.org/presentationml/2006/ole">
            <mc:AlternateContent xmlns:mc="http://schemas.openxmlformats.org/markup-compatibility/2006">
              <mc:Choice xmlns:v="urn:schemas-microsoft-com:vml" Requires="v">
                <p:oleObj spid="_x0000_s8257" name="Equation" r:id="rId9" imgW="749160" imgH="228600" progId="Equation.DSMT4">
                  <p:embed/>
                </p:oleObj>
              </mc:Choice>
              <mc:Fallback>
                <p:oleObj name="Equation" r:id="rId9" imgW="749160" imgH="228600" progId="Equation.DSMT4">
                  <p:embed/>
                  <p:pic>
                    <p:nvPicPr>
                      <p:cNvPr id="0" name=""/>
                      <p:cNvPicPr/>
                      <p:nvPr/>
                    </p:nvPicPr>
                    <p:blipFill>
                      <a:blip r:embed="rId10"/>
                      <a:stretch>
                        <a:fillRect/>
                      </a:stretch>
                    </p:blipFill>
                    <p:spPr>
                      <a:xfrm>
                        <a:off x="9192874" y="5600058"/>
                        <a:ext cx="2045958" cy="508056"/>
                      </a:xfrm>
                      <a:prstGeom prst="rect">
                        <a:avLst/>
                      </a:prstGeom>
                    </p:spPr>
                  </p:pic>
                </p:oleObj>
              </mc:Fallback>
            </mc:AlternateContent>
          </a:graphicData>
        </a:graphic>
      </p:graphicFrame>
    </p:spTree>
    <p:extLst>
      <p:ext uri="{BB962C8B-B14F-4D97-AF65-F5344CB8AC3E}">
        <p14:creationId xmlns:p14="http://schemas.microsoft.com/office/powerpoint/2010/main" val="4004932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0" y="95250"/>
            <a:ext cx="12192000" cy="990600"/>
          </a:xfrm>
        </p:spPr>
        <p:txBody>
          <a:bodyPr vert="horz" lIns="92075" tIns="46038" rIns="92075" bIns="46038" rtlCol="0" anchor="ctr">
            <a:noAutofit/>
          </a:bodyPr>
          <a:lstStyle/>
          <a:p>
            <a:pPr eaLnBrk="1" hangingPunct="1"/>
            <a:r>
              <a:rPr lang="en-US" altLang="zh-CN" sz="3800" dirty="0">
                <a:ea typeface="SimSun" panose="02010600030101010101" pitchFamily="2" charset="-122"/>
              </a:rPr>
              <a:t>Chapter 10. </a:t>
            </a:r>
            <a:r>
              <a:rPr lang="en-AU" altLang="zh-TW" sz="3800" dirty="0">
                <a:ea typeface="PMingLiU" panose="02020500000000000000" pitchFamily="18" charset="-120"/>
              </a:rPr>
              <a:t>Cluster Analysis: Basic Concepts and Methods</a:t>
            </a:r>
            <a:endParaRPr lang="en-US" altLang="zh-CN" sz="3800" dirty="0">
              <a:ea typeface="PMingLiU" panose="02020500000000000000" pitchFamily="18" charset="-120"/>
            </a:endParaRPr>
          </a:p>
        </p:txBody>
      </p:sp>
      <p:sp>
        <p:nvSpPr>
          <p:cNvPr id="12292" name="Rectangle 3"/>
          <p:cNvSpPr>
            <a:spLocks noGrp="1" noChangeArrowheads="1"/>
          </p:cNvSpPr>
          <p:nvPr>
            <p:ph type="body" idx="4294967295"/>
          </p:nvPr>
        </p:nvSpPr>
        <p:spPr>
          <a:xfrm>
            <a:off x="748145" y="1175761"/>
            <a:ext cx="9982777" cy="5595937"/>
          </a:xfrm>
        </p:spPr>
        <p:txBody>
          <a:bodyPr vert="horz" lIns="92075" tIns="46038" rIns="92075" bIns="46038" rtlCol="0">
            <a:noAutofit/>
          </a:bodyPr>
          <a:lstStyle/>
          <a:p>
            <a:pPr marL="533400" indent="-533400">
              <a:lnSpc>
                <a:spcPct val="200000"/>
              </a:lnSpc>
            </a:pPr>
            <a:r>
              <a:rPr lang="en-US" altLang="zh-CN" sz="2800" dirty="0">
                <a:latin typeface="Calibri" panose="020F0502020204030204" pitchFamily="34" charset="0"/>
                <a:ea typeface="SimSun" panose="02010600030101010101" pitchFamily="2" charset="-122"/>
              </a:rPr>
              <a:t>Cluster Analysis: An Introduction</a:t>
            </a:r>
          </a:p>
          <a:p>
            <a:pPr marL="533400" indent="-533400">
              <a:lnSpc>
                <a:spcPct val="200000"/>
              </a:lnSpc>
            </a:pPr>
            <a:r>
              <a:rPr lang="en-US" altLang="zh-CN" sz="2800" dirty="0">
                <a:latin typeface="Calibri" panose="020F0502020204030204" pitchFamily="34" charset="0"/>
                <a:ea typeface="SimSun" panose="02010600030101010101" pitchFamily="2" charset="-122"/>
              </a:rPr>
              <a:t>Partitioning Methods</a:t>
            </a:r>
          </a:p>
          <a:p>
            <a:pPr marL="533400" indent="-533400">
              <a:lnSpc>
                <a:spcPct val="200000"/>
              </a:lnSpc>
            </a:pPr>
            <a:r>
              <a:rPr lang="en-US" altLang="zh-CN" sz="2800" dirty="0">
                <a:latin typeface="Calibri" panose="020F0502020204030204" pitchFamily="34" charset="0"/>
                <a:ea typeface="SimSun" panose="02010600030101010101" pitchFamily="2" charset="-122"/>
              </a:rPr>
              <a:t>Hierarchical Methods</a:t>
            </a:r>
          </a:p>
          <a:p>
            <a:pPr marL="533400" indent="-533400">
              <a:lnSpc>
                <a:spcPct val="200000"/>
              </a:lnSpc>
            </a:pPr>
            <a:r>
              <a:rPr lang="en-US" altLang="zh-CN" sz="2800" dirty="0">
                <a:solidFill>
                  <a:schemeClr val="bg1">
                    <a:lumMod val="75000"/>
                  </a:schemeClr>
                </a:solidFill>
                <a:latin typeface="Calibri" panose="020F0502020204030204" pitchFamily="34" charset="0"/>
                <a:ea typeface="SimSun" panose="02010600030101010101" pitchFamily="2" charset="-122"/>
              </a:rPr>
              <a:t>Density- and Grid-Based Methods</a:t>
            </a:r>
          </a:p>
          <a:p>
            <a:pPr marL="533400" indent="-533400">
              <a:lnSpc>
                <a:spcPct val="200000"/>
              </a:lnSpc>
            </a:pPr>
            <a:r>
              <a:rPr lang="en-US" altLang="zh-CN" sz="2800" dirty="0">
                <a:latin typeface="Calibri" panose="020F0502020204030204" pitchFamily="34" charset="0"/>
                <a:ea typeface="SimSun" panose="02010600030101010101" pitchFamily="2" charset="-122"/>
              </a:rPr>
              <a:t>Evaluation of Clustering</a:t>
            </a:r>
          </a:p>
          <a:p>
            <a:pPr marL="533400" indent="-533400">
              <a:lnSpc>
                <a:spcPct val="200000"/>
              </a:lnSpc>
            </a:pPr>
            <a:r>
              <a:rPr lang="en-US" altLang="zh-CN" sz="2800" dirty="0">
                <a:latin typeface="Calibri" panose="020F0502020204030204" pitchFamily="34" charset="0"/>
                <a:ea typeface="SimSun" panose="02010600030101010101" pitchFamily="2" charset="-122"/>
              </a:rPr>
              <a:t>Summary</a:t>
            </a:r>
          </a:p>
        </p:txBody>
      </p:sp>
      <p:sp>
        <p:nvSpPr>
          <p:cNvPr id="12293" name="AutoShape 5"/>
          <p:cNvSpPr>
            <a:spLocks noChangeArrowheads="1"/>
          </p:cNvSpPr>
          <p:nvPr/>
        </p:nvSpPr>
        <p:spPr bwMode="auto">
          <a:xfrm rot="9867012">
            <a:off x="4732459" y="3246738"/>
            <a:ext cx="304800" cy="381000"/>
          </a:xfrm>
          <a:prstGeom prst="notchedRightArrow">
            <a:avLst>
              <a:gd name="adj1" fmla="val 50000"/>
              <a:gd name="adj2" fmla="val 25000"/>
            </a:avLst>
          </a:prstGeom>
          <a:solidFill>
            <a:srgbClr val="00CCFF"/>
          </a:solidFill>
          <a:ln w="9525">
            <a:solidFill>
              <a:schemeClr val="tx1"/>
            </a:solidFill>
            <a:miter lim="800000"/>
            <a:headEnd/>
            <a:tailEnd/>
          </a:ln>
        </p:spPr>
        <p:txBody>
          <a:bodyPr rot="10800000"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zh-CN" altLang="zh-CN" sz="1800">
              <a:solidFill>
                <a:srgbClr val="000000"/>
              </a:solidFill>
            </a:endParaRPr>
          </a:p>
        </p:txBody>
      </p:sp>
    </p:spTree>
    <p:extLst>
      <p:ext uri="{BB962C8B-B14F-4D97-AF65-F5344CB8AC3E}">
        <p14:creationId xmlns:p14="http://schemas.microsoft.com/office/powerpoint/2010/main" val="303488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defTabSz="1219110"/>
            <a:r>
              <a:rPr lang="en-US" altLang="en-US" kern="0"/>
              <a:t>Hierarchical </a:t>
            </a:r>
            <a:r>
              <a:rPr lang="en-US" altLang="en-US" kern="0" dirty="0"/>
              <a:t>Clustering Methods</a:t>
            </a:r>
            <a:endParaRPr lang="en-US" dirty="0">
              <a:solidFill>
                <a:prstClr val="black"/>
              </a:solidFill>
            </a:endParaRPr>
          </a:p>
        </p:txBody>
      </p:sp>
      <p:sp>
        <p:nvSpPr>
          <p:cNvPr id="3" name="Content Placeholder 2"/>
          <p:cNvSpPr>
            <a:spLocks noGrp="1"/>
          </p:cNvSpPr>
          <p:nvPr>
            <p:ph idx="1"/>
          </p:nvPr>
        </p:nvSpPr>
        <p:spPr>
          <a:xfrm>
            <a:off x="689617" y="1211353"/>
            <a:ext cx="9921044" cy="5415783"/>
          </a:xfrm>
        </p:spPr>
        <p:txBody>
          <a:bodyPr/>
          <a:lstStyle/>
          <a:p>
            <a:pPr defTabSz="1219110">
              <a:spcBef>
                <a:spcPts val="1200"/>
              </a:spcBef>
              <a:spcAft>
                <a:spcPts val="600"/>
              </a:spcAft>
            </a:pPr>
            <a:r>
              <a:rPr lang="en-US" altLang="zh-CN" dirty="0">
                <a:ea typeface="SimSun" panose="02010600030101010101" pitchFamily="2" charset="-122"/>
              </a:rPr>
              <a:t> Basic Concepts of </a:t>
            </a:r>
            <a:r>
              <a:rPr lang="en-US" altLang="en-US" kern="0" dirty="0"/>
              <a:t>Hierarchical</a:t>
            </a:r>
            <a:r>
              <a:rPr lang="en-US" altLang="zh-CN" dirty="0">
                <a:ea typeface="SimSun" panose="02010600030101010101" pitchFamily="2" charset="-122"/>
              </a:rPr>
              <a:t> Algorithms</a:t>
            </a:r>
            <a:endParaRPr lang="en-US" dirty="0">
              <a:solidFill>
                <a:prstClr val="black"/>
              </a:solidFill>
            </a:endParaRPr>
          </a:p>
          <a:p>
            <a:pPr>
              <a:spcBef>
                <a:spcPts val="1200"/>
              </a:spcBef>
              <a:spcAft>
                <a:spcPts val="600"/>
              </a:spcAft>
              <a:buClr>
                <a:srgbClr val="0000FF"/>
              </a:buClr>
              <a:tabLst>
                <a:tab pos="7658100" algn="l"/>
              </a:tabLst>
            </a:pPr>
            <a:r>
              <a:rPr lang="en-US" altLang="en-US" dirty="0">
                <a:solidFill>
                  <a:prstClr val="black"/>
                </a:solidFill>
              </a:rPr>
              <a:t> </a:t>
            </a:r>
            <a:r>
              <a:rPr lang="en-US" altLang="zh-CN" dirty="0">
                <a:ea typeface="SimSun" panose="02010600030101010101" pitchFamily="2" charset="-122"/>
              </a:rPr>
              <a:t>Agglomerative Clustering Algorithms</a:t>
            </a:r>
            <a:endParaRPr lang="en-US" altLang="zh-CN" dirty="0"/>
          </a:p>
          <a:p>
            <a:pPr>
              <a:spcBef>
                <a:spcPts val="1200"/>
              </a:spcBef>
              <a:spcAft>
                <a:spcPts val="600"/>
              </a:spcAft>
              <a:buClr>
                <a:srgbClr val="0000FF"/>
              </a:buClr>
              <a:tabLst>
                <a:tab pos="7658100" algn="l"/>
              </a:tabLst>
            </a:pPr>
            <a:r>
              <a:rPr lang="en-US" altLang="zh-CN" dirty="0">
                <a:solidFill>
                  <a:prstClr val="black"/>
                </a:solidFill>
              </a:rPr>
              <a:t> Divisive Clustering Algorithms</a:t>
            </a:r>
          </a:p>
          <a:p>
            <a:pPr defTabSz="1219110">
              <a:spcBef>
                <a:spcPts val="1200"/>
              </a:spcBef>
              <a:spcAft>
                <a:spcPts val="600"/>
              </a:spcAft>
            </a:pPr>
            <a:r>
              <a:rPr lang="en-US" altLang="en-US" dirty="0">
                <a:solidFill>
                  <a:schemeClr val="bg1">
                    <a:lumMod val="75000"/>
                  </a:schemeClr>
                </a:solidFill>
              </a:rPr>
              <a:t> </a:t>
            </a:r>
            <a:r>
              <a:rPr lang="en-US" altLang="zh-CN" dirty="0">
                <a:solidFill>
                  <a:schemeClr val="bg1">
                    <a:lumMod val="75000"/>
                  </a:schemeClr>
                </a:solidFill>
                <a:ea typeface="SimSun" panose="02010600030101010101" pitchFamily="2" charset="-122"/>
              </a:rPr>
              <a:t>Extensions to Hierarchical Clustering</a:t>
            </a:r>
            <a:endParaRPr lang="en-US" altLang="en-US" dirty="0">
              <a:solidFill>
                <a:schemeClr val="bg1">
                  <a:lumMod val="75000"/>
                </a:schemeClr>
              </a:solidFill>
            </a:endParaRPr>
          </a:p>
          <a:p>
            <a:pPr defTabSz="1219110">
              <a:spcBef>
                <a:spcPts val="1200"/>
              </a:spcBef>
              <a:spcAft>
                <a:spcPts val="600"/>
              </a:spcAft>
            </a:pPr>
            <a:r>
              <a:rPr lang="en-US" dirty="0">
                <a:solidFill>
                  <a:schemeClr val="bg1">
                    <a:lumMod val="75000"/>
                  </a:schemeClr>
                </a:solidFill>
              </a:rPr>
              <a:t> </a:t>
            </a:r>
            <a:r>
              <a:rPr lang="en-US" altLang="zh-CN" dirty="0">
                <a:solidFill>
                  <a:schemeClr val="bg1">
                    <a:lumMod val="75000"/>
                  </a:schemeClr>
                </a:solidFill>
                <a:ea typeface="SimSun" panose="02010600030101010101" pitchFamily="2" charset="-122"/>
              </a:rPr>
              <a:t>BIRCH: A Micro-Clustering-Based Approach</a:t>
            </a:r>
            <a:endParaRPr lang="en-US" altLang="zh-CN" dirty="0">
              <a:solidFill>
                <a:schemeClr val="bg1">
                  <a:lumMod val="75000"/>
                </a:schemeClr>
              </a:solidFill>
            </a:endParaRPr>
          </a:p>
          <a:p>
            <a:pPr defTabSz="1219110">
              <a:spcBef>
                <a:spcPts val="1200"/>
              </a:spcBef>
              <a:spcAft>
                <a:spcPts val="600"/>
              </a:spcAft>
            </a:pPr>
            <a:r>
              <a:rPr lang="en-US" altLang="zh-CN" dirty="0">
                <a:solidFill>
                  <a:schemeClr val="bg1">
                    <a:lumMod val="75000"/>
                  </a:schemeClr>
                </a:solidFill>
              </a:rPr>
              <a:t> CURE: </a:t>
            </a:r>
            <a:r>
              <a:rPr lang="en-US" altLang="zh-CN" dirty="0">
                <a:solidFill>
                  <a:schemeClr val="bg1">
                    <a:lumMod val="75000"/>
                  </a:schemeClr>
                </a:solidFill>
                <a:ea typeface="SimSun" panose="02010600030101010101" pitchFamily="2" charset="-122"/>
              </a:rPr>
              <a:t>Exploring Well-Scattered Representative Points</a:t>
            </a:r>
          </a:p>
          <a:p>
            <a:pPr defTabSz="1219110">
              <a:spcBef>
                <a:spcPts val="1200"/>
              </a:spcBef>
              <a:spcAft>
                <a:spcPts val="600"/>
              </a:spcAft>
            </a:pPr>
            <a:r>
              <a:rPr lang="en-US" altLang="zh-CN" dirty="0">
                <a:solidFill>
                  <a:schemeClr val="bg1">
                    <a:lumMod val="75000"/>
                  </a:schemeClr>
                </a:solidFill>
                <a:ea typeface="SimSun" panose="02010600030101010101" pitchFamily="2" charset="-122"/>
              </a:rPr>
              <a:t> CHAMELEON: Graph Partitioning on the KNN Graph of the Data</a:t>
            </a:r>
          </a:p>
          <a:p>
            <a:pPr defTabSz="1219110">
              <a:spcBef>
                <a:spcPts val="1200"/>
              </a:spcBef>
              <a:spcAft>
                <a:spcPts val="600"/>
              </a:spcAft>
            </a:pPr>
            <a:r>
              <a:rPr lang="en-US" altLang="zh-CN" dirty="0">
                <a:solidFill>
                  <a:schemeClr val="bg1">
                    <a:lumMod val="75000"/>
                  </a:schemeClr>
                </a:solidFill>
                <a:ea typeface="SimSun" panose="02010600030101010101" pitchFamily="2" charset="-122"/>
              </a:rPr>
              <a:t> Probabilistic Hierarchical Clustering</a:t>
            </a:r>
          </a:p>
        </p:txBody>
      </p:sp>
    </p:spTree>
    <p:extLst>
      <p:ext uri="{BB962C8B-B14F-4D97-AF65-F5344CB8AC3E}">
        <p14:creationId xmlns:p14="http://schemas.microsoft.com/office/powerpoint/2010/main" val="3707057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defTabSz="1219110"/>
            <a:r>
              <a:rPr lang="en-US" altLang="zh-CN" dirty="0">
                <a:ea typeface="SimSun" panose="02010600030101010101" pitchFamily="2" charset="-122"/>
              </a:rPr>
              <a:t>Hierarchical Clustering: Basic Concepts</a:t>
            </a:r>
            <a:endParaRPr lang="en-US" dirty="0">
              <a:solidFill>
                <a:prstClr val="black"/>
              </a:solidFill>
            </a:endParaRPr>
          </a:p>
        </p:txBody>
      </p:sp>
      <p:sp>
        <p:nvSpPr>
          <p:cNvPr id="3" name="Content Placeholder 2"/>
          <p:cNvSpPr>
            <a:spLocks noGrp="1"/>
          </p:cNvSpPr>
          <p:nvPr>
            <p:ph idx="1"/>
          </p:nvPr>
        </p:nvSpPr>
        <p:spPr>
          <a:xfrm>
            <a:off x="476927" y="1150489"/>
            <a:ext cx="5372228" cy="3741106"/>
          </a:xfrm>
        </p:spPr>
        <p:txBody>
          <a:bodyPr/>
          <a:lstStyle/>
          <a:p>
            <a:pPr>
              <a:spcAft>
                <a:spcPts val="300"/>
              </a:spcAft>
            </a:pPr>
            <a:r>
              <a:rPr lang="en-US" altLang="zh-CN" sz="2400" dirty="0">
                <a:ea typeface="SimSun" panose="02010600030101010101" pitchFamily="2" charset="-122"/>
              </a:rPr>
              <a:t>Hierarchical clustering  </a:t>
            </a:r>
          </a:p>
          <a:p>
            <a:pPr lvl="1">
              <a:spcAft>
                <a:spcPts val="300"/>
              </a:spcAft>
            </a:pPr>
            <a:r>
              <a:rPr lang="en-US" altLang="zh-CN" sz="2400" dirty="0">
                <a:ea typeface="SimSun" panose="02010600030101010101" pitchFamily="2" charset="-122"/>
              </a:rPr>
              <a:t>Generate a clustering hierarchy (drawn as a </a:t>
            </a:r>
            <a:r>
              <a:rPr lang="en-US" altLang="zh-CN" sz="2400" b="1" dirty="0" err="1">
                <a:ea typeface="SimSun" panose="02010600030101010101" pitchFamily="2" charset="-122"/>
              </a:rPr>
              <a:t>dendrogram</a:t>
            </a:r>
            <a:r>
              <a:rPr lang="en-US" altLang="zh-CN" sz="2400" dirty="0">
                <a:ea typeface="SimSun" panose="02010600030101010101" pitchFamily="2" charset="-122"/>
              </a:rPr>
              <a:t>)</a:t>
            </a:r>
          </a:p>
          <a:p>
            <a:pPr lvl="1">
              <a:spcAft>
                <a:spcPts val="300"/>
              </a:spcAft>
            </a:pPr>
            <a:r>
              <a:rPr lang="en-US" altLang="zh-CN" sz="2400" dirty="0">
                <a:ea typeface="SimSun" panose="02010600030101010101" pitchFamily="2" charset="-122"/>
              </a:rPr>
              <a:t>Not required to specify </a:t>
            </a:r>
            <a:r>
              <a:rPr lang="en-US" altLang="zh-CN" sz="2400" b="1" i="1" dirty="0">
                <a:ea typeface="SimSun" panose="02010600030101010101" pitchFamily="2" charset="-122"/>
              </a:rPr>
              <a:t>K, </a:t>
            </a:r>
            <a:r>
              <a:rPr lang="en-US" altLang="zh-CN" sz="2400" dirty="0">
                <a:ea typeface="SimSun" panose="02010600030101010101" pitchFamily="2" charset="-122"/>
              </a:rPr>
              <a:t>the number of clusters </a:t>
            </a:r>
          </a:p>
          <a:p>
            <a:pPr lvl="1">
              <a:spcAft>
                <a:spcPts val="300"/>
              </a:spcAft>
            </a:pPr>
            <a:r>
              <a:rPr lang="en-US" altLang="zh-CN" sz="2400" dirty="0">
                <a:ea typeface="SimSun" panose="02010600030101010101" pitchFamily="2" charset="-122"/>
              </a:rPr>
              <a:t>More deterministic</a:t>
            </a:r>
          </a:p>
          <a:p>
            <a:pPr lvl="1">
              <a:spcAft>
                <a:spcPts val="300"/>
              </a:spcAft>
            </a:pPr>
            <a:r>
              <a:rPr lang="en-US" altLang="zh-CN" sz="2400" dirty="0">
                <a:ea typeface="SimSun" panose="02010600030101010101" pitchFamily="2" charset="-122"/>
              </a:rPr>
              <a:t>No iterative refinement</a:t>
            </a:r>
          </a:p>
          <a:p>
            <a:pPr>
              <a:spcAft>
                <a:spcPts val="300"/>
              </a:spcAft>
            </a:pPr>
            <a:r>
              <a:rPr lang="en-US" altLang="zh-CN" sz="2400" dirty="0">
                <a:ea typeface="SimSun" panose="02010600030101010101" pitchFamily="2" charset="-122"/>
              </a:rPr>
              <a:t>Two categories of algorithms:</a:t>
            </a:r>
          </a:p>
          <a:p>
            <a:pPr lvl="1">
              <a:spcBef>
                <a:spcPts val="0"/>
              </a:spcBef>
            </a:pPr>
            <a:endParaRPr lang="en-US" altLang="zh-CN" i="1" dirty="0">
              <a:ea typeface="SimSun" panose="02010600030101010101" pitchFamily="2" charset="-122"/>
            </a:endParaRPr>
          </a:p>
          <a:p>
            <a:pPr lvl="1">
              <a:spcBef>
                <a:spcPts val="0"/>
              </a:spcBef>
            </a:pPr>
            <a:endParaRPr lang="en-US" altLang="zh-CN" dirty="0">
              <a:ea typeface="SimSun" panose="02010600030101010101" pitchFamily="2" charset="-122"/>
            </a:endParaRPr>
          </a:p>
        </p:txBody>
      </p:sp>
      <p:grpSp>
        <p:nvGrpSpPr>
          <p:cNvPr id="4" name="Group 4"/>
          <p:cNvGrpSpPr>
            <a:grpSpLocks/>
          </p:cNvGrpSpPr>
          <p:nvPr/>
        </p:nvGrpSpPr>
        <p:grpSpPr bwMode="auto">
          <a:xfrm>
            <a:off x="5544354" y="1076041"/>
            <a:ext cx="6511925" cy="3595688"/>
            <a:chOff x="1200" y="1776"/>
            <a:chExt cx="4102" cy="2265"/>
          </a:xfrm>
        </p:grpSpPr>
        <p:sp>
          <p:nvSpPr>
            <p:cNvPr id="5" name="Line 5"/>
            <p:cNvSpPr>
              <a:spLocks noChangeShapeType="1"/>
            </p:cNvSpPr>
            <p:nvPr/>
          </p:nvSpPr>
          <p:spPr bwMode="auto">
            <a:xfrm>
              <a:off x="1200" y="2112"/>
              <a:ext cx="321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grpSp>
          <p:nvGrpSpPr>
            <p:cNvPr id="6" name="Group 6"/>
            <p:cNvGrpSpPr>
              <a:grpSpLocks/>
            </p:cNvGrpSpPr>
            <p:nvPr/>
          </p:nvGrpSpPr>
          <p:grpSpPr bwMode="auto">
            <a:xfrm>
              <a:off x="1440" y="1785"/>
              <a:ext cx="480" cy="327"/>
              <a:chOff x="1104" y="1785"/>
              <a:chExt cx="480" cy="327"/>
            </a:xfrm>
          </p:grpSpPr>
          <p:sp>
            <p:nvSpPr>
              <p:cNvPr id="58" name="Line 7"/>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59" name="Text Box 8"/>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Step 0</a:t>
                </a:r>
              </a:p>
            </p:txBody>
          </p:sp>
        </p:grpSp>
        <p:grpSp>
          <p:nvGrpSpPr>
            <p:cNvPr id="7" name="Group 9"/>
            <p:cNvGrpSpPr>
              <a:grpSpLocks/>
            </p:cNvGrpSpPr>
            <p:nvPr/>
          </p:nvGrpSpPr>
          <p:grpSpPr bwMode="auto">
            <a:xfrm>
              <a:off x="1968" y="1776"/>
              <a:ext cx="480" cy="327"/>
              <a:chOff x="1104" y="1785"/>
              <a:chExt cx="480" cy="327"/>
            </a:xfrm>
          </p:grpSpPr>
          <p:sp>
            <p:nvSpPr>
              <p:cNvPr id="56" name="Line 10"/>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57" name="Text Box 11"/>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Step 1</a:t>
                </a:r>
              </a:p>
            </p:txBody>
          </p:sp>
        </p:grpSp>
        <p:grpSp>
          <p:nvGrpSpPr>
            <p:cNvPr id="8" name="Group 12"/>
            <p:cNvGrpSpPr>
              <a:grpSpLocks/>
            </p:cNvGrpSpPr>
            <p:nvPr/>
          </p:nvGrpSpPr>
          <p:grpSpPr bwMode="auto">
            <a:xfrm>
              <a:off x="2496" y="1776"/>
              <a:ext cx="480" cy="327"/>
              <a:chOff x="1104" y="1785"/>
              <a:chExt cx="480" cy="327"/>
            </a:xfrm>
          </p:grpSpPr>
          <p:sp>
            <p:nvSpPr>
              <p:cNvPr id="54" name="Line 13"/>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55" name="Text Box 14"/>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Step 2</a:t>
                </a:r>
              </a:p>
            </p:txBody>
          </p:sp>
        </p:grpSp>
        <p:grpSp>
          <p:nvGrpSpPr>
            <p:cNvPr id="9" name="Group 15"/>
            <p:cNvGrpSpPr>
              <a:grpSpLocks/>
            </p:cNvGrpSpPr>
            <p:nvPr/>
          </p:nvGrpSpPr>
          <p:grpSpPr bwMode="auto">
            <a:xfrm>
              <a:off x="2976" y="1776"/>
              <a:ext cx="480" cy="327"/>
              <a:chOff x="1104" y="1785"/>
              <a:chExt cx="480" cy="327"/>
            </a:xfrm>
          </p:grpSpPr>
          <p:sp>
            <p:nvSpPr>
              <p:cNvPr id="52" name="Line 16"/>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53" name="Text Box 17"/>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Step 3</a:t>
                </a:r>
              </a:p>
            </p:txBody>
          </p:sp>
        </p:grpSp>
        <p:grpSp>
          <p:nvGrpSpPr>
            <p:cNvPr id="10" name="Group 18"/>
            <p:cNvGrpSpPr>
              <a:grpSpLocks/>
            </p:cNvGrpSpPr>
            <p:nvPr/>
          </p:nvGrpSpPr>
          <p:grpSpPr bwMode="auto">
            <a:xfrm>
              <a:off x="3456" y="1776"/>
              <a:ext cx="480" cy="327"/>
              <a:chOff x="1104" y="1785"/>
              <a:chExt cx="480" cy="327"/>
            </a:xfrm>
          </p:grpSpPr>
          <p:sp>
            <p:nvSpPr>
              <p:cNvPr id="50" name="Line 19"/>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51" name="Text Box 20"/>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dirty="0">
                    <a:solidFill>
                      <a:srgbClr val="000000"/>
                    </a:solidFill>
                    <a:latin typeface="Times New Roman" panose="02020603050405020304" pitchFamily="18" charset="0"/>
                    <a:ea typeface="SimSun" panose="02010600030101010101" pitchFamily="2" charset="-122"/>
                  </a:rPr>
                  <a:t>Step 4</a:t>
                </a:r>
              </a:p>
            </p:txBody>
          </p:sp>
        </p:grpSp>
        <p:sp>
          <p:nvSpPr>
            <p:cNvPr id="11" name="Text Box 21"/>
            <p:cNvSpPr txBox="1">
              <a:spLocks noChangeArrowheads="1"/>
            </p:cNvSpPr>
            <p:nvPr/>
          </p:nvSpPr>
          <p:spPr bwMode="auto">
            <a:xfrm>
              <a:off x="1440" y="2508"/>
              <a:ext cx="1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b</a:t>
              </a:r>
            </a:p>
          </p:txBody>
        </p:sp>
        <p:sp>
          <p:nvSpPr>
            <p:cNvPr id="12" name="Text Box 22"/>
            <p:cNvSpPr txBox="1">
              <a:spLocks noChangeArrowheads="1"/>
            </p:cNvSpPr>
            <p:nvPr/>
          </p:nvSpPr>
          <p:spPr bwMode="auto">
            <a:xfrm>
              <a:off x="1440" y="3108"/>
              <a:ext cx="1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d</a:t>
              </a:r>
            </a:p>
          </p:txBody>
        </p:sp>
        <p:sp>
          <p:nvSpPr>
            <p:cNvPr id="13" name="Text Box 23"/>
            <p:cNvSpPr txBox="1">
              <a:spLocks noChangeArrowheads="1"/>
            </p:cNvSpPr>
            <p:nvPr/>
          </p:nvSpPr>
          <p:spPr bwMode="auto">
            <a:xfrm>
              <a:off x="1440" y="2808"/>
              <a:ext cx="18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c</a:t>
              </a:r>
            </a:p>
          </p:txBody>
        </p:sp>
        <p:sp>
          <p:nvSpPr>
            <p:cNvPr id="14" name="Text Box 24"/>
            <p:cNvSpPr txBox="1">
              <a:spLocks noChangeArrowheads="1"/>
            </p:cNvSpPr>
            <p:nvPr/>
          </p:nvSpPr>
          <p:spPr bwMode="auto">
            <a:xfrm>
              <a:off x="1440" y="3408"/>
              <a:ext cx="18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e</a:t>
              </a:r>
            </a:p>
          </p:txBody>
        </p:sp>
        <p:sp>
          <p:nvSpPr>
            <p:cNvPr id="15" name="Text Box 25"/>
            <p:cNvSpPr txBox="1">
              <a:spLocks noChangeArrowheads="1"/>
            </p:cNvSpPr>
            <p:nvPr/>
          </p:nvSpPr>
          <p:spPr bwMode="auto">
            <a:xfrm>
              <a:off x="1440" y="2208"/>
              <a:ext cx="18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a</a:t>
              </a:r>
            </a:p>
          </p:txBody>
        </p:sp>
        <p:sp>
          <p:nvSpPr>
            <p:cNvPr id="16" name="Oval 26"/>
            <p:cNvSpPr>
              <a:spLocks noChangeArrowheads="1"/>
            </p:cNvSpPr>
            <p:nvPr/>
          </p:nvSpPr>
          <p:spPr bwMode="auto">
            <a:xfrm>
              <a:off x="1392" y="2256"/>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7" name="Oval 27"/>
            <p:cNvSpPr>
              <a:spLocks noChangeArrowheads="1"/>
            </p:cNvSpPr>
            <p:nvPr/>
          </p:nvSpPr>
          <p:spPr bwMode="auto">
            <a:xfrm>
              <a:off x="1392" y="2544"/>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8" name="Oval 28"/>
            <p:cNvSpPr>
              <a:spLocks noChangeArrowheads="1"/>
            </p:cNvSpPr>
            <p:nvPr/>
          </p:nvSpPr>
          <p:spPr bwMode="auto">
            <a:xfrm>
              <a:off x="1392" y="2832"/>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9" name="Oval 29"/>
            <p:cNvSpPr>
              <a:spLocks noChangeArrowheads="1"/>
            </p:cNvSpPr>
            <p:nvPr/>
          </p:nvSpPr>
          <p:spPr bwMode="auto">
            <a:xfrm>
              <a:off x="1392" y="3120"/>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0" name="Oval 30"/>
            <p:cNvSpPr>
              <a:spLocks noChangeArrowheads="1"/>
            </p:cNvSpPr>
            <p:nvPr/>
          </p:nvSpPr>
          <p:spPr bwMode="auto">
            <a:xfrm>
              <a:off x="1392" y="3408"/>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1" name="Text Box 31"/>
            <p:cNvSpPr txBox="1">
              <a:spLocks noChangeArrowheads="1"/>
            </p:cNvSpPr>
            <p:nvPr/>
          </p:nvSpPr>
          <p:spPr bwMode="auto">
            <a:xfrm>
              <a:off x="1968" y="2304"/>
              <a:ext cx="29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a b</a:t>
              </a:r>
            </a:p>
          </p:txBody>
        </p:sp>
        <p:sp>
          <p:nvSpPr>
            <p:cNvPr id="22" name="Oval 32"/>
            <p:cNvSpPr>
              <a:spLocks noChangeArrowheads="1"/>
            </p:cNvSpPr>
            <p:nvPr/>
          </p:nvSpPr>
          <p:spPr bwMode="auto">
            <a:xfrm>
              <a:off x="1872" y="2352"/>
              <a:ext cx="52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3" name="Text Box 33"/>
            <p:cNvSpPr txBox="1">
              <a:spLocks noChangeArrowheads="1"/>
            </p:cNvSpPr>
            <p:nvPr/>
          </p:nvSpPr>
          <p:spPr bwMode="auto">
            <a:xfrm>
              <a:off x="2496" y="3216"/>
              <a:ext cx="29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d e</a:t>
              </a:r>
            </a:p>
          </p:txBody>
        </p:sp>
        <p:sp>
          <p:nvSpPr>
            <p:cNvPr id="24" name="Oval 34"/>
            <p:cNvSpPr>
              <a:spLocks noChangeArrowheads="1"/>
            </p:cNvSpPr>
            <p:nvPr/>
          </p:nvSpPr>
          <p:spPr bwMode="auto">
            <a:xfrm>
              <a:off x="2400" y="3264"/>
              <a:ext cx="52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5" name="Text Box 35"/>
            <p:cNvSpPr txBox="1">
              <a:spLocks noChangeArrowheads="1"/>
            </p:cNvSpPr>
            <p:nvPr/>
          </p:nvSpPr>
          <p:spPr bwMode="auto">
            <a:xfrm>
              <a:off x="2880" y="2928"/>
              <a:ext cx="3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c d e</a:t>
              </a:r>
            </a:p>
          </p:txBody>
        </p:sp>
        <p:sp>
          <p:nvSpPr>
            <p:cNvPr id="26" name="Oval 36"/>
            <p:cNvSpPr>
              <a:spLocks noChangeArrowheads="1"/>
            </p:cNvSpPr>
            <p:nvPr/>
          </p:nvSpPr>
          <p:spPr bwMode="auto">
            <a:xfrm>
              <a:off x="2784" y="2928"/>
              <a:ext cx="62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7" name="Text Box 37"/>
            <p:cNvSpPr txBox="1">
              <a:spLocks noChangeArrowheads="1"/>
            </p:cNvSpPr>
            <p:nvPr/>
          </p:nvSpPr>
          <p:spPr bwMode="auto">
            <a:xfrm>
              <a:off x="3216" y="2592"/>
              <a:ext cx="60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None/>
              </a:pPr>
              <a:r>
                <a:rPr lang="en-US" altLang="zh-CN" sz="1800" dirty="0">
                  <a:solidFill>
                    <a:srgbClr val="000000"/>
                  </a:solidFill>
                  <a:latin typeface="Times New Roman" panose="02020603050405020304" pitchFamily="18" charset="0"/>
                  <a:ea typeface="SimSun" panose="02010600030101010101" pitchFamily="2" charset="-122"/>
                </a:rPr>
                <a:t>a b c d e</a:t>
              </a:r>
            </a:p>
          </p:txBody>
        </p:sp>
        <p:sp>
          <p:nvSpPr>
            <p:cNvPr id="28" name="Oval 38"/>
            <p:cNvSpPr>
              <a:spLocks noChangeArrowheads="1"/>
            </p:cNvSpPr>
            <p:nvPr/>
          </p:nvSpPr>
          <p:spPr bwMode="auto">
            <a:xfrm>
              <a:off x="3120" y="2592"/>
              <a:ext cx="100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9" name="Line 39"/>
            <p:cNvSpPr>
              <a:spLocks noChangeShapeType="1"/>
            </p:cNvSpPr>
            <p:nvPr/>
          </p:nvSpPr>
          <p:spPr bwMode="auto">
            <a:xfrm>
              <a:off x="1200" y="3753"/>
              <a:ext cx="321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30" name="Line 40"/>
            <p:cNvSpPr>
              <a:spLocks noChangeShapeType="1"/>
            </p:cNvSpPr>
            <p:nvPr/>
          </p:nvSpPr>
          <p:spPr bwMode="auto">
            <a:xfrm flipH="1">
              <a:off x="1536" y="3753"/>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31" name="Text Box 41"/>
            <p:cNvSpPr txBox="1">
              <a:spLocks noChangeArrowheads="1"/>
            </p:cNvSpPr>
            <p:nvPr/>
          </p:nvSpPr>
          <p:spPr bwMode="auto">
            <a:xfrm>
              <a:off x="1440" y="3810"/>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Step 4</a:t>
              </a:r>
            </a:p>
          </p:txBody>
        </p:sp>
        <p:sp>
          <p:nvSpPr>
            <p:cNvPr id="32" name="Line 42"/>
            <p:cNvSpPr>
              <a:spLocks noChangeShapeType="1"/>
            </p:cNvSpPr>
            <p:nvPr/>
          </p:nvSpPr>
          <p:spPr bwMode="auto">
            <a:xfrm flipH="1">
              <a:off x="2064"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33" name="Text Box 43"/>
            <p:cNvSpPr txBox="1">
              <a:spLocks noChangeArrowheads="1"/>
            </p:cNvSpPr>
            <p:nvPr/>
          </p:nvSpPr>
          <p:spPr bwMode="auto">
            <a:xfrm>
              <a:off x="1968" y="380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Step 3</a:t>
              </a:r>
            </a:p>
          </p:txBody>
        </p:sp>
        <p:sp>
          <p:nvSpPr>
            <p:cNvPr id="34" name="Line 44"/>
            <p:cNvSpPr>
              <a:spLocks noChangeShapeType="1"/>
            </p:cNvSpPr>
            <p:nvPr/>
          </p:nvSpPr>
          <p:spPr bwMode="auto">
            <a:xfrm flipH="1">
              <a:off x="259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35" name="Text Box 45"/>
            <p:cNvSpPr txBox="1">
              <a:spLocks noChangeArrowheads="1"/>
            </p:cNvSpPr>
            <p:nvPr/>
          </p:nvSpPr>
          <p:spPr bwMode="auto">
            <a:xfrm>
              <a:off x="2496" y="380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Step 2</a:t>
              </a:r>
            </a:p>
          </p:txBody>
        </p:sp>
        <p:sp>
          <p:nvSpPr>
            <p:cNvPr id="36" name="Line 46"/>
            <p:cNvSpPr>
              <a:spLocks noChangeShapeType="1"/>
            </p:cNvSpPr>
            <p:nvPr/>
          </p:nvSpPr>
          <p:spPr bwMode="auto">
            <a:xfrm flipH="1">
              <a:off x="307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37" name="Text Box 47"/>
            <p:cNvSpPr txBox="1">
              <a:spLocks noChangeArrowheads="1"/>
            </p:cNvSpPr>
            <p:nvPr/>
          </p:nvSpPr>
          <p:spPr bwMode="auto">
            <a:xfrm>
              <a:off x="2976" y="380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Step 1</a:t>
              </a:r>
            </a:p>
          </p:txBody>
        </p:sp>
        <p:sp>
          <p:nvSpPr>
            <p:cNvPr id="38" name="Line 48"/>
            <p:cNvSpPr>
              <a:spLocks noChangeShapeType="1"/>
            </p:cNvSpPr>
            <p:nvPr/>
          </p:nvSpPr>
          <p:spPr bwMode="auto">
            <a:xfrm flipH="1">
              <a:off x="355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39" name="Text Box 49"/>
            <p:cNvSpPr txBox="1">
              <a:spLocks noChangeArrowheads="1"/>
            </p:cNvSpPr>
            <p:nvPr/>
          </p:nvSpPr>
          <p:spPr bwMode="auto">
            <a:xfrm>
              <a:off x="3456" y="380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Step 0</a:t>
              </a:r>
            </a:p>
          </p:txBody>
        </p:sp>
        <p:sp>
          <p:nvSpPr>
            <p:cNvPr id="40" name="Line 50"/>
            <p:cNvSpPr>
              <a:spLocks noChangeShapeType="1"/>
            </p:cNvSpPr>
            <p:nvPr/>
          </p:nvSpPr>
          <p:spPr bwMode="auto">
            <a:xfrm>
              <a:off x="1680" y="2352"/>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41" name="Line 51"/>
            <p:cNvSpPr>
              <a:spLocks noChangeShapeType="1"/>
            </p:cNvSpPr>
            <p:nvPr/>
          </p:nvSpPr>
          <p:spPr bwMode="auto">
            <a:xfrm flipV="1">
              <a:off x="1680" y="244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42" name="Line 52"/>
            <p:cNvSpPr>
              <a:spLocks noChangeShapeType="1"/>
            </p:cNvSpPr>
            <p:nvPr/>
          </p:nvSpPr>
          <p:spPr bwMode="auto">
            <a:xfrm>
              <a:off x="1680" y="3216"/>
              <a:ext cx="72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43" name="Line 53"/>
            <p:cNvSpPr>
              <a:spLocks noChangeShapeType="1"/>
            </p:cNvSpPr>
            <p:nvPr/>
          </p:nvSpPr>
          <p:spPr bwMode="auto">
            <a:xfrm flipV="1">
              <a:off x="1680" y="3360"/>
              <a:ext cx="72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44" name="Line 54"/>
            <p:cNvSpPr>
              <a:spLocks noChangeShapeType="1"/>
            </p:cNvSpPr>
            <p:nvPr/>
          </p:nvSpPr>
          <p:spPr bwMode="auto">
            <a:xfrm>
              <a:off x="1680" y="2976"/>
              <a:ext cx="110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45" name="Line 55"/>
            <p:cNvSpPr>
              <a:spLocks noChangeShapeType="1"/>
            </p:cNvSpPr>
            <p:nvPr/>
          </p:nvSpPr>
          <p:spPr bwMode="auto">
            <a:xfrm flipV="1">
              <a:off x="2688" y="3072"/>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46" name="Line 56"/>
            <p:cNvSpPr>
              <a:spLocks noChangeShapeType="1"/>
            </p:cNvSpPr>
            <p:nvPr/>
          </p:nvSpPr>
          <p:spPr bwMode="auto">
            <a:xfrm>
              <a:off x="2400" y="2496"/>
              <a:ext cx="72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47" name="Line 57"/>
            <p:cNvSpPr>
              <a:spLocks noChangeShapeType="1"/>
            </p:cNvSpPr>
            <p:nvPr/>
          </p:nvSpPr>
          <p:spPr bwMode="auto">
            <a:xfrm flipV="1">
              <a:off x="3072" y="2736"/>
              <a:ext cx="4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48" name="Text Box 58"/>
            <p:cNvSpPr txBox="1">
              <a:spLocks noChangeArrowheads="1"/>
            </p:cNvSpPr>
            <p:nvPr/>
          </p:nvSpPr>
          <p:spPr bwMode="auto">
            <a:xfrm>
              <a:off x="4305" y="1824"/>
              <a:ext cx="997"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None/>
              </a:pPr>
              <a:r>
                <a:rPr lang="en-US" altLang="zh-CN" sz="1800" b="1" dirty="0">
                  <a:solidFill>
                    <a:srgbClr val="000000"/>
                  </a:solidFill>
                  <a:latin typeface="Times New Roman" panose="02020603050405020304" pitchFamily="18" charset="0"/>
                  <a:ea typeface="SimSun" panose="02010600030101010101" pitchFamily="2" charset="-122"/>
                </a:rPr>
                <a:t>agglomerative</a:t>
              </a:r>
            </a:p>
            <a:p>
              <a:pPr defTabSz="914400" fontAlgn="base">
                <a:spcBef>
                  <a:spcPct val="0"/>
                </a:spcBef>
                <a:spcAft>
                  <a:spcPct val="0"/>
                </a:spcAft>
                <a:buClrTx/>
                <a:buSzTx/>
                <a:buNone/>
              </a:pPr>
              <a:r>
                <a:rPr lang="en-US" altLang="zh-CN" sz="1800" b="1" dirty="0">
                  <a:solidFill>
                    <a:srgbClr val="000000"/>
                  </a:solidFill>
                  <a:latin typeface="Times New Roman" panose="02020603050405020304" pitchFamily="18" charset="0"/>
                  <a:ea typeface="SimSun" panose="02010600030101010101" pitchFamily="2" charset="-122"/>
                </a:rPr>
                <a:t>(AGNES)</a:t>
              </a:r>
            </a:p>
          </p:txBody>
        </p:sp>
        <p:sp>
          <p:nvSpPr>
            <p:cNvPr id="49" name="Text Box 59"/>
            <p:cNvSpPr txBox="1">
              <a:spLocks noChangeArrowheads="1"/>
            </p:cNvSpPr>
            <p:nvPr/>
          </p:nvSpPr>
          <p:spPr bwMode="auto">
            <a:xfrm>
              <a:off x="4401" y="3552"/>
              <a:ext cx="69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None/>
              </a:pPr>
              <a:r>
                <a:rPr lang="en-US" altLang="zh-CN" sz="1800" b="1" dirty="0">
                  <a:solidFill>
                    <a:srgbClr val="000000"/>
                  </a:solidFill>
                  <a:latin typeface="Times New Roman" panose="02020603050405020304" pitchFamily="18" charset="0"/>
                  <a:ea typeface="SimSun" panose="02010600030101010101" pitchFamily="2" charset="-122"/>
                </a:rPr>
                <a:t>divisive</a:t>
              </a:r>
            </a:p>
            <a:p>
              <a:pPr defTabSz="914400" fontAlgn="base">
                <a:spcBef>
                  <a:spcPct val="0"/>
                </a:spcBef>
                <a:spcAft>
                  <a:spcPct val="0"/>
                </a:spcAft>
                <a:buClrTx/>
                <a:buSzTx/>
                <a:buNone/>
              </a:pPr>
              <a:r>
                <a:rPr lang="en-US" altLang="zh-CN" sz="1800" b="1" dirty="0">
                  <a:solidFill>
                    <a:srgbClr val="000000"/>
                  </a:solidFill>
                  <a:latin typeface="Times New Roman" panose="02020603050405020304" pitchFamily="18" charset="0"/>
                  <a:ea typeface="SimSun" panose="02010600030101010101" pitchFamily="2" charset="-122"/>
                </a:rPr>
                <a:t>(DIANA)</a:t>
              </a:r>
              <a:endParaRPr lang="en-US" altLang="zh-CN" sz="1800" dirty="0">
                <a:solidFill>
                  <a:srgbClr val="000000"/>
                </a:solidFill>
                <a:latin typeface="Times New Roman" panose="02020603050405020304" pitchFamily="18" charset="0"/>
                <a:ea typeface="SimSun" panose="02010600030101010101" pitchFamily="2" charset="-122"/>
              </a:endParaRPr>
            </a:p>
          </p:txBody>
        </p:sp>
      </p:grpSp>
      <p:sp>
        <p:nvSpPr>
          <p:cNvPr id="60" name="Content Placeholder 2"/>
          <p:cNvSpPr txBox="1">
            <a:spLocks/>
          </p:cNvSpPr>
          <p:nvPr/>
        </p:nvSpPr>
        <p:spPr>
          <a:xfrm>
            <a:off x="407420" y="4807371"/>
            <a:ext cx="10696009" cy="1773900"/>
          </a:xfrm>
          <a:prstGeom prst="rect">
            <a:avLst/>
          </a:prstGeom>
        </p:spPr>
        <p:txBody>
          <a:bodyPr vert="horz" lIns="91438" tIns="45719" rIns="91438" bIns="45719" rtlCol="0">
            <a:noAutofit/>
          </a:bodyPr>
          <a:lstStyle>
            <a:lvl1pPr marL="285744" indent="-285744" algn="l" defTabSz="914377"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800" kern="1200">
                <a:solidFill>
                  <a:schemeClr val="tx1"/>
                </a:solidFill>
                <a:latin typeface="+mn-lt"/>
                <a:ea typeface="+mn-ea"/>
                <a:cs typeface="+mn-cs"/>
              </a:defRPr>
            </a:lvl1pPr>
            <a:lvl2pPr marL="573088" indent="-373063" algn="l" defTabSz="914377"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800" kern="1200">
                <a:solidFill>
                  <a:schemeClr val="tx1"/>
                </a:solidFill>
                <a:latin typeface="+mn-lt"/>
                <a:ea typeface="+mn-ea"/>
                <a:cs typeface="+mn-cs"/>
              </a:defRPr>
            </a:lvl2pPr>
            <a:lvl3pPr marL="684196" indent="-300031" algn="l" defTabSz="914377"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800" kern="1200">
                <a:solidFill>
                  <a:schemeClr val="tx1"/>
                </a:solidFill>
                <a:latin typeface="+mn-lt"/>
                <a:ea typeface="+mn-ea"/>
                <a:cs typeface="+mn-cs"/>
              </a:defRPr>
            </a:lvl3pPr>
            <a:lvl4pPr marL="912813" indent="-290513" algn="l" defTabSz="914377"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800" kern="1200">
                <a:solidFill>
                  <a:schemeClr val="tx1"/>
                </a:solidFill>
                <a:latin typeface="+mn-lt"/>
                <a:ea typeface="+mn-ea"/>
                <a:cs typeface="+mn-cs"/>
              </a:defRPr>
            </a:lvl4pPr>
            <a:lvl5pPr marL="1143000" indent="-274638" algn="l" defTabSz="914377"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800" kern="1200">
                <a:solidFill>
                  <a:schemeClr val="tx1"/>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lvl="2"/>
            <a:r>
              <a:rPr lang="en-US" altLang="zh-CN" sz="2400" b="1" dirty="0">
                <a:ea typeface="SimSun" panose="02010600030101010101" pitchFamily="2" charset="-122"/>
              </a:rPr>
              <a:t>Agglomerative</a:t>
            </a:r>
            <a:r>
              <a:rPr lang="en-US" altLang="zh-CN" sz="2400" dirty="0">
                <a:ea typeface="SimSun" panose="02010600030101010101" pitchFamily="2" charset="-122"/>
              </a:rPr>
              <a:t>: Start with singleton clusters, continuously merge two clusters at a time to build a </a:t>
            </a:r>
            <a:r>
              <a:rPr lang="en-US" altLang="zh-CN" sz="2400" b="1" dirty="0">
                <a:ea typeface="SimSun" panose="02010600030101010101" pitchFamily="2" charset="-122"/>
              </a:rPr>
              <a:t>bottom-up</a:t>
            </a:r>
            <a:r>
              <a:rPr lang="en-US" altLang="zh-CN" sz="2400" dirty="0">
                <a:ea typeface="SimSun" panose="02010600030101010101" pitchFamily="2" charset="-122"/>
              </a:rPr>
              <a:t> hierarchy of clusters</a:t>
            </a:r>
          </a:p>
          <a:p>
            <a:pPr lvl="2"/>
            <a:r>
              <a:rPr lang="en-US" altLang="zh-CN" sz="2400" b="1" dirty="0">
                <a:ea typeface="SimSun" panose="02010600030101010101" pitchFamily="2" charset="-122"/>
              </a:rPr>
              <a:t>Divisive:</a:t>
            </a:r>
            <a:r>
              <a:rPr lang="en-US" altLang="zh-CN" sz="2400" dirty="0">
                <a:ea typeface="SimSun" panose="02010600030101010101" pitchFamily="2" charset="-122"/>
              </a:rPr>
              <a:t> Start with a huge macro-cluster, split it continuously into two groups, generating a </a:t>
            </a:r>
            <a:r>
              <a:rPr lang="en-US" altLang="zh-CN" sz="2400" b="1" dirty="0">
                <a:ea typeface="SimSun" panose="02010600030101010101" pitchFamily="2" charset="-122"/>
              </a:rPr>
              <a:t>top-down</a:t>
            </a:r>
            <a:r>
              <a:rPr lang="en-US" altLang="zh-CN" sz="2400" dirty="0">
                <a:ea typeface="SimSun" panose="02010600030101010101" pitchFamily="2" charset="-122"/>
              </a:rPr>
              <a:t> hierarchy of clusters</a:t>
            </a:r>
          </a:p>
        </p:txBody>
      </p:sp>
    </p:spTree>
    <p:extLst>
      <p:ext uri="{BB962C8B-B14F-4D97-AF65-F5344CB8AC3E}">
        <p14:creationId xmlns:p14="http://schemas.microsoft.com/office/powerpoint/2010/main" val="3038197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kern="0" dirty="0"/>
              <a:t>Cluster Analysis: </a:t>
            </a:r>
            <a:r>
              <a:rPr lang="en-US" altLang="en-US" dirty="0"/>
              <a:t>An Introduction</a:t>
            </a:r>
            <a:endParaRPr lang="en-US" dirty="0"/>
          </a:p>
        </p:txBody>
      </p:sp>
      <p:sp>
        <p:nvSpPr>
          <p:cNvPr id="3" name="Content Placeholder 2"/>
          <p:cNvSpPr>
            <a:spLocks noGrp="1"/>
          </p:cNvSpPr>
          <p:nvPr>
            <p:ph idx="1"/>
          </p:nvPr>
        </p:nvSpPr>
        <p:spPr>
          <a:xfrm>
            <a:off x="621999" y="886560"/>
            <a:ext cx="10131726" cy="5971439"/>
          </a:xfrm>
        </p:spPr>
        <p:txBody>
          <a:bodyPr/>
          <a:lstStyle/>
          <a:p>
            <a:pPr>
              <a:lnSpc>
                <a:spcPct val="200000"/>
              </a:lnSpc>
              <a:spcBef>
                <a:spcPts val="0"/>
              </a:spcBef>
            </a:pPr>
            <a:r>
              <a:rPr lang="en-US" altLang="en-US" dirty="0"/>
              <a:t> </a:t>
            </a:r>
            <a:r>
              <a:rPr lang="en-US" altLang="en-US" dirty="0">
                <a:latin typeface="Calibri" pitchFamily="34" charset="0"/>
              </a:rPr>
              <a:t>What Is Cluster Analysis?	</a:t>
            </a:r>
          </a:p>
          <a:p>
            <a:pPr>
              <a:lnSpc>
                <a:spcPct val="200000"/>
              </a:lnSpc>
              <a:spcBef>
                <a:spcPts val="0"/>
              </a:spcBef>
              <a:buClr>
                <a:srgbClr val="0000FF"/>
              </a:buClr>
              <a:tabLst>
                <a:tab pos="7658100" algn="l"/>
              </a:tabLst>
            </a:pPr>
            <a:r>
              <a:rPr lang="en-US" altLang="en-US" dirty="0">
                <a:latin typeface="Calibri" pitchFamily="34" charset="0"/>
              </a:rPr>
              <a:t> </a:t>
            </a:r>
            <a:r>
              <a:rPr lang="en-US" altLang="en-US" dirty="0">
                <a:solidFill>
                  <a:prstClr val="black"/>
                </a:solidFill>
              </a:rPr>
              <a:t>Applications of Cluster Analysis</a:t>
            </a:r>
          </a:p>
          <a:p>
            <a:pPr>
              <a:lnSpc>
                <a:spcPct val="200000"/>
              </a:lnSpc>
              <a:spcBef>
                <a:spcPts val="0"/>
              </a:spcBef>
              <a:buClr>
                <a:srgbClr val="0000FF"/>
              </a:buClr>
              <a:tabLst>
                <a:tab pos="7658100" algn="l"/>
              </a:tabLst>
            </a:pPr>
            <a:r>
              <a:rPr lang="en-US" altLang="en-US" dirty="0">
                <a:solidFill>
                  <a:prstClr val="black"/>
                </a:solidFill>
              </a:rPr>
              <a:t> Cluster Analysis: Requirements and Challenges</a:t>
            </a:r>
            <a:endParaRPr lang="en-US" altLang="en-US" dirty="0"/>
          </a:p>
          <a:p>
            <a:pPr defTabSz="1219110">
              <a:lnSpc>
                <a:spcPct val="200000"/>
              </a:lnSpc>
              <a:spcBef>
                <a:spcPts val="0"/>
              </a:spcBef>
            </a:pPr>
            <a:r>
              <a:rPr lang="en-US" altLang="en-US" dirty="0">
                <a:latin typeface="Calibri" pitchFamily="34" charset="0"/>
              </a:rPr>
              <a:t> </a:t>
            </a:r>
            <a:r>
              <a:rPr lang="en-US" altLang="en-US" dirty="0">
                <a:solidFill>
                  <a:prstClr val="black"/>
                </a:solidFill>
              </a:rPr>
              <a:t>Cluster Analysis: A Multi-Dimensional Categorization</a:t>
            </a:r>
          </a:p>
          <a:p>
            <a:pPr defTabSz="1219110">
              <a:lnSpc>
                <a:spcPct val="200000"/>
              </a:lnSpc>
              <a:spcBef>
                <a:spcPts val="0"/>
              </a:spcBef>
            </a:pPr>
            <a:r>
              <a:rPr lang="en-US" altLang="en-US" dirty="0">
                <a:solidFill>
                  <a:prstClr val="black"/>
                </a:solidFill>
              </a:rPr>
              <a:t> An Overview of Typical Clustering Methodologies</a:t>
            </a:r>
          </a:p>
          <a:p>
            <a:pPr>
              <a:lnSpc>
                <a:spcPct val="200000"/>
              </a:lnSpc>
              <a:spcBef>
                <a:spcPts val="0"/>
              </a:spcBef>
            </a:pPr>
            <a:r>
              <a:rPr lang="en-US" dirty="0"/>
              <a:t> An Overview of Clustering Different Types of Data</a:t>
            </a:r>
          </a:p>
          <a:p>
            <a:pPr>
              <a:lnSpc>
                <a:spcPct val="200000"/>
              </a:lnSpc>
              <a:spcBef>
                <a:spcPts val="0"/>
              </a:spcBef>
            </a:pPr>
            <a:r>
              <a:rPr lang="en-US" dirty="0"/>
              <a:t> An Overview of User Insights and Clustering</a:t>
            </a:r>
          </a:p>
        </p:txBody>
      </p:sp>
    </p:spTree>
    <p:extLst>
      <p:ext uri="{BB962C8B-B14F-4D97-AF65-F5344CB8AC3E}">
        <p14:creationId xmlns:p14="http://schemas.microsoft.com/office/powerpoint/2010/main" val="35733675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0" y="381001"/>
            <a:ext cx="12192000" cy="554039"/>
          </a:xfrm>
        </p:spPr>
        <p:txBody>
          <a:bodyPr>
            <a:noAutofit/>
          </a:bodyPr>
          <a:lstStyle/>
          <a:p>
            <a:pPr defTabSz="914400" fontAlgn="base">
              <a:spcAft>
                <a:spcPct val="0"/>
              </a:spcAft>
            </a:pPr>
            <a:r>
              <a:rPr lang="en-US" altLang="zh-CN" b="1" dirty="0" err="1">
                <a:ea typeface="SimSun" panose="02010600030101010101" pitchFamily="2" charset="-122"/>
              </a:rPr>
              <a:t>Dendrogram</a:t>
            </a:r>
            <a:r>
              <a:rPr lang="en-US" altLang="zh-CN" b="1" dirty="0">
                <a:ea typeface="SimSun" panose="02010600030101010101" pitchFamily="2" charset="-122"/>
              </a:rPr>
              <a:t>: Shows How Clusters are Merged</a:t>
            </a:r>
          </a:p>
        </p:txBody>
      </p:sp>
      <p:sp>
        <p:nvSpPr>
          <p:cNvPr id="25604" name="Rectangle 3"/>
          <p:cNvSpPr>
            <a:spLocks noGrp="1" noChangeArrowheads="1"/>
          </p:cNvSpPr>
          <p:nvPr>
            <p:ph idx="1"/>
          </p:nvPr>
        </p:nvSpPr>
        <p:spPr>
          <a:xfrm>
            <a:off x="379240" y="1212824"/>
            <a:ext cx="10990602" cy="1738605"/>
          </a:xfrm>
        </p:spPr>
        <p:txBody>
          <a:bodyPr/>
          <a:lstStyle/>
          <a:p>
            <a:r>
              <a:rPr lang="en-US" altLang="zh-CN" sz="2400" u="sng" dirty="0" err="1">
                <a:solidFill>
                  <a:srgbClr val="000000"/>
                </a:solidFill>
                <a:ea typeface="SimSun" panose="02010600030101010101" pitchFamily="2" charset="-122"/>
              </a:rPr>
              <a:t>Dendrogram</a:t>
            </a:r>
            <a:r>
              <a:rPr lang="en-US" altLang="zh-CN" sz="2400" dirty="0">
                <a:solidFill>
                  <a:srgbClr val="000000"/>
                </a:solidFill>
                <a:ea typeface="SimSun" panose="02010600030101010101" pitchFamily="2" charset="-122"/>
              </a:rPr>
              <a:t>: Decompose a set of data objects into a </a:t>
            </a:r>
            <a:r>
              <a:rPr lang="en-US" altLang="zh-CN" sz="2400" u="sng" dirty="0">
                <a:solidFill>
                  <a:srgbClr val="000000"/>
                </a:solidFill>
                <a:ea typeface="SimSun" panose="02010600030101010101" pitchFamily="2" charset="-122"/>
              </a:rPr>
              <a:t>tree</a:t>
            </a:r>
            <a:r>
              <a:rPr lang="en-US" altLang="zh-CN" sz="2400" dirty="0">
                <a:solidFill>
                  <a:srgbClr val="000000"/>
                </a:solidFill>
                <a:ea typeface="SimSun" panose="02010600030101010101" pitchFamily="2" charset="-122"/>
              </a:rPr>
              <a:t> of clusters by multi-level nested partitioning</a:t>
            </a:r>
          </a:p>
          <a:p>
            <a:r>
              <a:rPr lang="en-US" altLang="zh-CN" sz="2400" dirty="0">
                <a:solidFill>
                  <a:srgbClr val="000000"/>
                </a:solidFill>
                <a:ea typeface="SimSun" panose="02010600030101010101" pitchFamily="2" charset="-122"/>
              </a:rPr>
              <a:t>A </a:t>
            </a:r>
            <a:r>
              <a:rPr lang="en-US" altLang="zh-CN" sz="2400" u="sng" dirty="0">
                <a:solidFill>
                  <a:srgbClr val="000000"/>
                </a:solidFill>
                <a:ea typeface="SimSun" panose="02010600030101010101" pitchFamily="2" charset="-122"/>
              </a:rPr>
              <a:t>clustering</a:t>
            </a:r>
            <a:r>
              <a:rPr lang="en-US" altLang="zh-CN" sz="2400" dirty="0">
                <a:solidFill>
                  <a:srgbClr val="000000"/>
                </a:solidFill>
                <a:ea typeface="SimSun" panose="02010600030101010101" pitchFamily="2" charset="-122"/>
              </a:rPr>
              <a:t> of the data objects is obtained by </a:t>
            </a:r>
            <a:r>
              <a:rPr lang="en-US" altLang="zh-CN" sz="2400" u="sng" dirty="0">
                <a:solidFill>
                  <a:srgbClr val="000000"/>
                </a:solidFill>
                <a:ea typeface="SimSun" panose="02010600030101010101" pitchFamily="2" charset="-122"/>
              </a:rPr>
              <a:t>cutting</a:t>
            </a:r>
            <a:r>
              <a:rPr lang="en-US" altLang="zh-CN" sz="2400" dirty="0">
                <a:solidFill>
                  <a:srgbClr val="000000"/>
                </a:solidFill>
                <a:ea typeface="SimSun" panose="02010600030101010101" pitchFamily="2" charset="-122"/>
              </a:rPr>
              <a:t> the </a:t>
            </a:r>
            <a:r>
              <a:rPr lang="en-US" altLang="zh-CN" sz="2400" dirty="0" err="1">
                <a:solidFill>
                  <a:srgbClr val="000000"/>
                </a:solidFill>
                <a:ea typeface="SimSun" panose="02010600030101010101" pitchFamily="2" charset="-122"/>
              </a:rPr>
              <a:t>dendrogram</a:t>
            </a:r>
            <a:r>
              <a:rPr lang="en-US" altLang="zh-CN" sz="2400" dirty="0">
                <a:solidFill>
                  <a:srgbClr val="000000"/>
                </a:solidFill>
                <a:ea typeface="SimSun" panose="02010600030101010101" pitchFamily="2" charset="-122"/>
              </a:rPr>
              <a:t> at the desired level, then each </a:t>
            </a:r>
            <a:r>
              <a:rPr lang="en-US" altLang="zh-CN" sz="2400" u="sng" dirty="0">
                <a:solidFill>
                  <a:srgbClr val="000000"/>
                </a:solidFill>
                <a:ea typeface="SimSun" panose="02010600030101010101" pitchFamily="2" charset="-122"/>
              </a:rPr>
              <a:t>connected component</a:t>
            </a:r>
            <a:r>
              <a:rPr lang="en-US" altLang="zh-CN" sz="2400" dirty="0">
                <a:solidFill>
                  <a:srgbClr val="000000"/>
                </a:solidFill>
                <a:ea typeface="SimSun" panose="02010600030101010101" pitchFamily="2" charset="-122"/>
              </a:rPr>
              <a:t> forms a cluster</a:t>
            </a:r>
          </a:p>
        </p:txBody>
      </p:sp>
      <p:grpSp>
        <p:nvGrpSpPr>
          <p:cNvPr id="4" name="Group 3"/>
          <p:cNvGrpSpPr/>
          <p:nvPr/>
        </p:nvGrpSpPr>
        <p:grpSpPr>
          <a:xfrm>
            <a:off x="829908" y="2954056"/>
            <a:ext cx="7072266" cy="3567064"/>
            <a:chOff x="1981200" y="1143000"/>
            <a:chExt cx="7924800" cy="4876800"/>
          </a:xfrm>
        </p:grpSpPr>
        <p:sp>
          <p:nvSpPr>
            <p:cNvPr id="5" name="Oval 2"/>
            <p:cNvSpPr>
              <a:spLocks noChangeArrowheads="1"/>
            </p:cNvSpPr>
            <p:nvPr/>
          </p:nvSpPr>
          <p:spPr bwMode="auto">
            <a:xfrm>
              <a:off x="97536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6" name="Oval 3"/>
            <p:cNvSpPr>
              <a:spLocks noChangeArrowheads="1"/>
            </p:cNvSpPr>
            <p:nvPr/>
          </p:nvSpPr>
          <p:spPr bwMode="auto">
            <a:xfrm>
              <a:off x="86868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 name="Oval 4"/>
            <p:cNvSpPr>
              <a:spLocks noChangeArrowheads="1"/>
            </p:cNvSpPr>
            <p:nvPr/>
          </p:nvSpPr>
          <p:spPr bwMode="auto">
            <a:xfrm>
              <a:off x="76962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8" name="Oval 5"/>
            <p:cNvSpPr>
              <a:spLocks noChangeArrowheads="1"/>
            </p:cNvSpPr>
            <p:nvPr/>
          </p:nvSpPr>
          <p:spPr bwMode="auto">
            <a:xfrm>
              <a:off x="67818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9" name="Oval 6"/>
            <p:cNvSpPr>
              <a:spLocks noChangeArrowheads="1"/>
            </p:cNvSpPr>
            <p:nvPr/>
          </p:nvSpPr>
          <p:spPr bwMode="auto">
            <a:xfrm>
              <a:off x="57912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0" name="Oval 7"/>
            <p:cNvSpPr>
              <a:spLocks noChangeArrowheads="1"/>
            </p:cNvSpPr>
            <p:nvPr/>
          </p:nvSpPr>
          <p:spPr bwMode="auto">
            <a:xfrm>
              <a:off x="48006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1" name="Oval 8"/>
            <p:cNvSpPr>
              <a:spLocks noChangeArrowheads="1"/>
            </p:cNvSpPr>
            <p:nvPr/>
          </p:nvSpPr>
          <p:spPr bwMode="auto">
            <a:xfrm>
              <a:off x="38862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2" name="Oval 9"/>
            <p:cNvSpPr>
              <a:spLocks noChangeArrowheads="1"/>
            </p:cNvSpPr>
            <p:nvPr/>
          </p:nvSpPr>
          <p:spPr bwMode="auto">
            <a:xfrm>
              <a:off x="28956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3" name="Oval 10"/>
            <p:cNvSpPr>
              <a:spLocks noChangeArrowheads="1"/>
            </p:cNvSpPr>
            <p:nvPr/>
          </p:nvSpPr>
          <p:spPr bwMode="auto">
            <a:xfrm>
              <a:off x="19812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4" name="Line 11"/>
            <p:cNvSpPr>
              <a:spLocks noChangeShapeType="1"/>
            </p:cNvSpPr>
            <p:nvPr/>
          </p:nvSpPr>
          <p:spPr bwMode="auto">
            <a:xfrm>
              <a:off x="2057400" y="5029200"/>
              <a:ext cx="91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15" name="Line 12"/>
            <p:cNvSpPr>
              <a:spLocks noChangeShapeType="1"/>
            </p:cNvSpPr>
            <p:nvPr/>
          </p:nvSpPr>
          <p:spPr bwMode="auto">
            <a:xfrm>
              <a:off x="2971800" y="50292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16" name="Line 13"/>
            <p:cNvSpPr>
              <a:spLocks noChangeShapeType="1"/>
            </p:cNvSpPr>
            <p:nvPr/>
          </p:nvSpPr>
          <p:spPr bwMode="auto">
            <a:xfrm>
              <a:off x="4876800" y="50292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17" name="Line 14"/>
            <p:cNvSpPr>
              <a:spLocks noChangeShapeType="1"/>
            </p:cNvSpPr>
            <p:nvPr/>
          </p:nvSpPr>
          <p:spPr bwMode="auto">
            <a:xfrm>
              <a:off x="4876800" y="5029200"/>
              <a:ext cx="990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18" name="Line 15"/>
            <p:cNvSpPr>
              <a:spLocks noChangeShapeType="1"/>
            </p:cNvSpPr>
            <p:nvPr/>
          </p:nvSpPr>
          <p:spPr bwMode="auto">
            <a:xfrm>
              <a:off x="5867400" y="50292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19" name="Line 16"/>
            <p:cNvSpPr>
              <a:spLocks noChangeShapeType="1"/>
            </p:cNvSpPr>
            <p:nvPr/>
          </p:nvSpPr>
          <p:spPr bwMode="auto">
            <a:xfrm>
              <a:off x="8763000" y="5105400"/>
              <a:ext cx="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0" name="Line 17"/>
            <p:cNvSpPr>
              <a:spLocks noChangeShapeType="1"/>
            </p:cNvSpPr>
            <p:nvPr/>
          </p:nvSpPr>
          <p:spPr bwMode="auto">
            <a:xfrm>
              <a:off x="8763000" y="5105400"/>
              <a:ext cx="1066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1" name="Line 18"/>
            <p:cNvSpPr>
              <a:spLocks noChangeShapeType="1"/>
            </p:cNvSpPr>
            <p:nvPr/>
          </p:nvSpPr>
          <p:spPr bwMode="auto">
            <a:xfrm>
              <a:off x="9829800" y="5105400"/>
              <a:ext cx="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2" name="Line 19"/>
            <p:cNvSpPr>
              <a:spLocks noChangeShapeType="1"/>
            </p:cNvSpPr>
            <p:nvPr/>
          </p:nvSpPr>
          <p:spPr bwMode="auto">
            <a:xfrm>
              <a:off x="2514600" y="4267200"/>
              <a:ext cx="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3" name="Line 20"/>
            <p:cNvSpPr>
              <a:spLocks noChangeShapeType="1"/>
            </p:cNvSpPr>
            <p:nvPr/>
          </p:nvSpPr>
          <p:spPr bwMode="auto">
            <a:xfrm>
              <a:off x="2514600" y="4267200"/>
              <a:ext cx="1447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4" name="Line 21"/>
            <p:cNvSpPr>
              <a:spLocks noChangeShapeType="1"/>
            </p:cNvSpPr>
            <p:nvPr/>
          </p:nvSpPr>
          <p:spPr bwMode="auto">
            <a:xfrm>
              <a:off x="3962400" y="4267200"/>
              <a:ext cx="0" cy="1676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5" name="Line 22"/>
            <p:cNvSpPr>
              <a:spLocks noChangeShapeType="1"/>
            </p:cNvSpPr>
            <p:nvPr/>
          </p:nvSpPr>
          <p:spPr bwMode="auto">
            <a:xfrm>
              <a:off x="5257800" y="4267200"/>
              <a:ext cx="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6" name="Line 23"/>
            <p:cNvSpPr>
              <a:spLocks noChangeShapeType="1"/>
            </p:cNvSpPr>
            <p:nvPr/>
          </p:nvSpPr>
          <p:spPr bwMode="auto">
            <a:xfrm>
              <a:off x="5334000" y="4267200"/>
              <a:ext cx="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7" name="Line 24"/>
            <p:cNvSpPr>
              <a:spLocks noChangeShapeType="1"/>
            </p:cNvSpPr>
            <p:nvPr/>
          </p:nvSpPr>
          <p:spPr bwMode="auto">
            <a:xfrm>
              <a:off x="5410200" y="4267200"/>
              <a:ext cx="1447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8" name="Line 25"/>
            <p:cNvSpPr>
              <a:spLocks noChangeShapeType="1"/>
            </p:cNvSpPr>
            <p:nvPr/>
          </p:nvSpPr>
          <p:spPr bwMode="auto">
            <a:xfrm>
              <a:off x="6858000" y="4267200"/>
              <a:ext cx="0" cy="1676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9" name="Line 26"/>
            <p:cNvSpPr>
              <a:spLocks noChangeShapeType="1"/>
            </p:cNvSpPr>
            <p:nvPr/>
          </p:nvSpPr>
          <p:spPr bwMode="auto">
            <a:xfrm>
              <a:off x="5334000" y="4267200"/>
              <a:ext cx="152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30" name="Line 27"/>
            <p:cNvSpPr>
              <a:spLocks noChangeShapeType="1"/>
            </p:cNvSpPr>
            <p:nvPr/>
          </p:nvSpPr>
          <p:spPr bwMode="auto">
            <a:xfrm>
              <a:off x="6096000" y="3429000"/>
              <a:ext cx="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31" name="Line 28"/>
            <p:cNvSpPr>
              <a:spLocks noChangeShapeType="1"/>
            </p:cNvSpPr>
            <p:nvPr/>
          </p:nvSpPr>
          <p:spPr bwMode="auto">
            <a:xfrm flipV="1">
              <a:off x="7772400" y="3429000"/>
              <a:ext cx="0" cy="2514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32" name="Line 29"/>
            <p:cNvSpPr>
              <a:spLocks noChangeShapeType="1"/>
            </p:cNvSpPr>
            <p:nvPr/>
          </p:nvSpPr>
          <p:spPr bwMode="auto">
            <a:xfrm>
              <a:off x="6096000" y="3429000"/>
              <a:ext cx="1676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33" name="Line 30"/>
            <p:cNvSpPr>
              <a:spLocks noChangeShapeType="1"/>
            </p:cNvSpPr>
            <p:nvPr/>
          </p:nvSpPr>
          <p:spPr bwMode="auto">
            <a:xfrm>
              <a:off x="6934200" y="2590800"/>
              <a:ext cx="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34" name="Line 31"/>
            <p:cNvSpPr>
              <a:spLocks noChangeShapeType="1"/>
            </p:cNvSpPr>
            <p:nvPr/>
          </p:nvSpPr>
          <p:spPr bwMode="auto">
            <a:xfrm flipV="1">
              <a:off x="9296400" y="2514600"/>
              <a:ext cx="0" cy="2590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35" name="Line 32"/>
            <p:cNvSpPr>
              <a:spLocks noChangeShapeType="1"/>
            </p:cNvSpPr>
            <p:nvPr/>
          </p:nvSpPr>
          <p:spPr bwMode="auto">
            <a:xfrm flipH="1">
              <a:off x="6934200" y="2514600"/>
              <a:ext cx="2362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36" name="Line 33"/>
            <p:cNvSpPr>
              <a:spLocks noChangeShapeType="1"/>
            </p:cNvSpPr>
            <p:nvPr/>
          </p:nvSpPr>
          <p:spPr bwMode="auto">
            <a:xfrm flipV="1">
              <a:off x="6934200" y="25146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37" name="Line 34"/>
            <p:cNvSpPr>
              <a:spLocks noChangeShapeType="1"/>
            </p:cNvSpPr>
            <p:nvPr/>
          </p:nvSpPr>
          <p:spPr bwMode="auto">
            <a:xfrm>
              <a:off x="8077200" y="16002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38" name="Line 35"/>
            <p:cNvSpPr>
              <a:spLocks noChangeShapeType="1"/>
            </p:cNvSpPr>
            <p:nvPr/>
          </p:nvSpPr>
          <p:spPr bwMode="auto">
            <a:xfrm flipH="1">
              <a:off x="3352800" y="1600200"/>
              <a:ext cx="472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39" name="Line 36"/>
            <p:cNvSpPr>
              <a:spLocks noChangeShapeType="1"/>
            </p:cNvSpPr>
            <p:nvPr/>
          </p:nvSpPr>
          <p:spPr bwMode="auto">
            <a:xfrm flipV="1">
              <a:off x="3200400" y="1600200"/>
              <a:ext cx="0" cy="2667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40" name="Line 37"/>
            <p:cNvSpPr>
              <a:spLocks noChangeShapeType="1"/>
            </p:cNvSpPr>
            <p:nvPr/>
          </p:nvSpPr>
          <p:spPr bwMode="auto">
            <a:xfrm>
              <a:off x="3733800" y="1600200"/>
              <a:ext cx="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41" name="Line 38"/>
            <p:cNvSpPr>
              <a:spLocks noChangeShapeType="1"/>
            </p:cNvSpPr>
            <p:nvPr/>
          </p:nvSpPr>
          <p:spPr bwMode="auto">
            <a:xfrm flipH="1">
              <a:off x="3200400" y="1600200"/>
              <a:ext cx="38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42" name="Line 39"/>
            <p:cNvSpPr>
              <a:spLocks noChangeShapeType="1"/>
            </p:cNvSpPr>
            <p:nvPr/>
          </p:nvSpPr>
          <p:spPr bwMode="auto">
            <a:xfrm flipV="1">
              <a:off x="5638800" y="1143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43" name="Line 41"/>
            <p:cNvSpPr>
              <a:spLocks noChangeShapeType="1"/>
            </p:cNvSpPr>
            <p:nvPr/>
          </p:nvSpPr>
          <p:spPr bwMode="auto">
            <a:xfrm>
              <a:off x="2057400" y="50292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grpSp>
      <p:sp>
        <p:nvSpPr>
          <p:cNvPr id="2" name="TextBox 1"/>
          <p:cNvSpPr txBox="1"/>
          <p:nvPr/>
        </p:nvSpPr>
        <p:spPr>
          <a:xfrm>
            <a:off x="7766169" y="4124499"/>
            <a:ext cx="3248525" cy="1200329"/>
          </a:xfrm>
          <a:prstGeom prst="rect">
            <a:avLst/>
          </a:prstGeom>
          <a:solidFill>
            <a:srgbClr val="FFFF00"/>
          </a:solidFill>
        </p:spPr>
        <p:txBody>
          <a:bodyPr wrap="square" rtlCol="0">
            <a:spAutoFit/>
          </a:bodyPr>
          <a:lstStyle/>
          <a:p>
            <a:r>
              <a:rPr lang="en-US" sz="2400" dirty="0"/>
              <a:t>Hierarchical clustering generates a </a:t>
            </a:r>
            <a:r>
              <a:rPr lang="en-US" sz="2400" dirty="0" err="1"/>
              <a:t>dendrogram</a:t>
            </a:r>
            <a:r>
              <a:rPr lang="en-US" sz="2400" dirty="0"/>
              <a:t> (a hierarchy of clusters)</a:t>
            </a:r>
          </a:p>
        </p:txBody>
      </p:sp>
    </p:spTree>
    <p:extLst>
      <p:ext uri="{BB962C8B-B14F-4D97-AF65-F5344CB8AC3E}">
        <p14:creationId xmlns:p14="http://schemas.microsoft.com/office/powerpoint/2010/main" val="21133302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defTabSz="1219110"/>
            <a:r>
              <a:rPr lang="en-US" altLang="zh-CN" dirty="0">
                <a:ea typeface="SimSun" panose="02010600030101010101" pitchFamily="2" charset="-122"/>
              </a:rPr>
              <a:t>Agglomerative Clustering Algorithm</a:t>
            </a:r>
            <a:endParaRPr lang="en-US" dirty="0">
              <a:solidFill>
                <a:prstClr val="black"/>
              </a:solidFill>
            </a:endParaRPr>
          </a:p>
        </p:txBody>
      </p:sp>
      <p:sp>
        <p:nvSpPr>
          <p:cNvPr id="3" name="Content Placeholder 2"/>
          <p:cNvSpPr>
            <a:spLocks noGrp="1"/>
          </p:cNvSpPr>
          <p:nvPr>
            <p:ph idx="1"/>
          </p:nvPr>
        </p:nvSpPr>
        <p:spPr>
          <a:xfrm>
            <a:off x="563482" y="1169770"/>
            <a:ext cx="9893883" cy="1754374"/>
          </a:xfrm>
        </p:spPr>
        <p:txBody>
          <a:bodyPr/>
          <a:lstStyle/>
          <a:p>
            <a:r>
              <a:rPr lang="en-US" altLang="zh-CN" sz="2400" dirty="0">
                <a:ea typeface="SimSun" panose="02010600030101010101" pitchFamily="2" charset="-122"/>
              </a:rPr>
              <a:t>AGNES (</a:t>
            </a:r>
            <a:r>
              <a:rPr lang="en-US" altLang="zh-CN" sz="2400" dirty="0" err="1">
                <a:ea typeface="SimSun" panose="02010600030101010101" pitchFamily="2" charset="-122"/>
              </a:rPr>
              <a:t>AGglomerative</a:t>
            </a:r>
            <a:r>
              <a:rPr lang="en-US" altLang="zh-CN" sz="2400" dirty="0">
                <a:ea typeface="SimSun" panose="02010600030101010101" pitchFamily="2" charset="-122"/>
              </a:rPr>
              <a:t> </a:t>
            </a:r>
            <a:r>
              <a:rPr lang="en-US" altLang="zh-CN" sz="2400" dirty="0" err="1">
                <a:ea typeface="SimSun" panose="02010600030101010101" pitchFamily="2" charset="-122"/>
              </a:rPr>
              <a:t>NESting</a:t>
            </a:r>
            <a:r>
              <a:rPr lang="en-US" altLang="zh-CN" sz="2400" dirty="0">
                <a:ea typeface="SimSun" panose="02010600030101010101" pitchFamily="2" charset="-122"/>
              </a:rPr>
              <a:t>) (Kaufmann and </a:t>
            </a:r>
            <a:r>
              <a:rPr lang="en-US" altLang="zh-CN" sz="2400" dirty="0" err="1">
                <a:ea typeface="SimSun" panose="02010600030101010101" pitchFamily="2" charset="-122"/>
              </a:rPr>
              <a:t>Rousseeuw</a:t>
            </a:r>
            <a:r>
              <a:rPr lang="en-US" altLang="zh-CN" sz="2400" dirty="0">
                <a:ea typeface="SimSun" panose="02010600030101010101" pitchFamily="2" charset="-122"/>
              </a:rPr>
              <a:t>, 1990)</a:t>
            </a:r>
          </a:p>
          <a:p>
            <a:pPr lvl="1"/>
            <a:r>
              <a:rPr lang="en-US" altLang="zh-CN" sz="2400" dirty="0">
                <a:ea typeface="SimSun" panose="02010600030101010101" pitchFamily="2" charset="-122"/>
              </a:rPr>
              <a:t>Use the </a:t>
            </a:r>
            <a:r>
              <a:rPr lang="en-US" altLang="zh-CN" sz="2400" b="1" dirty="0">
                <a:ea typeface="SimSun" panose="02010600030101010101" pitchFamily="2" charset="-122"/>
              </a:rPr>
              <a:t>single-link</a:t>
            </a:r>
            <a:r>
              <a:rPr lang="en-US" altLang="zh-CN" sz="2400" dirty="0">
                <a:ea typeface="SimSun" panose="02010600030101010101" pitchFamily="2" charset="-122"/>
              </a:rPr>
              <a:t> method and the dissimilarity matrix</a:t>
            </a:r>
          </a:p>
          <a:p>
            <a:pPr lvl="1"/>
            <a:r>
              <a:rPr lang="en-US" altLang="zh-CN" sz="2400" dirty="0">
                <a:ea typeface="SimSun" panose="02010600030101010101" pitchFamily="2" charset="-122"/>
              </a:rPr>
              <a:t>Continuously merge nodes that have the least dissimilarity</a:t>
            </a:r>
          </a:p>
          <a:p>
            <a:pPr lvl="1"/>
            <a:r>
              <a:rPr lang="en-US" altLang="zh-CN" sz="2400" dirty="0">
                <a:ea typeface="SimSun" panose="02010600030101010101" pitchFamily="2" charset="-122"/>
              </a:rPr>
              <a:t>Eventually all nodes belong to the same cluster</a:t>
            </a:r>
          </a:p>
          <a:p>
            <a:pPr defTabSz="1219110">
              <a:lnSpc>
                <a:spcPct val="150000"/>
              </a:lnSpc>
            </a:pPr>
            <a:endParaRPr lang="en-US" dirty="0">
              <a:solidFill>
                <a:prstClr val="black"/>
              </a:solidFill>
            </a:endParaRPr>
          </a:p>
        </p:txBody>
      </p:sp>
      <p:grpSp>
        <p:nvGrpSpPr>
          <p:cNvPr id="23" name="Group 22"/>
          <p:cNvGrpSpPr/>
          <p:nvPr/>
        </p:nvGrpSpPr>
        <p:grpSpPr>
          <a:xfrm>
            <a:off x="938424" y="2971753"/>
            <a:ext cx="8229600" cy="2017713"/>
            <a:chOff x="938424" y="2971753"/>
            <a:chExt cx="8229600" cy="2017713"/>
          </a:xfrm>
        </p:grpSpPr>
        <p:grpSp>
          <p:nvGrpSpPr>
            <p:cNvPr id="4" name="Group 4"/>
            <p:cNvGrpSpPr>
              <a:grpSpLocks/>
            </p:cNvGrpSpPr>
            <p:nvPr/>
          </p:nvGrpSpPr>
          <p:grpSpPr bwMode="auto">
            <a:xfrm>
              <a:off x="938424" y="2971753"/>
              <a:ext cx="2209800" cy="2017713"/>
              <a:chOff x="384" y="2496"/>
              <a:chExt cx="1392" cy="1271"/>
            </a:xfrm>
          </p:grpSpPr>
          <p:graphicFrame>
            <p:nvGraphicFramePr>
              <p:cNvPr id="5" name="Object 1026"/>
              <p:cNvGraphicFramePr>
                <a:graphicFrameLocks noChangeAspect="1"/>
              </p:cNvGraphicFramePr>
              <p:nvPr/>
            </p:nvGraphicFramePr>
            <p:xfrm>
              <a:off x="384" y="2496"/>
              <a:ext cx="1392" cy="1271"/>
            </p:xfrm>
            <a:graphic>
              <a:graphicData uri="http://schemas.openxmlformats.org/presentationml/2006/ole">
                <mc:AlternateContent xmlns:mc="http://schemas.openxmlformats.org/markup-compatibility/2006">
                  <mc:Choice xmlns:v="urn:schemas-microsoft-com:vml" Requires="v">
                    <p:oleObj spid="_x0000_s9299" name="Worksheet" r:id="rId3" imgW="2200656" imgH="2076907" progId="Excel.Sheet.8">
                      <p:embed/>
                    </p:oleObj>
                  </mc:Choice>
                  <mc:Fallback>
                    <p:oleObj name="Worksheet" r:id="rId3" imgW="2200656" imgH="20769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Oval 6"/>
              <p:cNvSpPr>
                <a:spLocks noChangeArrowheads="1"/>
              </p:cNvSpPr>
              <p:nvPr/>
            </p:nvSpPr>
            <p:spPr bwMode="auto">
              <a:xfrm>
                <a:off x="816" y="2716"/>
                <a:ext cx="16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 name="Oval 7"/>
              <p:cNvSpPr>
                <a:spLocks noChangeArrowheads="1"/>
              </p:cNvSpPr>
              <p:nvPr/>
            </p:nvSpPr>
            <p:spPr bwMode="auto">
              <a:xfrm>
                <a:off x="816" y="3004"/>
                <a:ext cx="16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8" name="Oval 8"/>
              <p:cNvSpPr>
                <a:spLocks noChangeArrowheads="1"/>
              </p:cNvSpPr>
              <p:nvPr/>
            </p:nvSpPr>
            <p:spPr bwMode="auto">
              <a:xfrm>
                <a:off x="1392" y="3004"/>
                <a:ext cx="14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grpSp>
        <p:grpSp>
          <p:nvGrpSpPr>
            <p:cNvPr id="9" name="Group 9"/>
            <p:cNvGrpSpPr>
              <a:grpSpLocks/>
            </p:cNvGrpSpPr>
            <p:nvPr/>
          </p:nvGrpSpPr>
          <p:grpSpPr bwMode="auto">
            <a:xfrm>
              <a:off x="3910224" y="2971753"/>
              <a:ext cx="2209800" cy="2017713"/>
              <a:chOff x="1968" y="2496"/>
              <a:chExt cx="1392" cy="1271"/>
            </a:xfrm>
          </p:grpSpPr>
          <p:graphicFrame>
            <p:nvGraphicFramePr>
              <p:cNvPr id="10" name="Object 1025"/>
              <p:cNvGraphicFramePr>
                <a:graphicFrameLocks noChangeAspect="1"/>
              </p:cNvGraphicFramePr>
              <p:nvPr/>
            </p:nvGraphicFramePr>
            <p:xfrm>
              <a:off x="1968" y="2496"/>
              <a:ext cx="1392" cy="1271"/>
            </p:xfrm>
            <a:graphic>
              <a:graphicData uri="http://schemas.openxmlformats.org/presentationml/2006/ole">
                <mc:AlternateContent xmlns:mc="http://schemas.openxmlformats.org/markup-compatibility/2006">
                  <mc:Choice xmlns:v="urn:schemas-microsoft-com:vml" Requires="v">
                    <p:oleObj spid="_x0000_s9300" name="Worksheet" r:id="rId5" imgW="2200656" imgH="2076907" progId="Excel.Sheet.8">
                      <p:embed/>
                    </p:oleObj>
                  </mc:Choice>
                  <mc:Fallback>
                    <p:oleObj name="Worksheet" r:id="rId5" imgW="2200656" imgH="20769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Oval 11"/>
              <p:cNvSpPr>
                <a:spLocks noChangeArrowheads="1"/>
              </p:cNvSpPr>
              <p:nvPr/>
            </p:nvSpPr>
            <p:spPr bwMode="auto">
              <a:xfrm>
                <a:off x="2736" y="3244"/>
                <a:ext cx="16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2" name="Oval 12"/>
              <p:cNvSpPr>
                <a:spLocks noChangeArrowheads="1"/>
              </p:cNvSpPr>
              <p:nvPr/>
            </p:nvSpPr>
            <p:spPr bwMode="auto">
              <a:xfrm>
                <a:off x="2256" y="2716"/>
                <a:ext cx="38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3" name="Oval 13"/>
              <p:cNvSpPr>
                <a:spLocks noChangeArrowheads="1"/>
              </p:cNvSpPr>
              <p:nvPr/>
            </p:nvSpPr>
            <p:spPr bwMode="auto">
              <a:xfrm>
                <a:off x="2352" y="2980"/>
                <a:ext cx="38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4" name="Oval 14"/>
              <p:cNvSpPr>
                <a:spLocks noChangeArrowheads="1"/>
              </p:cNvSpPr>
              <p:nvPr/>
            </p:nvSpPr>
            <p:spPr bwMode="auto">
              <a:xfrm>
                <a:off x="2832" y="3004"/>
                <a:ext cx="288"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grpSp>
        <p:grpSp>
          <p:nvGrpSpPr>
            <p:cNvPr id="15" name="Group 15"/>
            <p:cNvGrpSpPr>
              <a:grpSpLocks/>
            </p:cNvGrpSpPr>
            <p:nvPr/>
          </p:nvGrpSpPr>
          <p:grpSpPr bwMode="auto">
            <a:xfrm>
              <a:off x="6958224" y="2971753"/>
              <a:ext cx="2209800" cy="2017713"/>
              <a:chOff x="3552" y="2496"/>
              <a:chExt cx="1392" cy="1271"/>
            </a:xfrm>
          </p:grpSpPr>
          <p:graphicFrame>
            <p:nvGraphicFramePr>
              <p:cNvPr id="16" name="Object 1024"/>
              <p:cNvGraphicFramePr>
                <a:graphicFrameLocks noChangeAspect="1"/>
              </p:cNvGraphicFramePr>
              <p:nvPr/>
            </p:nvGraphicFramePr>
            <p:xfrm>
              <a:off x="3552" y="2496"/>
              <a:ext cx="1392" cy="1271"/>
            </p:xfrm>
            <a:graphic>
              <a:graphicData uri="http://schemas.openxmlformats.org/presentationml/2006/ole">
                <mc:AlternateContent xmlns:mc="http://schemas.openxmlformats.org/markup-compatibility/2006">
                  <mc:Choice xmlns:v="urn:schemas-microsoft-com:vml" Requires="v">
                    <p:oleObj spid="_x0000_s9301" name="Worksheet" r:id="rId6" imgW="2200656" imgH="2076907" progId="Excel.Sheet.8">
                      <p:embed/>
                    </p:oleObj>
                  </mc:Choice>
                  <mc:Fallback>
                    <p:oleObj name="Worksheet" r:id="rId6" imgW="2200656" imgH="20769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Oval 17"/>
              <p:cNvSpPr>
                <a:spLocks noChangeArrowheads="1"/>
              </p:cNvSpPr>
              <p:nvPr/>
            </p:nvSpPr>
            <p:spPr bwMode="auto">
              <a:xfrm>
                <a:off x="3888" y="2836"/>
                <a:ext cx="38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8" name="Oval 18"/>
              <p:cNvSpPr>
                <a:spLocks noChangeArrowheads="1"/>
              </p:cNvSpPr>
              <p:nvPr/>
            </p:nvSpPr>
            <p:spPr bwMode="auto">
              <a:xfrm>
                <a:off x="4272" y="3100"/>
                <a:ext cx="480"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grpSp>
        <p:sp>
          <p:nvSpPr>
            <p:cNvPr id="19" name="Line 19"/>
            <p:cNvSpPr>
              <a:spLocks noChangeShapeType="1"/>
            </p:cNvSpPr>
            <p:nvPr/>
          </p:nvSpPr>
          <p:spPr bwMode="auto">
            <a:xfrm>
              <a:off x="3376824" y="3886152"/>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defTabSz="914400" fontAlgn="base">
                <a:spcBef>
                  <a:spcPct val="0"/>
                </a:spcBef>
                <a:spcAft>
                  <a:spcPct val="0"/>
                </a:spcAft>
              </a:pPr>
              <a:endParaRPr lang="en-US" sz="1800">
                <a:solidFill>
                  <a:srgbClr val="000000"/>
                </a:solidFill>
              </a:endParaRPr>
            </a:p>
          </p:txBody>
        </p:sp>
        <p:sp>
          <p:nvSpPr>
            <p:cNvPr id="20" name="Line 20"/>
            <p:cNvSpPr>
              <a:spLocks noChangeShapeType="1"/>
            </p:cNvSpPr>
            <p:nvPr/>
          </p:nvSpPr>
          <p:spPr bwMode="auto">
            <a:xfrm>
              <a:off x="6348624" y="3809952"/>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defTabSz="914400" fontAlgn="base">
                <a:spcBef>
                  <a:spcPct val="0"/>
                </a:spcBef>
                <a:spcAft>
                  <a:spcPct val="0"/>
                </a:spcAft>
              </a:pPr>
              <a:endParaRPr lang="en-US" sz="1800">
                <a:solidFill>
                  <a:srgbClr val="000000"/>
                </a:solidFill>
              </a:endParaRPr>
            </a:p>
          </p:txBody>
        </p:sp>
      </p:grpSp>
      <p:sp>
        <p:nvSpPr>
          <p:cNvPr id="21" name="Content Placeholder 2"/>
          <p:cNvSpPr txBox="1">
            <a:spLocks/>
          </p:cNvSpPr>
          <p:nvPr/>
        </p:nvSpPr>
        <p:spPr>
          <a:xfrm>
            <a:off x="563482" y="5012241"/>
            <a:ext cx="10834399" cy="1313215"/>
          </a:xfrm>
          <a:prstGeom prst="rect">
            <a:avLst/>
          </a:prstGeom>
        </p:spPr>
        <p:txBody>
          <a:bodyPr vert="horz" lIns="91438" tIns="45719" rIns="91438" bIns="45719" rtlCol="0">
            <a:noAutofit/>
          </a:bodyPr>
          <a:lstStyle>
            <a:lvl1pPr marL="285744" indent="-285744" algn="l" defTabSz="914377"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800" kern="1200">
                <a:solidFill>
                  <a:schemeClr val="tx1"/>
                </a:solidFill>
                <a:latin typeface="+mn-lt"/>
                <a:ea typeface="+mn-ea"/>
                <a:cs typeface="+mn-cs"/>
              </a:defRPr>
            </a:lvl1pPr>
            <a:lvl2pPr marL="573088" indent="-373063" algn="l" defTabSz="914377"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800" kern="1200">
                <a:solidFill>
                  <a:schemeClr val="tx1"/>
                </a:solidFill>
                <a:latin typeface="+mn-lt"/>
                <a:ea typeface="+mn-ea"/>
                <a:cs typeface="+mn-cs"/>
              </a:defRPr>
            </a:lvl2pPr>
            <a:lvl3pPr marL="684196" indent="-300031" algn="l" defTabSz="914377"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800" kern="1200">
                <a:solidFill>
                  <a:schemeClr val="tx1"/>
                </a:solidFill>
                <a:latin typeface="+mn-lt"/>
                <a:ea typeface="+mn-ea"/>
                <a:cs typeface="+mn-cs"/>
              </a:defRPr>
            </a:lvl3pPr>
            <a:lvl4pPr marL="912813" indent="-290513" algn="l" defTabSz="914377"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800" kern="1200">
                <a:solidFill>
                  <a:schemeClr val="tx1"/>
                </a:solidFill>
                <a:latin typeface="+mn-lt"/>
                <a:ea typeface="+mn-ea"/>
                <a:cs typeface="+mn-cs"/>
              </a:defRPr>
            </a:lvl4pPr>
            <a:lvl5pPr marL="1143000" indent="-274638" algn="l" defTabSz="914377"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800" kern="1200">
                <a:solidFill>
                  <a:schemeClr val="tx1"/>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r>
              <a:rPr lang="en-US" altLang="zh-CN" sz="2400" dirty="0">
                <a:ea typeface="SimSun" panose="02010600030101010101" pitchFamily="2" charset="-122"/>
              </a:rPr>
              <a:t>Agglomerative clustering varies on different similarity measures among clusters</a:t>
            </a:r>
          </a:p>
          <a:p>
            <a:pPr lvl="2"/>
            <a:r>
              <a:rPr lang="en-US" altLang="zh-CN" sz="2400" dirty="0">
                <a:ea typeface="SimSun" panose="02010600030101010101" pitchFamily="2" charset="-122"/>
              </a:rPr>
              <a:t>Single link (nearest neighbor)</a:t>
            </a:r>
          </a:p>
          <a:p>
            <a:pPr lvl="2"/>
            <a:r>
              <a:rPr lang="en-US" altLang="zh-CN" sz="2400" dirty="0">
                <a:ea typeface="SimSun" panose="02010600030101010101" pitchFamily="2" charset="-122"/>
              </a:rPr>
              <a:t>Complete link (diameter)</a:t>
            </a:r>
            <a:endParaRPr lang="en-US" dirty="0">
              <a:solidFill>
                <a:prstClr val="black"/>
              </a:solidFill>
            </a:endParaRPr>
          </a:p>
        </p:txBody>
      </p:sp>
      <p:sp>
        <p:nvSpPr>
          <p:cNvPr id="22" name="Content Placeholder 2"/>
          <p:cNvSpPr txBox="1">
            <a:spLocks/>
          </p:cNvSpPr>
          <p:nvPr/>
        </p:nvSpPr>
        <p:spPr>
          <a:xfrm>
            <a:off x="5417985" y="5441264"/>
            <a:ext cx="5529494" cy="956278"/>
          </a:xfrm>
          <a:prstGeom prst="rect">
            <a:avLst/>
          </a:prstGeom>
        </p:spPr>
        <p:txBody>
          <a:bodyPr vert="horz" lIns="91438" tIns="45719" rIns="91438" bIns="45719" rtlCol="0">
            <a:noAutofit/>
          </a:bodyPr>
          <a:lstStyle>
            <a:lvl1pPr marL="285744" indent="-285744" algn="l" defTabSz="914377"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800" kern="1200">
                <a:solidFill>
                  <a:schemeClr val="tx1"/>
                </a:solidFill>
                <a:latin typeface="+mn-lt"/>
                <a:ea typeface="+mn-ea"/>
                <a:cs typeface="+mn-cs"/>
              </a:defRPr>
            </a:lvl1pPr>
            <a:lvl2pPr marL="573088" indent="-373063" algn="l" defTabSz="914377"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800" kern="1200">
                <a:solidFill>
                  <a:schemeClr val="tx1"/>
                </a:solidFill>
                <a:latin typeface="+mn-lt"/>
                <a:ea typeface="+mn-ea"/>
                <a:cs typeface="+mn-cs"/>
              </a:defRPr>
            </a:lvl2pPr>
            <a:lvl3pPr marL="684196" indent="-300031" algn="l" defTabSz="914377"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800" kern="1200">
                <a:solidFill>
                  <a:schemeClr val="tx1"/>
                </a:solidFill>
                <a:latin typeface="+mn-lt"/>
                <a:ea typeface="+mn-ea"/>
                <a:cs typeface="+mn-cs"/>
              </a:defRPr>
            </a:lvl3pPr>
            <a:lvl4pPr marL="912813" indent="-290513" algn="l" defTabSz="914377"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800" kern="1200">
                <a:solidFill>
                  <a:schemeClr val="tx1"/>
                </a:solidFill>
                <a:latin typeface="+mn-lt"/>
                <a:ea typeface="+mn-ea"/>
                <a:cs typeface="+mn-cs"/>
              </a:defRPr>
            </a:lvl4pPr>
            <a:lvl5pPr marL="1143000" indent="-274638" algn="l" defTabSz="914377"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800" kern="1200">
                <a:solidFill>
                  <a:schemeClr val="tx1"/>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lvl="2"/>
            <a:r>
              <a:rPr lang="en-US" altLang="zh-CN" sz="2400" dirty="0">
                <a:ea typeface="SimSun" panose="02010600030101010101" pitchFamily="2" charset="-122"/>
              </a:rPr>
              <a:t>Average link (group average)</a:t>
            </a:r>
          </a:p>
          <a:p>
            <a:pPr lvl="2"/>
            <a:r>
              <a:rPr lang="en-US" altLang="zh-CN" sz="2400" dirty="0">
                <a:ea typeface="SimSun" panose="02010600030101010101" pitchFamily="2" charset="-122"/>
              </a:rPr>
              <a:t>Centroid link (centroid similarity)</a:t>
            </a:r>
            <a:endParaRPr lang="en-US" dirty="0">
              <a:solidFill>
                <a:prstClr val="black"/>
              </a:solidFill>
            </a:endParaRPr>
          </a:p>
        </p:txBody>
      </p:sp>
    </p:spTree>
    <p:extLst>
      <p:ext uri="{BB962C8B-B14F-4D97-AF65-F5344CB8AC3E}">
        <p14:creationId xmlns:p14="http://schemas.microsoft.com/office/powerpoint/2010/main" val="40476413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228600" y="381001"/>
            <a:ext cx="12621126" cy="554039"/>
          </a:xfrm>
        </p:spPr>
        <p:txBody>
          <a:bodyPr>
            <a:noAutofit/>
          </a:bodyPr>
          <a:lstStyle/>
          <a:p>
            <a:r>
              <a:rPr lang="en-US" altLang="zh-CN" sz="4000" dirty="0">
                <a:ea typeface="SimSun" panose="02010600030101010101" pitchFamily="2" charset="-122"/>
                <a:cs typeface="Tahoma" panose="020B0604030504040204" pitchFamily="34" charset="0"/>
                <a:sym typeface="Symbol" panose="05050102010706020507" pitchFamily="18" charset="2"/>
              </a:rPr>
              <a:t>Single Link vs. Complete Link in Hierarchical Clustering</a:t>
            </a:r>
            <a:endParaRPr lang="en-US" altLang="en-US" sz="4000" dirty="0"/>
          </a:p>
        </p:txBody>
      </p:sp>
      <p:sp>
        <p:nvSpPr>
          <p:cNvPr id="25604" name="Rectangle 3"/>
          <p:cNvSpPr>
            <a:spLocks noGrp="1" noChangeArrowheads="1"/>
          </p:cNvSpPr>
          <p:nvPr>
            <p:ph idx="1"/>
          </p:nvPr>
        </p:nvSpPr>
        <p:spPr>
          <a:xfrm>
            <a:off x="488899" y="1158503"/>
            <a:ext cx="8624090" cy="5495793"/>
          </a:xfrm>
        </p:spPr>
        <p:txBody>
          <a:bodyPr/>
          <a:lstStyle/>
          <a:p>
            <a:r>
              <a:rPr lang="en-US" altLang="zh-CN" sz="2400" dirty="0">
                <a:ea typeface="SimSun" panose="02010600030101010101" pitchFamily="2" charset="-122"/>
                <a:cs typeface="Tahoma" panose="020B0604030504040204" pitchFamily="34" charset="0"/>
                <a:sym typeface="Symbol" panose="05050102010706020507" pitchFamily="18" charset="2"/>
              </a:rPr>
              <a:t>Single link (nearest neighbor)</a:t>
            </a:r>
          </a:p>
          <a:p>
            <a:pPr lvl="1"/>
            <a:r>
              <a:rPr lang="en-US" altLang="zh-CN" sz="2400" dirty="0">
                <a:ea typeface="SimSun" panose="02010600030101010101" pitchFamily="2" charset="-122"/>
                <a:cs typeface="Tahoma" panose="020B0604030504040204" pitchFamily="34" charset="0"/>
                <a:sym typeface="Symbol" panose="05050102010706020507" pitchFamily="18" charset="2"/>
              </a:rPr>
              <a:t>The similarity between two clusters is the similarity between their most similar (nearest neighbor) members</a:t>
            </a:r>
          </a:p>
          <a:p>
            <a:pPr lvl="1"/>
            <a:r>
              <a:rPr lang="en-US" altLang="zh-CN" sz="2400" dirty="0">
                <a:ea typeface="SimSun" panose="02010600030101010101" pitchFamily="2" charset="-122"/>
                <a:cs typeface="Tahoma" panose="020B0604030504040204" pitchFamily="34" charset="0"/>
                <a:sym typeface="Symbol" panose="05050102010706020507" pitchFamily="18" charset="2"/>
              </a:rPr>
              <a:t>Local similarity-based:  Emphasizing more on close regions, ignoring the overall structure of the cluster</a:t>
            </a:r>
          </a:p>
          <a:p>
            <a:pPr lvl="1"/>
            <a:r>
              <a:rPr lang="en-US" altLang="zh-CN" sz="2400" dirty="0">
                <a:ea typeface="SimSun" panose="02010600030101010101" pitchFamily="2" charset="-122"/>
                <a:cs typeface="Tahoma" panose="020B0604030504040204" pitchFamily="34" charset="0"/>
                <a:sym typeface="Symbol" panose="05050102010706020507" pitchFamily="18" charset="2"/>
              </a:rPr>
              <a:t>Capable of clustering non-elliptical shaped group of objects</a:t>
            </a:r>
          </a:p>
          <a:p>
            <a:pPr lvl="1"/>
            <a:r>
              <a:rPr lang="en-US" altLang="zh-CN" sz="2400" dirty="0">
                <a:ea typeface="SimSun" panose="02010600030101010101" pitchFamily="2" charset="-122"/>
                <a:cs typeface="Tahoma" panose="020B0604030504040204" pitchFamily="34" charset="0"/>
                <a:sym typeface="Symbol" panose="05050102010706020507" pitchFamily="18" charset="2"/>
              </a:rPr>
              <a:t>Sensitive to noise and outliers</a:t>
            </a:r>
          </a:p>
          <a:p>
            <a:r>
              <a:rPr lang="en-US" altLang="zh-CN" sz="2400" dirty="0">
                <a:ea typeface="SimSun" panose="02010600030101010101" pitchFamily="2" charset="-122"/>
                <a:cs typeface="Tahoma" panose="020B0604030504040204" pitchFamily="34" charset="0"/>
                <a:sym typeface="Symbol" panose="05050102010706020507" pitchFamily="18" charset="2"/>
              </a:rPr>
              <a:t>Complete link (diameter)</a:t>
            </a:r>
          </a:p>
          <a:p>
            <a:pPr lvl="1"/>
            <a:r>
              <a:rPr lang="en-US" altLang="zh-CN" sz="2400" dirty="0">
                <a:ea typeface="SimSun" panose="02010600030101010101" pitchFamily="2" charset="-122"/>
                <a:cs typeface="Tahoma" panose="020B0604030504040204" pitchFamily="34" charset="0"/>
                <a:sym typeface="Symbol" panose="05050102010706020507" pitchFamily="18" charset="2"/>
              </a:rPr>
              <a:t>The similarity between two clusters is the similarity between their most dissimilar members </a:t>
            </a:r>
          </a:p>
          <a:p>
            <a:pPr lvl="1"/>
            <a:r>
              <a:rPr lang="en-US" altLang="zh-CN" sz="2400" dirty="0">
                <a:ea typeface="SimSun" panose="02010600030101010101" pitchFamily="2" charset="-122"/>
                <a:cs typeface="Tahoma" panose="020B0604030504040204" pitchFamily="34" charset="0"/>
                <a:sym typeface="Symbol" panose="05050102010706020507" pitchFamily="18" charset="2"/>
              </a:rPr>
              <a:t>Merge two clusters to form one with the smallest diameter</a:t>
            </a:r>
          </a:p>
          <a:p>
            <a:pPr lvl="1"/>
            <a:r>
              <a:rPr lang="en-US" altLang="zh-CN" sz="2400" dirty="0">
                <a:ea typeface="SimSun" panose="02010600030101010101" pitchFamily="2" charset="-122"/>
                <a:cs typeface="Tahoma" panose="020B0604030504040204" pitchFamily="34" charset="0"/>
                <a:sym typeface="Symbol" panose="05050102010706020507" pitchFamily="18" charset="2"/>
              </a:rPr>
              <a:t>Nonlocal in behavior, obtaining compact shaped clusters</a:t>
            </a:r>
          </a:p>
          <a:p>
            <a:pPr lvl="1"/>
            <a:r>
              <a:rPr lang="en-US" altLang="zh-CN" sz="2400" dirty="0">
                <a:ea typeface="SimSun" panose="02010600030101010101" pitchFamily="2" charset="-122"/>
                <a:cs typeface="Tahoma" panose="020B0604030504040204" pitchFamily="34" charset="0"/>
                <a:sym typeface="Symbol" panose="05050102010706020507" pitchFamily="18" charset="2"/>
              </a:rPr>
              <a:t>Sensitive to outliers</a:t>
            </a:r>
          </a:p>
          <a:p>
            <a:pPr lvl="1"/>
            <a:endParaRPr lang="en-US" altLang="zh-CN" sz="2400" dirty="0">
              <a:ea typeface="SimSun" panose="02010600030101010101" pitchFamily="2" charset="-122"/>
              <a:cs typeface="Tahoma" panose="020B0604030504040204" pitchFamily="34" charset="0"/>
              <a:sym typeface="Symbol" panose="05050102010706020507" pitchFamily="18" charset="2"/>
            </a:endParaRPr>
          </a:p>
        </p:txBody>
      </p:sp>
      <p:grpSp>
        <p:nvGrpSpPr>
          <p:cNvPr id="2" name="Group 1"/>
          <p:cNvGrpSpPr/>
          <p:nvPr/>
        </p:nvGrpSpPr>
        <p:grpSpPr>
          <a:xfrm>
            <a:off x="9112989" y="1455718"/>
            <a:ext cx="2340561" cy="1066800"/>
            <a:chOff x="9112989" y="1455718"/>
            <a:chExt cx="2340561" cy="1066800"/>
          </a:xfrm>
        </p:grpSpPr>
        <p:grpSp>
          <p:nvGrpSpPr>
            <p:cNvPr id="4" name="Group 45"/>
            <p:cNvGrpSpPr>
              <a:grpSpLocks/>
            </p:cNvGrpSpPr>
            <p:nvPr/>
          </p:nvGrpSpPr>
          <p:grpSpPr bwMode="auto">
            <a:xfrm>
              <a:off x="9112989" y="1455718"/>
              <a:ext cx="914400" cy="1066800"/>
              <a:chOff x="6096000" y="152400"/>
              <a:chExt cx="914400" cy="1066800"/>
            </a:xfrm>
          </p:grpSpPr>
          <p:grpSp>
            <p:nvGrpSpPr>
              <p:cNvPr id="5" name="Group 38"/>
              <p:cNvGrpSpPr>
                <a:grpSpLocks/>
              </p:cNvGrpSpPr>
              <p:nvPr/>
            </p:nvGrpSpPr>
            <p:grpSpPr bwMode="auto">
              <a:xfrm>
                <a:off x="6096000" y="152400"/>
                <a:ext cx="914400" cy="1066800"/>
                <a:chOff x="6096000" y="152400"/>
                <a:chExt cx="914400" cy="1066800"/>
              </a:xfrm>
            </p:grpSpPr>
            <p:sp>
              <p:nvSpPr>
                <p:cNvPr id="7" name="Oval 6"/>
                <p:cNvSpPr/>
                <p:nvPr/>
              </p:nvSpPr>
              <p:spPr bwMode="auto">
                <a:xfrm>
                  <a:off x="6096000" y="152400"/>
                  <a:ext cx="914400" cy="1066800"/>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defTabSz="914400" fontAlgn="base">
                    <a:spcBef>
                      <a:spcPct val="0"/>
                    </a:spcBef>
                    <a:spcAft>
                      <a:spcPct val="0"/>
                    </a:spcAft>
                    <a:defRPr/>
                  </a:pPr>
                  <a:endParaRPr lang="zh-CN" altLang="zh-CN" sz="1800" b="1">
                    <a:solidFill>
                      <a:srgbClr val="000000"/>
                    </a:solidFill>
                    <a:effectLst>
                      <a:outerShdw blurRad="38100" dist="38100" dir="2700000" algn="tl">
                        <a:srgbClr val="C0C0C0"/>
                      </a:outerShdw>
                    </a:effectLst>
                  </a:endParaRPr>
                </a:p>
              </p:txBody>
            </p:sp>
            <p:sp>
              <p:nvSpPr>
                <p:cNvPr id="8" name="Oval 8"/>
                <p:cNvSpPr>
                  <a:spLocks noChangeArrowheads="1"/>
                </p:cNvSpPr>
                <p:nvPr/>
              </p:nvSpPr>
              <p:spPr bwMode="auto">
                <a:xfrm>
                  <a:off x="6324600" y="3048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9" name="Oval 9"/>
                <p:cNvSpPr>
                  <a:spLocks noChangeArrowheads="1"/>
                </p:cNvSpPr>
                <p:nvPr/>
              </p:nvSpPr>
              <p:spPr bwMode="auto">
                <a:xfrm>
                  <a:off x="6477000" y="457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0" name="Oval 10"/>
                <p:cNvSpPr>
                  <a:spLocks noChangeArrowheads="1"/>
                </p:cNvSpPr>
                <p:nvPr/>
              </p:nvSpPr>
              <p:spPr bwMode="auto">
                <a:xfrm>
                  <a:off x="6629400" y="838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1" name="Oval 11"/>
                <p:cNvSpPr>
                  <a:spLocks noChangeArrowheads="1"/>
                </p:cNvSpPr>
                <p:nvPr/>
              </p:nvSpPr>
              <p:spPr bwMode="auto">
                <a:xfrm>
                  <a:off x="6858000" y="609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2" name="Oval 12"/>
                <p:cNvSpPr>
                  <a:spLocks noChangeArrowheads="1"/>
                </p:cNvSpPr>
                <p:nvPr/>
              </p:nvSpPr>
              <p:spPr bwMode="auto">
                <a:xfrm>
                  <a:off x="6172200" y="7620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3" name="Oval 13"/>
                <p:cNvSpPr>
                  <a:spLocks noChangeArrowheads="1"/>
                </p:cNvSpPr>
                <p:nvPr/>
              </p:nvSpPr>
              <p:spPr bwMode="auto">
                <a:xfrm>
                  <a:off x="6172200" y="457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4" name="Oval 14"/>
                <p:cNvSpPr>
                  <a:spLocks noChangeArrowheads="1"/>
                </p:cNvSpPr>
                <p:nvPr/>
              </p:nvSpPr>
              <p:spPr bwMode="auto">
                <a:xfrm>
                  <a:off x="6629400" y="3048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5" name="Oval 16"/>
                <p:cNvSpPr>
                  <a:spLocks noChangeArrowheads="1"/>
                </p:cNvSpPr>
                <p:nvPr/>
              </p:nvSpPr>
              <p:spPr bwMode="auto">
                <a:xfrm>
                  <a:off x="6781800" y="457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6" name="Oval 17"/>
                <p:cNvSpPr>
                  <a:spLocks noChangeArrowheads="1"/>
                </p:cNvSpPr>
                <p:nvPr/>
              </p:nvSpPr>
              <p:spPr bwMode="auto">
                <a:xfrm>
                  <a:off x="6400800" y="7620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7" name="Oval 18"/>
                <p:cNvSpPr>
                  <a:spLocks noChangeArrowheads="1"/>
                </p:cNvSpPr>
                <p:nvPr/>
              </p:nvSpPr>
              <p:spPr bwMode="auto">
                <a:xfrm>
                  <a:off x="6629400" y="609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8" name="Oval 33"/>
                <p:cNvSpPr>
                  <a:spLocks noChangeArrowheads="1"/>
                </p:cNvSpPr>
                <p:nvPr/>
              </p:nvSpPr>
              <p:spPr bwMode="auto">
                <a:xfrm>
                  <a:off x="6477000" y="10668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9" name="Oval 34"/>
                <p:cNvSpPr>
                  <a:spLocks noChangeArrowheads="1"/>
                </p:cNvSpPr>
                <p:nvPr/>
              </p:nvSpPr>
              <p:spPr bwMode="auto">
                <a:xfrm>
                  <a:off x="6477000" y="228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0" name="Oval 35"/>
                <p:cNvSpPr>
                  <a:spLocks noChangeArrowheads="1"/>
                </p:cNvSpPr>
                <p:nvPr/>
              </p:nvSpPr>
              <p:spPr bwMode="auto">
                <a:xfrm>
                  <a:off x="6248400" y="990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1" name="Oval 36"/>
                <p:cNvSpPr>
                  <a:spLocks noChangeArrowheads="1"/>
                </p:cNvSpPr>
                <p:nvPr/>
              </p:nvSpPr>
              <p:spPr bwMode="auto">
                <a:xfrm>
                  <a:off x="6781800" y="990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grpSp>
          <p:sp>
            <p:nvSpPr>
              <p:cNvPr id="6" name="TextBox 43"/>
              <p:cNvSpPr txBox="1">
                <a:spLocks noChangeArrowheads="1"/>
              </p:cNvSpPr>
              <p:nvPr/>
            </p:nvSpPr>
            <p:spPr bwMode="auto">
              <a:xfrm flipH="1">
                <a:off x="6507481" y="533400"/>
                <a:ext cx="457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r>
                  <a:rPr lang="en-US" altLang="zh-CN" sz="1000">
                    <a:solidFill>
                      <a:srgbClr val="000000"/>
                    </a:solidFill>
                    <a:ea typeface="SimSun" panose="02010600030101010101" pitchFamily="2" charset="-122"/>
                  </a:rPr>
                  <a:t>X</a:t>
                </a:r>
              </a:p>
            </p:txBody>
          </p:sp>
        </p:grpSp>
        <p:grpSp>
          <p:nvGrpSpPr>
            <p:cNvPr id="22" name="Group 46"/>
            <p:cNvGrpSpPr>
              <a:grpSpLocks/>
            </p:cNvGrpSpPr>
            <p:nvPr/>
          </p:nvGrpSpPr>
          <p:grpSpPr bwMode="auto">
            <a:xfrm>
              <a:off x="10386750" y="1684318"/>
              <a:ext cx="1066800" cy="838200"/>
              <a:chOff x="7924800" y="304800"/>
              <a:chExt cx="1066800" cy="838200"/>
            </a:xfrm>
          </p:grpSpPr>
          <p:grpSp>
            <p:nvGrpSpPr>
              <p:cNvPr id="23" name="Group 39"/>
              <p:cNvGrpSpPr>
                <a:grpSpLocks/>
              </p:cNvGrpSpPr>
              <p:nvPr/>
            </p:nvGrpSpPr>
            <p:grpSpPr bwMode="auto">
              <a:xfrm>
                <a:off x="7924800" y="304800"/>
                <a:ext cx="1066800" cy="838200"/>
                <a:chOff x="7924800" y="304800"/>
                <a:chExt cx="1066800" cy="838200"/>
              </a:xfrm>
            </p:grpSpPr>
            <p:sp>
              <p:nvSpPr>
                <p:cNvPr id="25" name="Oval 24"/>
                <p:cNvSpPr/>
                <p:nvPr/>
              </p:nvSpPr>
              <p:spPr bwMode="auto">
                <a:xfrm>
                  <a:off x="7924800" y="304800"/>
                  <a:ext cx="1066800" cy="838200"/>
                </a:xfrm>
                <a:prstGeom prst="ellipse">
                  <a:avLst/>
                </a:prstGeom>
                <a:ln>
                  <a:solidFill>
                    <a:schemeClr val="tx2">
                      <a:lumMod val="60000"/>
                      <a:lumOff val="4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defTabSz="914400" fontAlgn="base">
                    <a:spcBef>
                      <a:spcPct val="0"/>
                    </a:spcBef>
                    <a:spcAft>
                      <a:spcPct val="0"/>
                    </a:spcAft>
                    <a:defRPr/>
                  </a:pPr>
                  <a:endParaRPr lang="zh-CN" altLang="zh-CN" sz="1800" b="1">
                    <a:solidFill>
                      <a:srgbClr val="000000"/>
                    </a:solidFill>
                    <a:effectLst>
                      <a:outerShdw blurRad="38100" dist="38100" dir="2700000" algn="tl">
                        <a:srgbClr val="C0C0C0"/>
                      </a:outerShdw>
                    </a:effectLst>
                  </a:endParaRPr>
                </a:p>
              </p:txBody>
            </p:sp>
            <p:sp>
              <p:nvSpPr>
                <p:cNvPr id="26" name="Oval 15"/>
                <p:cNvSpPr>
                  <a:spLocks noChangeArrowheads="1"/>
                </p:cNvSpPr>
                <p:nvPr/>
              </p:nvSpPr>
              <p:spPr bwMode="auto">
                <a:xfrm>
                  <a:off x="8305800" y="609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27" name="Oval 19"/>
                <p:cNvSpPr>
                  <a:spLocks noChangeArrowheads="1"/>
                </p:cNvSpPr>
                <p:nvPr/>
              </p:nvSpPr>
              <p:spPr bwMode="auto">
                <a:xfrm>
                  <a:off x="8458200" y="914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28" name="Oval 20"/>
                <p:cNvSpPr>
                  <a:spLocks noChangeArrowheads="1"/>
                </p:cNvSpPr>
                <p:nvPr/>
              </p:nvSpPr>
              <p:spPr bwMode="auto">
                <a:xfrm>
                  <a:off x="86106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29" name="Oval 21"/>
                <p:cNvSpPr>
                  <a:spLocks noChangeArrowheads="1"/>
                </p:cNvSpPr>
                <p:nvPr/>
              </p:nvSpPr>
              <p:spPr bwMode="auto">
                <a:xfrm>
                  <a:off x="8458200" y="762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30" name="Oval 22"/>
                <p:cNvSpPr>
                  <a:spLocks noChangeArrowheads="1"/>
                </p:cNvSpPr>
                <p:nvPr/>
              </p:nvSpPr>
              <p:spPr bwMode="auto">
                <a:xfrm>
                  <a:off x="8610600" y="381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31" name="Oval 23"/>
                <p:cNvSpPr>
                  <a:spLocks noChangeArrowheads="1"/>
                </p:cNvSpPr>
                <p:nvPr/>
              </p:nvSpPr>
              <p:spPr bwMode="auto">
                <a:xfrm>
                  <a:off x="81534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32" name="Oval 24"/>
                <p:cNvSpPr>
                  <a:spLocks noChangeArrowheads="1"/>
                </p:cNvSpPr>
                <p:nvPr/>
              </p:nvSpPr>
              <p:spPr bwMode="auto">
                <a:xfrm>
                  <a:off x="8305800" y="381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33" name="Oval 25"/>
                <p:cNvSpPr>
                  <a:spLocks noChangeArrowheads="1"/>
                </p:cNvSpPr>
                <p:nvPr/>
              </p:nvSpPr>
              <p:spPr bwMode="auto">
                <a:xfrm>
                  <a:off x="80010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34" name="Oval 26"/>
                <p:cNvSpPr>
                  <a:spLocks noChangeArrowheads="1"/>
                </p:cNvSpPr>
                <p:nvPr/>
              </p:nvSpPr>
              <p:spPr bwMode="auto">
                <a:xfrm>
                  <a:off x="84582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b="1">
                    <a:solidFill>
                      <a:srgbClr val="0000FF"/>
                    </a:solidFill>
                    <a:ea typeface="SimSun" panose="02010600030101010101" pitchFamily="2" charset="-122"/>
                  </a:endParaRPr>
                </a:p>
              </p:txBody>
            </p:sp>
            <p:sp>
              <p:nvSpPr>
                <p:cNvPr id="35" name="Oval 27"/>
                <p:cNvSpPr>
                  <a:spLocks noChangeArrowheads="1"/>
                </p:cNvSpPr>
                <p:nvPr/>
              </p:nvSpPr>
              <p:spPr bwMode="auto">
                <a:xfrm>
                  <a:off x="8153400" y="6858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36" name="Oval 28"/>
                <p:cNvSpPr>
                  <a:spLocks noChangeArrowheads="1"/>
                </p:cNvSpPr>
                <p:nvPr/>
              </p:nvSpPr>
              <p:spPr bwMode="auto">
                <a:xfrm>
                  <a:off x="83058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37" name="Oval 29"/>
                <p:cNvSpPr>
                  <a:spLocks noChangeArrowheads="1"/>
                </p:cNvSpPr>
                <p:nvPr/>
              </p:nvSpPr>
              <p:spPr bwMode="auto">
                <a:xfrm>
                  <a:off x="8610600" y="914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38" name="Oval 30"/>
                <p:cNvSpPr>
                  <a:spLocks noChangeArrowheads="1"/>
                </p:cNvSpPr>
                <p:nvPr/>
              </p:nvSpPr>
              <p:spPr bwMode="auto">
                <a:xfrm>
                  <a:off x="87630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39" name="Oval 31"/>
                <p:cNvSpPr>
                  <a:spLocks noChangeArrowheads="1"/>
                </p:cNvSpPr>
                <p:nvPr/>
              </p:nvSpPr>
              <p:spPr bwMode="auto">
                <a:xfrm>
                  <a:off x="8839200" y="609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40" name="Oval 32"/>
                <p:cNvSpPr>
                  <a:spLocks noChangeArrowheads="1"/>
                </p:cNvSpPr>
                <p:nvPr/>
              </p:nvSpPr>
              <p:spPr bwMode="auto">
                <a:xfrm>
                  <a:off x="8686800" y="6858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41" name="Oval 37"/>
                <p:cNvSpPr>
                  <a:spLocks noChangeArrowheads="1"/>
                </p:cNvSpPr>
                <p:nvPr/>
              </p:nvSpPr>
              <p:spPr bwMode="auto">
                <a:xfrm>
                  <a:off x="8229600" y="990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grpSp>
          <p:sp>
            <p:nvSpPr>
              <p:cNvPr id="24" name="TextBox 44"/>
              <p:cNvSpPr txBox="1">
                <a:spLocks noChangeArrowheads="1"/>
              </p:cNvSpPr>
              <p:nvPr/>
            </p:nvSpPr>
            <p:spPr bwMode="auto">
              <a:xfrm flipH="1">
                <a:off x="8458200" y="591979"/>
                <a:ext cx="457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r>
                  <a:rPr lang="en-US" altLang="zh-CN" sz="1000">
                    <a:solidFill>
                      <a:srgbClr val="000000"/>
                    </a:solidFill>
                    <a:ea typeface="SimSun" panose="02010600030101010101" pitchFamily="2" charset="-122"/>
                  </a:rPr>
                  <a:t>X</a:t>
                </a:r>
              </a:p>
            </p:txBody>
          </p:sp>
        </p:grpSp>
      </p:grpSp>
      <p:cxnSp>
        <p:nvCxnSpPr>
          <p:cNvPr id="42" name="Straight Connector 41"/>
          <p:cNvCxnSpPr>
            <a:stCxn id="11" idx="6"/>
            <a:endCxn id="33" idx="7"/>
          </p:cNvCxnSpPr>
          <p:nvPr/>
        </p:nvCxnSpPr>
        <p:spPr>
          <a:xfrm flipV="1">
            <a:off x="9951189" y="1924077"/>
            <a:ext cx="576802" cy="26941"/>
          </a:xfrm>
          <a:prstGeom prst="line">
            <a:avLst/>
          </a:prstGeom>
          <a:effectLst/>
        </p:spPr>
        <p:style>
          <a:lnRef idx="3">
            <a:schemeClr val="accent2"/>
          </a:lnRef>
          <a:fillRef idx="0">
            <a:schemeClr val="accent2"/>
          </a:fillRef>
          <a:effectRef idx="2">
            <a:schemeClr val="accent2"/>
          </a:effectRef>
          <a:fontRef idx="minor">
            <a:schemeClr val="tx1"/>
          </a:fontRef>
        </p:style>
      </p:cxnSp>
      <p:grpSp>
        <p:nvGrpSpPr>
          <p:cNvPr id="25609" name="Group 25608"/>
          <p:cNvGrpSpPr/>
          <p:nvPr/>
        </p:nvGrpSpPr>
        <p:grpSpPr>
          <a:xfrm>
            <a:off x="9176366" y="4170418"/>
            <a:ext cx="2340561" cy="1066800"/>
            <a:chOff x="9163261" y="3979918"/>
            <a:chExt cx="2340561" cy="1066800"/>
          </a:xfrm>
        </p:grpSpPr>
        <p:grpSp>
          <p:nvGrpSpPr>
            <p:cNvPr id="43" name="Group 42"/>
            <p:cNvGrpSpPr/>
            <p:nvPr/>
          </p:nvGrpSpPr>
          <p:grpSpPr>
            <a:xfrm>
              <a:off x="9163261" y="3979918"/>
              <a:ext cx="2340561" cy="1066800"/>
              <a:chOff x="9112989" y="1455718"/>
              <a:chExt cx="2340561" cy="1066800"/>
            </a:xfrm>
          </p:grpSpPr>
          <p:grpSp>
            <p:nvGrpSpPr>
              <p:cNvPr id="44" name="Group 45"/>
              <p:cNvGrpSpPr>
                <a:grpSpLocks/>
              </p:cNvGrpSpPr>
              <p:nvPr/>
            </p:nvGrpSpPr>
            <p:grpSpPr bwMode="auto">
              <a:xfrm>
                <a:off x="9112989" y="1455718"/>
                <a:ext cx="914400" cy="1066800"/>
                <a:chOff x="6096000" y="152400"/>
                <a:chExt cx="914400" cy="1066800"/>
              </a:xfrm>
            </p:grpSpPr>
            <p:grpSp>
              <p:nvGrpSpPr>
                <p:cNvPr id="65" name="Group 38"/>
                <p:cNvGrpSpPr>
                  <a:grpSpLocks/>
                </p:cNvGrpSpPr>
                <p:nvPr/>
              </p:nvGrpSpPr>
              <p:grpSpPr bwMode="auto">
                <a:xfrm>
                  <a:off x="6096000" y="152400"/>
                  <a:ext cx="914400" cy="1066800"/>
                  <a:chOff x="6096000" y="152400"/>
                  <a:chExt cx="914400" cy="1066800"/>
                </a:xfrm>
              </p:grpSpPr>
              <p:sp>
                <p:nvSpPr>
                  <p:cNvPr id="67" name="Oval 66"/>
                  <p:cNvSpPr/>
                  <p:nvPr/>
                </p:nvSpPr>
                <p:spPr bwMode="auto">
                  <a:xfrm>
                    <a:off x="6096000" y="152400"/>
                    <a:ext cx="914400" cy="1066800"/>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defTabSz="914400" fontAlgn="base">
                      <a:spcBef>
                        <a:spcPct val="0"/>
                      </a:spcBef>
                      <a:spcAft>
                        <a:spcPct val="0"/>
                      </a:spcAft>
                      <a:defRPr/>
                    </a:pPr>
                    <a:endParaRPr lang="zh-CN" altLang="zh-CN" sz="1800" b="1">
                      <a:solidFill>
                        <a:srgbClr val="000000"/>
                      </a:solidFill>
                      <a:effectLst>
                        <a:outerShdw blurRad="38100" dist="38100" dir="2700000" algn="tl">
                          <a:srgbClr val="C0C0C0"/>
                        </a:outerShdw>
                      </a:effectLst>
                    </a:endParaRPr>
                  </a:p>
                </p:txBody>
              </p:sp>
              <p:sp>
                <p:nvSpPr>
                  <p:cNvPr id="68" name="Oval 8"/>
                  <p:cNvSpPr>
                    <a:spLocks noChangeArrowheads="1"/>
                  </p:cNvSpPr>
                  <p:nvPr/>
                </p:nvSpPr>
                <p:spPr bwMode="auto">
                  <a:xfrm>
                    <a:off x="6324600" y="3048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69" name="Oval 9"/>
                  <p:cNvSpPr>
                    <a:spLocks noChangeArrowheads="1"/>
                  </p:cNvSpPr>
                  <p:nvPr/>
                </p:nvSpPr>
                <p:spPr bwMode="auto">
                  <a:xfrm>
                    <a:off x="6477000" y="457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0" name="Oval 10"/>
                  <p:cNvSpPr>
                    <a:spLocks noChangeArrowheads="1"/>
                  </p:cNvSpPr>
                  <p:nvPr/>
                </p:nvSpPr>
                <p:spPr bwMode="auto">
                  <a:xfrm>
                    <a:off x="6629400" y="838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1" name="Oval 11"/>
                  <p:cNvSpPr>
                    <a:spLocks noChangeArrowheads="1"/>
                  </p:cNvSpPr>
                  <p:nvPr/>
                </p:nvSpPr>
                <p:spPr bwMode="auto">
                  <a:xfrm>
                    <a:off x="6858000" y="609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2" name="Oval 12"/>
                  <p:cNvSpPr>
                    <a:spLocks noChangeArrowheads="1"/>
                  </p:cNvSpPr>
                  <p:nvPr/>
                </p:nvSpPr>
                <p:spPr bwMode="auto">
                  <a:xfrm>
                    <a:off x="6172200" y="7620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3" name="Oval 13"/>
                  <p:cNvSpPr>
                    <a:spLocks noChangeArrowheads="1"/>
                  </p:cNvSpPr>
                  <p:nvPr/>
                </p:nvSpPr>
                <p:spPr bwMode="auto">
                  <a:xfrm>
                    <a:off x="6172200" y="457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4" name="Oval 14"/>
                  <p:cNvSpPr>
                    <a:spLocks noChangeArrowheads="1"/>
                  </p:cNvSpPr>
                  <p:nvPr/>
                </p:nvSpPr>
                <p:spPr bwMode="auto">
                  <a:xfrm>
                    <a:off x="6629400" y="3048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5" name="Oval 16"/>
                  <p:cNvSpPr>
                    <a:spLocks noChangeArrowheads="1"/>
                  </p:cNvSpPr>
                  <p:nvPr/>
                </p:nvSpPr>
                <p:spPr bwMode="auto">
                  <a:xfrm>
                    <a:off x="6781800" y="457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6" name="Oval 17"/>
                  <p:cNvSpPr>
                    <a:spLocks noChangeArrowheads="1"/>
                  </p:cNvSpPr>
                  <p:nvPr/>
                </p:nvSpPr>
                <p:spPr bwMode="auto">
                  <a:xfrm>
                    <a:off x="6400800" y="7620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7" name="Oval 18"/>
                  <p:cNvSpPr>
                    <a:spLocks noChangeArrowheads="1"/>
                  </p:cNvSpPr>
                  <p:nvPr/>
                </p:nvSpPr>
                <p:spPr bwMode="auto">
                  <a:xfrm>
                    <a:off x="6629400" y="609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8" name="Oval 33"/>
                  <p:cNvSpPr>
                    <a:spLocks noChangeArrowheads="1"/>
                  </p:cNvSpPr>
                  <p:nvPr/>
                </p:nvSpPr>
                <p:spPr bwMode="auto">
                  <a:xfrm>
                    <a:off x="6477000" y="10668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9" name="Oval 34"/>
                  <p:cNvSpPr>
                    <a:spLocks noChangeArrowheads="1"/>
                  </p:cNvSpPr>
                  <p:nvPr/>
                </p:nvSpPr>
                <p:spPr bwMode="auto">
                  <a:xfrm>
                    <a:off x="6477000" y="228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80" name="Oval 35"/>
                  <p:cNvSpPr>
                    <a:spLocks noChangeArrowheads="1"/>
                  </p:cNvSpPr>
                  <p:nvPr/>
                </p:nvSpPr>
                <p:spPr bwMode="auto">
                  <a:xfrm>
                    <a:off x="6248400" y="990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81" name="Oval 36"/>
                  <p:cNvSpPr>
                    <a:spLocks noChangeArrowheads="1"/>
                  </p:cNvSpPr>
                  <p:nvPr/>
                </p:nvSpPr>
                <p:spPr bwMode="auto">
                  <a:xfrm>
                    <a:off x="6781800" y="990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grpSp>
            <p:sp>
              <p:nvSpPr>
                <p:cNvPr id="66" name="TextBox 43"/>
                <p:cNvSpPr txBox="1">
                  <a:spLocks noChangeArrowheads="1"/>
                </p:cNvSpPr>
                <p:nvPr/>
              </p:nvSpPr>
              <p:spPr bwMode="auto">
                <a:xfrm flipH="1">
                  <a:off x="6507481" y="533400"/>
                  <a:ext cx="457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r>
                    <a:rPr lang="en-US" altLang="zh-CN" sz="1000">
                      <a:solidFill>
                        <a:srgbClr val="000000"/>
                      </a:solidFill>
                      <a:ea typeface="SimSun" panose="02010600030101010101" pitchFamily="2" charset="-122"/>
                    </a:rPr>
                    <a:t>X</a:t>
                  </a:r>
                </a:p>
              </p:txBody>
            </p:sp>
          </p:grpSp>
          <p:grpSp>
            <p:nvGrpSpPr>
              <p:cNvPr id="45" name="Group 46"/>
              <p:cNvGrpSpPr>
                <a:grpSpLocks/>
              </p:cNvGrpSpPr>
              <p:nvPr/>
            </p:nvGrpSpPr>
            <p:grpSpPr bwMode="auto">
              <a:xfrm>
                <a:off x="10386750" y="1684318"/>
                <a:ext cx="1066800" cy="838200"/>
                <a:chOff x="7924800" y="304800"/>
                <a:chExt cx="1066800" cy="838200"/>
              </a:xfrm>
            </p:grpSpPr>
            <p:grpSp>
              <p:nvGrpSpPr>
                <p:cNvPr id="46" name="Group 39"/>
                <p:cNvGrpSpPr>
                  <a:grpSpLocks/>
                </p:cNvGrpSpPr>
                <p:nvPr/>
              </p:nvGrpSpPr>
              <p:grpSpPr bwMode="auto">
                <a:xfrm>
                  <a:off x="7924800" y="304800"/>
                  <a:ext cx="1066800" cy="838200"/>
                  <a:chOff x="7924800" y="304800"/>
                  <a:chExt cx="1066800" cy="838200"/>
                </a:xfrm>
              </p:grpSpPr>
              <p:sp>
                <p:nvSpPr>
                  <p:cNvPr id="48" name="Oval 47"/>
                  <p:cNvSpPr/>
                  <p:nvPr/>
                </p:nvSpPr>
                <p:spPr bwMode="auto">
                  <a:xfrm>
                    <a:off x="7924800" y="304800"/>
                    <a:ext cx="1066800" cy="838200"/>
                  </a:xfrm>
                  <a:prstGeom prst="ellipse">
                    <a:avLst/>
                  </a:prstGeom>
                  <a:ln>
                    <a:solidFill>
                      <a:schemeClr val="tx2">
                        <a:lumMod val="60000"/>
                        <a:lumOff val="4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defTabSz="914400" fontAlgn="base">
                      <a:spcBef>
                        <a:spcPct val="0"/>
                      </a:spcBef>
                      <a:spcAft>
                        <a:spcPct val="0"/>
                      </a:spcAft>
                      <a:defRPr/>
                    </a:pPr>
                    <a:endParaRPr lang="zh-CN" altLang="zh-CN" sz="1800" b="1">
                      <a:solidFill>
                        <a:srgbClr val="000000"/>
                      </a:solidFill>
                      <a:effectLst>
                        <a:outerShdw blurRad="38100" dist="38100" dir="2700000" algn="tl">
                          <a:srgbClr val="C0C0C0"/>
                        </a:outerShdw>
                      </a:effectLst>
                    </a:endParaRPr>
                  </a:p>
                </p:txBody>
              </p:sp>
              <p:sp>
                <p:nvSpPr>
                  <p:cNvPr id="49" name="Oval 15"/>
                  <p:cNvSpPr>
                    <a:spLocks noChangeArrowheads="1"/>
                  </p:cNvSpPr>
                  <p:nvPr/>
                </p:nvSpPr>
                <p:spPr bwMode="auto">
                  <a:xfrm>
                    <a:off x="8305800" y="609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50" name="Oval 19"/>
                  <p:cNvSpPr>
                    <a:spLocks noChangeArrowheads="1"/>
                  </p:cNvSpPr>
                  <p:nvPr/>
                </p:nvSpPr>
                <p:spPr bwMode="auto">
                  <a:xfrm>
                    <a:off x="8458200" y="914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51" name="Oval 20"/>
                  <p:cNvSpPr>
                    <a:spLocks noChangeArrowheads="1"/>
                  </p:cNvSpPr>
                  <p:nvPr/>
                </p:nvSpPr>
                <p:spPr bwMode="auto">
                  <a:xfrm>
                    <a:off x="86106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52" name="Oval 21"/>
                  <p:cNvSpPr>
                    <a:spLocks noChangeArrowheads="1"/>
                  </p:cNvSpPr>
                  <p:nvPr/>
                </p:nvSpPr>
                <p:spPr bwMode="auto">
                  <a:xfrm>
                    <a:off x="8458200" y="762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53" name="Oval 22"/>
                  <p:cNvSpPr>
                    <a:spLocks noChangeArrowheads="1"/>
                  </p:cNvSpPr>
                  <p:nvPr/>
                </p:nvSpPr>
                <p:spPr bwMode="auto">
                  <a:xfrm>
                    <a:off x="8610600" y="381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54" name="Oval 23"/>
                  <p:cNvSpPr>
                    <a:spLocks noChangeArrowheads="1"/>
                  </p:cNvSpPr>
                  <p:nvPr/>
                </p:nvSpPr>
                <p:spPr bwMode="auto">
                  <a:xfrm>
                    <a:off x="81534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55" name="Oval 24"/>
                  <p:cNvSpPr>
                    <a:spLocks noChangeArrowheads="1"/>
                  </p:cNvSpPr>
                  <p:nvPr/>
                </p:nvSpPr>
                <p:spPr bwMode="auto">
                  <a:xfrm>
                    <a:off x="8305800" y="381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56" name="Oval 25"/>
                  <p:cNvSpPr>
                    <a:spLocks noChangeArrowheads="1"/>
                  </p:cNvSpPr>
                  <p:nvPr/>
                </p:nvSpPr>
                <p:spPr bwMode="auto">
                  <a:xfrm>
                    <a:off x="80010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57" name="Oval 26"/>
                  <p:cNvSpPr>
                    <a:spLocks noChangeArrowheads="1"/>
                  </p:cNvSpPr>
                  <p:nvPr/>
                </p:nvSpPr>
                <p:spPr bwMode="auto">
                  <a:xfrm>
                    <a:off x="84582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b="1">
                      <a:solidFill>
                        <a:srgbClr val="0000FF"/>
                      </a:solidFill>
                      <a:ea typeface="SimSun" panose="02010600030101010101" pitchFamily="2" charset="-122"/>
                    </a:endParaRPr>
                  </a:p>
                </p:txBody>
              </p:sp>
              <p:sp>
                <p:nvSpPr>
                  <p:cNvPr id="58" name="Oval 27"/>
                  <p:cNvSpPr>
                    <a:spLocks noChangeArrowheads="1"/>
                  </p:cNvSpPr>
                  <p:nvPr/>
                </p:nvSpPr>
                <p:spPr bwMode="auto">
                  <a:xfrm>
                    <a:off x="8153400" y="6858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59" name="Oval 28"/>
                  <p:cNvSpPr>
                    <a:spLocks noChangeArrowheads="1"/>
                  </p:cNvSpPr>
                  <p:nvPr/>
                </p:nvSpPr>
                <p:spPr bwMode="auto">
                  <a:xfrm>
                    <a:off x="83058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60" name="Oval 29"/>
                  <p:cNvSpPr>
                    <a:spLocks noChangeArrowheads="1"/>
                  </p:cNvSpPr>
                  <p:nvPr/>
                </p:nvSpPr>
                <p:spPr bwMode="auto">
                  <a:xfrm>
                    <a:off x="8610600" y="914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61" name="Oval 30"/>
                  <p:cNvSpPr>
                    <a:spLocks noChangeArrowheads="1"/>
                  </p:cNvSpPr>
                  <p:nvPr/>
                </p:nvSpPr>
                <p:spPr bwMode="auto">
                  <a:xfrm>
                    <a:off x="87630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62" name="Oval 31"/>
                  <p:cNvSpPr>
                    <a:spLocks noChangeArrowheads="1"/>
                  </p:cNvSpPr>
                  <p:nvPr/>
                </p:nvSpPr>
                <p:spPr bwMode="auto">
                  <a:xfrm>
                    <a:off x="8839200" y="609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63" name="Oval 32"/>
                  <p:cNvSpPr>
                    <a:spLocks noChangeArrowheads="1"/>
                  </p:cNvSpPr>
                  <p:nvPr/>
                </p:nvSpPr>
                <p:spPr bwMode="auto">
                  <a:xfrm>
                    <a:off x="8686800" y="6858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64" name="Oval 37"/>
                  <p:cNvSpPr>
                    <a:spLocks noChangeArrowheads="1"/>
                  </p:cNvSpPr>
                  <p:nvPr/>
                </p:nvSpPr>
                <p:spPr bwMode="auto">
                  <a:xfrm>
                    <a:off x="8229600" y="990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grpSp>
            <p:sp>
              <p:nvSpPr>
                <p:cNvPr id="47" name="TextBox 44"/>
                <p:cNvSpPr txBox="1">
                  <a:spLocks noChangeArrowheads="1"/>
                </p:cNvSpPr>
                <p:nvPr/>
              </p:nvSpPr>
              <p:spPr bwMode="auto">
                <a:xfrm flipH="1">
                  <a:off x="8458200" y="591979"/>
                  <a:ext cx="457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r>
                    <a:rPr lang="en-US" altLang="zh-CN" sz="1000">
                      <a:solidFill>
                        <a:srgbClr val="000000"/>
                      </a:solidFill>
                      <a:ea typeface="SimSun" panose="02010600030101010101" pitchFamily="2" charset="-122"/>
                    </a:rPr>
                    <a:t>X</a:t>
                  </a:r>
                </a:p>
              </p:txBody>
            </p:sp>
          </p:grpSp>
        </p:grpSp>
        <p:cxnSp>
          <p:nvCxnSpPr>
            <p:cNvPr id="84" name="Straight Connector 83"/>
            <p:cNvCxnSpPr>
              <a:endCxn id="62" idx="4"/>
            </p:cNvCxnSpPr>
            <p:nvPr/>
          </p:nvCxnSpPr>
          <p:spPr>
            <a:xfrm flipV="1">
              <a:off x="9315661" y="4589518"/>
              <a:ext cx="2073861" cy="38100"/>
            </a:xfrm>
            <a:prstGeom prst="line">
              <a:avLst/>
            </a:prstGeom>
            <a:effectLst/>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2820697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44379" y="344905"/>
            <a:ext cx="12464715" cy="554039"/>
          </a:xfrm>
        </p:spPr>
        <p:txBody>
          <a:bodyPr>
            <a:noAutofit/>
          </a:bodyPr>
          <a:lstStyle/>
          <a:p>
            <a:r>
              <a:rPr lang="en-US" altLang="zh-CN" sz="4000" dirty="0">
                <a:ea typeface="SimSun" panose="02010600030101010101" pitchFamily="2" charset="-122"/>
                <a:cs typeface="Tahoma" panose="020B0604030504040204" pitchFamily="34" charset="0"/>
                <a:sym typeface="Symbol" panose="05050102010706020507" pitchFamily="18" charset="2"/>
              </a:rPr>
              <a:t>Agglomerative Clustering: Average vs. Centroid Links</a:t>
            </a:r>
            <a:endParaRPr lang="en-US" altLang="en-US" sz="4000" dirty="0"/>
          </a:p>
        </p:txBody>
      </p:sp>
      <p:sp>
        <p:nvSpPr>
          <p:cNvPr id="25604" name="Rectangle 3"/>
          <p:cNvSpPr>
            <a:spLocks noGrp="1" noChangeArrowheads="1"/>
          </p:cNvSpPr>
          <p:nvPr>
            <p:ph idx="1"/>
          </p:nvPr>
        </p:nvSpPr>
        <p:spPr>
          <a:xfrm>
            <a:off x="464523" y="1103086"/>
            <a:ext cx="9332323" cy="4087199"/>
          </a:xfrm>
        </p:spPr>
        <p:txBody>
          <a:bodyPr/>
          <a:lstStyle/>
          <a:p>
            <a:pPr>
              <a:spcBef>
                <a:spcPts val="400"/>
              </a:spcBef>
            </a:pPr>
            <a:r>
              <a:rPr lang="en-US" altLang="zh-CN" sz="2400" dirty="0">
                <a:ea typeface="SimSun" panose="02010600030101010101" pitchFamily="2" charset="-122"/>
                <a:cs typeface="Tahoma" panose="020B0604030504040204" pitchFamily="34" charset="0"/>
                <a:sym typeface="Symbol" panose="05050102010706020507" pitchFamily="18" charset="2"/>
              </a:rPr>
              <a:t>Agglomerative clustering with </a:t>
            </a:r>
            <a:r>
              <a:rPr lang="en-US" altLang="zh-CN" sz="2400" b="1" dirty="0">
                <a:ea typeface="SimSun" panose="02010600030101010101" pitchFamily="2" charset="-122"/>
                <a:cs typeface="Tahoma" panose="020B0604030504040204" pitchFamily="34" charset="0"/>
                <a:sym typeface="Symbol" panose="05050102010706020507" pitchFamily="18" charset="2"/>
              </a:rPr>
              <a:t>average link</a:t>
            </a:r>
          </a:p>
          <a:p>
            <a:pPr lvl="1">
              <a:spcBef>
                <a:spcPts val="400"/>
              </a:spcBef>
            </a:pPr>
            <a:r>
              <a:rPr lang="en-US" altLang="zh-CN" sz="2400" dirty="0">
                <a:ea typeface="SimSun" panose="02010600030101010101" pitchFamily="2" charset="-122"/>
                <a:cs typeface="Tahoma" panose="020B0604030504040204" pitchFamily="34" charset="0"/>
                <a:sym typeface="Symbol" panose="05050102010706020507" pitchFamily="18" charset="2"/>
              </a:rPr>
              <a:t> </a:t>
            </a:r>
            <a:r>
              <a:rPr lang="en-US" altLang="zh-CN" sz="2400" b="1" dirty="0">
                <a:ea typeface="SimSun" panose="02010600030101010101" pitchFamily="2" charset="-122"/>
                <a:cs typeface="Tahoma" panose="020B0604030504040204" pitchFamily="34" charset="0"/>
                <a:sym typeface="Symbol" panose="05050102010706020507" pitchFamily="18" charset="2"/>
              </a:rPr>
              <a:t>Average link</a:t>
            </a:r>
            <a:r>
              <a:rPr lang="en-US" altLang="zh-CN" sz="2400" dirty="0">
                <a:ea typeface="SimSun" panose="02010600030101010101" pitchFamily="2" charset="-122"/>
                <a:cs typeface="Tahoma" panose="020B0604030504040204" pitchFamily="34" charset="0"/>
                <a:sym typeface="Symbol" panose="05050102010706020507" pitchFamily="18" charset="2"/>
              </a:rPr>
              <a:t>:  The average distance between an element in one cluster and an element in the other (i.e., all pairs in two clusters)</a:t>
            </a:r>
          </a:p>
          <a:p>
            <a:pPr lvl="2">
              <a:spcBef>
                <a:spcPts val="400"/>
              </a:spcBef>
            </a:pPr>
            <a:r>
              <a:rPr lang="en-US" altLang="zh-CN" sz="2400" dirty="0">
                <a:ea typeface="SimSun" panose="02010600030101010101" pitchFamily="2" charset="-122"/>
                <a:cs typeface="Tahoma" panose="020B0604030504040204" pitchFamily="34" charset="0"/>
                <a:sym typeface="Symbol" panose="05050102010706020507" pitchFamily="18" charset="2"/>
              </a:rPr>
              <a:t>Expensive to compute</a:t>
            </a:r>
          </a:p>
          <a:p>
            <a:pPr>
              <a:spcBef>
                <a:spcPts val="400"/>
              </a:spcBef>
            </a:pPr>
            <a:r>
              <a:rPr lang="en-US" altLang="zh-CN" sz="2400" dirty="0">
                <a:ea typeface="SimSun" panose="02010600030101010101" pitchFamily="2" charset="-122"/>
                <a:cs typeface="Tahoma" panose="020B0604030504040204" pitchFamily="34" charset="0"/>
                <a:sym typeface="Symbol" panose="05050102010706020507" pitchFamily="18" charset="2"/>
              </a:rPr>
              <a:t>Agglomerative clustering with </a:t>
            </a:r>
            <a:r>
              <a:rPr lang="en-US" altLang="zh-CN" sz="2400" b="1" dirty="0">
                <a:ea typeface="SimSun" panose="02010600030101010101" pitchFamily="2" charset="-122"/>
                <a:cs typeface="Tahoma" panose="020B0604030504040204" pitchFamily="34" charset="0"/>
                <a:sym typeface="Symbol" panose="05050102010706020507" pitchFamily="18" charset="2"/>
              </a:rPr>
              <a:t>centroid link </a:t>
            </a:r>
            <a:r>
              <a:rPr lang="en-US" altLang="zh-CN" sz="2400" dirty="0">
                <a:ea typeface="SimSun" panose="02010600030101010101" pitchFamily="2" charset="-122"/>
                <a:cs typeface="Tahoma" panose="020B0604030504040204" pitchFamily="34" charset="0"/>
                <a:sym typeface="Symbol" panose="05050102010706020507" pitchFamily="18" charset="2"/>
              </a:rPr>
              <a:t> </a:t>
            </a:r>
          </a:p>
          <a:p>
            <a:pPr lvl="1">
              <a:spcBef>
                <a:spcPts val="400"/>
              </a:spcBef>
            </a:pPr>
            <a:r>
              <a:rPr lang="en-US" altLang="zh-CN" sz="2400" b="1" dirty="0">
                <a:ea typeface="SimSun" panose="02010600030101010101" pitchFamily="2" charset="-122"/>
                <a:cs typeface="Tahoma" panose="020B0604030504040204" pitchFamily="34" charset="0"/>
                <a:sym typeface="Symbol" panose="05050102010706020507" pitchFamily="18" charset="2"/>
              </a:rPr>
              <a:t>Centroid link</a:t>
            </a:r>
            <a:r>
              <a:rPr lang="en-US" altLang="zh-CN" sz="2400" dirty="0">
                <a:ea typeface="SimSun" panose="02010600030101010101" pitchFamily="2" charset="-122"/>
                <a:cs typeface="Tahoma" panose="020B0604030504040204" pitchFamily="34" charset="0"/>
                <a:sym typeface="Symbol" panose="05050102010706020507" pitchFamily="18" charset="2"/>
              </a:rPr>
              <a:t>: The distance between the centroids of two clusters</a:t>
            </a:r>
          </a:p>
          <a:p>
            <a:pPr>
              <a:spcBef>
                <a:spcPts val="400"/>
              </a:spcBef>
            </a:pPr>
            <a:r>
              <a:rPr lang="en-US" altLang="zh-CN" sz="2400" b="1" dirty="0">
                <a:ea typeface="SimSun" panose="02010600030101010101" pitchFamily="2" charset="-122"/>
                <a:cs typeface="Tahoma" panose="020B0604030504040204" pitchFamily="34" charset="0"/>
                <a:sym typeface="Symbol" panose="05050102010706020507" pitchFamily="18" charset="2"/>
              </a:rPr>
              <a:t>Group Averaged Agglomerative Clustering (GAAC)</a:t>
            </a:r>
          </a:p>
          <a:p>
            <a:pPr lvl="2">
              <a:spcBef>
                <a:spcPts val="400"/>
              </a:spcBef>
            </a:pPr>
            <a:r>
              <a:rPr lang="en-US" altLang="zh-CN" sz="2400" dirty="0">
                <a:ea typeface="SimSun" panose="02010600030101010101" pitchFamily="2" charset="-122"/>
                <a:cs typeface="Tahoma" panose="020B0604030504040204" pitchFamily="34" charset="0"/>
                <a:sym typeface="Symbol" panose="05050102010706020507" pitchFamily="18" charset="2"/>
              </a:rPr>
              <a:t>Let two clusters C</a:t>
            </a:r>
            <a:r>
              <a:rPr lang="en-US" altLang="zh-CN" sz="2400" baseline="-25000" dirty="0">
                <a:ea typeface="SimSun" panose="02010600030101010101" pitchFamily="2" charset="-122"/>
                <a:cs typeface="Tahoma" panose="020B0604030504040204" pitchFamily="34" charset="0"/>
                <a:sym typeface="Symbol" panose="05050102010706020507" pitchFamily="18" charset="2"/>
              </a:rPr>
              <a:t>a</a:t>
            </a:r>
            <a:r>
              <a:rPr lang="en-US" altLang="zh-CN" sz="2400" dirty="0">
                <a:ea typeface="SimSun" panose="02010600030101010101" pitchFamily="2" charset="-122"/>
                <a:cs typeface="Tahoma" panose="020B0604030504040204" pitchFamily="34" charset="0"/>
                <a:sym typeface="Symbol" panose="05050102010706020507" pitchFamily="18" charset="2"/>
              </a:rPr>
              <a:t> and </a:t>
            </a:r>
            <a:r>
              <a:rPr lang="en-US" altLang="zh-CN" sz="2400" dirty="0" err="1">
                <a:ea typeface="SimSun" panose="02010600030101010101" pitchFamily="2" charset="-122"/>
                <a:cs typeface="Tahoma" panose="020B0604030504040204" pitchFamily="34" charset="0"/>
                <a:sym typeface="Symbol" panose="05050102010706020507" pitchFamily="18" charset="2"/>
              </a:rPr>
              <a:t>C</a:t>
            </a:r>
            <a:r>
              <a:rPr lang="en-US" altLang="zh-CN" sz="2400" baseline="-25000" dirty="0" err="1">
                <a:ea typeface="SimSun" panose="02010600030101010101" pitchFamily="2" charset="-122"/>
                <a:cs typeface="Tahoma" panose="020B0604030504040204" pitchFamily="34" charset="0"/>
                <a:sym typeface="Symbol" panose="05050102010706020507" pitchFamily="18" charset="2"/>
              </a:rPr>
              <a:t>b</a:t>
            </a:r>
            <a:r>
              <a:rPr lang="en-US" altLang="zh-CN" sz="2400" dirty="0">
                <a:ea typeface="SimSun" panose="02010600030101010101" pitchFamily="2" charset="-122"/>
                <a:cs typeface="Tahoma" panose="020B0604030504040204" pitchFamily="34" charset="0"/>
                <a:sym typeface="Symbol" panose="05050102010706020507" pitchFamily="18" charset="2"/>
              </a:rPr>
              <a:t> be merged into </a:t>
            </a:r>
            <a:r>
              <a:rPr lang="en-US" altLang="zh-CN" sz="2400" dirty="0" err="1">
                <a:ea typeface="SimSun" panose="02010600030101010101" pitchFamily="2" charset="-122"/>
                <a:cs typeface="Tahoma" panose="020B0604030504040204" pitchFamily="34" charset="0"/>
                <a:sym typeface="Symbol" panose="05050102010706020507" pitchFamily="18" charset="2"/>
              </a:rPr>
              <a:t>C</a:t>
            </a:r>
            <a:r>
              <a:rPr lang="en-US" altLang="zh-CN" sz="2400" baseline="-25000" dirty="0" err="1">
                <a:ea typeface="SimSun" panose="02010600030101010101" pitchFamily="2" charset="-122"/>
                <a:cs typeface="Tahoma" panose="020B0604030504040204" pitchFamily="34" charset="0"/>
                <a:sym typeface="Symbol" panose="05050102010706020507" pitchFamily="18" charset="2"/>
              </a:rPr>
              <a:t>aUb</a:t>
            </a:r>
            <a:r>
              <a:rPr lang="en-US" altLang="zh-CN" sz="2400" dirty="0">
                <a:ea typeface="SimSun" panose="02010600030101010101" pitchFamily="2" charset="-122"/>
                <a:cs typeface="Tahoma" panose="020B0604030504040204" pitchFamily="34" charset="0"/>
                <a:sym typeface="Symbol" panose="05050102010706020507" pitchFamily="18" charset="2"/>
              </a:rPr>
              <a:t>.  The new centroid is:</a:t>
            </a:r>
          </a:p>
          <a:p>
            <a:pPr lvl="3">
              <a:spcBef>
                <a:spcPts val="400"/>
              </a:spcBef>
            </a:pPr>
            <a:r>
              <a:rPr lang="en-US" altLang="zh-CN" sz="2400" dirty="0">
                <a:ea typeface="SimSun" panose="02010600030101010101" pitchFamily="2" charset="-122"/>
                <a:cs typeface="Tahoma" panose="020B0604030504040204" pitchFamily="34" charset="0"/>
                <a:sym typeface="Symbol" panose="05050102010706020507" pitchFamily="18" charset="2"/>
              </a:rPr>
              <a:t>N</a:t>
            </a:r>
            <a:r>
              <a:rPr lang="en-US" altLang="zh-CN" sz="2400" baseline="-25000" dirty="0">
                <a:ea typeface="SimSun" panose="02010600030101010101" pitchFamily="2" charset="-122"/>
                <a:cs typeface="Tahoma" panose="020B0604030504040204" pitchFamily="34" charset="0"/>
                <a:sym typeface="Symbol" panose="05050102010706020507" pitchFamily="18" charset="2"/>
              </a:rPr>
              <a:t>a</a:t>
            </a:r>
            <a:r>
              <a:rPr lang="en-US" altLang="zh-CN" sz="2400" dirty="0">
                <a:ea typeface="SimSun" panose="02010600030101010101" pitchFamily="2" charset="-122"/>
                <a:cs typeface="Tahoma" panose="020B0604030504040204" pitchFamily="34" charset="0"/>
                <a:sym typeface="Symbol" panose="05050102010706020507" pitchFamily="18" charset="2"/>
              </a:rPr>
              <a:t> is the cardinality of cluster C</a:t>
            </a:r>
            <a:r>
              <a:rPr lang="en-US" altLang="zh-CN" sz="2400" baseline="-25000" dirty="0">
                <a:ea typeface="SimSun" panose="02010600030101010101" pitchFamily="2" charset="-122"/>
                <a:cs typeface="Tahoma" panose="020B0604030504040204" pitchFamily="34" charset="0"/>
                <a:sym typeface="Symbol" panose="05050102010706020507" pitchFamily="18" charset="2"/>
              </a:rPr>
              <a:t>a</a:t>
            </a:r>
            <a:r>
              <a:rPr lang="en-US" altLang="zh-CN" sz="2400" dirty="0">
                <a:ea typeface="SimSun" panose="02010600030101010101" pitchFamily="2" charset="-122"/>
                <a:cs typeface="Tahoma" panose="020B0604030504040204" pitchFamily="34" charset="0"/>
                <a:sym typeface="Symbol" panose="05050102010706020507" pitchFamily="18" charset="2"/>
              </a:rPr>
              <a:t>, and c</a:t>
            </a:r>
            <a:r>
              <a:rPr lang="en-US" altLang="zh-CN" sz="2400" baseline="-25000" dirty="0">
                <a:ea typeface="SimSun" panose="02010600030101010101" pitchFamily="2" charset="-122"/>
                <a:cs typeface="Tahoma" panose="020B0604030504040204" pitchFamily="34" charset="0"/>
                <a:sym typeface="Symbol" panose="05050102010706020507" pitchFamily="18" charset="2"/>
              </a:rPr>
              <a:t>a</a:t>
            </a:r>
            <a:r>
              <a:rPr lang="en-US" altLang="zh-CN" sz="2400" dirty="0">
                <a:ea typeface="SimSun" panose="02010600030101010101" pitchFamily="2" charset="-122"/>
                <a:cs typeface="Tahoma" panose="020B0604030504040204" pitchFamily="34" charset="0"/>
                <a:sym typeface="Symbol" panose="05050102010706020507" pitchFamily="18" charset="2"/>
              </a:rPr>
              <a:t> is the centroid of C</a:t>
            </a:r>
            <a:r>
              <a:rPr lang="en-US" altLang="zh-CN" sz="2400" baseline="-25000" dirty="0">
                <a:ea typeface="SimSun" panose="02010600030101010101" pitchFamily="2" charset="-122"/>
                <a:cs typeface="Tahoma" panose="020B0604030504040204" pitchFamily="34" charset="0"/>
                <a:sym typeface="Symbol" panose="05050102010706020507" pitchFamily="18" charset="2"/>
              </a:rPr>
              <a:t>a</a:t>
            </a:r>
          </a:p>
          <a:p>
            <a:pPr lvl="2">
              <a:spcBef>
                <a:spcPts val="400"/>
              </a:spcBef>
            </a:pPr>
            <a:r>
              <a:rPr lang="en-US" altLang="zh-CN" sz="2400" dirty="0">
                <a:ea typeface="SimSun" panose="02010600030101010101" pitchFamily="2" charset="-122"/>
                <a:cs typeface="Tahoma" panose="020B0604030504040204" pitchFamily="34" charset="0"/>
                <a:sym typeface="Symbol" panose="05050102010706020507" pitchFamily="18" charset="2"/>
              </a:rPr>
              <a:t>The similarity measure for GAAC is the average of their distances</a:t>
            </a:r>
          </a:p>
        </p:txBody>
      </p:sp>
      <p:grpSp>
        <p:nvGrpSpPr>
          <p:cNvPr id="2" name="Group 1"/>
          <p:cNvGrpSpPr/>
          <p:nvPr/>
        </p:nvGrpSpPr>
        <p:grpSpPr>
          <a:xfrm>
            <a:off x="9339646" y="1212136"/>
            <a:ext cx="2427044" cy="1066800"/>
            <a:chOff x="9112989" y="1189018"/>
            <a:chExt cx="2427044" cy="1066800"/>
          </a:xfrm>
        </p:grpSpPr>
        <p:grpSp>
          <p:nvGrpSpPr>
            <p:cNvPr id="4" name="Group 45"/>
            <p:cNvGrpSpPr>
              <a:grpSpLocks/>
            </p:cNvGrpSpPr>
            <p:nvPr/>
          </p:nvGrpSpPr>
          <p:grpSpPr bwMode="auto">
            <a:xfrm>
              <a:off x="9112989" y="1189018"/>
              <a:ext cx="914400" cy="1066800"/>
              <a:chOff x="6096000" y="152400"/>
              <a:chExt cx="914400" cy="1066800"/>
            </a:xfrm>
          </p:grpSpPr>
          <p:grpSp>
            <p:nvGrpSpPr>
              <p:cNvPr id="5" name="Group 38"/>
              <p:cNvGrpSpPr>
                <a:grpSpLocks/>
              </p:cNvGrpSpPr>
              <p:nvPr/>
            </p:nvGrpSpPr>
            <p:grpSpPr bwMode="auto">
              <a:xfrm>
                <a:off x="6096000" y="152400"/>
                <a:ext cx="914400" cy="1066800"/>
                <a:chOff x="6096000" y="152400"/>
                <a:chExt cx="914400" cy="1066800"/>
              </a:xfrm>
            </p:grpSpPr>
            <p:sp>
              <p:nvSpPr>
                <p:cNvPr id="7" name="Oval 6"/>
                <p:cNvSpPr/>
                <p:nvPr/>
              </p:nvSpPr>
              <p:spPr bwMode="auto">
                <a:xfrm>
                  <a:off x="6096000" y="152400"/>
                  <a:ext cx="914400" cy="1066800"/>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defTabSz="914400" fontAlgn="base">
                    <a:spcBef>
                      <a:spcPct val="0"/>
                    </a:spcBef>
                    <a:spcAft>
                      <a:spcPct val="0"/>
                    </a:spcAft>
                    <a:defRPr/>
                  </a:pPr>
                  <a:endParaRPr lang="zh-CN" altLang="zh-CN" sz="1800" b="1">
                    <a:solidFill>
                      <a:srgbClr val="000000"/>
                    </a:solidFill>
                    <a:effectLst>
                      <a:outerShdw blurRad="38100" dist="38100" dir="2700000" algn="tl">
                        <a:srgbClr val="C0C0C0"/>
                      </a:outerShdw>
                    </a:effectLst>
                  </a:endParaRPr>
                </a:p>
              </p:txBody>
            </p:sp>
            <p:sp>
              <p:nvSpPr>
                <p:cNvPr id="8" name="Oval 8"/>
                <p:cNvSpPr>
                  <a:spLocks noChangeArrowheads="1"/>
                </p:cNvSpPr>
                <p:nvPr/>
              </p:nvSpPr>
              <p:spPr bwMode="auto">
                <a:xfrm>
                  <a:off x="6324600" y="3048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9" name="Oval 9"/>
                <p:cNvSpPr>
                  <a:spLocks noChangeArrowheads="1"/>
                </p:cNvSpPr>
                <p:nvPr/>
              </p:nvSpPr>
              <p:spPr bwMode="auto">
                <a:xfrm>
                  <a:off x="6477000" y="457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0" name="Oval 10"/>
                <p:cNvSpPr>
                  <a:spLocks noChangeArrowheads="1"/>
                </p:cNvSpPr>
                <p:nvPr/>
              </p:nvSpPr>
              <p:spPr bwMode="auto">
                <a:xfrm>
                  <a:off x="6629400" y="838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1" name="Oval 11"/>
                <p:cNvSpPr>
                  <a:spLocks noChangeArrowheads="1"/>
                </p:cNvSpPr>
                <p:nvPr/>
              </p:nvSpPr>
              <p:spPr bwMode="auto">
                <a:xfrm>
                  <a:off x="6858000" y="609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2" name="Oval 12"/>
                <p:cNvSpPr>
                  <a:spLocks noChangeArrowheads="1"/>
                </p:cNvSpPr>
                <p:nvPr/>
              </p:nvSpPr>
              <p:spPr bwMode="auto">
                <a:xfrm>
                  <a:off x="6172200" y="7620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3" name="Oval 13"/>
                <p:cNvSpPr>
                  <a:spLocks noChangeArrowheads="1"/>
                </p:cNvSpPr>
                <p:nvPr/>
              </p:nvSpPr>
              <p:spPr bwMode="auto">
                <a:xfrm>
                  <a:off x="6172200" y="457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4" name="Oval 14"/>
                <p:cNvSpPr>
                  <a:spLocks noChangeArrowheads="1"/>
                </p:cNvSpPr>
                <p:nvPr/>
              </p:nvSpPr>
              <p:spPr bwMode="auto">
                <a:xfrm>
                  <a:off x="6629400" y="3048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5" name="Oval 16"/>
                <p:cNvSpPr>
                  <a:spLocks noChangeArrowheads="1"/>
                </p:cNvSpPr>
                <p:nvPr/>
              </p:nvSpPr>
              <p:spPr bwMode="auto">
                <a:xfrm>
                  <a:off x="6781800" y="457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6" name="Oval 17"/>
                <p:cNvSpPr>
                  <a:spLocks noChangeArrowheads="1"/>
                </p:cNvSpPr>
                <p:nvPr/>
              </p:nvSpPr>
              <p:spPr bwMode="auto">
                <a:xfrm>
                  <a:off x="6400800" y="7620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7" name="Oval 18"/>
                <p:cNvSpPr>
                  <a:spLocks noChangeArrowheads="1"/>
                </p:cNvSpPr>
                <p:nvPr/>
              </p:nvSpPr>
              <p:spPr bwMode="auto">
                <a:xfrm>
                  <a:off x="6629400" y="609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8" name="Oval 33"/>
                <p:cNvSpPr>
                  <a:spLocks noChangeArrowheads="1"/>
                </p:cNvSpPr>
                <p:nvPr/>
              </p:nvSpPr>
              <p:spPr bwMode="auto">
                <a:xfrm>
                  <a:off x="6477000" y="10668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9" name="Oval 34"/>
                <p:cNvSpPr>
                  <a:spLocks noChangeArrowheads="1"/>
                </p:cNvSpPr>
                <p:nvPr/>
              </p:nvSpPr>
              <p:spPr bwMode="auto">
                <a:xfrm>
                  <a:off x="6477000" y="228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0" name="Oval 35"/>
                <p:cNvSpPr>
                  <a:spLocks noChangeArrowheads="1"/>
                </p:cNvSpPr>
                <p:nvPr/>
              </p:nvSpPr>
              <p:spPr bwMode="auto">
                <a:xfrm>
                  <a:off x="6248400" y="990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1" name="Oval 36"/>
                <p:cNvSpPr>
                  <a:spLocks noChangeArrowheads="1"/>
                </p:cNvSpPr>
                <p:nvPr/>
              </p:nvSpPr>
              <p:spPr bwMode="auto">
                <a:xfrm>
                  <a:off x="6781800" y="990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grpSp>
          <p:sp>
            <p:nvSpPr>
              <p:cNvPr id="6" name="TextBox 43"/>
              <p:cNvSpPr txBox="1">
                <a:spLocks noChangeArrowheads="1"/>
              </p:cNvSpPr>
              <p:nvPr/>
            </p:nvSpPr>
            <p:spPr bwMode="auto">
              <a:xfrm flipH="1">
                <a:off x="6507481" y="533400"/>
                <a:ext cx="457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r>
                  <a:rPr lang="en-US" altLang="zh-CN" sz="1000">
                    <a:solidFill>
                      <a:srgbClr val="000000"/>
                    </a:solidFill>
                  </a:rPr>
                  <a:t>X</a:t>
                </a:r>
              </a:p>
            </p:txBody>
          </p:sp>
        </p:grpSp>
        <p:grpSp>
          <p:nvGrpSpPr>
            <p:cNvPr id="22" name="Group 46"/>
            <p:cNvGrpSpPr>
              <a:grpSpLocks/>
            </p:cNvGrpSpPr>
            <p:nvPr/>
          </p:nvGrpSpPr>
          <p:grpSpPr bwMode="auto">
            <a:xfrm>
              <a:off x="10473233" y="1341418"/>
              <a:ext cx="1066800" cy="838200"/>
              <a:chOff x="7924800" y="304800"/>
              <a:chExt cx="1066800" cy="838200"/>
            </a:xfrm>
          </p:grpSpPr>
          <p:grpSp>
            <p:nvGrpSpPr>
              <p:cNvPr id="23" name="Group 39"/>
              <p:cNvGrpSpPr>
                <a:grpSpLocks/>
              </p:cNvGrpSpPr>
              <p:nvPr/>
            </p:nvGrpSpPr>
            <p:grpSpPr bwMode="auto">
              <a:xfrm>
                <a:off x="7924800" y="304800"/>
                <a:ext cx="1066800" cy="838200"/>
                <a:chOff x="7924800" y="304800"/>
                <a:chExt cx="1066800" cy="838200"/>
              </a:xfrm>
            </p:grpSpPr>
            <p:sp>
              <p:nvSpPr>
                <p:cNvPr id="25" name="Oval 24"/>
                <p:cNvSpPr/>
                <p:nvPr/>
              </p:nvSpPr>
              <p:spPr bwMode="auto">
                <a:xfrm>
                  <a:off x="7924800" y="304800"/>
                  <a:ext cx="1066800" cy="838200"/>
                </a:xfrm>
                <a:prstGeom prst="ellipse">
                  <a:avLst/>
                </a:prstGeom>
                <a:ln>
                  <a:solidFill>
                    <a:schemeClr val="tx2">
                      <a:lumMod val="60000"/>
                      <a:lumOff val="4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defTabSz="914400" fontAlgn="base">
                    <a:spcBef>
                      <a:spcPct val="0"/>
                    </a:spcBef>
                    <a:spcAft>
                      <a:spcPct val="0"/>
                    </a:spcAft>
                    <a:defRPr/>
                  </a:pPr>
                  <a:endParaRPr lang="zh-CN" altLang="zh-CN" sz="1800" b="1">
                    <a:solidFill>
                      <a:srgbClr val="000000"/>
                    </a:solidFill>
                    <a:effectLst>
                      <a:outerShdw blurRad="38100" dist="38100" dir="2700000" algn="tl">
                        <a:srgbClr val="C0C0C0"/>
                      </a:outerShdw>
                    </a:effectLst>
                  </a:endParaRPr>
                </a:p>
              </p:txBody>
            </p:sp>
            <p:sp>
              <p:nvSpPr>
                <p:cNvPr id="26" name="Oval 15"/>
                <p:cNvSpPr>
                  <a:spLocks noChangeArrowheads="1"/>
                </p:cNvSpPr>
                <p:nvPr/>
              </p:nvSpPr>
              <p:spPr bwMode="auto">
                <a:xfrm>
                  <a:off x="8305800" y="609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27" name="Oval 19"/>
                <p:cNvSpPr>
                  <a:spLocks noChangeArrowheads="1"/>
                </p:cNvSpPr>
                <p:nvPr/>
              </p:nvSpPr>
              <p:spPr bwMode="auto">
                <a:xfrm>
                  <a:off x="8458200" y="914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28" name="Oval 20"/>
                <p:cNvSpPr>
                  <a:spLocks noChangeArrowheads="1"/>
                </p:cNvSpPr>
                <p:nvPr/>
              </p:nvSpPr>
              <p:spPr bwMode="auto">
                <a:xfrm>
                  <a:off x="86106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29" name="Oval 21"/>
                <p:cNvSpPr>
                  <a:spLocks noChangeArrowheads="1"/>
                </p:cNvSpPr>
                <p:nvPr/>
              </p:nvSpPr>
              <p:spPr bwMode="auto">
                <a:xfrm>
                  <a:off x="8458200" y="762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0" name="Oval 22"/>
                <p:cNvSpPr>
                  <a:spLocks noChangeArrowheads="1"/>
                </p:cNvSpPr>
                <p:nvPr/>
              </p:nvSpPr>
              <p:spPr bwMode="auto">
                <a:xfrm>
                  <a:off x="8610600" y="381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1" name="Oval 23"/>
                <p:cNvSpPr>
                  <a:spLocks noChangeArrowheads="1"/>
                </p:cNvSpPr>
                <p:nvPr/>
              </p:nvSpPr>
              <p:spPr bwMode="auto">
                <a:xfrm>
                  <a:off x="81534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2" name="Oval 24"/>
                <p:cNvSpPr>
                  <a:spLocks noChangeArrowheads="1"/>
                </p:cNvSpPr>
                <p:nvPr/>
              </p:nvSpPr>
              <p:spPr bwMode="auto">
                <a:xfrm>
                  <a:off x="8305800" y="381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3" name="Oval 25"/>
                <p:cNvSpPr>
                  <a:spLocks noChangeArrowheads="1"/>
                </p:cNvSpPr>
                <p:nvPr/>
              </p:nvSpPr>
              <p:spPr bwMode="auto">
                <a:xfrm>
                  <a:off x="80010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4" name="Oval 26"/>
                <p:cNvSpPr>
                  <a:spLocks noChangeArrowheads="1"/>
                </p:cNvSpPr>
                <p:nvPr/>
              </p:nvSpPr>
              <p:spPr bwMode="auto">
                <a:xfrm>
                  <a:off x="84582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b="1">
                    <a:solidFill>
                      <a:srgbClr val="0000FF"/>
                    </a:solidFill>
                  </a:endParaRPr>
                </a:p>
              </p:txBody>
            </p:sp>
            <p:sp>
              <p:nvSpPr>
                <p:cNvPr id="35" name="Oval 27"/>
                <p:cNvSpPr>
                  <a:spLocks noChangeArrowheads="1"/>
                </p:cNvSpPr>
                <p:nvPr/>
              </p:nvSpPr>
              <p:spPr bwMode="auto">
                <a:xfrm>
                  <a:off x="8153400" y="6858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6" name="Oval 28"/>
                <p:cNvSpPr>
                  <a:spLocks noChangeArrowheads="1"/>
                </p:cNvSpPr>
                <p:nvPr/>
              </p:nvSpPr>
              <p:spPr bwMode="auto">
                <a:xfrm>
                  <a:off x="83058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7" name="Oval 29"/>
                <p:cNvSpPr>
                  <a:spLocks noChangeArrowheads="1"/>
                </p:cNvSpPr>
                <p:nvPr/>
              </p:nvSpPr>
              <p:spPr bwMode="auto">
                <a:xfrm>
                  <a:off x="8610600" y="914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8" name="Oval 30"/>
                <p:cNvSpPr>
                  <a:spLocks noChangeArrowheads="1"/>
                </p:cNvSpPr>
                <p:nvPr/>
              </p:nvSpPr>
              <p:spPr bwMode="auto">
                <a:xfrm>
                  <a:off x="87630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9" name="Oval 31"/>
                <p:cNvSpPr>
                  <a:spLocks noChangeArrowheads="1"/>
                </p:cNvSpPr>
                <p:nvPr/>
              </p:nvSpPr>
              <p:spPr bwMode="auto">
                <a:xfrm>
                  <a:off x="8839200" y="609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0" name="Oval 32"/>
                <p:cNvSpPr>
                  <a:spLocks noChangeArrowheads="1"/>
                </p:cNvSpPr>
                <p:nvPr/>
              </p:nvSpPr>
              <p:spPr bwMode="auto">
                <a:xfrm>
                  <a:off x="8686800" y="6858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1" name="Oval 37"/>
                <p:cNvSpPr>
                  <a:spLocks noChangeArrowheads="1"/>
                </p:cNvSpPr>
                <p:nvPr/>
              </p:nvSpPr>
              <p:spPr bwMode="auto">
                <a:xfrm>
                  <a:off x="8229600" y="990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grpSp>
          <p:sp>
            <p:nvSpPr>
              <p:cNvPr id="24" name="TextBox 44"/>
              <p:cNvSpPr txBox="1">
                <a:spLocks noChangeArrowheads="1"/>
              </p:cNvSpPr>
              <p:nvPr/>
            </p:nvSpPr>
            <p:spPr bwMode="auto">
              <a:xfrm flipH="1">
                <a:off x="8458200" y="591979"/>
                <a:ext cx="457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r>
                  <a:rPr lang="en-US" altLang="zh-CN" sz="1000" dirty="0">
                    <a:solidFill>
                      <a:srgbClr val="000000"/>
                    </a:solidFill>
                  </a:rPr>
                  <a:t>X</a:t>
                </a:r>
              </a:p>
            </p:txBody>
          </p:sp>
        </p:grpSp>
      </p:grpSp>
      <p:graphicFrame>
        <p:nvGraphicFramePr>
          <p:cNvPr id="82" name="Object 81"/>
          <p:cNvGraphicFramePr>
            <a:graphicFrameLocks noChangeAspect="1"/>
          </p:cNvGraphicFramePr>
          <p:nvPr>
            <p:extLst>
              <p:ext uri="{D42A27DB-BD31-4B8C-83A1-F6EECF244321}">
                <p14:modId xmlns:p14="http://schemas.microsoft.com/office/powerpoint/2010/main" val="2642645290"/>
              </p:ext>
            </p:extLst>
          </p:nvPr>
        </p:nvGraphicFramePr>
        <p:xfrm>
          <a:off x="9606346" y="4133170"/>
          <a:ext cx="2422525" cy="735012"/>
        </p:xfrm>
        <a:graphic>
          <a:graphicData uri="http://schemas.openxmlformats.org/presentationml/2006/ole">
            <mc:AlternateContent xmlns:mc="http://schemas.openxmlformats.org/markup-compatibility/2006">
              <mc:Choice xmlns:v="urn:schemas-microsoft-com:vml" Requires="v">
                <p:oleObj spid="_x0000_s10296" name="Equation" r:id="rId4" imgW="1193760" imgH="431640" progId="Equation.DSMT4">
                  <p:embed/>
                </p:oleObj>
              </mc:Choice>
              <mc:Fallback>
                <p:oleObj name="Equation" r:id="rId4" imgW="1193760" imgH="431640" progId="Equation.DSMT4">
                  <p:embed/>
                  <p:pic>
                    <p:nvPicPr>
                      <p:cNvPr id="0" name=""/>
                      <p:cNvPicPr/>
                      <p:nvPr/>
                    </p:nvPicPr>
                    <p:blipFill>
                      <a:blip r:embed="rId5"/>
                      <a:stretch>
                        <a:fillRect/>
                      </a:stretch>
                    </p:blipFill>
                    <p:spPr>
                      <a:xfrm>
                        <a:off x="9606346" y="4133170"/>
                        <a:ext cx="2422525" cy="735012"/>
                      </a:xfrm>
                      <a:prstGeom prst="rect">
                        <a:avLst/>
                      </a:prstGeom>
                    </p:spPr>
                  </p:pic>
                </p:oleObj>
              </mc:Fallback>
            </mc:AlternateContent>
          </a:graphicData>
        </a:graphic>
      </p:graphicFrame>
      <p:grpSp>
        <p:nvGrpSpPr>
          <p:cNvPr id="25602" name="Group 25601"/>
          <p:cNvGrpSpPr/>
          <p:nvPr/>
        </p:nvGrpSpPr>
        <p:grpSpPr>
          <a:xfrm>
            <a:off x="9424513" y="2592128"/>
            <a:ext cx="2340561" cy="1066800"/>
            <a:chOff x="9405800" y="4382099"/>
            <a:chExt cx="2340561" cy="1066800"/>
          </a:xfrm>
        </p:grpSpPr>
        <p:grpSp>
          <p:nvGrpSpPr>
            <p:cNvPr id="42" name="Group 41"/>
            <p:cNvGrpSpPr/>
            <p:nvPr/>
          </p:nvGrpSpPr>
          <p:grpSpPr>
            <a:xfrm>
              <a:off x="9405800" y="4382099"/>
              <a:ext cx="2340561" cy="1066800"/>
              <a:chOff x="9112989" y="1455718"/>
              <a:chExt cx="2340561" cy="1066800"/>
            </a:xfrm>
          </p:grpSpPr>
          <p:grpSp>
            <p:nvGrpSpPr>
              <p:cNvPr id="43" name="Group 45"/>
              <p:cNvGrpSpPr>
                <a:grpSpLocks/>
              </p:cNvGrpSpPr>
              <p:nvPr/>
            </p:nvGrpSpPr>
            <p:grpSpPr bwMode="auto">
              <a:xfrm>
                <a:off x="9112989" y="1455718"/>
                <a:ext cx="914400" cy="1066800"/>
                <a:chOff x="6096000" y="152400"/>
                <a:chExt cx="914400" cy="1066800"/>
              </a:xfrm>
            </p:grpSpPr>
            <p:grpSp>
              <p:nvGrpSpPr>
                <p:cNvPr id="64" name="Group 38"/>
                <p:cNvGrpSpPr>
                  <a:grpSpLocks/>
                </p:cNvGrpSpPr>
                <p:nvPr/>
              </p:nvGrpSpPr>
              <p:grpSpPr bwMode="auto">
                <a:xfrm>
                  <a:off x="6096000" y="152400"/>
                  <a:ext cx="914400" cy="1066800"/>
                  <a:chOff x="6096000" y="152400"/>
                  <a:chExt cx="914400" cy="1066800"/>
                </a:xfrm>
              </p:grpSpPr>
              <p:sp>
                <p:nvSpPr>
                  <p:cNvPr id="66" name="Oval 65"/>
                  <p:cNvSpPr/>
                  <p:nvPr/>
                </p:nvSpPr>
                <p:spPr bwMode="auto">
                  <a:xfrm>
                    <a:off x="6096000" y="152400"/>
                    <a:ext cx="914400" cy="1066800"/>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defTabSz="914400" fontAlgn="base">
                      <a:spcBef>
                        <a:spcPct val="0"/>
                      </a:spcBef>
                      <a:spcAft>
                        <a:spcPct val="0"/>
                      </a:spcAft>
                      <a:defRPr/>
                    </a:pPr>
                    <a:endParaRPr lang="zh-CN" altLang="zh-CN" sz="1800" b="1">
                      <a:solidFill>
                        <a:srgbClr val="000000"/>
                      </a:solidFill>
                      <a:effectLst>
                        <a:outerShdw blurRad="38100" dist="38100" dir="2700000" algn="tl">
                          <a:srgbClr val="C0C0C0"/>
                        </a:outerShdw>
                      </a:effectLst>
                    </a:endParaRPr>
                  </a:p>
                </p:txBody>
              </p:sp>
              <p:sp>
                <p:nvSpPr>
                  <p:cNvPr id="67" name="Oval 8"/>
                  <p:cNvSpPr>
                    <a:spLocks noChangeArrowheads="1"/>
                  </p:cNvSpPr>
                  <p:nvPr/>
                </p:nvSpPr>
                <p:spPr bwMode="auto">
                  <a:xfrm>
                    <a:off x="6324600" y="3048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68" name="Oval 9"/>
                  <p:cNvSpPr>
                    <a:spLocks noChangeArrowheads="1"/>
                  </p:cNvSpPr>
                  <p:nvPr/>
                </p:nvSpPr>
                <p:spPr bwMode="auto">
                  <a:xfrm>
                    <a:off x="6477000" y="457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69" name="Oval 10"/>
                  <p:cNvSpPr>
                    <a:spLocks noChangeArrowheads="1"/>
                  </p:cNvSpPr>
                  <p:nvPr/>
                </p:nvSpPr>
                <p:spPr bwMode="auto">
                  <a:xfrm>
                    <a:off x="6629400" y="838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0" name="Oval 11"/>
                  <p:cNvSpPr>
                    <a:spLocks noChangeArrowheads="1"/>
                  </p:cNvSpPr>
                  <p:nvPr/>
                </p:nvSpPr>
                <p:spPr bwMode="auto">
                  <a:xfrm>
                    <a:off x="6858000" y="609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1" name="Oval 12"/>
                  <p:cNvSpPr>
                    <a:spLocks noChangeArrowheads="1"/>
                  </p:cNvSpPr>
                  <p:nvPr/>
                </p:nvSpPr>
                <p:spPr bwMode="auto">
                  <a:xfrm>
                    <a:off x="6172200" y="7620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2" name="Oval 13"/>
                  <p:cNvSpPr>
                    <a:spLocks noChangeArrowheads="1"/>
                  </p:cNvSpPr>
                  <p:nvPr/>
                </p:nvSpPr>
                <p:spPr bwMode="auto">
                  <a:xfrm>
                    <a:off x="6172200" y="457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3" name="Oval 14"/>
                  <p:cNvSpPr>
                    <a:spLocks noChangeArrowheads="1"/>
                  </p:cNvSpPr>
                  <p:nvPr/>
                </p:nvSpPr>
                <p:spPr bwMode="auto">
                  <a:xfrm>
                    <a:off x="6629400" y="3048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4" name="Oval 16"/>
                  <p:cNvSpPr>
                    <a:spLocks noChangeArrowheads="1"/>
                  </p:cNvSpPr>
                  <p:nvPr/>
                </p:nvSpPr>
                <p:spPr bwMode="auto">
                  <a:xfrm>
                    <a:off x="6781800" y="457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5" name="Oval 17"/>
                  <p:cNvSpPr>
                    <a:spLocks noChangeArrowheads="1"/>
                  </p:cNvSpPr>
                  <p:nvPr/>
                </p:nvSpPr>
                <p:spPr bwMode="auto">
                  <a:xfrm>
                    <a:off x="6400800" y="7620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6" name="Oval 18"/>
                  <p:cNvSpPr>
                    <a:spLocks noChangeArrowheads="1"/>
                  </p:cNvSpPr>
                  <p:nvPr/>
                </p:nvSpPr>
                <p:spPr bwMode="auto">
                  <a:xfrm>
                    <a:off x="6629400" y="609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7" name="Oval 33"/>
                  <p:cNvSpPr>
                    <a:spLocks noChangeArrowheads="1"/>
                  </p:cNvSpPr>
                  <p:nvPr/>
                </p:nvSpPr>
                <p:spPr bwMode="auto">
                  <a:xfrm>
                    <a:off x="6477000" y="10668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8" name="Oval 34"/>
                  <p:cNvSpPr>
                    <a:spLocks noChangeArrowheads="1"/>
                  </p:cNvSpPr>
                  <p:nvPr/>
                </p:nvSpPr>
                <p:spPr bwMode="auto">
                  <a:xfrm>
                    <a:off x="6477000" y="228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9" name="Oval 35"/>
                  <p:cNvSpPr>
                    <a:spLocks noChangeArrowheads="1"/>
                  </p:cNvSpPr>
                  <p:nvPr/>
                </p:nvSpPr>
                <p:spPr bwMode="auto">
                  <a:xfrm>
                    <a:off x="6248400" y="990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80" name="Oval 36"/>
                  <p:cNvSpPr>
                    <a:spLocks noChangeArrowheads="1"/>
                  </p:cNvSpPr>
                  <p:nvPr/>
                </p:nvSpPr>
                <p:spPr bwMode="auto">
                  <a:xfrm>
                    <a:off x="6781800" y="990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grpSp>
            <p:sp>
              <p:nvSpPr>
                <p:cNvPr id="65" name="TextBox 43"/>
                <p:cNvSpPr txBox="1">
                  <a:spLocks noChangeArrowheads="1"/>
                </p:cNvSpPr>
                <p:nvPr/>
              </p:nvSpPr>
              <p:spPr bwMode="auto">
                <a:xfrm flipH="1">
                  <a:off x="6507481" y="533400"/>
                  <a:ext cx="457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r>
                    <a:rPr lang="en-US" altLang="zh-CN" sz="1000">
                      <a:solidFill>
                        <a:srgbClr val="000000"/>
                      </a:solidFill>
                      <a:ea typeface="SimSun" panose="02010600030101010101" pitchFamily="2" charset="-122"/>
                    </a:rPr>
                    <a:t>X</a:t>
                  </a:r>
                </a:p>
              </p:txBody>
            </p:sp>
          </p:grpSp>
          <p:grpSp>
            <p:nvGrpSpPr>
              <p:cNvPr id="44" name="Group 46"/>
              <p:cNvGrpSpPr>
                <a:grpSpLocks/>
              </p:cNvGrpSpPr>
              <p:nvPr/>
            </p:nvGrpSpPr>
            <p:grpSpPr bwMode="auto">
              <a:xfrm>
                <a:off x="10386750" y="1684318"/>
                <a:ext cx="1066800" cy="838200"/>
                <a:chOff x="7924800" y="304800"/>
                <a:chExt cx="1066800" cy="838200"/>
              </a:xfrm>
            </p:grpSpPr>
            <p:grpSp>
              <p:nvGrpSpPr>
                <p:cNvPr id="45" name="Group 39"/>
                <p:cNvGrpSpPr>
                  <a:grpSpLocks/>
                </p:cNvGrpSpPr>
                <p:nvPr/>
              </p:nvGrpSpPr>
              <p:grpSpPr bwMode="auto">
                <a:xfrm>
                  <a:off x="7924800" y="304800"/>
                  <a:ext cx="1066800" cy="838200"/>
                  <a:chOff x="7924800" y="304800"/>
                  <a:chExt cx="1066800" cy="838200"/>
                </a:xfrm>
              </p:grpSpPr>
              <p:sp>
                <p:nvSpPr>
                  <p:cNvPr id="47" name="Oval 46"/>
                  <p:cNvSpPr/>
                  <p:nvPr/>
                </p:nvSpPr>
                <p:spPr bwMode="auto">
                  <a:xfrm>
                    <a:off x="7924800" y="304800"/>
                    <a:ext cx="1066800" cy="838200"/>
                  </a:xfrm>
                  <a:prstGeom prst="ellipse">
                    <a:avLst/>
                  </a:prstGeom>
                  <a:ln>
                    <a:solidFill>
                      <a:schemeClr val="tx2">
                        <a:lumMod val="60000"/>
                        <a:lumOff val="4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defTabSz="914400" fontAlgn="base">
                      <a:spcBef>
                        <a:spcPct val="0"/>
                      </a:spcBef>
                      <a:spcAft>
                        <a:spcPct val="0"/>
                      </a:spcAft>
                      <a:defRPr/>
                    </a:pPr>
                    <a:endParaRPr lang="zh-CN" altLang="zh-CN" sz="1800" b="1">
                      <a:solidFill>
                        <a:srgbClr val="000000"/>
                      </a:solidFill>
                      <a:effectLst>
                        <a:outerShdw blurRad="38100" dist="38100" dir="2700000" algn="tl">
                          <a:srgbClr val="C0C0C0"/>
                        </a:outerShdw>
                      </a:effectLst>
                    </a:endParaRPr>
                  </a:p>
                </p:txBody>
              </p:sp>
              <p:sp>
                <p:nvSpPr>
                  <p:cNvPr id="48" name="Oval 15"/>
                  <p:cNvSpPr>
                    <a:spLocks noChangeArrowheads="1"/>
                  </p:cNvSpPr>
                  <p:nvPr/>
                </p:nvSpPr>
                <p:spPr bwMode="auto">
                  <a:xfrm>
                    <a:off x="8305800" y="609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49" name="Oval 19"/>
                  <p:cNvSpPr>
                    <a:spLocks noChangeArrowheads="1"/>
                  </p:cNvSpPr>
                  <p:nvPr/>
                </p:nvSpPr>
                <p:spPr bwMode="auto">
                  <a:xfrm>
                    <a:off x="8458200" y="914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50" name="Oval 20"/>
                  <p:cNvSpPr>
                    <a:spLocks noChangeArrowheads="1"/>
                  </p:cNvSpPr>
                  <p:nvPr/>
                </p:nvSpPr>
                <p:spPr bwMode="auto">
                  <a:xfrm>
                    <a:off x="86106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51" name="Oval 21"/>
                  <p:cNvSpPr>
                    <a:spLocks noChangeArrowheads="1"/>
                  </p:cNvSpPr>
                  <p:nvPr/>
                </p:nvSpPr>
                <p:spPr bwMode="auto">
                  <a:xfrm>
                    <a:off x="8458200" y="762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52" name="Oval 22"/>
                  <p:cNvSpPr>
                    <a:spLocks noChangeArrowheads="1"/>
                  </p:cNvSpPr>
                  <p:nvPr/>
                </p:nvSpPr>
                <p:spPr bwMode="auto">
                  <a:xfrm>
                    <a:off x="8610600" y="381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53" name="Oval 23"/>
                  <p:cNvSpPr>
                    <a:spLocks noChangeArrowheads="1"/>
                  </p:cNvSpPr>
                  <p:nvPr/>
                </p:nvSpPr>
                <p:spPr bwMode="auto">
                  <a:xfrm>
                    <a:off x="81534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54" name="Oval 24"/>
                  <p:cNvSpPr>
                    <a:spLocks noChangeArrowheads="1"/>
                  </p:cNvSpPr>
                  <p:nvPr/>
                </p:nvSpPr>
                <p:spPr bwMode="auto">
                  <a:xfrm>
                    <a:off x="8305800" y="381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55" name="Oval 25"/>
                  <p:cNvSpPr>
                    <a:spLocks noChangeArrowheads="1"/>
                  </p:cNvSpPr>
                  <p:nvPr/>
                </p:nvSpPr>
                <p:spPr bwMode="auto">
                  <a:xfrm>
                    <a:off x="80010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56" name="Oval 26"/>
                  <p:cNvSpPr>
                    <a:spLocks noChangeArrowheads="1"/>
                  </p:cNvSpPr>
                  <p:nvPr/>
                </p:nvSpPr>
                <p:spPr bwMode="auto">
                  <a:xfrm>
                    <a:off x="84582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b="1">
                      <a:solidFill>
                        <a:srgbClr val="0000FF"/>
                      </a:solidFill>
                      <a:ea typeface="SimSun" panose="02010600030101010101" pitchFamily="2" charset="-122"/>
                    </a:endParaRPr>
                  </a:p>
                </p:txBody>
              </p:sp>
              <p:sp>
                <p:nvSpPr>
                  <p:cNvPr id="57" name="Oval 27"/>
                  <p:cNvSpPr>
                    <a:spLocks noChangeArrowheads="1"/>
                  </p:cNvSpPr>
                  <p:nvPr/>
                </p:nvSpPr>
                <p:spPr bwMode="auto">
                  <a:xfrm>
                    <a:off x="8153400" y="6858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58" name="Oval 28"/>
                  <p:cNvSpPr>
                    <a:spLocks noChangeArrowheads="1"/>
                  </p:cNvSpPr>
                  <p:nvPr/>
                </p:nvSpPr>
                <p:spPr bwMode="auto">
                  <a:xfrm>
                    <a:off x="83058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59" name="Oval 29"/>
                  <p:cNvSpPr>
                    <a:spLocks noChangeArrowheads="1"/>
                  </p:cNvSpPr>
                  <p:nvPr/>
                </p:nvSpPr>
                <p:spPr bwMode="auto">
                  <a:xfrm>
                    <a:off x="8610600" y="914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60" name="Oval 30"/>
                  <p:cNvSpPr>
                    <a:spLocks noChangeArrowheads="1"/>
                  </p:cNvSpPr>
                  <p:nvPr/>
                </p:nvSpPr>
                <p:spPr bwMode="auto">
                  <a:xfrm>
                    <a:off x="87630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61" name="Oval 31"/>
                  <p:cNvSpPr>
                    <a:spLocks noChangeArrowheads="1"/>
                  </p:cNvSpPr>
                  <p:nvPr/>
                </p:nvSpPr>
                <p:spPr bwMode="auto">
                  <a:xfrm>
                    <a:off x="8839200" y="609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62" name="Oval 32"/>
                  <p:cNvSpPr>
                    <a:spLocks noChangeArrowheads="1"/>
                  </p:cNvSpPr>
                  <p:nvPr/>
                </p:nvSpPr>
                <p:spPr bwMode="auto">
                  <a:xfrm>
                    <a:off x="8686800" y="6858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63" name="Oval 37"/>
                  <p:cNvSpPr>
                    <a:spLocks noChangeArrowheads="1"/>
                  </p:cNvSpPr>
                  <p:nvPr/>
                </p:nvSpPr>
                <p:spPr bwMode="auto">
                  <a:xfrm>
                    <a:off x="8229600" y="990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grpSp>
            <p:sp>
              <p:nvSpPr>
                <p:cNvPr id="46" name="TextBox 44"/>
                <p:cNvSpPr txBox="1">
                  <a:spLocks noChangeArrowheads="1"/>
                </p:cNvSpPr>
                <p:nvPr/>
              </p:nvSpPr>
              <p:spPr bwMode="auto">
                <a:xfrm flipH="1">
                  <a:off x="8458200" y="591979"/>
                  <a:ext cx="457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r>
                    <a:rPr lang="en-US" altLang="zh-CN" sz="1000">
                      <a:solidFill>
                        <a:srgbClr val="000000"/>
                      </a:solidFill>
                      <a:ea typeface="SimSun" panose="02010600030101010101" pitchFamily="2" charset="-122"/>
                    </a:rPr>
                    <a:t>X</a:t>
                  </a:r>
                </a:p>
              </p:txBody>
            </p:sp>
          </p:grpSp>
        </p:grpSp>
        <p:cxnSp>
          <p:nvCxnSpPr>
            <p:cNvPr id="84" name="Straight Connector 83"/>
            <p:cNvCxnSpPr>
              <a:stCxn id="65" idx="1"/>
              <a:endCxn id="46" idx="1"/>
            </p:cNvCxnSpPr>
            <p:nvPr/>
          </p:nvCxnSpPr>
          <p:spPr>
            <a:xfrm>
              <a:off x="9863000" y="4886210"/>
              <a:ext cx="1395680" cy="134779"/>
            </a:xfrm>
            <a:prstGeom prst="line">
              <a:avLst/>
            </a:prstGeom>
            <a:ln>
              <a:solidFill>
                <a:srgbClr val="00B050"/>
              </a:solidFill>
            </a:ln>
            <a:effectLst/>
          </p:spPr>
          <p:style>
            <a:lnRef idx="3">
              <a:schemeClr val="accent2"/>
            </a:lnRef>
            <a:fillRef idx="0">
              <a:schemeClr val="accent2"/>
            </a:fillRef>
            <a:effectRef idx="2">
              <a:schemeClr val="accent2"/>
            </a:effectRef>
            <a:fontRef idx="minor">
              <a:schemeClr val="tx1"/>
            </a:fontRef>
          </p:style>
        </p:cxnSp>
      </p:grpSp>
      <p:graphicFrame>
        <p:nvGraphicFramePr>
          <p:cNvPr id="89" name="Object 88"/>
          <p:cNvGraphicFramePr>
            <a:graphicFrameLocks noChangeAspect="1"/>
          </p:cNvGraphicFramePr>
          <p:nvPr>
            <p:extLst/>
          </p:nvPr>
        </p:nvGraphicFramePr>
        <p:xfrm>
          <a:off x="6035661" y="6028485"/>
          <a:ext cx="4948700" cy="672117"/>
        </p:xfrm>
        <a:graphic>
          <a:graphicData uri="http://schemas.openxmlformats.org/presentationml/2006/ole">
            <mc:AlternateContent xmlns:mc="http://schemas.openxmlformats.org/markup-compatibility/2006">
              <mc:Choice xmlns:v="urn:schemas-microsoft-com:vml" Requires="v">
                <p:oleObj spid="_x0000_s10297" name="Equation" r:id="rId6" imgW="2666880" imgH="431640" progId="Equation.DSMT4">
                  <p:embed/>
                </p:oleObj>
              </mc:Choice>
              <mc:Fallback>
                <p:oleObj name="Equation" r:id="rId6" imgW="2666880" imgH="431640" progId="Equation.DSMT4">
                  <p:embed/>
                  <p:pic>
                    <p:nvPicPr>
                      <p:cNvPr id="0" name=""/>
                      <p:cNvPicPr/>
                      <p:nvPr/>
                    </p:nvPicPr>
                    <p:blipFill>
                      <a:blip r:embed="rId7"/>
                      <a:stretch>
                        <a:fillRect/>
                      </a:stretch>
                    </p:blipFill>
                    <p:spPr>
                      <a:xfrm>
                        <a:off x="6035661" y="6028485"/>
                        <a:ext cx="4948700" cy="672117"/>
                      </a:xfrm>
                      <a:prstGeom prst="rect">
                        <a:avLst/>
                      </a:prstGeom>
                    </p:spPr>
                  </p:pic>
                </p:oleObj>
              </mc:Fallback>
            </mc:AlternateContent>
          </a:graphicData>
        </a:graphic>
      </p:graphicFrame>
      <p:sp>
        <p:nvSpPr>
          <p:cNvPr id="90" name="Rectangle 3"/>
          <p:cNvSpPr txBox="1">
            <a:spLocks noChangeArrowheads="1"/>
          </p:cNvSpPr>
          <p:nvPr/>
        </p:nvSpPr>
        <p:spPr>
          <a:xfrm>
            <a:off x="433472" y="5217994"/>
            <a:ext cx="11236689" cy="1145404"/>
          </a:xfrm>
          <a:prstGeom prst="rect">
            <a:avLst/>
          </a:prstGeom>
        </p:spPr>
        <p:txBody>
          <a:bodyPr vert="horz" lIns="91438" tIns="45719" rIns="91438" bIns="45719" rtlCol="0">
            <a:noAutofit/>
          </a:bodyPr>
          <a:lstStyle>
            <a:lvl1pPr marL="285744" indent="-285744" algn="l" defTabSz="914377"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800" kern="1200">
                <a:solidFill>
                  <a:schemeClr val="tx1"/>
                </a:solidFill>
                <a:latin typeface="+mn-lt"/>
                <a:ea typeface="+mn-ea"/>
                <a:cs typeface="+mn-cs"/>
              </a:defRPr>
            </a:lvl1pPr>
            <a:lvl2pPr marL="517512" indent="-317492" algn="l" defTabSz="914377"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800" kern="1200">
                <a:solidFill>
                  <a:schemeClr val="tx1"/>
                </a:solidFill>
                <a:latin typeface="+mn-lt"/>
                <a:ea typeface="+mn-ea"/>
                <a:cs typeface="+mn-cs"/>
              </a:defRPr>
            </a:lvl2pPr>
            <a:lvl3pPr marL="684196" indent="-300031" algn="l" defTabSz="914377"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800" kern="1200">
                <a:solidFill>
                  <a:schemeClr val="tx1"/>
                </a:solidFill>
                <a:latin typeface="+mn-lt"/>
                <a:ea typeface="+mn-ea"/>
                <a:cs typeface="+mn-cs"/>
              </a:defRPr>
            </a:lvl3pPr>
            <a:lvl4pPr marL="858817" indent="-292093" algn="l" defTabSz="914377"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800" kern="1200">
                <a:solidFill>
                  <a:schemeClr val="tx1"/>
                </a:solidFill>
                <a:latin typeface="+mn-lt"/>
                <a:ea typeface="+mn-ea"/>
                <a:cs typeface="+mn-cs"/>
              </a:defRPr>
            </a:lvl4pPr>
            <a:lvl5pPr marL="1025500" indent="-276218" algn="l" defTabSz="914377"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800" kern="1200">
                <a:solidFill>
                  <a:schemeClr val="tx1"/>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a:spcBef>
                <a:spcPts val="400"/>
              </a:spcBef>
            </a:pPr>
            <a:r>
              <a:rPr lang="en-US" altLang="zh-CN" sz="2400" dirty="0">
                <a:ea typeface="SimSun" panose="02010600030101010101" pitchFamily="2" charset="-122"/>
                <a:cs typeface="Tahoma" panose="020B0604030504040204" pitchFamily="34" charset="0"/>
                <a:sym typeface="Symbol" panose="05050102010706020507" pitchFamily="18" charset="2"/>
              </a:rPr>
              <a:t>Agglomerative clustering with </a:t>
            </a:r>
            <a:r>
              <a:rPr lang="en-US" altLang="zh-CN" sz="2400" b="1" dirty="0">
                <a:ea typeface="SimSun" panose="02010600030101010101" pitchFamily="2" charset="-122"/>
                <a:cs typeface="Tahoma" panose="020B0604030504040204" pitchFamily="34" charset="0"/>
                <a:sym typeface="Symbol" panose="05050102010706020507" pitchFamily="18" charset="2"/>
              </a:rPr>
              <a:t>Ward’s criterion</a:t>
            </a:r>
          </a:p>
          <a:p>
            <a:pPr lvl="1"/>
            <a:r>
              <a:rPr lang="en-US" altLang="zh-CN" sz="2400" b="1" dirty="0">
                <a:ea typeface="SimSun" panose="02010600030101010101" pitchFamily="2" charset="-122"/>
                <a:cs typeface="Tahoma" panose="020B0604030504040204" pitchFamily="34" charset="0"/>
                <a:sym typeface="Symbol" panose="05050102010706020507" pitchFamily="18" charset="2"/>
              </a:rPr>
              <a:t>Ward’s criterion: </a:t>
            </a:r>
            <a:r>
              <a:rPr lang="en-US" altLang="zh-CN" sz="2400" dirty="0">
                <a:ea typeface="SimSun" panose="02010600030101010101" pitchFamily="2" charset="-122"/>
                <a:cs typeface="Tahoma" panose="020B0604030504040204" pitchFamily="34" charset="0"/>
                <a:sym typeface="Symbol" panose="05050102010706020507" pitchFamily="18" charset="2"/>
              </a:rPr>
              <a:t>The increase in the value of the SSE criterion for the clustering obtained by merging them into C</a:t>
            </a:r>
            <a:r>
              <a:rPr lang="en-US" altLang="zh-CN" sz="2400" baseline="-25000" dirty="0">
                <a:ea typeface="SimSun" panose="02010600030101010101" pitchFamily="2" charset="-122"/>
                <a:cs typeface="Tahoma" panose="020B0604030504040204" pitchFamily="34" charset="0"/>
                <a:sym typeface="Symbol" panose="05050102010706020507" pitchFamily="18" charset="2"/>
              </a:rPr>
              <a:t>a</a:t>
            </a:r>
            <a:r>
              <a:rPr lang="en-US" altLang="zh-CN" sz="2400" dirty="0">
                <a:ea typeface="SimSun" panose="02010600030101010101" pitchFamily="2" charset="-122"/>
                <a:cs typeface="Tahoma" panose="020B0604030504040204" pitchFamily="34" charset="0"/>
                <a:sym typeface="Symbol" panose="05050102010706020507" pitchFamily="18" charset="2"/>
              </a:rPr>
              <a:t> U </a:t>
            </a:r>
            <a:r>
              <a:rPr lang="en-US" altLang="zh-CN" sz="2400" dirty="0" err="1">
                <a:ea typeface="SimSun" panose="02010600030101010101" pitchFamily="2" charset="-122"/>
                <a:cs typeface="Tahoma" panose="020B0604030504040204" pitchFamily="34" charset="0"/>
                <a:sym typeface="Symbol" panose="05050102010706020507" pitchFamily="18" charset="2"/>
              </a:rPr>
              <a:t>C</a:t>
            </a:r>
            <a:r>
              <a:rPr lang="en-US" altLang="zh-CN" sz="2400" baseline="-25000" dirty="0" err="1">
                <a:ea typeface="SimSun" panose="02010600030101010101" pitchFamily="2" charset="-122"/>
                <a:cs typeface="Tahoma" panose="020B0604030504040204" pitchFamily="34" charset="0"/>
                <a:sym typeface="Symbol" panose="05050102010706020507" pitchFamily="18" charset="2"/>
              </a:rPr>
              <a:t>b</a:t>
            </a:r>
            <a:r>
              <a:rPr lang="en-US" altLang="zh-CN" sz="2400" dirty="0">
                <a:ea typeface="SimSun" panose="02010600030101010101" pitchFamily="2" charset="-122"/>
                <a:cs typeface="Tahoma" panose="020B0604030504040204" pitchFamily="34" charset="0"/>
                <a:sym typeface="Symbol" panose="05050102010706020507" pitchFamily="18" charset="2"/>
              </a:rPr>
              <a:t>: </a:t>
            </a:r>
          </a:p>
        </p:txBody>
      </p:sp>
      <p:sp>
        <p:nvSpPr>
          <p:cNvPr id="3" name="TextBox 2"/>
          <p:cNvSpPr txBox="1"/>
          <p:nvPr/>
        </p:nvSpPr>
        <p:spPr>
          <a:xfrm>
            <a:off x="9959927" y="2101342"/>
            <a:ext cx="751937" cy="384721"/>
          </a:xfrm>
          <a:prstGeom prst="rect">
            <a:avLst/>
          </a:prstGeom>
          <a:noFill/>
        </p:spPr>
        <p:txBody>
          <a:bodyPr wrap="square" rtlCol="0">
            <a:spAutoFit/>
          </a:bodyPr>
          <a:lstStyle/>
          <a:p>
            <a:r>
              <a:rPr lang="en-US" dirty="0"/>
              <a:t>C</a:t>
            </a:r>
            <a:r>
              <a:rPr lang="en-US" baseline="-25000" dirty="0"/>
              <a:t>a</a:t>
            </a:r>
            <a:r>
              <a:rPr lang="en-US" dirty="0"/>
              <a:t>: N</a:t>
            </a:r>
            <a:r>
              <a:rPr lang="en-US" baseline="-25000" dirty="0"/>
              <a:t>a</a:t>
            </a:r>
          </a:p>
        </p:txBody>
      </p:sp>
      <p:sp>
        <p:nvSpPr>
          <p:cNvPr id="91" name="TextBox 90"/>
          <p:cNvSpPr txBox="1"/>
          <p:nvPr/>
        </p:nvSpPr>
        <p:spPr>
          <a:xfrm>
            <a:off x="11269427" y="2064941"/>
            <a:ext cx="840163" cy="384721"/>
          </a:xfrm>
          <a:prstGeom prst="rect">
            <a:avLst/>
          </a:prstGeom>
          <a:noFill/>
        </p:spPr>
        <p:txBody>
          <a:bodyPr wrap="square" rtlCol="0">
            <a:spAutoFit/>
          </a:bodyPr>
          <a:lstStyle/>
          <a:p>
            <a:r>
              <a:rPr lang="en-US" dirty="0" err="1"/>
              <a:t>C</a:t>
            </a:r>
            <a:r>
              <a:rPr lang="en-US" baseline="-25000" dirty="0" err="1"/>
              <a:t>b</a:t>
            </a:r>
            <a:r>
              <a:rPr lang="en-US" dirty="0"/>
              <a:t>: </a:t>
            </a:r>
            <a:r>
              <a:rPr lang="en-US" dirty="0" err="1"/>
              <a:t>N</a:t>
            </a:r>
            <a:r>
              <a:rPr lang="en-US" baseline="-25000" dirty="0" err="1"/>
              <a:t>b</a:t>
            </a:r>
            <a:endParaRPr lang="en-US" baseline="-25000" dirty="0"/>
          </a:p>
        </p:txBody>
      </p:sp>
    </p:spTree>
    <p:extLst>
      <p:ext uri="{BB962C8B-B14F-4D97-AF65-F5344CB8AC3E}">
        <p14:creationId xmlns:p14="http://schemas.microsoft.com/office/powerpoint/2010/main" val="11660450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defTabSz="1219110"/>
            <a:r>
              <a:rPr lang="en-US" altLang="zh-CN" dirty="0">
                <a:ea typeface="SimSun" panose="02010600030101010101" pitchFamily="2" charset="-122"/>
              </a:rPr>
              <a:t>Divisive Clustering</a:t>
            </a:r>
            <a:endParaRPr lang="en-US" dirty="0">
              <a:solidFill>
                <a:prstClr val="black"/>
              </a:solidFill>
            </a:endParaRPr>
          </a:p>
        </p:txBody>
      </p:sp>
      <p:sp>
        <p:nvSpPr>
          <p:cNvPr id="3" name="Content Placeholder 2"/>
          <p:cNvSpPr>
            <a:spLocks noGrp="1"/>
          </p:cNvSpPr>
          <p:nvPr>
            <p:ph idx="1"/>
          </p:nvPr>
        </p:nvSpPr>
        <p:spPr>
          <a:xfrm>
            <a:off x="617190" y="1138932"/>
            <a:ext cx="9893883" cy="1459418"/>
          </a:xfrm>
        </p:spPr>
        <p:txBody>
          <a:bodyPr/>
          <a:lstStyle/>
          <a:p>
            <a:r>
              <a:rPr lang="en-US" altLang="zh-CN" sz="2400" dirty="0">
                <a:ea typeface="SimSun" panose="02010600030101010101" pitchFamily="2" charset="-122"/>
              </a:rPr>
              <a:t>DIANA (Divisive Analysis)  (Kaufmann and Rousseeuw,1990)</a:t>
            </a:r>
          </a:p>
          <a:p>
            <a:pPr lvl="1"/>
            <a:r>
              <a:rPr lang="en-US" altLang="zh-CN" sz="2400" dirty="0">
                <a:ea typeface="SimSun" panose="02010600030101010101" pitchFamily="2" charset="-122"/>
              </a:rPr>
              <a:t>Implemented in some statistical analysis packages, e.g., </a:t>
            </a:r>
            <a:r>
              <a:rPr lang="en-US" altLang="zh-CN" sz="2400" dirty="0" err="1">
                <a:ea typeface="SimSun" panose="02010600030101010101" pitchFamily="2" charset="-122"/>
              </a:rPr>
              <a:t>Splus</a:t>
            </a:r>
            <a:endParaRPr lang="en-US" altLang="zh-CN" sz="2400" dirty="0">
              <a:ea typeface="SimSun" panose="02010600030101010101" pitchFamily="2" charset="-122"/>
            </a:endParaRPr>
          </a:p>
          <a:p>
            <a:r>
              <a:rPr lang="en-US" altLang="zh-CN" sz="2400" dirty="0">
                <a:ea typeface="SimSun" panose="02010600030101010101" pitchFamily="2" charset="-122"/>
              </a:rPr>
              <a:t>Inverse order of AGNES: Eventually each node forms a cluster on its own</a:t>
            </a:r>
          </a:p>
        </p:txBody>
      </p:sp>
      <p:grpSp>
        <p:nvGrpSpPr>
          <p:cNvPr id="24" name="Group 23"/>
          <p:cNvGrpSpPr/>
          <p:nvPr/>
        </p:nvGrpSpPr>
        <p:grpSpPr>
          <a:xfrm>
            <a:off x="1554181" y="2431627"/>
            <a:ext cx="7620000" cy="2054224"/>
            <a:chOff x="2133600" y="4495801"/>
            <a:chExt cx="7620000" cy="2054224"/>
          </a:xfrm>
        </p:grpSpPr>
        <p:grpSp>
          <p:nvGrpSpPr>
            <p:cNvPr id="4" name="Group 4"/>
            <p:cNvGrpSpPr>
              <a:grpSpLocks/>
            </p:cNvGrpSpPr>
            <p:nvPr/>
          </p:nvGrpSpPr>
          <p:grpSpPr bwMode="auto">
            <a:xfrm>
              <a:off x="2133600" y="4495801"/>
              <a:ext cx="2209800" cy="2017713"/>
              <a:chOff x="3552" y="2496"/>
              <a:chExt cx="1392" cy="1271"/>
            </a:xfrm>
          </p:grpSpPr>
          <p:graphicFrame>
            <p:nvGraphicFramePr>
              <p:cNvPr id="5" name="Object 5"/>
              <p:cNvGraphicFramePr>
                <a:graphicFrameLocks noChangeAspect="1"/>
              </p:cNvGraphicFramePr>
              <p:nvPr/>
            </p:nvGraphicFramePr>
            <p:xfrm>
              <a:off x="3552" y="2496"/>
              <a:ext cx="1392" cy="1271"/>
            </p:xfrm>
            <a:graphic>
              <a:graphicData uri="http://schemas.openxmlformats.org/presentationml/2006/ole">
                <mc:AlternateContent xmlns:mc="http://schemas.openxmlformats.org/markup-compatibility/2006">
                  <mc:Choice xmlns:v="urn:schemas-microsoft-com:vml" Requires="v">
                    <p:oleObj spid="_x0000_s11347" name="Worksheet" r:id="rId3" imgW="2200656" imgH="2076907" progId="Excel.Sheet.8">
                      <p:embed/>
                    </p:oleObj>
                  </mc:Choice>
                  <mc:Fallback>
                    <p:oleObj name="Worksheet" r:id="rId3" imgW="2200656" imgH="20769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Oval 6"/>
              <p:cNvSpPr>
                <a:spLocks noChangeArrowheads="1"/>
              </p:cNvSpPr>
              <p:nvPr/>
            </p:nvSpPr>
            <p:spPr bwMode="auto">
              <a:xfrm>
                <a:off x="3888" y="2836"/>
                <a:ext cx="38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 name="Oval 7"/>
              <p:cNvSpPr>
                <a:spLocks noChangeArrowheads="1"/>
              </p:cNvSpPr>
              <p:nvPr/>
            </p:nvSpPr>
            <p:spPr bwMode="auto">
              <a:xfrm>
                <a:off x="4272" y="3100"/>
                <a:ext cx="480"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grpSp>
        <p:grpSp>
          <p:nvGrpSpPr>
            <p:cNvPr id="8" name="Group 8"/>
            <p:cNvGrpSpPr>
              <a:grpSpLocks/>
            </p:cNvGrpSpPr>
            <p:nvPr/>
          </p:nvGrpSpPr>
          <p:grpSpPr bwMode="auto">
            <a:xfrm>
              <a:off x="4800600" y="4532313"/>
              <a:ext cx="2209800" cy="2017712"/>
              <a:chOff x="1968" y="2496"/>
              <a:chExt cx="1392" cy="1271"/>
            </a:xfrm>
          </p:grpSpPr>
          <p:graphicFrame>
            <p:nvGraphicFramePr>
              <p:cNvPr id="9" name="Object 9"/>
              <p:cNvGraphicFramePr>
                <a:graphicFrameLocks noChangeAspect="1"/>
              </p:cNvGraphicFramePr>
              <p:nvPr/>
            </p:nvGraphicFramePr>
            <p:xfrm>
              <a:off x="1968" y="2496"/>
              <a:ext cx="1392" cy="1271"/>
            </p:xfrm>
            <a:graphic>
              <a:graphicData uri="http://schemas.openxmlformats.org/presentationml/2006/ole">
                <mc:AlternateContent xmlns:mc="http://schemas.openxmlformats.org/markup-compatibility/2006">
                  <mc:Choice xmlns:v="urn:schemas-microsoft-com:vml" Requires="v">
                    <p:oleObj spid="_x0000_s11348" name="Worksheet" r:id="rId5" imgW="2200656" imgH="2076907" progId="Excel.Sheet.8">
                      <p:embed/>
                    </p:oleObj>
                  </mc:Choice>
                  <mc:Fallback>
                    <p:oleObj name="Worksheet" r:id="rId5" imgW="2200656" imgH="20769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Oval 10"/>
              <p:cNvSpPr>
                <a:spLocks noChangeArrowheads="1"/>
              </p:cNvSpPr>
              <p:nvPr/>
            </p:nvSpPr>
            <p:spPr bwMode="auto">
              <a:xfrm>
                <a:off x="2736" y="3244"/>
                <a:ext cx="16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1" name="Oval 11"/>
              <p:cNvSpPr>
                <a:spLocks noChangeArrowheads="1"/>
              </p:cNvSpPr>
              <p:nvPr/>
            </p:nvSpPr>
            <p:spPr bwMode="auto">
              <a:xfrm>
                <a:off x="2256" y="2716"/>
                <a:ext cx="38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2" name="Oval 12"/>
              <p:cNvSpPr>
                <a:spLocks noChangeArrowheads="1"/>
              </p:cNvSpPr>
              <p:nvPr/>
            </p:nvSpPr>
            <p:spPr bwMode="auto">
              <a:xfrm>
                <a:off x="2352" y="2980"/>
                <a:ext cx="38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3" name="Oval 13"/>
              <p:cNvSpPr>
                <a:spLocks noChangeArrowheads="1"/>
              </p:cNvSpPr>
              <p:nvPr/>
            </p:nvSpPr>
            <p:spPr bwMode="auto">
              <a:xfrm>
                <a:off x="2832" y="3004"/>
                <a:ext cx="288"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grpSp>
        <p:grpSp>
          <p:nvGrpSpPr>
            <p:cNvPr id="14" name="Group 14"/>
            <p:cNvGrpSpPr>
              <a:grpSpLocks/>
            </p:cNvGrpSpPr>
            <p:nvPr/>
          </p:nvGrpSpPr>
          <p:grpSpPr bwMode="auto">
            <a:xfrm>
              <a:off x="7543800" y="4495801"/>
              <a:ext cx="2209800" cy="2017713"/>
              <a:chOff x="3792" y="2473"/>
              <a:chExt cx="1392" cy="1271"/>
            </a:xfrm>
          </p:grpSpPr>
          <p:graphicFrame>
            <p:nvGraphicFramePr>
              <p:cNvPr id="15" name="Object 15"/>
              <p:cNvGraphicFramePr>
                <a:graphicFrameLocks noChangeAspect="1"/>
              </p:cNvGraphicFramePr>
              <p:nvPr/>
            </p:nvGraphicFramePr>
            <p:xfrm>
              <a:off x="3792" y="2473"/>
              <a:ext cx="1392" cy="1271"/>
            </p:xfrm>
            <a:graphic>
              <a:graphicData uri="http://schemas.openxmlformats.org/presentationml/2006/ole">
                <mc:AlternateContent xmlns:mc="http://schemas.openxmlformats.org/markup-compatibility/2006">
                  <mc:Choice xmlns:v="urn:schemas-microsoft-com:vml" Requires="v">
                    <p:oleObj spid="_x0000_s11349" name="Worksheet" r:id="rId6" imgW="2200656" imgH="2076907" progId="Excel.Sheet.8">
                      <p:embed/>
                    </p:oleObj>
                  </mc:Choice>
                  <mc:Fallback>
                    <p:oleObj name="Worksheet" r:id="rId6" imgW="2200656" imgH="20769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 y="2473"/>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Oval 16"/>
              <p:cNvSpPr>
                <a:spLocks noChangeArrowheads="1"/>
              </p:cNvSpPr>
              <p:nvPr/>
            </p:nvSpPr>
            <p:spPr bwMode="auto">
              <a:xfrm>
                <a:off x="4224" y="2693"/>
                <a:ext cx="16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7" name="Oval 17"/>
              <p:cNvSpPr>
                <a:spLocks noChangeArrowheads="1"/>
              </p:cNvSpPr>
              <p:nvPr/>
            </p:nvSpPr>
            <p:spPr bwMode="auto">
              <a:xfrm>
                <a:off x="4224" y="2981"/>
                <a:ext cx="16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8" name="Oval 18"/>
              <p:cNvSpPr>
                <a:spLocks noChangeArrowheads="1"/>
              </p:cNvSpPr>
              <p:nvPr/>
            </p:nvSpPr>
            <p:spPr bwMode="auto">
              <a:xfrm>
                <a:off x="4800" y="2981"/>
                <a:ext cx="14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9" name="Oval 19"/>
              <p:cNvSpPr>
                <a:spLocks noChangeArrowheads="1"/>
              </p:cNvSpPr>
              <p:nvPr/>
            </p:nvSpPr>
            <p:spPr bwMode="auto">
              <a:xfrm>
                <a:off x="4128" y="2812"/>
                <a:ext cx="96"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0" name="Oval 20"/>
              <p:cNvSpPr>
                <a:spLocks noChangeArrowheads="1"/>
              </p:cNvSpPr>
              <p:nvPr/>
            </p:nvSpPr>
            <p:spPr bwMode="auto">
              <a:xfrm rot="16200000">
                <a:off x="4608" y="3196"/>
                <a:ext cx="14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1" name="Oval 21"/>
              <p:cNvSpPr>
                <a:spLocks noChangeArrowheads="1"/>
              </p:cNvSpPr>
              <p:nvPr/>
            </p:nvSpPr>
            <p:spPr bwMode="auto">
              <a:xfrm rot="16200000">
                <a:off x="4704" y="3004"/>
                <a:ext cx="96"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grpSp>
        <p:sp>
          <p:nvSpPr>
            <p:cNvPr id="22" name="Line 22"/>
            <p:cNvSpPr>
              <a:spLocks noChangeShapeType="1"/>
            </p:cNvSpPr>
            <p:nvPr/>
          </p:nvSpPr>
          <p:spPr bwMode="auto">
            <a:xfrm>
              <a:off x="4419600" y="5446713"/>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defTabSz="914400" fontAlgn="base">
                <a:spcBef>
                  <a:spcPct val="0"/>
                </a:spcBef>
                <a:spcAft>
                  <a:spcPct val="0"/>
                </a:spcAft>
              </a:pPr>
              <a:endParaRPr lang="en-US" sz="1800">
                <a:solidFill>
                  <a:srgbClr val="000000"/>
                </a:solidFill>
              </a:endParaRPr>
            </a:p>
          </p:txBody>
        </p:sp>
        <p:sp>
          <p:nvSpPr>
            <p:cNvPr id="23" name="Line 23"/>
            <p:cNvSpPr>
              <a:spLocks noChangeShapeType="1"/>
            </p:cNvSpPr>
            <p:nvPr/>
          </p:nvSpPr>
          <p:spPr bwMode="auto">
            <a:xfrm>
              <a:off x="7162800" y="5522913"/>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defTabSz="914400" fontAlgn="base">
                <a:spcBef>
                  <a:spcPct val="0"/>
                </a:spcBef>
                <a:spcAft>
                  <a:spcPct val="0"/>
                </a:spcAft>
              </a:pPr>
              <a:endParaRPr lang="en-US" sz="1800">
                <a:solidFill>
                  <a:srgbClr val="000000"/>
                </a:solidFill>
              </a:endParaRPr>
            </a:p>
          </p:txBody>
        </p:sp>
      </p:grpSp>
      <p:sp>
        <p:nvSpPr>
          <p:cNvPr id="25" name="Content Placeholder 2"/>
          <p:cNvSpPr txBox="1">
            <a:spLocks/>
          </p:cNvSpPr>
          <p:nvPr/>
        </p:nvSpPr>
        <p:spPr>
          <a:xfrm>
            <a:off x="706680" y="4411962"/>
            <a:ext cx="9979793" cy="2275167"/>
          </a:xfrm>
          <a:prstGeom prst="rect">
            <a:avLst/>
          </a:prstGeom>
        </p:spPr>
        <p:txBody>
          <a:bodyPr vert="horz" lIns="91438" tIns="45719" rIns="91438" bIns="45719" rtlCol="0">
            <a:noAutofit/>
          </a:bodyPr>
          <a:lstStyle>
            <a:lvl1pPr marL="285744" indent="-285744" algn="l" defTabSz="914377"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800" kern="1200">
                <a:solidFill>
                  <a:schemeClr val="tx1"/>
                </a:solidFill>
                <a:latin typeface="+mn-lt"/>
                <a:ea typeface="+mn-ea"/>
                <a:cs typeface="+mn-cs"/>
              </a:defRPr>
            </a:lvl1pPr>
            <a:lvl2pPr marL="573088" indent="-373063" algn="l" defTabSz="914377"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800" kern="1200">
                <a:solidFill>
                  <a:schemeClr val="tx1"/>
                </a:solidFill>
                <a:latin typeface="+mn-lt"/>
                <a:ea typeface="+mn-ea"/>
                <a:cs typeface="+mn-cs"/>
              </a:defRPr>
            </a:lvl2pPr>
            <a:lvl3pPr marL="684196" indent="-300031" algn="l" defTabSz="914377"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800" kern="1200">
                <a:solidFill>
                  <a:schemeClr val="tx1"/>
                </a:solidFill>
                <a:latin typeface="+mn-lt"/>
                <a:ea typeface="+mn-ea"/>
                <a:cs typeface="+mn-cs"/>
              </a:defRPr>
            </a:lvl3pPr>
            <a:lvl4pPr marL="912813" indent="-290513" algn="l" defTabSz="914377"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800" kern="1200">
                <a:solidFill>
                  <a:schemeClr val="tx1"/>
                </a:solidFill>
                <a:latin typeface="+mn-lt"/>
                <a:ea typeface="+mn-ea"/>
                <a:cs typeface="+mn-cs"/>
              </a:defRPr>
            </a:lvl4pPr>
            <a:lvl5pPr marL="1143000" indent="-274638" algn="l" defTabSz="914377"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800" kern="1200">
                <a:solidFill>
                  <a:schemeClr val="tx1"/>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r>
              <a:rPr lang="en-US" altLang="zh-CN" sz="2400" dirty="0">
                <a:ea typeface="SimSun" panose="02010600030101010101" pitchFamily="2" charset="-122"/>
              </a:rPr>
              <a:t>Divisive clustering is a top-down approach</a:t>
            </a:r>
          </a:p>
          <a:p>
            <a:pPr lvl="1"/>
            <a:r>
              <a:rPr lang="en-US" altLang="zh-CN" sz="2400" dirty="0">
                <a:ea typeface="SimSun" panose="02010600030101010101" pitchFamily="2" charset="-122"/>
              </a:rPr>
              <a:t>The process starts at the root with all the points as one cluster</a:t>
            </a:r>
          </a:p>
          <a:p>
            <a:pPr lvl="1"/>
            <a:r>
              <a:rPr lang="en-US" altLang="zh-CN" sz="2400" dirty="0">
                <a:ea typeface="SimSun" panose="02010600030101010101" pitchFamily="2" charset="-122"/>
              </a:rPr>
              <a:t>It recursively splits the higher level clusters to build the </a:t>
            </a:r>
            <a:r>
              <a:rPr lang="en-US" altLang="zh-CN" sz="2400" dirty="0" err="1">
                <a:ea typeface="SimSun" panose="02010600030101010101" pitchFamily="2" charset="-122"/>
              </a:rPr>
              <a:t>dendrogram</a:t>
            </a:r>
            <a:endParaRPr lang="en-US" altLang="zh-CN" sz="2400" dirty="0">
              <a:ea typeface="SimSun" panose="02010600030101010101" pitchFamily="2" charset="-122"/>
            </a:endParaRPr>
          </a:p>
          <a:p>
            <a:pPr lvl="1"/>
            <a:r>
              <a:rPr lang="en-US" altLang="zh-CN" sz="2400" dirty="0">
                <a:ea typeface="SimSun" panose="02010600030101010101" pitchFamily="2" charset="-122"/>
              </a:rPr>
              <a:t>Can be considered as a global approach</a:t>
            </a:r>
          </a:p>
          <a:p>
            <a:pPr lvl="1"/>
            <a:r>
              <a:rPr lang="en-US" altLang="zh-CN" sz="2400" dirty="0">
                <a:ea typeface="SimSun" panose="02010600030101010101" pitchFamily="2" charset="-122"/>
              </a:rPr>
              <a:t>More efficient when compared with agglomerative clustering</a:t>
            </a:r>
          </a:p>
        </p:txBody>
      </p:sp>
    </p:spTree>
    <p:extLst>
      <p:ext uri="{BB962C8B-B14F-4D97-AF65-F5344CB8AC3E}">
        <p14:creationId xmlns:p14="http://schemas.microsoft.com/office/powerpoint/2010/main" val="41524210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1674"/>
            <a:ext cx="12191999" cy="738909"/>
          </a:xfrm>
        </p:spPr>
        <p:txBody>
          <a:bodyPr>
            <a:noAutofit/>
          </a:bodyPr>
          <a:lstStyle/>
          <a:p>
            <a:pPr defTabSz="1219110"/>
            <a:r>
              <a:rPr lang="en-US" altLang="zh-CN" dirty="0">
                <a:ea typeface="SimSun" panose="02010600030101010101" pitchFamily="2" charset="-122"/>
              </a:rPr>
              <a:t>More on Algorithm Design for Divisive Clustering</a:t>
            </a:r>
            <a:endParaRPr lang="en-US" dirty="0">
              <a:solidFill>
                <a:prstClr val="black"/>
              </a:solidFill>
            </a:endParaRPr>
          </a:p>
        </p:txBody>
      </p:sp>
      <p:sp>
        <p:nvSpPr>
          <p:cNvPr id="3" name="Content Placeholder 2"/>
          <p:cNvSpPr>
            <a:spLocks noGrp="1"/>
          </p:cNvSpPr>
          <p:nvPr>
            <p:ph idx="1"/>
          </p:nvPr>
        </p:nvSpPr>
        <p:spPr>
          <a:xfrm>
            <a:off x="617190" y="1240325"/>
            <a:ext cx="10799230" cy="5214795"/>
          </a:xfrm>
        </p:spPr>
        <p:txBody>
          <a:bodyPr/>
          <a:lstStyle/>
          <a:p>
            <a:pPr>
              <a:spcBef>
                <a:spcPts val="1200"/>
              </a:spcBef>
              <a:spcAft>
                <a:spcPts val="600"/>
              </a:spcAft>
            </a:pPr>
            <a:r>
              <a:rPr lang="en-US" altLang="zh-CN" sz="2400" dirty="0">
                <a:ea typeface="SimSun" panose="02010600030101010101" pitchFamily="2" charset="-122"/>
              </a:rPr>
              <a:t>Choosing which cluster to split</a:t>
            </a:r>
          </a:p>
          <a:p>
            <a:pPr lvl="1">
              <a:spcBef>
                <a:spcPts val="1200"/>
              </a:spcBef>
              <a:spcAft>
                <a:spcPts val="600"/>
              </a:spcAft>
            </a:pPr>
            <a:r>
              <a:rPr lang="en-US" altLang="zh-CN" sz="2400" dirty="0">
                <a:ea typeface="SimSun" panose="02010600030101010101" pitchFamily="2" charset="-122"/>
              </a:rPr>
              <a:t>Check the sums of squared errors of the clusters and choose the one with the largest value</a:t>
            </a:r>
          </a:p>
          <a:p>
            <a:pPr>
              <a:spcBef>
                <a:spcPts val="1200"/>
              </a:spcBef>
              <a:spcAft>
                <a:spcPts val="600"/>
              </a:spcAft>
            </a:pPr>
            <a:r>
              <a:rPr lang="en-US" altLang="zh-CN" sz="2400" dirty="0">
                <a:ea typeface="SimSun" panose="02010600030101010101" pitchFamily="2" charset="-122"/>
              </a:rPr>
              <a:t>Splitting criterion: Determining how to split</a:t>
            </a:r>
          </a:p>
          <a:p>
            <a:pPr lvl="1">
              <a:spcBef>
                <a:spcPts val="1200"/>
              </a:spcBef>
              <a:spcAft>
                <a:spcPts val="600"/>
              </a:spcAft>
            </a:pPr>
            <a:r>
              <a:rPr lang="en-US" altLang="zh-CN" sz="2400" dirty="0">
                <a:ea typeface="SimSun" panose="02010600030101010101" pitchFamily="2" charset="-122"/>
              </a:rPr>
              <a:t>One may use Ward’s criterion to chase for greater reduction in the difference in the SSE criterion as a result of a split</a:t>
            </a:r>
          </a:p>
          <a:p>
            <a:pPr lvl="1">
              <a:spcBef>
                <a:spcPts val="1200"/>
              </a:spcBef>
              <a:spcAft>
                <a:spcPts val="600"/>
              </a:spcAft>
            </a:pPr>
            <a:r>
              <a:rPr lang="en-US" altLang="zh-CN" sz="2400" dirty="0">
                <a:ea typeface="SimSun" panose="02010600030101010101" pitchFamily="2" charset="-122"/>
              </a:rPr>
              <a:t>For categorical data, Gini-index can be used</a:t>
            </a:r>
          </a:p>
          <a:p>
            <a:pPr>
              <a:spcBef>
                <a:spcPts val="1200"/>
              </a:spcBef>
              <a:spcAft>
                <a:spcPts val="600"/>
              </a:spcAft>
            </a:pPr>
            <a:r>
              <a:rPr lang="en-US" altLang="zh-CN" sz="2400" dirty="0">
                <a:ea typeface="SimSun" panose="02010600030101010101" pitchFamily="2" charset="-122"/>
              </a:rPr>
              <a:t>Handling the noise</a:t>
            </a:r>
          </a:p>
          <a:p>
            <a:pPr lvl="1">
              <a:spcBef>
                <a:spcPts val="1200"/>
              </a:spcBef>
              <a:spcAft>
                <a:spcPts val="600"/>
              </a:spcAft>
            </a:pPr>
            <a:r>
              <a:rPr lang="en-US" altLang="zh-CN" sz="2400" dirty="0">
                <a:ea typeface="SimSun" panose="02010600030101010101" pitchFamily="2" charset="-122"/>
              </a:rPr>
              <a:t>Use a threshold to determine the termination criterion (do not generate clusters that are too small because they contain mainly noises)</a:t>
            </a:r>
          </a:p>
        </p:txBody>
      </p:sp>
    </p:spTree>
    <p:extLst>
      <p:ext uri="{BB962C8B-B14F-4D97-AF65-F5344CB8AC3E}">
        <p14:creationId xmlns:p14="http://schemas.microsoft.com/office/powerpoint/2010/main" val="962559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0" y="381001"/>
            <a:ext cx="12192000" cy="554039"/>
          </a:xfrm>
        </p:spPr>
        <p:txBody>
          <a:bodyPr>
            <a:noAutofit/>
          </a:bodyPr>
          <a:lstStyle/>
          <a:p>
            <a:r>
              <a:rPr lang="en-US" altLang="zh-CN" dirty="0">
                <a:ea typeface="SimSun" panose="02010600030101010101" pitchFamily="2" charset="-122"/>
              </a:rPr>
              <a:t>Extensions to Hierarchical Clustering</a:t>
            </a:r>
            <a:endParaRPr lang="en-US" altLang="en-US" dirty="0"/>
          </a:p>
        </p:txBody>
      </p:sp>
      <p:sp>
        <p:nvSpPr>
          <p:cNvPr id="25604" name="Rectangle 3"/>
          <p:cNvSpPr>
            <a:spLocks noGrp="1" noChangeArrowheads="1"/>
          </p:cNvSpPr>
          <p:nvPr>
            <p:ph idx="1"/>
          </p:nvPr>
        </p:nvSpPr>
        <p:spPr>
          <a:xfrm>
            <a:off x="523089" y="1158503"/>
            <a:ext cx="11145822" cy="5432419"/>
          </a:xfrm>
        </p:spPr>
        <p:txBody>
          <a:bodyPr/>
          <a:lstStyle/>
          <a:p>
            <a:pPr>
              <a:spcBef>
                <a:spcPts val="1200"/>
              </a:spcBef>
              <a:spcAft>
                <a:spcPts val="600"/>
              </a:spcAft>
            </a:pPr>
            <a:r>
              <a:rPr lang="en-US" altLang="zh-CN" sz="2400" dirty="0">
                <a:ea typeface="SimSun" panose="02010600030101010101" pitchFamily="2" charset="-122"/>
              </a:rPr>
              <a:t> Major weaknesses of hierarchical clustering methods</a:t>
            </a:r>
          </a:p>
          <a:p>
            <a:pPr lvl="1">
              <a:spcBef>
                <a:spcPts val="1200"/>
              </a:spcBef>
              <a:spcAft>
                <a:spcPts val="600"/>
              </a:spcAft>
            </a:pPr>
            <a:r>
              <a:rPr lang="en-US" altLang="zh-CN" sz="2400" dirty="0">
                <a:ea typeface="SimSun" panose="02010600030101010101" pitchFamily="2" charset="-122"/>
              </a:rPr>
              <a:t>Can never undo what was done previously</a:t>
            </a:r>
          </a:p>
          <a:p>
            <a:pPr lvl="1">
              <a:spcBef>
                <a:spcPts val="1200"/>
              </a:spcBef>
              <a:spcAft>
                <a:spcPts val="600"/>
              </a:spcAft>
            </a:pPr>
            <a:r>
              <a:rPr lang="en-US" altLang="zh-CN" sz="2400" dirty="0">
                <a:ea typeface="SimSun" panose="02010600030101010101" pitchFamily="2" charset="-122"/>
              </a:rPr>
              <a:t>Do not scale well</a:t>
            </a:r>
          </a:p>
          <a:p>
            <a:pPr lvl="2">
              <a:spcBef>
                <a:spcPts val="1200"/>
              </a:spcBef>
              <a:spcAft>
                <a:spcPts val="600"/>
              </a:spcAft>
            </a:pPr>
            <a:r>
              <a:rPr lang="en-US" altLang="zh-CN" sz="2400" dirty="0">
                <a:ea typeface="SimSun" panose="02010600030101010101" pitchFamily="2" charset="-122"/>
              </a:rPr>
              <a:t>Time complexity of at least </a:t>
            </a:r>
            <a:r>
              <a:rPr lang="en-US" altLang="zh-CN" sz="2400" i="1" dirty="0">
                <a:ea typeface="SimSun" panose="02010600030101010101" pitchFamily="2" charset="-122"/>
              </a:rPr>
              <a:t>O</a:t>
            </a:r>
            <a:r>
              <a:rPr lang="en-US" altLang="zh-CN" sz="2400" dirty="0">
                <a:ea typeface="SimSun" panose="02010600030101010101" pitchFamily="2" charset="-122"/>
              </a:rPr>
              <a:t>(</a:t>
            </a:r>
            <a:r>
              <a:rPr lang="en-US" altLang="zh-CN" sz="2400" i="1" dirty="0">
                <a:ea typeface="SimSun" panose="02010600030101010101" pitchFamily="2" charset="-122"/>
              </a:rPr>
              <a:t>n</a:t>
            </a:r>
            <a:r>
              <a:rPr lang="en-US" altLang="zh-CN" sz="2400" i="1" baseline="30000" dirty="0">
                <a:ea typeface="SimSun" panose="02010600030101010101" pitchFamily="2" charset="-122"/>
              </a:rPr>
              <a:t>2</a:t>
            </a:r>
            <a:r>
              <a:rPr lang="en-US" altLang="zh-CN" sz="2400" dirty="0">
                <a:ea typeface="SimSun" panose="02010600030101010101" pitchFamily="2" charset="-122"/>
              </a:rPr>
              <a:t>), where </a:t>
            </a:r>
            <a:r>
              <a:rPr lang="en-US" altLang="zh-CN" sz="2400" i="1" dirty="0">
                <a:ea typeface="SimSun" panose="02010600030101010101" pitchFamily="2" charset="-122"/>
              </a:rPr>
              <a:t>n</a:t>
            </a:r>
            <a:r>
              <a:rPr lang="en-US" altLang="zh-CN" sz="2400" dirty="0">
                <a:ea typeface="SimSun" panose="02010600030101010101" pitchFamily="2" charset="-122"/>
              </a:rPr>
              <a:t> is the number of total objects</a:t>
            </a:r>
          </a:p>
          <a:p>
            <a:pPr>
              <a:spcBef>
                <a:spcPts val="1200"/>
              </a:spcBef>
              <a:spcAft>
                <a:spcPts val="600"/>
              </a:spcAft>
            </a:pPr>
            <a:r>
              <a:rPr lang="en-US" altLang="zh-CN" sz="2400" dirty="0">
                <a:ea typeface="SimSun" panose="02010600030101010101" pitchFamily="2" charset="-122"/>
              </a:rPr>
              <a:t>Other hierarchical clustering algorithms</a:t>
            </a:r>
          </a:p>
          <a:p>
            <a:pPr lvl="1">
              <a:spcBef>
                <a:spcPts val="1200"/>
              </a:spcBef>
              <a:spcAft>
                <a:spcPts val="600"/>
              </a:spcAft>
            </a:pPr>
            <a:r>
              <a:rPr lang="en-US" altLang="zh-CN" sz="2400" u="sng" dirty="0">
                <a:ea typeface="SimSun" panose="02010600030101010101" pitchFamily="2" charset="-122"/>
              </a:rPr>
              <a:t>BIRCH (1996)</a:t>
            </a:r>
            <a:r>
              <a:rPr lang="en-US" altLang="zh-CN" sz="2400" dirty="0">
                <a:ea typeface="SimSun" panose="02010600030101010101" pitchFamily="2" charset="-122"/>
              </a:rPr>
              <a:t>: Use CF-tree and incrementally adjust the quality of sub-clusters</a:t>
            </a:r>
            <a:endParaRPr lang="en-US" altLang="zh-CN" sz="2400" u="sng" dirty="0">
              <a:ea typeface="SimSun" panose="02010600030101010101" pitchFamily="2" charset="-122"/>
            </a:endParaRPr>
          </a:p>
          <a:p>
            <a:pPr lvl="1">
              <a:spcBef>
                <a:spcPts val="1200"/>
              </a:spcBef>
              <a:spcAft>
                <a:spcPts val="600"/>
              </a:spcAft>
            </a:pPr>
            <a:r>
              <a:rPr lang="en-US" altLang="zh-CN" sz="2400" u="sng" dirty="0">
                <a:ea typeface="SimSun" panose="02010600030101010101" pitchFamily="2" charset="-122"/>
              </a:rPr>
              <a:t>CURE (1998)</a:t>
            </a:r>
            <a:r>
              <a:rPr lang="en-US" altLang="zh-CN" sz="2400" dirty="0">
                <a:ea typeface="SimSun" panose="02010600030101010101" pitchFamily="2" charset="-122"/>
              </a:rPr>
              <a:t>: Represent a cluster using a set of well-scattered representative points</a:t>
            </a:r>
          </a:p>
          <a:p>
            <a:pPr lvl="1">
              <a:spcBef>
                <a:spcPts val="1200"/>
              </a:spcBef>
              <a:spcAft>
                <a:spcPts val="600"/>
              </a:spcAft>
            </a:pPr>
            <a:r>
              <a:rPr lang="en-US" altLang="zh-CN" sz="2400" u="sng" dirty="0">
                <a:ea typeface="SimSun" panose="02010600030101010101" pitchFamily="2" charset="-122"/>
              </a:rPr>
              <a:t>CHAMELEON (1999)</a:t>
            </a:r>
            <a:r>
              <a:rPr lang="en-US" altLang="zh-CN" sz="2400" dirty="0">
                <a:ea typeface="SimSun" panose="02010600030101010101" pitchFamily="2" charset="-122"/>
              </a:rPr>
              <a:t>: Use graph partitioning methods on the K-nearest neighbor graph of the data</a:t>
            </a:r>
          </a:p>
        </p:txBody>
      </p:sp>
    </p:spTree>
    <p:extLst>
      <p:ext uri="{BB962C8B-B14F-4D97-AF65-F5344CB8AC3E}">
        <p14:creationId xmlns:p14="http://schemas.microsoft.com/office/powerpoint/2010/main" val="16601803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0" y="-199181"/>
            <a:ext cx="12192000" cy="1412340"/>
          </a:xfrm>
        </p:spPr>
        <p:txBody>
          <a:bodyPr>
            <a:noAutofit/>
          </a:bodyPr>
          <a:lstStyle/>
          <a:p>
            <a:r>
              <a:rPr lang="en-US" altLang="zh-CN" dirty="0">
                <a:solidFill>
                  <a:schemeClr val="bg1">
                    <a:lumMod val="75000"/>
                  </a:schemeClr>
                </a:solidFill>
                <a:ea typeface="SimSun" panose="02010600030101010101" pitchFamily="2" charset="-122"/>
              </a:rPr>
              <a:t>BIRCH (Balanced Iterative Reducing and Clustering Using Hierarchies)</a:t>
            </a:r>
            <a:endParaRPr lang="en-US" altLang="en-US" dirty="0">
              <a:solidFill>
                <a:schemeClr val="bg1">
                  <a:lumMod val="75000"/>
                </a:schemeClr>
              </a:solidFill>
            </a:endParaRPr>
          </a:p>
        </p:txBody>
      </p:sp>
      <p:sp>
        <p:nvSpPr>
          <p:cNvPr id="25604" name="Rectangle 3"/>
          <p:cNvSpPr>
            <a:spLocks noGrp="1" noChangeArrowheads="1"/>
          </p:cNvSpPr>
          <p:nvPr>
            <p:ph idx="1"/>
          </p:nvPr>
        </p:nvSpPr>
        <p:spPr>
          <a:xfrm>
            <a:off x="541195" y="1213159"/>
            <a:ext cx="10893829" cy="5438850"/>
          </a:xfrm>
        </p:spPr>
        <p:txBody>
          <a:bodyPr/>
          <a:lstStyle/>
          <a:p>
            <a:pPr>
              <a:spcAft>
                <a:spcPts val="600"/>
              </a:spcAft>
            </a:pPr>
            <a:r>
              <a:rPr lang="en-US" altLang="zh-CN" sz="2400" dirty="0">
                <a:ea typeface="SimSun" panose="02010600030101010101" pitchFamily="2" charset="-122"/>
              </a:rPr>
              <a:t>A multiphase clustering algorithm (Zhang, </a:t>
            </a:r>
            <a:r>
              <a:rPr lang="en-US" altLang="zh-CN" sz="2400" dirty="0" err="1">
                <a:ea typeface="SimSun" panose="02010600030101010101" pitchFamily="2" charset="-122"/>
              </a:rPr>
              <a:t>Ramakrishnan</a:t>
            </a:r>
            <a:r>
              <a:rPr lang="en-US" altLang="zh-CN" sz="2400" dirty="0">
                <a:ea typeface="SimSun" panose="02010600030101010101" pitchFamily="2" charset="-122"/>
              </a:rPr>
              <a:t> &amp; </a:t>
            </a:r>
            <a:r>
              <a:rPr lang="en-US" altLang="zh-CN" sz="2400" dirty="0" err="1">
                <a:ea typeface="SimSun" panose="02010600030101010101" pitchFamily="2" charset="-122"/>
              </a:rPr>
              <a:t>Livny</a:t>
            </a:r>
            <a:r>
              <a:rPr lang="en-US" altLang="zh-CN" sz="2400" dirty="0">
                <a:ea typeface="SimSun" panose="02010600030101010101" pitchFamily="2" charset="-122"/>
              </a:rPr>
              <a:t>, SIGMOD’96)</a:t>
            </a:r>
          </a:p>
          <a:p>
            <a:pPr>
              <a:spcAft>
                <a:spcPts val="600"/>
              </a:spcAft>
            </a:pPr>
            <a:r>
              <a:rPr lang="en-US" altLang="zh-CN" sz="2400" dirty="0">
                <a:ea typeface="SimSun" panose="02010600030101010101" pitchFamily="2" charset="-122"/>
              </a:rPr>
              <a:t>Incrementally construct a CF (Clustering Feature) tree, a hierarchical data structure for multiphase clustering</a:t>
            </a:r>
          </a:p>
          <a:p>
            <a:pPr lvl="1">
              <a:spcAft>
                <a:spcPts val="600"/>
              </a:spcAft>
            </a:pPr>
            <a:r>
              <a:rPr lang="en-US" altLang="zh-CN" sz="2400" dirty="0">
                <a:ea typeface="SimSun" panose="02010600030101010101" pitchFamily="2" charset="-122"/>
              </a:rPr>
              <a:t>Phase 1: Scan DB to build an initial in-memory CF tree (a multi-level compression of the data that tries to preserve the inherent clustering structure of the data)  </a:t>
            </a:r>
          </a:p>
          <a:p>
            <a:pPr lvl="1">
              <a:spcAft>
                <a:spcPts val="600"/>
              </a:spcAft>
            </a:pPr>
            <a:r>
              <a:rPr lang="en-US" altLang="zh-CN" sz="2400" dirty="0">
                <a:ea typeface="SimSun" panose="02010600030101010101" pitchFamily="2" charset="-122"/>
              </a:rPr>
              <a:t>Phase 2: Use an arbitrary clustering algorithm to cluster the leaf nodes of the CF-tree</a:t>
            </a:r>
          </a:p>
          <a:p>
            <a:pPr>
              <a:spcAft>
                <a:spcPts val="600"/>
              </a:spcAft>
            </a:pPr>
            <a:r>
              <a:rPr lang="en-US" altLang="zh-CN" sz="2400" dirty="0">
                <a:ea typeface="SimSun" panose="02010600030101010101" pitchFamily="2" charset="-122"/>
              </a:rPr>
              <a:t>Key idea: Multi-level clustering</a:t>
            </a:r>
          </a:p>
          <a:p>
            <a:pPr lvl="1">
              <a:spcAft>
                <a:spcPts val="600"/>
              </a:spcAft>
            </a:pPr>
            <a:r>
              <a:rPr lang="en-US" altLang="zh-CN" sz="2400" dirty="0">
                <a:ea typeface="SimSun" panose="02010600030101010101" pitchFamily="2" charset="-122"/>
              </a:rPr>
              <a:t>Low-level micro-clustering: Reduce complexity and increase scalability</a:t>
            </a:r>
          </a:p>
          <a:p>
            <a:pPr lvl="1">
              <a:spcAft>
                <a:spcPts val="600"/>
              </a:spcAft>
            </a:pPr>
            <a:r>
              <a:rPr lang="en-US" altLang="zh-CN" sz="2400" dirty="0">
                <a:ea typeface="SimSun" panose="02010600030101010101" pitchFamily="2" charset="-122"/>
              </a:rPr>
              <a:t>High-level macro-clustering: Leave enough flexibility for high-level clustering</a:t>
            </a:r>
          </a:p>
          <a:p>
            <a:pPr>
              <a:spcAft>
                <a:spcPts val="600"/>
              </a:spcAft>
            </a:pPr>
            <a:r>
              <a:rPr lang="en-US" altLang="zh-CN" sz="2400" i="1" dirty="0">
                <a:ea typeface="SimSun" panose="02010600030101010101" pitchFamily="2" charset="-122"/>
              </a:rPr>
              <a:t>Scales linearly</a:t>
            </a:r>
            <a:r>
              <a:rPr lang="en-US" altLang="zh-CN" sz="2400" dirty="0">
                <a:ea typeface="SimSun" panose="02010600030101010101" pitchFamily="2" charset="-122"/>
              </a:rPr>
              <a:t>:  Find a good clustering with a single scan and improve the quality with a few additional scans</a:t>
            </a:r>
          </a:p>
        </p:txBody>
      </p:sp>
    </p:spTree>
    <p:extLst>
      <p:ext uri="{BB962C8B-B14F-4D97-AF65-F5344CB8AC3E}">
        <p14:creationId xmlns:p14="http://schemas.microsoft.com/office/powerpoint/2010/main" val="8167605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0" y="381001"/>
            <a:ext cx="12192000" cy="554039"/>
          </a:xfrm>
        </p:spPr>
        <p:txBody>
          <a:bodyPr>
            <a:noAutofit/>
          </a:bodyPr>
          <a:lstStyle/>
          <a:p>
            <a:pPr defTabSz="914400" fontAlgn="base">
              <a:spcAft>
                <a:spcPct val="0"/>
              </a:spcAft>
            </a:pPr>
            <a:r>
              <a:rPr lang="en-US" altLang="zh-CN" dirty="0">
                <a:ea typeface="SimSun" panose="02010600030101010101" pitchFamily="2" charset="-122"/>
              </a:rPr>
              <a:t>Clustering Feature Vector in BIRCH</a:t>
            </a:r>
            <a:endParaRPr lang="en-US" altLang="zh-CN" sz="3200" b="1" dirty="0">
              <a:ea typeface="SimSun" panose="02010600030101010101" pitchFamily="2" charset="-122"/>
            </a:endParaRPr>
          </a:p>
        </p:txBody>
      </p:sp>
      <p:sp>
        <p:nvSpPr>
          <p:cNvPr id="25604" name="Rectangle 3"/>
          <p:cNvSpPr>
            <a:spLocks noGrp="1" noChangeArrowheads="1"/>
          </p:cNvSpPr>
          <p:nvPr>
            <p:ph idx="1"/>
          </p:nvPr>
        </p:nvSpPr>
        <p:spPr>
          <a:xfrm>
            <a:off x="406400" y="1239985"/>
            <a:ext cx="11281624" cy="5133108"/>
          </a:xfrm>
        </p:spPr>
        <p:txBody>
          <a:bodyPr/>
          <a:lstStyle/>
          <a:p>
            <a:pPr>
              <a:lnSpc>
                <a:spcPct val="150000"/>
              </a:lnSpc>
            </a:pPr>
            <a:r>
              <a:rPr lang="en-US" altLang="zh-CN" sz="2400" dirty="0">
                <a:solidFill>
                  <a:srgbClr val="000000"/>
                </a:solidFill>
                <a:ea typeface="SimSun" panose="02010600030101010101" pitchFamily="2" charset="-122"/>
              </a:rPr>
              <a:t>Clustering Feature (CF):  </a:t>
            </a:r>
            <a:r>
              <a:rPr lang="en-US" altLang="zh-CN" sz="2400" i="1" dirty="0">
                <a:solidFill>
                  <a:srgbClr val="000000"/>
                </a:solidFill>
                <a:ea typeface="SimSun" panose="02010600030101010101" pitchFamily="2" charset="-122"/>
              </a:rPr>
              <a:t>CF = (N, LS, SS)</a:t>
            </a:r>
            <a:endParaRPr lang="en-US" altLang="zh-CN" sz="2400" dirty="0">
              <a:solidFill>
                <a:srgbClr val="000000"/>
              </a:solidFill>
              <a:ea typeface="SimSun" panose="02010600030101010101" pitchFamily="2" charset="-122"/>
            </a:endParaRPr>
          </a:p>
          <a:p>
            <a:pPr lvl="1">
              <a:lnSpc>
                <a:spcPct val="150000"/>
              </a:lnSpc>
            </a:pPr>
            <a:r>
              <a:rPr lang="en-US" altLang="zh-CN" sz="2400" i="1" dirty="0">
                <a:solidFill>
                  <a:srgbClr val="000000"/>
                </a:solidFill>
                <a:ea typeface="SimSun" panose="02010600030101010101" pitchFamily="2" charset="-122"/>
              </a:rPr>
              <a:t>N</a:t>
            </a:r>
            <a:r>
              <a:rPr lang="en-US" altLang="zh-CN" sz="2400" dirty="0">
                <a:solidFill>
                  <a:srgbClr val="000000"/>
                </a:solidFill>
                <a:ea typeface="SimSun" panose="02010600030101010101" pitchFamily="2" charset="-122"/>
              </a:rPr>
              <a:t>: Number of data points</a:t>
            </a:r>
          </a:p>
          <a:p>
            <a:pPr lvl="1">
              <a:lnSpc>
                <a:spcPct val="150000"/>
              </a:lnSpc>
            </a:pPr>
            <a:r>
              <a:rPr lang="en-US" altLang="zh-CN" sz="2400" i="1" dirty="0">
                <a:solidFill>
                  <a:srgbClr val="000000"/>
                </a:solidFill>
                <a:ea typeface="SimSun" panose="02010600030101010101" pitchFamily="2" charset="-122"/>
              </a:rPr>
              <a:t>LS: linear sum of N points: </a:t>
            </a:r>
          </a:p>
          <a:p>
            <a:pPr lvl="1">
              <a:lnSpc>
                <a:spcPct val="150000"/>
              </a:lnSpc>
            </a:pPr>
            <a:r>
              <a:rPr lang="en-US" altLang="zh-CN" sz="2400" i="1" dirty="0">
                <a:solidFill>
                  <a:srgbClr val="000000"/>
                </a:solidFill>
                <a:ea typeface="SimSun" panose="02010600030101010101" pitchFamily="2" charset="-122"/>
              </a:rPr>
              <a:t>SS: square sum of N points: </a:t>
            </a:r>
          </a:p>
          <a:p>
            <a:pPr lvl="1">
              <a:lnSpc>
                <a:spcPct val="150000"/>
              </a:lnSpc>
            </a:pPr>
            <a:endParaRPr lang="en-US" altLang="zh-CN" sz="2400" i="1" baseline="-25000" dirty="0">
              <a:solidFill>
                <a:srgbClr val="000000"/>
              </a:solidFill>
              <a:ea typeface="SimSun" panose="02010600030101010101" pitchFamily="2" charset="-122"/>
              <a:sym typeface="Symbol" panose="05050102010706020507" pitchFamily="18" charset="2"/>
            </a:endParaRPr>
          </a:p>
          <a:p>
            <a:pPr>
              <a:spcAft>
                <a:spcPts val="600"/>
              </a:spcAft>
            </a:pPr>
            <a:r>
              <a:rPr lang="en-US" altLang="zh-CN" sz="2400" dirty="0">
                <a:latin typeface="Calibri" panose="020F0502020204030204" pitchFamily="34" charset="0"/>
                <a:ea typeface="SimSun" panose="02010600030101010101" pitchFamily="2" charset="-122"/>
              </a:rPr>
              <a:t>Clustering feature: </a:t>
            </a:r>
          </a:p>
          <a:p>
            <a:pPr lvl="1">
              <a:spcAft>
                <a:spcPts val="600"/>
              </a:spcAft>
            </a:pPr>
            <a:r>
              <a:rPr lang="en-US" altLang="zh-CN" sz="2400" dirty="0">
                <a:latin typeface="Calibri" panose="020F0502020204030204" pitchFamily="34" charset="0"/>
                <a:ea typeface="SimSun" panose="02010600030101010101" pitchFamily="2" charset="-122"/>
              </a:rPr>
              <a:t>Summary of the statistics for a given sub-cluster: the 0-th, 1st, and 2nd moments of the sub-cluster from the statistical point of view</a:t>
            </a:r>
          </a:p>
          <a:p>
            <a:pPr lvl="1">
              <a:spcAft>
                <a:spcPts val="600"/>
              </a:spcAft>
            </a:pPr>
            <a:r>
              <a:rPr lang="en-US" altLang="zh-CN" sz="2400" dirty="0">
                <a:latin typeface="Calibri" panose="020F0502020204030204" pitchFamily="34" charset="0"/>
                <a:ea typeface="SimSun" panose="02010600030101010101" pitchFamily="2" charset="-122"/>
              </a:rPr>
              <a:t>Registers crucial measurements for computing cluster and utilizes storage efficiently</a:t>
            </a:r>
            <a:endParaRPr lang="en-US" altLang="zh-CN" sz="2400" dirty="0">
              <a:latin typeface="Calibri" panose="020F0502020204030204" pitchFamily="34" charset="0"/>
              <a:ea typeface="Gulim" panose="020B0600000101010101" pitchFamily="34" charset="-127"/>
            </a:endParaRPr>
          </a:p>
        </p:txBody>
      </p:sp>
      <p:graphicFrame>
        <p:nvGraphicFramePr>
          <p:cNvPr id="4" name="Object 1"/>
          <p:cNvGraphicFramePr>
            <a:graphicFrameLocks noChangeAspect="1"/>
          </p:cNvGraphicFramePr>
          <p:nvPr>
            <p:extLst/>
          </p:nvPr>
        </p:nvGraphicFramePr>
        <p:xfrm>
          <a:off x="4424315" y="2407467"/>
          <a:ext cx="1028700" cy="838200"/>
        </p:xfrm>
        <a:graphic>
          <a:graphicData uri="http://schemas.openxmlformats.org/presentationml/2006/ole">
            <mc:AlternateContent xmlns:mc="http://schemas.openxmlformats.org/markup-compatibility/2006">
              <mc:Choice xmlns:v="urn:schemas-microsoft-com:vml" Requires="v">
                <p:oleObj spid="_x0000_s12371" name="Equation" r:id="rId4" imgW="342751" imgH="380835" progId="Equation.3">
                  <p:embed/>
                </p:oleObj>
              </mc:Choice>
              <mc:Fallback>
                <p:oleObj name="Equation" r:id="rId4" imgW="342751" imgH="38083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4315" y="2407467"/>
                        <a:ext cx="10287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2"/>
          <p:cNvGraphicFramePr>
            <a:graphicFrameLocks noChangeAspect="1"/>
          </p:cNvGraphicFramePr>
          <p:nvPr>
            <p:extLst/>
          </p:nvPr>
        </p:nvGraphicFramePr>
        <p:xfrm>
          <a:off x="4424315" y="3131512"/>
          <a:ext cx="1181100" cy="838200"/>
        </p:xfrm>
        <a:graphic>
          <a:graphicData uri="http://schemas.openxmlformats.org/presentationml/2006/ole">
            <mc:AlternateContent xmlns:mc="http://schemas.openxmlformats.org/markup-compatibility/2006">
              <mc:Choice xmlns:v="urn:schemas-microsoft-com:vml" Requires="v">
                <p:oleObj spid="_x0000_s12372" name="Equation" r:id="rId6" imgW="393529" imgH="380835" progId="Equation.3">
                  <p:embed/>
                </p:oleObj>
              </mc:Choice>
              <mc:Fallback>
                <p:oleObj name="Equation" r:id="rId6" imgW="393529" imgH="38083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4315" y="3131512"/>
                        <a:ext cx="11811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Group 5"/>
          <p:cNvGrpSpPr/>
          <p:nvPr/>
        </p:nvGrpSpPr>
        <p:grpSpPr>
          <a:xfrm>
            <a:off x="6271128" y="1240800"/>
            <a:ext cx="5638800" cy="2728912"/>
            <a:chOff x="4876800" y="3367088"/>
            <a:chExt cx="5638800" cy="2728912"/>
          </a:xfrm>
        </p:grpSpPr>
        <p:graphicFrame>
          <p:nvGraphicFramePr>
            <p:cNvPr id="7" name="Object 0"/>
            <p:cNvGraphicFramePr>
              <a:graphicFrameLocks noChangeAspect="1"/>
            </p:cNvGraphicFramePr>
            <p:nvPr>
              <p:extLst/>
            </p:nvPr>
          </p:nvGraphicFramePr>
          <p:xfrm>
            <a:off x="4876800" y="4078288"/>
            <a:ext cx="2209800" cy="2017712"/>
          </p:xfrm>
          <a:graphic>
            <a:graphicData uri="http://schemas.openxmlformats.org/presentationml/2006/ole">
              <mc:AlternateContent xmlns:mc="http://schemas.openxmlformats.org/markup-compatibility/2006">
                <mc:Choice xmlns:v="urn:schemas-microsoft-com:vml" Requires="v">
                  <p:oleObj spid="_x0000_s12373" name="Worksheet" r:id="rId8" imgW="2200656" imgH="2076907" progId="Excel.Sheet.8">
                    <p:embed/>
                  </p:oleObj>
                </mc:Choice>
                <mc:Fallback>
                  <p:oleObj name="Worksheet" r:id="rId8" imgW="2200656" imgH="2076907" progId="Excel.Sheet.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76800" y="4078288"/>
                          <a:ext cx="2209800" cy="201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Oval 9"/>
            <p:cNvSpPr>
              <a:spLocks noChangeArrowheads="1"/>
            </p:cNvSpPr>
            <p:nvPr/>
          </p:nvSpPr>
          <p:spPr bwMode="auto">
            <a:xfrm>
              <a:off x="5410200" y="4618713"/>
              <a:ext cx="609600" cy="519351"/>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9" name="Oval 10"/>
            <p:cNvSpPr>
              <a:spLocks noChangeArrowheads="1"/>
            </p:cNvSpPr>
            <p:nvPr/>
          </p:nvSpPr>
          <p:spPr bwMode="auto">
            <a:xfrm>
              <a:off x="6019800" y="5037813"/>
              <a:ext cx="762000" cy="519351"/>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0" name="AutoShape 11"/>
            <p:cNvSpPr>
              <a:spLocks/>
            </p:cNvSpPr>
            <p:nvPr/>
          </p:nvSpPr>
          <p:spPr bwMode="auto">
            <a:xfrm>
              <a:off x="7086600" y="3367088"/>
              <a:ext cx="3429000" cy="369332"/>
            </a:xfrm>
            <a:prstGeom prst="borderCallout2">
              <a:avLst>
                <a:gd name="adj1" fmla="val 23528"/>
                <a:gd name="adj2" fmla="val -2222"/>
                <a:gd name="adj3" fmla="val 23528"/>
                <a:gd name="adj4" fmla="val -20417"/>
                <a:gd name="adj5" fmla="val 212417"/>
                <a:gd name="adj6" fmla="val -39306"/>
              </a:avLst>
            </a:prstGeom>
            <a:noFill/>
            <a:ln w="28575">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CF = (5, (16,30),(54,190))</a:t>
              </a:r>
            </a:p>
          </p:txBody>
        </p:sp>
        <p:sp>
          <p:nvSpPr>
            <p:cNvPr id="11" name="Text Box 12"/>
            <p:cNvSpPr txBox="1">
              <a:spLocks noChangeArrowheads="1"/>
            </p:cNvSpPr>
            <p:nvPr/>
          </p:nvSpPr>
          <p:spPr bwMode="auto">
            <a:xfrm>
              <a:off x="8001000" y="4178300"/>
              <a:ext cx="9906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lnSpc>
                  <a:spcPct val="60000"/>
                </a:lnSpc>
                <a:spcBef>
                  <a:spcPct val="50000"/>
                </a:spcBef>
                <a:spcAft>
                  <a:spcPct val="0"/>
                </a:spcAft>
                <a:buClrTx/>
                <a:buSzTx/>
                <a:buNone/>
              </a:pPr>
              <a:r>
                <a:rPr lang="zh-CN" altLang="en-US" sz="1800">
                  <a:solidFill>
                    <a:srgbClr val="000000"/>
                  </a:solidFill>
                  <a:latin typeface="Times New Roman" panose="02020603050405020304" pitchFamily="18" charset="0"/>
                  <a:ea typeface="SimSun" panose="02010600030101010101" pitchFamily="2" charset="-122"/>
                </a:rPr>
                <a:t>(3,4)</a:t>
              </a:r>
            </a:p>
            <a:p>
              <a:pPr defTabSz="914400" fontAlgn="base">
                <a:lnSpc>
                  <a:spcPct val="60000"/>
                </a:lnSpc>
                <a:spcBef>
                  <a:spcPct val="50000"/>
                </a:spcBef>
                <a:spcAft>
                  <a:spcPct val="0"/>
                </a:spcAft>
                <a:buClrTx/>
                <a:buSzTx/>
                <a:buNone/>
              </a:pPr>
              <a:r>
                <a:rPr lang="zh-CN" altLang="en-US" sz="1800">
                  <a:solidFill>
                    <a:srgbClr val="000000"/>
                  </a:solidFill>
                  <a:latin typeface="Times New Roman" panose="02020603050405020304" pitchFamily="18" charset="0"/>
                  <a:ea typeface="SimSun" panose="02010600030101010101" pitchFamily="2" charset="-122"/>
                </a:rPr>
                <a:t>(2,6)</a:t>
              </a:r>
            </a:p>
            <a:p>
              <a:pPr defTabSz="914400" fontAlgn="base">
                <a:lnSpc>
                  <a:spcPct val="60000"/>
                </a:lnSpc>
                <a:spcBef>
                  <a:spcPct val="50000"/>
                </a:spcBef>
                <a:spcAft>
                  <a:spcPct val="0"/>
                </a:spcAft>
                <a:buClrTx/>
                <a:buSzTx/>
                <a:buNone/>
              </a:pPr>
              <a:r>
                <a:rPr lang="zh-CN" altLang="en-US" sz="1800">
                  <a:solidFill>
                    <a:srgbClr val="000000"/>
                  </a:solidFill>
                  <a:latin typeface="Times New Roman" panose="02020603050405020304" pitchFamily="18" charset="0"/>
                  <a:ea typeface="SimSun" panose="02010600030101010101" pitchFamily="2" charset="-122"/>
                </a:rPr>
                <a:t>(4,5)</a:t>
              </a:r>
            </a:p>
            <a:p>
              <a:pPr defTabSz="914400" fontAlgn="base">
                <a:lnSpc>
                  <a:spcPct val="60000"/>
                </a:lnSpc>
                <a:spcBef>
                  <a:spcPct val="50000"/>
                </a:spcBef>
                <a:spcAft>
                  <a:spcPct val="0"/>
                </a:spcAft>
                <a:buClrTx/>
                <a:buSzTx/>
                <a:buNone/>
              </a:pPr>
              <a:r>
                <a:rPr lang="zh-CN" altLang="en-US" sz="1800">
                  <a:solidFill>
                    <a:srgbClr val="000000"/>
                  </a:solidFill>
                  <a:latin typeface="Times New Roman" panose="02020603050405020304" pitchFamily="18" charset="0"/>
                  <a:ea typeface="SimSun" panose="02010600030101010101" pitchFamily="2" charset="-122"/>
                </a:rPr>
                <a:t>(4,7)</a:t>
              </a:r>
            </a:p>
            <a:p>
              <a:pPr defTabSz="914400" fontAlgn="base">
                <a:lnSpc>
                  <a:spcPct val="60000"/>
                </a:lnSpc>
                <a:spcBef>
                  <a:spcPct val="50000"/>
                </a:spcBef>
                <a:spcAft>
                  <a:spcPct val="0"/>
                </a:spcAft>
                <a:buClrTx/>
                <a:buSzTx/>
                <a:buNone/>
              </a:pPr>
              <a:r>
                <a:rPr lang="zh-CN" altLang="en-US" sz="1800">
                  <a:solidFill>
                    <a:srgbClr val="000000"/>
                  </a:solidFill>
                  <a:latin typeface="Times New Roman" panose="02020603050405020304" pitchFamily="18" charset="0"/>
                  <a:ea typeface="SimSun" panose="02010600030101010101" pitchFamily="2" charset="-122"/>
                </a:rPr>
                <a:t>(3,8)</a:t>
              </a:r>
            </a:p>
          </p:txBody>
        </p:sp>
      </p:grpSp>
    </p:spTree>
    <p:extLst>
      <p:ext uri="{BB962C8B-B14F-4D97-AF65-F5344CB8AC3E}">
        <p14:creationId xmlns:p14="http://schemas.microsoft.com/office/powerpoint/2010/main" val="15462629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238125" y="48129"/>
            <a:ext cx="12668250" cy="878304"/>
          </a:xfrm>
        </p:spPr>
        <p:txBody>
          <a:bodyPr>
            <a:noAutofit/>
          </a:bodyPr>
          <a:lstStyle/>
          <a:p>
            <a:r>
              <a:rPr lang="en-US" altLang="zh-CN" sz="4200" dirty="0">
                <a:ea typeface="SimSun" panose="02010600030101010101" pitchFamily="2" charset="-122"/>
                <a:cs typeface="Tahoma" panose="020B0604030504040204" pitchFamily="34" charset="0"/>
                <a:sym typeface="Symbol" panose="05050102010706020507" pitchFamily="18" charset="2"/>
              </a:rPr>
              <a:t>Measures of Cluster: Centroid, Radius and Diameter</a:t>
            </a:r>
            <a:endParaRPr lang="en-US" altLang="en-US" sz="4200" dirty="0"/>
          </a:p>
        </p:txBody>
      </p:sp>
      <p:sp>
        <p:nvSpPr>
          <p:cNvPr id="25604" name="Rectangle 3"/>
          <p:cNvSpPr>
            <a:spLocks noGrp="1" noChangeArrowheads="1"/>
          </p:cNvSpPr>
          <p:nvPr>
            <p:ph idx="1"/>
          </p:nvPr>
        </p:nvSpPr>
        <p:spPr>
          <a:xfrm>
            <a:off x="470583" y="1221878"/>
            <a:ext cx="8312410" cy="5133108"/>
          </a:xfrm>
        </p:spPr>
        <p:txBody>
          <a:bodyPr/>
          <a:lstStyle/>
          <a:p>
            <a:r>
              <a:rPr lang="en-US" altLang="zh-CN" sz="2400" dirty="0">
                <a:ea typeface="SimSun" panose="02010600030101010101" pitchFamily="2" charset="-122"/>
                <a:cs typeface="Tahoma" panose="020B0604030504040204" pitchFamily="34" charset="0"/>
                <a:sym typeface="Symbol" panose="05050102010706020507" pitchFamily="18" charset="2"/>
              </a:rPr>
              <a:t>Centroid:      </a:t>
            </a:r>
          </a:p>
          <a:p>
            <a:pPr lvl="1"/>
            <a:r>
              <a:rPr lang="en-US" altLang="zh-CN" sz="2400" dirty="0">
                <a:ea typeface="SimSun" panose="02010600030101010101" pitchFamily="2" charset="-122"/>
                <a:cs typeface="Tahoma" panose="020B0604030504040204" pitchFamily="34" charset="0"/>
                <a:sym typeface="Symbol" panose="05050102010706020507" pitchFamily="18" charset="2"/>
              </a:rPr>
              <a:t>the “middle” of a cluster</a:t>
            </a:r>
          </a:p>
          <a:p>
            <a:pPr lvl="1"/>
            <a:r>
              <a:rPr lang="en-US" altLang="zh-CN" sz="2400" dirty="0">
                <a:ea typeface="SimSun" panose="02010600030101010101" pitchFamily="2" charset="-122"/>
                <a:cs typeface="Tahoma" panose="020B0604030504040204" pitchFamily="34" charset="0"/>
                <a:sym typeface="Symbol" panose="05050102010706020507" pitchFamily="18" charset="2"/>
              </a:rPr>
              <a:t>n: number of points in a cluster</a:t>
            </a:r>
          </a:p>
          <a:p>
            <a:pPr lvl="1"/>
            <a:r>
              <a:rPr lang="en-US" altLang="zh-CN" sz="2400" dirty="0">
                <a:ea typeface="SimSun" panose="02010600030101010101" pitchFamily="2" charset="-122"/>
                <a:cs typeface="Tahoma" panose="020B0604030504040204" pitchFamily="34" charset="0"/>
                <a:sym typeface="Symbol" panose="05050102010706020507" pitchFamily="18" charset="2"/>
              </a:rPr>
              <a:t>    is the </a:t>
            </a:r>
            <a:r>
              <a:rPr lang="en-US" altLang="zh-CN" sz="2400" i="1" dirty="0" err="1">
                <a:ea typeface="SimSun" panose="02010600030101010101" pitchFamily="2" charset="-122"/>
                <a:cs typeface="Tahoma" panose="020B0604030504040204" pitchFamily="34" charset="0"/>
                <a:sym typeface="Symbol" panose="05050102010706020507" pitchFamily="18" charset="2"/>
              </a:rPr>
              <a:t>i</a:t>
            </a:r>
            <a:r>
              <a:rPr lang="en-US" altLang="zh-CN" sz="2400" dirty="0" err="1">
                <a:ea typeface="SimSun" panose="02010600030101010101" pitchFamily="2" charset="-122"/>
                <a:cs typeface="Tahoma" panose="020B0604030504040204" pitchFamily="34" charset="0"/>
                <a:sym typeface="Symbol" panose="05050102010706020507" pitchFamily="18" charset="2"/>
              </a:rPr>
              <a:t>-th</a:t>
            </a:r>
            <a:r>
              <a:rPr lang="en-US" altLang="zh-CN" sz="2400" dirty="0">
                <a:ea typeface="SimSun" panose="02010600030101010101" pitchFamily="2" charset="-122"/>
                <a:cs typeface="Tahoma" panose="020B0604030504040204" pitchFamily="34" charset="0"/>
                <a:sym typeface="Symbol" panose="05050102010706020507" pitchFamily="18" charset="2"/>
              </a:rPr>
              <a:t> point in the cluster</a:t>
            </a:r>
          </a:p>
          <a:p>
            <a:r>
              <a:rPr lang="en-US" altLang="zh-CN" sz="2400" dirty="0">
                <a:ea typeface="SimSun" panose="02010600030101010101" pitchFamily="2" charset="-122"/>
                <a:cs typeface="Tahoma" panose="020B0604030504040204" pitchFamily="34" charset="0"/>
                <a:sym typeface="Symbol" panose="05050102010706020507" pitchFamily="18" charset="2"/>
              </a:rPr>
              <a:t>Radius: R</a:t>
            </a:r>
          </a:p>
          <a:p>
            <a:pPr lvl="1"/>
            <a:r>
              <a:rPr lang="en-US" altLang="zh-CN" sz="2400" dirty="0">
                <a:ea typeface="SimSun" panose="02010600030101010101" pitchFamily="2" charset="-122"/>
                <a:cs typeface="Tahoma" panose="020B0604030504040204" pitchFamily="34" charset="0"/>
                <a:sym typeface="Symbol" panose="05050102010706020507" pitchFamily="18" charset="2"/>
              </a:rPr>
              <a:t>Average distance from member objects to the centroid</a:t>
            </a:r>
          </a:p>
          <a:p>
            <a:pPr lvl="1"/>
            <a:r>
              <a:rPr lang="en-US" altLang="zh-CN" sz="2400" dirty="0">
                <a:ea typeface="SimSun" panose="02010600030101010101" pitchFamily="2" charset="-122"/>
                <a:cs typeface="Tahoma" panose="020B0604030504040204" pitchFamily="34" charset="0"/>
                <a:sym typeface="Symbol" panose="05050102010706020507" pitchFamily="18" charset="2"/>
              </a:rPr>
              <a:t>The square root of average distance from any point of the cluster to its centroid</a:t>
            </a:r>
          </a:p>
          <a:p>
            <a:r>
              <a:rPr lang="en-US" altLang="zh-CN" sz="2400" dirty="0">
                <a:ea typeface="SimSun" panose="02010600030101010101" pitchFamily="2" charset="-122"/>
                <a:cs typeface="Tahoma" panose="020B0604030504040204" pitchFamily="34" charset="0"/>
                <a:sym typeface="Symbol" panose="05050102010706020507" pitchFamily="18" charset="2"/>
              </a:rPr>
              <a:t>Diameter: D</a:t>
            </a:r>
          </a:p>
          <a:p>
            <a:pPr lvl="1"/>
            <a:r>
              <a:rPr lang="en-US" altLang="zh-CN" sz="2400" dirty="0">
                <a:ea typeface="SimSun" panose="02010600030101010101" pitchFamily="2" charset="-122"/>
                <a:cs typeface="Tahoma" panose="020B0604030504040204" pitchFamily="34" charset="0"/>
                <a:sym typeface="Symbol" panose="05050102010706020507" pitchFamily="18" charset="2"/>
              </a:rPr>
              <a:t>Average pairwise distance within a cluster</a:t>
            </a:r>
          </a:p>
          <a:p>
            <a:pPr lvl="1"/>
            <a:r>
              <a:rPr lang="en-US" altLang="zh-CN" sz="2400" dirty="0">
                <a:ea typeface="SimSun" panose="02010600030101010101" pitchFamily="2" charset="-122"/>
                <a:cs typeface="Tahoma" panose="020B0604030504040204" pitchFamily="34" charset="0"/>
                <a:sym typeface="Symbol" panose="05050102010706020507" pitchFamily="18" charset="2"/>
              </a:rPr>
              <a:t>The square root of average mean squared distance between all pairs of points in the cluster</a:t>
            </a:r>
          </a:p>
        </p:txBody>
      </p:sp>
      <p:grpSp>
        <p:nvGrpSpPr>
          <p:cNvPr id="4" name="Group 46"/>
          <p:cNvGrpSpPr>
            <a:grpSpLocks/>
          </p:cNvGrpSpPr>
          <p:nvPr/>
        </p:nvGrpSpPr>
        <p:grpSpPr bwMode="auto">
          <a:xfrm>
            <a:off x="6096000" y="1221878"/>
            <a:ext cx="1066800" cy="838200"/>
            <a:chOff x="7924800" y="304800"/>
            <a:chExt cx="1066800" cy="838200"/>
          </a:xfrm>
        </p:grpSpPr>
        <p:grpSp>
          <p:nvGrpSpPr>
            <p:cNvPr id="5" name="Group 39"/>
            <p:cNvGrpSpPr>
              <a:grpSpLocks/>
            </p:cNvGrpSpPr>
            <p:nvPr/>
          </p:nvGrpSpPr>
          <p:grpSpPr bwMode="auto">
            <a:xfrm>
              <a:off x="7924800" y="304800"/>
              <a:ext cx="1066800" cy="838200"/>
              <a:chOff x="7924800" y="304800"/>
              <a:chExt cx="1066800" cy="838200"/>
            </a:xfrm>
          </p:grpSpPr>
          <p:sp>
            <p:nvSpPr>
              <p:cNvPr id="7" name="Oval 6"/>
              <p:cNvSpPr/>
              <p:nvPr/>
            </p:nvSpPr>
            <p:spPr bwMode="auto">
              <a:xfrm>
                <a:off x="7924800" y="304800"/>
                <a:ext cx="1066800" cy="838200"/>
              </a:xfrm>
              <a:prstGeom prst="ellipse">
                <a:avLst/>
              </a:prstGeom>
              <a:ln>
                <a:solidFill>
                  <a:schemeClr val="tx2">
                    <a:lumMod val="60000"/>
                    <a:lumOff val="4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defTabSz="914400" fontAlgn="base">
                  <a:spcBef>
                    <a:spcPct val="0"/>
                  </a:spcBef>
                  <a:spcAft>
                    <a:spcPct val="0"/>
                  </a:spcAft>
                  <a:defRPr/>
                </a:pPr>
                <a:endParaRPr lang="zh-CN" altLang="zh-CN" sz="1800" b="1">
                  <a:solidFill>
                    <a:srgbClr val="000000"/>
                  </a:solidFill>
                  <a:effectLst>
                    <a:outerShdw blurRad="38100" dist="38100" dir="2700000" algn="tl">
                      <a:srgbClr val="C0C0C0"/>
                    </a:outerShdw>
                  </a:effectLst>
                </a:endParaRPr>
              </a:p>
            </p:txBody>
          </p:sp>
          <p:sp>
            <p:nvSpPr>
              <p:cNvPr id="8" name="Oval 15"/>
              <p:cNvSpPr>
                <a:spLocks noChangeArrowheads="1"/>
              </p:cNvSpPr>
              <p:nvPr/>
            </p:nvSpPr>
            <p:spPr bwMode="auto">
              <a:xfrm>
                <a:off x="8305800" y="609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9" name="Oval 19"/>
              <p:cNvSpPr>
                <a:spLocks noChangeArrowheads="1"/>
              </p:cNvSpPr>
              <p:nvPr/>
            </p:nvSpPr>
            <p:spPr bwMode="auto">
              <a:xfrm>
                <a:off x="8458200" y="914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10" name="Oval 20"/>
              <p:cNvSpPr>
                <a:spLocks noChangeArrowheads="1"/>
              </p:cNvSpPr>
              <p:nvPr/>
            </p:nvSpPr>
            <p:spPr bwMode="auto">
              <a:xfrm>
                <a:off x="86106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11" name="Oval 21"/>
              <p:cNvSpPr>
                <a:spLocks noChangeArrowheads="1"/>
              </p:cNvSpPr>
              <p:nvPr/>
            </p:nvSpPr>
            <p:spPr bwMode="auto">
              <a:xfrm>
                <a:off x="8458200" y="762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12" name="Oval 22"/>
              <p:cNvSpPr>
                <a:spLocks noChangeArrowheads="1"/>
              </p:cNvSpPr>
              <p:nvPr/>
            </p:nvSpPr>
            <p:spPr bwMode="auto">
              <a:xfrm>
                <a:off x="8610600" y="381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13" name="Oval 23"/>
              <p:cNvSpPr>
                <a:spLocks noChangeArrowheads="1"/>
              </p:cNvSpPr>
              <p:nvPr/>
            </p:nvSpPr>
            <p:spPr bwMode="auto">
              <a:xfrm>
                <a:off x="81534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14" name="Oval 24"/>
              <p:cNvSpPr>
                <a:spLocks noChangeArrowheads="1"/>
              </p:cNvSpPr>
              <p:nvPr/>
            </p:nvSpPr>
            <p:spPr bwMode="auto">
              <a:xfrm>
                <a:off x="8305800" y="381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15" name="Oval 25"/>
              <p:cNvSpPr>
                <a:spLocks noChangeArrowheads="1"/>
              </p:cNvSpPr>
              <p:nvPr/>
            </p:nvSpPr>
            <p:spPr bwMode="auto">
              <a:xfrm>
                <a:off x="80010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16" name="Oval 26"/>
              <p:cNvSpPr>
                <a:spLocks noChangeArrowheads="1"/>
              </p:cNvSpPr>
              <p:nvPr/>
            </p:nvSpPr>
            <p:spPr bwMode="auto">
              <a:xfrm>
                <a:off x="84582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b="1">
                  <a:solidFill>
                    <a:srgbClr val="0000FF"/>
                  </a:solidFill>
                  <a:ea typeface="SimSun" panose="02010600030101010101" pitchFamily="2" charset="-122"/>
                </a:endParaRPr>
              </a:p>
            </p:txBody>
          </p:sp>
          <p:sp>
            <p:nvSpPr>
              <p:cNvPr id="17" name="Oval 27"/>
              <p:cNvSpPr>
                <a:spLocks noChangeArrowheads="1"/>
              </p:cNvSpPr>
              <p:nvPr/>
            </p:nvSpPr>
            <p:spPr bwMode="auto">
              <a:xfrm>
                <a:off x="8153400" y="6858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18" name="Oval 28"/>
              <p:cNvSpPr>
                <a:spLocks noChangeArrowheads="1"/>
              </p:cNvSpPr>
              <p:nvPr/>
            </p:nvSpPr>
            <p:spPr bwMode="auto">
              <a:xfrm>
                <a:off x="83058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19" name="Oval 29"/>
              <p:cNvSpPr>
                <a:spLocks noChangeArrowheads="1"/>
              </p:cNvSpPr>
              <p:nvPr/>
            </p:nvSpPr>
            <p:spPr bwMode="auto">
              <a:xfrm>
                <a:off x="8610600" y="914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20" name="Oval 30"/>
              <p:cNvSpPr>
                <a:spLocks noChangeArrowheads="1"/>
              </p:cNvSpPr>
              <p:nvPr/>
            </p:nvSpPr>
            <p:spPr bwMode="auto">
              <a:xfrm>
                <a:off x="87630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21" name="Oval 31"/>
              <p:cNvSpPr>
                <a:spLocks noChangeArrowheads="1"/>
              </p:cNvSpPr>
              <p:nvPr/>
            </p:nvSpPr>
            <p:spPr bwMode="auto">
              <a:xfrm>
                <a:off x="8839200" y="609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22" name="Oval 32"/>
              <p:cNvSpPr>
                <a:spLocks noChangeArrowheads="1"/>
              </p:cNvSpPr>
              <p:nvPr/>
            </p:nvSpPr>
            <p:spPr bwMode="auto">
              <a:xfrm>
                <a:off x="8686800" y="6858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23" name="Oval 37"/>
              <p:cNvSpPr>
                <a:spLocks noChangeArrowheads="1"/>
              </p:cNvSpPr>
              <p:nvPr/>
            </p:nvSpPr>
            <p:spPr bwMode="auto">
              <a:xfrm>
                <a:off x="8229600" y="990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grpSp>
        <p:sp>
          <p:nvSpPr>
            <p:cNvPr id="6" name="TextBox 44"/>
            <p:cNvSpPr txBox="1">
              <a:spLocks noChangeArrowheads="1"/>
            </p:cNvSpPr>
            <p:nvPr/>
          </p:nvSpPr>
          <p:spPr bwMode="auto">
            <a:xfrm flipH="1">
              <a:off x="8435340" y="591979"/>
              <a:ext cx="457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r>
                <a:rPr lang="en-US" altLang="zh-CN" sz="1000" dirty="0">
                  <a:solidFill>
                    <a:srgbClr val="000000"/>
                  </a:solidFill>
                  <a:ea typeface="SimSun" panose="02010600030101010101" pitchFamily="2" charset="-122"/>
                </a:rPr>
                <a:t>X</a:t>
              </a:r>
            </a:p>
          </p:txBody>
        </p:sp>
      </p:grpSp>
      <p:graphicFrame>
        <p:nvGraphicFramePr>
          <p:cNvPr id="28" name="Object 27"/>
          <p:cNvGraphicFramePr>
            <a:graphicFrameLocks noChangeAspect="1"/>
          </p:cNvGraphicFramePr>
          <p:nvPr>
            <p:extLst/>
          </p:nvPr>
        </p:nvGraphicFramePr>
        <p:xfrm>
          <a:off x="8797108" y="1564778"/>
          <a:ext cx="1365250" cy="1038225"/>
        </p:xfrm>
        <a:graphic>
          <a:graphicData uri="http://schemas.openxmlformats.org/presentationml/2006/ole">
            <mc:AlternateContent xmlns:mc="http://schemas.openxmlformats.org/markup-compatibility/2006">
              <mc:Choice xmlns:v="urn:schemas-microsoft-com:vml" Requires="v">
                <p:oleObj spid="_x0000_s13449" name="Equation" r:id="rId4" imgW="672840" imgH="609480" progId="Equation.DSMT4">
                  <p:embed/>
                </p:oleObj>
              </mc:Choice>
              <mc:Fallback>
                <p:oleObj name="Equation" r:id="rId4" imgW="672840" imgH="609480" progId="Equation.DSMT4">
                  <p:embed/>
                  <p:pic>
                    <p:nvPicPr>
                      <p:cNvPr id="0" name=""/>
                      <p:cNvPicPr/>
                      <p:nvPr/>
                    </p:nvPicPr>
                    <p:blipFill>
                      <a:blip r:embed="rId5"/>
                      <a:stretch>
                        <a:fillRect/>
                      </a:stretch>
                    </p:blipFill>
                    <p:spPr>
                      <a:xfrm>
                        <a:off x="8797108" y="1564778"/>
                        <a:ext cx="1365250" cy="1038225"/>
                      </a:xfrm>
                      <a:prstGeom prst="rect">
                        <a:avLst/>
                      </a:prstGeom>
                    </p:spPr>
                  </p:pic>
                </p:oleObj>
              </mc:Fallback>
            </mc:AlternateContent>
          </a:graphicData>
        </a:graphic>
      </p:graphicFrame>
      <p:graphicFrame>
        <p:nvGraphicFramePr>
          <p:cNvPr id="29" name="Object 28"/>
          <p:cNvGraphicFramePr>
            <a:graphicFrameLocks noChangeAspect="1"/>
          </p:cNvGraphicFramePr>
          <p:nvPr>
            <p:extLst/>
          </p:nvPr>
        </p:nvGraphicFramePr>
        <p:xfrm>
          <a:off x="1043888" y="2623619"/>
          <a:ext cx="334963" cy="341014"/>
        </p:xfrm>
        <a:graphic>
          <a:graphicData uri="http://schemas.openxmlformats.org/presentationml/2006/ole">
            <mc:AlternateContent xmlns:mc="http://schemas.openxmlformats.org/markup-compatibility/2006">
              <mc:Choice xmlns:v="urn:schemas-microsoft-com:vml" Requires="v">
                <p:oleObj spid="_x0000_s13450" name="Equation" r:id="rId6" imgW="164880" imgH="253800" progId="Equation.DSMT4">
                  <p:embed/>
                </p:oleObj>
              </mc:Choice>
              <mc:Fallback>
                <p:oleObj name="Equation" r:id="rId6" imgW="164880" imgH="253800" progId="Equation.DSMT4">
                  <p:embed/>
                  <p:pic>
                    <p:nvPicPr>
                      <p:cNvPr id="0" name=""/>
                      <p:cNvPicPr/>
                      <p:nvPr/>
                    </p:nvPicPr>
                    <p:blipFill>
                      <a:blip r:embed="rId7"/>
                      <a:stretch>
                        <a:fillRect/>
                      </a:stretch>
                    </p:blipFill>
                    <p:spPr>
                      <a:xfrm>
                        <a:off x="1043888" y="2623619"/>
                        <a:ext cx="334963" cy="341014"/>
                      </a:xfrm>
                      <a:prstGeom prst="rect">
                        <a:avLst/>
                      </a:prstGeom>
                    </p:spPr>
                  </p:pic>
                </p:oleObj>
              </mc:Fallback>
            </mc:AlternateContent>
          </a:graphicData>
        </a:graphic>
      </p:graphicFrame>
      <p:graphicFrame>
        <p:nvGraphicFramePr>
          <p:cNvPr id="30" name="Object 29"/>
          <p:cNvGraphicFramePr>
            <a:graphicFrameLocks noChangeAspect="1"/>
          </p:cNvGraphicFramePr>
          <p:nvPr>
            <p:extLst/>
          </p:nvPr>
        </p:nvGraphicFramePr>
        <p:xfrm>
          <a:off x="8760736" y="3340237"/>
          <a:ext cx="2424112" cy="1125537"/>
        </p:xfrm>
        <a:graphic>
          <a:graphicData uri="http://schemas.openxmlformats.org/presentationml/2006/ole">
            <mc:AlternateContent xmlns:mc="http://schemas.openxmlformats.org/markup-compatibility/2006">
              <mc:Choice xmlns:v="urn:schemas-microsoft-com:vml" Requires="v">
                <p:oleObj spid="_x0000_s13451" name="Equation" r:id="rId8" imgW="1193760" imgH="660240" progId="Equation.DSMT4">
                  <p:embed/>
                </p:oleObj>
              </mc:Choice>
              <mc:Fallback>
                <p:oleObj name="Equation" r:id="rId8" imgW="1193760" imgH="660240" progId="Equation.DSMT4">
                  <p:embed/>
                  <p:pic>
                    <p:nvPicPr>
                      <p:cNvPr id="0" name=""/>
                      <p:cNvPicPr/>
                      <p:nvPr/>
                    </p:nvPicPr>
                    <p:blipFill>
                      <a:blip r:embed="rId9"/>
                      <a:stretch>
                        <a:fillRect/>
                      </a:stretch>
                    </p:blipFill>
                    <p:spPr>
                      <a:xfrm>
                        <a:off x="8760736" y="3340237"/>
                        <a:ext cx="2424112" cy="1125537"/>
                      </a:xfrm>
                      <a:prstGeom prst="rect">
                        <a:avLst/>
                      </a:prstGeom>
                    </p:spPr>
                  </p:pic>
                </p:oleObj>
              </mc:Fallback>
            </mc:AlternateContent>
          </a:graphicData>
        </a:graphic>
      </p:graphicFrame>
      <p:graphicFrame>
        <p:nvGraphicFramePr>
          <p:cNvPr id="31" name="Object 30"/>
          <p:cNvGraphicFramePr>
            <a:graphicFrameLocks noChangeAspect="1"/>
          </p:cNvGraphicFramePr>
          <p:nvPr>
            <p:extLst/>
          </p:nvPr>
        </p:nvGraphicFramePr>
        <p:xfrm>
          <a:off x="2137964" y="1242280"/>
          <a:ext cx="360363" cy="368300"/>
        </p:xfrm>
        <a:graphic>
          <a:graphicData uri="http://schemas.openxmlformats.org/presentationml/2006/ole">
            <mc:AlternateContent xmlns:mc="http://schemas.openxmlformats.org/markup-compatibility/2006">
              <mc:Choice xmlns:v="urn:schemas-microsoft-com:vml" Requires="v">
                <p:oleObj spid="_x0000_s13452" name="Equation" r:id="rId10" imgW="177480" imgH="215640" progId="Equation.DSMT4">
                  <p:embed/>
                </p:oleObj>
              </mc:Choice>
              <mc:Fallback>
                <p:oleObj name="Equation" r:id="rId10" imgW="177480" imgH="215640" progId="Equation.DSMT4">
                  <p:embed/>
                  <p:pic>
                    <p:nvPicPr>
                      <p:cNvPr id="0" name=""/>
                      <p:cNvPicPr/>
                      <p:nvPr/>
                    </p:nvPicPr>
                    <p:blipFill>
                      <a:blip r:embed="rId11"/>
                      <a:stretch>
                        <a:fillRect/>
                      </a:stretch>
                    </p:blipFill>
                    <p:spPr>
                      <a:xfrm>
                        <a:off x="2137964" y="1242280"/>
                        <a:ext cx="360363" cy="368300"/>
                      </a:xfrm>
                      <a:prstGeom prst="rect">
                        <a:avLst/>
                      </a:prstGeom>
                    </p:spPr>
                  </p:pic>
                </p:oleObj>
              </mc:Fallback>
            </mc:AlternateContent>
          </a:graphicData>
        </a:graphic>
      </p:graphicFrame>
      <p:graphicFrame>
        <p:nvGraphicFramePr>
          <p:cNvPr id="32" name="Object 31"/>
          <p:cNvGraphicFramePr>
            <a:graphicFrameLocks noChangeAspect="1"/>
          </p:cNvGraphicFramePr>
          <p:nvPr>
            <p:extLst/>
          </p:nvPr>
        </p:nvGraphicFramePr>
        <p:xfrm>
          <a:off x="8783747" y="5151574"/>
          <a:ext cx="2439484" cy="1044499"/>
        </p:xfrm>
        <a:graphic>
          <a:graphicData uri="http://schemas.openxmlformats.org/presentationml/2006/ole">
            <mc:AlternateContent xmlns:mc="http://schemas.openxmlformats.org/markup-compatibility/2006">
              <mc:Choice xmlns:v="urn:schemas-microsoft-com:vml" Requires="v">
                <p:oleObj spid="_x0000_s13453" name="Equation" r:id="rId12" imgW="1371600" imgH="698400" progId="Equation.DSMT4">
                  <p:embed/>
                </p:oleObj>
              </mc:Choice>
              <mc:Fallback>
                <p:oleObj name="Equation" r:id="rId12" imgW="1371600" imgH="698400" progId="Equation.DSMT4">
                  <p:embed/>
                  <p:pic>
                    <p:nvPicPr>
                      <p:cNvPr id="0" name=""/>
                      <p:cNvPicPr/>
                      <p:nvPr/>
                    </p:nvPicPr>
                    <p:blipFill>
                      <a:blip r:embed="rId13"/>
                      <a:stretch>
                        <a:fillRect/>
                      </a:stretch>
                    </p:blipFill>
                    <p:spPr>
                      <a:xfrm>
                        <a:off x="8783747" y="5151574"/>
                        <a:ext cx="2439484" cy="1044499"/>
                      </a:xfrm>
                      <a:prstGeom prst="rect">
                        <a:avLst/>
                      </a:prstGeom>
                    </p:spPr>
                  </p:pic>
                </p:oleObj>
              </mc:Fallback>
            </mc:AlternateContent>
          </a:graphicData>
        </a:graphic>
      </p:graphicFrame>
    </p:spTree>
    <p:extLst>
      <p:ext uri="{BB962C8B-B14F-4D97-AF65-F5344CB8AC3E}">
        <p14:creationId xmlns:p14="http://schemas.microsoft.com/office/powerpoint/2010/main" val="1009645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711200" y="228600"/>
            <a:ext cx="10668000" cy="762000"/>
          </a:xfrm>
        </p:spPr>
        <p:txBody>
          <a:bodyPr/>
          <a:lstStyle/>
          <a:p>
            <a:r>
              <a:rPr lang="en-US" altLang="en-US" dirty="0"/>
              <a:t>What Is </a:t>
            </a:r>
            <a:r>
              <a:rPr lang="en-US" altLang="zh-CN" dirty="0">
                <a:ea typeface="SimSun" panose="02010600030101010101" pitchFamily="2" charset="-122"/>
              </a:rPr>
              <a:t>Cluster Analysis</a:t>
            </a:r>
            <a:r>
              <a:rPr lang="en-US" altLang="en-US" dirty="0"/>
              <a:t>?</a:t>
            </a:r>
          </a:p>
        </p:txBody>
      </p:sp>
      <p:sp>
        <p:nvSpPr>
          <p:cNvPr id="4100" name="Rectangle 3"/>
          <p:cNvSpPr>
            <a:spLocks noGrp="1" noChangeArrowheads="1"/>
          </p:cNvSpPr>
          <p:nvPr>
            <p:ph idx="1"/>
          </p:nvPr>
        </p:nvSpPr>
        <p:spPr>
          <a:xfrm>
            <a:off x="551258" y="1179088"/>
            <a:ext cx="9670106" cy="5450312"/>
          </a:xfrm>
        </p:spPr>
        <p:txBody>
          <a:bodyPr/>
          <a:lstStyle/>
          <a:p>
            <a:r>
              <a:rPr lang="en-US" altLang="zh-CN" sz="2400" b="1" dirty="0">
                <a:ea typeface="SimSun" panose="02010600030101010101" pitchFamily="2" charset="-122"/>
              </a:rPr>
              <a:t>What is a cluster?  </a:t>
            </a:r>
          </a:p>
          <a:p>
            <a:pPr lvl="1"/>
            <a:r>
              <a:rPr lang="en-US" altLang="zh-CN" sz="2400" dirty="0">
                <a:ea typeface="SimSun" panose="02010600030101010101" pitchFamily="2" charset="-122"/>
              </a:rPr>
              <a:t>A cluster is a collection of data objects which are</a:t>
            </a:r>
          </a:p>
          <a:p>
            <a:pPr lvl="2"/>
            <a:r>
              <a:rPr lang="en-US" altLang="zh-CN" sz="2400" dirty="0">
                <a:ea typeface="SimSun" panose="02010600030101010101" pitchFamily="2" charset="-122"/>
              </a:rPr>
              <a:t>Similar (or related) to one another within the same group (i.e., cluster)</a:t>
            </a:r>
          </a:p>
          <a:p>
            <a:pPr lvl="2"/>
            <a:r>
              <a:rPr lang="en-US" altLang="zh-CN" sz="2400" dirty="0">
                <a:ea typeface="SimSun" panose="02010600030101010101" pitchFamily="2" charset="-122"/>
              </a:rPr>
              <a:t>Dissimilar (or unrelated) to the objects in other groups (i.e., clusters)</a:t>
            </a:r>
          </a:p>
          <a:p>
            <a:r>
              <a:rPr lang="en-US" altLang="zh-CN" sz="2400" b="1" dirty="0">
                <a:ea typeface="SimSun" panose="02010600030101010101" pitchFamily="2" charset="-122"/>
              </a:rPr>
              <a:t>Cluster analysis </a:t>
            </a:r>
            <a:r>
              <a:rPr lang="en-US" altLang="zh-CN" sz="2400" dirty="0">
                <a:ea typeface="SimSun" panose="02010600030101010101" pitchFamily="2" charset="-122"/>
              </a:rPr>
              <a:t>(or </a:t>
            </a:r>
            <a:r>
              <a:rPr lang="en-US" altLang="zh-CN" sz="2400" b="1" i="1" dirty="0">
                <a:ea typeface="SimSun" panose="02010600030101010101" pitchFamily="2" charset="-122"/>
              </a:rPr>
              <a:t>clustering</a:t>
            </a:r>
            <a:r>
              <a:rPr lang="en-US" altLang="zh-CN" sz="2400" b="1" dirty="0">
                <a:ea typeface="SimSun" panose="02010600030101010101" pitchFamily="2" charset="-122"/>
              </a:rPr>
              <a:t>, </a:t>
            </a:r>
            <a:r>
              <a:rPr lang="en-US" altLang="zh-CN" sz="2400" b="1" i="1" dirty="0">
                <a:ea typeface="SimSun" panose="02010600030101010101" pitchFamily="2" charset="-122"/>
              </a:rPr>
              <a:t>data segmentation</a:t>
            </a:r>
            <a:r>
              <a:rPr lang="en-US" altLang="zh-CN" sz="2400" i="1" dirty="0">
                <a:ea typeface="SimSun" panose="02010600030101010101" pitchFamily="2" charset="-122"/>
              </a:rPr>
              <a:t>, …</a:t>
            </a:r>
            <a:r>
              <a:rPr lang="en-US" altLang="zh-CN" sz="2400" dirty="0">
                <a:ea typeface="SimSun" panose="02010600030101010101" pitchFamily="2" charset="-122"/>
              </a:rPr>
              <a:t>)</a:t>
            </a:r>
          </a:p>
          <a:p>
            <a:pPr lvl="1"/>
            <a:r>
              <a:rPr lang="en-US" altLang="zh-CN" sz="2400" dirty="0">
                <a:ea typeface="SimSun" panose="02010600030101010101" pitchFamily="2" charset="-122"/>
              </a:rPr>
              <a:t>Given a set of data points, partition them into a set of groups (i.e., clusters) which are as similar as possible</a:t>
            </a:r>
          </a:p>
          <a:p>
            <a:r>
              <a:rPr lang="en-US" altLang="zh-CN" sz="2400" dirty="0">
                <a:ea typeface="SimSun" panose="02010600030101010101" pitchFamily="2" charset="-122"/>
              </a:rPr>
              <a:t>Cluster analysis is </a:t>
            </a:r>
            <a:r>
              <a:rPr lang="en-US" altLang="zh-CN" sz="2400" b="1" dirty="0">
                <a:solidFill>
                  <a:srgbClr val="FF0000"/>
                </a:solidFill>
                <a:ea typeface="SimSun" panose="02010600030101010101" pitchFamily="2" charset="-122"/>
              </a:rPr>
              <a:t>unsupervised learning </a:t>
            </a:r>
            <a:r>
              <a:rPr lang="en-US" altLang="zh-CN" sz="2400" dirty="0">
                <a:ea typeface="SimSun" panose="02010600030101010101" pitchFamily="2" charset="-122"/>
              </a:rPr>
              <a:t>(i.e., no predefined classes)</a:t>
            </a:r>
          </a:p>
          <a:p>
            <a:pPr lvl="1"/>
            <a:r>
              <a:rPr lang="en-US" altLang="zh-CN" sz="2400" dirty="0">
                <a:ea typeface="SimSun" panose="02010600030101010101" pitchFamily="2" charset="-122"/>
              </a:rPr>
              <a:t>This contrasts with </a:t>
            </a:r>
            <a:r>
              <a:rPr lang="en-US" altLang="zh-CN" sz="2400" i="1" dirty="0">
                <a:ea typeface="SimSun" panose="02010600030101010101" pitchFamily="2" charset="-122"/>
              </a:rPr>
              <a:t>classification</a:t>
            </a:r>
            <a:r>
              <a:rPr lang="en-US" altLang="zh-CN" sz="2400" dirty="0">
                <a:ea typeface="SimSun" panose="02010600030101010101" pitchFamily="2" charset="-122"/>
              </a:rPr>
              <a:t> (i.e., </a:t>
            </a:r>
            <a:r>
              <a:rPr lang="en-US" altLang="zh-CN" sz="2400" i="1" dirty="0">
                <a:ea typeface="SimSun" panose="02010600030101010101" pitchFamily="2" charset="-122"/>
              </a:rPr>
              <a:t>supervised learning</a:t>
            </a:r>
            <a:r>
              <a:rPr lang="en-US" altLang="zh-CN" sz="2400" dirty="0">
                <a:ea typeface="SimSun" panose="02010600030101010101" pitchFamily="2" charset="-122"/>
              </a:rPr>
              <a:t>) </a:t>
            </a:r>
          </a:p>
          <a:p>
            <a:r>
              <a:rPr lang="en-US" altLang="zh-CN" sz="2400" dirty="0">
                <a:ea typeface="SimSun" panose="02010600030101010101" pitchFamily="2" charset="-122"/>
              </a:rPr>
              <a:t>Typical ways to use/apply cluster analysis</a:t>
            </a:r>
          </a:p>
          <a:p>
            <a:pPr lvl="1"/>
            <a:r>
              <a:rPr lang="en-US" altLang="zh-CN" sz="2400" dirty="0">
                <a:ea typeface="SimSun" panose="02010600030101010101" pitchFamily="2" charset="-122"/>
              </a:rPr>
              <a:t>As a stand-alone tool to get insight into data distribution, or </a:t>
            </a:r>
          </a:p>
          <a:p>
            <a:pPr lvl="1"/>
            <a:r>
              <a:rPr lang="en-US" altLang="zh-CN" sz="2400" dirty="0">
                <a:ea typeface="SimSun" panose="02010600030101010101" pitchFamily="2" charset="-122"/>
              </a:rPr>
              <a:t>As a preprocessing (or intermediate) step for other algorithms</a:t>
            </a:r>
          </a:p>
        </p:txBody>
      </p:sp>
    </p:spTree>
    <p:extLst>
      <p:ext uri="{BB962C8B-B14F-4D97-AF65-F5344CB8AC3E}">
        <p14:creationId xmlns:p14="http://schemas.microsoft.com/office/powerpoint/2010/main" val="36626234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0" y="179595"/>
            <a:ext cx="12192000" cy="747707"/>
          </a:xfrm>
        </p:spPr>
        <p:txBody>
          <a:bodyPr>
            <a:noAutofit/>
          </a:bodyPr>
          <a:lstStyle/>
          <a:p>
            <a:r>
              <a:rPr lang="en-US" altLang="zh-CN" dirty="0">
                <a:ea typeface="SimSun" panose="02010600030101010101" pitchFamily="2" charset="-122"/>
              </a:rPr>
              <a:t>The CF Tree Structure in BIRCH</a:t>
            </a:r>
            <a:endParaRPr lang="en-US" altLang="en-US" dirty="0"/>
          </a:p>
        </p:txBody>
      </p:sp>
      <p:grpSp>
        <p:nvGrpSpPr>
          <p:cNvPr id="4" name="Group 3"/>
          <p:cNvGrpSpPr/>
          <p:nvPr/>
        </p:nvGrpSpPr>
        <p:grpSpPr>
          <a:xfrm>
            <a:off x="4859495" y="1118631"/>
            <a:ext cx="7185055" cy="4760032"/>
            <a:chOff x="1752602" y="918074"/>
            <a:chExt cx="8686798" cy="5781176"/>
          </a:xfrm>
        </p:grpSpPr>
        <p:grpSp>
          <p:nvGrpSpPr>
            <p:cNvPr id="5" name="Group 3"/>
            <p:cNvGrpSpPr>
              <a:grpSpLocks/>
            </p:cNvGrpSpPr>
            <p:nvPr/>
          </p:nvGrpSpPr>
          <p:grpSpPr bwMode="auto">
            <a:xfrm>
              <a:off x="3352800" y="1295400"/>
              <a:ext cx="4953000" cy="914400"/>
              <a:chOff x="1152" y="816"/>
              <a:chExt cx="3120" cy="576"/>
            </a:xfrm>
          </p:grpSpPr>
          <p:sp>
            <p:nvSpPr>
              <p:cNvPr id="72" name="Line 4"/>
              <p:cNvSpPr>
                <a:spLocks noChangeShapeType="1"/>
              </p:cNvSpPr>
              <p:nvPr/>
            </p:nvSpPr>
            <p:spPr bwMode="auto">
              <a:xfrm>
                <a:off x="2187" y="816"/>
                <a:ext cx="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73" name="Rectangle 5"/>
              <p:cNvSpPr>
                <a:spLocks noChangeArrowheads="1"/>
              </p:cNvSpPr>
              <p:nvPr/>
            </p:nvSpPr>
            <p:spPr bwMode="auto">
              <a:xfrm>
                <a:off x="1156" y="820"/>
                <a:ext cx="3016" cy="56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4" name="Line 6"/>
              <p:cNvSpPr>
                <a:spLocks noChangeShapeType="1"/>
              </p:cNvSpPr>
              <p:nvPr/>
            </p:nvSpPr>
            <p:spPr bwMode="auto">
              <a:xfrm>
                <a:off x="1670" y="816"/>
                <a:ext cx="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75" name="Line 7"/>
              <p:cNvSpPr>
                <a:spLocks noChangeShapeType="1"/>
              </p:cNvSpPr>
              <p:nvPr/>
            </p:nvSpPr>
            <p:spPr bwMode="auto">
              <a:xfrm>
                <a:off x="3570" y="816"/>
                <a:ext cx="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76" name="Line 8"/>
              <p:cNvSpPr>
                <a:spLocks noChangeShapeType="1"/>
              </p:cNvSpPr>
              <p:nvPr/>
            </p:nvSpPr>
            <p:spPr bwMode="auto">
              <a:xfrm>
                <a:off x="2708" y="816"/>
                <a:ext cx="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77" name="Line 9"/>
              <p:cNvSpPr>
                <a:spLocks noChangeShapeType="1"/>
              </p:cNvSpPr>
              <p:nvPr/>
            </p:nvSpPr>
            <p:spPr bwMode="auto">
              <a:xfrm>
                <a:off x="1152" y="1104"/>
                <a:ext cx="1728" cy="0"/>
              </a:xfrm>
              <a:prstGeom prst="line">
                <a:avLst/>
              </a:prstGeom>
              <a:noFill/>
              <a:ln w="12700">
                <a:solidFill>
                  <a:schemeClr val="tx1"/>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78" name="Line 10"/>
              <p:cNvSpPr>
                <a:spLocks noChangeShapeType="1"/>
              </p:cNvSpPr>
              <p:nvPr/>
            </p:nvSpPr>
            <p:spPr bwMode="auto">
              <a:xfrm>
                <a:off x="3408" y="1104"/>
                <a:ext cx="768" cy="0"/>
              </a:xfrm>
              <a:prstGeom prst="line">
                <a:avLst/>
              </a:prstGeom>
              <a:noFill/>
              <a:ln w="12700">
                <a:solidFill>
                  <a:schemeClr val="tx1"/>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79" name="Rectangle 11"/>
              <p:cNvSpPr>
                <a:spLocks noChangeArrowheads="1"/>
              </p:cNvSpPr>
              <p:nvPr/>
            </p:nvSpPr>
            <p:spPr bwMode="auto">
              <a:xfrm>
                <a:off x="1200" y="816"/>
                <a:ext cx="43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CF</a:t>
                </a:r>
                <a:r>
                  <a:rPr lang="en-US" altLang="zh-CN" sz="1800" baseline="-25000">
                    <a:solidFill>
                      <a:srgbClr val="000000"/>
                    </a:solidFill>
                    <a:latin typeface="Times New Roman" panose="02020603050405020304" pitchFamily="18" charset="0"/>
                    <a:ea typeface="SimSun" panose="02010600030101010101" pitchFamily="2" charset="-122"/>
                  </a:rPr>
                  <a:t>1</a:t>
                </a:r>
              </a:p>
            </p:txBody>
          </p:sp>
          <p:sp>
            <p:nvSpPr>
              <p:cNvPr id="80" name="Rectangle 12"/>
              <p:cNvSpPr>
                <a:spLocks noChangeArrowheads="1"/>
              </p:cNvSpPr>
              <p:nvPr/>
            </p:nvSpPr>
            <p:spPr bwMode="auto">
              <a:xfrm>
                <a:off x="1200" y="1152"/>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child</a:t>
                </a:r>
                <a:r>
                  <a:rPr lang="en-US" altLang="zh-CN" sz="1800" baseline="-25000">
                    <a:solidFill>
                      <a:srgbClr val="000000"/>
                    </a:solidFill>
                    <a:latin typeface="Times New Roman" panose="02020603050405020304" pitchFamily="18" charset="0"/>
                    <a:ea typeface="SimSun" panose="02010600030101010101" pitchFamily="2" charset="-122"/>
                  </a:rPr>
                  <a:t>1</a:t>
                </a:r>
              </a:p>
            </p:txBody>
          </p:sp>
          <p:sp>
            <p:nvSpPr>
              <p:cNvPr id="81" name="Rectangle 13"/>
              <p:cNvSpPr>
                <a:spLocks noChangeArrowheads="1"/>
              </p:cNvSpPr>
              <p:nvPr/>
            </p:nvSpPr>
            <p:spPr bwMode="auto">
              <a:xfrm>
                <a:off x="2208" y="816"/>
                <a:ext cx="43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CF</a:t>
                </a:r>
                <a:r>
                  <a:rPr lang="en-US" altLang="zh-CN" sz="1800" baseline="-25000">
                    <a:solidFill>
                      <a:srgbClr val="000000"/>
                    </a:solidFill>
                    <a:latin typeface="Times New Roman" panose="02020603050405020304" pitchFamily="18" charset="0"/>
                    <a:ea typeface="SimSun" panose="02010600030101010101" pitchFamily="2" charset="-122"/>
                  </a:rPr>
                  <a:t>3</a:t>
                </a:r>
              </a:p>
            </p:txBody>
          </p:sp>
          <p:sp>
            <p:nvSpPr>
              <p:cNvPr id="82" name="Rectangle 14"/>
              <p:cNvSpPr>
                <a:spLocks noChangeArrowheads="1"/>
              </p:cNvSpPr>
              <p:nvPr/>
            </p:nvSpPr>
            <p:spPr bwMode="auto">
              <a:xfrm>
                <a:off x="2208" y="1152"/>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child</a:t>
                </a:r>
                <a:r>
                  <a:rPr lang="en-US" altLang="zh-CN" sz="1800" baseline="-25000">
                    <a:solidFill>
                      <a:srgbClr val="000000"/>
                    </a:solidFill>
                    <a:latin typeface="Times New Roman" panose="02020603050405020304" pitchFamily="18" charset="0"/>
                    <a:ea typeface="SimSun" panose="02010600030101010101" pitchFamily="2" charset="-122"/>
                  </a:rPr>
                  <a:t>3</a:t>
                </a:r>
              </a:p>
            </p:txBody>
          </p:sp>
          <p:sp>
            <p:nvSpPr>
              <p:cNvPr id="83" name="Rectangle 15"/>
              <p:cNvSpPr>
                <a:spLocks noChangeArrowheads="1"/>
              </p:cNvSpPr>
              <p:nvPr/>
            </p:nvSpPr>
            <p:spPr bwMode="auto">
              <a:xfrm>
                <a:off x="1728" y="816"/>
                <a:ext cx="43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CF</a:t>
                </a:r>
                <a:r>
                  <a:rPr lang="en-US" altLang="zh-CN" sz="1800" baseline="-25000">
                    <a:solidFill>
                      <a:srgbClr val="000000"/>
                    </a:solidFill>
                    <a:latin typeface="Times New Roman" panose="02020603050405020304" pitchFamily="18" charset="0"/>
                    <a:ea typeface="SimSun" panose="02010600030101010101" pitchFamily="2" charset="-122"/>
                  </a:rPr>
                  <a:t>2</a:t>
                </a:r>
              </a:p>
            </p:txBody>
          </p:sp>
          <p:sp>
            <p:nvSpPr>
              <p:cNvPr id="84" name="Rectangle 16"/>
              <p:cNvSpPr>
                <a:spLocks noChangeArrowheads="1"/>
              </p:cNvSpPr>
              <p:nvPr/>
            </p:nvSpPr>
            <p:spPr bwMode="auto">
              <a:xfrm>
                <a:off x="1728" y="1152"/>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child</a:t>
                </a:r>
                <a:r>
                  <a:rPr lang="en-US" altLang="zh-CN" sz="1800" baseline="-25000">
                    <a:solidFill>
                      <a:srgbClr val="000000"/>
                    </a:solidFill>
                    <a:latin typeface="Times New Roman" panose="02020603050405020304" pitchFamily="18" charset="0"/>
                    <a:ea typeface="SimSun" panose="02010600030101010101" pitchFamily="2" charset="-122"/>
                  </a:rPr>
                  <a:t>2</a:t>
                </a:r>
              </a:p>
            </p:txBody>
          </p:sp>
          <p:sp>
            <p:nvSpPr>
              <p:cNvPr id="85" name="Rectangle 17"/>
              <p:cNvSpPr>
                <a:spLocks noChangeArrowheads="1"/>
              </p:cNvSpPr>
              <p:nvPr/>
            </p:nvSpPr>
            <p:spPr bwMode="auto">
              <a:xfrm>
                <a:off x="3696" y="816"/>
                <a:ext cx="43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CF</a:t>
                </a:r>
                <a:r>
                  <a:rPr lang="en-US" altLang="zh-CN" sz="1800" baseline="-25000">
                    <a:solidFill>
                      <a:srgbClr val="000000"/>
                    </a:solidFill>
                    <a:latin typeface="Times New Roman" panose="02020603050405020304" pitchFamily="18" charset="0"/>
                    <a:ea typeface="SimSun" panose="02010600030101010101" pitchFamily="2" charset="-122"/>
                  </a:rPr>
                  <a:t>6</a:t>
                </a:r>
              </a:p>
            </p:txBody>
          </p:sp>
          <p:sp>
            <p:nvSpPr>
              <p:cNvPr id="86" name="Rectangle 18"/>
              <p:cNvSpPr>
                <a:spLocks noChangeArrowheads="1"/>
              </p:cNvSpPr>
              <p:nvPr/>
            </p:nvSpPr>
            <p:spPr bwMode="auto">
              <a:xfrm>
                <a:off x="3696" y="1152"/>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child</a:t>
                </a:r>
                <a:r>
                  <a:rPr lang="en-US" altLang="zh-CN" sz="1800" baseline="-25000">
                    <a:solidFill>
                      <a:srgbClr val="000000"/>
                    </a:solidFill>
                    <a:latin typeface="Times New Roman" panose="02020603050405020304" pitchFamily="18" charset="0"/>
                    <a:ea typeface="SimSun" panose="02010600030101010101" pitchFamily="2" charset="-122"/>
                  </a:rPr>
                  <a:t>6</a:t>
                </a:r>
              </a:p>
            </p:txBody>
          </p:sp>
        </p:grpSp>
        <p:sp>
          <p:nvSpPr>
            <p:cNvPr id="6" name="Line 19"/>
            <p:cNvSpPr>
              <a:spLocks noChangeShapeType="1"/>
            </p:cNvSpPr>
            <p:nvPr/>
          </p:nvSpPr>
          <p:spPr bwMode="auto">
            <a:xfrm>
              <a:off x="4081463" y="32766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7" name="Rectangle 20"/>
            <p:cNvSpPr>
              <a:spLocks noChangeArrowheads="1"/>
            </p:cNvSpPr>
            <p:nvPr/>
          </p:nvSpPr>
          <p:spPr bwMode="auto">
            <a:xfrm>
              <a:off x="2444750" y="3282950"/>
              <a:ext cx="4787900" cy="901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8" name="Line 21"/>
            <p:cNvSpPr>
              <a:spLocks noChangeShapeType="1"/>
            </p:cNvSpPr>
            <p:nvPr/>
          </p:nvSpPr>
          <p:spPr bwMode="auto">
            <a:xfrm>
              <a:off x="3260725" y="32766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9" name="Line 22"/>
            <p:cNvSpPr>
              <a:spLocks noChangeShapeType="1"/>
            </p:cNvSpPr>
            <p:nvPr/>
          </p:nvSpPr>
          <p:spPr bwMode="auto">
            <a:xfrm>
              <a:off x="6276975" y="32766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10" name="Line 23"/>
            <p:cNvSpPr>
              <a:spLocks noChangeShapeType="1"/>
            </p:cNvSpPr>
            <p:nvPr/>
          </p:nvSpPr>
          <p:spPr bwMode="auto">
            <a:xfrm>
              <a:off x="4908550" y="32766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11" name="Line 24"/>
            <p:cNvSpPr>
              <a:spLocks noChangeShapeType="1"/>
            </p:cNvSpPr>
            <p:nvPr/>
          </p:nvSpPr>
          <p:spPr bwMode="auto">
            <a:xfrm>
              <a:off x="2438400" y="3733800"/>
              <a:ext cx="2743200" cy="0"/>
            </a:xfrm>
            <a:prstGeom prst="line">
              <a:avLst/>
            </a:prstGeom>
            <a:noFill/>
            <a:ln w="12700">
              <a:solidFill>
                <a:schemeClr val="tx1"/>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12" name="Line 25"/>
            <p:cNvSpPr>
              <a:spLocks noChangeShapeType="1"/>
            </p:cNvSpPr>
            <p:nvPr/>
          </p:nvSpPr>
          <p:spPr bwMode="auto">
            <a:xfrm>
              <a:off x="6019800" y="3733800"/>
              <a:ext cx="1219200" cy="0"/>
            </a:xfrm>
            <a:prstGeom prst="line">
              <a:avLst/>
            </a:prstGeom>
            <a:noFill/>
            <a:ln w="12700">
              <a:solidFill>
                <a:schemeClr val="tx1"/>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13" name="Rectangle 26"/>
            <p:cNvSpPr>
              <a:spLocks noChangeArrowheads="1"/>
            </p:cNvSpPr>
            <p:nvPr/>
          </p:nvSpPr>
          <p:spPr bwMode="auto">
            <a:xfrm>
              <a:off x="2514600" y="3276600"/>
              <a:ext cx="6858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dirty="0">
                  <a:solidFill>
                    <a:srgbClr val="000000"/>
                  </a:solidFill>
                  <a:latin typeface="Times New Roman" panose="02020603050405020304" pitchFamily="18" charset="0"/>
                  <a:ea typeface="SimSun" panose="02010600030101010101" pitchFamily="2" charset="-122"/>
                </a:rPr>
                <a:t>CF</a:t>
              </a:r>
              <a:r>
                <a:rPr lang="en-US" altLang="zh-CN" sz="1800" baseline="-25000" dirty="0">
                  <a:solidFill>
                    <a:srgbClr val="000000"/>
                  </a:solidFill>
                  <a:latin typeface="Times New Roman" panose="02020603050405020304" pitchFamily="18" charset="0"/>
                  <a:ea typeface="SimSun" panose="02010600030101010101" pitchFamily="2" charset="-122"/>
                </a:rPr>
                <a:t>1</a:t>
              </a:r>
            </a:p>
          </p:txBody>
        </p:sp>
        <p:sp>
          <p:nvSpPr>
            <p:cNvPr id="14" name="Rectangle 27"/>
            <p:cNvSpPr>
              <a:spLocks noChangeArrowheads="1"/>
            </p:cNvSpPr>
            <p:nvPr/>
          </p:nvSpPr>
          <p:spPr bwMode="auto">
            <a:xfrm>
              <a:off x="2514600" y="3810001"/>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child</a:t>
              </a:r>
              <a:r>
                <a:rPr lang="en-US" altLang="zh-CN" sz="1800" baseline="-25000">
                  <a:solidFill>
                    <a:srgbClr val="000000"/>
                  </a:solidFill>
                  <a:latin typeface="Times New Roman" panose="02020603050405020304" pitchFamily="18" charset="0"/>
                  <a:ea typeface="SimSun" panose="02010600030101010101" pitchFamily="2" charset="-122"/>
                </a:rPr>
                <a:t>1</a:t>
              </a:r>
            </a:p>
          </p:txBody>
        </p:sp>
        <p:sp>
          <p:nvSpPr>
            <p:cNvPr id="15" name="Rectangle 28"/>
            <p:cNvSpPr>
              <a:spLocks noChangeArrowheads="1"/>
            </p:cNvSpPr>
            <p:nvPr/>
          </p:nvSpPr>
          <p:spPr bwMode="auto">
            <a:xfrm>
              <a:off x="4114800" y="3276600"/>
              <a:ext cx="6858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CF</a:t>
              </a:r>
              <a:r>
                <a:rPr lang="en-US" altLang="zh-CN" sz="1800" baseline="-25000">
                  <a:solidFill>
                    <a:srgbClr val="000000"/>
                  </a:solidFill>
                  <a:latin typeface="Times New Roman" panose="02020603050405020304" pitchFamily="18" charset="0"/>
                  <a:ea typeface="SimSun" panose="02010600030101010101" pitchFamily="2" charset="-122"/>
                </a:rPr>
                <a:t>3</a:t>
              </a:r>
            </a:p>
          </p:txBody>
        </p:sp>
        <p:sp>
          <p:nvSpPr>
            <p:cNvPr id="16" name="Rectangle 29"/>
            <p:cNvSpPr>
              <a:spLocks noChangeArrowheads="1"/>
            </p:cNvSpPr>
            <p:nvPr/>
          </p:nvSpPr>
          <p:spPr bwMode="auto">
            <a:xfrm>
              <a:off x="4114800" y="3810001"/>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child</a:t>
              </a:r>
              <a:r>
                <a:rPr lang="en-US" altLang="zh-CN" sz="1800" baseline="-25000">
                  <a:solidFill>
                    <a:srgbClr val="000000"/>
                  </a:solidFill>
                  <a:latin typeface="Times New Roman" panose="02020603050405020304" pitchFamily="18" charset="0"/>
                  <a:ea typeface="SimSun" panose="02010600030101010101" pitchFamily="2" charset="-122"/>
                </a:rPr>
                <a:t>3</a:t>
              </a:r>
            </a:p>
          </p:txBody>
        </p:sp>
        <p:sp>
          <p:nvSpPr>
            <p:cNvPr id="17" name="Rectangle 30"/>
            <p:cNvSpPr>
              <a:spLocks noChangeArrowheads="1"/>
            </p:cNvSpPr>
            <p:nvPr/>
          </p:nvSpPr>
          <p:spPr bwMode="auto">
            <a:xfrm>
              <a:off x="3352800" y="3276600"/>
              <a:ext cx="6858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CF</a:t>
              </a:r>
              <a:r>
                <a:rPr lang="en-US" altLang="zh-CN" sz="1800" baseline="-25000">
                  <a:solidFill>
                    <a:srgbClr val="000000"/>
                  </a:solidFill>
                  <a:latin typeface="Times New Roman" panose="02020603050405020304" pitchFamily="18" charset="0"/>
                  <a:ea typeface="SimSun" panose="02010600030101010101" pitchFamily="2" charset="-122"/>
                </a:rPr>
                <a:t>2</a:t>
              </a:r>
            </a:p>
          </p:txBody>
        </p:sp>
        <p:sp>
          <p:nvSpPr>
            <p:cNvPr id="18" name="Rectangle 31"/>
            <p:cNvSpPr>
              <a:spLocks noChangeArrowheads="1"/>
            </p:cNvSpPr>
            <p:nvPr/>
          </p:nvSpPr>
          <p:spPr bwMode="auto">
            <a:xfrm>
              <a:off x="3352800" y="3810001"/>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child</a:t>
              </a:r>
              <a:r>
                <a:rPr lang="en-US" altLang="zh-CN" sz="1800" baseline="-25000">
                  <a:solidFill>
                    <a:srgbClr val="000000"/>
                  </a:solidFill>
                  <a:latin typeface="Times New Roman" panose="02020603050405020304" pitchFamily="18" charset="0"/>
                  <a:ea typeface="SimSun" panose="02010600030101010101" pitchFamily="2" charset="-122"/>
                </a:rPr>
                <a:t>2</a:t>
              </a:r>
            </a:p>
          </p:txBody>
        </p:sp>
        <p:sp>
          <p:nvSpPr>
            <p:cNvPr id="19" name="Rectangle 32"/>
            <p:cNvSpPr>
              <a:spLocks noChangeArrowheads="1"/>
            </p:cNvSpPr>
            <p:nvPr/>
          </p:nvSpPr>
          <p:spPr bwMode="auto">
            <a:xfrm>
              <a:off x="6477000" y="3276600"/>
              <a:ext cx="6858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CF</a:t>
              </a:r>
              <a:r>
                <a:rPr lang="en-US" altLang="zh-CN" sz="1800" baseline="-25000">
                  <a:solidFill>
                    <a:srgbClr val="000000"/>
                  </a:solidFill>
                  <a:latin typeface="Times New Roman" panose="02020603050405020304" pitchFamily="18" charset="0"/>
                  <a:ea typeface="SimSun" panose="02010600030101010101" pitchFamily="2" charset="-122"/>
                </a:rPr>
                <a:t>5</a:t>
              </a:r>
            </a:p>
          </p:txBody>
        </p:sp>
        <p:sp>
          <p:nvSpPr>
            <p:cNvPr id="20" name="Rectangle 33"/>
            <p:cNvSpPr>
              <a:spLocks noChangeArrowheads="1"/>
            </p:cNvSpPr>
            <p:nvPr/>
          </p:nvSpPr>
          <p:spPr bwMode="auto">
            <a:xfrm>
              <a:off x="6477000" y="3810001"/>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child</a:t>
              </a:r>
              <a:r>
                <a:rPr lang="en-US" altLang="zh-CN" sz="1800" baseline="-25000">
                  <a:solidFill>
                    <a:srgbClr val="000000"/>
                  </a:solidFill>
                  <a:latin typeface="Times New Roman" panose="02020603050405020304" pitchFamily="18" charset="0"/>
                  <a:ea typeface="SimSun" panose="02010600030101010101" pitchFamily="2" charset="-122"/>
                </a:rPr>
                <a:t>5</a:t>
              </a:r>
            </a:p>
          </p:txBody>
        </p:sp>
        <p:sp>
          <p:nvSpPr>
            <p:cNvPr id="21" name="Line 34"/>
            <p:cNvSpPr>
              <a:spLocks noChangeShapeType="1"/>
            </p:cNvSpPr>
            <p:nvPr/>
          </p:nvSpPr>
          <p:spPr bwMode="auto">
            <a:xfrm flipH="1">
              <a:off x="2819400" y="2209800"/>
              <a:ext cx="990600" cy="10668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2" name="Line 35"/>
            <p:cNvSpPr>
              <a:spLocks noChangeShapeType="1"/>
            </p:cNvSpPr>
            <p:nvPr/>
          </p:nvSpPr>
          <p:spPr bwMode="auto">
            <a:xfrm>
              <a:off x="4572000" y="2209800"/>
              <a:ext cx="4191000" cy="990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3" name="Line 36"/>
            <p:cNvSpPr>
              <a:spLocks noChangeShapeType="1"/>
            </p:cNvSpPr>
            <p:nvPr/>
          </p:nvSpPr>
          <p:spPr bwMode="auto">
            <a:xfrm>
              <a:off x="5257800" y="2209800"/>
              <a:ext cx="5029200" cy="990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4" name="Rectangle 37"/>
            <p:cNvSpPr>
              <a:spLocks noChangeArrowheads="1"/>
            </p:cNvSpPr>
            <p:nvPr/>
          </p:nvSpPr>
          <p:spPr bwMode="auto">
            <a:xfrm>
              <a:off x="1835150" y="5035550"/>
              <a:ext cx="3797300" cy="596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5" name="Rectangle 38"/>
            <p:cNvSpPr>
              <a:spLocks noChangeArrowheads="1"/>
            </p:cNvSpPr>
            <p:nvPr/>
          </p:nvSpPr>
          <p:spPr bwMode="auto">
            <a:xfrm>
              <a:off x="2514600" y="5105400"/>
              <a:ext cx="6858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CF</a:t>
              </a:r>
              <a:r>
                <a:rPr lang="en-US" altLang="zh-CN" sz="1800" baseline="-25000">
                  <a:solidFill>
                    <a:srgbClr val="000000"/>
                  </a:solidFill>
                  <a:latin typeface="Times New Roman" panose="02020603050405020304" pitchFamily="18" charset="0"/>
                  <a:ea typeface="SimSun" panose="02010600030101010101" pitchFamily="2" charset="-122"/>
                </a:rPr>
                <a:t>1</a:t>
              </a:r>
            </a:p>
          </p:txBody>
        </p:sp>
        <p:sp>
          <p:nvSpPr>
            <p:cNvPr id="26" name="Line 39"/>
            <p:cNvSpPr>
              <a:spLocks noChangeShapeType="1"/>
            </p:cNvSpPr>
            <p:nvPr/>
          </p:nvSpPr>
          <p:spPr bwMode="auto">
            <a:xfrm>
              <a:off x="25146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7" name="Rectangle 40"/>
            <p:cNvSpPr>
              <a:spLocks noChangeArrowheads="1"/>
            </p:cNvSpPr>
            <p:nvPr/>
          </p:nvSpPr>
          <p:spPr bwMode="auto">
            <a:xfrm>
              <a:off x="3124200" y="5105400"/>
              <a:ext cx="6858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CF</a:t>
              </a:r>
              <a:r>
                <a:rPr lang="en-US" altLang="zh-CN" sz="1800" baseline="-25000">
                  <a:solidFill>
                    <a:srgbClr val="000000"/>
                  </a:solidFill>
                  <a:latin typeface="Times New Roman" panose="02020603050405020304" pitchFamily="18" charset="0"/>
                  <a:ea typeface="SimSun" panose="02010600030101010101" pitchFamily="2" charset="-122"/>
                </a:rPr>
                <a:t>2</a:t>
              </a:r>
            </a:p>
          </p:txBody>
        </p:sp>
        <p:sp>
          <p:nvSpPr>
            <p:cNvPr id="28" name="Line 41"/>
            <p:cNvSpPr>
              <a:spLocks noChangeShapeType="1"/>
            </p:cNvSpPr>
            <p:nvPr/>
          </p:nvSpPr>
          <p:spPr bwMode="auto">
            <a:xfrm>
              <a:off x="31242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9" name="Rectangle 42"/>
            <p:cNvSpPr>
              <a:spLocks noChangeArrowheads="1"/>
            </p:cNvSpPr>
            <p:nvPr/>
          </p:nvSpPr>
          <p:spPr bwMode="auto">
            <a:xfrm>
              <a:off x="4343400" y="5105400"/>
              <a:ext cx="6858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CF</a:t>
              </a:r>
              <a:r>
                <a:rPr lang="en-US" altLang="zh-CN" sz="1800" baseline="-25000">
                  <a:solidFill>
                    <a:srgbClr val="000000"/>
                  </a:solidFill>
                  <a:latin typeface="Times New Roman" panose="02020603050405020304" pitchFamily="18" charset="0"/>
                  <a:ea typeface="SimSun" panose="02010600030101010101" pitchFamily="2" charset="-122"/>
                </a:rPr>
                <a:t>6</a:t>
              </a:r>
            </a:p>
          </p:txBody>
        </p:sp>
        <p:sp>
          <p:nvSpPr>
            <p:cNvPr id="30" name="Line 43"/>
            <p:cNvSpPr>
              <a:spLocks noChangeShapeType="1"/>
            </p:cNvSpPr>
            <p:nvPr/>
          </p:nvSpPr>
          <p:spPr bwMode="auto">
            <a:xfrm>
              <a:off x="43434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31" name="Line 44"/>
            <p:cNvSpPr>
              <a:spLocks noChangeShapeType="1"/>
            </p:cNvSpPr>
            <p:nvPr/>
          </p:nvSpPr>
          <p:spPr bwMode="auto">
            <a:xfrm>
              <a:off x="37338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32" name="Line 45"/>
            <p:cNvSpPr>
              <a:spLocks noChangeShapeType="1"/>
            </p:cNvSpPr>
            <p:nvPr/>
          </p:nvSpPr>
          <p:spPr bwMode="auto">
            <a:xfrm>
              <a:off x="49530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33" name="Line 46"/>
            <p:cNvSpPr>
              <a:spLocks noChangeShapeType="1"/>
            </p:cNvSpPr>
            <p:nvPr/>
          </p:nvSpPr>
          <p:spPr bwMode="auto">
            <a:xfrm>
              <a:off x="3886200" y="5334000"/>
              <a:ext cx="30480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34" name="Rectangle 47"/>
            <p:cNvSpPr>
              <a:spLocks noChangeArrowheads="1"/>
            </p:cNvSpPr>
            <p:nvPr/>
          </p:nvSpPr>
          <p:spPr bwMode="auto">
            <a:xfrm>
              <a:off x="1752602" y="5105400"/>
              <a:ext cx="838199" cy="486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2000" dirty="0" err="1">
                  <a:solidFill>
                    <a:srgbClr val="000000"/>
                  </a:solidFill>
                  <a:latin typeface="Times New Roman" panose="02020603050405020304" pitchFamily="18" charset="0"/>
                  <a:ea typeface="SimSun" panose="02010600030101010101" pitchFamily="2" charset="-122"/>
                </a:rPr>
                <a:t>prev</a:t>
              </a:r>
              <a:endParaRPr lang="en-US" altLang="zh-CN" sz="2000" dirty="0">
                <a:solidFill>
                  <a:srgbClr val="000000"/>
                </a:solidFill>
                <a:latin typeface="Times New Roman" panose="02020603050405020304" pitchFamily="18" charset="0"/>
                <a:ea typeface="SimSun" panose="02010600030101010101" pitchFamily="2" charset="-122"/>
              </a:endParaRPr>
            </a:p>
          </p:txBody>
        </p:sp>
        <p:sp>
          <p:nvSpPr>
            <p:cNvPr id="35" name="Rectangle 48"/>
            <p:cNvSpPr>
              <a:spLocks noChangeArrowheads="1"/>
            </p:cNvSpPr>
            <p:nvPr/>
          </p:nvSpPr>
          <p:spPr bwMode="auto">
            <a:xfrm>
              <a:off x="4870451" y="5105400"/>
              <a:ext cx="768350" cy="486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2000" dirty="0">
                  <a:solidFill>
                    <a:srgbClr val="000000"/>
                  </a:solidFill>
                  <a:latin typeface="Times New Roman" panose="02020603050405020304" pitchFamily="18" charset="0"/>
                  <a:ea typeface="SimSun" panose="02010600030101010101" pitchFamily="2" charset="-122"/>
                </a:rPr>
                <a:t>next</a:t>
              </a:r>
            </a:p>
          </p:txBody>
        </p:sp>
        <p:sp>
          <p:nvSpPr>
            <p:cNvPr id="36" name="Line 49"/>
            <p:cNvSpPr>
              <a:spLocks noChangeShapeType="1"/>
            </p:cNvSpPr>
            <p:nvPr/>
          </p:nvSpPr>
          <p:spPr bwMode="auto">
            <a:xfrm flipH="1">
              <a:off x="2438400" y="4191000"/>
              <a:ext cx="381000" cy="8382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37" name="Rectangle 50"/>
            <p:cNvSpPr>
              <a:spLocks noChangeArrowheads="1"/>
            </p:cNvSpPr>
            <p:nvPr/>
          </p:nvSpPr>
          <p:spPr bwMode="auto">
            <a:xfrm>
              <a:off x="6254750" y="5035550"/>
              <a:ext cx="3797300" cy="596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8" name="Rectangle 51"/>
            <p:cNvSpPr>
              <a:spLocks noChangeArrowheads="1"/>
            </p:cNvSpPr>
            <p:nvPr/>
          </p:nvSpPr>
          <p:spPr bwMode="auto">
            <a:xfrm>
              <a:off x="6934200" y="5105400"/>
              <a:ext cx="6858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CF</a:t>
              </a:r>
              <a:r>
                <a:rPr lang="en-US" altLang="zh-CN" sz="1800" baseline="-25000">
                  <a:solidFill>
                    <a:srgbClr val="000000"/>
                  </a:solidFill>
                  <a:latin typeface="Times New Roman" panose="02020603050405020304" pitchFamily="18" charset="0"/>
                  <a:ea typeface="SimSun" panose="02010600030101010101" pitchFamily="2" charset="-122"/>
                </a:rPr>
                <a:t>1</a:t>
              </a:r>
            </a:p>
          </p:txBody>
        </p:sp>
        <p:sp>
          <p:nvSpPr>
            <p:cNvPr id="39" name="Line 52"/>
            <p:cNvSpPr>
              <a:spLocks noChangeShapeType="1"/>
            </p:cNvSpPr>
            <p:nvPr/>
          </p:nvSpPr>
          <p:spPr bwMode="auto">
            <a:xfrm>
              <a:off x="69342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40" name="Rectangle 53"/>
            <p:cNvSpPr>
              <a:spLocks noChangeArrowheads="1"/>
            </p:cNvSpPr>
            <p:nvPr/>
          </p:nvSpPr>
          <p:spPr bwMode="auto">
            <a:xfrm>
              <a:off x="7543800" y="5105400"/>
              <a:ext cx="6858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CF</a:t>
              </a:r>
              <a:r>
                <a:rPr lang="en-US" altLang="zh-CN" sz="1800" baseline="-25000">
                  <a:solidFill>
                    <a:srgbClr val="000000"/>
                  </a:solidFill>
                  <a:latin typeface="Times New Roman" panose="02020603050405020304" pitchFamily="18" charset="0"/>
                  <a:ea typeface="SimSun" panose="02010600030101010101" pitchFamily="2" charset="-122"/>
                </a:rPr>
                <a:t>2</a:t>
              </a:r>
            </a:p>
          </p:txBody>
        </p:sp>
        <p:sp>
          <p:nvSpPr>
            <p:cNvPr id="41" name="Line 54"/>
            <p:cNvSpPr>
              <a:spLocks noChangeShapeType="1"/>
            </p:cNvSpPr>
            <p:nvPr/>
          </p:nvSpPr>
          <p:spPr bwMode="auto">
            <a:xfrm>
              <a:off x="75438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42" name="Rectangle 55"/>
            <p:cNvSpPr>
              <a:spLocks noChangeArrowheads="1"/>
            </p:cNvSpPr>
            <p:nvPr/>
          </p:nvSpPr>
          <p:spPr bwMode="auto">
            <a:xfrm>
              <a:off x="8763000" y="5105400"/>
              <a:ext cx="6858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a:solidFill>
                    <a:srgbClr val="000000"/>
                  </a:solidFill>
                  <a:latin typeface="Times New Roman" panose="02020603050405020304" pitchFamily="18" charset="0"/>
                  <a:ea typeface="SimSun" panose="02010600030101010101" pitchFamily="2" charset="-122"/>
                </a:rPr>
                <a:t>CF</a:t>
              </a:r>
              <a:r>
                <a:rPr lang="en-US" altLang="zh-CN" sz="1800" baseline="-25000">
                  <a:solidFill>
                    <a:srgbClr val="000000"/>
                  </a:solidFill>
                  <a:latin typeface="Times New Roman" panose="02020603050405020304" pitchFamily="18" charset="0"/>
                  <a:ea typeface="SimSun" panose="02010600030101010101" pitchFamily="2" charset="-122"/>
                </a:rPr>
                <a:t>4</a:t>
              </a:r>
            </a:p>
          </p:txBody>
        </p:sp>
        <p:sp>
          <p:nvSpPr>
            <p:cNvPr id="43" name="Line 56"/>
            <p:cNvSpPr>
              <a:spLocks noChangeShapeType="1"/>
            </p:cNvSpPr>
            <p:nvPr/>
          </p:nvSpPr>
          <p:spPr bwMode="auto">
            <a:xfrm>
              <a:off x="87630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44" name="Line 57"/>
            <p:cNvSpPr>
              <a:spLocks noChangeShapeType="1"/>
            </p:cNvSpPr>
            <p:nvPr/>
          </p:nvSpPr>
          <p:spPr bwMode="auto">
            <a:xfrm>
              <a:off x="81534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45" name="Line 58"/>
            <p:cNvSpPr>
              <a:spLocks noChangeShapeType="1"/>
            </p:cNvSpPr>
            <p:nvPr/>
          </p:nvSpPr>
          <p:spPr bwMode="auto">
            <a:xfrm>
              <a:off x="93726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46" name="Line 59"/>
            <p:cNvSpPr>
              <a:spLocks noChangeShapeType="1"/>
            </p:cNvSpPr>
            <p:nvPr/>
          </p:nvSpPr>
          <p:spPr bwMode="auto">
            <a:xfrm>
              <a:off x="8305800" y="5334000"/>
              <a:ext cx="30480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47" name="Rectangle 60"/>
            <p:cNvSpPr>
              <a:spLocks noChangeArrowheads="1"/>
            </p:cNvSpPr>
            <p:nvPr/>
          </p:nvSpPr>
          <p:spPr bwMode="auto">
            <a:xfrm>
              <a:off x="6242049" y="5105400"/>
              <a:ext cx="768352" cy="486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2000">
                  <a:solidFill>
                    <a:srgbClr val="000000"/>
                  </a:solidFill>
                  <a:latin typeface="Times New Roman" panose="02020603050405020304" pitchFamily="18" charset="0"/>
                  <a:ea typeface="SimSun" panose="02010600030101010101" pitchFamily="2" charset="-122"/>
                </a:rPr>
                <a:t>prev</a:t>
              </a:r>
            </a:p>
          </p:txBody>
        </p:sp>
        <p:sp>
          <p:nvSpPr>
            <p:cNvPr id="48" name="Rectangle 61"/>
            <p:cNvSpPr>
              <a:spLocks noChangeArrowheads="1"/>
            </p:cNvSpPr>
            <p:nvPr/>
          </p:nvSpPr>
          <p:spPr bwMode="auto">
            <a:xfrm>
              <a:off x="9296401" y="5105400"/>
              <a:ext cx="761999" cy="486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2000" dirty="0">
                  <a:solidFill>
                    <a:srgbClr val="000000"/>
                  </a:solidFill>
                  <a:latin typeface="Times New Roman" panose="02020603050405020304" pitchFamily="18" charset="0"/>
                  <a:ea typeface="SimSun" panose="02010600030101010101" pitchFamily="2" charset="-122"/>
                </a:rPr>
                <a:t>next</a:t>
              </a:r>
            </a:p>
          </p:txBody>
        </p:sp>
        <p:sp>
          <p:nvSpPr>
            <p:cNvPr id="49" name="Line 62"/>
            <p:cNvSpPr>
              <a:spLocks noChangeShapeType="1"/>
            </p:cNvSpPr>
            <p:nvPr/>
          </p:nvSpPr>
          <p:spPr bwMode="auto">
            <a:xfrm>
              <a:off x="3657600" y="4191000"/>
              <a:ext cx="4800600" cy="8382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50" name="Line 63"/>
            <p:cNvSpPr>
              <a:spLocks noChangeShapeType="1"/>
            </p:cNvSpPr>
            <p:nvPr/>
          </p:nvSpPr>
          <p:spPr bwMode="auto">
            <a:xfrm flipH="1">
              <a:off x="5638800" y="5181600"/>
              <a:ext cx="6096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51" name="Line 64"/>
            <p:cNvSpPr>
              <a:spLocks noChangeShapeType="1"/>
            </p:cNvSpPr>
            <p:nvPr/>
          </p:nvSpPr>
          <p:spPr bwMode="auto">
            <a:xfrm>
              <a:off x="5638800" y="5486400"/>
              <a:ext cx="6096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52" name="Line 65"/>
            <p:cNvSpPr>
              <a:spLocks noChangeShapeType="1"/>
            </p:cNvSpPr>
            <p:nvPr/>
          </p:nvSpPr>
          <p:spPr bwMode="auto">
            <a:xfrm>
              <a:off x="10058400" y="5562600"/>
              <a:ext cx="3810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53" name="Line 66"/>
            <p:cNvSpPr>
              <a:spLocks noChangeShapeType="1"/>
            </p:cNvSpPr>
            <p:nvPr/>
          </p:nvSpPr>
          <p:spPr bwMode="auto">
            <a:xfrm flipH="1">
              <a:off x="10058400" y="5334000"/>
              <a:ext cx="3810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54" name="Rectangle 67"/>
            <p:cNvSpPr>
              <a:spLocks noChangeArrowheads="1"/>
            </p:cNvSpPr>
            <p:nvPr/>
          </p:nvSpPr>
          <p:spPr bwMode="auto">
            <a:xfrm>
              <a:off x="2156015" y="1335428"/>
              <a:ext cx="1066800" cy="785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dirty="0">
                  <a:solidFill>
                    <a:srgbClr val="000000"/>
                  </a:solidFill>
                  <a:latin typeface="Times New Roman" panose="02020603050405020304" pitchFamily="18" charset="0"/>
                  <a:ea typeface="SimSun" panose="02010600030101010101" pitchFamily="2" charset="-122"/>
                </a:rPr>
                <a:t>B = 7</a:t>
              </a:r>
            </a:p>
            <a:p>
              <a:pPr defTabSz="914400" fontAlgn="base">
                <a:spcBef>
                  <a:spcPct val="50000"/>
                </a:spcBef>
                <a:spcAft>
                  <a:spcPct val="0"/>
                </a:spcAft>
                <a:buClrTx/>
                <a:buSzTx/>
                <a:buNone/>
              </a:pPr>
              <a:r>
                <a:rPr lang="en-US" altLang="zh-CN" sz="1800" dirty="0">
                  <a:solidFill>
                    <a:srgbClr val="000000"/>
                  </a:solidFill>
                  <a:latin typeface="Times New Roman" panose="02020603050405020304" pitchFamily="18" charset="0"/>
                  <a:ea typeface="SimSun" panose="02010600030101010101" pitchFamily="2" charset="-122"/>
                </a:rPr>
                <a:t>L = 6</a:t>
              </a:r>
            </a:p>
          </p:txBody>
        </p:sp>
        <p:sp>
          <p:nvSpPr>
            <p:cNvPr id="55" name="Line 68"/>
            <p:cNvSpPr>
              <a:spLocks noChangeShapeType="1"/>
            </p:cNvSpPr>
            <p:nvPr/>
          </p:nvSpPr>
          <p:spPr bwMode="auto">
            <a:xfrm>
              <a:off x="5486400" y="3733800"/>
              <a:ext cx="30480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56" name="Line 69"/>
            <p:cNvSpPr>
              <a:spLocks noChangeShapeType="1"/>
            </p:cNvSpPr>
            <p:nvPr/>
          </p:nvSpPr>
          <p:spPr bwMode="auto">
            <a:xfrm>
              <a:off x="6400800" y="1752600"/>
              <a:ext cx="30480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57" name="Line 70"/>
            <p:cNvSpPr>
              <a:spLocks noChangeShapeType="1"/>
            </p:cNvSpPr>
            <p:nvPr/>
          </p:nvSpPr>
          <p:spPr bwMode="auto">
            <a:xfrm>
              <a:off x="8915400" y="3733800"/>
              <a:ext cx="83820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58" name="Rectangle 71"/>
            <p:cNvSpPr>
              <a:spLocks noChangeArrowheads="1"/>
            </p:cNvSpPr>
            <p:nvPr/>
          </p:nvSpPr>
          <p:spPr bwMode="auto">
            <a:xfrm>
              <a:off x="3275913" y="918074"/>
              <a:ext cx="990600" cy="3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dirty="0">
                  <a:solidFill>
                    <a:srgbClr val="000000"/>
                  </a:solidFill>
                  <a:latin typeface="Times New Roman" panose="02020603050405020304" pitchFamily="18" charset="0"/>
                  <a:ea typeface="SimSun" panose="02010600030101010101" pitchFamily="2" charset="-122"/>
                </a:rPr>
                <a:t>Root</a:t>
              </a:r>
            </a:p>
          </p:txBody>
        </p:sp>
        <p:sp>
          <p:nvSpPr>
            <p:cNvPr id="59" name="Rectangle 72"/>
            <p:cNvSpPr>
              <a:spLocks noChangeArrowheads="1"/>
            </p:cNvSpPr>
            <p:nvPr/>
          </p:nvSpPr>
          <p:spPr bwMode="auto">
            <a:xfrm>
              <a:off x="3330677" y="2868214"/>
              <a:ext cx="1981200" cy="3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dirty="0">
                  <a:solidFill>
                    <a:srgbClr val="000000"/>
                  </a:solidFill>
                  <a:latin typeface="Times New Roman" panose="02020603050405020304" pitchFamily="18" charset="0"/>
                  <a:ea typeface="SimSun" panose="02010600030101010101" pitchFamily="2" charset="-122"/>
                </a:rPr>
                <a:t>Non-leaf node</a:t>
              </a:r>
            </a:p>
          </p:txBody>
        </p:sp>
        <p:sp>
          <p:nvSpPr>
            <p:cNvPr id="60" name="Rectangle 73"/>
            <p:cNvSpPr>
              <a:spLocks noChangeArrowheads="1"/>
            </p:cNvSpPr>
            <p:nvPr/>
          </p:nvSpPr>
          <p:spPr bwMode="auto">
            <a:xfrm>
              <a:off x="3351669" y="4608611"/>
              <a:ext cx="1447801" cy="3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dirty="0">
                  <a:solidFill>
                    <a:srgbClr val="000000"/>
                  </a:solidFill>
                  <a:latin typeface="Times New Roman" panose="02020603050405020304" pitchFamily="18" charset="0"/>
                  <a:ea typeface="SimSun" panose="02010600030101010101" pitchFamily="2" charset="-122"/>
                </a:rPr>
                <a:t>Leaf node</a:t>
              </a:r>
            </a:p>
          </p:txBody>
        </p:sp>
        <p:sp>
          <p:nvSpPr>
            <p:cNvPr id="61" name="Rectangle 74"/>
            <p:cNvSpPr>
              <a:spLocks noChangeArrowheads="1"/>
            </p:cNvSpPr>
            <p:nvPr/>
          </p:nvSpPr>
          <p:spPr bwMode="auto">
            <a:xfrm>
              <a:off x="8254994" y="4620815"/>
              <a:ext cx="1447801" cy="3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dirty="0">
                  <a:solidFill>
                    <a:srgbClr val="000000"/>
                  </a:solidFill>
                  <a:latin typeface="Times New Roman" panose="02020603050405020304" pitchFamily="18" charset="0"/>
                  <a:ea typeface="SimSun" panose="02010600030101010101" pitchFamily="2" charset="-122"/>
                </a:rPr>
                <a:t>Leaf node</a:t>
              </a:r>
            </a:p>
          </p:txBody>
        </p:sp>
        <p:grpSp>
          <p:nvGrpSpPr>
            <p:cNvPr id="62" name="Group 75"/>
            <p:cNvGrpSpPr>
              <a:grpSpLocks/>
            </p:cNvGrpSpPr>
            <p:nvPr/>
          </p:nvGrpSpPr>
          <p:grpSpPr bwMode="auto">
            <a:xfrm>
              <a:off x="2444750" y="5949950"/>
              <a:ext cx="749300" cy="749300"/>
              <a:chOff x="580" y="3748"/>
              <a:chExt cx="472" cy="472"/>
            </a:xfrm>
          </p:grpSpPr>
          <p:sp>
            <p:nvSpPr>
              <p:cNvPr id="64" name="Oval 76"/>
              <p:cNvSpPr>
                <a:spLocks noChangeArrowheads="1"/>
              </p:cNvSpPr>
              <p:nvPr/>
            </p:nvSpPr>
            <p:spPr bwMode="auto">
              <a:xfrm>
                <a:off x="724" y="3892"/>
                <a:ext cx="40" cy="40"/>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65" name="Oval 77"/>
              <p:cNvSpPr>
                <a:spLocks noChangeArrowheads="1"/>
              </p:cNvSpPr>
              <p:nvPr/>
            </p:nvSpPr>
            <p:spPr bwMode="auto">
              <a:xfrm>
                <a:off x="820" y="3988"/>
                <a:ext cx="40" cy="40"/>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66" name="Oval 78"/>
              <p:cNvSpPr>
                <a:spLocks noChangeArrowheads="1"/>
              </p:cNvSpPr>
              <p:nvPr/>
            </p:nvSpPr>
            <p:spPr bwMode="auto">
              <a:xfrm>
                <a:off x="820" y="3892"/>
                <a:ext cx="40" cy="40"/>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67" name="Oval 79"/>
              <p:cNvSpPr>
                <a:spLocks noChangeArrowheads="1"/>
              </p:cNvSpPr>
              <p:nvPr/>
            </p:nvSpPr>
            <p:spPr bwMode="auto">
              <a:xfrm>
                <a:off x="676" y="4084"/>
                <a:ext cx="40" cy="40"/>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68" name="Oval 80"/>
              <p:cNvSpPr>
                <a:spLocks noChangeArrowheads="1"/>
              </p:cNvSpPr>
              <p:nvPr/>
            </p:nvSpPr>
            <p:spPr bwMode="auto">
              <a:xfrm>
                <a:off x="676" y="3988"/>
                <a:ext cx="40" cy="40"/>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69" name="Oval 81"/>
              <p:cNvSpPr>
                <a:spLocks noChangeArrowheads="1"/>
              </p:cNvSpPr>
              <p:nvPr/>
            </p:nvSpPr>
            <p:spPr bwMode="auto">
              <a:xfrm>
                <a:off x="772" y="4036"/>
                <a:ext cx="40" cy="40"/>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0" name="Oval 82"/>
              <p:cNvSpPr>
                <a:spLocks noChangeArrowheads="1"/>
              </p:cNvSpPr>
              <p:nvPr/>
            </p:nvSpPr>
            <p:spPr bwMode="auto">
              <a:xfrm>
                <a:off x="916" y="4084"/>
                <a:ext cx="40" cy="40"/>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1" name="Oval 83"/>
              <p:cNvSpPr>
                <a:spLocks noChangeArrowheads="1"/>
              </p:cNvSpPr>
              <p:nvPr/>
            </p:nvSpPr>
            <p:spPr bwMode="auto">
              <a:xfrm>
                <a:off x="580" y="3748"/>
                <a:ext cx="472" cy="47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grpSp>
        <p:sp>
          <p:nvSpPr>
            <p:cNvPr id="63" name="Line 84"/>
            <p:cNvSpPr>
              <a:spLocks noChangeShapeType="1"/>
            </p:cNvSpPr>
            <p:nvPr/>
          </p:nvSpPr>
          <p:spPr bwMode="auto">
            <a:xfrm>
              <a:off x="2819400" y="5715000"/>
              <a:ext cx="0" cy="152400"/>
            </a:xfrm>
            <a:prstGeom prst="line">
              <a:avLst/>
            </a:prstGeom>
            <a:noFill/>
            <a:ln w="38100" cmpd="dbl">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grpSp>
      <p:sp>
        <p:nvSpPr>
          <p:cNvPr id="87" name="Rectangle 3"/>
          <p:cNvSpPr txBox="1">
            <a:spLocks noChangeArrowheads="1"/>
          </p:cNvSpPr>
          <p:nvPr/>
        </p:nvSpPr>
        <p:spPr>
          <a:xfrm>
            <a:off x="421182" y="1244062"/>
            <a:ext cx="4950346" cy="5445131"/>
          </a:xfrm>
          <a:prstGeom prst="rect">
            <a:avLst/>
          </a:prstGeom>
        </p:spPr>
        <p:txBody>
          <a:bodyPr vert="horz" lIns="91438" tIns="45719" rIns="91438" bIns="45719" rtlCol="0">
            <a:noAutofit/>
          </a:bodyPr>
          <a:lstStyle>
            <a:lvl1pPr marL="285744" indent="-285744" algn="l" defTabSz="914377"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800" kern="1200">
                <a:solidFill>
                  <a:schemeClr val="tx1"/>
                </a:solidFill>
                <a:latin typeface="+mn-lt"/>
                <a:ea typeface="+mn-ea"/>
                <a:cs typeface="+mn-cs"/>
              </a:defRPr>
            </a:lvl1pPr>
            <a:lvl2pPr marL="517512" indent="-317492" algn="l" defTabSz="914377"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800" kern="1200">
                <a:solidFill>
                  <a:schemeClr val="tx1"/>
                </a:solidFill>
                <a:latin typeface="+mn-lt"/>
                <a:ea typeface="+mn-ea"/>
                <a:cs typeface="+mn-cs"/>
              </a:defRPr>
            </a:lvl2pPr>
            <a:lvl3pPr marL="684196" indent="-300031" algn="l" defTabSz="914377"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800" kern="1200">
                <a:solidFill>
                  <a:schemeClr val="tx1"/>
                </a:solidFill>
                <a:latin typeface="+mn-lt"/>
                <a:ea typeface="+mn-ea"/>
                <a:cs typeface="+mn-cs"/>
              </a:defRPr>
            </a:lvl3pPr>
            <a:lvl4pPr marL="858817" indent="-292093" algn="l" defTabSz="914377"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800" kern="1200">
                <a:solidFill>
                  <a:schemeClr val="tx1"/>
                </a:solidFill>
                <a:latin typeface="+mn-lt"/>
                <a:ea typeface="+mn-ea"/>
                <a:cs typeface="+mn-cs"/>
              </a:defRPr>
            </a:lvl4pPr>
            <a:lvl5pPr marL="1025500" indent="-276218" algn="l" defTabSz="914377"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800" kern="1200">
                <a:solidFill>
                  <a:schemeClr val="tx1"/>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r>
              <a:rPr lang="en-US" altLang="zh-CN" sz="2400" dirty="0">
                <a:ea typeface="SimSun" panose="02010600030101010101" pitchFamily="2" charset="-122"/>
              </a:rPr>
              <a:t>Incremental insertion of new points (similar to B+-tree)</a:t>
            </a:r>
          </a:p>
          <a:p>
            <a:r>
              <a:rPr lang="en-US" altLang="zh-CN" sz="2400" dirty="0">
                <a:ea typeface="SimSun" panose="02010600030101010101" pitchFamily="2" charset="-122"/>
              </a:rPr>
              <a:t>For each point in the input</a:t>
            </a:r>
          </a:p>
          <a:p>
            <a:pPr lvl="1"/>
            <a:r>
              <a:rPr lang="en-US" altLang="zh-CN" sz="2400" dirty="0">
                <a:ea typeface="SimSun" panose="02010600030101010101" pitchFamily="2" charset="-122"/>
              </a:rPr>
              <a:t>Find closest leaf entry</a:t>
            </a:r>
          </a:p>
          <a:p>
            <a:pPr lvl="1"/>
            <a:r>
              <a:rPr lang="en-US" altLang="zh-CN" sz="2400" dirty="0">
                <a:ea typeface="SimSun" panose="02010600030101010101" pitchFamily="2" charset="-122"/>
              </a:rPr>
              <a:t>Add point to leaf entry and update CF </a:t>
            </a:r>
          </a:p>
          <a:p>
            <a:pPr lvl="1"/>
            <a:r>
              <a:rPr lang="en-US" altLang="zh-CN" sz="2400" dirty="0">
                <a:ea typeface="SimSun" panose="02010600030101010101" pitchFamily="2" charset="-122"/>
              </a:rPr>
              <a:t>If entry diameter &gt; </a:t>
            </a:r>
            <a:r>
              <a:rPr lang="en-US" altLang="zh-CN" sz="2400" dirty="0" err="1">
                <a:ea typeface="SimSun" panose="02010600030101010101" pitchFamily="2" charset="-122"/>
              </a:rPr>
              <a:t>max_diameter</a:t>
            </a:r>
            <a:endParaRPr lang="en-US" altLang="zh-CN" sz="2400" dirty="0">
              <a:ea typeface="SimSun" panose="02010600030101010101" pitchFamily="2" charset="-122"/>
            </a:endParaRPr>
          </a:p>
          <a:p>
            <a:pPr lvl="2"/>
            <a:r>
              <a:rPr lang="en-US" altLang="zh-CN" sz="2400" dirty="0">
                <a:ea typeface="SimSun" panose="02010600030101010101" pitchFamily="2" charset="-122"/>
              </a:rPr>
              <a:t>split leaf, and possibly parents</a:t>
            </a:r>
          </a:p>
          <a:p>
            <a:r>
              <a:rPr lang="en-US" altLang="ko-KR" sz="2400" dirty="0">
                <a:ea typeface="Gulim" panose="020B0600000101010101" pitchFamily="34" charset="-127"/>
              </a:rPr>
              <a:t>A CF tree has two parameters</a:t>
            </a:r>
          </a:p>
          <a:p>
            <a:pPr lvl="1"/>
            <a:r>
              <a:rPr lang="en-US" altLang="ko-KR" sz="2400" dirty="0">
                <a:ea typeface="Gulim" panose="020B0600000101010101" pitchFamily="34" charset="-127"/>
              </a:rPr>
              <a:t>Branching factor: Maximum number of children</a:t>
            </a:r>
          </a:p>
          <a:p>
            <a:pPr lvl="1"/>
            <a:r>
              <a:rPr lang="en-US" altLang="ko-KR" sz="2400" dirty="0">
                <a:ea typeface="Gulim" panose="020B0600000101010101" pitchFamily="34" charset="-127"/>
              </a:rPr>
              <a:t>Maximum diameter of sub-clusters stored at the leaf nodes</a:t>
            </a:r>
          </a:p>
        </p:txBody>
      </p:sp>
      <p:sp>
        <p:nvSpPr>
          <p:cNvPr id="88" name="Rectangle 3"/>
          <p:cNvSpPr txBox="1">
            <a:spLocks noChangeArrowheads="1"/>
          </p:cNvSpPr>
          <p:nvPr/>
        </p:nvSpPr>
        <p:spPr>
          <a:xfrm>
            <a:off x="6277595" y="5205415"/>
            <a:ext cx="5640902" cy="1579476"/>
          </a:xfrm>
          <a:prstGeom prst="rect">
            <a:avLst/>
          </a:prstGeom>
        </p:spPr>
        <p:txBody>
          <a:bodyPr vert="horz" lIns="91438" tIns="45719" rIns="91438" bIns="45719" rtlCol="0">
            <a:noAutofit/>
          </a:bodyPr>
          <a:lstStyle>
            <a:lvl1pPr marL="285744" indent="-285744" algn="l" defTabSz="914377"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800" kern="1200">
                <a:solidFill>
                  <a:schemeClr val="tx1"/>
                </a:solidFill>
                <a:latin typeface="+mn-lt"/>
                <a:ea typeface="+mn-ea"/>
                <a:cs typeface="+mn-cs"/>
              </a:defRPr>
            </a:lvl1pPr>
            <a:lvl2pPr marL="517512" indent="-317492" algn="l" defTabSz="914377"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800" kern="1200">
                <a:solidFill>
                  <a:schemeClr val="tx1"/>
                </a:solidFill>
                <a:latin typeface="+mn-lt"/>
                <a:ea typeface="+mn-ea"/>
                <a:cs typeface="+mn-cs"/>
              </a:defRPr>
            </a:lvl2pPr>
            <a:lvl3pPr marL="684196" indent="-300031" algn="l" defTabSz="914377"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800" kern="1200">
                <a:solidFill>
                  <a:schemeClr val="tx1"/>
                </a:solidFill>
                <a:latin typeface="+mn-lt"/>
                <a:ea typeface="+mn-ea"/>
                <a:cs typeface="+mn-cs"/>
              </a:defRPr>
            </a:lvl3pPr>
            <a:lvl4pPr marL="858817" indent="-292093" algn="l" defTabSz="914377"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800" kern="1200">
                <a:solidFill>
                  <a:schemeClr val="tx1"/>
                </a:solidFill>
                <a:latin typeface="+mn-lt"/>
                <a:ea typeface="+mn-ea"/>
                <a:cs typeface="+mn-cs"/>
              </a:defRPr>
            </a:lvl4pPr>
            <a:lvl5pPr marL="1025500" indent="-276218" algn="l" defTabSz="914377"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800" kern="1200">
                <a:solidFill>
                  <a:schemeClr val="tx1"/>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r>
              <a:rPr lang="en-US" altLang="ko-KR" sz="2400" dirty="0">
                <a:latin typeface="Calibri" panose="020F0502020204030204" pitchFamily="34" charset="0"/>
                <a:ea typeface="Gulim" panose="020B0600000101010101" pitchFamily="34" charset="-127"/>
              </a:rPr>
              <a:t>A CF tree: A height-balanced tree that stores the clustering features (CFs) </a:t>
            </a:r>
          </a:p>
          <a:p>
            <a:r>
              <a:rPr lang="en-US" altLang="ko-KR" sz="2400" dirty="0">
                <a:latin typeface="Calibri" panose="020F0502020204030204" pitchFamily="34" charset="0"/>
                <a:ea typeface="Gulim" panose="020B0600000101010101" pitchFamily="34" charset="-127"/>
              </a:rPr>
              <a:t>The non-leaf nodes store sums of the CFs of their children</a:t>
            </a:r>
          </a:p>
        </p:txBody>
      </p:sp>
    </p:spTree>
    <p:extLst>
      <p:ext uri="{BB962C8B-B14F-4D97-AF65-F5344CB8AC3E}">
        <p14:creationId xmlns:p14="http://schemas.microsoft.com/office/powerpoint/2010/main" val="8965532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75" y="57150"/>
            <a:ext cx="12382500" cy="1009650"/>
          </a:xfrm>
        </p:spPr>
        <p:txBody>
          <a:bodyPr>
            <a:noAutofit/>
          </a:bodyPr>
          <a:lstStyle/>
          <a:p>
            <a:r>
              <a:rPr lang="en-US" dirty="0"/>
              <a:t>BIRCH: A Scalable and Flexible Clustering Method</a:t>
            </a:r>
          </a:p>
        </p:txBody>
      </p:sp>
      <p:sp>
        <p:nvSpPr>
          <p:cNvPr id="3" name="Content Placeholder 2"/>
          <p:cNvSpPr>
            <a:spLocks noGrp="1"/>
          </p:cNvSpPr>
          <p:nvPr>
            <p:ph idx="1"/>
          </p:nvPr>
        </p:nvSpPr>
        <p:spPr>
          <a:xfrm>
            <a:off x="602901" y="1219200"/>
            <a:ext cx="10912510" cy="5384800"/>
          </a:xfrm>
        </p:spPr>
        <p:txBody>
          <a:bodyPr/>
          <a:lstStyle/>
          <a:p>
            <a:pPr>
              <a:spcAft>
                <a:spcPts val="300"/>
              </a:spcAft>
            </a:pPr>
            <a:r>
              <a:rPr lang="en-US" altLang="zh-CN" sz="2400" dirty="0">
                <a:ea typeface="SimSun" panose="02010600030101010101" pitchFamily="2" charset="-122"/>
              </a:rPr>
              <a:t>An integration of agglomerative clustering with other (flexible) clustering methods</a:t>
            </a:r>
          </a:p>
          <a:p>
            <a:pPr lvl="1">
              <a:spcAft>
                <a:spcPts val="300"/>
              </a:spcAft>
            </a:pPr>
            <a:r>
              <a:rPr lang="en-US" altLang="zh-CN" sz="2400" dirty="0">
                <a:ea typeface="SimSun" panose="02010600030101010101" pitchFamily="2" charset="-122"/>
              </a:rPr>
              <a:t>Low-level micro-clustering </a:t>
            </a:r>
          </a:p>
          <a:p>
            <a:pPr lvl="2">
              <a:spcAft>
                <a:spcPts val="300"/>
              </a:spcAft>
            </a:pPr>
            <a:r>
              <a:rPr lang="en-US" altLang="zh-CN" sz="2400" dirty="0">
                <a:ea typeface="SimSun" panose="02010600030101010101" pitchFamily="2" charset="-122"/>
              </a:rPr>
              <a:t>Exploring CP-feature and BIRCH tree structure</a:t>
            </a:r>
          </a:p>
          <a:p>
            <a:pPr lvl="2">
              <a:spcAft>
                <a:spcPts val="300"/>
              </a:spcAft>
            </a:pPr>
            <a:r>
              <a:rPr lang="en-US" altLang="zh-CN" sz="2400" dirty="0">
                <a:ea typeface="SimSun" panose="02010600030101010101" pitchFamily="2" charset="-122"/>
              </a:rPr>
              <a:t>Preserving the inherent clustering structure of the data</a:t>
            </a:r>
          </a:p>
          <a:p>
            <a:pPr lvl="1">
              <a:spcAft>
                <a:spcPts val="300"/>
              </a:spcAft>
            </a:pPr>
            <a:r>
              <a:rPr lang="en-US" altLang="zh-CN" sz="2400" dirty="0">
                <a:ea typeface="SimSun" panose="02010600030101010101" pitchFamily="2" charset="-122"/>
              </a:rPr>
              <a:t>Higher-level macro-clustering</a:t>
            </a:r>
          </a:p>
          <a:p>
            <a:pPr lvl="2">
              <a:spcAft>
                <a:spcPts val="300"/>
              </a:spcAft>
            </a:pPr>
            <a:r>
              <a:rPr lang="en-US" altLang="zh-CN" sz="2400" dirty="0">
                <a:ea typeface="SimSun" panose="02010600030101010101" pitchFamily="2" charset="-122"/>
              </a:rPr>
              <a:t>Provide sufficient flexibility for integration with other clustering methods</a:t>
            </a:r>
          </a:p>
          <a:p>
            <a:pPr>
              <a:spcAft>
                <a:spcPts val="300"/>
              </a:spcAft>
            </a:pPr>
            <a:r>
              <a:rPr lang="en-US" altLang="zh-CN" sz="2400" dirty="0">
                <a:ea typeface="SimSun" panose="02010600030101010101" pitchFamily="2" charset="-122"/>
              </a:rPr>
              <a:t>Impact to many other clustering methods and applications</a:t>
            </a:r>
          </a:p>
          <a:p>
            <a:pPr>
              <a:spcAft>
                <a:spcPts val="300"/>
              </a:spcAft>
            </a:pPr>
            <a:r>
              <a:rPr lang="en-US" altLang="zh-CN" sz="2400" dirty="0">
                <a:ea typeface="SimSun" panose="02010600030101010101" pitchFamily="2" charset="-122"/>
              </a:rPr>
              <a:t>Concerns</a:t>
            </a:r>
          </a:p>
          <a:p>
            <a:pPr lvl="1">
              <a:spcAft>
                <a:spcPts val="300"/>
              </a:spcAft>
            </a:pPr>
            <a:r>
              <a:rPr lang="en-US" altLang="zh-CN" sz="2400" dirty="0">
                <a:ea typeface="SimSun" panose="02010600030101010101" pitchFamily="2" charset="-122"/>
              </a:rPr>
              <a:t>Sensitive to insertion order of data points</a:t>
            </a:r>
          </a:p>
          <a:p>
            <a:pPr lvl="1">
              <a:spcAft>
                <a:spcPts val="300"/>
              </a:spcAft>
            </a:pPr>
            <a:r>
              <a:rPr lang="en-US" altLang="zh-CN" sz="2400" dirty="0">
                <a:ea typeface="SimSun" panose="02010600030101010101" pitchFamily="2" charset="-122"/>
              </a:rPr>
              <a:t>Due to the fixed size of leaf nodes, clusters may not be so natural</a:t>
            </a:r>
          </a:p>
          <a:p>
            <a:pPr lvl="1">
              <a:spcAft>
                <a:spcPts val="300"/>
              </a:spcAft>
            </a:pPr>
            <a:r>
              <a:rPr lang="en-US" altLang="zh-CN" sz="2400" dirty="0">
                <a:ea typeface="SimSun" panose="02010600030101010101" pitchFamily="2" charset="-122"/>
              </a:rPr>
              <a:t>Clusters tend to be spherical given the radius and diameter measures</a:t>
            </a:r>
          </a:p>
        </p:txBody>
      </p:sp>
    </p:spTree>
    <p:extLst>
      <p:ext uri="{BB962C8B-B14F-4D97-AF65-F5344CB8AC3E}">
        <p14:creationId xmlns:p14="http://schemas.microsoft.com/office/powerpoint/2010/main" val="41245593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57019" y="1"/>
            <a:ext cx="12478327" cy="932872"/>
          </a:xfrm>
        </p:spPr>
        <p:txBody>
          <a:bodyPr>
            <a:noAutofit/>
          </a:bodyPr>
          <a:lstStyle/>
          <a:p>
            <a:pPr lvl="1" algn="ctr" defTabSz="914377" rtl="0">
              <a:lnSpc>
                <a:spcPct val="85000"/>
              </a:lnSpc>
              <a:spcBef>
                <a:spcPct val="0"/>
              </a:spcBef>
            </a:pPr>
            <a:r>
              <a:rPr lang="en-US" altLang="zh-CN" sz="4400" dirty="0">
                <a:solidFill>
                  <a:schemeClr val="bg1">
                    <a:lumMod val="75000"/>
                  </a:schemeClr>
                </a:solidFill>
                <a:latin typeface="Berlin Sans FB Demi" panose="020E0802020502020306" pitchFamily="34" charset="0"/>
              </a:rPr>
              <a:t>CURE: </a:t>
            </a:r>
            <a:r>
              <a:rPr lang="en-US" altLang="zh-CN" sz="4400" dirty="0">
                <a:solidFill>
                  <a:schemeClr val="bg1">
                    <a:lumMod val="75000"/>
                  </a:schemeClr>
                </a:solidFill>
                <a:latin typeface="Berlin Sans FB Demi" panose="020E0802020502020306" pitchFamily="34" charset="0"/>
                <a:ea typeface="SimSun" panose="02010600030101010101" pitchFamily="2" charset="-122"/>
              </a:rPr>
              <a:t>Clustering Using Representatives</a:t>
            </a:r>
            <a:endParaRPr lang="en-US" altLang="en-US" sz="4400" dirty="0">
              <a:solidFill>
                <a:schemeClr val="bg1">
                  <a:lumMod val="75000"/>
                </a:schemeClr>
              </a:solidFill>
            </a:endParaRPr>
          </a:p>
        </p:txBody>
      </p:sp>
      <p:sp>
        <p:nvSpPr>
          <p:cNvPr id="25604" name="Rectangle 3"/>
          <p:cNvSpPr>
            <a:spLocks noGrp="1" noChangeArrowheads="1"/>
          </p:cNvSpPr>
          <p:nvPr>
            <p:ph idx="1"/>
          </p:nvPr>
        </p:nvSpPr>
        <p:spPr>
          <a:xfrm>
            <a:off x="578416" y="1211911"/>
            <a:ext cx="10902384" cy="5429035"/>
          </a:xfrm>
        </p:spPr>
        <p:txBody>
          <a:bodyPr/>
          <a:lstStyle/>
          <a:p>
            <a:pPr>
              <a:spcBef>
                <a:spcPts val="300"/>
              </a:spcBef>
            </a:pPr>
            <a:r>
              <a:rPr lang="en-US" sz="2400" b="1" dirty="0"/>
              <a:t>CURE </a:t>
            </a:r>
            <a:r>
              <a:rPr lang="en-US" sz="2400" dirty="0"/>
              <a:t>(Clustering Using </a:t>
            </a:r>
            <a:r>
              <a:rPr lang="en-US" sz="2400" dirty="0" err="1"/>
              <a:t>REpresentatives</a:t>
            </a:r>
            <a:r>
              <a:rPr lang="en-US" sz="2400" dirty="0"/>
              <a:t>) (S. </a:t>
            </a:r>
            <a:r>
              <a:rPr lang="en-US" sz="2400" dirty="0" err="1"/>
              <a:t>Guha</a:t>
            </a:r>
            <a:r>
              <a:rPr lang="en-US" sz="2400" dirty="0"/>
              <a:t>, R. </a:t>
            </a:r>
            <a:r>
              <a:rPr lang="en-US" sz="2400" dirty="0" err="1"/>
              <a:t>Rastogi</a:t>
            </a:r>
            <a:r>
              <a:rPr lang="en-US" sz="2400" dirty="0"/>
              <a:t>, and K. Shim, 1998)</a:t>
            </a:r>
          </a:p>
          <a:p>
            <a:pPr lvl="1">
              <a:spcBef>
                <a:spcPts val="300"/>
              </a:spcBef>
            </a:pPr>
            <a:r>
              <a:rPr lang="en-US" sz="2400" dirty="0"/>
              <a:t>Represent a cluster using a set of well-scattered representative points</a:t>
            </a:r>
          </a:p>
          <a:p>
            <a:pPr>
              <a:spcBef>
                <a:spcPts val="300"/>
              </a:spcBef>
            </a:pPr>
            <a:r>
              <a:rPr lang="en-US" sz="2400" dirty="0"/>
              <a:t>Cluster distance: Minimum distance between the representative points chosen</a:t>
            </a:r>
          </a:p>
          <a:p>
            <a:pPr lvl="1">
              <a:spcBef>
                <a:spcPts val="300"/>
              </a:spcBef>
            </a:pPr>
            <a:r>
              <a:rPr lang="en-US" sz="2400" dirty="0"/>
              <a:t> This incorporates features of both single link and average link</a:t>
            </a:r>
          </a:p>
          <a:p>
            <a:pPr>
              <a:spcBef>
                <a:spcPts val="300"/>
              </a:spcBef>
            </a:pPr>
            <a:r>
              <a:rPr lang="en-US" sz="2400" dirty="0"/>
              <a:t>Shrinking factor α: The points are shrunk towards the centroid by a factor α</a:t>
            </a:r>
          </a:p>
          <a:p>
            <a:pPr lvl="1">
              <a:spcBef>
                <a:spcPts val="300"/>
              </a:spcBef>
            </a:pPr>
            <a:r>
              <a:rPr lang="en-US" sz="2400" dirty="0"/>
              <a:t>Far away points are shrunk more towards the center: More robust to outliers</a:t>
            </a:r>
          </a:p>
          <a:p>
            <a:pPr>
              <a:spcBef>
                <a:spcPts val="300"/>
              </a:spcBef>
            </a:pPr>
            <a:r>
              <a:rPr lang="en-US" sz="2400" dirty="0"/>
              <a:t>Choosing scattered points helps CURE capture clusters of arbitrary shapes </a:t>
            </a:r>
          </a:p>
        </p:txBody>
      </p:sp>
      <p:pic>
        <p:nvPicPr>
          <p:cNvPr id="2" name="Picture 1"/>
          <p:cNvPicPr>
            <a:picLocks noChangeAspect="1"/>
          </p:cNvPicPr>
          <p:nvPr/>
        </p:nvPicPr>
        <p:blipFill>
          <a:blip r:embed="rId3"/>
          <a:stretch>
            <a:fillRect/>
          </a:stretch>
        </p:blipFill>
        <p:spPr>
          <a:xfrm>
            <a:off x="0" y="4186177"/>
            <a:ext cx="4417483" cy="1853567"/>
          </a:xfrm>
          <a:prstGeom prst="rect">
            <a:avLst/>
          </a:prstGeom>
        </p:spPr>
      </p:pic>
      <p:grpSp>
        <p:nvGrpSpPr>
          <p:cNvPr id="7" name="Group 6"/>
          <p:cNvGrpSpPr/>
          <p:nvPr/>
        </p:nvGrpSpPr>
        <p:grpSpPr>
          <a:xfrm>
            <a:off x="4446884" y="4039471"/>
            <a:ext cx="5966668" cy="2085397"/>
            <a:chOff x="5924204" y="4772603"/>
            <a:chExt cx="5966668" cy="2085397"/>
          </a:xfrm>
        </p:grpSpPr>
        <p:pic>
          <p:nvPicPr>
            <p:cNvPr id="3" name="Picture 2"/>
            <p:cNvPicPr>
              <a:picLocks noChangeAspect="1"/>
            </p:cNvPicPr>
            <p:nvPr/>
          </p:nvPicPr>
          <p:blipFill>
            <a:blip r:embed="rId4"/>
            <a:stretch>
              <a:fillRect/>
            </a:stretch>
          </p:blipFill>
          <p:spPr>
            <a:xfrm>
              <a:off x="5924204" y="4772603"/>
              <a:ext cx="858693" cy="2085397"/>
            </a:xfrm>
            <a:prstGeom prst="rect">
              <a:avLst/>
            </a:prstGeom>
          </p:spPr>
        </p:pic>
        <p:pic>
          <p:nvPicPr>
            <p:cNvPr id="4" name="Picture 3"/>
            <p:cNvPicPr>
              <a:picLocks noChangeAspect="1"/>
            </p:cNvPicPr>
            <p:nvPr/>
          </p:nvPicPr>
          <p:blipFill>
            <a:blip r:embed="rId5"/>
            <a:stretch>
              <a:fillRect/>
            </a:stretch>
          </p:blipFill>
          <p:spPr>
            <a:xfrm>
              <a:off x="6985639" y="5243368"/>
              <a:ext cx="1550421" cy="1143866"/>
            </a:xfrm>
            <a:prstGeom prst="rect">
              <a:avLst/>
            </a:prstGeom>
          </p:spPr>
        </p:pic>
        <p:sp>
          <p:nvSpPr>
            <p:cNvPr id="5" name="Right Arrow 4"/>
            <p:cNvSpPr/>
            <p:nvPr/>
          </p:nvSpPr>
          <p:spPr>
            <a:xfrm>
              <a:off x="8808113" y="5621337"/>
              <a:ext cx="369455" cy="387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0" name="내용 개체 틀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87338" y="4772603"/>
              <a:ext cx="862747" cy="2084399"/>
            </a:xfrm>
            <a:prstGeom prst="rect">
              <a:avLst/>
            </a:prstGeom>
          </p:spPr>
        </p:pic>
        <p:pic>
          <p:nvPicPr>
            <p:cNvPr id="8" name="그림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39186" y="5243368"/>
              <a:ext cx="1551686" cy="1144800"/>
            </a:xfrm>
            <a:prstGeom prst="rect">
              <a:avLst/>
            </a:prstGeom>
          </p:spPr>
        </p:pic>
      </p:grpSp>
      <p:sp>
        <p:nvSpPr>
          <p:cNvPr id="6" name="TextBox 5"/>
          <p:cNvSpPr txBox="1"/>
          <p:nvPr/>
        </p:nvSpPr>
        <p:spPr>
          <a:xfrm>
            <a:off x="3315419" y="6186456"/>
            <a:ext cx="2604721" cy="307777"/>
          </a:xfrm>
          <a:prstGeom prst="rect">
            <a:avLst/>
          </a:prstGeom>
          <a:solidFill>
            <a:srgbClr val="FFFF00"/>
          </a:solidFill>
        </p:spPr>
        <p:txBody>
          <a:bodyPr wrap="square" rtlCol="0">
            <a:spAutoFit/>
          </a:bodyPr>
          <a:lstStyle/>
          <a:p>
            <a:r>
              <a:rPr lang="en-US" sz="1400" dirty="0"/>
              <a:t>Courtesy: </a:t>
            </a:r>
            <a:r>
              <a:rPr lang="en-US" sz="1400" dirty="0" err="1"/>
              <a:t>Kyuseok</a:t>
            </a:r>
            <a:r>
              <a:rPr lang="en-US" sz="1400" dirty="0"/>
              <a:t> Shim@SNU.KR</a:t>
            </a:r>
          </a:p>
        </p:txBody>
      </p:sp>
    </p:spTree>
    <p:extLst>
      <p:ext uri="{BB962C8B-B14F-4D97-AF65-F5344CB8AC3E}">
        <p14:creationId xmlns:p14="http://schemas.microsoft.com/office/powerpoint/2010/main" val="11226048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508000" y="0"/>
            <a:ext cx="11092873" cy="1258091"/>
          </a:xfrm>
        </p:spPr>
        <p:txBody>
          <a:bodyPr>
            <a:noAutofit/>
          </a:bodyPr>
          <a:lstStyle/>
          <a:p>
            <a:r>
              <a:rPr lang="en-US" altLang="zh-CN" dirty="0">
                <a:solidFill>
                  <a:schemeClr val="bg1">
                    <a:lumMod val="75000"/>
                  </a:schemeClr>
                </a:solidFill>
                <a:ea typeface="SimSun" panose="02010600030101010101" pitchFamily="2" charset="-122"/>
              </a:rPr>
              <a:t>CHAMELEON: Hierarchical Clustering Using Dynamic Modeling  </a:t>
            </a:r>
            <a:endParaRPr lang="en-US" altLang="en-US" dirty="0">
              <a:solidFill>
                <a:schemeClr val="bg1">
                  <a:lumMod val="75000"/>
                </a:schemeClr>
              </a:solidFill>
            </a:endParaRPr>
          </a:p>
        </p:txBody>
      </p:sp>
      <p:sp>
        <p:nvSpPr>
          <p:cNvPr id="25604" name="Rectangle 3"/>
          <p:cNvSpPr>
            <a:spLocks noGrp="1" noChangeArrowheads="1"/>
          </p:cNvSpPr>
          <p:nvPr>
            <p:ph idx="1"/>
          </p:nvPr>
        </p:nvSpPr>
        <p:spPr>
          <a:xfrm>
            <a:off x="578416" y="1258092"/>
            <a:ext cx="10765576" cy="5133108"/>
          </a:xfrm>
        </p:spPr>
        <p:txBody>
          <a:bodyPr/>
          <a:lstStyle/>
          <a:p>
            <a:pPr marL="457200" indent="-457200">
              <a:spcAft>
                <a:spcPts val="600"/>
              </a:spcAft>
            </a:pPr>
            <a:r>
              <a:rPr lang="en-US" altLang="zh-CN" sz="2400" dirty="0">
                <a:ea typeface="SimSun" panose="02010600030101010101" pitchFamily="2" charset="-122"/>
              </a:rPr>
              <a:t>CHAMELEON: A graph partitioning approach (G. </a:t>
            </a:r>
            <a:r>
              <a:rPr lang="en-US" altLang="zh-CN" sz="2400" dirty="0" err="1">
                <a:ea typeface="SimSun" panose="02010600030101010101" pitchFamily="2" charset="-122"/>
              </a:rPr>
              <a:t>Karypis</a:t>
            </a:r>
            <a:r>
              <a:rPr lang="en-US" altLang="zh-CN" sz="2400" dirty="0">
                <a:ea typeface="SimSun" panose="02010600030101010101" pitchFamily="2" charset="-122"/>
              </a:rPr>
              <a:t>, E. H. Han, and V. Kumar, 1999) </a:t>
            </a:r>
          </a:p>
          <a:p>
            <a:pPr marL="457200" indent="-457200">
              <a:spcAft>
                <a:spcPts val="600"/>
              </a:spcAft>
            </a:pPr>
            <a:r>
              <a:rPr lang="en-US" altLang="zh-CN" sz="2400" dirty="0">
                <a:ea typeface="SimSun" panose="02010600030101010101" pitchFamily="2" charset="-122"/>
              </a:rPr>
              <a:t>Measures the similarity based on a dynamic model</a:t>
            </a:r>
          </a:p>
          <a:p>
            <a:pPr marL="914400" lvl="1" indent="-457200">
              <a:spcAft>
                <a:spcPts val="600"/>
              </a:spcAft>
            </a:pPr>
            <a:r>
              <a:rPr lang="en-US" altLang="zh-CN" sz="2400" dirty="0">
                <a:ea typeface="SimSun" panose="02010600030101010101" pitchFamily="2" charset="-122"/>
              </a:rPr>
              <a:t>Two clusters are merged only if the </a:t>
            </a:r>
            <a:r>
              <a:rPr lang="en-US" altLang="zh-CN" sz="2400" i="1" dirty="0">
                <a:solidFill>
                  <a:srgbClr val="FF0000"/>
                </a:solidFill>
                <a:ea typeface="SimSun" panose="02010600030101010101" pitchFamily="2" charset="-122"/>
              </a:rPr>
              <a:t>interconnectivity</a:t>
            </a:r>
            <a:r>
              <a:rPr lang="en-US" altLang="zh-CN" sz="2400" dirty="0">
                <a:solidFill>
                  <a:schemeClr val="hlink"/>
                </a:solidFill>
                <a:ea typeface="SimSun" panose="02010600030101010101" pitchFamily="2" charset="-122"/>
              </a:rPr>
              <a:t> </a:t>
            </a:r>
            <a:r>
              <a:rPr lang="en-US" altLang="zh-CN" sz="2400" dirty="0">
                <a:ea typeface="SimSun" panose="02010600030101010101" pitchFamily="2" charset="-122"/>
              </a:rPr>
              <a:t>and </a:t>
            </a:r>
            <a:r>
              <a:rPr lang="en-US" altLang="zh-CN" sz="2400" i="1" dirty="0">
                <a:solidFill>
                  <a:srgbClr val="FF0000"/>
                </a:solidFill>
                <a:ea typeface="SimSun" panose="02010600030101010101" pitchFamily="2" charset="-122"/>
              </a:rPr>
              <a:t>closeness (proximity)</a:t>
            </a:r>
            <a:r>
              <a:rPr lang="en-US" altLang="zh-CN" sz="2400" dirty="0">
                <a:solidFill>
                  <a:srgbClr val="FF0000"/>
                </a:solidFill>
                <a:ea typeface="SimSun" panose="02010600030101010101" pitchFamily="2" charset="-122"/>
              </a:rPr>
              <a:t> </a:t>
            </a:r>
            <a:r>
              <a:rPr lang="en-US" altLang="zh-CN" sz="2400" dirty="0">
                <a:ea typeface="SimSun" panose="02010600030101010101" pitchFamily="2" charset="-122"/>
              </a:rPr>
              <a:t>between two clusters are high </a:t>
            </a:r>
            <a:r>
              <a:rPr lang="en-US" altLang="zh-CN" sz="2400" i="1" dirty="0">
                <a:ea typeface="SimSun" panose="02010600030101010101" pitchFamily="2" charset="-122"/>
              </a:rPr>
              <a:t>relative to</a:t>
            </a:r>
            <a:r>
              <a:rPr lang="en-US" altLang="zh-CN" sz="2400" dirty="0">
                <a:ea typeface="SimSun" panose="02010600030101010101" pitchFamily="2" charset="-122"/>
              </a:rPr>
              <a:t> the internal interconnectivity of the clusters and closeness of items within the clusters </a:t>
            </a:r>
          </a:p>
          <a:p>
            <a:pPr marL="457200" indent="-457200">
              <a:spcAft>
                <a:spcPts val="600"/>
              </a:spcAft>
            </a:pPr>
            <a:r>
              <a:rPr lang="en-US" altLang="zh-CN" sz="2400" dirty="0">
                <a:ea typeface="SimSun" panose="02010600030101010101" pitchFamily="2" charset="-122"/>
              </a:rPr>
              <a:t>A graph-based, two-phase algorithm</a:t>
            </a:r>
          </a:p>
          <a:p>
            <a:pPr marL="914400" lvl="1" indent="-457200">
              <a:spcAft>
                <a:spcPts val="600"/>
              </a:spcAft>
              <a:buSzTx/>
              <a:buFont typeface="Wingdings" panose="05000000000000000000" pitchFamily="2" charset="2"/>
              <a:buAutoNum type="arabicPeriod"/>
            </a:pPr>
            <a:r>
              <a:rPr lang="en-US" altLang="zh-CN" sz="2400" dirty="0">
                <a:ea typeface="SimSun" panose="02010600030101010101" pitchFamily="2" charset="-122"/>
              </a:rPr>
              <a:t>Use a graph-partitioning algorithm: Cluster objects into a large number of relatively small sub-clusters</a:t>
            </a:r>
          </a:p>
          <a:p>
            <a:pPr marL="914400" lvl="1" indent="-457200">
              <a:spcAft>
                <a:spcPts val="600"/>
              </a:spcAft>
              <a:buSzTx/>
              <a:buFont typeface="Wingdings" panose="05000000000000000000" pitchFamily="2" charset="2"/>
              <a:buAutoNum type="arabicPeriod"/>
            </a:pPr>
            <a:r>
              <a:rPr lang="en-US" altLang="zh-CN" sz="2400" dirty="0">
                <a:ea typeface="SimSun" panose="02010600030101010101" pitchFamily="2" charset="-122"/>
              </a:rPr>
              <a:t>Use an agglomerative hierarchical clustering algorithm:  Find the genuine clusters by repeatedly combining these sub-clusters</a:t>
            </a:r>
          </a:p>
        </p:txBody>
      </p:sp>
    </p:spTree>
    <p:extLst>
      <p:ext uri="{BB962C8B-B14F-4D97-AF65-F5344CB8AC3E}">
        <p14:creationId xmlns:p14="http://schemas.microsoft.com/office/powerpoint/2010/main" val="24019522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0" y="381001"/>
            <a:ext cx="12192000" cy="554039"/>
          </a:xfrm>
        </p:spPr>
        <p:txBody>
          <a:bodyPr>
            <a:noAutofit/>
          </a:bodyPr>
          <a:lstStyle/>
          <a:p>
            <a:r>
              <a:rPr lang="en-US" altLang="zh-CN" dirty="0">
                <a:ea typeface="SimSun" panose="02010600030101010101" pitchFamily="2" charset="-122"/>
              </a:rPr>
              <a:t>Overall Framework of CHAMELEON</a:t>
            </a:r>
            <a:endParaRPr lang="en-US" altLang="en-US" dirty="0"/>
          </a:p>
        </p:txBody>
      </p:sp>
      <p:grpSp>
        <p:nvGrpSpPr>
          <p:cNvPr id="4" name="Group 3"/>
          <p:cNvGrpSpPr/>
          <p:nvPr/>
        </p:nvGrpSpPr>
        <p:grpSpPr>
          <a:xfrm>
            <a:off x="1143000" y="1239376"/>
            <a:ext cx="9906000" cy="5453340"/>
            <a:chOff x="1600200" y="1524000"/>
            <a:chExt cx="9906000" cy="5453340"/>
          </a:xfrm>
        </p:grpSpPr>
        <p:sp>
          <p:nvSpPr>
            <p:cNvPr id="5" name="Oval 159"/>
            <p:cNvSpPr>
              <a:spLocks noChangeArrowheads="1"/>
            </p:cNvSpPr>
            <p:nvPr/>
          </p:nvSpPr>
          <p:spPr bwMode="auto">
            <a:xfrm>
              <a:off x="7543800" y="4114800"/>
              <a:ext cx="63500" cy="63500"/>
            </a:xfrm>
            <a:prstGeom prst="ellipse">
              <a:avLst/>
            </a:prstGeom>
            <a:solidFill>
              <a:schemeClr val="tx2"/>
            </a:solidFill>
            <a:ln w="12700">
              <a:solidFill>
                <a:schemeClr val="tx2"/>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6" name="AutoShape 211"/>
            <p:cNvSpPr>
              <a:spLocks noChangeArrowheads="1"/>
            </p:cNvSpPr>
            <p:nvPr/>
          </p:nvSpPr>
          <p:spPr bwMode="auto">
            <a:xfrm>
              <a:off x="1600200" y="1828800"/>
              <a:ext cx="685800" cy="1066800"/>
            </a:xfrm>
            <a:prstGeom prst="flowChartMagneticDisk">
              <a:avLst/>
            </a:prstGeom>
            <a:solidFill>
              <a:srgbClr val="FFFFFF"/>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 name="Line 212"/>
            <p:cNvSpPr>
              <a:spLocks noChangeShapeType="1"/>
            </p:cNvSpPr>
            <p:nvPr/>
          </p:nvSpPr>
          <p:spPr bwMode="auto">
            <a:xfrm>
              <a:off x="2362200" y="23622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8" name="Text Box 213"/>
            <p:cNvSpPr txBox="1">
              <a:spLocks noChangeArrowheads="1"/>
            </p:cNvSpPr>
            <p:nvPr/>
          </p:nvSpPr>
          <p:spPr bwMode="auto">
            <a:xfrm>
              <a:off x="2286000" y="1524000"/>
              <a:ext cx="18859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600" b="1" dirty="0">
                  <a:solidFill>
                    <a:srgbClr val="000000"/>
                  </a:solidFill>
                  <a:latin typeface="Times New Roman" panose="02020603050405020304" pitchFamily="18" charset="0"/>
                  <a:ea typeface="SimSun" panose="02010600030101010101" pitchFamily="2" charset="-122"/>
                </a:rPr>
                <a:t>Construct (K-NN)</a:t>
              </a:r>
            </a:p>
            <a:p>
              <a:pPr defTabSz="914400" fontAlgn="base">
                <a:spcBef>
                  <a:spcPct val="50000"/>
                </a:spcBef>
                <a:spcAft>
                  <a:spcPct val="0"/>
                </a:spcAft>
                <a:buClrTx/>
                <a:buSzTx/>
                <a:buNone/>
              </a:pPr>
              <a:r>
                <a:rPr lang="en-US" altLang="zh-CN" sz="1600" b="1" dirty="0">
                  <a:solidFill>
                    <a:srgbClr val="000000"/>
                  </a:solidFill>
                  <a:latin typeface="Times New Roman" panose="02020603050405020304" pitchFamily="18" charset="0"/>
                  <a:ea typeface="SimSun" panose="02010600030101010101" pitchFamily="2" charset="-122"/>
                </a:rPr>
                <a:t>Sparse Graph</a:t>
              </a:r>
            </a:p>
          </p:txBody>
        </p:sp>
        <p:sp>
          <p:nvSpPr>
            <p:cNvPr id="9" name="Line 214"/>
            <p:cNvSpPr>
              <a:spLocks noChangeShapeType="1"/>
            </p:cNvSpPr>
            <p:nvPr/>
          </p:nvSpPr>
          <p:spPr bwMode="auto">
            <a:xfrm>
              <a:off x="6477000" y="24384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0" name="Text Box 215"/>
            <p:cNvSpPr txBox="1">
              <a:spLocks noChangeArrowheads="1"/>
            </p:cNvSpPr>
            <p:nvPr/>
          </p:nvSpPr>
          <p:spPr bwMode="auto">
            <a:xfrm>
              <a:off x="6464300" y="1828800"/>
              <a:ext cx="1143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600" b="1" dirty="0">
                  <a:solidFill>
                    <a:srgbClr val="000000"/>
                  </a:solidFill>
                  <a:latin typeface="Times New Roman" panose="02020603050405020304" pitchFamily="18" charset="0"/>
                  <a:ea typeface="SimSun" panose="02010600030101010101" pitchFamily="2" charset="-122"/>
                </a:rPr>
                <a:t>Partition the Graph</a:t>
              </a:r>
            </a:p>
          </p:txBody>
        </p:sp>
        <p:sp>
          <p:nvSpPr>
            <p:cNvPr id="11" name="Text Box 218"/>
            <p:cNvSpPr txBox="1">
              <a:spLocks noChangeArrowheads="1"/>
            </p:cNvSpPr>
            <p:nvPr/>
          </p:nvSpPr>
          <p:spPr bwMode="auto">
            <a:xfrm>
              <a:off x="8610600" y="4267200"/>
              <a:ext cx="1752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600" b="1" dirty="0">
                  <a:solidFill>
                    <a:srgbClr val="000000"/>
                  </a:solidFill>
                  <a:latin typeface="Times New Roman" panose="02020603050405020304" pitchFamily="18" charset="0"/>
                  <a:ea typeface="SimSun" panose="02010600030101010101" pitchFamily="2" charset="-122"/>
                </a:rPr>
                <a:t>Merge Partition</a:t>
              </a:r>
            </a:p>
          </p:txBody>
        </p:sp>
        <p:sp>
          <p:nvSpPr>
            <p:cNvPr id="12" name="Line 219"/>
            <p:cNvSpPr>
              <a:spLocks noChangeShapeType="1"/>
            </p:cNvSpPr>
            <p:nvPr/>
          </p:nvSpPr>
          <p:spPr bwMode="auto">
            <a:xfrm>
              <a:off x="9753600" y="24384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3" name="Line 220"/>
            <p:cNvSpPr>
              <a:spLocks noChangeShapeType="1"/>
            </p:cNvSpPr>
            <p:nvPr/>
          </p:nvSpPr>
          <p:spPr bwMode="auto">
            <a:xfrm>
              <a:off x="10287000" y="2438400"/>
              <a:ext cx="0" cy="2286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4" name="Line 221"/>
            <p:cNvSpPr>
              <a:spLocks noChangeShapeType="1"/>
            </p:cNvSpPr>
            <p:nvPr/>
          </p:nvSpPr>
          <p:spPr bwMode="auto">
            <a:xfrm flipH="1">
              <a:off x="8305800" y="4648200"/>
              <a:ext cx="1981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5" name="Text Box 222"/>
            <p:cNvSpPr txBox="1">
              <a:spLocks noChangeArrowheads="1"/>
            </p:cNvSpPr>
            <p:nvPr/>
          </p:nvSpPr>
          <p:spPr bwMode="auto">
            <a:xfrm>
              <a:off x="4953000" y="5715000"/>
              <a:ext cx="1752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fontAlgn="base">
                <a:spcBef>
                  <a:spcPct val="50000"/>
                </a:spcBef>
                <a:spcAft>
                  <a:spcPct val="0"/>
                </a:spcAft>
                <a:buClrTx/>
                <a:buSzTx/>
                <a:buNone/>
              </a:pPr>
              <a:r>
                <a:rPr lang="en-US" altLang="zh-CN" sz="1600" b="1" dirty="0">
                  <a:solidFill>
                    <a:srgbClr val="000000"/>
                  </a:solidFill>
                  <a:latin typeface="Times New Roman" panose="02020603050405020304" pitchFamily="18" charset="0"/>
                  <a:ea typeface="SimSun" panose="02010600030101010101" pitchFamily="2" charset="-122"/>
                </a:rPr>
                <a:t>Final Clusters</a:t>
              </a:r>
            </a:p>
          </p:txBody>
        </p:sp>
        <p:sp>
          <p:nvSpPr>
            <p:cNvPr id="16" name="Text Box 224"/>
            <p:cNvSpPr txBox="1">
              <a:spLocks noChangeArrowheads="1"/>
            </p:cNvSpPr>
            <p:nvPr/>
          </p:nvSpPr>
          <p:spPr bwMode="auto">
            <a:xfrm>
              <a:off x="1600200" y="3048000"/>
              <a:ext cx="1752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600" b="1" dirty="0">
                  <a:solidFill>
                    <a:srgbClr val="000000"/>
                  </a:solidFill>
                  <a:latin typeface="Times New Roman" panose="02020603050405020304" pitchFamily="18" charset="0"/>
                  <a:ea typeface="SimSun" panose="02010600030101010101" pitchFamily="2" charset="-122"/>
                </a:rPr>
                <a:t>Data Set</a:t>
              </a:r>
            </a:p>
          </p:txBody>
        </p:sp>
        <p:grpSp>
          <p:nvGrpSpPr>
            <p:cNvPr id="17" name="Group 271"/>
            <p:cNvGrpSpPr>
              <a:grpSpLocks/>
            </p:cNvGrpSpPr>
            <p:nvPr/>
          </p:nvGrpSpPr>
          <p:grpSpPr bwMode="auto">
            <a:xfrm>
              <a:off x="7543800" y="1536700"/>
              <a:ext cx="2057400" cy="2184400"/>
              <a:chOff x="6019800" y="1536700"/>
              <a:chExt cx="2057400" cy="2184400"/>
            </a:xfrm>
          </p:grpSpPr>
          <p:sp>
            <p:nvSpPr>
              <p:cNvPr id="197" name="Oval 74"/>
              <p:cNvSpPr>
                <a:spLocks noChangeArrowheads="1"/>
              </p:cNvSpPr>
              <p:nvPr/>
            </p:nvSpPr>
            <p:spPr bwMode="auto">
              <a:xfrm>
                <a:off x="6248400" y="2438400"/>
                <a:ext cx="63500" cy="635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grpSp>
            <p:nvGrpSpPr>
              <p:cNvPr id="198" name="Group 75"/>
              <p:cNvGrpSpPr>
                <a:grpSpLocks/>
              </p:cNvGrpSpPr>
              <p:nvPr/>
            </p:nvGrpSpPr>
            <p:grpSpPr bwMode="auto">
              <a:xfrm>
                <a:off x="6553200" y="1905000"/>
                <a:ext cx="292100" cy="533400"/>
                <a:chOff x="4128" y="1200"/>
                <a:chExt cx="184" cy="336"/>
              </a:xfrm>
            </p:grpSpPr>
            <p:sp>
              <p:nvSpPr>
                <p:cNvPr id="262" name="Oval 76"/>
                <p:cNvSpPr>
                  <a:spLocks noChangeArrowheads="1"/>
                </p:cNvSpPr>
                <p:nvPr/>
              </p:nvSpPr>
              <p:spPr bwMode="auto">
                <a:xfrm>
                  <a:off x="4224" y="1200"/>
                  <a:ext cx="40" cy="40"/>
                </a:xfrm>
                <a:prstGeom prst="ellipse">
                  <a:avLst/>
                </a:prstGeom>
                <a:solidFill>
                  <a:srgbClr val="00FF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63" name="Oval 77"/>
                <p:cNvSpPr>
                  <a:spLocks noChangeArrowheads="1"/>
                </p:cNvSpPr>
                <p:nvPr/>
              </p:nvSpPr>
              <p:spPr bwMode="auto">
                <a:xfrm>
                  <a:off x="4128" y="1296"/>
                  <a:ext cx="40" cy="40"/>
                </a:xfrm>
                <a:prstGeom prst="ellipse">
                  <a:avLst/>
                </a:prstGeom>
                <a:solidFill>
                  <a:srgbClr val="00FF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64" name="Oval 78"/>
                <p:cNvSpPr>
                  <a:spLocks noChangeArrowheads="1"/>
                </p:cNvSpPr>
                <p:nvPr/>
              </p:nvSpPr>
              <p:spPr bwMode="auto">
                <a:xfrm>
                  <a:off x="4272" y="1400"/>
                  <a:ext cx="40" cy="40"/>
                </a:xfrm>
                <a:prstGeom prst="ellipse">
                  <a:avLst/>
                </a:prstGeom>
                <a:solidFill>
                  <a:srgbClr val="00FF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65" name="Line 79"/>
                <p:cNvSpPr>
                  <a:spLocks noChangeShapeType="1"/>
                </p:cNvSpPr>
                <p:nvPr/>
              </p:nvSpPr>
              <p:spPr bwMode="auto">
                <a:xfrm flipV="1">
                  <a:off x="4176" y="1200"/>
                  <a:ext cx="96" cy="96"/>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266" name="Line 80"/>
                <p:cNvSpPr>
                  <a:spLocks noChangeShapeType="1"/>
                </p:cNvSpPr>
                <p:nvPr/>
              </p:nvSpPr>
              <p:spPr bwMode="auto">
                <a:xfrm>
                  <a:off x="4128" y="1344"/>
                  <a:ext cx="144" cy="48"/>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267" name="Line 81"/>
                <p:cNvSpPr>
                  <a:spLocks noChangeShapeType="1"/>
                </p:cNvSpPr>
                <p:nvPr/>
              </p:nvSpPr>
              <p:spPr bwMode="auto">
                <a:xfrm>
                  <a:off x="4272" y="1248"/>
                  <a:ext cx="0" cy="192"/>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268" name="Oval 82"/>
                <p:cNvSpPr>
                  <a:spLocks noChangeArrowheads="1"/>
                </p:cNvSpPr>
                <p:nvPr/>
              </p:nvSpPr>
              <p:spPr bwMode="auto">
                <a:xfrm>
                  <a:off x="4136" y="1496"/>
                  <a:ext cx="40" cy="40"/>
                </a:xfrm>
                <a:prstGeom prst="ellipse">
                  <a:avLst/>
                </a:prstGeom>
                <a:solidFill>
                  <a:srgbClr val="00FF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69" name="Line 83"/>
                <p:cNvSpPr>
                  <a:spLocks noChangeShapeType="1"/>
                </p:cNvSpPr>
                <p:nvPr/>
              </p:nvSpPr>
              <p:spPr bwMode="auto">
                <a:xfrm>
                  <a:off x="4128" y="1344"/>
                  <a:ext cx="48" cy="192"/>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270" name="Line 84"/>
                <p:cNvSpPr>
                  <a:spLocks noChangeShapeType="1"/>
                </p:cNvSpPr>
                <p:nvPr/>
              </p:nvSpPr>
              <p:spPr bwMode="auto">
                <a:xfrm flipH="1">
                  <a:off x="4176" y="1440"/>
                  <a:ext cx="96" cy="48"/>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grpSp>
          <p:sp>
            <p:nvSpPr>
              <p:cNvPr id="199" name="Oval 85"/>
              <p:cNvSpPr>
                <a:spLocks noChangeArrowheads="1"/>
              </p:cNvSpPr>
              <p:nvPr/>
            </p:nvSpPr>
            <p:spPr bwMode="auto">
              <a:xfrm>
                <a:off x="6337300" y="2679700"/>
                <a:ext cx="63500" cy="635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00" name="Oval 86"/>
              <p:cNvSpPr>
                <a:spLocks noChangeArrowheads="1"/>
              </p:cNvSpPr>
              <p:nvPr/>
            </p:nvSpPr>
            <p:spPr bwMode="auto">
              <a:xfrm>
                <a:off x="6019800" y="2667000"/>
                <a:ext cx="63500" cy="635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01" name="Oval 87"/>
              <p:cNvSpPr>
                <a:spLocks noChangeArrowheads="1"/>
              </p:cNvSpPr>
              <p:nvPr/>
            </p:nvSpPr>
            <p:spPr bwMode="auto">
              <a:xfrm>
                <a:off x="6705600" y="2679700"/>
                <a:ext cx="63500" cy="635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02" name="Oval 88"/>
              <p:cNvSpPr>
                <a:spLocks noChangeArrowheads="1"/>
              </p:cNvSpPr>
              <p:nvPr/>
            </p:nvSpPr>
            <p:spPr bwMode="auto">
              <a:xfrm>
                <a:off x="6489700" y="2971800"/>
                <a:ext cx="63500" cy="635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03" name="Oval 89"/>
              <p:cNvSpPr>
                <a:spLocks noChangeArrowheads="1"/>
              </p:cNvSpPr>
              <p:nvPr/>
            </p:nvSpPr>
            <p:spPr bwMode="auto">
              <a:xfrm>
                <a:off x="6553200" y="3289300"/>
                <a:ext cx="63500" cy="635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04" name="Oval 90"/>
              <p:cNvSpPr>
                <a:spLocks noChangeArrowheads="1"/>
              </p:cNvSpPr>
              <p:nvPr/>
            </p:nvSpPr>
            <p:spPr bwMode="auto">
              <a:xfrm>
                <a:off x="6870700" y="3124200"/>
                <a:ext cx="63500" cy="635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05" name="Line 91"/>
              <p:cNvSpPr>
                <a:spLocks noChangeShapeType="1"/>
              </p:cNvSpPr>
              <p:nvPr/>
            </p:nvSpPr>
            <p:spPr bwMode="auto">
              <a:xfrm>
                <a:off x="6248400" y="2438400"/>
                <a:ext cx="152400" cy="3048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206" name="Line 92"/>
              <p:cNvSpPr>
                <a:spLocks noChangeShapeType="1"/>
              </p:cNvSpPr>
              <p:nvPr/>
            </p:nvSpPr>
            <p:spPr bwMode="auto">
              <a:xfrm flipH="1">
                <a:off x="6019800" y="2438400"/>
                <a:ext cx="228600" cy="2286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207" name="Line 93"/>
              <p:cNvSpPr>
                <a:spLocks noChangeShapeType="1"/>
              </p:cNvSpPr>
              <p:nvPr/>
            </p:nvSpPr>
            <p:spPr bwMode="auto">
              <a:xfrm>
                <a:off x="6019800" y="2667000"/>
                <a:ext cx="381000" cy="762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208" name="Oval 94"/>
              <p:cNvSpPr>
                <a:spLocks noChangeArrowheads="1"/>
              </p:cNvSpPr>
              <p:nvPr/>
            </p:nvSpPr>
            <p:spPr bwMode="auto">
              <a:xfrm>
                <a:off x="7086600" y="2971800"/>
                <a:ext cx="63500" cy="635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09" name="Oval 95"/>
              <p:cNvSpPr>
                <a:spLocks noChangeArrowheads="1"/>
              </p:cNvSpPr>
              <p:nvPr/>
            </p:nvSpPr>
            <p:spPr bwMode="auto">
              <a:xfrm>
                <a:off x="7099300" y="3289300"/>
                <a:ext cx="63500" cy="635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10" name="Oval 96"/>
              <p:cNvSpPr>
                <a:spLocks noChangeArrowheads="1"/>
              </p:cNvSpPr>
              <p:nvPr/>
            </p:nvSpPr>
            <p:spPr bwMode="auto">
              <a:xfrm>
                <a:off x="7251700" y="1676400"/>
                <a:ext cx="63500" cy="63500"/>
              </a:xfrm>
              <a:prstGeom prst="ellipse">
                <a:avLst/>
              </a:prstGeom>
              <a:solidFill>
                <a:srgbClr val="FFFF00"/>
              </a:solidFill>
              <a:ln w="12700">
                <a:solidFill>
                  <a:srgbClr val="FFFF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11" name="Oval 97"/>
              <p:cNvSpPr>
                <a:spLocks noChangeArrowheads="1"/>
              </p:cNvSpPr>
              <p:nvPr/>
            </p:nvSpPr>
            <p:spPr bwMode="auto">
              <a:xfrm>
                <a:off x="7086600" y="2333625"/>
                <a:ext cx="74613" cy="762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12" name="Oval 98"/>
              <p:cNvSpPr>
                <a:spLocks noChangeArrowheads="1"/>
              </p:cNvSpPr>
              <p:nvPr/>
            </p:nvSpPr>
            <p:spPr bwMode="auto">
              <a:xfrm>
                <a:off x="7467600" y="1536700"/>
                <a:ext cx="63500" cy="63500"/>
              </a:xfrm>
              <a:prstGeom prst="ellipse">
                <a:avLst/>
              </a:prstGeom>
              <a:solidFill>
                <a:srgbClr val="FFFF00"/>
              </a:solidFill>
              <a:ln w="12700">
                <a:solidFill>
                  <a:srgbClr val="FFFF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13" name="Oval 99"/>
              <p:cNvSpPr>
                <a:spLocks noChangeArrowheads="1"/>
              </p:cNvSpPr>
              <p:nvPr/>
            </p:nvSpPr>
            <p:spPr bwMode="auto">
              <a:xfrm>
                <a:off x="7467600" y="1828800"/>
                <a:ext cx="63500" cy="63500"/>
              </a:xfrm>
              <a:prstGeom prst="ellipse">
                <a:avLst/>
              </a:prstGeom>
              <a:solidFill>
                <a:srgbClr val="FFFF00"/>
              </a:solidFill>
              <a:ln w="12700">
                <a:solidFill>
                  <a:srgbClr val="FFFF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14" name="Oval 100"/>
              <p:cNvSpPr>
                <a:spLocks noChangeArrowheads="1"/>
              </p:cNvSpPr>
              <p:nvPr/>
            </p:nvSpPr>
            <p:spPr bwMode="auto">
              <a:xfrm>
                <a:off x="7315200" y="1905000"/>
                <a:ext cx="63500" cy="63500"/>
              </a:xfrm>
              <a:prstGeom prst="ellipse">
                <a:avLst/>
              </a:prstGeom>
              <a:solidFill>
                <a:srgbClr val="FFFF00"/>
              </a:solidFill>
              <a:ln w="12700">
                <a:solidFill>
                  <a:srgbClr val="FFFF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15" name="Oval 101"/>
              <p:cNvSpPr>
                <a:spLocks noChangeArrowheads="1"/>
              </p:cNvSpPr>
              <p:nvPr/>
            </p:nvSpPr>
            <p:spPr bwMode="auto">
              <a:xfrm>
                <a:off x="7315200" y="2257425"/>
                <a:ext cx="74613" cy="762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16" name="Oval 102"/>
              <p:cNvSpPr>
                <a:spLocks noChangeArrowheads="1"/>
              </p:cNvSpPr>
              <p:nvPr/>
            </p:nvSpPr>
            <p:spPr bwMode="auto">
              <a:xfrm>
                <a:off x="7239000" y="2486025"/>
                <a:ext cx="74613" cy="762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17" name="Oval 103"/>
              <p:cNvSpPr>
                <a:spLocks noChangeArrowheads="1"/>
              </p:cNvSpPr>
              <p:nvPr/>
            </p:nvSpPr>
            <p:spPr bwMode="auto">
              <a:xfrm>
                <a:off x="7391400" y="2498725"/>
                <a:ext cx="74613" cy="762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18" name="Oval 104"/>
              <p:cNvSpPr>
                <a:spLocks noChangeArrowheads="1"/>
              </p:cNvSpPr>
              <p:nvPr/>
            </p:nvSpPr>
            <p:spPr bwMode="auto">
              <a:xfrm>
                <a:off x="7315200" y="2638425"/>
                <a:ext cx="74613" cy="762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19" name="Line 105"/>
              <p:cNvSpPr>
                <a:spLocks noChangeShapeType="1"/>
              </p:cNvSpPr>
              <p:nvPr/>
            </p:nvSpPr>
            <p:spPr bwMode="auto">
              <a:xfrm flipV="1">
                <a:off x="7315200" y="1600200"/>
                <a:ext cx="152400" cy="762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220" name="Line 106"/>
              <p:cNvSpPr>
                <a:spLocks noChangeShapeType="1"/>
              </p:cNvSpPr>
              <p:nvPr/>
            </p:nvSpPr>
            <p:spPr bwMode="auto">
              <a:xfrm>
                <a:off x="7315200" y="1676400"/>
                <a:ext cx="152400" cy="1524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221" name="Line 107"/>
              <p:cNvSpPr>
                <a:spLocks noChangeShapeType="1"/>
              </p:cNvSpPr>
              <p:nvPr/>
            </p:nvSpPr>
            <p:spPr bwMode="auto">
              <a:xfrm>
                <a:off x="7315200" y="1676400"/>
                <a:ext cx="0" cy="2286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222" name="Line 108"/>
              <p:cNvSpPr>
                <a:spLocks noChangeShapeType="1"/>
              </p:cNvSpPr>
              <p:nvPr/>
            </p:nvSpPr>
            <p:spPr bwMode="auto">
              <a:xfrm flipV="1">
                <a:off x="7315200" y="1828800"/>
                <a:ext cx="152400" cy="762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223" name="Line 109"/>
              <p:cNvSpPr>
                <a:spLocks noChangeShapeType="1"/>
              </p:cNvSpPr>
              <p:nvPr/>
            </p:nvSpPr>
            <p:spPr bwMode="auto">
              <a:xfrm>
                <a:off x="7288213" y="2498725"/>
                <a:ext cx="114300" cy="158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224" name="Line 110"/>
              <p:cNvSpPr>
                <a:spLocks noChangeShapeType="1"/>
              </p:cNvSpPr>
              <p:nvPr/>
            </p:nvSpPr>
            <p:spPr bwMode="auto">
              <a:xfrm>
                <a:off x="7269163" y="2468563"/>
                <a:ext cx="57150" cy="18256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225" name="Line 111"/>
              <p:cNvSpPr>
                <a:spLocks noChangeShapeType="1"/>
              </p:cNvSpPr>
              <p:nvPr/>
            </p:nvSpPr>
            <p:spPr bwMode="auto">
              <a:xfrm flipV="1">
                <a:off x="7345363" y="2559050"/>
                <a:ext cx="57150" cy="92075"/>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226" name="Oval 112"/>
              <p:cNvSpPr>
                <a:spLocks noChangeArrowheads="1"/>
              </p:cNvSpPr>
              <p:nvPr/>
            </p:nvSpPr>
            <p:spPr bwMode="auto">
              <a:xfrm>
                <a:off x="7785100" y="22987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27" name="Oval 113"/>
              <p:cNvSpPr>
                <a:spLocks noChangeArrowheads="1"/>
              </p:cNvSpPr>
              <p:nvPr/>
            </p:nvSpPr>
            <p:spPr bwMode="auto">
              <a:xfrm>
                <a:off x="8013700" y="23749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28" name="Oval 114"/>
              <p:cNvSpPr>
                <a:spLocks noChangeArrowheads="1"/>
              </p:cNvSpPr>
              <p:nvPr/>
            </p:nvSpPr>
            <p:spPr bwMode="auto">
              <a:xfrm>
                <a:off x="7696200" y="2971800"/>
                <a:ext cx="63500" cy="63500"/>
              </a:xfrm>
              <a:prstGeom prst="ellipse">
                <a:avLst/>
              </a:prstGeom>
              <a:solidFill>
                <a:srgbClr val="99CC00"/>
              </a:solidFill>
              <a:ln w="12700">
                <a:solidFill>
                  <a:srgbClr val="99CC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29" name="Oval 115"/>
              <p:cNvSpPr>
                <a:spLocks noChangeArrowheads="1"/>
              </p:cNvSpPr>
              <p:nvPr/>
            </p:nvSpPr>
            <p:spPr bwMode="auto">
              <a:xfrm>
                <a:off x="7556500" y="3200400"/>
                <a:ext cx="63500" cy="63500"/>
              </a:xfrm>
              <a:prstGeom prst="ellipse">
                <a:avLst/>
              </a:prstGeom>
              <a:solidFill>
                <a:srgbClr val="99CC00"/>
              </a:solidFill>
              <a:ln w="12700">
                <a:solidFill>
                  <a:srgbClr val="99CC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30" name="Oval 116"/>
              <p:cNvSpPr>
                <a:spLocks noChangeArrowheads="1"/>
              </p:cNvSpPr>
              <p:nvPr/>
            </p:nvSpPr>
            <p:spPr bwMode="auto">
              <a:xfrm>
                <a:off x="7848600" y="3200400"/>
                <a:ext cx="63500" cy="63500"/>
              </a:xfrm>
              <a:prstGeom prst="ellipse">
                <a:avLst/>
              </a:prstGeom>
              <a:solidFill>
                <a:srgbClr val="99CC00"/>
              </a:solidFill>
              <a:ln w="12700">
                <a:solidFill>
                  <a:srgbClr val="99CC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31" name="Oval 117"/>
              <p:cNvSpPr>
                <a:spLocks noChangeArrowheads="1"/>
              </p:cNvSpPr>
              <p:nvPr/>
            </p:nvSpPr>
            <p:spPr bwMode="auto">
              <a:xfrm>
                <a:off x="7696200" y="3441700"/>
                <a:ext cx="63500" cy="63500"/>
              </a:xfrm>
              <a:prstGeom prst="ellipse">
                <a:avLst/>
              </a:prstGeom>
              <a:solidFill>
                <a:srgbClr val="FF9900"/>
              </a:solidFill>
              <a:ln w="12700">
                <a:solidFill>
                  <a:srgbClr val="FF99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32" name="Oval 118"/>
              <p:cNvSpPr>
                <a:spLocks noChangeArrowheads="1"/>
              </p:cNvSpPr>
              <p:nvPr/>
            </p:nvSpPr>
            <p:spPr bwMode="auto">
              <a:xfrm>
                <a:off x="7937500" y="21336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33" name="Oval 119"/>
              <p:cNvSpPr>
                <a:spLocks noChangeArrowheads="1"/>
              </p:cNvSpPr>
              <p:nvPr/>
            </p:nvSpPr>
            <p:spPr bwMode="auto">
              <a:xfrm>
                <a:off x="7620000" y="3594100"/>
                <a:ext cx="63500" cy="63500"/>
              </a:xfrm>
              <a:prstGeom prst="ellipse">
                <a:avLst/>
              </a:prstGeom>
              <a:solidFill>
                <a:srgbClr val="FF9900"/>
              </a:solidFill>
              <a:ln w="12700">
                <a:solidFill>
                  <a:srgbClr val="FF99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34" name="Oval 120"/>
              <p:cNvSpPr>
                <a:spLocks noChangeArrowheads="1"/>
              </p:cNvSpPr>
              <p:nvPr/>
            </p:nvSpPr>
            <p:spPr bwMode="auto">
              <a:xfrm>
                <a:off x="7480300" y="3505200"/>
                <a:ext cx="63500" cy="63500"/>
              </a:xfrm>
              <a:prstGeom prst="ellipse">
                <a:avLst/>
              </a:prstGeom>
              <a:solidFill>
                <a:srgbClr val="FF9900"/>
              </a:solidFill>
              <a:ln w="12700">
                <a:solidFill>
                  <a:srgbClr val="FF99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35" name="Oval 121"/>
              <p:cNvSpPr>
                <a:spLocks noChangeArrowheads="1"/>
              </p:cNvSpPr>
              <p:nvPr/>
            </p:nvSpPr>
            <p:spPr bwMode="auto">
              <a:xfrm>
                <a:off x="7404100" y="3657600"/>
                <a:ext cx="63500" cy="63500"/>
              </a:xfrm>
              <a:prstGeom prst="ellipse">
                <a:avLst/>
              </a:prstGeom>
              <a:solidFill>
                <a:srgbClr val="FF9900"/>
              </a:solidFill>
              <a:ln w="12700">
                <a:solidFill>
                  <a:srgbClr val="FF99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36" name="Line 122"/>
              <p:cNvSpPr>
                <a:spLocks noChangeShapeType="1"/>
              </p:cNvSpPr>
              <p:nvPr/>
            </p:nvSpPr>
            <p:spPr bwMode="auto">
              <a:xfrm>
                <a:off x="7848600" y="2362200"/>
                <a:ext cx="228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237" name="Line 123"/>
              <p:cNvSpPr>
                <a:spLocks noChangeShapeType="1"/>
              </p:cNvSpPr>
              <p:nvPr/>
            </p:nvSpPr>
            <p:spPr bwMode="auto">
              <a:xfrm>
                <a:off x="8001000" y="21336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238" name="Line 124"/>
              <p:cNvSpPr>
                <a:spLocks noChangeShapeType="1"/>
              </p:cNvSpPr>
              <p:nvPr/>
            </p:nvSpPr>
            <p:spPr bwMode="auto">
              <a:xfrm flipH="1">
                <a:off x="7467600" y="3505200"/>
                <a:ext cx="76200" cy="1524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239" name="Line 125"/>
              <p:cNvSpPr>
                <a:spLocks noChangeShapeType="1"/>
              </p:cNvSpPr>
              <p:nvPr/>
            </p:nvSpPr>
            <p:spPr bwMode="auto">
              <a:xfrm>
                <a:off x="6781800" y="27432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240" name="Line 126"/>
              <p:cNvSpPr>
                <a:spLocks noChangeShapeType="1"/>
              </p:cNvSpPr>
              <p:nvPr/>
            </p:nvSpPr>
            <p:spPr bwMode="auto">
              <a:xfrm>
                <a:off x="6705600" y="2743200"/>
                <a:ext cx="152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241" name="Line 127"/>
              <p:cNvSpPr>
                <a:spLocks noChangeShapeType="1"/>
              </p:cNvSpPr>
              <p:nvPr/>
            </p:nvSpPr>
            <p:spPr bwMode="auto">
              <a:xfrm>
                <a:off x="6858000" y="31242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242" name="Line 128"/>
              <p:cNvSpPr>
                <a:spLocks noChangeShapeType="1"/>
              </p:cNvSpPr>
              <p:nvPr/>
            </p:nvSpPr>
            <p:spPr bwMode="auto">
              <a:xfrm flipV="1">
                <a:off x="6858000" y="30480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243" name="Line 129"/>
              <p:cNvSpPr>
                <a:spLocks noChangeShapeType="1"/>
              </p:cNvSpPr>
              <p:nvPr/>
            </p:nvSpPr>
            <p:spPr bwMode="auto">
              <a:xfrm flipH="1">
                <a:off x="6553200" y="27432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244" name="Line 130"/>
              <p:cNvSpPr>
                <a:spLocks noChangeShapeType="1"/>
              </p:cNvSpPr>
              <p:nvPr/>
            </p:nvSpPr>
            <p:spPr bwMode="auto">
              <a:xfrm>
                <a:off x="6553200" y="30480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245" name="Line 131"/>
              <p:cNvSpPr>
                <a:spLocks noChangeShapeType="1"/>
              </p:cNvSpPr>
              <p:nvPr/>
            </p:nvSpPr>
            <p:spPr bwMode="auto">
              <a:xfrm>
                <a:off x="6553200" y="3352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246" name="Line 132"/>
              <p:cNvSpPr>
                <a:spLocks noChangeShapeType="1"/>
              </p:cNvSpPr>
              <p:nvPr/>
            </p:nvSpPr>
            <p:spPr bwMode="auto">
              <a:xfrm flipV="1">
                <a:off x="6553200" y="320040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247" name="Line 133"/>
              <p:cNvSpPr>
                <a:spLocks noChangeShapeType="1"/>
              </p:cNvSpPr>
              <p:nvPr/>
            </p:nvSpPr>
            <p:spPr bwMode="auto">
              <a:xfrm>
                <a:off x="6553200" y="297180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248" name="Line 216"/>
              <p:cNvSpPr>
                <a:spLocks noChangeShapeType="1"/>
              </p:cNvSpPr>
              <p:nvPr/>
            </p:nvSpPr>
            <p:spPr bwMode="auto">
              <a:xfrm flipV="1">
                <a:off x="7097713" y="2270125"/>
                <a:ext cx="228600" cy="762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249" name="Line 217"/>
              <p:cNvSpPr>
                <a:spLocks noChangeShapeType="1"/>
              </p:cNvSpPr>
              <p:nvPr/>
            </p:nvSpPr>
            <p:spPr bwMode="auto">
              <a:xfrm>
                <a:off x="7097713" y="2346325"/>
                <a:ext cx="228600" cy="1524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250" name="Line 239"/>
              <p:cNvSpPr>
                <a:spLocks noChangeShapeType="1"/>
              </p:cNvSpPr>
              <p:nvPr/>
            </p:nvSpPr>
            <p:spPr bwMode="auto">
              <a:xfrm>
                <a:off x="7467600" y="1600200"/>
                <a:ext cx="0" cy="2286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251" name="Line 240"/>
              <p:cNvSpPr>
                <a:spLocks noChangeShapeType="1"/>
              </p:cNvSpPr>
              <p:nvPr/>
            </p:nvSpPr>
            <p:spPr bwMode="auto">
              <a:xfrm flipV="1">
                <a:off x="7315200" y="2286000"/>
                <a:ext cx="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252" name="Line 241"/>
              <p:cNvSpPr>
                <a:spLocks noChangeShapeType="1"/>
              </p:cNvSpPr>
              <p:nvPr/>
            </p:nvSpPr>
            <p:spPr bwMode="auto">
              <a:xfrm>
                <a:off x="7315200" y="2286000"/>
                <a:ext cx="762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253" name="Line 242"/>
              <p:cNvSpPr>
                <a:spLocks noChangeShapeType="1"/>
              </p:cNvSpPr>
              <p:nvPr/>
            </p:nvSpPr>
            <p:spPr bwMode="auto">
              <a:xfrm flipV="1">
                <a:off x="7848600" y="21336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254" name="Line 243"/>
              <p:cNvSpPr>
                <a:spLocks noChangeShapeType="1"/>
              </p:cNvSpPr>
              <p:nvPr/>
            </p:nvSpPr>
            <p:spPr bwMode="auto">
              <a:xfrm>
                <a:off x="7086600" y="2971800"/>
                <a:ext cx="76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255" name="Line 244"/>
              <p:cNvSpPr>
                <a:spLocks noChangeShapeType="1"/>
              </p:cNvSpPr>
              <p:nvPr/>
            </p:nvSpPr>
            <p:spPr bwMode="auto">
              <a:xfrm flipH="1">
                <a:off x="7620000" y="2971800"/>
                <a:ext cx="76200" cy="228600"/>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256" name="Line 245"/>
              <p:cNvSpPr>
                <a:spLocks noChangeShapeType="1"/>
              </p:cNvSpPr>
              <p:nvPr/>
            </p:nvSpPr>
            <p:spPr bwMode="auto">
              <a:xfrm>
                <a:off x="7620000" y="3200400"/>
                <a:ext cx="228600" cy="0"/>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257" name="Line 246"/>
              <p:cNvSpPr>
                <a:spLocks noChangeShapeType="1"/>
              </p:cNvSpPr>
              <p:nvPr/>
            </p:nvSpPr>
            <p:spPr bwMode="auto">
              <a:xfrm>
                <a:off x="7696200" y="2971800"/>
                <a:ext cx="152400" cy="228600"/>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258" name="Line 247"/>
              <p:cNvSpPr>
                <a:spLocks noChangeShapeType="1"/>
              </p:cNvSpPr>
              <p:nvPr/>
            </p:nvSpPr>
            <p:spPr bwMode="auto">
              <a:xfrm>
                <a:off x="7543800" y="3505200"/>
                <a:ext cx="152400" cy="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259" name="Line 248"/>
              <p:cNvSpPr>
                <a:spLocks noChangeShapeType="1"/>
              </p:cNvSpPr>
              <p:nvPr/>
            </p:nvSpPr>
            <p:spPr bwMode="auto">
              <a:xfrm>
                <a:off x="7467600" y="3657600"/>
                <a:ext cx="152400" cy="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260" name="Line 249"/>
              <p:cNvSpPr>
                <a:spLocks noChangeShapeType="1"/>
              </p:cNvSpPr>
              <p:nvPr/>
            </p:nvSpPr>
            <p:spPr bwMode="auto">
              <a:xfrm flipV="1">
                <a:off x="7620000" y="3505200"/>
                <a:ext cx="76200" cy="1524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261" name="Line 256"/>
              <p:cNvSpPr>
                <a:spLocks noChangeShapeType="1"/>
              </p:cNvSpPr>
              <p:nvPr/>
            </p:nvSpPr>
            <p:spPr bwMode="auto">
              <a:xfrm flipH="1" flipV="1">
                <a:off x="7543800" y="3505200"/>
                <a:ext cx="76200" cy="1524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grpSp>
        <p:grpSp>
          <p:nvGrpSpPr>
            <p:cNvPr id="18" name="Group 269"/>
            <p:cNvGrpSpPr>
              <a:grpSpLocks/>
            </p:cNvGrpSpPr>
            <p:nvPr/>
          </p:nvGrpSpPr>
          <p:grpSpPr bwMode="auto">
            <a:xfrm>
              <a:off x="5105400" y="3886200"/>
              <a:ext cx="2882900" cy="2273300"/>
              <a:chOff x="3898900" y="4114800"/>
              <a:chExt cx="2882900" cy="2273300"/>
            </a:xfrm>
          </p:grpSpPr>
          <p:sp>
            <p:nvSpPr>
              <p:cNvPr id="113" name="Oval 134"/>
              <p:cNvSpPr>
                <a:spLocks noChangeArrowheads="1"/>
              </p:cNvSpPr>
              <p:nvPr/>
            </p:nvSpPr>
            <p:spPr bwMode="auto">
              <a:xfrm>
                <a:off x="4597400" y="4114800"/>
                <a:ext cx="63500" cy="635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14" name="Oval 135"/>
              <p:cNvSpPr>
                <a:spLocks noChangeArrowheads="1"/>
              </p:cNvSpPr>
              <p:nvPr/>
            </p:nvSpPr>
            <p:spPr bwMode="auto">
              <a:xfrm>
                <a:off x="4432300" y="4279900"/>
                <a:ext cx="63500" cy="635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15" name="Oval 136"/>
              <p:cNvSpPr>
                <a:spLocks noChangeArrowheads="1"/>
              </p:cNvSpPr>
              <p:nvPr/>
            </p:nvSpPr>
            <p:spPr bwMode="auto">
              <a:xfrm>
                <a:off x="4660900" y="4432300"/>
                <a:ext cx="63500" cy="635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16" name="Line 137"/>
              <p:cNvSpPr>
                <a:spLocks noChangeShapeType="1"/>
              </p:cNvSpPr>
              <p:nvPr/>
            </p:nvSpPr>
            <p:spPr bwMode="auto">
              <a:xfrm flipV="1">
                <a:off x="4432300" y="4114800"/>
                <a:ext cx="2286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17" name="Line 138"/>
              <p:cNvSpPr>
                <a:spLocks noChangeShapeType="1"/>
              </p:cNvSpPr>
              <p:nvPr/>
            </p:nvSpPr>
            <p:spPr bwMode="auto">
              <a:xfrm>
                <a:off x="4432300" y="4343400"/>
                <a:ext cx="228600" cy="762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18" name="Line 139"/>
              <p:cNvSpPr>
                <a:spLocks noChangeShapeType="1"/>
              </p:cNvSpPr>
              <p:nvPr/>
            </p:nvSpPr>
            <p:spPr bwMode="auto">
              <a:xfrm>
                <a:off x="4660900" y="4114800"/>
                <a:ext cx="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19" name="Oval 140"/>
              <p:cNvSpPr>
                <a:spLocks noChangeArrowheads="1"/>
              </p:cNvSpPr>
              <p:nvPr/>
            </p:nvSpPr>
            <p:spPr bwMode="auto">
              <a:xfrm>
                <a:off x="4445000" y="4584700"/>
                <a:ext cx="63500" cy="635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20" name="Oval 141"/>
              <p:cNvSpPr>
                <a:spLocks noChangeArrowheads="1"/>
              </p:cNvSpPr>
              <p:nvPr/>
            </p:nvSpPr>
            <p:spPr bwMode="auto">
              <a:xfrm>
                <a:off x="4127500" y="4648200"/>
                <a:ext cx="63500" cy="635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21" name="Line 142"/>
              <p:cNvSpPr>
                <a:spLocks noChangeShapeType="1"/>
              </p:cNvSpPr>
              <p:nvPr/>
            </p:nvSpPr>
            <p:spPr bwMode="auto">
              <a:xfrm flipH="1">
                <a:off x="4127500" y="4343400"/>
                <a:ext cx="3048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22" name="Line 143"/>
              <p:cNvSpPr>
                <a:spLocks noChangeShapeType="1"/>
              </p:cNvSpPr>
              <p:nvPr/>
            </p:nvSpPr>
            <p:spPr bwMode="auto">
              <a:xfrm>
                <a:off x="4432300" y="4343400"/>
                <a:ext cx="762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23" name="Line 144"/>
              <p:cNvSpPr>
                <a:spLocks noChangeShapeType="1"/>
              </p:cNvSpPr>
              <p:nvPr/>
            </p:nvSpPr>
            <p:spPr bwMode="auto">
              <a:xfrm flipH="1">
                <a:off x="4508500" y="4495800"/>
                <a:ext cx="152400" cy="762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24" name="Oval 145"/>
              <p:cNvSpPr>
                <a:spLocks noChangeArrowheads="1"/>
              </p:cNvSpPr>
              <p:nvPr/>
            </p:nvSpPr>
            <p:spPr bwMode="auto">
              <a:xfrm>
                <a:off x="4216400" y="4889500"/>
                <a:ext cx="63500" cy="635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25" name="Oval 146"/>
              <p:cNvSpPr>
                <a:spLocks noChangeArrowheads="1"/>
              </p:cNvSpPr>
              <p:nvPr/>
            </p:nvSpPr>
            <p:spPr bwMode="auto">
              <a:xfrm>
                <a:off x="3898900" y="4876800"/>
                <a:ext cx="63500" cy="635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26" name="Oval 147"/>
              <p:cNvSpPr>
                <a:spLocks noChangeArrowheads="1"/>
              </p:cNvSpPr>
              <p:nvPr/>
            </p:nvSpPr>
            <p:spPr bwMode="auto">
              <a:xfrm>
                <a:off x="4584700" y="4889500"/>
                <a:ext cx="63500" cy="635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27" name="Oval 148"/>
              <p:cNvSpPr>
                <a:spLocks noChangeArrowheads="1"/>
              </p:cNvSpPr>
              <p:nvPr/>
            </p:nvSpPr>
            <p:spPr bwMode="auto">
              <a:xfrm>
                <a:off x="4368800" y="5181600"/>
                <a:ext cx="63500" cy="635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28" name="Oval 149"/>
              <p:cNvSpPr>
                <a:spLocks noChangeArrowheads="1"/>
              </p:cNvSpPr>
              <p:nvPr/>
            </p:nvSpPr>
            <p:spPr bwMode="auto">
              <a:xfrm>
                <a:off x="4432300" y="5499100"/>
                <a:ext cx="63500" cy="635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29" name="Oval 150"/>
              <p:cNvSpPr>
                <a:spLocks noChangeArrowheads="1"/>
              </p:cNvSpPr>
              <p:nvPr/>
            </p:nvSpPr>
            <p:spPr bwMode="auto">
              <a:xfrm>
                <a:off x="4749800" y="5334000"/>
                <a:ext cx="63500" cy="635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30" name="Line 151"/>
              <p:cNvSpPr>
                <a:spLocks noChangeShapeType="1"/>
              </p:cNvSpPr>
              <p:nvPr/>
            </p:nvSpPr>
            <p:spPr bwMode="auto">
              <a:xfrm>
                <a:off x="4127500" y="4648200"/>
                <a:ext cx="1524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31" name="Line 152"/>
              <p:cNvSpPr>
                <a:spLocks noChangeShapeType="1"/>
              </p:cNvSpPr>
              <p:nvPr/>
            </p:nvSpPr>
            <p:spPr bwMode="auto">
              <a:xfrm flipH="1">
                <a:off x="3898900" y="4648200"/>
                <a:ext cx="2286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32" name="Line 153"/>
              <p:cNvSpPr>
                <a:spLocks noChangeShapeType="1"/>
              </p:cNvSpPr>
              <p:nvPr/>
            </p:nvSpPr>
            <p:spPr bwMode="auto">
              <a:xfrm>
                <a:off x="3898900" y="4876800"/>
                <a:ext cx="381000" cy="762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33" name="Line 154"/>
              <p:cNvSpPr>
                <a:spLocks noChangeShapeType="1"/>
              </p:cNvSpPr>
              <p:nvPr/>
            </p:nvSpPr>
            <p:spPr bwMode="auto">
              <a:xfrm flipV="1">
                <a:off x="4279900" y="4572000"/>
                <a:ext cx="228600" cy="3810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34" name="Oval 155"/>
              <p:cNvSpPr>
                <a:spLocks noChangeArrowheads="1"/>
              </p:cNvSpPr>
              <p:nvPr/>
            </p:nvSpPr>
            <p:spPr bwMode="auto">
              <a:xfrm>
                <a:off x="4965700" y="5181600"/>
                <a:ext cx="63500" cy="635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35" name="Oval 156"/>
              <p:cNvSpPr>
                <a:spLocks noChangeArrowheads="1"/>
              </p:cNvSpPr>
              <p:nvPr/>
            </p:nvSpPr>
            <p:spPr bwMode="auto">
              <a:xfrm>
                <a:off x="5029200" y="5486400"/>
                <a:ext cx="63500" cy="635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36" name="Oval 157"/>
              <p:cNvSpPr>
                <a:spLocks noChangeArrowheads="1"/>
              </p:cNvSpPr>
              <p:nvPr/>
            </p:nvSpPr>
            <p:spPr bwMode="auto">
              <a:xfrm>
                <a:off x="6032500" y="4191000"/>
                <a:ext cx="63500" cy="63500"/>
              </a:xfrm>
              <a:prstGeom prst="ellipse">
                <a:avLst/>
              </a:prstGeom>
              <a:solidFill>
                <a:schemeClr val="tx2"/>
              </a:solidFill>
              <a:ln w="12700">
                <a:solidFill>
                  <a:schemeClr val="tx2"/>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37" name="Oval 158"/>
              <p:cNvSpPr>
                <a:spLocks noChangeArrowheads="1"/>
              </p:cNvSpPr>
              <p:nvPr/>
            </p:nvSpPr>
            <p:spPr bwMode="auto">
              <a:xfrm>
                <a:off x="5638800" y="4876800"/>
                <a:ext cx="63500" cy="63500"/>
              </a:xfrm>
              <a:prstGeom prst="ellipse">
                <a:avLst/>
              </a:prstGeom>
              <a:solidFill>
                <a:schemeClr val="tx2"/>
              </a:solidFill>
              <a:ln w="12700">
                <a:solidFill>
                  <a:schemeClr val="tx2"/>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38" name="Oval 160"/>
              <p:cNvSpPr>
                <a:spLocks noChangeArrowheads="1"/>
              </p:cNvSpPr>
              <p:nvPr/>
            </p:nvSpPr>
            <p:spPr bwMode="auto">
              <a:xfrm>
                <a:off x="6248400" y="4343400"/>
                <a:ext cx="63500" cy="63500"/>
              </a:xfrm>
              <a:prstGeom prst="ellipse">
                <a:avLst/>
              </a:prstGeom>
              <a:solidFill>
                <a:schemeClr val="tx2"/>
              </a:solidFill>
              <a:ln w="12700">
                <a:solidFill>
                  <a:schemeClr val="tx2"/>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39" name="Oval 161"/>
              <p:cNvSpPr>
                <a:spLocks noChangeArrowheads="1"/>
              </p:cNvSpPr>
              <p:nvPr/>
            </p:nvSpPr>
            <p:spPr bwMode="auto">
              <a:xfrm>
                <a:off x="6096000" y="4419600"/>
                <a:ext cx="63500" cy="63500"/>
              </a:xfrm>
              <a:prstGeom prst="ellipse">
                <a:avLst/>
              </a:prstGeom>
              <a:solidFill>
                <a:schemeClr val="tx2"/>
              </a:solidFill>
              <a:ln w="12700">
                <a:solidFill>
                  <a:schemeClr val="tx2"/>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40" name="Oval 162"/>
              <p:cNvSpPr>
                <a:spLocks noChangeArrowheads="1"/>
              </p:cNvSpPr>
              <p:nvPr/>
            </p:nvSpPr>
            <p:spPr bwMode="auto">
              <a:xfrm>
                <a:off x="5867400" y="4800600"/>
                <a:ext cx="63500" cy="63500"/>
              </a:xfrm>
              <a:prstGeom prst="ellipse">
                <a:avLst/>
              </a:prstGeom>
              <a:solidFill>
                <a:schemeClr val="tx2"/>
              </a:solidFill>
              <a:ln w="12700">
                <a:solidFill>
                  <a:schemeClr val="tx2"/>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41" name="Oval 163"/>
              <p:cNvSpPr>
                <a:spLocks noChangeArrowheads="1"/>
              </p:cNvSpPr>
              <p:nvPr/>
            </p:nvSpPr>
            <p:spPr bwMode="auto">
              <a:xfrm>
                <a:off x="5791200" y="5029200"/>
                <a:ext cx="63500" cy="63500"/>
              </a:xfrm>
              <a:prstGeom prst="ellipse">
                <a:avLst/>
              </a:prstGeom>
              <a:solidFill>
                <a:schemeClr val="tx2"/>
              </a:solidFill>
              <a:ln w="12700">
                <a:solidFill>
                  <a:schemeClr val="tx2"/>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42" name="Oval 164"/>
              <p:cNvSpPr>
                <a:spLocks noChangeArrowheads="1"/>
              </p:cNvSpPr>
              <p:nvPr/>
            </p:nvSpPr>
            <p:spPr bwMode="auto">
              <a:xfrm>
                <a:off x="5943600" y="5041900"/>
                <a:ext cx="63500" cy="63500"/>
              </a:xfrm>
              <a:prstGeom prst="ellipse">
                <a:avLst/>
              </a:prstGeom>
              <a:solidFill>
                <a:schemeClr val="tx2"/>
              </a:solidFill>
              <a:ln w="12700">
                <a:solidFill>
                  <a:schemeClr val="tx2"/>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43" name="Oval 165"/>
              <p:cNvSpPr>
                <a:spLocks noChangeArrowheads="1"/>
              </p:cNvSpPr>
              <p:nvPr/>
            </p:nvSpPr>
            <p:spPr bwMode="auto">
              <a:xfrm>
                <a:off x="5803900" y="5181600"/>
                <a:ext cx="63500" cy="63500"/>
              </a:xfrm>
              <a:prstGeom prst="ellipse">
                <a:avLst/>
              </a:prstGeom>
              <a:solidFill>
                <a:schemeClr val="tx2"/>
              </a:solidFill>
              <a:ln w="12700">
                <a:solidFill>
                  <a:schemeClr val="tx2"/>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44" name="Line 166"/>
              <p:cNvSpPr>
                <a:spLocks noChangeShapeType="1"/>
              </p:cNvSpPr>
              <p:nvPr/>
            </p:nvSpPr>
            <p:spPr bwMode="auto">
              <a:xfrm flipV="1">
                <a:off x="5715000" y="4191000"/>
                <a:ext cx="381000" cy="685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45" name="Line 167"/>
              <p:cNvSpPr>
                <a:spLocks noChangeShapeType="1"/>
              </p:cNvSpPr>
              <p:nvPr/>
            </p:nvSpPr>
            <p:spPr bwMode="auto">
              <a:xfrm flipV="1">
                <a:off x="6096000" y="4114800"/>
                <a:ext cx="152400" cy="76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46" name="Line 168"/>
              <p:cNvSpPr>
                <a:spLocks noChangeShapeType="1"/>
              </p:cNvSpPr>
              <p:nvPr/>
            </p:nvSpPr>
            <p:spPr bwMode="auto">
              <a:xfrm>
                <a:off x="6096000" y="4191000"/>
                <a:ext cx="152400" cy="152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47" name="Line 169"/>
              <p:cNvSpPr>
                <a:spLocks noChangeShapeType="1"/>
              </p:cNvSpPr>
              <p:nvPr/>
            </p:nvSpPr>
            <p:spPr bwMode="auto">
              <a:xfrm>
                <a:off x="6096000" y="4191000"/>
                <a:ext cx="0" cy="2286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48" name="Line 170"/>
              <p:cNvSpPr>
                <a:spLocks noChangeShapeType="1"/>
              </p:cNvSpPr>
              <p:nvPr/>
            </p:nvSpPr>
            <p:spPr bwMode="auto">
              <a:xfrm flipV="1">
                <a:off x="6096000" y="4343400"/>
                <a:ext cx="152400" cy="76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49" name="Line 171"/>
              <p:cNvSpPr>
                <a:spLocks noChangeShapeType="1"/>
              </p:cNvSpPr>
              <p:nvPr/>
            </p:nvSpPr>
            <p:spPr bwMode="auto">
              <a:xfrm>
                <a:off x="5867400" y="4800600"/>
                <a:ext cx="76200" cy="304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50" name="Line 172"/>
              <p:cNvSpPr>
                <a:spLocks noChangeShapeType="1"/>
              </p:cNvSpPr>
              <p:nvPr/>
            </p:nvSpPr>
            <p:spPr bwMode="auto">
              <a:xfrm>
                <a:off x="5791200" y="5029200"/>
                <a:ext cx="76200" cy="152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51" name="Line 173"/>
              <p:cNvSpPr>
                <a:spLocks noChangeShapeType="1"/>
              </p:cNvSpPr>
              <p:nvPr/>
            </p:nvSpPr>
            <p:spPr bwMode="auto">
              <a:xfrm flipV="1">
                <a:off x="5867400" y="5105400"/>
                <a:ext cx="76200" cy="76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52" name="Oval 174"/>
              <p:cNvSpPr>
                <a:spLocks noChangeArrowheads="1"/>
              </p:cNvSpPr>
              <p:nvPr/>
            </p:nvSpPr>
            <p:spPr bwMode="auto">
              <a:xfrm>
                <a:off x="6489700" y="4889500"/>
                <a:ext cx="63500" cy="63500"/>
              </a:xfrm>
              <a:prstGeom prst="ellipse">
                <a:avLst/>
              </a:prstGeom>
              <a:solidFill>
                <a:schemeClr val="tx2"/>
              </a:solidFill>
              <a:ln w="12700">
                <a:solidFill>
                  <a:schemeClr val="tx2"/>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53" name="Oval 175"/>
              <p:cNvSpPr>
                <a:spLocks noChangeArrowheads="1"/>
              </p:cNvSpPr>
              <p:nvPr/>
            </p:nvSpPr>
            <p:spPr bwMode="auto">
              <a:xfrm>
                <a:off x="6718300" y="4965700"/>
                <a:ext cx="63500" cy="63500"/>
              </a:xfrm>
              <a:prstGeom prst="ellipse">
                <a:avLst/>
              </a:prstGeom>
              <a:solidFill>
                <a:schemeClr val="tx2"/>
              </a:solidFill>
              <a:ln w="12700">
                <a:solidFill>
                  <a:schemeClr val="tx2"/>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54" name="Oval 176"/>
              <p:cNvSpPr>
                <a:spLocks noChangeArrowheads="1"/>
              </p:cNvSpPr>
              <p:nvPr/>
            </p:nvSpPr>
            <p:spPr bwMode="auto">
              <a:xfrm>
                <a:off x="5715000" y="5638800"/>
                <a:ext cx="63500" cy="63500"/>
              </a:xfrm>
              <a:prstGeom prst="ellipse">
                <a:avLst/>
              </a:prstGeom>
              <a:solidFill>
                <a:srgbClr val="00FF00"/>
              </a:solidFill>
              <a:ln w="12700">
                <a:solidFill>
                  <a:srgbClr val="00FF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55" name="Oval 177"/>
              <p:cNvSpPr>
                <a:spLocks noChangeArrowheads="1"/>
              </p:cNvSpPr>
              <p:nvPr/>
            </p:nvSpPr>
            <p:spPr bwMode="auto">
              <a:xfrm>
                <a:off x="5638800" y="5791200"/>
                <a:ext cx="63500" cy="63500"/>
              </a:xfrm>
              <a:prstGeom prst="ellipse">
                <a:avLst/>
              </a:prstGeom>
              <a:solidFill>
                <a:srgbClr val="00FF00"/>
              </a:solidFill>
              <a:ln w="12700">
                <a:solidFill>
                  <a:srgbClr val="00FF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56" name="Oval 178"/>
              <p:cNvSpPr>
                <a:spLocks noChangeArrowheads="1"/>
              </p:cNvSpPr>
              <p:nvPr/>
            </p:nvSpPr>
            <p:spPr bwMode="auto">
              <a:xfrm>
                <a:off x="5867400" y="5867400"/>
                <a:ext cx="63500" cy="63500"/>
              </a:xfrm>
              <a:prstGeom prst="ellipse">
                <a:avLst/>
              </a:prstGeom>
              <a:solidFill>
                <a:srgbClr val="00FF00"/>
              </a:solidFill>
              <a:ln w="12700">
                <a:solidFill>
                  <a:srgbClr val="00FF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57" name="Oval 179"/>
              <p:cNvSpPr>
                <a:spLocks noChangeArrowheads="1"/>
              </p:cNvSpPr>
              <p:nvPr/>
            </p:nvSpPr>
            <p:spPr bwMode="auto">
              <a:xfrm>
                <a:off x="5715000" y="6096000"/>
                <a:ext cx="63500" cy="63500"/>
              </a:xfrm>
              <a:prstGeom prst="ellipse">
                <a:avLst/>
              </a:prstGeom>
              <a:solidFill>
                <a:srgbClr val="00FF00"/>
              </a:solidFill>
              <a:ln w="12700">
                <a:solidFill>
                  <a:srgbClr val="00FF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58" name="Oval 180"/>
              <p:cNvSpPr>
                <a:spLocks noChangeArrowheads="1"/>
              </p:cNvSpPr>
              <p:nvPr/>
            </p:nvSpPr>
            <p:spPr bwMode="auto">
              <a:xfrm>
                <a:off x="6642100" y="4724400"/>
                <a:ext cx="63500" cy="63500"/>
              </a:xfrm>
              <a:prstGeom prst="ellipse">
                <a:avLst/>
              </a:prstGeom>
              <a:solidFill>
                <a:schemeClr val="tx2"/>
              </a:solidFill>
              <a:ln w="12700">
                <a:solidFill>
                  <a:schemeClr val="tx2"/>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59" name="Oval 181"/>
              <p:cNvSpPr>
                <a:spLocks noChangeArrowheads="1"/>
              </p:cNvSpPr>
              <p:nvPr/>
            </p:nvSpPr>
            <p:spPr bwMode="auto">
              <a:xfrm>
                <a:off x="5638800" y="6261100"/>
                <a:ext cx="63500" cy="63500"/>
              </a:xfrm>
              <a:prstGeom prst="ellipse">
                <a:avLst/>
              </a:prstGeom>
              <a:solidFill>
                <a:srgbClr val="00FF00"/>
              </a:solidFill>
              <a:ln w="12700">
                <a:solidFill>
                  <a:srgbClr val="00FF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60" name="Oval 182"/>
              <p:cNvSpPr>
                <a:spLocks noChangeArrowheads="1"/>
              </p:cNvSpPr>
              <p:nvPr/>
            </p:nvSpPr>
            <p:spPr bwMode="auto">
              <a:xfrm>
                <a:off x="5499100" y="6172200"/>
                <a:ext cx="63500" cy="63500"/>
              </a:xfrm>
              <a:prstGeom prst="ellipse">
                <a:avLst/>
              </a:prstGeom>
              <a:solidFill>
                <a:srgbClr val="00FF00"/>
              </a:solidFill>
              <a:ln w="12700">
                <a:solidFill>
                  <a:srgbClr val="00FF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61" name="Oval 183"/>
              <p:cNvSpPr>
                <a:spLocks noChangeArrowheads="1"/>
              </p:cNvSpPr>
              <p:nvPr/>
            </p:nvSpPr>
            <p:spPr bwMode="auto">
              <a:xfrm>
                <a:off x="5486400" y="6324600"/>
                <a:ext cx="63500" cy="63500"/>
              </a:xfrm>
              <a:prstGeom prst="ellipse">
                <a:avLst/>
              </a:prstGeom>
              <a:solidFill>
                <a:srgbClr val="00FF00"/>
              </a:solidFill>
              <a:ln w="12700">
                <a:solidFill>
                  <a:srgbClr val="00FF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62" name="Line 184"/>
              <p:cNvSpPr>
                <a:spLocks noChangeShapeType="1"/>
              </p:cNvSpPr>
              <p:nvPr/>
            </p:nvSpPr>
            <p:spPr bwMode="auto">
              <a:xfrm>
                <a:off x="6553200" y="4953000"/>
                <a:ext cx="228600" cy="76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63" name="Line 185"/>
              <p:cNvSpPr>
                <a:spLocks noChangeShapeType="1"/>
              </p:cNvSpPr>
              <p:nvPr/>
            </p:nvSpPr>
            <p:spPr bwMode="auto">
              <a:xfrm>
                <a:off x="6705600" y="4724400"/>
                <a:ext cx="76200" cy="304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64" name="Line 186"/>
              <p:cNvSpPr>
                <a:spLocks noChangeShapeType="1"/>
              </p:cNvSpPr>
              <p:nvPr/>
            </p:nvSpPr>
            <p:spPr bwMode="auto">
              <a:xfrm>
                <a:off x="6248400" y="4343400"/>
                <a:ext cx="457200" cy="3810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65" name="Line 187"/>
              <p:cNvSpPr>
                <a:spLocks noChangeShapeType="1"/>
              </p:cNvSpPr>
              <p:nvPr/>
            </p:nvSpPr>
            <p:spPr bwMode="auto">
              <a:xfrm>
                <a:off x="6096000" y="4419600"/>
                <a:ext cx="609600" cy="304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66" name="Line 188"/>
              <p:cNvSpPr>
                <a:spLocks noChangeShapeType="1"/>
              </p:cNvSpPr>
              <p:nvPr/>
            </p:nvSpPr>
            <p:spPr bwMode="auto">
              <a:xfrm>
                <a:off x="5638800" y="5867400"/>
                <a:ext cx="228600" cy="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67" name="Line 189"/>
              <p:cNvSpPr>
                <a:spLocks noChangeShapeType="1"/>
              </p:cNvSpPr>
              <p:nvPr/>
            </p:nvSpPr>
            <p:spPr bwMode="auto">
              <a:xfrm flipH="1">
                <a:off x="5562600" y="5791200"/>
                <a:ext cx="76200" cy="3810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68" name="Line 190"/>
              <p:cNvSpPr>
                <a:spLocks noChangeShapeType="1"/>
              </p:cNvSpPr>
              <p:nvPr/>
            </p:nvSpPr>
            <p:spPr bwMode="auto">
              <a:xfrm>
                <a:off x="5638800" y="5791200"/>
                <a:ext cx="76200" cy="3048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69" name="Line 191"/>
              <p:cNvSpPr>
                <a:spLocks noChangeShapeType="1"/>
              </p:cNvSpPr>
              <p:nvPr/>
            </p:nvSpPr>
            <p:spPr bwMode="auto">
              <a:xfrm flipH="1">
                <a:off x="5715000" y="5867400"/>
                <a:ext cx="152400" cy="3048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70" name="Line 192"/>
              <p:cNvSpPr>
                <a:spLocks noChangeShapeType="1"/>
              </p:cNvSpPr>
              <p:nvPr/>
            </p:nvSpPr>
            <p:spPr bwMode="auto">
              <a:xfrm>
                <a:off x="5562600" y="6172200"/>
                <a:ext cx="152400" cy="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71" name="Line 193"/>
              <p:cNvSpPr>
                <a:spLocks noChangeShapeType="1"/>
              </p:cNvSpPr>
              <p:nvPr/>
            </p:nvSpPr>
            <p:spPr bwMode="auto">
              <a:xfrm flipH="1">
                <a:off x="5486400" y="6172200"/>
                <a:ext cx="76200" cy="1524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72" name="Line 194"/>
              <p:cNvSpPr>
                <a:spLocks noChangeShapeType="1"/>
              </p:cNvSpPr>
              <p:nvPr/>
            </p:nvSpPr>
            <p:spPr bwMode="auto">
              <a:xfrm flipH="1">
                <a:off x="5638800" y="6096000"/>
                <a:ext cx="152400" cy="2286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73" name="Line 195"/>
              <p:cNvSpPr>
                <a:spLocks noChangeShapeType="1"/>
              </p:cNvSpPr>
              <p:nvPr/>
            </p:nvSpPr>
            <p:spPr bwMode="auto">
              <a:xfrm>
                <a:off x="5486400" y="6324600"/>
                <a:ext cx="228600" cy="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74" name="Line 196"/>
              <p:cNvSpPr>
                <a:spLocks noChangeShapeType="1"/>
              </p:cNvSpPr>
              <p:nvPr/>
            </p:nvSpPr>
            <p:spPr bwMode="auto">
              <a:xfrm>
                <a:off x="4508500" y="4572000"/>
                <a:ext cx="762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75" name="Line 197"/>
              <p:cNvSpPr>
                <a:spLocks noChangeShapeType="1"/>
              </p:cNvSpPr>
              <p:nvPr/>
            </p:nvSpPr>
            <p:spPr bwMode="auto">
              <a:xfrm>
                <a:off x="4660900" y="4953000"/>
                <a:ext cx="3048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76" name="Line 198"/>
              <p:cNvSpPr>
                <a:spLocks noChangeShapeType="1"/>
              </p:cNvSpPr>
              <p:nvPr/>
            </p:nvSpPr>
            <p:spPr bwMode="auto">
              <a:xfrm>
                <a:off x="4584700" y="4953000"/>
                <a:ext cx="152400" cy="3810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77" name="Line 199"/>
              <p:cNvSpPr>
                <a:spLocks noChangeShapeType="1"/>
              </p:cNvSpPr>
              <p:nvPr/>
            </p:nvSpPr>
            <p:spPr bwMode="auto">
              <a:xfrm>
                <a:off x="4737100" y="5334000"/>
                <a:ext cx="3048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78" name="Line 200"/>
              <p:cNvSpPr>
                <a:spLocks noChangeShapeType="1"/>
              </p:cNvSpPr>
              <p:nvPr/>
            </p:nvSpPr>
            <p:spPr bwMode="auto">
              <a:xfrm flipV="1">
                <a:off x="4737100" y="5257800"/>
                <a:ext cx="228600" cy="1524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79" name="Line 201"/>
              <p:cNvSpPr>
                <a:spLocks noChangeShapeType="1"/>
              </p:cNvSpPr>
              <p:nvPr/>
            </p:nvSpPr>
            <p:spPr bwMode="auto">
              <a:xfrm>
                <a:off x="4279900" y="4953000"/>
                <a:ext cx="1524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80" name="Line 202"/>
              <p:cNvSpPr>
                <a:spLocks noChangeShapeType="1"/>
              </p:cNvSpPr>
              <p:nvPr/>
            </p:nvSpPr>
            <p:spPr bwMode="auto">
              <a:xfrm flipH="1">
                <a:off x="4432300" y="4953000"/>
                <a:ext cx="1524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81" name="Line 203"/>
              <p:cNvSpPr>
                <a:spLocks noChangeShapeType="1"/>
              </p:cNvSpPr>
              <p:nvPr/>
            </p:nvSpPr>
            <p:spPr bwMode="auto">
              <a:xfrm>
                <a:off x="4432300" y="5257800"/>
                <a:ext cx="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82" name="Line 204"/>
              <p:cNvSpPr>
                <a:spLocks noChangeShapeType="1"/>
              </p:cNvSpPr>
              <p:nvPr/>
            </p:nvSpPr>
            <p:spPr bwMode="auto">
              <a:xfrm>
                <a:off x="4432300" y="5562600"/>
                <a:ext cx="60960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83" name="Line 205"/>
              <p:cNvSpPr>
                <a:spLocks noChangeShapeType="1"/>
              </p:cNvSpPr>
              <p:nvPr/>
            </p:nvSpPr>
            <p:spPr bwMode="auto">
              <a:xfrm flipV="1">
                <a:off x="4432300" y="5410200"/>
                <a:ext cx="304800" cy="1524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84" name="Line 206"/>
              <p:cNvSpPr>
                <a:spLocks noChangeShapeType="1"/>
              </p:cNvSpPr>
              <p:nvPr/>
            </p:nvSpPr>
            <p:spPr bwMode="auto">
              <a:xfrm>
                <a:off x="5562600" y="6172200"/>
                <a:ext cx="152400" cy="1524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85" name="Line 207"/>
              <p:cNvSpPr>
                <a:spLocks noChangeShapeType="1"/>
              </p:cNvSpPr>
              <p:nvPr/>
            </p:nvSpPr>
            <p:spPr bwMode="auto">
              <a:xfrm flipV="1">
                <a:off x="6019800" y="4953000"/>
                <a:ext cx="533400" cy="152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86" name="Line 208"/>
              <p:cNvSpPr>
                <a:spLocks noChangeShapeType="1"/>
              </p:cNvSpPr>
              <p:nvPr/>
            </p:nvSpPr>
            <p:spPr bwMode="auto">
              <a:xfrm>
                <a:off x="4432300" y="5181600"/>
                <a:ext cx="3810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87" name="Line 209"/>
              <p:cNvSpPr>
                <a:spLocks noChangeShapeType="1"/>
              </p:cNvSpPr>
              <p:nvPr/>
            </p:nvSpPr>
            <p:spPr bwMode="auto">
              <a:xfrm flipH="1">
                <a:off x="5867400" y="4419600"/>
                <a:ext cx="228600" cy="3810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88" name="Line 250"/>
              <p:cNvSpPr>
                <a:spLocks noChangeShapeType="1"/>
              </p:cNvSpPr>
              <p:nvPr/>
            </p:nvSpPr>
            <p:spPr bwMode="auto">
              <a:xfrm>
                <a:off x="6248400" y="4114800"/>
                <a:ext cx="0" cy="2286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89" name="Line 251"/>
              <p:cNvSpPr>
                <a:spLocks noChangeShapeType="1"/>
              </p:cNvSpPr>
              <p:nvPr/>
            </p:nvSpPr>
            <p:spPr bwMode="auto">
              <a:xfrm flipV="1">
                <a:off x="5715000" y="4800600"/>
                <a:ext cx="152400" cy="76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90" name="Line 252"/>
              <p:cNvSpPr>
                <a:spLocks noChangeShapeType="1"/>
              </p:cNvSpPr>
              <p:nvPr/>
            </p:nvSpPr>
            <p:spPr bwMode="auto">
              <a:xfrm>
                <a:off x="5791200" y="5029200"/>
                <a:ext cx="152400" cy="76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91" name="Line 253"/>
              <p:cNvSpPr>
                <a:spLocks noChangeShapeType="1"/>
              </p:cNvSpPr>
              <p:nvPr/>
            </p:nvSpPr>
            <p:spPr bwMode="auto">
              <a:xfrm>
                <a:off x="5638800" y="4876800"/>
                <a:ext cx="152400" cy="152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92" name="Line 254"/>
              <p:cNvSpPr>
                <a:spLocks noChangeShapeType="1"/>
              </p:cNvSpPr>
              <p:nvPr/>
            </p:nvSpPr>
            <p:spPr bwMode="auto">
              <a:xfrm flipV="1">
                <a:off x="5791200" y="4876800"/>
                <a:ext cx="76200" cy="152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93" name="Line 255"/>
              <p:cNvSpPr>
                <a:spLocks noChangeShapeType="1"/>
              </p:cNvSpPr>
              <p:nvPr/>
            </p:nvSpPr>
            <p:spPr bwMode="auto">
              <a:xfrm flipV="1">
                <a:off x="5029200" y="5257800"/>
                <a:ext cx="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94" name="Line 257"/>
              <p:cNvSpPr>
                <a:spLocks noChangeShapeType="1"/>
              </p:cNvSpPr>
              <p:nvPr/>
            </p:nvSpPr>
            <p:spPr bwMode="auto">
              <a:xfrm flipV="1">
                <a:off x="6553200" y="4724400"/>
                <a:ext cx="152400" cy="2286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95" name="Line 258"/>
              <p:cNvSpPr>
                <a:spLocks noChangeShapeType="1"/>
              </p:cNvSpPr>
              <p:nvPr/>
            </p:nvSpPr>
            <p:spPr bwMode="auto">
              <a:xfrm flipH="1">
                <a:off x="5638800" y="5638800"/>
                <a:ext cx="76200" cy="2286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96" name="Line 259"/>
              <p:cNvSpPr>
                <a:spLocks noChangeShapeType="1"/>
              </p:cNvSpPr>
              <p:nvPr/>
            </p:nvSpPr>
            <p:spPr bwMode="auto">
              <a:xfrm>
                <a:off x="5715000" y="5638800"/>
                <a:ext cx="152400" cy="2286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grpSp>
        <p:grpSp>
          <p:nvGrpSpPr>
            <p:cNvPr id="19" name="Group 270"/>
            <p:cNvGrpSpPr>
              <a:grpSpLocks/>
            </p:cNvGrpSpPr>
            <p:nvPr/>
          </p:nvGrpSpPr>
          <p:grpSpPr bwMode="auto">
            <a:xfrm>
              <a:off x="3429000" y="1689100"/>
              <a:ext cx="2895600" cy="2336800"/>
              <a:chOff x="1905000" y="1689100"/>
              <a:chExt cx="2895600" cy="2336800"/>
            </a:xfrm>
          </p:grpSpPr>
          <p:sp>
            <p:nvSpPr>
              <p:cNvPr id="22" name="Oval 3"/>
              <p:cNvSpPr>
                <a:spLocks noChangeArrowheads="1"/>
              </p:cNvSpPr>
              <p:nvPr/>
            </p:nvSpPr>
            <p:spPr bwMode="auto">
              <a:xfrm>
                <a:off x="2603500" y="17526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3" name="Oval 4"/>
              <p:cNvSpPr>
                <a:spLocks noChangeArrowheads="1"/>
              </p:cNvSpPr>
              <p:nvPr/>
            </p:nvSpPr>
            <p:spPr bwMode="auto">
              <a:xfrm>
                <a:off x="2438400" y="19177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4" name="Oval 5"/>
              <p:cNvSpPr>
                <a:spLocks noChangeArrowheads="1"/>
              </p:cNvSpPr>
              <p:nvPr/>
            </p:nvSpPr>
            <p:spPr bwMode="auto">
              <a:xfrm>
                <a:off x="2667000" y="20701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5" name="Line 6"/>
              <p:cNvSpPr>
                <a:spLocks noChangeShapeType="1"/>
              </p:cNvSpPr>
              <p:nvPr/>
            </p:nvSpPr>
            <p:spPr bwMode="auto">
              <a:xfrm flipV="1">
                <a:off x="2438400" y="17526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26" name="Oval 7"/>
              <p:cNvSpPr>
                <a:spLocks noChangeArrowheads="1"/>
              </p:cNvSpPr>
              <p:nvPr/>
            </p:nvSpPr>
            <p:spPr bwMode="auto">
              <a:xfrm>
                <a:off x="2451100" y="22225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7" name="Oval 8"/>
              <p:cNvSpPr>
                <a:spLocks noChangeArrowheads="1"/>
              </p:cNvSpPr>
              <p:nvPr/>
            </p:nvSpPr>
            <p:spPr bwMode="auto">
              <a:xfrm>
                <a:off x="2133600" y="22860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8" name="Line 9"/>
              <p:cNvSpPr>
                <a:spLocks noChangeShapeType="1"/>
              </p:cNvSpPr>
              <p:nvPr/>
            </p:nvSpPr>
            <p:spPr bwMode="auto">
              <a:xfrm flipH="1">
                <a:off x="2133600" y="1981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29" name="Line 10"/>
              <p:cNvSpPr>
                <a:spLocks noChangeShapeType="1"/>
              </p:cNvSpPr>
              <p:nvPr/>
            </p:nvSpPr>
            <p:spPr bwMode="auto">
              <a:xfrm>
                <a:off x="2438400" y="19812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30" name="Line 11"/>
              <p:cNvSpPr>
                <a:spLocks noChangeShapeType="1"/>
              </p:cNvSpPr>
              <p:nvPr/>
            </p:nvSpPr>
            <p:spPr bwMode="auto">
              <a:xfrm flipH="1">
                <a:off x="2514600" y="2133600"/>
                <a:ext cx="15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31" name="Oval 12"/>
              <p:cNvSpPr>
                <a:spLocks noChangeArrowheads="1"/>
              </p:cNvSpPr>
              <p:nvPr/>
            </p:nvSpPr>
            <p:spPr bwMode="auto">
              <a:xfrm>
                <a:off x="2222500" y="25273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2" name="Oval 13"/>
              <p:cNvSpPr>
                <a:spLocks noChangeArrowheads="1"/>
              </p:cNvSpPr>
              <p:nvPr/>
            </p:nvSpPr>
            <p:spPr bwMode="auto">
              <a:xfrm>
                <a:off x="1905000" y="25146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3" name="Oval 14"/>
              <p:cNvSpPr>
                <a:spLocks noChangeArrowheads="1"/>
              </p:cNvSpPr>
              <p:nvPr/>
            </p:nvSpPr>
            <p:spPr bwMode="auto">
              <a:xfrm>
                <a:off x="2590800" y="25273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4" name="Oval 15"/>
              <p:cNvSpPr>
                <a:spLocks noChangeArrowheads="1"/>
              </p:cNvSpPr>
              <p:nvPr/>
            </p:nvSpPr>
            <p:spPr bwMode="auto">
              <a:xfrm>
                <a:off x="2374900" y="28194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5" name="Oval 16"/>
              <p:cNvSpPr>
                <a:spLocks noChangeArrowheads="1"/>
              </p:cNvSpPr>
              <p:nvPr/>
            </p:nvSpPr>
            <p:spPr bwMode="auto">
              <a:xfrm>
                <a:off x="2438400" y="31369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6" name="Oval 17"/>
              <p:cNvSpPr>
                <a:spLocks noChangeArrowheads="1"/>
              </p:cNvSpPr>
              <p:nvPr/>
            </p:nvSpPr>
            <p:spPr bwMode="auto">
              <a:xfrm>
                <a:off x="2755900" y="29718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7" name="Line 18"/>
              <p:cNvSpPr>
                <a:spLocks noChangeShapeType="1"/>
              </p:cNvSpPr>
              <p:nvPr/>
            </p:nvSpPr>
            <p:spPr bwMode="auto">
              <a:xfrm>
                <a:off x="2133600" y="22860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38" name="Line 19"/>
              <p:cNvSpPr>
                <a:spLocks noChangeShapeType="1"/>
              </p:cNvSpPr>
              <p:nvPr/>
            </p:nvSpPr>
            <p:spPr bwMode="auto">
              <a:xfrm flipH="1">
                <a:off x="1905000" y="22860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39" name="Line 20"/>
              <p:cNvSpPr>
                <a:spLocks noChangeShapeType="1"/>
              </p:cNvSpPr>
              <p:nvPr/>
            </p:nvSpPr>
            <p:spPr bwMode="auto">
              <a:xfrm>
                <a:off x="1905000" y="2514600"/>
                <a:ext cx="3810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40" name="Line 21"/>
              <p:cNvSpPr>
                <a:spLocks noChangeShapeType="1"/>
              </p:cNvSpPr>
              <p:nvPr/>
            </p:nvSpPr>
            <p:spPr bwMode="auto">
              <a:xfrm flipV="1">
                <a:off x="2286000" y="22098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41" name="Oval 22"/>
              <p:cNvSpPr>
                <a:spLocks noChangeArrowheads="1"/>
              </p:cNvSpPr>
              <p:nvPr/>
            </p:nvSpPr>
            <p:spPr bwMode="auto">
              <a:xfrm>
                <a:off x="2971800" y="28194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42" name="Oval 23"/>
              <p:cNvSpPr>
                <a:spLocks noChangeArrowheads="1"/>
              </p:cNvSpPr>
              <p:nvPr/>
            </p:nvSpPr>
            <p:spPr bwMode="auto">
              <a:xfrm>
                <a:off x="3048000" y="31369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43" name="Oval 24"/>
              <p:cNvSpPr>
                <a:spLocks noChangeArrowheads="1"/>
              </p:cNvSpPr>
              <p:nvPr/>
            </p:nvSpPr>
            <p:spPr bwMode="auto">
              <a:xfrm>
                <a:off x="4051300" y="18288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44" name="Oval 25"/>
              <p:cNvSpPr>
                <a:spLocks noChangeArrowheads="1"/>
              </p:cNvSpPr>
              <p:nvPr/>
            </p:nvSpPr>
            <p:spPr bwMode="auto">
              <a:xfrm>
                <a:off x="3657600" y="25146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45" name="Oval 26"/>
              <p:cNvSpPr>
                <a:spLocks noChangeArrowheads="1"/>
              </p:cNvSpPr>
              <p:nvPr/>
            </p:nvSpPr>
            <p:spPr bwMode="auto">
              <a:xfrm>
                <a:off x="4267200" y="16891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46" name="Oval 27"/>
              <p:cNvSpPr>
                <a:spLocks noChangeArrowheads="1"/>
              </p:cNvSpPr>
              <p:nvPr/>
            </p:nvSpPr>
            <p:spPr bwMode="auto">
              <a:xfrm>
                <a:off x="4267200" y="19812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47" name="Oval 28"/>
              <p:cNvSpPr>
                <a:spLocks noChangeArrowheads="1"/>
              </p:cNvSpPr>
              <p:nvPr/>
            </p:nvSpPr>
            <p:spPr bwMode="auto">
              <a:xfrm>
                <a:off x="4114800" y="20574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48" name="Oval 29"/>
              <p:cNvSpPr>
                <a:spLocks noChangeArrowheads="1"/>
              </p:cNvSpPr>
              <p:nvPr/>
            </p:nvSpPr>
            <p:spPr bwMode="auto">
              <a:xfrm>
                <a:off x="3822700" y="24384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49" name="Oval 30"/>
              <p:cNvSpPr>
                <a:spLocks noChangeArrowheads="1"/>
              </p:cNvSpPr>
              <p:nvPr/>
            </p:nvSpPr>
            <p:spPr bwMode="auto">
              <a:xfrm>
                <a:off x="3810000" y="26670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50" name="Oval 31"/>
              <p:cNvSpPr>
                <a:spLocks noChangeArrowheads="1"/>
              </p:cNvSpPr>
              <p:nvPr/>
            </p:nvSpPr>
            <p:spPr bwMode="auto">
              <a:xfrm>
                <a:off x="3975100" y="27432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51" name="Oval 32"/>
              <p:cNvSpPr>
                <a:spLocks noChangeArrowheads="1"/>
              </p:cNvSpPr>
              <p:nvPr/>
            </p:nvSpPr>
            <p:spPr bwMode="auto">
              <a:xfrm>
                <a:off x="3886200" y="28194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52" name="Line 33"/>
              <p:cNvSpPr>
                <a:spLocks noChangeShapeType="1"/>
              </p:cNvSpPr>
              <p:nvPr/>
            </p:nvSpPr>
            <p:spPr bwMode="auto">
              <a:xfrm flipV="1">
                <a:off x="3048000" y="2514600"/>
                <a:ext cx="685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53" name="Line 34"/>
              <p:cNvSpPr>
                <a:spLocks noChangeShapeType="1"/>
              </p:cNvSpPr>
              <p:nvPr/>
            </p:nvSpPr>
            <p:spPr bwMode="auto">
              <a:xfrm flipV="1">
                <a:off x="3733800" y="1828800"/>
                <a:ext cx="381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54" name="Line 35"/>
              <p:cNvSpPr>
                <a:spLocks noChangeShapeType="1"/>
              </p:cNvSpPr>
              <p:nvPr/>
            </p:nvSpPr>
            <p:spPr bwMode="auto">
              <a:xfrm flipV="1">
                <a:off x="4114800" y="1752600"/>
                <a:ext cx="15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55" name="Line 36"/>
              <p:cNvSpPr>
                <a:spLocks noChangeShapeType="1"/>
              </p:cNvSpPr>
              <p:nvPr/>
            </p:nvSpPr>
            <p:spPr bwMode="auto">
              <a:xfrm>
                <a:off x="4114800" y="18288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56" name="Line 37"/>
              <p:cNvSpPr>
                <a:spLocks noChangeShapeType="1"/>
              </p:cNvSpPr>
              <p:nvPr/>
            </p:nvSpPr>
            <p:spPr bwMode="auto">
              <a:xfrm>
                <a:off x="4114800" y="18288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57" name="Line 38"/>
              <p:cNvSpPr>
                <a:spLocks noChangeShapeType="1"/>
              </p:cNvSpPr>
              <p:nvPr/>
            </p:nvSpPr>
            <p:spPr bwMode="auto">
              <a:xfrm flipV="1">
                <a:off x="4114800" y="1981200"/>
                <a:ext cx="15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58" name="Line 39"/>
              <p:cNvSpPr>
                <a:spLocks noChangeShapeType="1"/>
              </p:cNvSpPr>
              <p:nvPr/>
            </p:nvSpPr>
            <p:spPr bwMode="auto">
              <a:xfrm>
                <a:off x="3810000" y="266700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59" name="Oval 40"/>
              <p:cNvSpPr>
                <a:spLocks noChangeArrowheads="1"/>
              </p:cNvSpPr>
              <p:nvPr/>
            </p:nvSpPr>
            <p:spPr bwMode="auto">
              <a:xfrm>
                <a:off x="4508500" y="25273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60" name="Oval 41"/>
              <p:cNvSpPr>
                <a:spLocks noChangeArrowheads="1"/>
              </p:cNvSpPr>
              <p:nvPr/>
            </p:nvSpPr>
            <p:spPr bwMode="auto">
              <a:xfrm>
                <a:off x="4737100" y="26035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61" name="Oval 42"/>
              <p:cNvSpPr>
                <a:spLocks noChangeArrowheads="1"/>
              </p:cNvSpPr>
              <p:nvPr/>
            </p:nvSpPr>
            <p:spPr bwMode="auto">
              <a:xfrm>
                <a:off x="3670300" y="32766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62" name="Oval 43"/>
              <p:cNvSpPr>
                <a:spLocks noChangeArrowheads="1"/>
              </p:cNvSpPr>
              <p:nvPr/>
            </p:nvSpPr>
            <p:spPr bwMode="auto">
              <a:xfrm>
                <a:off x="3581400" y="34290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63" name="Oval 44"/>
              <p:cNvSpPr>
                <a:spLocks noChangeArrowheads="1"/>
              </p:cNvSpPr>
              <p:nvPr/>
            </p:nvSpPr>
            <p:spPr bwMode="auto">
              <a:xfrm>
                <a:off x="3810000" y="35052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64" name="Oval 45"/>
              <p:cNvSpPr>
                <a:spLocks noChangeArrowheads="1"/>
              </p:cNvSpPr>
              <p:nvPr/>
            </p:nvSpPr>
            <p:spPr bwMode="auto">
              <a:xfrm>
                <a:off x="3657600" y="37338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65" name="Oval 46"/>
              <p:cNvSpPr>
                <a:spLocks noChangeArrowheads="1"/>
              </p:cNvSpPr>
              <p:nvPr/>
            </p:nvSpPr>
            <p:spPr bwMode="auto">
              <a:xfrm>
                <a:off x="4660900" y="23622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66" name="Oval 47"/>
              <p:cNvSpPr>
                <a:spLocks noChangeArrowheads="1"/>
              </p:cNvSpPr>
              <p:nvPr/>
            </p:nvSpPr>
            <p:spPr bwMode="auto">
              <a:xfrm>
                <a:off x="3581400" y="38989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67" name="Oval 48"/>
              <p:cNvSpPr>
                <a:spLocks noChangeArrowheads="1"/>
              </p:cNvSpPr>
              <p:nvPr/>
            </p:nvSpPr>
            <p:spPr bwMode="auto">
              <a:xfrm>
                <a:off x="3441700" y="38100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68" name="Oval 49"/>
              <p:cNvSpPr>
                <a:spLocks noChangeArrowheads="1"/>
              </p:cNvSpPr>
              <p:nvPr/>
            </p:nvSpPr>
            <p:spPr bwMode="auto">
              <a:xfrm>
                <a:off x="3365500" y="39624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69" name="Line 50"/>
              <p:cNvSpPr>
                <a:spLocks noChangeShapeType="1"/>
              </p:cNvSpPr>
              <p:nvPr/>
            </p:nvSpPr>
            <p:spPr bwMode="auto">
              <a:xfrm>
                <a:off x="4572000" y="2590800"/>
                <a:ext cx="228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70" name="Line 51"/>
              <p:cNvSpPr>
                <a:spLocks noChangeShapeType="1"/>
              </p:cNvSpPr>
              <p:nvPr/>
            </p:nvSpPr>
            <p:spPr bwMode="auto">
              <a:xfrm>
                <a:off x="4724400" y="23622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71" name="Line 52"/>
              <p:cNvSpPr>
                <a:spLocks noChangeShapeType="1"/>
              </p:cNvSpPr>
              <p:nvPr/>
            </p:nvSpPr>
            <p:spPr bwMode="auto">
              <a:xfrm>
                <a:off x="4267200" y="1981200"/>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72" name="Line 53"/>
              <p:cNvSpPr>
                <a:spLocks noChangeShapeType="1"/>
              </p:cNvSpPr>
              <p:nvPr/>
            </p:nvSpPr>
            <p:spPr bwMode="auto">
              <a:xfrm>
                <a:off x="4114800" y="2057400"/>
                <a:ext cx="609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73" name="Line 54"/>
              <p:cNvSpPr>
                <a:spLocks noChangeShapeType="1"/>
              </p:cNvSpPr>
              <p:nvPr/>
            </p:nvSpPr>
            <p:spPr bwMode="auto">
              <a:xfrm flipV="1">
                <a:off x="3048000" y="2667000"/>
                <a:ext cx="762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74" name="Line 55"/>
              <p:cNvSpPr>
                <a:spLocks noChangeShapeType="1"/>
              </p:cNvSpPr>
              <p:nvPr/>
            </p:nvSpPr>
            <p:spPr bwMode="auto">
              <a:xfrm>
                <a:off x="3048000" y="3200400"/>
                <a:ext cx="533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75" name="Line 56"/>
              <p:cNvSpPr>
                <a:spLocks noChangeShapeType="1"/>
              </p:cNvSpPr>
              <p:nvPr/>
            </p:nvSpPr>
            <p:spPr bwMode="auto">
              <a:xfrm flipH="1">
                <a:off x="3505200" y="3429000"/>
                <a:ext cx="76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76" name="Line 57"/>
              <p:cNvSpPr>
                <a:spLocks noChangeShapeType="1"/>
              </p:cNvSpPr>
              <p:nvPr/>
            </p:nvSpPr>
            <p:spPr bwMode="auto">
              <a:xfrm>
                <a:off x="3581400" y="34290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77" name="Line 58"/>
              <p:cNvSpPr>
                <a:spLocks noChangeShapeType="1"/>
              </p:cNvSpPr>
              <p:nvPr/>
            </p:nvSpPr>
            <p:spPr bwMode="auto">
              <a:xfrm flipH="1">
                <a:off x="3657600" y="35052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78" name="Line 59"/>
              <p:cNvSpPr>
                <a:spLocks noChangeShapeType="1"/>
              </p:cNvSpPr>
              <p:nvPr/>
            </p:nvSpPr>
            <p:spPr bwMode="auto">
              <a:xfrm>
                <a:off x="3505200" y="38100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79" name="Line 60"/>
              <p:cNvSpPr>
                <a:spLocks noChangeShapeType="1"/>
              </p:cNvSpPr>
              <p:nvPr/>
            </p:nvSpPr>
            <p:spPr bwMode="auto">
              <a:xfrm flipH="1">
                <a:off x="3429000" y="381000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80" name="Line 61"/>
              <p:cNvSpPr>
                <a:spLocks noChangeShapeType="1"/>
              </p:cNvSpPr>
              <p:nvPr/>
            </p:nvSpPr>
            <p:spPr bwMode="auto">
              <a:xfrm>
                <a:off x="2514600" y="22098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81" name="Line 62"/>
              <p:cNvSpPr>
                <a:spLocks noChangeShapeType="1"/>
              </p:cNvSpPr>
              <p:nvPr/>
            </p:nvSpPr>
            <p:spPr bwMode="auto">
              <a:xfrm>
                <a:off x="2667000" y="25908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82" name="Line 63"/>
              <p:cNvSpPr>
                <a:spLocks noChangeShapeType="1"/>
              </p:cNvSpPr>
              <p:nvPr/>
            </p:nvSpPr>
            <p:spPr bwMode="auto">
              <a:xfrm>
                <a:off x="2590800" y="2590800"/>
                <a:ext cx="152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83" name="Line 64"/>
              <p:cNvSpPr>
                <a:spLocks noChangeShapeType="1"/>
              </p:cNvSpPr>
              <p:nvPr/>
            </p:nvSpPr>
            <p:spPr bwMode="auto">
              <a:xfrm>
                <a:off x="2743200" y="29718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84" name="Line 65"/>
              <p:cNvSpPr>
                <a:spLocks noChangeShapeType="1"/>
              </p:cNvSpPr>
              <p:nvPr/>
            </p:nvSpPr>
            <p:spPr bwMode="auto">
              <a:xfrm flipV="1">
                <a:off x="2743200" y="28956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85" name="Line 66"/>
              <p:cNvSpPr>
                <a:spLocks noChangeShapeType="1"/>
              </p:cNvSpPr>
              <p:nvPr/>
            </p:nvSpPr>
            <p:spPr bwMode="auto">
              <a:xfrm>
                <a:off x="2286000" y="25908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86" name="Line 67"/>
              <p:cNvSpPr>
                <a:spLocks noChangeShapeType="1"/>
              </p:cNvSpPr>
              <p:nvPr/>
            </p:nvSpPr>
            <p:spPr bwMode="auto">
              <a:xfrm flipH="1">
                <a:off x="2438400" y="25908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87" name="Line 68"/>
              <p:cNvSpPr>
                <a:spLocks noChangeShapeType="1"/>
              </p:cNvSpPr>
              <p:nvPr/>
            </p:nvSpPr>
            <p:spPr bwMode="auto">
              <a:xfrm>
                <a:off x="2438400" y="28956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88" name="Line 69"/>
              <p:cNvSpPr>
                <a:spLocks noChangeShapeType="1"/>
              </p:cNvSpPr>
              <p:nvPr/>
            </p:nvSpPr>
            <p:spPr bwMode="auto">
              <a:xfrm>
                <a:off x="2438400" y="32004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89" name="Line 70"/>
              <p:cNvSpPr>
                <a:spLocks noChangeShapeType="1"/>
              </p:cNvSpPr>
              <p:nvPr/>
            </p:nvSpPr>
            <p:spPr bwMode="auto">
              <a:xfrm flipV="1">
                <a:off x="2438400" y="304800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90" name="Line 71"/>
              <p:cNvSpPr>
                <a:spLocks noChangeShapeType="1"/>
              </p:cNvSpPr>
              <p:nvPr/>
            </p:nvSpPr>
            <p:spPr bwMode="auto">
              <a:xfrm flipV="1">
                <a:off x="4038600" y="2590800"/>
                <a:ext cx="533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91" name="Line 72"/>
              <p:cNvSpPr>
                <a:spLocks noChangeShapeType="1"/>
              </p:cNvSpPr>
              <p:nvPr/>
            </p:nvSpPr>
            <p:spPr bwMode="auto">
              <a:xfrm>
                <a:off x="2438400" y="281940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92" name="Line 73"/>
              <p:cNvSpPr>
                <a:spLocks noChangeShapeType="1"/>
              </p:cNvSpPr>
              <p:nvPr/>
            </p:nvSpPr>
            <p:spPr bwMode="auto">
              <a:xfrm flipH="1">
                <a:off x="3886200" y="2057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93" name="Line 223"/>
              <p:cNvSpPr>
                <a:spLocks noChangeShapeType="1"/>
              </p:cNvSpPr>
              <p:nvPr/>
            </p:nvSpPr>
            <p:spPr bwMode="auto">
              <a:xfrm>
                <a:off x="2667000" y="17526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94" name="Line 225"/>
              <p:cNvSpPr>
                <a:spLocks noChangeShapeType="1"/>
              </p:cNvSpPr>
              <p:nvPr/>
            </p:nvSpPr>
            <p:spPr bwMode="auto">
              <a:xfrm>
                <a:off x="2514600" y="19812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95" name="Line 226"/>
              <p:cNvSpPr>
                <a:spLocks noChangeShapeType="1"/>
              </p:cNvSpPr>
              <p:nvPr/>
            </p:nvSpPr>
            <p:spPr bwMode="auto">
              <a:xfrm flipH="1">
                <a:off x="2590800" y="2133600"/>
                <a:ext cx="76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96" name="Line 227"/>
              <p:cNvSpPr>
                <a:spLocks noChangeShapeType="1"/>
              </p:cNvSpPr>
              <p:nvPr/>
            </p:nvSpPr>
            <p:spPr bwMode="auto">
              <a:xfrm>
                <a:off x="2667000" y="2057400"/>
                <a:ext cx="304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97" name="Line 228"/>
              <p:cNvSpPr>
                <a:spLocks noChangeShapeType="1"/>
              </p:cNvSpPr>
              <p:nvPr/>
            </p:nvSpPr>
            <p:spPr bwMode="auto">
              <a:xfrm>
                <a:off x="2971800" y="28194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98" name="Line 229"/>
              <p:cNvSpPr>
                <a:spLocks noChangeShapeType="1"/>
              </p:cNvSpPr>
              <p:nvPr/>
            </p:nvSpPr>
            <p:spPr bwMode="auto">
              <a:xfrm>
                <a:off x="3657600" y="25146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99" name="Line 230"/>
              <p:cNvSpPr>
                <a:spLocks noChangeShapeType="1"/>
              </p:cNvSpPr>
              <p:nvPr/>
            </p:nvSpPr>
            <p:spPr bwMode="auto">
              <a:xfrm flipH="1">
                <a:off x="3810000" y="24384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00" name="Line 231"/>
              <p:cNvSpPr>
                <a:spLocks noChangeShapeType="1"/>
              </p:cNvSpPr>
              <p:nvPr/>
            </p:nvSpPr>
            <p:spPr bwMode="auto">
              <a:xfrm>
                <a:off x="3810000" y="2667000"/>
                <a:ext cx="15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01" name="Line 232"/>
              <p:cNvSpPr>
                <a:spLocks noChangeShapeType="1"/>
              </p:cNvSpPr>
              <p:nvPr/>
            </p:nvSpPr>
            <p:spPr bwMode="auto">
              <a:xfrm>
                <a:off x="3886200" y="24384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02" name="Line 233"/>
              <p:cNvSpPr>
                <a:spLocks noChangeShapeType="1"/>
              </p:cNvSpPr>
              <p:nvPr/>
            </p:nvSpPr>
            <p:spPr bwMode="auto">
              <a:xfrm flipV="1">
                <a:off x="3886200" y="2743200"/>
                <a:ext cx="15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03" name="Line 234"/>
              <p:cNvSpPr>
                <a:spLocks noChangeShapeType="1"/>
              </p:cNvSpPr>
              <p:nvPr/>
            </p:nvSpPr>
            <p:spPr bwMode="auto">
              <a:xfrm flipH="1">
                <a:off x="3733800" y="2819400"/>
                <a:ext cx="152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04" name="Line 235"/>
              <p:cNvSpPr>
                <a:spLocks noChangeShapeType="1"/>
              </p:cNvSpPr>
              <p:nvPr/>
            </p:nvSpPr>
            <p:spPr bwMode="auto">
              <a:xfrm flipH="1">
                <a:off x="3581400" y="32766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05" name="Line 236"/>
              <p:cNvSpPr>
                <a:spLocks noChangeShapeType="1"/>
              </p:cNvSpPr>
              <p:nvPr/>
            </p:nvSpPr>
            <p:spPr bwMode="auto">
              <a:xfrm>
                <a:off x="3733800" y="32766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06" name="Line 237"/>
              <p:cNvSpPr>
                <a:spLocks noChangeShapeType="1"/>
              </p:cNvSpPr>
              <p:nvPr/>
            </p:nvSpPr>
            <p:spPr bwMode="auto">
              <a:xfrm flipH="1">
                <a:off x="3581400" y="381000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07" name="Line 238"/>
              <p:cNvSpPr>
                <a:spLocks noChangeShapeType="1"/>
              </p:cNvSpPr>
              <p:nvPr/>
            </p:nvSpPr>
            <p:spPr bwMode="auto">
              <a:xfrm>
                <a:off x="3505200" y="381000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08" name="Line 260"/>
              <p:cNvSpPr>
                <a:spLocks noChangeShapeType="1"/>
              </p:cNvSpPr>
              <p:nvPr/>
            </p:nvSpPr>
            <p:spPr bwMode="auto">
              <a:xfrm flipH="1">
                <a:off x="3733800" y="2438400"/>
                <a:ext cx="15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09" name="Line 261"/>
              <p:cNvSpPr>
                <a:spLocks noChangeShapeType="1"/>
              </p:cNvSpPr>
              <p:nvPr/>
            </p:nvSpPr>
            <p:spPr bwMode="auto">
              <a:xfrm flipH="1">
                <a:off x="4572000" y="23622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10" name="Line 262"/>
              <p:cNvSpPr>
                <a:spLocks noChangeShapeType="1"/>
              </p:cNvSpPr>
              <p:nvPr/>
            </p:nvSpPr>
            <p:spPr bwMode="auto">
              <a:xfrm>
                <a:off x="3581400" y="3429000"/>
                <a:ext cx="228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11" name="Line 263"/>
              <p:cNvSpPr>
                <a:spLocks noChangeShapeType="1"/>
              </p:cNvSpPr>
              <p:nvPr/>
            </p:nvSpPr>
            <p:spPr bwMode="auto">
              <a:xfrm>
                <a:off x="3429000" y="39624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sp>
            <p:nvSpPr>
              <p:cNvPr id="112" name="Line 264"/>
              <p:cNvSpPr>
                <a:spLocks noChangeShapeType="1"/>
              </p:cNvSpPr>
              <p:nvPr/>
            </p:nvSpPr>
            <p:spPr bwMode="auto">
              <a:xfrm flipV="1">
                <a:off x="4267200" y="17526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800">
                  <a:solidFill>
                    <a:srgbClr val="000000"/>
                  </a:solidFill>
                </a:endParaRPr>
              </a:p>
            </p:txBody>
          </p:sp>
        </p:grpSp>
        <p:sp>
          <p:nvSpPr>
            <p:cNvPr id="20" name="Text Box 265"/>
            <p:cNvSpPr txBox="1">
              <a:spLocks noChangeArrowheads="1"/>
            </p:cNvSpPr>
            <p:nvPr/>
          </p:nvSpPr>
          <p:spPr bwMode="auto">
            <a:xfrm>
              <a:off x="1676400" y="3733801"/>
              <a:ext cx="2743200" cy="13234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1714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2000" b="1" dirty="0">
                  <a:solidFill>
                    <a:srgbClr val="000000"/>
                  </a:solidFill>
                  <a:latin typeface="Calibri" panose="020F0502020204030204" pitchFamily="34" charset="0"/>
                  <a:ea typeface="SimSun" panose="02010600030101010101" pitchFamily="2" charset="-122"/>
                </a:rPr>
                <a:t>K-NN Graph:  </a:t>
              </a:r>
              <a:r>
                <a:rPr lang="en-US" altLang="zh-CN" sz="2000" dirty="0">
                  <a:solidFill>
                    <a:srgbClr val="000000"/>
                  </a:solidFill>
                  <a:latin typeface="Calibri" panose="020F0502020204030204" pitchFamily="34" charset="0"/>
                  <a:ea typeface="SimSun" panose="02010600030101010101" pitchFamily="2" charset="-122"/>
                </a:rPr>
                <a:t>Points</a:t>
              </a:r>
              <a:r>
                <a:rPr lang="en-US" altLang="zh-CN" sz="2000" b="1" dirty="0">
                  <a:solidFill>
                    <a:srgbClr val="000000"/>
                  </a:solidFill>
                  <a:latin typeface="Calibri" panose="020F0502020204030204" pitchFamily="34" charset="0"/>
                  <a:ea typeface="SimSun" panose="02010600030101010101" pitchFamily="2" charset="-122"/>
                </a:rPr>
                <a:t> </a:t>
              </a:r>
              <a:r>
                <a:rPr lang="en-US" altLang="zh-CN" sz="2000" dirty="0">
                  <a:solidFill>
                    <a:srgbClr val="000000"/>
                  </a:solidFill>
                  <a:latin typeface="Calibri" panose="020F0502020204030204" pitchFamily="34" charset="0"/>
                  <a:ea typeface="SimSun" panose="02010600030101010101" pitchFamily="2" charset="-122"/>
                </a:rPr>
                <a:t>p and q are connected if q is among the top-k closest neighbors of p</a:t>
              </a:r>
            </a:p>
          </p:txBody>
        </p:sp>
        <p:sp>
          <p:nvSpPr>
            <p:cNvPr id="21" name="Text Box 266"/>
            <p:cNvSpPr txBox="1">
              <a:spLocks noChangeArrowheads="1"/>
            </p:cNvSpPr>
            <p:nvPr/>
          </p:nvSpPr>
          <p:spPr bwMode="auto">
            <a:xfrm>
              <a:off x="8229600" y="4884459"/>
              <a:ext cx="3276600" cy="209288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2000" b="1" dirty="0">
                  <a:solidFill>
                    <a:srgbClr val="000000"/>
                  </a:solidFill>
                  <a:latin typeface="Calibri" panose="020F0502020204030204" pitchFamily="34" charset="0"/>
                  <a:ea typeface="SimSun" panose="02010600030101010101" pitchFamily="2" charset="-122"/>
                </a:rPr>
                <a:t>Relative interconnectivity:  </a:t>
              </a:r>
              <a:r>
                <a:rPr lang="en-US" altLang="zh-CN" sz="2000" dirty="0">
                  <a:solidFill>
                    <a:srgbClr val="000000"/>
                  </a:solidFill>
                  <a:latin typeface="Calibri" panose="020F0502020204030204" pitchFamily="34" charset="0"/>
                  <a:ea typeface="SimSun" panose="02010600030101010101" pitchFamily="2" charset="-122"/>
                </a:rPr>
                <a:t>connectivity of c</a:t>
              </a:r>
              <a:r>
                <a:rPr lang="en-US" altLang="zh-CN" sz="2000" baseline="-25000" dirty="0">
                  <a:solidFill>
                    <a:srgbClr val="000000"/>
                  </a:solidFill>
                  <a:latin typeface="Calibri" panose="020F0502020204030204" pitchFamily="34" charset="0"/>
                  <a:ea typeface="SimSun" panose="02010600030101010101" pitchFamily="2" charset="-122"/>
                </a:rPr>
                <a:t>1</a:t>
              </a:r>
              <a:r>
                <a:rPr lang="en-US" altLang="zh-CN" sz="2000" dirty="0">
                  <a:solidFill>
                    <a:srgbClr val="000000"/>
                  </a:solidFill>
                  <a:latin typeface="Calibri" panose="020F0502020204030204" pitchFamily="34" charset="0"/>
                  <a:ea typeface="SimSun" panose="02010600030101010101" pitchFamily="2" charset="-122"/>
                </a:rPr>
                <a:t> and c</a:t>
              </a:r>
              <a:r>
                <a:rPr lang="en-US" altLang="zh-CN" sz="2000" baseline="-25000" dirty="0">
                  <a:solidFill>
                    <a:srgbClr val="000000"/>
                  </a:solidFill>
                  <a:latin typeface="Calibri" panose="020F0502020204030204" pitchFamily="34" charset="0"/>
                  <a:ea typeface="SimSun" panose="02010600030101010101" pitchFamily="2" charset="-122"/>
                </a:rPr>
                <a:t>2</a:t>
              </a:r>
              <a:r>
                <a:rPr lang="en-US" altLang="zh-CN" sz="2000" dirty="0">
                  <a:solidFill>
                    <a:srgbClr val="000000"/>
                  </a:solidFill>
                  <a:latin typeface="Calibri" panose="020F0502020204030204" pitchFamily="34" charset="0"/>
                  <a:ea typeface="SimSun" panose="02010600030101010101" pitchFamily="2" charset="-122"/>
                </a:rPr>
                <a:t> over internal connectivity</a:t>
              </a:r>
            </a:p>
            <a:p>
              <a:pPr defTabSz="914400" fontAlgn="base">
                <a:spcBef>
                  <a:spcPct val="50000"/>
                </a:spcBef>
                <a:spcAft>
                  <a:spcPct val="0"/>
                </a:spcAft>
                <a:buClrTx/>
                <a:buSzTx/>
                <a:buNone/>
              </a:pPr>
              <a:r>
                <a:rPr lang="en-US" altLang="zh-CN" sz="2000" b="1" dirty="0">
                  <a:solidFill>
                    <a:srgbClr val="000000"/>
                  </a:solidFill>
                  <a:latin typeface="Calibri" panose="020F0502020204030204" pitchFamily="34" charset="0"/>
                  <a:ea typeface="SimSun" panose="02010600030101010101" pitchFamily="2" charset="-122"/>
                </a:rPr>
                <a:t>Relative closeness: </a:t>
              </a:r>
              <a:r>
                <a:rPr lang="en-US" altLang="zh-CN" sz="2000" dirty="0">
                  <a:solidFill>
                    <a:srgbClr val="000000"/>
                  </a:solidFill>
                  <a:latin typeface="Calibri" panose="020F0502020204030204" pitchFamily="34" charset="0"/>
                  <a:ea typeface="SimSun" panose="02010600030101010101" pitchFamily="2" charset="-122"/>
                </a:rPr>
                <a:t>closeness of c</a:t>
              </a:r>
              <a:r>
                <a:rPr lang="en-US" altLang="zh-CN" sz="2000" baseline="-25000" dirty="0">
                  <a:solidFill>
                    <a:srgbClr val="000000"/>
                  </a:solidFill>
                  <a:latin typeface="Calibri" panose="020F0502020204030204" pitchFamily="34" charset="0"/>
                  <a:ea typeface="SimSun" panose="02010600030101010101" pitchFamily="2" charset="-122"/>
                </a:rPr>
                <a:t>1</a:t>
              </a:r>
              <a:r>
                <a:rPr lang="en-US" altLang="zh-CN" sz="2000" dirty="0">
                  <a:solidFill>
                    <a:srgbClr val="000000"/>
                  </a:solidFill>
                  <a:latin typeface="Calibri" panose="020F0502020204030204" pitchFamily="34" charset="0"/>
                  <a:ea typeface="SimSun" panose="02010600030101010101" pitchFamily="2" charset="-122"/>
                </a:rPr>
                <a:t> and c</a:t>
              </a:r>
              <a:r>
                <a:rPr lang="en-US" altLang="zh-CN" sz="2000" baseline="-25000" dirty="0">
                  <a:solidFill>
                    <a:srgbClr val="000000"/>
                  </a:solidFill>
                  <a:latin typeface="Calibri" panose="020F0502020204030204" pitchFamily="34" charset="0"/>
                  <a:ea typeface="SimSun" panose="02010600030101010101" pitchFamily="2" charset="-122"/>
                </a:rPr>
                <a:t>2</a:t>
              </a:r>
              <a:r>
                <a:rPr lang="en-US" altLang="zh-CN" sz="2000" dirty="0">
                  <a:solidFill>
                    <a:srgbClr val="000000"/>
                  </a:solidFill>
                  <a:latin typeface="Calibri" panose="020F0502020204030204" pitchFamily="34" charset="0"/>
                  <a:ea typeface="SimSun" panose="02010600030101010101" pitchFamily="2" charset="-122"/>
                </a:rPr>
                <a:t> over internal closeness</a:t>
              </a:r>
            </a:p>
          </p:txBody>
        </p:sp>
      </p:grpSp>
    </p:spTree>
    <p:extLst>
      <p:ext uri="{BB962C8B-B14F-4D97-AF65-F5344CB8AC3E}">
        <p14:creationId xmlns:p14="http://schemas.microsoft.com/office/powerpoint/2010/main" val="2354860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0" y="381001"/>
            <a:ext cx="12192000" cy="554039"/>
          </a:xfrm>
        </p:spPr>
        <p:txBody>
          <a:bodyPr>
            <a:noAutofit/>
          </a:bodyPr>
          <a:lstStyle/>
          <a:p>
            <a:r>
              <a:rPr lang="en-US" altLang="zh-CN" dirty="0"/>
              <a:t>KNN Graphs and Interconnectivity</a:t>
            </a:r>
            <a:endParaRPr lang="en-US" altLang="en-US" sz="3600" dirty="0"/>
          </a:p>
        </p:txBody>
      </p:sp>
      <p:sp>
        <p:nvSpPr>
          <p:cNvPr id="25604" name="Rectangle 3"/>
          <p:cNvSpPr>
            <a:spLocks noGrp="1" noChangeArrowheads="1"/>
          </p:cNvSpPr>
          <p:nvPr>
            <p:ph idx="1"/>
          </p:nvPr>
        </p:nvSpPr>
        <p:spPr>
          <a:xfrm>
            <a:off x="406400" y="1239985"/>
            <a:ext cx="11281624" cy="5133108"/>
          </a:xfrm>
        </p:spPr>
        <p:txBody>
          <a:bodyPr/>
          <a:lstStyle/>
          <a:p>
            <a:pPr>
              <a:spcAft>
                <a:spcPts val="600"/>
              </a:spcAft>
            </a:pPr>
            <a:r>
              <a:rPr lang="en-US" altLang="zh-CN" sz="2400" dirty="0">
                <a:ea typeface="SimSun" panose="02010600030101010101" pitchFamily="2" charset="-122"/>
              </a:rPr>
              <a:t>K-nearest neighbor (KNN) graphs from an original data in 2D:</a:t>
            </a:r>
          </a:p>
          <a:p>
            <a:pPr>
              <a:spcAft>
                <a:spcPts val="600"/>
              </a:spcAft>
            </a:pPr>
            <a:endParaRPr lang="en-US" altLang="zh-CN" sz="2400" i="1" dirty="0">
              <a:ea typeface="SimSun" panose="02010600030101010101" pitchFamily="2" charset="-122"/>
            </a:endParaRPr>
          </a:p>
          <a:p>
            <a:pPr>
              <a:spcAft>
                <a:spcPts val="600"/>
              </a:spcAft>
            </a:pPr>
            <a:endParaRPr lang="en-US" altLang="zh-CN" sz="2400" i="1" dirty="0">
              <a:ea typeface="SimSun" panose="02010600030101010101" pitchFamily="2" charset="-122"/>
            </a:endParaRPr>
          </a:p>
          <a:p>
            <a:pPr>
              <a:spcAft>
                <a:spcPts val="600"/>
              </a:spcAft>
            </a:pPr>
            <a:endParaRPr lang="en-US" altLang="zh-CN" sz="2400" i="1" dirty="0">
              <a:ea typeface="SimSun" panose="02010600030101010101" pitchFamily="2" charset="-122"/>
            </a:endParaRPr>
          </a:p>
          <a:p>
            <a:pPr marL="0" indent="0">
              <a:spcAft>
                <a:spcPts val="600"/>
              </a:spcAft>
              <a:buNone/>
            </a:pPr>
            <a:endParaRPr lang="en-US" altLang="zh-CN" sz="2400" i="1" dirty="0">
              <a:ea typeface="SimSun" panose="02010600030101010101" pitchFamily="2" charset="-122"/>
            </a:endParaRPr>
          </a:p>
          <a:p>
            <a:pPr>
              <a:spcAft>
                <a:spcPts val="600"/>
              </a:spcAft>
            </a:pPr>
            <a:r>
              <a:rPr lang="en-US" altLang="zh-CN" sz="2400" i="1" dirty="0">
                <a:ea typeface="SimSun" panose="02010600030101010101" pitchFamily="2" charset="-122"/>
              </a:rPr>
              <a:t>EC</a:t>
            </a:r>
            <a:r>
              <a:rPr lang="en-US" altLang="zh-CN" sz="2400" i="1" baseline="-25000" dirty="0">
                <a:ea typeface="SimSun" panose="02010600030101010101" pitchFamily="2" charset="-122"/>
              </a:rPr>
              <a:t>{Ci ,</a:t>
            </a:r>
            <a:r>
              <a:rPr lang="en-US" altLang="zh-CN" sz="2400" i="1" baseline="-25000" dirty="0" err="1">
                <a:ea typeface="SimSun" panose="02010600030101010101" pitchFamily="2" charset="-122"/>
              </a:rPr>
              <a:t>Cj</a:t>
            </a:r>
            <a:r>
              <a:rPr lang="en-US" altLang="zh-CN" sz="2400" i="1" baseline="-25000" dirty="0">
                <a:ea typeface="SimSun" panose="02010600030101010101" pitchFamily="2" charset="-122"/>
              </a:rPr>
              <a:t> } :</a:t>
            </a:r>
            <a:r>
              <a:rPr lang="en-US" altLang="zh-CN" sz="2400" dirty="0">
                <a:ea typeface="SimSun" panose="02010600030101010101" pitchFamily="2" charset="-122"/>
              </a:rPr>
              <a:t>The absolute interconnectivity between </a:t>
            </a:r>
            <a:r>
              <a:rPr lang="en-US" altLang="zh-CN" sz="2400" i="1" dirty="0">
                <a:ea typeface="SimSun" panose="02010600030101010101" pitchFamily="2" charset="-122"/>
              </a:rPr>
              <a:t>C</a:t>
            </a:r>
            <a:r>
              <a:rPr lang="en-US" altLang="zh-CN" sz="2400" i="1" baseline="-25000" dirty="0">
                <a:ea typeface="SimSun" panose="02010600030101010101" pitchFamily="2" charset="-122"/>
              </a:rPr>
              <a:t>i</a:t>
            </a:r>
            <a:r>
              <a:rPr lang="en-US" altLang="zh-CN" sz="2400" i="1" dirty="0">
                <a:ea typeface="SimSun" panose="02010600030101010101" pitchFamily="2" charset="-122"/>
              </a:rPr>
              <a:t> and </a:t>
            </a:r>
            <a:r>
              <a:rPr lang="en-US" altLang="zh-CN" sz="2400" i="1" dirty="0" err="1">
                <a:ea typeface="SimSun" panose="02010600030101010101" pitchFamily="2" charset="-122"/>
              </a:rPr>
              <a:t>C</a:t>
            </a:r>
            <a:r>
              <a:rPr lang="en-US" altLang="zh-CN" sz="2400" i="1" baseline="-25000" dirty="0" err="1">
                <a:ea typeface="SimSun" panose="02010600030101010101" pitchFamily="2" charset="-122"/>
              </a:rPr>
              <a:t>j</a:t>
            </a:r>
            <a:r>
              <a:rPr lang="en-US" altLang="zh-CN" sz="2400" i="1" dirty="0">
                <a:ea typeface="SimSun" panose="02010600030101010101" pitchFamily="2" charset="-122"/>
              </a:rPr>
              <a:t>: </a:t>
            </a:r>
          </a:p>
          <a:p>
            <a:pPr lvl="1">
              <a:spcAft>
                <a:spcPts val="600"/>
              </a:spcAft>
            </a:pPr>
            <a:r>
              <a:rPr lang="en-US" altLang="zh-CN" sz="2400" i="1" dirty="0">
                <a:ea typeface="SimSun" panose="02010600030101010101" pitchFamily="2" charset="-122"/>
              </a:rPr>
              <a:t>The sum </a:t>
            </a:r>
            <a:r>
              <a:rPr lang="en-US" altLang="zh-CN" sz="2400" dirty="0">
                <a:ea typeface="SimSun" panose="02010600030101010101" pitchFamily="2" charset="-122"/>
              </a:rPr>
              <a:t>of the weight of the edges that connect vertices in </a:t>
            </a:r>
            <a:r>
              <a:rPr lang="en-US" altLang="zh-CN" sz="2400" i="1" dirty="0">
                <a:ea typeface="SimSun" panose="02010600030101010101" pitchFamily="2" charset="-122"/>
              </a:rPr>
              <a:t>C</a:t>
            </a:r>
            <a:r>
              <a:rPr lang="en-US" altLang="zh-CN" sz="2400" i="1" baseline="-25000" dirty="0">
                <a:ea typeface="SimSun" panose="02010600030101010101" pitchFamily="2" charset="-122"/>
              </a:rPr>
              <a:t>i</a:t>
            </a:r>
            <a:r>
              <a:rPr lang="en-US" altLang="zh-CN" sz="2400" i="1" dirty="0">
                <a:ea typeface="SimSun" panose="02010600030101010101" pitchFamily="2" charset="-122"/>
              </a:rPr>
              <a:t> to vertices in </a:t>
            </a:r>
            <a:r>
              <a:rPr lang="en-US" altLang="zh-CN" sz="2400" i="1" dirty="0" err="1">
                <a:ea typeface="SimSun" panose="02010600030101010101" pitchFamily="2" charset="-122"/>
              </a:rPr>
              <a:t>C</a:t>
            </a:r>
            <a:r>
              <a:rPr lang="en-US" altLang="zh-CN" sz="2400" i="1" baseline="-25000" dirty="0" err="1">
                <a:ea typeface="SimSun" panose="02010600030101010101" pitchFamily="2" charset="-122"/>
              </a:rPr>
              <a:t>j</a:t>
            </a:r>
            <a:r>
              <a:rPr lang="en-US" altLang="zh-CN" sz="2400" i="1" dirty="0">
                <a:ea typeface="SimSun" panose="02010600030101010101" pitchFamily="2" charset="-122"/>
              </a:rPr>
              <a:t> </a:t>
            </a:r>
          </a:p>
          <a:p>
            <a:pPr>
              <a:spcAft>
                <a:spcPts val="600"/>
              </a:spcAft>
            </a:pPr>
            <a:r>
              <a:rPr lang="en-US" altLang="zh-CN" sz="2400" dirty="0">
                <a:ea typeface="SimSun" panose="02010600030101010101" pitchFamily="2" charset="-122"/>
              </a:rPr>
              <a:t>Internal interconnectivity of a cluster </a:t>
            </a:r>
            <a:r>
              <a:rPr lang="en-US" altLang="zh-CN" sz="2400" i="1" dirty="0">
                <a:ea typeface="SimSun" panose="02010600030101010101" pitchFamily="2" charset="-122"/>
              </a:rPr>
              <a:t>C</a:t>
            </a:r>
            <a:r>
              <a:rPr lang="en-US" altLang="zh-CN" sz="2400" i="1" baseline="-25000" dirty="0">
                <a:ea typeface="SimSun" panose="02010600030101010101" pitchFamily="2" charset="-122"/>
              </a:rPr>
              <a:t>i</a:t>
            </a:r>
            <a:r>
              <a:rPr lang="en-US" altLang="zh-CN" sz="2400" i="1" dirty="0">
                <a:ea typeface="SimSun" panose="02010600030101010101" pitchFamily="2" charset="-122"/>
              </a:rPr>
              <a:t> </a:t>
            </a:r>
            <a:r>
              <a:rPr lang="en-US" altLang="zh-CN" sz="2400" dirty="0">
                <a:ea typeface="SimSun" panose="02010600030101010101" pitchFamily="2" charset="-122"/>
              </a:rPr>
              <a:t>:</a:t>
            </a:r>
            <a:r>
              <a:rPr lang="en-US" altLang="zh-CN" sz="2400" i="1" dirty="0">
                <a:ea typeface="SimSun" panose="02010600030101010101" pitchFamily="2" charset="-122"/>
              </a:rPr>
              <a:t> The size of its min-cut bisector </a:t>
            </a:r>
            <a:r>
              <a:rPr lang="en-US" altLang="zh-CN" sz="2400" i="1" dirty="0" err="1">
                <a:ea typeface="SimSun" panose="02010600030101010101" pitchFamily="2" charset="-122"/>
              </a:rPr>
              <a:t>EC</a:t>
            </a:r>
            <a:r>
              <a:rPr lang="en-US" altLang="zh-CN" sz="2400" i="1" baseline="-25000" dirty="0" err="1">
                <a:ea typeface="SimSun" panose="02010600030101010101" pitchFamily="2" charset="-122"/>
              </a:rPr>
              <a:t>Ci</a:t>
            </a:r>
            <a:r>
              <a:rPr lang="en-US" altLang="zh-CN" sz="2400" i="1" dirty="0">
                <a:ea typeface="SimSun" panose="02010600030101010101" pitchFamily="2" charset="-122"/>
              </a:rPr>
              <a:t> (i.e., the weighted sum </a:t>
            </a:r>
            <a:r>
              <a:rPr lang="en-US" altLang="zh-CN" sz="2400" dirty="0">
                <a:ea typeface="SimSun" panose="02010600030101010101" pitchFamily="2" charset="-122"/>
              </a:rPr>
              <a:t>of edges that partition the graph into two roughly equal parts)</a:t>
            </a:r>
          </a:p>
          <a:p>
            <a:pPr>
              <a:spcAft>
                <a:spcPts val="600"/>
              </a:spcAft>
            </a:pPr>
            <a:r>
              <a:rPr lang="en-US" altLang="zh-CN" sz="2400" dirty="0">
                <a:ea typeface="SimSun" panose="02010600030101010101" pitchFamily="2" charset="-122"/>
              </a:rPr>
              <a:t>Relative Interconnectivity (RI):  </a:t>
            </a:r>
            <a:endParaRPr lang="zh-CN" altLang="en-US" sz="2400" dirty="0">
              <a:ea typeface="SimSun" panose="02010600030101010101" pitchFamily="2" charset="-122"/>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6698" y="1683945"/>
            <a:ext cx="9217215" cy="2139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6865" y="5687438"/>
            <a:ext cx="34575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76552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0" y="381001"/>
            <a:ext cx="12192000" cy="554039"/>
          </a:xfrm>
        </p:spPr>
        <p:txBody>
          <a:bodyPr>
            <a:noAutofit/>
          </a:bodyPr>
          <a:lstStyle/>
          <a:p>
            <a:r>
              <a:rPr lang="en-US" altLang="zh-CN" dirty="0">
                <a:ea typeface="SimSun" panose="02010600030101010101" pitchFamily="2" charset="-122"/>
              </a:rPr>
              <a:t>Relative Closeness &amp; Merge of Sub-Clusters</a:t>
            </a:r>
            <a:endParaRPr lang="en-US" altLang="en-US" dirty="0"/>
          </a:p>
        </p:txBody>
      </p:sp>
      <p:sp>
        <p:nvSpPr>
          <p:cNvPr id="25604" name="Rectangle 3"/>
          <p:cNvSpPr>
            <a:spLocks noGrp="1" noChangeArrowheads="1"/>
          </p:cNvSpPr>
          <p:nvPr>
            <p:ph idx="1"/>
          </p:nvPr>
        </p:nvSpPr>
        <p:spPr>
          <a:xfrm>
            <a:off x="406401" y="1239984"/>
            <a:ext cx="10611666" cy="5296617"/>
          </a:xfrm>
        </p:spPr>
        <p:txBody>
          <a:bodyPr/>
          <a:lstStyle/>
          <a:p>
            <a:pPr>
              <a:spcAft>
                <a:spcPts val="600"/>
              </a:spcAft>
              <a:defRPr/>
            </a:pPr>
            <a:r>
              <a:rPr lang="en-US" altLang="zh-CN" sz="2400" b="1" dirty="0">
                <a:ea typeface="SimSun" pitchFamily="2" charset="-122"/>
              </a:rPr>
              <a:t>Relative closeness </a:t>
            </a:r>
            <a:r>
              <a:rPr lang="en-US" altLang="zh-CN" sz="2400" dirty="0">
                <a:ea typeface="SimSun" pitchFamily="2" charset="-122"/>
              </a:rPr>
              <a:t>between a pair of clusters </a:t>
            </a:r>
            <a:r>
              <a:rPr lang="en-US" altLang="zh-CN" sz="2400" i="1" dirty="0">
                <a:ea typeface="SimSun" pitchFamily="2" charset="-122"/>
              </a:rPr>
              <a:t>C</a:t>
            </a:r>
            <a:r>
              <a:rPr lang="en-US" altLang="zh-CN" sz="2400" i="1" baseline="-25000" dirty="0">
                <a:ea typeface="SimSun" pitchFamily="2" charset="-122"/>
              </a:rPr>
              <a:t>i</a:t>
            </a:r>
            <a:r>
              <a:rPr lang="en-US" altLang="zh-CN" sz="2400" i="1" dirty="0">
                <a:ea typeface="SimSun" pitchFamily="2" charset="-122"/>
              </a:rPr>
              <a:t> and </a:t>
            </a:r>
            <a:r>
              <a:rPr lang="en-US" altLang="zh-CN" sz="2400" i="1" dirty="0" err="1">
                <a:ea typeface="SimSun" pitchFamily="2" charset="-122"/>
              </a:rPr>
              <a:t>C</a:t>
            </a:r>
            <a:r>
              <a:rPr lang="en-US" altLang="zh-CN" sz="2400" i="1" baseline="-25000" dirty="0" err="1">
                <a:ea typeface="SimSun" pitchFamily="2" charset="-122"/>
              </a:rPr>
              <a:t>j</a:t>
            </a:r>
            <a:r>
              <a:rPr lang="en-US" altLang="zh-CN" sz="2400" i="1" dirty="0">
                <a:ea typeface="SimSun" pitchFamily="2" charset="-122"/>
              </a:rPr>
              <a:t> : The absolute closeness </a:t>
            </a:r>
            <a:r>
              <a:rPr lang="en-US" altLang="zh-CN" sz="2400" dirty="0">
                <a:ea typeface="SimSun" pitchFamily="2" charset="-122"/>
              </a:rPr>
              <a:t>between </a:t>
            </a:r>
            <a:r>
              <a:rPr lang="en-US" altLang="zh-CN" sz="2400" i="1" dirty="0">
                <a:ea typeface="SimSun" pitchFamily="2" charset="-122"/>
              </a:rPr>
              <a:t>C</a:t>
            </a:r>
            <a:r>
              <a:rPr lang="en-US" altLang="zh-CN" sz="2400" i="1" baseline="-25000" dirty="0">
                <a:ea typeface="SimSun" pitchFamily="2" charset="-122"/>
              </a:rPr>
              <a:t>i</a:t>
            </a:r>
            <a:r>
              <a:rPr lang="en-US" altLang="zh-CN" sz="2400" i="1" dirty="0">
                <a:ea typeface="SimSun" pitchFamily="2" charset="-122"/>
              </a:rPr>
              <a:t> and </a:t>
            </a:r>
            <a:r>
              <a:rPr lang="en-US" altLang="zh-CN" sz="2400" i="1" dirty="0" err="1">
                <a:ea typeface="SimSun" pitchFamily="2" charset="-122"/>
              </a:rPr>
              <a:t>C</a:t>
            </a:r>
            <a:r>
              <a:rPr lang="en-US" altLang="zh-CN" sz="2400" i="1" baseline="-25000" dirty="0" err="1">
                <a:ea typeface="SimSun" pitchFamily="2" charset="-122"/>
              </a:rPr>
              <a:t>j</a:t>
            </a:r>
            <a:r>
              <a:rPr lang="en-US" altLang="zh-CN" sz="2400" i="1" dirty="0">
                <a:ea typeface="SimSun" pitchFamily="2" charset="-122"/>
              </a:rPr>
              <a:t> normalized w.r.t. the internal closeness of the two clusters C</a:t>
            </a:r>
            <a:r>
              <a:rPr lang="en-US" altLang="zh-CN" sz="2400" i="1" baseline="-25000" dirty="0">
                <a:ea typeface="SimSun" pitchFamily="2" charset="-122"/>
              </a:rPr>
              <a:t>i</a:t>
            </a:r>
            <a:r>
              <a:rPr lang="en-US" altLang="zh-CN" sz="2400" i="1" dirty="0">
                <a:ea typeface="SimSun" pitchFamily="2" charset="-122"/>
              </a:rPr>
              <a:t> and </a:t>
            </a:r>
            <a:r>
              <a:rPr lang="en-US" altLang="zh-CN" sz="2400" i="1" dirty="0" err="1">
                <a:ea typeface="SimSun" pitchFamily="2" charset="-122"/>
              </a:rPr>
              <a:t>C</a:t>
            </a:r>
            <a:r>
              <a:rPr lang="en-US" altLang="zh-CN" sz="2400" i="1" baseline="-25000" dirty="0" err="1">
                <a:ea typeface="SimSun" pitchFamily="2" charset="-122"/>
              </a:rPr>
              <a:t>j</a:t>
            </a:r>
            <a:r>
              <a:rPr lang="en-US" altLang="zh-CN" sz="2400" i="1" dirty="0">
                <a:ea typeface="SimSun" pitchFamily="2" charset="-122"/>
              </a:rPr>
              <a:t> </a:t>
            </a:r>
          </a:p>
          <a:p>
            <a:pPr>
              <a:spcAft>
                <a:spcPts val="600"/>
              </a:spcAft>
              <a:defRPr/>
            </a:pPr>
            <a:endParaRPr lang="en-US" altLang="zh-CN" sz="2400" i="1" dirty="0">
              <a:ea typeface="SimSun" pitchFamily="2" charset="-122"/>
            </a:endParaRPr>
          </a:p>
          <a:p>
            <a:pPr marL="0" indent="0">
              <a:spcAft>
                <a:spcPts val="600"/>
              </a:spcAft>
              <a:buNone/>
              <a:defRPr/>
            </a:pPr>
            <a:endParaRPr lang="en-US" altLang="zh-CN" sz="2400" i="1" dirty="0">
              <a:ea typeface="SimSun" pitchFamily="2" charset="-122"/>
            </a:endParaRPr>
          </a:p>
          <a:p>
            <a:pPr lvl="1">
              <a:spcAft>
                <a:spcPts val="600"/>
              </a:spcAft>
              <a:defRPr/>
            </a:pPr>
            <a:r>
              <a:rPr lang="en-US" altLang="zh-CN" sz="2400" dirty="0">
                <a:ea typeface="SimSun" pitchFamily="2" charset="-122"/>
              </a:rPr>
              <a:t> where             and </a:t>
            </a:r>
            <a:r>
              <a:rPr lang="en-US" altLang="zh-CN" sz="2400" i="1" dirty="0">
                <a:ea typeface="SimSun" pitchFamily="2" charset="-122"/>
              </a:rPr>
              <a:t>             </a:t>
            </a:r>
            <a:r>
              <a:rPr lang="en-US" altLang="zh-CN" sz="2400" dirty="0">
                <a:ea typeface="SimSun" pitchFamily="2" charset="-122"/>
              </a:rPr>
              <a:t>are the average weights of the edges that belong to the min-cut bisector of clusters </a:t>
            </a:r>
            <a:r>
              <a:rPr lang="en-US" altLang="zh-CN" sz="2400" i="1" dirty="0">
                <a:ea typeface="SimSun" pitchFamily="2" charset="-122"/>
              </a:rPr>
              <a:t>C</a:t>
            </a:r>
            <a:r>
              <a:rPr lang="en-US" altLang="zh-CN" sz="2400" i="1" baseline="-25000" dirty="0">
                <a:ea typeface="SimSun" pitchFamily="2" charset="-122"/>
              </a:rPr>
              <a:t>i</a:t>
            </a:r>
            <a:r>
              <a:rPr lang="en-US" altLang="zh-CN" sz="2400" i="1" dirty="0">
                <a:ea typeface="SimSun" pitchFamily="2" charset="-122"/>
              </a:rPr>
              <a:t> and </a:t>
            </a:r>
            <a:r>
              <a:rPr lang="en-US" altLang="zh-CN" sz="2400" i="1" dirty="0" err="1">
                <a:ea typeface="SimSun" pitchFamily="2" charset="-122"/>
              </a:rPr>
              <a:t>C</a:t>
            </a:r>
            <a:r>
              <a:rPr lang="en-US" altLang="zh-CN" sz="2400" i="1" baseline="-25000" dirty="0" err="1">
                <a:ea typeface="SimSun" pitchFamily="2" charset="-122"/>
              </a:rPr>
              <a:t>j</a:t>
            </a:r>
            <a:r>
              <a:rPr lang="en-US" altLang="zh-CN" sz="2400" i="1" dirty="0">
                <a:ea typeface="SimSun" pitchFamily="2" charset="-122"/>
              </a:rPr>
              <a:t> , </a:t>
            </a:r>
            <a:r>
              <a:rPr lang="en-US" altLang="zh-CN" sz="2400" dirty="0">
                <a:ea typeface="SimSun" pitchFamily="2" charset="-122"/>
              </a:rPr>
              <a:t>respectively, and   </a:t>
            </a:r>
            <a:r>
              <a:rPr lang="en-US" altLang="zh-CN" sz="2400" i="1" dirty="0">
                <a:ea typeface="SimSun" pitchFamily="2" charset="-122"/>
              </a:rPr>
              <a:t>                  </a:t>
            </a:r>
            <a:r>
              <a:rPr lang="en-US" altLang="zh-CN" sz="2400" dirty="0">
                <a:ea typeface="SimSun" pitchFamily="2" charset="-122"/>
              </a:rPr>
              <a:t>is the average weight of the edges that connect vertices in </a:t>
            </a:r>
            <a:r>
              <a:rPr lang="en-US" altLang="zh-CN" sz="2400" i="1" dirty="0">
                <a:ea typeface="SimSun" pitchFamily="2" charset="-122"/>
              </a:rPr>
              <a:t>C</a:t>
            </a:r>
            <a:r>
              <a:rPr lang="en-US" altLang="zh-CN" sz="2400" i="1" baseline="-25000" dirty="0">
                <a:ea typeface="SimSun" pitchFamily="2" charset="-122"/>
              </a:rPr>
              <a:t>i</a:t>
            </a:r>
            <a:r>
              <a:rPr lang="en-US" altLang="zh-CN" sz="2400" i="1" dirty="0">
                <a:ea typeface="SimSun" pitchFamily="2" charset="-122"/>
              </a:rPr>
              <a:t> to vertices in </a:t>
            </a:r>
            <a:r>
              <a:rPr lang="en-US" altLang="zh-CN" sz="2400" i="1" dirty="0" err="1">
                <a:ea typeface="SimSun" pitchFamily="2" charset="-122"/>
              </a:rPr>
              <a:t>C</a:t>
            </a:r>
            <a:r>
              <a:rPr lang="en-US" altLang="zh-CN" sz="2400" i="1" baseline="-25000" dirty="0" err="1">
                <a:ea typeface="SimSun" pitchFamily="2" charset="-122"/>
              </a:rPr>
              <a:t>j</a:t>
            </a:r>
            <a:r>
              <a:rPr lang="en-US" altLang="zh-CN" sz="2400" i="1" dirty="0">
                <a:ea typeface="SimSun" pitchFamily="2" charset="-122"/>
              </a:rPr>
              <a:t> </a:t>
            </a:r>
          </a:p>
          <a:p>
            <a:pPr>
              <a:spcAft>
                <a:spcPts val="600"/>
              </a:spcAft>
              <a:defRPr/>
            </a:pPr>
            <a:r>
              <a:rPr lang="en-US" altLang="zh-CN" sz="2400" b="1" dirty="0">
                <a:ea typeface="SimSun" pitchFamily="2" charset="-122"/>
              </a:rPr>
              <a:t>Merge Sub-Clusters: </a:t>
            </a:r>
            <a:r>
              <a:rPr lang="en-US" altLang="zh-CN" sz="2400" dirty="0">
                <a:ea typeface="SimSun" pitchFamily="2" charset="-122"/>
              </a:rPr>
              <a:t> </a:t>
            </a:r>
          </a:p>
          <a:p>
            <a:pPr lvl="1">
              <a:spcAft>
                <a:spcPts val="600"/>
              </a:spcAft>
              <a:defRPr/>
            </a:pPr>
            <a:r>
              <a:rPr lang="en-US" altLang="zh-CN" sz="2400" dirty="0">
                <a:ea typeface="SimSun" pitchFamily="2" charset="-122"/>
              </a:rPr>
              <a:t>Merges only those pairs of clusters whose RI and RC are both above some user-specified thresholds </a:t>
            </a:r>
            <a:endParaRPr lang="en-US" altLang="zh-CN" sz="2400" i="1" dirty="0">
              <a:ea typeface="SimSun" pitchFamily="2" charset="-122"/>
            </a:endParaRPr>
          </a:p>
          <a:p>
            <a:pPr lvl="1">
              <a:spcAft>
                <a:spcPts val="600"/>
              </a:spcAft>
              <a:defRPr/>
            </a:pPr>
            <a:r>
              <a:rPr lang="en-US" altLang="zh-CN" sz="2400" dirty="0">
                <a:ea typeface="SimSun" pitchFamily="2" charset="-122"/>
              </a:rPr>
              <a:t>Merge those maximizing the function that combines RI and RC</a:t>
            </a:r>
          </a:p>
        </p:txBody>
      </p:sp>
      <p:pic>
        <p:nvPicPr>
          <p:cNvPr id="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000" y="2365625"/>
            <a:ext cx="5368058" cy="1084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1465" y="3602249"/>
            <a:ext cx="68262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5436" y="3602249"/>
            <a:ext cx="74136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58040" y="3957849"/>
            <a:ext cx="11112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50983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0" y="381001"/>
            <a:ext cx="12192000" cy="554039"/>
          </a:xfrm>
        </p:spPr>
        <p:txBody>
          <a:bodyPr>
            <a:noAutofit/>
          </a:bodyPr>
          <a:lstStyle/>
          <a:p>
            <a:r>
              <a:rPr lang="en-US" altLang="zh-CN" dirty="0">
                <a:ea typeface="SimSun" panose="02010600030101010101" pitchFamily="2" charset="-122"/>
              </a:rPr>
              <a:t>CHAMELEON: Clustering Complex Objects</a:t>
            </a:r>
            <a:endParaRPr lang="en-US" alt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72626" y="1228167"/>
            <a:ext cx="7905939" cy="5527161"/>
          </a:xfrm>
          <a:prstGeom prst="rect">
            <a:avLst/>
          </a:prstGeom>
        </p:spPr>
      </p:pic>
      <p:sp>
        <p:nvSpPr>
          <p:cNvPr id="2" name="TextBox 1"/>
          <p:cNvSpPr txBox="1"/>
          <p:nvPr/>
        </p:nvSpPr>
        <p:spPr>
          <a:xfrm>
            <a:off x="8772211" y="2994409"/>
            <a:ext cx="3225521" cy="1569660"/>
          </a:xfrm>
          <a:prstGeom prst="rect">
            <a:avLst/>
          </a:prstGeom>
          <a:noFill/>
        </p:spPr>
        <p:txBody>
          <a:bodyPr wrap="square" rtlCol="0">
            <a:spAutoFit/>
          </a:bodyPr>
          <a:lstStyle/>
          <a:p>
            <a:r>
              <a:rPr lang="en-US" altLang="zh-CN" sz="2400" dirty="0">
                <a:ea typeface="SimSun" panose="02010600030101010101" pitchFamily="2" charset="-122"/>
              </a:rPr>
              <a:t>CHAMELEON is capable to generate quality clusters at clustering complex objects</a:t>
            </a:r>
            <a:endParaRPr lang="en-US" sz="2000" dirty="0"/>
          </a:p>
        </p:txBody>
      </p:sp>
    </p:spTree>
    <p:extLst>
      <p:ext uri="{BB962C8B-B14F-4D97-AF65-F5344CB8AC3E}">
        <p14:creationId xmlns:p14="http://schemas.microsoft.com/office/powerpoint/2010/main" val="16570477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0" y="381001"/>
            <a:ext cx="12192000" cy="554039"/>
          </a:xfrm>
        </p:spPr>
        <p:txBody>
          <a:bodyPr>
            <a:noAutofit/>
          </a:bodyPr>
          <a:lstStyle/>
          <a:p>
            <a:r>
              <a:rPr lang="en-US" altLang="zh-CN" dirty="0">
                <a:solidFill>
                  <a:schemeClr val="bg1">
                    <a:lumMod val="75000"/>
                  </a:schemeClr>
                </a:solidFill>
                <a:ea typeface="SimSun" panose="02010600030101010101" pitchFamily="2" charset="-122"/>
              </a:rPr>
              <a:t>Probabilistic Hierarchical Clustering</a:t>
            </a:r>
            <a:endParaRPr lang="en-US" altLang="en-US" dirty="0">
              <a:solidFill>
                <a:schemeClr val="bg1">
                  <a:lumMod val="75000"/>
                </a:schemeClr>
              </a:solidFill>
            </a:endParaRPr>
          </a:p>
        </p:txBody>
      </p:sp>
      <p:sp>
        <p:nvSpPr>
          <p:cNvPr id="25604" name="Rectangle 3"/>
          <p:cNvSpPr>
            <a:spLocks noGrp="1" noChangeArrowheads="1"/>
          </p:cNvSpPr>
          <p:nvPr>
            <p:ph idx="1"/>
          </p:nvPr>
        </p:nvSpPr>
        <p:spPr>
          <a:xfrm>
            <a:off x="578411" y="1158508"/>
            <a:ext cx="10856116" cy="5486736"/>
          </a:xfrm>
        </p:spPr>
        <p:txBody>
          <a:bodyPr/>
          <a:lstStyle/>
          <a:p>
            <a:pPr>
              <a:lnSpc>
                <a:spcPct val="110000"/>
              </a:lnSpc>
            </a:pPr>
            <a:r>
              <a:rPr lang="en-US" altLang="zh-CN" sz="2400" dirty="0">
                <a:ea typeface="SimSun" panose="02010600030101010101" pitchFamily="2" charset="-122"/>
              </a:rPr>
              <a:t>Algorithmic hierarchical clustering</a:t>
            </a:r>
          </a:p>
          <a:p>
            <a:pPr lvl="1">
              <a:lnSpc>
                <a:spcPct val="110000"/>
              </a:lnSpc>
            </a:pPr>
            <a:r>
              <a:rPr lang="en-US" altLang="zh-CN" sz="2400" dirty="0">
                <a:ea typeface="SimSun" panose="02010600030101010101" pitchFamily="2" charset="-122"/>
              </a:rPr>
              <a:t>Nontrivial to choose a good distance measure </a:t>
            </a:r>
          </a:p>
          <a:p>
            <a:pPr lvl="1">
              <a:lnSpc>
                <a:spcPct val="110000"/>
              </a:lnSpc>
            </a:pPr>
            <a:r>
              <a:rPr lang="en-US" altLang="zh-CN" sz="2400" dirty="0">
                <a:ea typeface="SimSun" panose="02010600030101010101" pitchFamily="2" charset="-122"/>
              </a:rPr>
              <a:t>Hard to handle missing attribute values</a:t>
            </a:r>
          </a:p>
          <a:p>
            <a:pPr lvl="1">
              <a:lnSpc>
                <a:spcPct val="110000"/>
              </a:lnSpc>
            </a:pPr>
            <a:r>
              <a:rPr lang="en-US" altLang="zh-CN" sz="2400" dirty="0">
                <a:ea typeface="SimSun" panose="02010600030101010101" pitchFamily="2" charset="-122"/>
              </a:rPr>
              <a:t>Optimization goal not clear: heuristic, local search</a:t>
            </a:r>
          </a:p>
          <a:p>
            <a:pPr>
              <a:lnSpc>
                <a:spcPct val="110000"/>
              </a:lnSpc>
            </a:pPr>
            <a:r>
              <a:rPr lang="en-US" altLang="zh-CN" sz="2400" dirty="0">
                <a:ea typeface="SimSun" panose="02010600030101010101" pitchFamily="2" charset="-122"/>
              </a:rPr>
              <a:t>Probabilistic hierarchical clustering</a:t>
            </a:r>
          </a:p>
          <a:p>
            <a:pPr lvl="1">
              <a:lnSpc>
                <a:spcPct val="110000"/>
              </a:lnSpc>
            </a:pPr>
            <a:r>
              <a:rPr lang="en-US" altLang="zh-CN" sz="2400" dirty="0">
                <a:ea typeface="SimSun" panose="02010600030101010101" pitchFamily="2" charset="-122"/>
              </a:rPr>
              <a:t>Use probabilistic models to measure distances between clusters</a:t>
            </a:r>
          </a:p>
          <a:p>
            <a:pPr lvl="1">
              <a:lnSpc>
                <a:spcPct val="110000"/>
              </a:lnSpc>
            </a:pPr>
            <a:r>
              <a:rPr lang="en-US" altLang="zh-CN" sz="2400" dirty="0">
                <a:ea typeface="SimSun" panose="02010600030101010101" pitchFamily="2" charset="-122"/>
              </a:rPr>
              <a:t>Generative model: Regard the set of data objects to be clustered as a sample of the underlying data generation mechanism to be analyzed</a:t>
            </a:r>
          </a:p>
          <a:p>
            <a:pPr lvl="1">
              <a:lnSpc>
                <a:spcPct val="110000"/>
              </a:lnSpc>
            </a:pPr>
            <a:r>
              <a:rPr lang="en-US" altLang="zh-CN" sz="2400" dirty="0">
                <a:ea typeface="SimSun" panose="02010600030101010101" pitchFamily="2" charset="-122"/>
              </a:rPr>
              <a:t>Easy to understand, same efficiency as algorithmic agglomerative clustering method, can handle partially observed data</a:t>
            </a:r>
          </a:p>
          <a:p>
            <a:pPr>
              <a:lnSpc>
                <a:spcPct val="110000"/>
              </a:lnSpc>
            </a:pPr>
            <a:r>
              <a:rPr lang="en-US" altLang="zh-CN" sz="2400" dirty="0">
                <a:ea typeface="SimSun" panose="02010600030101010101" pitchFamily="2" charset="-122"/>
              </a:rPr>
              <a:t>In practice, assume the generative models adopt common distribution functions, e.g., Gaussian distribution or Bernoulli distribution, governed by parameters</a:t>
            </a:r>
          </a:p>
        </p:txBody>
      </p:sp>
    </p:spTree>
    <p:extLst>
      <p:ext uri="{BB962C8B-B14F-4D97-AF65-F5344CB8AC3E}">
        <p14:creationId xmlns:p14="http://schemas.microsoft.com/office/powerpoint/2010/main" val="19203665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0" y="381001"/>
            <a:ext cx="12192000" cy="554039"/>
          </a:xfrm>
        </p:spPr>
        <p:txBody>
          <a:bodyPr>
            <a:noAutofit/>
          </a:bodyPr>
          <a:lstStyle/>
          <a:p>
            <a:r>
              <a:rPr lang="en-US" altLang="zh-CN" dirty="0">
                <a:ea typeface="SimSun" panose="02010600030101010101" pitchFamily="2" charset="-122"/>
              </a:rPr>
              <a:t>Generative Model</a:t>
            </a:r>
            <a:endParaRPr lang="en-US" altLang="en-US" dirty="0"/>
          </a:p>
        </p:txBody>
      </p:sp>
      <p:sp>
        <p:nvSpPr>
          <p:cNvPr id="25604" name="Rectangle 3"/>
          <p:cNvSpPr>
            <a:spLocks noGrp="1" noChangeArrowheads="1"/>
          </p:cNvSpPr>
          <p:nvPr>
            <p:ph idx="1"/>
          </p:nvPr>
        </p:nvSpPr>
        <p:spPr>
          <a:xfrm>
            <a:off x="406400" y="1239985"/>
            <a:ext cx="9633893" cy="5133108"/>
          </a:xfrm>
        </p:spPr>
        <p:txBody>
          <a:bodyPr/>
          <a:lstStyle/>
          <a:p>
            <a:r>
              <a:rPr lang="en-US" altLang="zh-CN" sz="2400" dirty="0">
                <a:ea typeface="SimSun" panose="02010600030101010101" pitchFamily="2" charset="-122"/>
              </a:rPr>
              <a:t>Given a set of 1-D points </a:t>
            </a:r>
            <a:r>
              <a:rPr lang="en-US" altLang="zh-CN" sz="2400" i="1" dirty="0">
                <a:ea typeface="SimSun" panose="02010600030101010101" pitchFamily="2" charset="-122"/>
              </a:rPr>
              <a:t>X</a:t>
            </a:r>
            <a:r>
              <a:rPr lang="en-US" altLang="zh-CN" sz="2400" dirty="0">
                <a:ea typeface="SimSun" panose="02010600030101010101" pitchFamily="2" charset="-122"/>
              </a:rPr>
              <a:t> = {</a:t>
            </a:r>
            <a:r>
              <a:rPr lang="en-US" altLang="zh-CN" sz="2400" i="1" dirty="0">
                <a:ea typeface="SimSun" panose="02010600030101010101" pitchFamily="2" charset="-122"/>
              </a:rPr>
              <a:t>x</a:t>
            </a:r>
            <a:r>
              <a:rPr lang="en-US" altLang="zh-CN" sz="2400" i="1" baseline="-25000" dirty="0">
                <a:ea typeface="SimSun" panose="02010600030101010101" pitchFamily="2" charset="-122"/>
              </a:rPr>
              <a:t>1</a:t>
            </a:r>
            <a:r>
              <a:rPr lang="en-US" altLang="zh-CN" sz="2400" i="1" dirty="0">
                <a:ea typeface="SimSun" panose="02010600030101010101" pitchFamily="2" charset="-122"/>
              </a:rPr>
              <a:t>, …, </a:t>
            </a:r>
            <a:r>
              <a:rPr lang="en-US" altLang="zh-CN" sz="2400" i="1" dirty="0" err="1">
                <a:ea typeface="SimSun" panose="02010600030101010101" pitchFamily="2" charset="-122"/>
              </a:rPr>
              <a:t>x</a:t>
            </a:r>
            <a:r>
              <a:rPr lang="en-US" altLang="zh-CN" sz="2400" i="1" baseline="-25000" dirty="0" err="1">
                <a:ea typeface="SimSun" panose="02010600030101010101" pitchFamily="2" charset="-122"/>
              </a:rPr>
              <a:t>n</a:t>
            </a:r>
            <a:r>
              <a:rPr lang="en-US" altLang="zh-CN" sz="2400" dirty="0">
                <a:ea typeface="SimSun" panose="02010600030101010101" pitchFamily="2" charset="-122"/>
              </a:rPr>
              <a:t>} for clustering analysis &amp; assuming they are generated by a Gaussian distribution:</a:t>
            </a:r>
          </a:p>
          <a:p>
            <a:endParaRPr lang="en-US" altLang="zh-CN" sz="2400" dirty="0">
              <a:ea typeface="SimSun" panose="02010600030101010101" pitchFamily="2" charset="-122"/>
            </a:endParaRPr>
          </a:p>
          <a:p>
            <a:endParaRPr lang="en-US" altLang="zh-CN" sz="2400" dirty="0">
              <a:ea typeface="SimSun" panose="02010600030101010101" pitchFamily="2" charset="-122"/>
            </a:endParaRPr>
          </a:p>
          <a:p>
            <a:r>
              <a:rPr lang="en-US" altLang="zh-CN" sz="2400" dirty="0">
                <a:ea typeface="SimSun" panose="02010600030101010101" pitchFamily="2" charset="-122"/>
              </a:rPr>
              <a:t>The probability that a point </a:t>
            </a:r>
            <a:r>
              <a:rPr lang="en-US" altLang="zh-CN" sz="2400" i="1" dirty="0">
                <a:ea typeface="SimSun" panose="02010600030101010101" pitchFamily="2" charset="-122"/>
              </a:rPr>
              <a:t>x</a:t>
            </a:r>
            <a:r>
              <a:rPr lang="en-US" altLang="zh-CN" sz="2400" i="1" baseline="-25000" dirty="0">
                <a:ea typeface="SimSun" panose="02010600030101010101" pitchFamily="2" charset="-122"/>
              </a:rPr>
              <a:t>i</a:t>
            </a:r>
            <a:r>
              <a:rPr lang="en-US" altLang="zh-CN" sz="2400" dirty="0">
                <a:ea typeface="SimSun" panose="02010600030101010101" pitchFamily="2" charset="-122"/>
              </a:rPr>
              <a:t> ∈ </a:t>
            </a:r>
            <a:r>
              <a:rPr lang="en-US" altLang="zh-CN" sz="2400" i="1" dirty="0">
                <a:ea typeface="SimSun" panose="02010600030101010101" pitchFamily="2" charset="-122"/>
              </a:rPr>
              <a:t>X</a:t>
            </a:r>
            <a:r>
              <a:rPr lang="en-US" altLang="zh-CN" sz="2400" dirty="0">
                <a:ea typeface="SimSun" panose="02010600030101010101" pitchFamily="2" charset="-122"/>
              </a:rPr>
              <a:t> is generated by the model: </a:t>
            </a:r>
          </a:p>
          <a:p>
            <a:endParaRPr lang="en-US" altLang="zh-CN" sz="2400" dirty="0">
              <a:ea typeface="SimSun" panose="02010600030101010101" pitchFamily="2" charset="-122"/>
            </a:endParaRPr>
          </a:p>
          <a:p>
            <a:r>
              <a:rPr lang="en-US" altLang="zh-CN" sz="2400" dirty="0">
                <a:ea typeface="SimSun" panose="02010600030101010101" pitchFamily="2" charset="-122"/>
              </a:rPr>
              <a:t>The likelihood that </a:t>
            </a:r>
            <a:r>
              <a:rPr lang="en-US" altLang="zh-CN" sz="2400" i="1" dirty="0">
                <a:ea typeface="SimSun" panose="02010600030101010101" pitchFamily="2" charset="-122"/>
              </a:rPr>
              <a:t>X</a:t>
            </a:r>
            <a:r>
              <a:rPr lang="en-US" altLang="zh-CN" sz="2400" dirty="0">
                <a:ea typeface="SimSun" panose="02010600030101010101" pitchFamily="2" charset="-122"/>
              </a:rPr>
              <a:t> is generated by the model:</a:t>
            </a:r>
          </a:p>
          <a:p>
            <a:endParaRPr lang="en-US" altLang="zh-CN" sz="2400" dirty="0">
              <a:ea typeface="SimSun" panose="02010600030101010101" pitchFamily="2" charset="-122"/>
            </a:endParaRPr>
          </a:p>
          <a:p>
            <a:endParaRPr lang="en-US" altLang="zh-CN" sz="2400" dirty="0">
              <a:ea typeface="SimSun" panose="02010600030101010101" pitchFamily="2" charset="-122"/>
            </a:endParaRPr>
          </a:p>
          <a:p>
            <a:r>
              <a:rPr lang="en-US" altLang="zh-CN" sz="2400" dirty="0">
                <a:ea typeface="SimSun" panose="02010600030101010101" pitchFamily="2" charset="-122"/>
              </a:rPr>
              <a:t>The task of learning the generative model: find the parameters μ and σ</a:t>
            </a:r>
            <a:r>
              <a:rPr lang="en-US" altLang="zh-CN" sz="2400" baseline="30000" dirty="0">
                <a:ea typeface="SimSun" panose="02010600030101010101" pitchFamily="2" charset="-122"/>
              </a:rPr>
              <a:t>2</a:t>
            </a:r>
            <a:r>
              <a:rPr lang="en-US" altLang="zh-CN" sz="2400" dirty="0">
                <a:ea typeface="SimSun" panose="02010600030101010101" pitchFamily="2" charset="-122"/>
              </a:rPr>
              <a:t> such that</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0301" y="1972075"/>
            <a:ext cx="31242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4591" y="3369595"/>
            <a:ext cx="36576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4400" y="4326803"/>
            <a:ext cx="5868988"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p:nvGrpSpPr>
        <p:grpSpPr>
          <a:xfrm>
            <a:off x="3702868" y="5639556"/>
            <a:ext cx="6095999" cy="838199"/>
            <a:chOff x="4572001" y="5105401"/>
            <a:chExt cx="6095999" cy="838199"/>
          </a:xfrm>
        </p:grpSpPr>
        <p:sp>
          <p:nvSpPr>
            <p:cNvPr id="8" name="Text Box 8"/>
            <p:cNvSpPr txBox="1">
              <a:spLocks noChangeArrowheads="1"/>
            </p:cNvSpPr>
            <p:nvPr/>
          </p:nvSpPr>
          <p:spPr bwMode="auto">
            <a:xfrm>
              <a:off x="8077200" y="5105401"/>
              <a:ext cx="2590800" cy="366713"/>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50000"/>
                </a:spcBef>
                <a:spcAft>
                  <a:spcPct val="0"/>
                </a:spcAft>
                <a:buClrTx/>
                <a:buSzTx/>
                <a:buNone/>
              </a:pPr>
              <a:r>
                <a:rPr lang="en-US" altLang="zh-CN" sz="1800" dirty="0">
                  <a:solidFill>
                    <a:srgbClr val="000000"/>
                  </a:solidFill>
                  <a:ea typeface="SimSun" panose="02010600030101010101" pitchFamily="2" charset="-122"/>
                </a:rPr>
                <a:t>the maximum likelihood</a:t>
              </a:r>
            </a:p>
          </p:txBody>
        </p:sp>
        <p:pic>
          <p:nvPicPr>
            <p:cNvPr id="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1" y="5638800"/>
              <a:ext cx="4873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9"/>
            <p:cNvSpPr txBox="1">
              <a:spLocks noChangeArrowheads="1"/>
            </p:cNvSpPr>
            <p:nvPr/>
          </p:nvSpPr>
          <p:spPr bwMode="auto">
            <a:xfrm>
              <a:off x="6165410" y="5638800"/>
              <a:ext cx="3359590" cy="293132"/>
            </a:xfrm>
            <a:prstGeom prst="rect">
              <a:avLst/>
            </a:prstGeom>
            <a:solidFill>
              <a:schemeClr val="accent2">
                <a:alpha val="2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50000"/>
                </a:spcBef>
                <a:spcAft>
                  <a:spcPct val="0"/>
                </a:spcAft>
                <a:buClrTx/>
                <a:buSzTx/>
                <a:buNone/>
              </a:pPr>
              <a:endParaRPr lang="zh-CN" altLang="zh-CN" sz="1800">
                <a:solidFill>
                  <a:srgbClr val="000000"/>
                </a:solidFill>
                <a:ea typeface="SimSun" panose="02010600030101010101" pitchFamily="2" charset="-122"/>
              </a:endParaRPr>
            </a:p>
          </p:txBody>
        </p:sp>
        <p:sp>
          <p:nvSpPr>
            <p:cNvPr id="11" name="Line 10"/>
            <p:cNvSpPr>
              <a:spLocks noChangeShapeType="1"/>
            </p:cNvSpPr>
            <p:nvPr/>
          </p:nvSpPr>
          <p:spPr bwMode="auto">
            <a:xfrm flipH="1">
              <a:off x="7620000" y="5334000"/>
              <a:ext cx="457200" cy="22860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grpSp>
    </p:spTree>
    <p:extLst>
      <p:ext uri="{BB962C8B-B14F-4D97-AF65-F5344CB8AC3E}">
        <p14:creationId xmlns:p14="http://schemas.microsoft.com/office/powerpoint/2010/main" val="3007373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711200" y="228600"/>
            <a:ext cx="10668000" cy="762000"/>
          </a:xfrm>
        </p:spPr>
        <p:txBody>
          <a:bodyPr/>
          <a:lstStyle/>
          <a:p>
            <a:r>
              <a:rPr lang="en-US" altLang="zh-CN" dirty="0">
                <a:ea typeface="SimSun" panose="02010600030101010101" pitchFamily="2" charset="-122"/>
              </a:rPr>
              <a:t>What Is Good Clustering?</a:t>
            </a:r>
            <a:endParaRPr lang="en-US" altLang="en-US" dirty="0"/>
          </a:p>
        </p:txBody>
      </p:sp>
      <p:sp>
        <p:nvSpPr>
          <p:cNvPr id="4100" name="Rectangle 3"/>
          <p:cNvSpPr>
            <a:spLocks noGrp="1" noChangeArrowheads="1"/>
          </p:cNvSpPr>
          <p:nvPr>
            <p:ph idx="1"/>
          </p:nvPr>
        </p:nvSpPr>
        <p:spPr>
          <a:xfrm>
            <a:off x="605576" y="1179088"/>
            <a:ext cx="10539239" cy="5450312"/>
          </a:xfrm>
        </p:spPr>
        <p:txBody>
          <a:bodyPr/>
          <a:lstStyle/>
          <a:p>
            <a:pPr>
              <a:spcAft>
                <a:spcPts val="600"/>
              </a:spcAft>
            </a:pPr>
            <a:r>
              <a:rPr lang="en-US" altLang="zh-CN" sz="2400" dirty="0">
                <a:ea typeface="SimSun" panose="02010600030101010101" pitchFamily="2" charset="-122"/>
              </a:rPr>
              <a:t>A good clustering method will produce high quality clusters which should have</a:t>
            </a:r>
          </a:p>
          <a:p>
            <a:pPr lvl="1">
              <a:spcAft>
                <a:spcPts val="600"/>
              </a:spcAft>
            </a:pPr>
            <a:r>
              <a:rPr lang="en-US" altLang="zh-CN" sz="2400" b="1" dirty="0">
                <a:ea typeface="SimSun" panose="02010600030101010101" pitchFamily="2" charset="-122"/>
              </a:rPr>
              <a:t>High intra-class similarity:</a:t>
            </a:r>
            <a:r>
              <a:rPr lang="en-US" altLang="zh-CN" sz="2400" dirty="0">
                <a:ea typeface="SimSun" panose="02010600030101010101" pitchFamily="2" charset="-122"/>
              </a:rPr>
              <a:t> </a:t>
            </a:r>
            <a:r>
              <a:rPr lang="en-US" altLang="zh-CN" sz="2400" dirty="0">
                <a:solidFill>
                  <a:srgbClr val="FF0000"/>
                </a:solidFill>
                <a:ea typeface="SimSun" panose="02010600030101010101" pitchFamily="2" charset="-122"/>
              </a:rPr>
              <a:t>Cohesive</a:t>
            </a:r>
            <a:r>
              <a:rPr lang="en-US" altLang="zh-CN" sz="2400" dirty="0">
                <a:ea typeface="SimSun" panose="02010600030101010101" pitchFamily="2" charset="-122"/>
              </a:rPr>
              <a:t> within clusters</a:t>
            </a:r>
          </a:p>
          <a:p>
            <a:pPr lvl="1">
              <a:spcAft>
                <a:spcPts val="600"/>
              </a:spcAft>
            </a:pPr>
            <a:r>
              <a:rPr lang="en-US" altLang="zh-CN" sz="2400" b="1" dirty="0">
                <a:ea typeface="SimSun" panose="02010600030101010101" pitchFamily="2" charset="-122"/>
              </a:rPr>
              <a:t>Low inter-class similarity: </a:t>
            </a:r>
            <a:r>
              <a:rPr lang="en-US" altLang="zh-CN" sz="2400" dirty="0">
                <a:solidFill>
                  <a:srgbClr val="FF0000"/>
                </a:solidFill>
                <a:ea typeface="SimSun" panose="02010600030101010101" pitchFamily="2" charset="-122"/>
              </a:rPr>
              <a:t>Distinctive</a:t>
            </a:r>
            <a:r>
              <a:rPr lang="en-US" altLang="zh-CN" sz="2400" dirty="0">
                <a:ea typeface="SimSun" panose="02010600030101010101" pitchFamily="2" charset="-122"/>
              </a:rPr>
              <a:t> between clusters</a:t>
            </a:r>
          </a:p>
          <a:p>
            <a:pPr marL="457200" indent="-457200">
              <a:spcAft>
                <a:spcPts val="600"/>
              </a:spcAft>
            </a:pPr>
            <a:r>
              <a:rPr lang="en-US" altLang="zh-CN" sz="2400" b="1" dirty="0">
                <a:ea typeface="SimSun" panose="02010600030101010101" pitchFamily="2" charset="-122"/>
              </a:rPr>
              <a:t>Quality function</a:t>
            </a:r>
          </a:p>
          <a:p>
            <a:pPr marL="688968" lvl="1" indent="-457200">
              <a:spcAft>
                <a:spcPts val="600"/>
              </a:spcAft>
            </a:pPr>
            <a:r>
              <a:rPr lang="en-US" altLang="zh-CN" sz="2400" dirty="0">
                <a:ea typeface="SimSun" panose="02010600030101010101" pitchFamily="2" charset="-122"/>
              </a:rPr>
              <a:t>There is usually a separate “quality” function that measures the “goodness” of a cluster</a:t>
            </a:r>
          </a:p>
          <a:p>
            <a:pPr marL="688968" lvl="1" indent="-457200">
              <a:spcAft>
                <a:spcPts val="600"/>
              </a:spcAft>
            </a:pPr>
            <a:r>
              <a:rPr lang="en-US" altLang="zh-CN" sz="2400" dirty="0">
                <a:ea typeface="SimSun" panose="02010600030101010101" pitchFamily="2" charset="-122"/>
                <a:sym typeface="Symbol" panose="05050102010706020507" pitchFamily="18" charset="2"/>
              </a:rPr>
              <a:t>It is hard to define “similar enough” or “good enough”</a:t>
            </a:r>
          </a:p>
          <a:p>
            <a:pPr marL="855652" lvl="2" indent="-457200">
              <a:spcAft>
                <a:spcPts val="600"/>
              </a:spcAft>
            </a:pPr>
            <a:r>
              <a:rPr lang="en-US" altLang="zh-CN" sz="2400" dirty="0">
                <a:ea typeface="SimSun" panose="02010600030101010101" pitchFamily="2" charset="-122"/>
                <a:sym typeface="Symbol" panose="05050102010706020507" pitchFamily="18" charset="2"/>
              </a:rPr>
              <a:t>The answer is typically highly subjective</a:t>
            </a:r>
          </a:p>
          <a:p>
            <a:pPr marL="457200" indent="-457200">
              <a:spcAft>
                <a:spcPts val="600"/>
              </a:spcAft>
            </a:pPr>
            <a:r>
              <a:rPr lang="en-US" altLang="zh-CN" sz="2400" dirty="0">
                <a:ea typeface="SimSun" panose="02010600030101010101" pitchFamily="2" charset="-122"/>
                <a:sym typeface="Symbol" panose="05050102010706020507" pitchFamily="18" charset="2"/>
              </a:rPr>
              <a:t>There exist many similarity measures and/or functions for different applications</a:t>
            </a:r>
          </a:p>
          <a:p>
            <a:pPr marL="457200" indent="-457200">
              <a:spcAft>
                <a:spcPts val="600"/>
              </a:spcAft>
            </a:pPr>
            <a:r>
              <a:rPr lang="en-US" altLang="zh-CN" sz="2400" dirty="0">
                <a:ea typeface="SimSun" panose="02010600030101010101" pitchFamily="2" charset="-122"/>
                <a:sym typeface="Symbol" panose="05050102010706020507" pitchFamily="18" charset="2"/>
              </a:rPr>
              <a:t>Similarity measure is critical for cluster analysis</a:t>
            </a:r>
          </a:p>
        </p:txBody>
      </p:sp>
    </p:spTree>
    <p:extLst>
      <p:ext uri="{BB962C8B-B14F-4D97-AF65-F5344CB8AC3E}">
        <p14:creationId xmlns:p14="http://schemas.microsoft.com/office/powerpoint/2010/main" val="6289521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0" y="381001"/>
            <a:ext cx="12192000" cy="554039"/>
          </a:xfrm>
        </p:spPr>
        <p:txBody>
          <a:bodyPr>
            <a:noAutofit/>
          </a:bodyPr>
          <a:lstStyle/>
          <a:p>
            <a:r>
              <a:rPr lang="en-US" altLang="zh-CN" dirty="0">
                <a:ea typeface="SimSun" panose="02010600030101010101" pitchFamily="2" charset="-122"/>
              </a:rPr>
              <a:t>Gaussian Distribution</a:t>
            </a:r>
            <a:endParaRPr lang="en-US" altLang="en-US" dirty="0"/>
          </a:p>
        </p:txBody>
      </p:sp>
      <p:pic>
        <p:nvPicPr>
          <p:cNvPr id="4" name="Picture 6" descr="File:Planche de Galt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805" y="1249379"/>
            <a:ext cx="3352800"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9"/>
          <p:cNvSpPr txBox="1">
            <a:spLocks noChangeArrowheads="1"/>
          </p:cNvSpPr>
          <p:nvPr/>
        </p:nvSpPr>
        <p:spPr bwMode="auto">
          <a:xfrm>
            <a:off x="4172139" y="1976721"/>
            <a:ext cx="122372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r>
              <a:rPr lang="en-US" altLang="zh-CN" sz="2000" dirty="0">
                <a:solidFill>
                  <a:srgbClr val="000000"/>
                </a:solidFill>
                <a:ea typeface="SimSun" panose="02010600030101010101" pitchFamily="2" charset="-122"/>
              </a:rPr>
              <a:t>Bean machine: drop ball with pins</a:t>
            </a:r>
            <a:endParaRPr lang="zh-CN" altLang="en-US" sz="2000" dirty="0">
              <a:solidFill>
                <a:srgbClr val="000000"/>
              </a:solidFill>
              <a:ea typeface="SimSun" panose="02010600030101010101" pitchFamily="2" charset="-122"/>
            </a:endParaRPr>
          </a:p>
        </p:txBody>
      </p:sp>
      <p:pic>
        <p:nvPicPr>
          <p:cNvPr id="7" name="Picture 4" descr="http://home.dei.polimi.it/matteucc/Clustering/tutorial_html/images/image060.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1557" y="1468925"/>
            <a:ext cx="42672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File:Normal Distribution PDF.sv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541" y="4114800"/>
            <a:ext cx="4294188"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File:Gaussian 2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3503" y="3602525"/>
            <a:ext cx="37592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0"/>
          <p:cNvSpPr txBox="1">
            <a:spLocks noChangeArrowheads="1"/>
          </p:cNvSpPr>
          <p:nvPr/>
        </p:nvSpPr>
        <p:spPr bwMode="auto">
          <a:xfrm>
            <a:off x="4639729" y="5747441"/>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r>
              <a:rPr lang="en-US" altLang="zh-CN" sz="1600" dirty="0">
                <a:solidFill>
                  <a:srgbClr val="000000"/>
                </a:solidFill>
                <a:ea typeface="SimSun" panose="02010600030101010101" pitchFamily="2" charset="-122"/>
              </a:rPr>
              <a:t>1-d Gaussian</a:t>
            </a:r>
            <a:endParaRPr lang="zh-CN" altLang="en-US" sz="1600" dirty="0">
              <a:solidFill>
                <a:srgbClr val="000000"/>
              </a:solidFill>
              <a:ea typeface="SimSun" panose="02010600030101010101" pitchFamily="2" charset="-122"/>
            </a:endParaRPr>
          </a:p>
        </p:txBody>
      </p:sp>
      <p:sp>
        <p:nvSpPr>
          <p:cNvPr id="11" name="TextBox 11"/>
          <p:cNvSpPr txBox="1">
            <a:spLocks noChangeArrowheads="1"/>
          </p:cNvSpPr>
          <p:nvPr/>
        </p:nvSpPr>
        <p:spPr bwMode="auto">
          <a:xfrm>
            <a:off x="9128157" y="5837725"/>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r>
              <a:rPr lang="en-US" altLang="zh-CN" sz="1600">
                <a:solidFill>
                  <a:srgbClr val="000000"/>
                </a:solidFill>
                <a:ea typeface="SimSun" panose="02010600030101010101" pitchFamily="2" charset="-122"/>
              </a:rPr>
              <a:t>2-d Gaussian</a:t>
            </a:r>
            <a:endParaRPr lang="zh-CN" altLang="en-US" sz="1600">
              <a:solidFill>
                <a:srgbClr val="000000"/>
              </a:solidFill>
              <a:ea typeface="SimSun" panose="02010600030101010101" pitchFamily="2" charset="-122"/>
            </a:endParaRPr>
          </a:p>
        </p:txBody>
      </p:sp>
      <p:sp>
        <p:nvSpPr>
          <p:cNvPr id="12" name="TextBox 7"/>
          <p:cNvSpPr txBox="1">
            <a:spLocks noChangeArrowheads="1"/>
          </p:cNvSpPr>
          <p:nvPr/>
        </p:nvSpPr>
        <p:spPr bwMode="auto">
          <a:xfrm>
            <a:off x="6693403" y="6421925"/>
            <a:ext cx="2819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r>
              <a:rPr lang="en-US" altLang="zh-CN" sz="1000">
                <a:solidFill>
                  <a:srgbClr val="000000"/>
                </a:solidFill>
                <a:ea typeface="SimSun" panose="02010600030101010101" pitchFamily="2" charset="-122"/>
              </a:rPr>
              <a:t>From wikipedia and </a:t>
            </a:r>
            <a:r>
              <a:rPr lang="en-US" altLang="zh-CN" sz="1000">
                <a:solidFill>
                  <a:srgbClr val="000000"/>
                </a:solidFill>
                <a:ea typeface="SimSun" panose="02010600030101010101" pitchFamily="2" charset="-122"/>
                <a:hlinkClick r:id="rId7"/>
              </a:rPr>
              <a:t>http://home.dei.polimi.it</a:t>
            </a:r>
            <a:endParaRPr lang="zh-CN" altLang="en-US" sz="1000">
              <a:solidFill>
                <a:srgbClr val="000000"/>
              </a:solidFill>
              <a:ea typeface="SimSun" panose="02010600030101010101" pitchFamily="2" charset="-122"/>
            </a:endParaRPr>
          </a:p>
        </p:txBody>
      </p:sp>
    </p:spTree>
    <p:extLst>
      <p:ext uri="{BB962C8B-B14F-4D97-AF65-F5344CB8AC3E}">
        <p14:creationId xmlns:p14="http://schemas.microsoft.com/office/powerpoint/2010/main" val="31683795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0656" y="5459919"/>
            <a:ext cx="32543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2"/>
          <p:cNvSpPr>
            <a:spLocks noGrp="1" noChangeArrowheads="1"/>
          </p:cNvSpPr>
          <p:nvPr>
            <p:ph type="title"/>
          </p:nvPr>
        </p:nvSpPr>
        <p:spPr>
          <a:xfrm>
            <a:off x="0" y="381001"/>
            <a:ext cx="12192000" cy="554039"/>
          </a:xfrm>
        </p:spPr>
        <p:txBody>
          <a:bodyPr>
            <a:noAutofit/>
          </a:bodyPr>
          <a:lstStyle/>
          <a:p>
            <a:r>
              <a:rPr lang="en-US" altLang="zh-CN" dirty="0">
                <a:ea typeface="SimSun" panose="02010600030101010101" pitchFamily="2" charset="-122"/>
              </a:rPr>
              <a:t>A Probabilistic Hierarchical Clustering Algorithm</a:t>
            </a:r>
            <a:endParaRPr lang="en-US" altLang="en-US" dirty="0"/>
          </a:p>
        </p:txBody>
      </p:sp>
      <p:sp>
        <p:nvSpPr>
          <p:cNvPr id="25604" name="Rectangle 3"/>
          <p:cNvSpPr>
            <a:spLocks noGrp="1" noChangeArrowheads="1"/>
          </p:cNvSpPr>
          <p:nvPr>
            <p:ph idx="1"/>
          </p:nvPr>
        </p:nvSpPr>
        <p:spPr>
          <a:xfrm>
            <a:off x="526980" y="1198961"/>
            <a:ext cx="7970982" cy="4219934"/>
          </a:xfrm>
        </p:spPr>
        <p:txBody>
          <a:bodyPr/>
          <a:lstStyle/>
          <a:p>
            <a:r>
              <a:rPr lang="en-US" altLang="zh-CN" sz="2400" dirty="0">
                <a:ea typeface="SimSun" panose="02010600030101010101" pitchFamily="2" charset="-122"/>
              </a:rPr>
              <a:t>For a set of objects partitioned into </a:t>
            </a:r>
            <a:r>
              <a:rPr lang="en-US" altLang="zh-CN" sz="2400" i="1" dirty="0">
                <a:ea typeface="SimSun" panose="02010600030101010101" pitchFamily="2" charset="-122"/>
              </a:rPr>
              <a:t>m</a:t>
            </a:r>
            <a:r>
              <a:rPr lang="en-US" altLang="zh-CN" sz="2400" dirty="0">
                <a:ea typeface="SimSun" panose="02010600030101010101" pitchFamily="2" charset="-122"/>
              </a:rPr>
              <a:t> clusters </a:t>
            </a:r>
            <a:r>
              <a:rPr lang="en-US" altLang="zh-CN" sz="2400" i="1" dirty="0">
                <a:ea typeface="SimSun" panose="02010600030101010101" pitchFamily="2" charset="-122"/>
              </a:rPr>
              <a:t>C</a:t>
            </a:r>
            <a:r>
              <a:rPr lang="en-US" altLang="zh-CN" sz="2400" i="1" baseline="-25000" dirty="0">
                <a:ea typeface="SimSun" panose="02010600030101010101" pitchFamily="2" charset="-122"/>
              </a:rPr>
              <a:t>1</a:t>
            </a:r>
            <a:r>
              <a:rPr lang="en-US" altLang="zh-CN" sz="2400" i="1" dirty="0">
                <a:ea typeface="SimSun" panose="02010600030101010101" pitchFamily="2" charset="-122"/>
              </a:rPr>
              <a:t>, . . . ,C</a:t>
            </a:r>
            <a:r>
              <a:rPr lang="en-US" altLang="zh-CN" sz="2400" i="1" baseline="-25000" dirty="0">
                <a:ea typeface="SimSun" panose="02010600030101010101" pitchFamily="2" charset="-122"/>
              </a:rPr>
              <a:t>m</a:t>
            </a:r>
            <a:r>
              <a:rPr lang="en-US" altLang="zh-CN" sz="2400" dirty="0">
                <a:ea typeface="SimSun" panose="02010600030101010101" pitchFamily="2" charset="-122"/>
              </a:rPr>
              <a:t>, the quality can be measured by, </a:t>
            </a:r>
          </a:p>
          <a:p>
            <a:endParaRPr lang="en-US" altLang="zh-CN" sz="2400" dirty="0">
              <a:ea typeface="SimSun" panose="02010600030101010101" pitchFamily="2" charset="-122"/>
            </a:endParaRPr>
          </a:p>
          <a:p>
            <a:pPr lvl="2">
              <a:buNone/>
            </a:pPr>
            <a:r>
              <a:rPr lang="en-US" altLang="zh-CN" sz="2400" dirty="0">
                <a:ea typeface="SimSun" panose="02010600030101010101" pitchFamily="2" charset="-122"/>
              </a:rPr>
              <a:t>where </a:t>
            </a:r>
            <a:r>
              <a:rPr lang="en-US" altLang="zh-CN" sz="2400" i="1" dirty="0">
                <a:ea typeface="SimSun" panose="02010600030101010101" pitchFamily="2" charset="-122"/>
              </a:rPr>
              <a:t>P</a:t>
            </a:r>
            <a:r>
              <a:rPr lang="en-US" altLang="zh-CN" sz="2400" dirty="0">
                <a:ea typeface="SimSun" panose="02010600030101010101" pitchFamily="2" charset="-122"/>
              </a:rPr>
              <a:t>() is the maximum likelihood</a:t>
            </a:r>
          </a:p>
          <a:p>
            <a:r>
              <a:rPr lang="en-US" altLang="zh-CN" sz="2400" dirty="0">
                <a:ea typeface="SimSun" panose="02010600030101010101" pitchFamily="2" charset="-122"/>
              </a:rPr>
              <a:t>If we merge two clusters C</a:t>
            </a:r>
            <a:r>
              <a:rPr lang="en-US" altLang="zh-CN" sz="2400" baseline="-25000" dirty="0">
                <a:ea typeface="SimSun" panose="02010600030101010101" pitchFamily="2" charset="-122"/>
              </a:rPr>
              <a:t>j1</a:t>
            </a:r>
            <a:r>
              <a:rPr lang="en-US" altLang="zh-CN" sz="2400" dirty="0">
                <a:ea typeface="SimSun" panose="02010600030101010101" pitchFamily="2" charset="-122"/>
              </a:rPr>
              <a:t> and C</a:t>
            </a:r>
            <a:r>
              <a:rPr lang="en-US" altLang="zh-CN" sz="2400" baseline="-25000" dirty="0">
                <a:ea typeface="SimSun" panose="02010600030101010101" pitchFamily="2" charset="-122"/>
              </a:rPr>
              <a:t>j2 </a:t>
            </a:r>
            <a:r>
              <a:rPr lang="en-US" altLang="zh-CN" sz="2400" dirty="0">
                <a:ea typeface="SimSun" panose="02010600030101010101" pitchFamily="2" charset="-122"/>
              </a:rPr>
              <a:t>into a cluster C</a:t>
            </a:r>
            <a:r>
              <a:rPr lang="en-US" altLang="zh-CN" sz="2400" baseline="-25000" dirty="0">
                <a:ea typeface="SimSun" panose="02010600030101010101" pitchFamily="2" charset="-122"/>
              </a:rPr>
              <a:t>j1</a:t>
            </a:r>
            <a:r>
              <a:rPr lang="en-US" altLang="zh-CN" sz="2400" dirty="0">
                <a:ea typeface="SimSun" panose="02010600030101010101" pitchFamily="2" charset="-122"/>
              </a:rPr>
              <a:t>∪C</a:t>
            </a:r>
            <a:r>
              <a:rPr lang="en-US" altLang="zh-CN" sz="2400" baseline="-25000" dirty="0">
                <a:ea typeface="SimSun" panose="02010600030101010101" pitchFamily="2" charset="-122"/>
              </a:rPr>
              <a:t>j2</a:t>
            </a:r>
            <a:r>
              <a:rPr lang="en-US" altLang="zh-CN" sz="2400" dirty="0">
                <a:ea typeface="SimSun" panose="02010600030101010101" pitchFamily="2" charset="-122"/>
              </a:rPr>
              <a:t>, the change in quality of the overall clustering is</a:t>
            </a:r>
          </a:p>
          <a:p>
            <a:endParaRPr lang="en-US" altLang="zh-CN" sz="2400" dirty="0">
              <a:ea typeface="SimSun" panose="02010600030101010101" pitchFamily="2" charset="-122"/>
            </a:endParaRPr>
          </a:p>
          <a:p>
            <a:endParaRPr lang="en-US" altLang="zh-CN" sz="2400" dirty="0">
              <a:ea typeface="SimSun" panose="02010600030101010101" pitchFamily="2" charset="-122"/>
            </a:endParaRPr>
          </a:p>
          <a:p>
            <a:endParaRPr lang="en-US" altLang="zh-CN" sz="2400" dirty="0">
              <a:ea typeface="SimSun" panose="02010600030101010101" pitchFamily="2" charset="-122"/>
            </a:endParaRPr>
          </a:p>
          <a:p>
            <a:r>
              <a:rPr lang="en-US" altLang="zh-CN" sz="2400" dirty="0">
                <a:ea typeface="SimSun" panose="02010600030101010101" pitchFamily="2" charset="-122"/>
              </a:rPr>
              <a:t>Distance between clusters </a:t>
            </a:r>
            <a:r>
              <a:rPr lang="en-US" altLang="zh-CN" sz="2400" i="1" dirty="0">
                <a:ea typeface="SimSun" panose="02010600030101010101" pitchFamily="2" charset="-122"/>
              </a:rPr>
              <a:t>C</a:t>
            </a:r>
            <a:r>
              <a:rPr lang="en-US" altLang="zh-CN" sz="2400" i="1" baseline="-25000" dirty="0">
                <a:ea typeface="SimSun" panose="02010600030101010101" pitchFamily="2" charset="-122"/>
              </a:rPr>
              <a:t>1</a:t>
            </a:r>
            <a:r>
              <a:rPr lang="en-US" altLang="zh-CN" sz="2400" dirty="0">
                <a:ea typeface="SimSun" panose="02010600030101010101" pitchFamily="2" charset="-122"/>
              </a:rPr>
              <a:t> and </a:t>
            </a:r>
            <a:r>
              <a:rPr lang="en-US" altLang="zh-CN" sz="2400" i="1" dirty="0">
                <a:ea typeface="SimSun" panose="02010600030101010101" pitchFamily="2" charset="-122"/>
              </a:rPr>
              <a:t>C</a:t>
            </a:r>
            <a:r>
              <a:rPr lang="en-US" altLang="zh-CN" sz="2400" i="1" baseline="-25000" dirty="0">
                <a:ea typeface="SimSun" panose="02010600030101010101" pitchFamily="2" charset="-122"/>
              </a:rPr>
              <a:t>2</a:t>
            </a:r>
            <a:r>
              <a:rPr lang="en-US" altLang="zh-CN" sz="2400" dirty="0">
                <a:ea typeface="SimSun" panose="02010600030101010101" pitchFamily="2" charset="-122"/>
              </a:rPr>
              <a:t>:</a:t>
            </a:r>
          </a:p>
          <a:p>
            <a:pPr marL="0" indent="0">
              <a:buNone/>
            </a:pPr>
            <a:endParaRPr lang="en-US" altLang="zh-CN" sz="2400" dirty="0">
              <a:ea typeface="SimSun" panose="02010600030101010101" pitchFamily="2" charset="-122"/>
            </a:endParaRPr>
          </a:p>
          <a:p>
            <a:r>
              <a:rPr lang="en-US" altLang="zh-CN" sz="2400" dirty="0">
                <a:ea typeface="SimSun" panose="02010600030101010101" pitchFamily="2" charset="-122"/>
              </a:rPr>
              <a:t>If </a:t>
            </a:r>
            <a:r>
              <a:rPr lang="en-US" altLang="zh-CN" sz="2400" dirty="0" err="1">
                <a:ea typeface="SimSun" panose="02010600030101010101" pitchFamily="2" charset="-122"/>
              </a:rPr>
              <a:t>dist</a:t>
            </a:r>
            <a:r>
              <a:rPr lang="en-US" altLang="zh-CN" sz="2400" dirty="0">
                <a:ea typeface="SimSun" panose="02010600030101010101" pitchFamily="2" charset="-122"/>
              </a:rPr>
              <a:t>(C</a:t>
            </a:r>
            <a:r>
              <a:rPr lang="en-US" altLang="zh-CN" sz="2400" baseline="-25000" dirty="0">
                <a:ea typeface="SimSun" panose="02010600030101010101" pitchFamily="2" charset="-122"/>
              </a:rPr>
              <a:t>i</a:t>
            </a:r>
            <a:r>
              <a:rPr lang="en-US" altLang="zh-CN" sz="2400" dirty="0">
                <a:ea typeface="SimSun" panose="02010600030101010101" pitchFamily="2" charset="-122"/>
              </a:rPr>
              <a:t>, </a:t>
            </a:r>
            <a:r>
              <a:rPr lang="en-US" altLang="zh-CN" sz="2400" dirty="0" err="1">
                <a:ea typeface="SimSun" panose="02010600030101010101" pitchFamily="2" charset="-122"/>
              </a:rPr>
              <a:t>C</a:t>
            </a:r>
            <a:r>
              <a:rPr lang="en-US" altLang="zh-CN" sz="2400" baseline="-25000" dirty="0" err="1">
                <a:ea typeface="SimSun" panose="02010600030101010101" pitchFamily="2" charset="-122"/>
              </a:rPr>
              <a:t>j</a:t>
            </a:r>
            <a:r>
              <a:rPr lang="en-US" altLang="zh-CN" sz="2400" dirty="0">
                <a:ea typeface="SimSun" panose="02010600030101010101" pitchFamily="2" charset="-122"/>
              </a:rPr>
              <a:t>) &lt; 0, merge C</a:t>
            </a:r>
            <a:r>
              <a:rPr lang="en-US" altLang="zh-CN" sz="2400" baseline="-25000" dirty="0">
                <a:ea typeface="SimSun" panose="02010600030101010101" pitchFamily="2" charset="-122"/>
              </a:rPr>
              <a:t>i </a:t>
            </a:r>
            <a:r>
              <a:rPr lang="en-US" altLang="zh-CN" sz="2400" dirty="0">
                <a:ea typeface="SimSun" panose="02010600030101010101" pitchFamily="2" charset="-122"/>
              </a:rPr>
              <a:t>and </a:t>
            </a:r>
            <a:r>
              <a:rPr lang="en-US" altLang="zh-CN" sz="2400" dirty="0" err="1">
                <a:ea typeface="SimSun" panose="02010600030101010101" pitchFamily="2" charset="-122"/>
              </a:rPr>
              <a:t>C</a:t>
            </a:r>
            <a:r>
              <a:rPr lang="en-US" altLang="zh-CN" sz="2400" baseline="-25000" dirty="0" err="1">
                <a:ea typeface="SimSun" panose="02010600030101010101" pitchFamily="2" charset="-122"/>
              </a:rPr>
              <a:t>j</a:t>
            </a:r>
            <a:endParaRPr lang="en-US" altLang="zh-CN" sz="2400" baseline="-25000" dirty="0">
              <a:ea typeface="SimSun" panose="02010600030101010101" pitchFamily="2" charset="-122"/>
            </a:endParaRPr>
          </a:p>
        </p:txBody>
      </p:sp>
      <p:pic>
        <p:nvPicPr>
          <p:cNvPr id="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600" y="1856510"/>
            <a:ext cx="3025775"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7691" y="3806539"/>
            <a:ext cx="62484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noChangeAspect="1" noChangeArrowheads="1"/>
          </p:cNvPicPr>
          <p:nvPr/>
        </p:nvPicPr>
        <p:blipFill>
          <a:blip r:embed="rId6"/>
          <a:srcRect/>
          <a:stretch>
            <a:fillRect/>
          </a:stretch>
        </p:blipFill>
        <p:spPr bwMode="auto">
          <a:xfrm>
            <a:off x="7423293" y="4200776"/>
            <a:ext cx="3820464" cy="2436238"/>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pic>
    </p:spTree>
    <p:extLst>
      <p:ext uri="{BB962C8B-B14F-4D97-AF65-F5344CB8AC3E}">
        <p14:creationId xmlns:p14="http://schemas.microsoft.com/office/powerpoint/2010/main" val="181753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0" y="95250"/>
            <a:ext cx="12192000" cy="990600"/>
          </a:xfrm>
        </p:spPr>
        <p:txBody>
          <a:bodyPr vert="horz" lIns="92075" tIns="46038" rIns="92075" bIns="46038" rtlCol="0" anchor="ctr">
            <a:noAutofit/>
          </a:bodyPr>
          <a:lstStyle/>
          <a:p>
            <a:pPr eaLnBrk="1" hangingPunct="1"/>
            <a:r>
              <a:rPr lang="en-US" altLang="zh-CN" sz="3800" dirty="0">
                <a:ea typeface="SimSun" panose="02010600030101010101" pitchFamily="2" charset="-122"/>
              </a:rPr>
              <a:t>Chapter 10. </a:t>
            </a:r>
            <a:r>
              <a:rPr lang="en-AU" altLang="zh-TW" sz="3800" dirty="0">
                <a:ea typeface="PMingLiU" panose="02020500000000000000" pitchFamily="18" charset="-120"/>
              </a:rPr>
              <a:t>Cluster Analysis: Basic Concepts and Methods</a:t>
            </a:r>
            <a:endParaRPr lang="en-US" altLang="zh-CN" sz="3800" dirty="0">
              <a:ea typeface="PMingLiU" panose="02020500000000000000" pitchFamily="18" charset="-120"/>
            </a:endParaRPr>
          </a:p>
        </p:txBody>
      </p:sp>
      <p:sp>
        <p:nvSpPr>
          <p:cNvPr id="12292" name="Rectangle 3"/>
          <p:cNvSpPr>
            <a:spLocks noGrp="1" noChangeArrowheads="1"/>
          </p:cNvSpPr>
          <p:nvPr>
            <p:ph type="body" idx="4294967295"/>
          </p:nvPr>
        </p:nvSpPr>
        <p:spPr>
          <a:xfrm>
            <a:off x="638175" y="1211840"/>
            <a:ext cx="10915650" cy="5595937"/>
          </a:xfrm>
        </p:spPr>
        <p:txBody>
          <a:bodyPr vert="horz" lIns="92075" tIns="46038" rIns="92075" bIns="46038" rtlCol="0">
            <a:noAutofit/>
          </a:bodyPr>
          <a:lstStyle/>
          <a:p>
            <a:pPr marL="533400" indent="-533400">
              <a:lnSpc>
                <a:spcPct val="200000"/>
              </a:lnSpc>
            </a:pPr>
            <a:r>
              <a:rPr lang="en-US" altLang="zh-CN" sz="2800" dirty="0">
                <a:latin typeface="Calibri" panose="020F0502020204030204" pitchFamily="34" charset="0"/>
                <a:ea typeface="SimSun" panose="02010600030101010101" pitchFamily="2" charset="-122"/>
              </a:rPr>
              <a:t>Cluster Analysis: An Introduction</a:t>
            </a:r>
          </a:p>
          <a:p>
            <a:pPr marL="533400" indent="-533400">
              <a:lnSpc>
                <a:spcPct val="200000"/>
              </a:lnSpc>
            </a:pPr>
            <a:r>
              <a:rPr lang="en-US" altLang="zh-CN" sz="2800" dirty="0">
                <a:latin typeface="Calibri" panose="020F0502020204030204" pitchFamily="34" charset="0"/>
                <a:ea typeface="SimSun" panose="02010600030101010101" pitchFamily="2" charset="-122"/>
              </a:rPr>
              <a:t>Partitioning Methods</a:t>
            </a:r>
          </a:p>
          <a:p>
            <a:pPr marL="533400" indent="-533400">
              <a:lnSpc>
                <a:spcPct val="200000"/>
              </a:lnSpc>
            </a:pPr>
            <a:r>
              <a:rPr lang="en-US" altLang="zh-CN" sz="2800" dirty="0">
                <a:latin typeface="Calibri" panose="020F0502020204030204" pitchFamily="34" charset="0"/>
                <a:ea typeface="SimSun" panose="02010600030101010101" pitchFamily="2" charset="-122"/>
              </a:rPr>
              <a:t>Hierarchical Methods</a:t>
            </a:r>
          </a:p>
          <a:p>
            <a:pPr marL="533400" indent="-533400">
              <a:lnSpc>
                <a:spcPct val="200000"/>
              </a:lnSpc>
            </a:pPr>
            <a:r>
              <a:rPr lang="en-US" altLang="zh-CN" sz="2800" dirty="0">
                <a:solidFill>
                  <a:schemeClr val="bg1">
                    <a:lumMod val="75000"/>
                  </a:schemeClr>
                </a:solidFill>
                <a:latin typeface="Calibri" panose="020F0502020204030204" pitchFamily="34" charset="0"/>
                <a:ea typeface="SimSun" panose="02010600030101010101" pitchFamily="2" charset="-122"/>
              </a:rPr>
              <a:t>Density- and Grid-Based Methods</a:t>
            </a:r>
          </a:p>
          <a:p>
            <a:pPr marL="533400" indent="-533400">
              <a:lnSpc>
                <a:spcPct val="200000"/>
              </a:lnSpc>
            </a:pPr>
            <a:r>
              <a:rPr lang="en-US" altLang="zh-CN" sz="2800" dirty="0">
                <a:latin typeface="Calibri" panose="020F0502020204030204" pitchFamily="34" charset="0"/>
                <a:ea typeface="SimSun" panose="02010600030101010101" pitchFamily="2" charset="-122"/>
              </a:rPr>
              <a:t>Evaluation of Clustering</a:t>
            </a:r>
          </a:p>
          <a:p>
            <a:pPr marL="533400" indent="-533400">
              <a:lnSpc>
                <a:spcPct val="200000"/>
              </a:lnSpc>
            </a:pPr>
            <a:r>
              <a:rPr lang="en-US" altLang="zh-CN" sz="2800" dirty="0">
                <a:latin typeface="Calibri" panose="020F0502020204030204" pitchFamily="34" charset="0"/>
                <a:ea typeface="SimSun" panose="02010600030101010101" pitchFamily="2" charset="-122"/>
              </a:rPr>
              <a:t>Summary</a:t>
            </a:r>
          </a:p>
        </p:txBody>
      </p:sp>
      <p:sp>
        <p:nvSpPr>
          <p:cNvPr id="12293" name="AutoShape 5"/>
          <p:cNvSpPr>
            <a:spLocks noChangeArrowheads="1"/>
          </p:cNvSpPr>
          <p:nvPr/>
        </p:nvSpPr>
        <p:spPr bwMode="auto">
          <a:xfrm rot="9867012">
            <a:off x="6455751" y="4149414"/>
            <a:ext cx="304800" cy="381000"/>
          </a:xfrm>
          <a:prstGeom prst="notchedRightArrow">
            <a:avLst>
              <a:gd name="adj1" fmla="val 50000"/>
              <a:gd name="adj2" fmla="val 25000"/>
            </a:avLst>
          </a:prstGeom>
          <a:solidFill>
            <a:srgbClr val="00CCFF"/>
          </a:solidFill>
          <a:ln w="9525">
            <a:solidFill>
              <a:schemeClr val="tx1"/>
            </a:solidFill>
            <a:miter lim="800000"/>
            <a:headEnd/>
            <a:tailEnd/>
          </a:ln>
        </p:spPr>
        <p:txBody>
          <a:bodyPr rot="10800000"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zh-CN" altLang="zh-CN" sz="1800">
              <a:solidFill>
                <a:srgbClr val="000000"/>
              </a:solidFill>
            </a:endParaRPr>
          </a:p>
        </p:txBody>
      </p:sp>
    </p:spTree>
    <p:extLst>
      <p:ext uri="{BB962C8B-B14F-4D97-AF65-F5344CB8AC3E}">
        <p14:creationId xmlns:p14="http://schemas.microsoft.com/office/powerpoint/2010/main" val="150745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4" y="63790"/>
            <a:ext cx="12456966" cy="840508"/>
          </a:xfrm>
        </p:spPr>
        <p:txBody>
          <a:bodyPr>
            <a:noAutofit/>
          </a:bodyPr>
          <a:lstStyle/>
          <a:p>
            <a:pPr defTabSz="1219110"/>
            <a:r>
              <a:rPr lang="en-US" altLang="en-US" kern="0" dirty="0">
                <a:solidFill>
                  <a:schemeClr val="bg1">
                    <a:lumMod val="75000"/>
                  </a:schemeClr>
                </a:solidFill>
              </a:rPr>
              <a:t>Density-Based and Grid-Based Clustering Methods</a:t>
            </a:r>
            <a:endParaRPr lang="en-US" dirty="0">
              <a:solidFill>
                <a:schemeClr val="bg1">
                  <a:lumMod val="75000"/>
                </a:schemeClr>
              </a:solidFill>
            </a:endParaRPr>
          </a:p>
        </p:txBody>
      </p:sp>
      <p:sp>
        <p:nvSpPr>
          <p:cNvPr id="5" name="Rectangle 3"/>
          <p:cNvSpPr txBox="1">
            <a:spLocks noChangeArrowheads="1"/>
          </p:cNvSpPr>
          <p:nvPr/>
        </p:nvSpPr>
        <p:spPr>
          <a:xfrm>
            <a:off x="579148" y="1293091"/>
            <a:ext cx="11151034" cy="5190836"/>
          </a:xfrm>
          <a:prstGeom prst="rect">
            <a:avLst/>
          </a:prstGeom>
        </p:spPr>
        <p:txBody>
          <a:bodyPr vert="horz" lIns="91438" tIns="45719" rIns="91438" bIns="45719" rtlCol="0">
            <a:noAutofit/>
          </a:bodyPr>
          <a:lstStyle>
            <a:lvl1pPr marL="285744" indent="-285744" algn="l" defTabSz="914377"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800" kern="1200">
                <a:solidFill>
                  <a:schemeClr val="tx1"/>
                </a:solidFill>
                <a:latin typeface="+mn-lt"/>
                <a:ea typeface="+mn-ea"/>
                <a:cs typeface="+mn-cs"/>
              </a:defRPr>
            </a:lvl1pPr>
            <a:lvl2pPr marL="573088" indent="-373063" algn="l" defTabSz="914377"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800" kern="1200">
                <a:solidFill>
                  <a:schemeClr val="tx1"/>
                </a:solidFill>
                <a:latin typeface="+mn-lt"/>
                <a:ea typeface="+mn-ea"/>
                <a:cs typeface="+mn-cs"/>
              </a:defRPr>
            </a:lvl2pPr>
            <a:lvl3pPr marL="684196" indent="-300031" algn="l" defTabSz="914377"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800" kern="1200">
                <a:solidFill>
                  <a:schemeClr val="tx1"/>
                </a:solidFill>
                <a:latin typeface="+mn-lt"/>
                <a:ea typeface="+mn-ea"/>
                <a:cs typeface="+mn-cs"/>
              </a:defRPr>
            </a:lvl3pPr>
            <a:lvl4pPr marL="912813" indent="-290513" algn="l" defTabSz="914377"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800" kern="1200">
                <a:solidFill>
                  <a:schemeClr val="tx1"/>
                </a:solidFill>
                <a:latin typeface="+mn-lt"/>
                <a:ea typeface="+mn-ea"/>
                <a:cs typeface="+mn-cs"/>
              </a:defRPr>
            </a:lvl4pPr>
            <a:lvl5pPr marL="1143000" indent="-274638" algn="l" defTabSz="914377"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800" kern="1200">
                <a:solidFill>
                  <a:schemeClr val="tx1"/>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defTabSz="1219110">
              <a:spcBef>
                <a:spcPts val="1200"/>
              </a:spcBef>
              <a:spcAft>
                <a:spcPts val="600"/>
              </a:spcAft>
            </a:pPr>
            <a:r>
              <a:rPr lang="en-US" altLang="zh-CN">
                <a:solidFill>
                  <a:srgbClr val="000000"/>
                </a:solidFill>
              </a:rPr>
              <a:t>Density-Based Clustering</a:t>
            </a:r>
          </a:p>
          <a:p>
            <a:pPr lvl="1" defTabSz="1219110">
              <a:spcBef>
                <a:spcPts val="1200"/>
              </a:spcBef>
              <a:spcAft>
                <a:spcPts val="600"/>
              </a:spcAft>
            </a:pPr>
            <a:r>
              <a:rPr lang="en-US" altLang="zh-CN">
                <a:solidFill>
                  <a:srgbClr val="000000"/>
                </a:solidFill>
              </a:rPr>
              <a:t>Basic Concepts</a:t>
            </a:r>
            <a:endParaRPr lang="en-US">
              <a:solidFill>
                <a:prstClr val="black"/>
              </a:solidFill>
            </a:endParaRPr>
          </a:p>
          <a:p>
            <a:pPr lvl="1" defTabSz="1219110">
              <a:spcBef>
                <a:spcPts val="1200"/>
              </a:spcBef>
              <a:spcAft>
                <a:spcPts val="600"/>
              </a:spcAft>
            </a:pPr>
            <a:r>
              <a:rPr lang="en-US" altLang="zh-CN">
                <a:solidFill>
                  <a:prstClr val="black"/>
                </a:solidFill>
              </a:rPr>
              <a:t>DBSCAN: A </a:t>
            </a:r>
            <a:r>
              <a:rPr lang="en-US" altLang="zh-CN">
                <a:solidFill>
                  <a:srgbClr val="000000"/>
                </a:solidFill>
              </a:rPr>
              <a:t>Density-Based Clustering Algorithm</a:t>
            </a:r>
            <a:endParaRPr lang="en-US">
              <a:solidFill>
                <a:prstClr val="black"/>
              </a:solidFill>
            </a:endParaRPr>
          </a:p>
          <a:p>
            <a:pPr lvl="1" defTabSz="1219110">
              <a:spcBef>
                <a:spcPts val="1200"/>
              </a:spcBef>
              <a:spcAft>
                <a:spcPts val="600"/>
              </a:spcAft>
            </a:pPr>
            <a:r>
              <a:rPr lang="en-US" altLang="zh-CN">
                <a:solidFill>
                  <a:prstClr val="black"/>
                </a:solidFill>
              </a:rPr>
              <a:t>OPTICS: </a:t>
            </a:r>
            <a:r>
              <a:rPr lang="en-US" altLang="zh-CN">
                <a:solidFill>
                  <a:srgbClr val="000000"/>
                </a:solidFill>
              </a:rPr>
              <a:t>Ordering Points To Identify Clustering Structure</a:t>
            </a:r>
            <a:endParaRPr lang="en-US">
              <a:solidFill>
                <a:prstClr val="black"/>
              </a:solidFill>
            </a:endParaRPr>
          </a:p>
          <a:p>
            <a:pPr defTabSz="1219110">
              <a:spcBef>
                <a:spcPts val="1200"/>
              </a:spcBef>
              <a:spcAft>
                <a:spcPts val="600"/>
              </a:spcAft>
            </a:pPr>
            <a:r>
              <a:rPr lang="en-US" altLang="zh-CN">
                <a:solidFill>
                  <a:srgbClr val="000000"/>
                </a:solidFill>
              </a:rPr>
              <a:t>Grid-Based Clustering Methods </a:t>
            </a:r>
            <a:endParaRPr lang="en-US">
              <a:solidFill>
                <a:prstClr val="black"/>
              </a:solidFill>
            </a:endParaRPr>
          </a:p>
          <a:p>
            <a:pPr lvl="1">
              <a:spcBef>
                <a:spcPts val="1200"/>
              </a:spcBef>
              <a:spcAft>
                <a:spcPts val="600"/>
              </a:spcAft>
            </a:pPr>
            <a:r>
              <a:rPr lang="en-US" altLang="zh-CN">
                <a:solidFill>
                  <a:srgbClr val="000000"/>
                </a:solidFill>
              </a:rPr>
              <a:t>Basic Concepts</a:t>
            </a:r>
            <a:endParaRPr lang="en-US">
              <a:solidFill>
                <a:prstClr val="black"/>
              </a:solidFill>
            </a:endParaRPr>
          </a:p>
          <a:p>
            <a:pPr lvl="1">
              <a:spcBef>
                <a:spcPts val="1200"/>
              </a:spcBef>
              <a:spcAft>
                <a:spcPts val="600"/>
              </a:spcAft>
            </a:pPr>
            <a:r>
              <a:rPr lang="en-US" altLang="zh-CN">
                <a:solidFill>
                  <a:srgbClr val="000000"/>
                </a:solidFill>
              </a:rPr>
              <a:t>STING: A Statistical Information Grid Approach</a:t>
            </a:r>
            <a:endParaRPr lang="en-US">
              <a:solidFill>
                <a:prstClr val="black"/>
              </a:solidFill>
            </a:endParaRPr>
          </a:p>
          <a:p>
            <a:pPr lvl="1">
              <a:spcBef>
                <a:spcPts val="1200"/>
              </a:spcBef>
              <a:spcAft>
                <a:spcPts val="600"/>
              </a:spcAft>
            </a:pPr>
            <a:r>
              <a:rPr lang="en-US" altLang="zh-CN">
                <a:solidFill>
                  <a:srgbClr val="000000"/>
                </a:solidFill>
              </a:rPr>
              <a:t>CLIQUE: Grid-Based Subspace Clustering</a:t>
            </a:r>
            <a:endParaRPr lang="en-US" altLang="zh-CN" dirty="0">
              <a:solidFill>
                <a:prstClr val="black"/>
              </a:solidFill>
            </a:endParaRPr>
          </a:p>
        </p:txBody>
      </p:sp>
    </p:spTree>
    <p:extLst>
      <p:ext uri="{BB962C8B-B14F-4D97-AF65-F5344CB8AC3E}">
        <p14:creationId xmlns:p14="http://schemas.microsoft.com/office/powerpoint/2010/main" val="20801275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vert="horz" lIns="92075" tIns="46038" rIns="92075" bIns="46038" rtlCol="0" anchor="ctr">
            <a:noAutofit/>
          </a:bodyPr>
          <a:lstStyle/>
          <a:p>
            <a:r>
              <a:rPr lang="en-US" altLang="zh-CN" dirty="0">
                <a:ea typeface="SimSun" panose="02010600030101010101" pitchFamily="2" charset="-122"/>
              </a:rPr>
              <a:t>Density-Based Clustering Methods</a:t>
            </a:r>
            <a:endParaRPr lang="en-US" altLang="zh-CN" sz="4000" dirty="0">
              <a:ea typeface="SimSun" panose="02010600030101010101" pitchFamily="2" charset="-122"/>
            </a:endParaRPr>
          </a:p>
        </p:txBody>
      </p:sp>
      <p:sp>
        <p:nvSpPr>
          <p:cNvPr id="24579" name="Rectangle 3"/>
          <p:cNvSpPr>
            <a:spLocks noGrp="1" noChangeArrowheads="1"/>
          </p:cNvSpPr>
          <p:nvPr>
            <p:ph type="body" sz="half" idx="1"/>
          </p:nvPr>
        </p:nvSpPr>
        <p:spPr>
          <a:xfrm>
            <a:off x="529389" y="1215189"/>
            <a:ext cx="10635916" cy="5105400"/>
          </a:xfrm>
        </p:spPr>
        <p:txBody>
          <a:bodyPr vert="horz" lIns="92075" tIns="46038" rIns="92075" bIns="46038" rtlCol="0">
            <a:noAutofit/>
          </a:bodyPr>
          <a:lstStyle/>
          <a:p>
            <a:pPr>
              <a:spcBef>
                <a:spcPct val="50000"/>
              </a:spcBef>
            </a:pPr>
            <a:r>
              <a:rPr lang="en-US" altLang="zh-CN" dirty="0">
                <a:ea typeface="SimSun" panose="02010600030101010101" pitchFamily="2" charset="-122"/>
              </a:rPr>
              <a:t>Clustering based on density (a local cluster criterion), such as density-connected points</a:t>
            </a:r>
          </a:p>
          <a:p>
            <a:pPr>
              <a:lnSpc>
                <a:spcPct val="50000"/>
              </a:lnSpc>
              <a:spcBef>
                <a:spcPct val="50000"/>
              </a:spcBef>
            </a:pPr>
            <a:r>
              <a:rPr lang="en-US" altLang="zh-CN" dirty="0">
                <a:ea typeface="SimSun" panose="02010600030101010101" pitchFamily="2" charset="-122"/>
              </a:rPr>
              <a:t>Major features:</a:t>
            </a:r>
          </a:p>
          <a:p>
            <a:pPr lvl="1">
              <a:lnSpc>
                <a:spcPct val="50000"/>
              </a:lnSpc>
              <a:spcBef>
                <a:spcPct val="50000"/>
              </a:spcBef>
            </a:pPr>
            <a:r>
              <a:rPr lang="en-US" altLang="zh-CN" dirty="0">
                <a:ea typeface="SimSun" panose="02010600030101010101" pitchFamily="2" charset="-122"/>
              </a:rPr>
              <a:t>Discover clusters of arbitrary shape</a:t>
            </a:r>
          </a:p>
          <a:p>
            <a:pPr lvl="1">
              <a:lnSpc>
                <a:spcPct val="50000"/>
              </a:lnSpc>
              <a:spcBef>
                <a:spcPct val="50000"/>
              </a:spcBef>
            </a:pPr>
            <a:r>
              <a:rPr lang="en-US" altLang="zh-CN" dirty="0">
                <a:ea typeface="SimSun" panose="02010600030101010101" pitchFamily="2" charset="-122"/>
              </a:rPr>
              <a:t>Handle noise</a:t>
            </a:r>
          </a:p>
          <a:p>
            <a:pPr lvl="1">
              <a:lnSpc>
                <a:spcPct val="50000"/>
              </a:lnSpc>
              <a:spcBef>
                <a:spcPct val="50000"/>
              </a:spcBef>
            </a:pPr>
            <a:r>
              <a:rPr lang="en-US" altLang="zh-CN" dirty="0">
                <a:ea typeface="SimSun" panose="02010600030101010101" pitchFamily="2" charset="-122"/>
              </a:rPr>
              <a:t>One scan (only examine the local region to justify density)</a:t>
            </a:r>
          </a:p>
          <a:p>
            <a:pPr lvl="1">
              <a:lnSpc>
                <a:spcPct val="50000"/>
              </a:lnSpc>
              <a:spcBef>
                <a:spcPct val="50000"/>
              </a:spcBef>
            </a:pPr>
            <a:r>
              <a:rPr lang="en-US" altLang="zh-CN" dirty="0">
                <a:ea typeface="SimSun" panose="02010600030101010101" pitchFamily="2" charset="-122"/>
              </a:rPr>
              <a:t>Need density parameters as termination condition</a:t>
            </a:r>
          </a:p>
          <a:p>
            <a:pPr>
              <a:lnSpc>
                <a:spcPct val="90000"/>
              </a:lnSpc>
              <a:spcBef>
                <a:spcPct val="50000"/>
              </a:spcBef>
            </a:pPr>
            <a:r>
              <a:rPr lang="en-US" altLang="zh-CN" dirty="0">
                <a:ea typeface="SimSun" panose="02010600030101010101" pitchFamily="2" charset="-122"/>
              </a:rPr>
              <a:t>Several interesting studies:</a:t>
            </a:r>
          </a:p>
          <a:p>
            <a:pPr lvl="1"/>
            <a:r>
              <a:rPr lang="en-US" altLang="zh-CN" u="sng" dirty="0">
                <a:ea typeface="SimSun" panose="02010600030101010101" pitchFamily="2" charset="-122"/>
              </a:rPr>
              <a:t>DBSCAN:</a:t>
            </a:r>
            <a:r>
              <a:rPr lang="en-US" altLang="zh-CN" dirty="0">
                <a:ea typeface="SimSun" panose="02010600030101010101" pitchFamily="2" charset="-122"/>
              </a:rPr>
              <a:t> Ester, et al. (KDD</a:t>
            </a:r>
            <a:r>
              <a:rPr lang="en-US" altLang="zh-CN" dirty="0">
                <a:latin typeface="Times New Roman" panose="02020603050405020304" pitchFamily="18" charset="0"/>
                <a:ea typeface="SimSun" panose="02010600030101010101" pitchFamily="2" charset="-122"/>
              </a:rPr>
              <a:t>’</a:t>
            </a:r>
            <a:r>
              <a:rPr lang="en-US" altLang="zh-CN" dirty="0">
                <a:ea typeface="SimSun" panose="02010600030101010101" pitchFamily="2" charset="-122"/>
              </a:rPr>
              <a:t>96)</a:t>
            </a:r>
          </a:p>
          <a:p>
            <a:pPr lvl="1"/>
            <a:r>
              <a:rPr lang="en-US" altLang="zh-CN" u="sng" dirty="0">
                <a:ea typeface="SimSun" panose="02010600030101010101" pitchFamily="2" charset="-122"/>
              </a:rPr>
              <a:t>OPTICS</a:t>
            </a:r>
            <a:r>
              <a:rPr lang="en-US" altLang="zh-CN" dirty="0">
                <a:ea typeface="SimSun" panose="02010600030101010101" pitchFamily="2" charset="-122"/>
              </a:rPr>
              <a:t>: </a:t>
            </a:r>
            <a:r>
              <a:rPr lang="en-US" altLang="zh-CN" dirty="0" err="1">
                <a:ea typeface="SimSun" panose="02010600030101010101" pitchFamily="2" charset="-122"/>
              </a:rPr>
              <a:t>Ankerst</a:t>
            </a:r>
            <a:r>
              <a:rPr lang="en-US" altLang="zh-CN" dirty="0">
                <a:ea typeface="SimSun" panose="02010600030101010101" pitchFamily="2" charset="-122"/>
              </a:rPr>
              <a:t>, et al (SIGMOD</a:t>
            </a:r>
            <a:r>
              <a:rPr lang="en-US" altLang="zh-CN" dirty="0">
                <a:latin typeface="Times New Roman" panose="02020603050405020304" pitchFamily="18" charset="0"/>
                <a:ea typeface="SimSun" panose="02010600030101010101" pitchFamily="2" charset="-122"/>
              </a:rPr>
              <a:t>’</a:t>
            </a:r>
            <a:r>
              <a:rPr lang="en-US" altLang="zh-CN" dirty="0">
                <a:ea typeface="SimSun" panose="02010600030101010101" pitchFamily="2" charset="-122"/>
              </a:rPr>
              <a:t>99)</a:t>
            </a:r>
          </a:p>
          <a:p>
            <a:pPr lvl="1"/>
            <a:r>
              <a:rPr lang="en-US" altLang="zh-CN" u="sng" dirty="0">
                <a:ea typeface="SimSun" panose="02010600030101010101" pitchFamily="2" charset="-122"/>
              </a:rPr>
              <a:t>DENCLUE</a:t>
            </a:r>
            <a:r>
              <a:rPr lang="en-US" altLang="zh-CN" dirty="0">
                <a:ea typeface="SimSun" panose="02010600030101010101" pitchFamily="2" charset="-122"/>
              </a:rPr>
              <a:t>: </a:t>
            </a:r>
            <a:r>
              <a:rPr lang="en-US" altLang="zh-CN" dirty="0" err="1">
                <a:ea typeface="SimSun" panose="02010600030101010101" pitchFamily="2" charset="-122"/>
              </a:rPr>
              <a:t>Hinneburg</a:t>
            </a:r>
            <a:r>
              <a:rPr lang="en-US" altLang="zh-CN" dirty="0">
                <a:ea typeface="SimSun" panose="02010600030101010101" pitchFamily="2" charset="-122"/>
              </a:rPr>
              <a:t> &amp; D. </a:t>
            </a:r>
            <a:r>
              <a:rPr lang="en-US" altLang="zh-CN" dirty="0" err="1">
                <a:ea typeface="SimSun" panose="02010600030101010101" pitchFamily="2" charset="-122"/>
              </a:rPr>
              <a:t>Keim</a:t>
            </a:r>
            <a:r>
              <a:rPr lang="en-US" altLang="zh-CN" dirty="0">
                <a:ea typeface="SimSun" panose="02010600030101010101" pitchFamily="2" charset="-122"/>
              </a:rPr>
              <a:t>  (KDD</a:t>
            </a:r>
            <a:r>
              <a:rPr lang="en-US" altLang="zh-CN" dirty="0">
                <a:latin typeface="Times New Roman" panose="02020603050405020304" pitchFamily="18" charset="0"/>
                <a:ea typeface="SimSun" panose="02010600030101010101" pitchFamily="2" charset="-122"/>
              </a:rPr>
              <a:t>’</a:t>
            </a:r>
            <a:r>
              <a:rPr lang="en-US" altLang="zh-CN" dirty="0">
                <a:ea typeface="SimSun" panose="02010600030101010101" pitchFamily="2" charset="-122"/>
              </a:rPr>
              <a:t>98)</a:t>
            </a:r>
          </a:p>
          <a:p>
            <a:pPr lvl="1"/>
            <a:r>
              <a:rPr lang="en-US" altLang="zh-CN" u="sng" dirty="0">
                <a:ea typeface="SimSun" panose="02010600030101010101" pitchFamily="2" charset="-122"/>
              </a:rPr>
              <a:t>CLIQUE</a:t>
            </a:r>
            <a:r>
              <a:rPr lang="en-US" altLang="zh-CN" dirty="0">
                <a:ea typeface="SimSun" panose="02010600030101010101" pitchFamily="2" charset="-122"/>
              </a:rPr>
              <a:t>: Agrawal, et al. (SIGMOD</a:t>
            </a:r>
            <a:r>
              <a:rPr lang="en-US" altLang="zh-CN" dirty="0">
                <a:latin typeface="Times New Roman" panose="02020603050405020304" pitchFamily="18" charset="0"/>
                <a:ea typeface="SimSun" panose="02010600030101010101" pitchFamily="2" charset="-122"/>
              </a:rPr>
              <a:t>’</a:t>
            </a:r>
            <a:r>
              <a:rPr lang="en-US" altLang="zh-CN" dirty="0">
                <a:ea typeface="SimSun" panose="02010600030101010101" pitchFamily="2" charset="-122"/>
              </a:rPr>
              <a:t>98) (also, grid-based)</a:t>
            </a:r>
          </a:p>
        </p:txBody>
      </p:sp>
      <p:sp>
        <p:nvSpPr>
          <p:cNvPr id="2" name="TextBox 1"/>
          <p:cNvSpPr txBox="1"/>
          <p:nvPr/>
        </p:nvSpPr>
        <p:spPr>
          <a:xfrm>
            <a:off x="5847347" y="4370309"/>
            <a:ext cx="2960484" cy="384721"/>
          </a:xfrm>
          <a:prstGeom prst="rect">
            <a:avLst/>
          </a:prstGeom>
          <a:solidFill>
            <a:srgbClr val="FFFF66"/>
          </a:solidFill>
        </p:spPr>
        <p:txBody>
          <a:bodyPr wrap="square" rtlCol="0">
            <a:spAutoFit/>
          </a:bodyPr>
          <a:lstStyle/>
          <a:p>
            <a:pPr defTabSz="457189"/>
            <a:r>
              <a:rPr lang="en-US" dirty="0">
                <a:solidFill>
                  <a:srgbClr val="000000"/>
                </a:solidFill>
              </a:rPr>
              <a:t>To be covered in this lecture</a:t>
            </a:r>
          </a:p>
        </p:txBody>
      </p:sp>
      <p:sp>
        <p:nvSpPr>
          <p:cNvPr id="8" name="TextBox 7"/>
          <p:cNvSpPr txBox="1"/>
          <p:nvPr/>
        </p:nvSpPr>
        <p:spPr>
          <a:xfrm>
            <a:off x="6889687" y="4835071"/>
            <a:ext cx="2960484" cy="384721"/>
          </a:xfrm>
          <a:prstGeom prst="rect">
            <a:avLst/>
          </a:prstGeom>
          <a:solidFill>
            <a:srgbClr val="FFFF66"/>
          </a:solidFill>
        </p:spPr>
        <p:txBody>
          <a:bodyPr wrap="square" rtlCol="0">
            <a:spAutoFit/>
          </a:bodyPr>
          <a:lstStyle/>
          <a:p>
            <a:pPr defTabSz="457189"/>
            <a:r>
              <a:rPr lang="en-US" dirty="0">
                <a:solidFill>
                  <a:srgbClr val="000000"/>
                </a:solidFill>
              </a:rPr>
              <a:t>To be covered in this lecture</a:t>
            </a:r>
          </a:p>
        </p:txBody>
      </p:sp>
      <p:sp>
        <p:nvSpPr>
          <p:cNvPr id="9" name="TextBox 8"/>
          <p:cNvSpPr txBox="1"/>
          <p:nvPr/>
        </p:nvSpPr>
        <p:spPr>
          <a:xfrm>
            <a:off x="8204821" y="5783528"/>
            <a:ext cx="2960484" cy="384721"/>
          </a:xfrm>
          <a:prstGeom prst="rect">
            <a:avLst/>
          </a:prstGeom>
          <a:solidFill>
            <a:srgbClr val="FFFF66"/>
          </a:solidFill>
        </p:spPr>
        <p:txBody>
          <a:bodyPr wrap="square" rtlCol="0">
            <a:spAutoFit/>
          </a:bodyPr>
          <a:lstStyle/>
          <a:p>
            <a:pPr defTabSz="457189"/>
            <a:r>
              <a:rPr lang="en-US" dirty="0">
                <a:solidFill>
                  <a:srgbClr val="000000"/>
                </a:solidFill>
              </a:rPr>
              <a:t>To be covered in this lecture</a:t>
            </a:r>
          </a:p>
        </p:txBody>
      </p:sp>
    </p:spTree>
    <p:extLst>
      <p:ext uri="{BB962C8B-B14F-4D97-AF65-F5344CB8AC3E}">
        <p14:creationId xmlns:p14="http://schemas.microsoft.com/office/powerpoint/2010/main" val="50770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4593" y="0"/>
            <a:ext cx="12402207" cy="968039"/>
          </a:xfrm>
        </p:spPr>
        <p:txBody>
          <a:bodyPr>
            <a:noAutofit/>
          </a:bodyPr>
          <a:lstStyle/>
          <a:p>
            <a:r>
              <a:rPr lang="en-US" altLang="zh-CN" sz="4000" dirty="0">
                <a:ea typeface="SimSun" panose="02010600030101010101" pitchFamily="2" charset="-122"/>
              </a:rPr>
              <a:t>DBSCAN: A Density-Based Spatial Clustering Algorithm</a:t>
            </a:r>
          </a:p>
        </p:txBody>
      </p:sp>
      <p:sp>
        <p:nvSpPr>
          <p:cNvPr id="25603" name="Rectangle 3"/>
          <p:cNvSpPr>
            <a:spLocks noGrp="1" noChangeArrowheads="1"/>
          </p:cNvSpPr>
          <p:nvPr>
            <p:ph idx="1"/>
          </p:nvPr>
        </p:nvSpPr>
        <p:spPr>
          <a:xfrm>
            <a:off x="536808" y="1190728"/>
            <a:ext cx="8092209" cy="5387394"/>
          </a:xfrm>
        </p:spPr>
        <p:txBody>
          <a:bodyPr/>
          <a:lstStyle/>
          <a:p>
            <a:r>
              <a:rPr lang="en-US" altLang="zh-CN" sz="2400" dirty="0">
                <a:ea typeface="SimSun" panose="02010600030101010101" pitchFamily="2" charset="-122"/>
              </a:rPr>
              <a:t>DBSCAN (M. Ester, H.-P. </a:t>
            </a:r>
            <a:r>
              <a:rPr lang="en-US" altLang="zh-CN" sz="2400" dirty="0" err="1">
                <a:ea typeface="SimSun" panose="02010600030101010101" pitchFamily="2" charset="-122"/>
              </a:rPr>
              <a:t>Kriegel</a:t>
            </a:r>
            <a:r>
              <a:rPr lang="en-US" altLang="zh-CN" sz="2400" dirty="0">
                <a:ea typeface="SimSun" panose="02010600030101010101" pitchFamily="2" charset="-122"/>
              </a:rPr>
              <a:t>, J. Sander, and X. Xu, KDD’96)</a:t>
            </a:r>
          </a:p>
          <a:p>
            <a:pPr lvl="1"/>
            <a:r>
              <a:rPr lang="en-US" altLang="zh-CN" sz="2400" dirty="0">
                <a:ea typeface="SimSun" panose="02010600030101010101" pitchFamily="2" charset="-122"/>
              </a:rPr>
              <a:t>Discovers clusters of arbitrary shape: </a:t>
            </a:r>
            <a:r>
              <a:rPr lang="en-US" altLang="zh-CN" sz="2400" u="sng" dirty="0">
                <a:ea typeface="SimSun" panose="02010600030101010101" pitchFamily="2" charset="-122"/>
              </a:rPr>
              <a:t>D</a:t>
            </a:r>
            <a:r>
              <a:rPr lang="en-US" altLang="zh-CN" sz="2400" dirty="0">
                <a:ea typeface="SimSun" panose="02010600030101010101" pitchFamily="2" charset="-122"/>
              </a:rPr>
              <a:t>ensity-</a:t>
            </a:r>
            <a:r>
              <a:rPr lang="en-US" altLang="zh-CN" sz="2400" u="sng" dirty="0">
                <a:ea typeface="SimSun" panose="02010600030101010101" pitchFamily="2" charset="-122"/>
              </a:rPr>
              <a:t>B</a:t>
            </a:r>
            <a:r>
              <a:rPr lang="en-US" altLang="zh-CN" sz="2400" dirty="0">
                <a:ea typeface="SimSun" panose="02010600030101010101" pitchFamily="2" charset="-122"/>
              </a:rPr>
              <a:t>ased </a:t>
            </a:r>
            <a:r>
              <a:rPr lang="en-US" altLang="zh-CN" sz="2400" u="sng" dirty="0">
                <a:ea typeface="SimSun" panose="02010600030101010101" pitchFamily="2" charset="-122"/>
              </a:rPr>
              <a:t>S</a:t>
            </a:r>
            <a:r>
              <a:rPr lang="en-US" altLang="zh-CN" sz="2400" dirty="0">
                <a:ea typeface="SimSun" panose="02010600030101010101" pitchFamily="2" charset="-122"/>
              </a:rPr>
              <a:t>patial </a:t>
            </a:r>
            <a:r>
              <a:rPr lang="en-US" altLang="zh-CN" sz="2400" u="sng" dirty="0">
                <a:ea typeface="SimSun" panose="02010600030101010101" pitchFamily="2" charset="-122"/>
              </a:rPr>
              <a:t>C</a:t>
            </a:r>
            <a:r>
              <a:rPr lang="en-US" altLang="zh-CN" sz="2400" dirty="0">
                <a:ea typeface="SimSun" panose="02010600030101010101" pitchFamily="2" charset="-122"/>
              </a:rPr>
              <a:t>lustering of </a:t>
            </a:r>
            <a:r>
              <a:rPr lang="en-US" altLang="zh-CN" sz="2400" u="sng" dirty="0">
                <a:ea typeface="SimSun" panose="02010600030101010101" pitchFamily="2" charset="-122"/>
              </a:rPr>
              <a:t>A</a:t>
            </a:r>
            <a:r>
              <a:rPr lang="en-US" altLang="zh-CN" sz="2400" dirty="0">
                <a:ea typeface="SimSun" panose="02010600030101010101" pitchFamily="2" charset="-122"/>
              </a:rPr>
              <a:t>pplications with </a:t>
            </a:r>
            <a:r>
              <a:rPr lang="en-US" altLang="zh-CN" sz="2400" u="sng" dirty="0">
                <a:ea typeface="SimSun" panose="02010600030101010101" pitchFamily="2" charset="-122"/>
              </a:rPr>
              <a:t>N</a:t>
            </a:r>
            <a:r>
              <a:rPr lang="en-US" altLang="zh-CN" sz="2400" dirty="0">
                <a:ea typeface="SimSun" panose="02010600030101010101" pitchFamily="2" charset="-122"/>
              </a:rPr>
              <a:t>oise </a:t>
            </a:r>
          </a:p>
          <a:p>
            <a:r>
              <a:rPr lang="en-US" altLang="zh-CN" sz="2400" dirty="0">
                <a:ea typeface="SimSun" panose="02010600030101010101" pitchFamily="2" charset="-122"/>
              </a:rPr>
              <a:t>A </a:t>
            </a:r>
            <a:r>
              <a:rPr lang="en-US" altLang="zh-CN" sz="2400" i="1" dirty="0">
                <a:ea typeface="SimSun" panose="02010600030101010101" pitchFamily="2" charset="-122"/>
              </a:rPr>
              <a:t>density-based</a:t>
            </a:r>
            <a:r>
              <a:rPr lang="en-US" altLang="zh-CN" sz="2400" dirty="0">
                <a:ea typeface="SimSun" panose="02010600030101010101" pitchFamily="2" charset="-122"/>
              </a:rPr>
              <a:t> notion of cluster</a:t>
            </a:r>
          </a:p>
          <a:p>
            <a:pPr lvl="1"/>
            <a:r>
              <a:rPr lang="en-US" altLang="zh-CN" sz="2400" dirty="0">
                <a:ea typeface="SimSun" panose="02010600030101010101" pitchFamily="2" charset="-122"/>
              </a:rPr>
              <a:t>A </a:t>
            </a:r>
            <a:r>
              <a:rPr lang="en-US" altLang="zh-CN" sz="2400" i="1" dirty="0">
                <a:ea typeface="SimSun" panose="02010600030101010101" pitchFamily="2" charset="-122"/>
              </a:rPr>
              <a:t>cluster</a:t>
            </a:r>
            <a:r>
              <a:rPr lang="en-US" altLang="zh-CN" sz="2400" dirty="0">
                <a:ea typeface="SimSun" panose="02010600030101010101" pitchFamily="2" charset="-122"/>
              </a:rPr>
              <a:t> is defined as a maximal set of density-connected points</a:t>
            </a:r>
          </a:p>
          <a:p>
            <a:pPr marL="285744" lvl="1" indent="-285744">
              <a:buClr>
                <a:srgbClr val="0000CC"/>
              </a:buClr>
            </a:pPr>
            <a:r>
              <a:rPr lang="en-US" altLang="zh-CN" sz="2400" dirty="0">
                <a:ea typeface="SimSun" panose="02010600030101010101" pitchFamily="2" charset="-122"/>
              </a:rPr>
              <a:t>Two parameters</a:t>
            </a:r>
            <a:r>
              <a:rPr lang="en-US" altLang="zh-CN" sz="2400" i="1" dirty="0">
                <a:ea typeface="SimSun" panose="02010600030101010101" pitchFamily="2" charset="-122"/>
              </a:rPr>
              <a:t>:</a:t>
            </a:r>
          </a:p>
          <a:p>
            <a:pPr lvl="1"/>
            <a:r>
              <a:rPr lang="en-US" altLang="zh-CN" sz="2400" i="1" dirty="0">
                <a:solidFill>
                  <a:srgbClr val="FF0000"/>
                </a:solidFill>
                <a:ea typeface="SimSun" panose="02010600030101010101" pitchFamily="2" charset="-122"/>
              </a:rPr>
              <a:t>Eps </a:t>
            </a:r>
            <a:r>
              <a:rPr lang="en-US" altLang="zh-CN" sz="2400" dirty="0">
                <a:solidFill>
                  <a:srgbClr val="FF0000"/>
                </a:solidFill>
                <a:ea typeface="SimSun" panose="02010600030101010101" pitchFamily="2" charset="-122"/>
              </a:rPr>
              <a:t>(</a:t>
            </a:r>
            <a:r>
              <a:rPr lang="el-GR" altLang="zh-CN" sz="2400" i="1" dirty="0">
                <a:solidFill>
                  <a:srgbClr val="FF0000"/>
                </a:solidFill>
                <a:ea typeface="SimSun" pitchFamily="2" charset="-122"/>
              </a:rPr>
              <a:t>ε</a:t>
            </a:r>
            <a:r>
              <a:rPr lang="en-US" altLang="zh-CN" sz="2400" dirty="0">
                <a:solidFill>
                  <a:srgbClr val="FF0000"/>
                </a:solidFill>
                <a:ea typeface="SimSun" panose="02010600030101010101" pitchFamily="2" charset="-122"/>
              </a:rPr>
              <a:t>)</a:t>
            </a:r>
            <a:r>
              <a:rPr lang="en-US" altLang="zh-CN" sz="2400" dirty="0">
                <a:ea typeface="SimSun" panose="02010600030101010101" pitchFamily="2" charset="-122"/>
              </a:rPr>
              <a:t>: Maximum radius of the neighborhood</a:t>
            </a:r>
          </a:p>
          <a:p>
            <a:pPr lvl="1"/>
            <a:r>
              <a:rPr lang="en-US" altLang="zh-CN" sz="2400" i="1" dirty="0" err="1">
                <a:solidFill>
                  <a:srgbClr val="FF0000"/>
                </a:solidFill>
                <a:ea typeface="SimSun" panose="02010600030101010101" pitchFamily="2" charset="-122"/>
              </a:rPr>
              <a:t>MinPts</a:t>
            </a:r>
            <a:r>
              <a:rPr lang="en-US" altLang="zh-CN" sz="2400" dirty="0">
                <a:ea typeface="SimSun" panose="02010600030101010101" pitchFamily="2" charset="-122"/>
              </a:rPr>
              <a:t>: Minimum number of points in the                      </a:t>
            </a:r>
          </a:p>
          <a:p>
            <a:pPr marL="612782" lvl="3" indent="0">
              <a:buNone/>
            </a:pPr>
            <a:r>
              <a:rPr lang="en-US" altLang="zh-CN" sz="2400" dirty="0">
                <a:ea typeface="SimSun" panose="02010600030101010101" pitchFamily="2" charset="-122"/>
              </a:rPr>
              <a:t>Eps-neighborhood of a point</a:t>
            </a:r>
          </a:p>
          <a:p>
            <a:r>
              <a:rPr lang="en-US" altLang="zh-CN" sz="2400" dirty="0">
                <a:ea typeface="SimSun" panose="02010600030101010101" pitchFamily="2" charset="-122"/>
              </a:rPr>
              <a:t>The Eps(</a:t>
            </a:r>
            <a:r>
              <a:rPr lang="el-GR" altLang="zh-CN" sz="2400" i="1" dirty="0">
                <a:ea typeface="SimSun" pitchFamily="2" charset="-122"/>
              </a:rPr>
              <a:t>ε</a:t>
            </a:r>
            <a:r>
              <a:rPr lang="en-US" altLang="zh-CN" sz="2400" dirty="0">
                <a:ea typeface="SimSun" pitchFamily="2" charset="-122"/>
              </a:rPr>
              <a:t>)-neighborhood of a point </a:t>
            </a:r>
            <a:r>
              <a:rPr lang="en-US" altLang="zh-CN" sz="2400" i="1" dirty="0">
                <a:ea typeface="SimSun" panose="02010600030101010101" pitchFamily="2" charset="-122"/>
              </a:rPr>
              <a:t>q</a:t>
            </a:r>
            <a:r>
              <a:rPr lang="en-US" altLang="zh-CN" sz="2400" dirty="0">
                <a:ea typeface="SimSun" panose="02010600030101010101" pitchFamily="2" charset="-122"/>
              </a:rPr>
              <a:t>: </a:t>
            </a:r>
          </a:p>
          <a:p>
            <a:pPr lvl="1"/>
            <a:r>
              <a:rPr lang="en-US" altLang="zh-CN" sz="2400" i="1" dirty="0" err="1">
                <a:ea typeface="SimSun" panose="02010600030101010101" pitchFamily="2" charset="-122"/>
              </a:rPr>
              <a:t>N</a:t>
            </a:r>
            <a:r>
              <a:rPr lang="en-US" altLang="zh-CN" sz="2400" i="1" baseline="-25000" dirty="0" err="1">
                <a:ea typeface="SimSun" panose="02010600030101010101" pitchFamily="2" charset="-122"/>
              </a:rPr>
              <a:t>Eps</a:t>
            </a:r>
            <a:r>
              <a:rPr lang="en-US" altLang="zh-CN" sz="2400" i="1" dirty="0">
                <a:ea typeface="SimSun" panose="02010600030101010101" pitchFamily="2" charset="-122"/>
              </a:rPr>
              <a:t>(q)</a:t>
            </a:r>
            <a:r>
              <a:rPr lang="en-US" altLang="zh-CN" sz="2400" dirty="0">
                <a:ea typeface="SimSun" panose="02010600030101010101" pitchFamily="2" charset="-122"/>
              </a:rPr>
              <a:t>: {p belongs to D | </a:t>
            </a:r>
            <a:r>
              <a:rPr lang="en-US" altLang="zh-CN" sz="2400" dirty="0" err="1">
                <a:ea typeface="SimSun" panose="02010600030101010101" pitchFamily="2" charset="-122"/>
              </a:rPr>
              <a:t>dist</a:t>
            </a:r>
            <a:r>
              <a:rPr lang="en-US" altLang="zh-CN" sz="2400" dirty="0">
                <a:ea typeface="SimSun" panose="02010600030101010101" pitchFamily="2" charset="-122"/>
              </a:rPr>
              <a:t>(p, q) ≤ Eps}</a:t>
            </a:r>
          </a:p>
        </p:txBody>
      </p:sp>
      <p:grpSp>
        <p:nvGrpSpPr>
          <p:cNvPr id="4" name="Group 50"/>
          <p:cNvGrpSpPr>
            <a:grpSpLocks/>
          </p:cNvGrpSpPr>
          <p:nvPr/>
        </p:nvGrpSpPr>
        <p:grpSpPr bwMode="auto">
          <a:xfrm>
            <a:off x="8801066" y="1295841"/>
            <a:ext cx="2854387" cy="1663700"/>
            <a:chOff x="5264150" y="4648200"/>
            <a:chExt cx="2854387" cy="1663700"/>
          </a:xfrm>
        </p:grpSpPr>
        <p:sp>
          <p:nvSpPr>
            <p:cNvPr id="5" name="Rectangle 2072"/>
            <p:cNvSpPr>
              <a:spLocks noChangeArrowheads="1"/>
            </p:cNvSpPr>
            <p:nvPr/>
          </p:nvSpPr>
          <p:spPr bwMode="auto">
            <a:xfrm>
              <a:off x="6940550" y="5453053"/>
              <a:ext cx="1177987" cy="72391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ts val="600"/>
                </a:spcBef>
                <a:spcAft>
                  <a:spcPct val="0"/>
                </a:spcAft>
                <a:buClrTx/>
                <a:buSzTx/>
                <a:buFont typeface="Wingdings" panose="05000000000000000000" pitchFamily="2" charset="2"/>
                <a:buNone/>
              </a:pPr>
              <a:r>
                <a:rPr lang="en-US" altLang="zh-CN" sz="1800" dirty="0" err="1">
                  <a:solidFill>
                    <a:srgbClr val="000000"/>
                  </a:solidFill>
                  <a:latin typeface="Calibri"/>
                </a:rPr>
                <a:t>MinPts</a:t>
              </a:r>
              <a:r>
                <a:rPr lang="en-US" altLang="zh-CN" sz="1800" dirty="0">
                  <a:solidFill>
                    <a:srgbClr val="000000"/>
                  </a:solidFill>
                  <a:latin typeface="Calibri"/>
                </a:rPr>
                <a:t> = 5</a:t>
              </a:r>
            </a:p>
            <a:p>
              <a:pPr defTabSz="914400" fontAlgn="base">
                <a:spcBef>
                  <a:spcPts val="600"/>
                </a:spcBef>
                <a:spcAft>
                  <a:spcPct val="0"/>
                </a:spcAft>
                <a:buClrTx/>
                <a:buSzTx/>
                <a:buFont typeface="Wingdings" panose="05000000000000000000" pitchFamily="2" charset="2"/>
                <a:buNone/>
              </a:pPr>
              <a:r>
                <a:rPr lang="en-US" altLang="zh-CN" sz="1800" dirty="0">
                  <a:solidFill>
                    <a:srgbClr val="000000"/>
                  </a:solidFill>
                  <a:latin typeface="Calibri"/>
                </a:rPr>
                <a:t>Eps = 1 cm</a:t>
              </a:r>
            </a:p>
          </p:txBody>
        </p:sp>
        <p:grpSp>
          <p:nvGrpSpPr>
            <p:cNvPr id="6" name="Group 49"/>
            <p:cNvGrpSpPr>
              <a:grpSpLocks/>
            </p:cNvGrpSpPr>
            <p:nvPr/>
          </p:nvGrpSpPr>
          <p:grpSpPr bwMode="auto">
            <a:xfrm>
              <a:off x="5264150" y="4648200"/>
              <a:ext cx="1663700" cy="1663700"/>
              <a:chOff x="5264150" y="4648200"/>
              <a:chExt cx="1663700" cy="1663700"/>
            </a:xfrm>
          </p:grpSpPr>
          <p:sp>
            <p:nvSpPr>
              <p:cNvPr id="7" name="Oval 2054"/>
              <p:cNvSpPr>
                <a:spLocks noChangeArrowheads="1"/>
              </p:cNvSpPr>
              <p:nvPr/>
            </p:nvSpPr>
            <p:spPr bwMode="auto">
              <a:xfrm>
                <a:off x="5375275" y="5430838"/>
                <a:ext cx="100013"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8" name="Oval 2055"/>
              <p:cNvSpPr>
                <a:spLocks noChangeArrowheads="1"/>
              </p:cNvSpPr>
              <p:nvPr/>
            </p:nvSpPr>
            <p:spPr bwMode="auto">
              <a:xfrm>
                <a:off x="5711825" y="5541963"/>
                <a:ext cx="98425"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9" name="Oval 2056"/>
              <p:cNvSpPr>
                <a:spLocks noChangeArrowheads="1"/>
              </p:cNvSpPr>
              <p:nvPr/>
            </p:nvSpPr>
            <p:spPr bwMode="auto">
              <a:xfrm>
                <a:off x="5867400" y="5181600"/>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0" name="Oval 2057"/>
              <p:cNvSpPr>
                <a:spLocks noChangeArrowheads="1"/>
              </p:cNvSpPr>
              <p:nvPr/>
            </p:nvSpPr>
            <p:spPr bwMode="auto">
              <a:xfrm>
                <a:off x="5264150" y="5876925"/>
                <a:ext cx="98425"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1" name="Oval 2058"/>
              <p:cNvSpPr>
                <a:spLocks noChangeArrowheads="1"/>
              </p:cNvSpPr>
              <p:nvPr/>
            </p:nvSpPr>
            <p:spPr bwMode="auto">
              <a:xfrm>
                <a:off x="5487988" y="5654675"/>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2" name="Oval 2059"/>
              <p:cNvSpPr>
                <a:spLocks noChangeArrowheads="1"/>
              </p:cNvSpPr>
              <p:nvPr/>
            </p:nvSpPr>
            <p:spPr bwMode="auto">
              <a:xfrm>
                <a:off x="5487988" y="5876925"/>
                <a:ext cx="98425"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3" name="Oval 2060"/>
              <p:cNvSpPr>
                <a:spLocks noChangeArrowheads="1"/>
              </p:cNvSpPr>
              <p:nvPr/>
            </p:nvSpPr>
            <p:spPr bwMode="auto">
              <a:xfrm>
                <a:off x="5822950" y="5989638"/>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4" name="Oval 2061"/>
              <p:cNvSpPr>
                <a:spLocks noChangeArrowheads="1"/>
              </p:cNvSpPr>
              <p:nvPr/>
            </p:nvSpPr>
            <p:spPr bwMode="auto">
              <a:xfrm>
                <a:off x="5822950" y="46482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5" name="Oval 2062"/>
              <p:cNvSpPr>
                <a:spLocks noChangeArrowheads="1"/>
              </p:cNvSpPr>
              <p:nvPr/>
            </p:nvSpPr>
            <p:spPr bwMode="auto">
              <a:xfrm>
                <a:off x="5822950" y="4983163"/>
                <a:ext cx="98425"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6" name="Oval 2063"/>
              <p:cNvSpPr>
                <a:spLocks noChangeArrowheads="1"/>
              </p:cNvSpPr>
              <p:nvPr/>
            </p:nvSpPr>
            <p:spPr bwMode="auto">
              <a:xfrm>
                <a:off x="6492875" y="5654675"/>
                <a:ext cx="100013"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7" name="Oval 2064"/>
              <p:cNvSpPr>
                <a:spLocks noChangeArrowheads="1"/>
              </p:cNvSpPr>
              <p:nvPr/>
            </p:nvSpPr>
            <p:spPr bwMode="auto">
              <a:xfrm>
                <a:off x="6270625" y="5207000"/>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8" name="Oval 2065"/>
              <p:cNvSpPr>
                <a:spLocks noChangeArrowheads="1"/>
              </p:cNvSpPr>
              <p:nvPr/>
            </p:nvSpPr>
            <p:spPr bwMode="auto">
              <a:xfrm>
                <a:off x="5711825" y="5765800"/>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9" name="Oval 2066"/>
              <p:cNvSpPr>
                <a:spLocks noChangeArrowheads="1"/>
              </p:cNvSpPr>
              <p:nvPr/>
            </p:nvSpPr>
            <p:spPr bwMode="auto">
              <a:xfrm>
                <a:off x="5934075" y="5541963"/>
                <a:ext cx="100013"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0" name="Oval 2067"/>
              <p:cNvSpPr>
                <a:spLocks noChangeArrowheads="1"/>
              </p:cNvSpPr>
              <p:nvPr/>
            </p:nvSpPr>
            <p:spPr bwMode="auto">
              <a:xfrm>
                <a:off x="6157913" y="5876925"/>
                <a:ext cx="100013"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1" name="Oval 2068"/>
              <p:cNvSpPr>
                <a:spLocks noChangeArrowheads="1"/>
              </p:cNvSpPr>
              <p:nvPr/>
            </p:nvSpPr>
            <p:spPr bwMode="auto">
              <a:xfrm>
                <a:off x="6716713" y="5989638"/>
                <a:ext cx="100013"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2" name="Oval 2069"/>
              <p:cNvSpPr>
                <a:spLocks noChangeArrowheads="1"/>
              </p:cNvSpPr>
              <p:nvPr/>
            </p:nvSpPr>
            <p:spPr bwMode="auto">
              <a:xfrm>
                <a:off x="5487988" y="52070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3" name="Rectangle 2070"/>
              <p:cNvSpPr>
                <a:spLocks noChangeArrowheads="1"/>
              </p:cNvSpPr>
              <p:nvPr/>
            </p:nvSpPr>
            <p:spPr bwMode="auto">
              <a:xfrm>
                <a:off x="6324600" y="4946650"/>
                <a:ext cx="3810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Font typeface="Wingdings" panose="05000000000000000000" pitchFamily="2" charset="2"/>
                  <a:buNone/>
                </a:pPr>
                <a:r>
                  <a:rPr lang="en-US" altLang="zh-CN" sz="1800">
                    <a:solidFill>
                      <a:srgbClr val="000000"/>
                    </a:solidFill>
                    <a:latin typeface="Times New Roman" panose="02020603050405020304" pitchFamily="18" charset="0"/>
                  </a:rPr>
                  <a:t>p</a:t>
                </a:r>
              </a:p>
            </p:txBody>
          </p:sp>
          <p:sp>
            <p:nvSpPr>
              <p:cNvPr id="24" name="Rectangle 2071"/>
              <p:cNvSpPr>
                <a:spLocks noChangeArrowheads="1"/>
              </p:cNvSpPr>
              <p:nvPr/>
            </p:nvSpPr>
            <p:spPr bwMode="auto">
              <a:xfrm>
                <a:off x="5867400" y="5715000"/>
                <a:ext cx="3810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Font typeface="Wingdings" panose="05000000000000000000" pitchFamily="2" charset="2"/>
                  <a:buNone/>
                </a:pPr>
                <a:r>
                  <a:rPr lang="en-US" altLang="zh-CN" sz="1800">
                    <a:solidFill>
                      <a:srgbClr val="000000"/>
                    </a:solidFill>
                    <a:latin typeface="Times New Roman" panose="02020603050405020304" pitchFamily="18" charset="0"/>
                  </a:rPr>
                  <a:t>q</a:t>
                </a:r>
              </a:p>
            </p:txBody>
          </p:sp>
          <p:sp>
            <p:nvSpPr>
              <p:cNvPr id="25" name="Oval 2065"/>
              <p:cNvSpPr>
                <a:spLocks noChangeArrowheads="1"/>
              </p:cNvSpPr>
              <p:nvPr/>
            </p:nvSpPr>
            <p:spPr bwMode="auto">
              <a:xfrm>
                <a:off x="5997575" y="5768975"/>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grpSp>
      </p:grpSp>
      <p:grpSp>
        <p:nvGrpSpPr>
          <p:cNvPr id="3" name="Group 2"/>
          <p:cNvGrpSpPr/>
          <p:nvPr/>
        </p:nvGrpSpPr>
        <p:grpSpPr>
          <a:xfrm>
            <a:off x="6743539" y="3608698"/>
            <a:ext cx="4992920" cy="2734249"/>
            <a:chOff x="6917739" y="3172479"/>
            <a:chExt cx="4992920" cy="2734249"/>
          </a:xfrm>
        </p:grpSpPr>
        <p:grpSp>
          <p:nvGrpSpPr>
            <p:cNvPr id="26" name="Group 4"/>
            <p:cNvGrpSpPr>
              <a:grpSpLocks/>
            </p:cNvGrpSpPr>
            <p:nvPr/>
          </p:nvGrpSpPr>
          <p:grpSpPr bwMode="auto">
            <a:xfrm>
              <a:off x="6917739" y="3172479"/>
              <a:ext cx="4220989" cy="2566120"/>
              <a:chOff x="672" y="1712"/>
              <a:chExt cx="3849" cy="2224"/>
            </a:xfrm>
          </p:grpSpPr>
          <p:sp>
            <p:nvSpPr>
              <p:cNvPr id="27" name="Oval 5"/>
              <p:cNvSpPr>
                <a:spLocks noChangeArrowheads="1"/>
              </p:cNvSpPr>
              <p:nvPr/>
            </p:nvSpPr>
            <p:spPr bwMode="auto">
              <a:xfrm>
                <a:off x="1872" y="249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8" name="Oval 6"/>
              <p:cNvSpPr>
                <a:spLocks noChangeArrowheads="1"/>
              </p:cNvSpPr>
              <p:nvPr/>
            </p:nvSpPr>
            <p:spPr bwMode="auto">
              <a:xfrm>
                <a:off x="1824" y="273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9" name="Oval 7"/>
              <p:cNvSpPr>
                <a:spLocks noChangeArrowheads="1"/>
              </p:cNvSpPr>
              <p:nvPr/>
            </p:nvSpPr>
            <p:spPr bwMode="auto">
              <a:xfrm>
                <a:off x="2064" y="2784"/>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0" name="Oval 8"/>
              <p:cNvSpPr>
                <a:spLocks noChangeArrowheads="1"/>
              </p:cNvSpPr>
              <p:nvPr/>
            </p:nvSpPr>
            <p:spPr bwMode="auto">
              <a:xfrm>
                <a:off x="2160" y="249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1" name="Oval 9"/>
              <p:cNvSpPr>
                <a:spLocks noChangeArrowheads="1"/>
              </p:cNvSpPr>
              <p:nvPr/>
            </p:nvSpPr>
            <p:spPr bwMode="auto">
              <a:xfrm>
                <a:off x="2246" y="2928"/>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2" name="Oval 10"/>
              <p:cNvSpPr>
                <a:spLocks noChangeArrowheads="1"/>
              </p:cNvSpPr>
              <p:nvPr/>
            </p:nvSpPr>
            <p:spPr bwMode="auto">
              <a:xfrm>
                <a:off x="1872" y="297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3" name="Oval 11"/>
              <p:cNvSpPr>
                <a:spLocks noChangeArrowheads="1"/>
              </p:cNvSpPr>
              <p:nvPr/>
            </p:nvSpPr>
            <p:spPr bwMode="auto">
              <a:xfrm>
                <a:off x="2064" y="3120"/>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4" name="Oval 12"/>
              <p:cNvSpPr>
                <a:spLocks noChangeArrowheads="1"/>
              </p:cNvSpPr>
              <p:nvPr/>
            </p:nvSpPr>
            <p:spPr bwMode="auto">
              <a:xfrm>
                <a:off x="1968" y="3360"/>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5" name="Oval 13"/>
              <p:cNvSpPr>
                <a:spLocks noChangeArrowheads="1"/>
              </p:cNvSpPr>
              <p:nvPr/>
            </p:nvSpPr>
            <p:spPr bwMode="auto">
              <a:xfrm>
                <a:off x="2208" y="3504"/>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6" name="Oval 14"/>
              <p:cNvSpPr>
                <a:spLocks noChangeArrowheads="1"/>
              </p:cNvSpPr>
              <p:nvPr/>
            </p:nvSpPr>
            <p:spPr bwMode="auto">
              <a:xfrm>
                <a:off x="2304" y="369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7" name="Oval 15"/>
              <p:cNvSpPr>
                <a:spLocks noChangeArrowheads="1"/>
              </p:cNvSpPr>
              <p:nvPr/>
            </p:nvSpPr>
            <p:spPr bwMode="auto">
              <a:xfrm>
                <a:off x="2256" y="3264"/>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8" name="Oval 16"/>
              <p:cNvSpPr>
                <a:spLocks noChangeArrowheads="1"/>
              </p:cNvSpPr>
              <p:nvPr/>
            </p:nvSpPr>
            <p:spPr bwMode="auto">
              <a:xfrm>
                <a:off x="2880" y="1920"/>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9" name="Oval 17"/>
              <p:cNvSpPr>
                <a:spLocks noChangeArrowheads="1"/>
              </p:cNvSpPr>
              <p:nvPr/>
            </p:nvSpPr>
            <p:spPr bwMode="auto">
              <a:xfrm>
                <a:off x="2976" y="249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40" name="Oval 18"/>
              <p:cNvSpPr>
                <a:spLocks noChangeArrowheads="1"/>
              </p:cNvSpPr>
              <p:nvPr/>
            </p:nvSpPr>
            <p:spPr bwMode="auto">
              <a:xfrm>
                <a:off x="2832" y="2688"/>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41" name="Oval 19"/>
              <p:cNvSpPr>
                <a:spLocks noChangeArrowheads="1"/>
              </p:cNvSpPr>
              <p:nvPr/>
            </p:nvSpPr>
            <p:spPr bwMode="auto">
              <a:xfrm>
                <a:off x="3168" y="2784"/>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42" name="Oval 20"/>
              <p:cNvSpPr>
                <a:spLocks noChangeArrowheads="1"/>
              </p:cNvSpPr>
              <p:nvPr/>
            </p:nvSpPr>
            <p:spPr bwMode="auto">
              <a:xfrm>
                <a:off x="3264" y="2544"/>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43" name="Oval 21"/>
              <p:cNvSpPr>
                <a:spLocks noChangeArrowheads="1"/>
              </p:cNvSpPr>
              <p:nvPr/>
            </p:nvSpPr>
            <p:spPr bwMode="auto">
              <a:xfrm>
                <a:off x="2976" y="2880"/>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44" name="Rectangle 22"/>
              <p:cNvSpPr>
                <a:spLocks noChangeArrowheads="1"/>
              </p:cNvSpPr>
              <p:nvPr/>
            </p:nvSpPr>
            <p:spPr bwMode="auto">
              <a:xfrm>
                <a:off x="1392" y="1824"/>
                <a:ext cx="2448" cy="2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45" name="Oval 23"/>
              <p:cNvSpPr>
                <a:spLocks noChangeArrowheads="1"/>
              </p:cNvSpPr>
              <p:nvPr/>
            </p:nvSpPr>
            <p:spPr bwMode="auto">
              <a:xfrm>
                <a:off x="1659" y="2260"/>
                <a:ext cx="608" cy="584"/>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46" name="Oval 24"/>
              <p:cNvSpPr>
                <a:spLocks noChangeArrowheads="1"/>
              </p:cNvSpPr>
              <p:nvPr/>
            </p:nvSpPr>
            <p:spPr bwMode="auto">
              <a:xfrm>
                <a:off x="1802" y="2880"/>
                <a:ext cx="646" cy="623"/>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47" name="Oval 25"/>
              <p:cNvSpPr>
                <a:spLocks noChangeArrowheads="1"/>
              </p:cNvSpPr>
              <p:nvPr/>
            </p:nvSpPr>
            <p:spPr bwMode="auto">
              <a:xfrm>
                <a:off x="2638" y="1712"/>
                <a:ext cx="616" cy="582"/>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48" name="AutoShape 26"/>
              <p:cNvSpPr>
                <a:spLocks/>
              </p:cNvSpPr>
              <p:nvPr/>
            </p:nvSpPr>
            <p:spPr bwMode="auto">
              <a:xfrm>
                <a:off x="1094" y="3124"/>
                <a:ext cx="576" cy="284"/>
              </a:xfrm>
              <a:prstGeom prst="borderCallout1">
                <a:avLst>
                  <a:gd name="adj1" fmla="val 18750"/>
                  <a:gd name="adj2" fmla="val 108333"/>
                  <a:gd name="adj3" fmla="val 18750"/>
                  <a:gd name="adj4" fmla="val 168750"/>
                </a:avLst>
              </a:prstGeom>
              <a:solidFill>
                <a:schemeClr val="bg1"/>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Font typeface="Wingdings" panose="05000000000000000000" pitchFamily="2" charset="2"/>
                  <a:buNone/>
                </a:pPr>
                <a:r>
                  <a:rPr lang="en-US" altLang="zh-CN" sz="1800">
                    <a:solidFill>
                      <a:srgbClr val="000000"/>
                    </a:solidFill>
                    <a:latin typeface="Times New Roman" panose="02020603050405020304" pitchFamily="18" charset="0"/>
                  </a:rPr>
                  <a:t>Core</a:t>
                </a:r>
              </a:p>
            </p:txBody>
          </p:sp>
          <p:sp>
            <p:nvSpPr>
              <p:cNvPr id="49" name="AutoShape 27"/>
              <p:cNvSpPr>
                <a:spLocks/>
              </p:cNvSpPr>
              <p:nvPr/>
            </p:nvSpPr>
            <p:spPr bwMode="auto">
              <a:xfrm>
                <a:off x="672" y="2523"/>
                <a:ext cx="817" cy="284"/>
              </a:xfrm>
              <a:prstGeom prst="borderCallout1">
                <a:avLst>
                  <a:gd name="adj1" fmla="val 14458"/>
                  <a:gd name="adj2" fmla="val 105884"/>
                  <a:gd name="adj3" fmla="val 14458"/>
                  <a:gd name="adj4" fmla="val 148528"/>
                </a:avLst>
              </a:prstGeom>
              <a:solidFill>
                <a:schemeClr val="bg1"/>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Font typeface="Wingdings" panose="05000000000000000000" pitchFamily="2" charset="2"/>
                  <a:buNone/>
                </a:pPr>
                <a:r>
                  <a:rPr lang="en-US" altLang="zh-CN" sz="1800">
                    <a:solidFill>
                      <a:srgbClr val="000000"/>
                    </a:solidFill>
                    <a:latin typeface="Times New Roman" panose="02020603050405020304" pitchFamily="18" charset="0"/>
                  </a:rPr>
                  <a:t>Border</a:t>
                </a:r>
              </a:p>
            </p:txBody>
          </p:sp>
          <p:sp>
            <p:nvSpPr>
              <p:cNvPr id="50" name="AutoShape 28"/>
              <p:cNvSpPr>
                <a:spLocks/>
              </p:cNvSpPr>
              <p:nvPr/>
            </p:nvSpPr>
            <p:spPr bwMode="auto">
              <a:xfrm>
                <a:off x="3697" y="1921"/>
                <a:ext cx="824" cy="284"/>
              </a:xfrm>
              <a:prstGeom prst="borderCallout1">
                <a:avLst>
                  <a:gd name="adj1" fmla="val 24491"/>
                  <a:gd name="adj2" fmla="val -5810"/>
                  <a:gd name="adj3" fmla="val 21431"/>
                  <a:gd name="adj4" fmla="val -82810"/>
                </a:avLst>
              </a:prstGeom>
              <a:solidFill>
                <a:schemeClr val="bg1"/>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Font typeface="Wingdings" panose="05000000000000000000" pitchFamily="2" charset="2"/>
                  <a:buNone/>
                </a:pPr>
                <a:r>
                  <a:rPr lang="en-US" altLang="zh-CN" sz="1800">
                    <a:solidFill>
                      <a:srgbClr val="000000"/>
                    </a:solidFill>
                    <a:latin typeface="Times New Roman" panose="02020603050405020304" pitchFamily="18" charset="0"/>
                  </a:rPr>
                  <a:t>Outlier</a:t>
                </a:r>
              </a:p>
            </p:txBody>
          </p:sp>
          <p:sp>
            <p:nvSpPr>
              <p:cNvPr id="52" name="Oval 30"/>
              <p:cNvSpPr>
                <a:spLocks noChangeArrowheads="1"/>
              </p:cNvSpPr>
              <p:nvPr/>
            </p:nvSpPr>
            <p:spPr bwMode="auto">
              <a:xfrm>
                <a:off x="2400" y="345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grpSp>
        <p:sp>
          <p:nvSpPr>
            <p:cNvPr id="2" name="TextBox 1"/>
            <p:cNvSpPr txBox="1"/>
            <p:nvPr/>
          </p:nvSpPr>
          <p:spPr>
            <a:xfrm>
              <a:off x="8994472" y="5229620"/>
              <a:ext cx="2916187" cy="677108"/>
            </a:xfrm>
            <a:prstGeom prst="rect">
              <a:avLst/>
            </a:prstGeom>
            <a:solidFill>
              <a:srgbClr val="FFFF66"/>
            </a:solidFill>
          </p:spPr>
          <p:txBody>
            <a:bodyPr wrap="square" rtlCol="0">
              <a:spAutoFit/>
            </a:bodyPr>
            <a:lstStyle/>
            <a:p>
              <a:pPr defTabSz="457189"/>
              <a:r>
                <a:rPr lang="en-US" dirty="0">
                  <a:solidFill>
                    <a:srgbClr val="000000"/>
                  </a:solidFill>
                </a:rPr>
                <a:t>Border point: in cluster but neighborhood is not dense</a:t>
              </a:r>
            </a:p>
          </p:txBody>
        </p:sp>
        <p:sp>
          <p:nvSpPr>
            <p:cNvPr id="54" name="TextBox 53"/>
            <p:cNvSpPr txBox="1"/>
            <p:nvPr/>
          </p:nvSpPr>
          <p:spPr>
            <a:xfrm>
              <a:off x="10181357" y="3780647"/>
              <a:ext cx="1658834" cy="677108"/>
            </a:xfrm>
            <a:prstGeom prst="rect">
              <a:avLst/>
            </a:prstGeom>
            <a:solidFill>
              <a:srgbClr val="FFFF66"/>
            </a:solidFill>
          </p:spPr>
          <p:txBody>
            <a:bodyPr wrap="square" rtlCol="0">
              <a:spAutoFit/>
            </a:bodyPr>
            <a:lstStyle/>
            <a:p>
              <a:pPr defTabSz="457189"/>
              <a:r>
                <a:rPr lang="en-US" dirty="0">
                  <a:solidFill>
                    <a:srgbClr val="000000"/>
                  </a:solidFill>
                </a:rPr>
                <a:t>Outlier/noise: not in a cluster</a:t>
              </a:r>
            </a:p>
          </p:txBody>
        </p:sp>
        <p:sp>
          <p:nvSpPr>
            <p:cNvPr id="55" name="TextBox 54"/>
            <p:cNvSpPr txBox="1"/>
            <p:nvPr/>
          </p:nvSpPr>
          <p:spPr>
            <a:xfrm>
              <a:off x="9893397" y="4513330"/>
              <a:ext cx="1946794" cy="677108"/>
            </a:xfrm>
            <a:prstGeom prst="rect">
              <a:avLst/>
            </a:prstGeom>
            <a:solidFill>
              <a:srgbClr val="FFFF66"/>
            </a:solidFill>
          </p:spPr>
          <p:txBody>
            <a:bodyPr wrap="square" rtlCol="0">
              <a:spAutoFit/>
            </a:bodyPr>
            <a:lstStyle/>
            <a:p>
              <a:pPr defTabSz="457189"/>
              <a:r>
                <a:rPr lang="en-US" dirty="0">
                  <a:solidFill>
                    <a:srgbClr val="000000"/>
                  </a:solidFill>
                </a:rPr>
                <a:t>Core point: dense neighborhood</a:t>
              </a:r>
            </a:p>
          </p:txBody>
        </p:sp>
      </p:grpSp>
    </p:spTree>
    <p:extLst>
      <p:ext uri="{BB962C8B-B14F-4D97-AF65-F5344CB8AC3E}">
        <p14:creationId xmlns:p14="http://schemas.microsoft.com/office/powerpoint/2010/main" val="32293639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3128" y="112210"/>
            <a:ext cx="12025745" cy="858254"/>
          </a:xfrm>
        </p:spPr>
        <p:txBody>
          <a:bodyPr>
            <a:noAutofit/>
          </a:bodyPr>
          <a:lstStyle/>
          <a:p>
            <a:r>
              <a:rPr lang="en-US" altLang="zh-CN" sz="4000" dirty="0">
                <a:ea typeface="SimSun" panose="02010600030101010101" pitchFamily="2" charset="-122"/>
              </a:rPr>
              <a:t>DBSCAN: Density-Reachable and Density-Connected</a:t>
            </a:r>
          </a:p>
        </p:txBody>
      </p:sp>
      <p:sp>
        <p:nvSpPr>
          <p:cNvPr id="25603" name="Rectangle 3"/>
          <p:cNvSpPr>
            <a:spLocks noGrp="1" noChangeArrowheads="1"/>
          </p:cNvSpPr>
          <p:nvPr>
            <p:ph idx="1"/>
          </p:nvPr>
        </p:nvSpPr>
        <p:spPr>
          <a:xfrm>
            <a:off x="575382" y="1185063"/>
            <a:ext cx="8109008" cy="5432238"/>
          </a:xfrm>
        </p:spPr>
        <p:txBody>
          <a:bodyPr/>
          <a:lstStyle/>
          <a:p>
            <a:r>
              <a:rPr lang="en-US" altLang="zh-CN" sz="2400" b="1" dirty="0">
                <a:ea typeface="SimSun" panose="02010600030101010101" pitchFamily="2" charset="-122"/>
              </a:rPr>
              <a:t>Directly density-reachable</a:t>
            </a:r>
            <a:r>
              <a:rPr lang="en-US" altLang="zh-CN" sz="2400" dirty="0">
                <a:ea typeface="SimSun" panose="02010600030101010101" pitchFamily="2" charset="-122"/>
              </a:rPr>
              <a:t>:</a:t>
            </a:r>
          </a:p>
          <a:p>
            <a:pPr lvl="1"/>
            <a:r>
              <a:rPr lang="en-US" altLang="zh-CN" sz="2400" dirty="0">
                <a:ea typeface="SimSun" panose="02010600030101010101" pitchFamily="2" charset="-122"/>
              </a:rPr>
              <a:t>A point </a:t>
            </a:r>
            <a:r>
              <a:rPr lang="en-US" altLang="zh-CN" sz="2400" i="1" dirty="0">
                <a:ea typeface="SimSun" panose="02010600030101010101" pitchFamily="2" charset="-122"/>
              </a:rPr>
              <a:t>p</a:t>
            </a:r>
            <a:r>
              <a:rPr lang="en-US" altLang="zh-CN" sz="2400" dirty="0">
                <a:ea typeface="SimSun" panose="02010600030101010101" pitchFamily="2" charset="-122"/>
              </a:rPr>
              <a:t> is </a:t>
            </a:r>
            <a:r>
              <a:rPr lang="en-US" altLang="zh-CN" sz="2400" dirty="0">
                <a:solidFill>
                  <a:srgbClr val="FF0000"/>
                </a:solidFill>
                <a:ea typeface="SimSun" panose="02010600030101010101" pitchFamily="2" charset="-122"/>
              </a:rPr>
              <a:t>directly density-reachable </a:t>
            </a:r>
            <a:r>
              <a:rPr lang="en-US" altLang="zh-CN" sz="2400" dirty="0">
                <a:ea typeface="SimSun" panose="02010600030101010101" pitchFamily="2" charset="-122"/>
              </a:rPr>
              <a:t>from a point </a:t>
            </a:r>
            <a:r>
              <a:rPr lang="en-US" altLang="zh-CN" sz="2400" i="1" dirty="0">
                <a:ea typeface="SimSun" panose="02010600030101010101" pitchFamily="2" charset="-122"/>
              </a:rPr>
              <a:t>q</a:t>
            </a:r>
            <a:r>
              <a:rPr lang="en-US" altLang="zh-CN" sz="2400" dirty="0">
                <a:ea typeface="SimSun" panose="02010600030101010101" pitchFamily="2" charset="-122"/>
              </a:rPr>
              <a:t> w.r.t. </a:t>
            </a:r>
            <a:r>
              <a:rPr lang="en-US" altLang="zh-CN" sz="2400" i="1" dirty="0">
                <a:ea typeface="SimSun" panose="02010600030101010101" pitchFamily="2" charset="-122"/>
              </a:rPr>
              <a:t>Eps </a:t>
            </a:r>
            <a:r>
              <a:rPr lang="en-US" altLang="zh-CN" sz="2400" dirty="0">
                <a:ea typeface="SimSun" panose="02010600030101010101" pitchFamily="2" charset="-122"/>
              </a:rPr>
              <a:t>(</a:t>
            </a:r>
            <a:r>
              <a:rPr lang="el-GR" altLang="zh-CN" sz="2400" i="1" dirty="0">
                <a:ea typeface="SimSun" pitchFamily="2" charset="-122"/>
              </a:rPr>
              <a:t>ε</a:t>
            </a:r>
            <a:r>
              <a:rPr lang="en-US" altLang="zh-CN" sz="2400" dirty="0">
                <a:ea typeface="SimSun" pitchFamily="2" charset="-122"/>
              </a:rPr>
              <a:t>), </a:t>
            </a:r>
            <a:r>
              <a:rPr lang="en-US" altLang="zh-CN" sz="2400" i="1" dirty="0" err="1">
                <a:ea typeface="SimSun" panose="02010600030101010101" pitchFamily="2" charset="-122"/>
              </a:rPr>
              <a:t>MinPts</a:t>
            </a:r>
            <a:r>
              <a:rPr lang="en-US" altLang="zh-CN" sz="2400" dirty="0">
                <a:ea typeface="SimSun" panose="02010600030101010101" pitchFamily="2" charset="-122"/>
              </a:rPr>
              <a:t> if 	</a:t>
            </a:r>
          </a:p>
          <a:p>
            <a:pPr lvl="3"/>
            <a:r>
              <a:rPr lang="en-US" altLang="zh-CN" sz="2400" i="1" dirty="0">
                <a:ea typeface="SimSun" panose="02010600030101010101" pitchFamily="2" charset="-122"/>
              </a:rPr>
              <a:t>p</a:t>
            </a:r>
            <a:r>
              <a:rPr lang="en-US" altLang="zh-CN" sz="2400" dirty="0">
                <a:ea typeface="SimSun" panose="02010600030101010101" pitchFamily="2" charset="-122"/>
              </a:rPr>
              <a:t> belongs to </a:t>
            </a:r>
            <a:r>
              <a:rPr lang="en-US" altLang="zh-CN" sz="2400" i="1" dirty="0" err="1">
                <a:ea typeface="SimSun" panose="02010600030101010101" pitchFamily="2" charset="-122"/>
              </a:rPr>
              <a:t>N</a:t>
            </a:r>
            <a:r>
              <a:rPr lang="en-US" altLang="zh-CN" sz="2400" i="1" baseline="-25000" dirty="0" err="1">
                <a:ea typeface="SimSun" panose="02010600030101010101" pitchFamily="2" charset="-122"/>
              </a:rPr>
              <a:t>Eps</a:t>
            </a:r>
            <a:r>
              <a:rPr lang="en-US" altLang="zh-CN" sz="2400" i="1" dirty="0">
                <a:ea typeface="SimSun" panose="02010600030101010101" pitchFamily="2" charset="-122"/>
              </a:rPr>
              <a:t>(q)</a:t>
            </a:r>
          </a:p>
          <a:p>
            <a:pPr lvl="3"/>
            <a:r>
              <a:rPr lang="en-US" altLang="zh-CN" sz="2400" b="1" dirty="0">
                <a:ea typeface="SimSun" panose="02010600030101010101" pitchFamily="2" charset="-122"/>
              </a:rPr>
              <a:t>core point </a:t>
            </a:r>
            <a:r>
              <a:rPr lang="en-US" altLang="zh-CN" sz="2400" dirty="0">
                <a:ea typeface="SimSun" panose="02010600030101010101" pitchFamily="2" charset="-122"/>
              </a:rPr>
              <a:t>condition: |</a:t>
            </a:r>
            <a:r>
              <a:rPr lang="en-US" altLang="zh-CN" sz="2400" i="1" dirty="0" err="1">
                <a:ea typeface="SimSun" panose="02010600030101010101" pitchFamily="2" charset="-122"/>
              </a:rPr>
              <a:t>N</a:t>
            </a:r>
            <a:r>
              <a:rPr lang="en-US" altLang="zh-CN" sz="2400" i="1" baseline="-25000" dirty="0" err="1">
                <a:ea typeface="SimSun" panose="02010600030101010101" pitchFamily="2" charset="-122"/>
              </a:rPr>
              <a:t>Eps</a:t>
            </a:r>
            <a:r>
              <a:rPr lang="en-US" altLang="zh-CN" sz="2400" i="1" dirty="0">
                <a:ea typeface="SimSun" panose="02010600030101010101" pitchFamily="2" charset="-122"/>
              </a:rPr>
              <a:t> (q)</a:t>
            </a:r>
            <a:r>
              <a:rPr lang="en-US" altLang="zh-CN" sz="2400" dirty="0">
                <a:ea typeface="SimSun" panose="02010600030101010101" pitchFamily="2" charset="-122"/>
              </a:rPr>
              <a:t>| ≥ </a:t>
            </a:r>
            <a:r>
              <a:rPr lang="en-US" altLang="zh-CN" sz="2400" i="1" dirty="0" err="1">
                <a:ea typeface="SimSun" panose="02010600030101010101" pitchFamily="2" charset="-122"/>
              </a:rPr>
              <a:t>MinPts</a:t>
            </a:r>
            <a:r>
              <a:rPr lang="en-US" altLang="zh-CN" sz="2400" dirty="0">
                <a:ea typeface="SimSun" panose="02010600030101010101" pitchFamily="2" charset="-122"/>
              </a:rPr>
              <a:t> </a:t>
            </a:r>
            <a:endParaRPr lang="en-US" altLang="zh-CN" sz="2400" i="1" dirty="0">
              <a:ea typeface="SimSun" panose="02010600030101010101" pitchFamily="2" charset="-122"/>
            </a:endParaRPr>
          </a:p>
          <a:p>
            <a:r>
              <a:rPr lang="en-US" altLang="zh-CN" sz="2400" b="1" dirty="0">
                <a:ea typeface="SimSun" panose="02010600030101010101" pitchFamily="2" charset="-122"/>
              </a:rPr>
              <a:t>Density-reachable</a:t>
            </a:r>
            <a:r>
              <a:rPr lang="en-US" altLang="zh-CN" sz="2400" dirty="0">
                <a:ea typeface="SimSun" panose="02010600030101010101" pitchFamily="2" charset="-122"/>
              </a:rPr>
              <a:t>: </a:t>
            </a:r>
          </a:p>
          <a:p>
            <a:pPr lvl="1"/>
            <a:r>
              <a:rPr lang="en-US" altLang="zh-CN" sz="2400" dirty="0">
                <a:ea typeface="SimSun" panose="02010600030101010101" pitchFamily="2" charset="-122"/>
              </a:rPr>
              <a:t>A point </a:t>
            </a:r>
            <a:r>
              <a:rPr lang="en-US" altLang="zh-CN" sz="2400" i="1" dirty="0">
                <a:ea typeface="SimSun" panose="02010600030101010101" pitchFamily="2" charset="-122"/>
              </a:rPr>
              <a:t>p</a:t>
            </a:r>
            <a:r>
              <a:rPr lang="en-US" altLang="zh-CN" sz="2400" dirty="0">
                <a:ea typeface="SimSun" panose="02010600030101010101" pitchFamily="2" charset="-122"/>
              </a:rPr>
              <a:t> is </a:t>
            </a:r>
            <a:r>
              <a:rPr lang="en-US" altLang="zh-CN" sz="2400" dirty="0">
                <a:solidFill>
                  <a:srgbClr val="FF0000"/>
                </a:solidFill>
                <a:ea typeface="SimSun" panose="02010600030101010101" pitchFamily="2" charset="-122"/>
              </a:rPr>
              <a:t>density-reachable</a:t>
            </a:r>
            <a:r>
              <a:rPr lang="en-US" altLang="zh-CN" sz="2400" dirty="0">
                <a:ea typeface="SimSun" panose="02010600030101010101" pitchFamily="2" charset="-122"/>
              </a:rPr>
              <a:t> from a point </a:t>
            </a:r>
            <a:r>
              <a:rPr lang="en-US" altLang="zh-CN" sz="2400" i="1" dirty="0">
                <a:ea typeface="SimSun" panose="02010600030101010101" pitchFamily="2" charset="-122"/>
              </a:rPr>
              <a:t>q</a:t>
            </a:r>
            <a:r>
              <a:rPr lang="en-US" altLang="zh-CN" sz="2400" dirty="0">
                <a:ea typeface="SimSun" panose="02010600030101010101" pitchFamily="2" charset="-122"/>
              </a:rPr>
              <a:t> w.r.t. </a:t>
            </a:r>
            <a:r>
              <a:rPr lang="en-US" altLang="zh-CN" sz="2400" i="1" dirty="0">
                <a:ea typeface="SimSun" panose="02010600030101010101" pitchFamily="2" charset="-122"/>
              </a:rPr>
              <a:t>Eps</a:t>
            </a:r>
            <a:r>
              <a:rPr lang="en-US" altLang="zh-CN" sz="2400" dirty="0">
                <a:ea typeface="SimSun" panose="02010600030101010101" pitchFamily="2" charset="-122"/>
              </a:rPr>
              <a:t>, </a:t>
            </a:r>
            <a:r>
              <a:rPr lang="en-US" altLang="zh-CN" sz="2400" i="1" dirty="0" err="1">
                <a:ea typeface="SimSun" panose="02010600030101010101" pitchFamily="2" charset="-122"/>
              </a:rPr>
              <a:t>MinPts</a:t>
            </a:r>
            <a:r>
              <a:rPr lang="en-US" altLang="zh-CN" sz="2400" dirty="0">
                <a:ea typeface="SimSun" panose="02010600030101010101" pitchFamily="2" charset="-122"/>
              </a:rPr>
              <a:t> if there is a chain of points </a:t>
            </a:r>
            <a:r>
              <a:rPr lang="en-US" altLang="zh-CN" sz="2400" i="1" dirty="0">
                <a:ea typeface="SimSun" panose="02010600030101010101" pitchFamily="2" charset="-122"/>
              </a:rPr>
              <a:t>p</a:t>
            </a:r>
            <a:r>
              <a:rPr lang="en-US" altLang="zh-CN" sz="2400" i="1" baseline="-25000" dirty="0">
                <a:ea typeface="SimSun" panose="02010600030101010101" pitchFamily="2" charset="-122"/>
              </a:rPr>
              <a:t>1</a:t>
            </a:r>
            <a:r>
              <a:rPr lang="en-US" altLang="zh-CN" sz="2400" dirty="0">
                <a:ea typeface="SimSun" panose="02010600030101010101" pitchFamily="2" charset="-122"/>
              </a:rPr>
              <a:t>, …, </a:t>
            </a:r>
            <a:r>
              <a:rPr lang="en-US" altLang="zh-CN" sz="2400" i="1" dirty="0" err="1">
                <a:ea typeface="SimSun" panose="02010600030101010101" pitchFamily="2" charset="-122"/>
              </a:rPr>
              <a:t>p</a:t>
            </a:r>
            <a:r>
              <a:rPr lang="en-US" altLang="zh-CN" sz="2400" i="1" baseline="-25000" dirty="0" err="1">
                <a:ea typeface="SimSun" panose="02010600030101010101" pitchFamily="2" charset="-122"/>
              </a:rPr>
              <a:t>n</a:t>
            </a:r>
            <a:r>
              <a:rPr lang="en-US" altLang="zh-CN" sz="2400" dirty="0">
                <a:ea typeface="SimSun" panose="02010600030101010101" pitchFamily="2" charset="-122"/>
              </a:rPr>
              <a:t>, </a:t>
            </a:r>
            <a:r>
              <a:rPr lang="en-US" altLang="zh-CN" sz="2400" i="1" dirty="0">
                <a:ea typeface="SimSun" panose="02010600030101010101" pitchFamily="2" charset="-122"/>
              </a:rPr>
              <a:t>p</a:t>
            </a:r>
            <a:r>
              <a:rPr lang="en-US" altLang="zh-CN" sz="2400" i="1" baseline="-25000" dirty="0">
                <a:ea typeface="SimSun" panose="02010600030101010101" pitchFamily="2" charset="-122"/>
              </a:rPr>
              <a:t>1</a:t>
            </a:r>
            <a:r>
              <a:rPr lang="en-US" altLang="zh-CN" sz="2400" dirty="0">
                <a:ea typeface="SimSun" panose="02010600030101010101" pitchFamily="2" charset="-122"/>
              </a:rPr>
              <a:t> = </a:t>
            </a:r>
            <a:r>
              <a:rPr lang="en-US" altLang="zh-CN" sz="2400" i="1" dirty="0">
                <a:ea typeface="SimSun" panose="02010600030101010101" pitchFamily="2" charset="-122"/>
              </a:rPr>
              <a:t>q</a:t>
            </a:r>
            <a:r>
              <a:rPr lang="en-US" altLang="zh-CN" sz="2400" dirty="0">
                <a:ea typeface="SimSun" panose="02010600030101010101" pitchFamily="2" charset="-122"/>
              </a:rPr>
              <a:t>, </a:t>
            </a:r>
            <a:r>
              <a:rPr lang="en-US" altLang="zh-CN" sz="2400" i="1" dirty="0" err="1">
                <a:ea typeface="SimSun" panose="02010600030101010101" pitchFamily="2" charset="-122"/>
              </a:rPr>
              <a:t>p</a:t>
            </a:r>
            <a:r>
              <a:rPr lang="en-US" altLang="zh-CN" sz="2400" i="1" baseline="-25000" dirty="0" err="1">
                <a:ea typeface="SimSun" panose="02010600030101010101" pitchFamily="2" charset="-122"/>
              </a:rPr>
              <a:t>n</a:t>
            </a:r>
            <a:r>
              <a:rPr lang="en-US" altLang="zh-CN" sz="2400" dirty="0">
                <a:ea typeface="SimSun" panose="02010600030101010101" pitchFamily="2" charset="-122"/>
              </a:rPr>
              <a:t> = </a:t>
            </a:r>
            <a:r>
              <a:rPr lang="en-US" altLang="zh-CN" sz="2400" i="1" dirty="0">
                <a:ea typeface="SimSun" panose="02010600030101010101" pitchFamily="2" charset="-122"/>
              </a:rPr>
              <a:t>p</a:t>
            </a:r>
            <a:r>
              <a:rPr lang="en-US" altLang="zh-CN" sz="2400" dirty="0">
                <a:ea typeface="SimSun" panose="02010600030101010101" pitchFamily="2" charset="-122"/>
              </a:rPr>
              <a:t> such that </a:t>
            </a:r>
            <a:r>
              <a:rPr lang="en-US" altLang="zh-CN" sz="2400" i="1" dirty="0">
                <a:ea typeface="SimSun" panose="02010600030101010101" pitchFamily="2" charset="-122"/>
              </a:rPr>
              <a:t>p</a:t>
            </a:r>
            <a:r>
              <a:rPr lang="en-US" altLang="zh-CN" sz="2400" i="1" baseline="-25000" dirty="0">
                <a:ea typeface="SimSun" panose="02010600030101010101" pitchFamily="2" charset="-122"/>
              </a:rPr>
              <a:t>i+1</a:t>
            </a:r>
            <a:r>
              <a:rPr lang="en-US" altLang="zh-CN" sz="2400" dirty="0">
                <a:ea typeface="SimSun" panose="02010600030101010101" pitchFamily="2" charset="-122"/>
              </a:rPr>
              <a:t> is directly density-reachable from </a:t>
            </a:r>
            <a:r>
              <a:rPr lang="en-US" altLang="zh-CN" sz="2400" i="1" dirty="0">
                <a:ea typeface="SimSun" panose="02010600030101010101" pitchFamily="2" charset="-122"/>
              </a:rPr>
              <a:t>p</a:t>
            </a:r>
            <a:r>
              <a:rPr lang="en-US" altLang="zh-CN" sz="2400" i="1" baseline="-25000" dirty="0">
                <a:ea typeface="SimSun" panose="02010600030101010101" pitchFamily="2" charset="-122"/>
              </a:rPr>
              <a:t>i</a:t>
            </a:r>
            <a:r>
              <a:rPr lang="en-US" altLang="zh-CN" sz="2400" dirty="0">
                <a:ea typeface="SimSun" panose="02010600030101010101" pitchFamily="2" charset="-122"/>
              </a:rPr>
              <a:t>	</a:t>
            </a:r>
          </a:p>
          <a:p>
            <a:r>
              <a:rPr lang="en-US" altLang="zh-CN" sz="2400" b="1" dirty="0">
                <a:ea typeface="SimSun" panose="02010600030101010101" pitchFamily="2" charset="-122"/>
              </a:rPr>
              <a:t>Density-connected:</a:t>
            </a:r>
          </a:p>
          <a:p>
            <a:pPr lvl="1"/>
            <a:r>
              <a:rPr lang="en-US" altLang="zh-CN" sz="2400" dirty="0">
                <a:ea typeface="SimSun" panose="02010600030101010101" pitchFamily="2" charset="-122"/>
              </a:rPr>
              <a:t>A point </a:t>
            </a:r>
            <a:r>
              <a:rPr lang="en-US" altLang="zh-CN" sz="2400" i="1" dirty="0">
                <a:ea typeface="SimSun" panose="02010600030101010101" pitchFamily="2" charset="-122"/>
              </a:rPr>
              <a:t>p</a:t>
            </a:r>
            <a:r>
              <a:rPr lang="en-US" altLang="zh-CN" sz="2400" dirty="0">
                <a:ea typeface="SimSun" panose="02010600030101010101" pitchFamily="2" charset="-122"/>
              </a:rPr>
              <a:t> is </a:t>
            </a:r>
            <a:r>
              <a:rPr lang="en-US" altLang="zh-CN" sz="2400" dirty="0">
                <a:solidFill>
                  <a:srgbClr val="FF0000"/>
                </a:solidFill>
                <a:ea typeface="SimSun" panose="02010600030101010101" pitchFamily="2" charset="-122"/>
              </a:rPr>
              <a:t>density-connected</a:t>
            </a:r>
            <a:r>
              <a:rPr lang="en-US" altLang="zh-CN" sz="2400" dirty="0">
                <a:ea typeface="SimSun" panose="02010600030101010101" pitchFamily="2" charset="-122"/>
              </a:rPr>
              <a:t> to a point </a:t>
            </a:r>
            <a:r>
              <a:rPr lang="en-US" altLang="zh-CN" sz="2400" i="1" dirty="0">
                <a:ea typeface="SimSun" panose="02010600030101010101" pitchFamily="2" charset="-122"/>
              </a:rPr>
              <a:t>q</a:t>
            </a:r>
            <a:r>
              <a:rPr lang="en-US" altLang="zh-CN" sz="2400" dirty="0">
                <a:ea typeface="SimSun" panose="02010600030101010101" pitchFamily="2" charset="-122"/>
              </a:rPr>
              <a:t> w.r.t. </a:t>
            </a:r>
            <a:r>
              <a:rPr lang="en-US" altLang="zh-CN" sz="2400" i="1" dirty="0">
                <a:ea typeface="SimSun" panose="02010600030101010101" pitchFamily="2" charset="-122"/>
              </a:rPr>
              <a:t>Eps</a:t>
            </a:r>
            <a:r>
              <a:rPr lang="en-US" altLang="zh-CN" sz="2400" dirty="0">
                <a:ea typeface="SimSun" panose="02010600030101010101" pitchFamily="2" charset="-122"/>
              </a:rPr>
              <a:t>, </a:t>
            </a:r>
            <a:r>
              <a:rPr lang="en-US" altLang="zh-CN" sz="2400" i="1" dirty="0" err="1">
                <a:ea typeface="SimSun" panose="02010600030101010101" pitchFamily="2" charset="-122"/>
              </a:rPr>
              <a:t>MinPts</a:t>
            </a:r>
            <a:r>
              <a:rPr lang="en-US" altLang="zh-CN" sz="2400" dirty="0">
                <a:ea typeface="SimSun" panose="02010600030101010101" pitchFamily="2" charset="-122"/>
              </a:rPr>
              <a:t> if there is a point </a:t>
            </a:r>
            <a:r>
              <a:rPr lang="en-US" altLang="zh-CN" sz="2400" i="1" dirty="0">
                <a:ea typeface="SimSun" panose="02010600030101010101" pitchFamily="2" charset="-122"/>
              </a:rPr>
              <a:t>o </a:t>
            </a:r>
            <a:r>
              <a:rPr lang="en-US" altLang="zh-CN" sz="2400" dirty="0">
                <a:ea typeface="SimSun" panose="02010600030101010101" pitchFamily="2" charset="-122"/>
              </a:rPr>
              <a:t>such that both </a:t>
            </a:r>
            <a:r>
              <a:rPr lang="en-US" altLang="zh-CN" sz="2400" i="1" dirty="0">
                <a:ea typeface="SimSun" panose="02010600030101010101" pitchFamily="2" charset="-122"/>
              </a:rPr>
              <a:t>p</a:t>
            </a:r>
            <a:r>
              <a:rPr lang="en-US" altLang="zh-CN" sz="2400" dirty="0">
                <a:ea typeface="SimSun" panose="02010600030101010101" pitchFamily="2" charset="-122"/>
              </a:rPr>
              <a:t> and </a:t>
            </a:r>
            <a:r>
              <a:rPr lang="en-US" altLang="zh-CN" sz="2400" i="1" dirty="0">
                <a:ea typeface="SimSun" panose="02010600030101010101" pitchFamily="2" charset="-122"/>
              </a:rPr>
              <a:t>q</a:t>
            </a:r>
            <a:r>
              <a:rPr lang="en-US" altLang="zh-CN" sz="2400" dirty="0">
                <a:ea typeface="SimSun" panose="02010600030101010101" pitchFamily="2" charset="-122"/>
              </a:rPr>
              <a:t> are density-reachable from </a:t>
            </a:r>
            <a:r>
              <a:rPr lang="en-US" altLang="zh-CN" sz="2400" i="1" dirty="0">
                <a:ea typeface="SimSun" panose="02010600030101010101" pitchFamily="2" charset="-122"/>
              </a:rPr>
              <a:t>o</a:t>
            </a:r>
            <a:r>
              <a:rPr lang="en-US" altLang="zh-CN" sz="2400" dirty="0">
                <a:ea typeface="SimSun" panose="02010600030101010101" pitchFamily="2" charset="-122"/>
              </a:rPr>
              <a:t> w.r.t. </a:t>
            </a:r>
            <a:r>
              <a:rPr lang="en-US" altLang="zh-CN" sz="2400" i="1" dirty="0">
                <a:ea typeface="SimSun" panose="02010600030101010101" pitchFamily="2" charset="-122"/>
              </a:rPr>
              <a:t>Eps</a:t>
            </a:r>
            <a:r>
              <a:rPr lang="en-US" altLang="zh-CN" sz="2400" dirty="0">
                <a:ea typeface="SimSun" panose="02010600030101010101" pitchFamily="2" charset="-122"/>
              </a:rPr>
              <a:t> and </a:t>
            </a:r>
            <a:r>
              <a:rPr lang="en-US" altLang="zh-CN" sz="2400" i="1" dirty="0" err="1">
                <a:ea typeface="SimSun" panose="02010600030101010101" pitchFamily="2" charset="-122"/>
              </a:rPr>
              <a:t>MinPts</a:t>
            </a:r>
            <a:endParaRPr lang="en-US" altLang="zh-CN" sz="2400" dirty="0">
              <a:ea typeface="SimSun" panose="02010600030101010101" pitchFamily="2" charset="-122"/>
            </a:endParaRPr>
          </a:p>
        </p:txBody>
      </p:sp>
      <p:grpSp>
        <p:nvGrpSpPr>
          <p:cNvPr id="26" name="Group 25"/>
          <p:cNvGrpSpPr/>
          <p:nvPr/>
        </p:nvGrpSpPr>
        <p:grpSpPr>
          <a:xfrm>
            <a:off x="9021778" y="2758738"/>
            <a:ext cx="2090737" cy="1663700"/>
            <a:chOff x="7894638" y="1752600"/>
            <a:chExt cx="2090737" cy="1663700"/>
          </a:xfrm>
        </p:grpSpPr>
        <p:sp>
          <p:nvSpPr>
            <p:cNvPr id="27" name="Oval 1028"/>
            <p:cNvSpPr>
              <a:spLocks noChangeArrowheads="1"/>
            </p:cNvSpPr>
            <p:nvPr/>
          </p:nvSpPr>
          <p:spPr bwMode="auto">
            <a:xfrm>
              <a:off x="8543926" y="2459039"/>
              <a:ext cx="100013"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8" name="Oval 1029"/>
            <p:cNvSpPr>
              <a:spLocks noChangeArrowheads="1"/>
            </p:cNvSpPr>
            <p:nvPr/>
          </p:nvSpPr>
          <p:spPr bwMode="auto">
            <a:xfrm>
              <a:off x="8880476" y="2570163"/>
              <a:ext cx="98425" cy="10001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9" name="Oval 1030"/>
            <p:cNvSpPr>
              <a:spLocks noChangeArrowheads="1"/>
            </p:cNvSpPr>
            <p:nvPr/>
          </p:nvSpPr>
          <p:spPr bwMode="auto">
            <a:xfrm>
              <a:off x="8880476" y="2235201"/>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0" name="Oval 1031"/>
            <p:cNvSpPr>
              <a:spLocks noChangeArrowheads="1"/>
            </p:cNvSpPr>
            <p:nvPr/>
          </p:nvSpPr>
          <p:spPr bwMode="auto">
            <a:xfrm>
              <a:off x="8432801" y="2905126"/>
              <a:ext cx="98425"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1" name="Oval 1032"/>
            <p:cNvSpPr>
              <a:spLocks noChangeArrowheads="1"/>
            </p:cNvSpPr>
            <p:nvPr/>
          </p:nvSpPr>
          <p:spPr bwMode="auto">
            <a:xfrm>
              <a:off x="8656639" y="2682876"/>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2" name="Oval 1033"/>
            <p:cNvSpPr>
              <a:spLocks noChangeArrowheads="1"/>
            </p:cNvSpPr>
            <p:nvPr/>
          </p:nvSpPr>
          <p:spPr bwMode="auto">
            <a:xfrm>
              <a:off x="8656639" y="2905126"/>
              <a:ext cx="98425"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3" name="Oval 1034"/>
            <p:cNvSpPr>
              <a:spLocks noChangeArrowheads="1"/>
            </p:cNvSpPr>
            <p:nvPr/>
          </p:nvSpPr>
          <p:spPr bwMode="auto">
            <a:xfrm>
              <a:off x="9067801" y="3048001"/>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4" name="Oval 1035"/>
            <p:cNvSpPr>
              <a:spLocks noChangeArrowheads="1"/>
            </p:cNvSpPr>
            <p:nvPr/>
          </p:nvSpPr>
          <p:spPr bwMode="auto">
            <a:xfrm>
              <a:off x="8991601" y="2011363"/>
              <a:ext cx="98425" cy="10001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5" name="Oval 1036"/>
            <p:cNvSpPr>
              <a:spLocks noChangeArrowheads="1"/>
            </p:cNvSpPr>
            <p:nvPr/>
          </p:nvSpPr>
          <p:spPr bwMode="auto">
            <a:xfrm>
              <a:off x="9661526" y="2682876"/>
              <a:ext cx="100013"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6" name="Oval 1037"/>
            <p:cNvSpPr>
              <a:spLocks noChangeArrowheads="1"/>
            </p:cNvSpPr>
            <p:nvPr/>
          </p:nvSpPr>
          <p:spPr bwMode="auto">
            <a:xfrm>
              <a:off x="9439276" y="2235201"/>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7" name="Oval 1038"/>
            <p:cNvSpPr>
              <a:spLocks noChangeArrowheads="1"/>
            </p:cNvSpPr>
            <p:nvPr/>
          </p:nvSpPr>
          <p:spPr bwMode="auto">
            <a:xfrm>
              <a:off x="8880476" y="2794001"/>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8" name="Oval 1039"/>
            <p:cNvSpPr>
              <a:spLocks noChangeArrowheads="1"/>
            </p:cNvSpPr>
            <p:nvPr/>
          </p:nvSpPr>
          <p:spPr bwMode="auto">
            <a:xfrm>
              <a:off x="9102726" y="2570163"/>
              <a:ext cx="100013" cy="10001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9" name="Oval 1040"/>
            <p:cNvSpPr>
              <a:spLocks noChangeArrowheads="1"/>
            </p:cNvSpPr>
            <p:nvPr/>
          </p:nvSpPr>
          <p:spPr bwMode="auto">
            <a:xfrm>
              <a:off x="9326563" y="2905126"/>
              <a:ext cx="100012"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40" name="Oval 1041"/>
            <p:cNvSpPr>
              <a:spLocks noChangeArrowheads="1"/>
            </p:cNvSpPr>
            <p:nvPr/>
          </p:nvSpPr>
          <p:spPr bwMode="auto">
            <a:xfrm>
              <a:off x="9885363" y="3017839"/>
              <a:ext cx="100012"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41" name="Oval 1042"/>
            <p:cNvSpPr>
              <a:spLocks noChangeArrowheads="1"/>
            </p:cNvSpPr>
            <p:nvPr/>
          </p:nvSpPr>
          <p:spPr bwMode="auto">
            <a:xfrm>
              <a:off x="8382000" y="20574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42" name="Oval 1043"/>
            <p:cNvSpPr>
              <a:spLocks noChangeArrowheads="1"/>
            </p:cNvSpPr>
            <p:nvPr/>
          </p:nvSpPr>
          <p:spPr bwMode="auto">
            <a:xfrm>
              <a:off x="7894638" y="23114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43" name="Rectangle 1044"/>
            <p:cNvSpPr>
              <a:spLocks noChangeArrowheads="1"/>
            </p:cNvSpPr>
            <p:nvPr/>
          </p:nvSpPr>
          <p:spPr bwMode="auto">
            <a:xfrm>
              <a:off x="9493250" y="2051050"/>
              <a:ext cx="3810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Font typeface="Wingdings" panose="05000000000000000000" pitchFamily="2" charset="2"/>
                <a:buNone/>
              </a:pPr>
              <a:r>
                <a:rPr lang="en-US" altLang="zh-CN" sz="1800" b="1" i="1">
                  <a:solidFill>
                    <a:srgbClr val="000000"/>
                  </a:solidFill>
                  <a:latin typeface="Times New Roman" panose="02020603050405020304" pitchFamily="18" charset="0"/>
                </a:rPr>
                <a:t>p</a:t>
              </a:r>
            </a:p>
          </p:txBody>
        </p:sp>
        <p:sp>
          <p:nvSpPr>
            <p:cNvPr id="44" name="Rectangle 1045"/>
            <p:cNvSpPr>
              <a:spLocks noChangeArrowheads="1"/>
            </p:cNvSpPr>
            <p:nvPr/>
          </p:nvSpPr>
          <p:spPr bwMode="auto">
            <a:xfrm>
              <a:off x="8121650" y="2736850"/>
              <a:ext cx="3810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Font typeface="Wingdings" panose="05000000000000000000" pitchFamily="2" charset="2"/>
                <a:buNone/>
              </a:pPr>
              <a:r>
                <a:rPr lang="en-US" altLang="zh-CN" sz="1800" b="1" i="1">
                  <a:solidFill>
                    <a:srgbClr val="000000"/>
                  </a:solidFill>
                  <a:latin typeface="Times New Roman" panose="02020603050405020304" pitchFamily="18" charset="0"/>
                </a:rPr>
                <a:t>q</a:t>
              </a:r>
            </a:p>
          </p:txBody>
        </p:sp>
        <p:sp>
          <p:nvSpPr>
            <p:cNvPr id="45" name="Oval 1046"/>
            <p:cNvSpPr>
              <a:spLocks noChangeArrowheads="1"/>
            </p:cNvSpPr>
            <p:nvPr/>
          </p:nvSpPr>
          <p:spPr bwMode="auto">
            <a:xfrm>
              <a:off x="8839200" y="17526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46" name="Rectangle 1047"/>
            <p:cNvSpPr>
              <a:spLocks noChangeArrowheads="1"/>
            </p:cNvSpPr>
            <p:nvPr/>
          </p:nvSpPr>
          <p:spPr bwMode="auto">
            <a:xfrm>
              <a:off x="8883650" y="2508250"/>
              <a:ext cx="6096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Font typeface="Wingdings" panose="05000000000000000000" pitchFamily="2" charset="2"/>
                <a:buNone/>
              </a:pPr>
              <a:r>
                <a:rPr lang="en-US" altLang="zh-CN" sz="1800" b="1" i="1" dirty="0">
                  <a:solidFill>
                    <a:srgbClr val="000000"/>
                  </a:solidFill>
                  <a:latin typeface="Times New Roman" panose="02020603050405020304" pitchFamily="18" charset="0"/>
                </a:rPr>
                <a:t>p</a:t>
              </a:r>
              <a:r>
                <a:rPr lang="en-US" altLang="zh-CN" sz="1800" b="1" i="1" baseline="-25000" dirty="0">
                  <a:solidFill>
                    <a:srgbClr val="000000"/>
                  </a:solidFill>
                  <a:latin typeface="Times New Roman" panose="02020603050405020304" pitchFamily="18" charset="0"/>
                </a:rPr>
                <a:t>2</a:t>
              </a:r>
            </a:p>
          </p:txBody>
        </p:sp>
        <p:sp>
          <p:nvSpPr>
            <p:cNvPr id="47" name="Line 1048"/>
            <p:cNvSpPr>
              <a:spLocks noChangeShapeType="1"/>
            </p:cNvSpPr>
            <p:nvPr/>
          </p:nvSpPr>
          <p:spPr bwMode="auto">
            <a:xfrm flipH="1">
              <a:off x="9012637" y="2344739"/>
              <a:ext cx="457200" cy="228600"/>
            </a:xfrm>
            <a:prstGeom prst="line">
              <a:avLst/>
            </a:prstGeom>
            <a:noFill/>
            <a:ln w="25400">
              <a:solidFill>
                <a:schemeClr val="tx1"/>
              </a:solidFill>
              <a:round/>
              <a:headEnd type="stealth" w="lg" len="med"/>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48" name="Line 1085"/>
            <p:cNvSpPr>
              <a:spLocks noChangeShapeType="1"/>
            </p:cNvSpPr>
            <p:nvPr/>
          </p:nvSpPr>
          <p:spPr bwMode="auto">
            <a:xfrm flipV="1">
              <a:off x="8458200" y="2667000"/>
              <a:ext cx="457200" cy="30480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grpSp>
      <p:grpSp>
        <p:nvGrpSpPr>
          <p:cNvPr id="49" name="Group 1049"/>
          <p:cNvGrpSpPr>
            <a:grpSpLocks/>
          </p:cNvGrpSpPr>
          <p:nvPr/>
        </p:nvGrpSpPr>
        <p:grpSpPr bwMode="auto">
          <a:xfrm>
            <a:off x="8771747" y="4550546"/>
            <a:ext cx="2863850" cy="1485900"/>
            <a:chOff x="3428" y="2740"/>
            <a:chExt cx="1804" cy="936"/>
          </a:xfrm>
        </p:grpSpPr>
        <p:sp>
          <p:nvSpPr>
            <p:cNvPr id="50" name="Oval 1050"/>
            <p:cNvSpPr>
              <a:spLocks noChangeArrowheads="1"/>
            </p:cNvSpPr>
            <p:nvPr/>
          </p:nvSpPr>
          <p:spPr bwMode="auto">
            <a:xfrm>
              <a:off x="3914" y="3089"/>
              <a:ext cx="63"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51" name="Oval 1051"/>
            <p:cNvSpPr>
              <a:spLocks noChangeArrowheads="1"/>
            </p:cNvSpPr>
            <p:nvPr/>
          </p:nvSpPr>
          <p:spPr bwMode="auto">
            <a:xfrm>
              <a:off x="4126" y="3159"/>
              <a:ext cx="62" cy="6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52" name="Oval 1052"/>
            <p:cNvSpPr>
              <a:spLocks noChangeArrowheads="1"/>
            </p:cNvSpPr>
            <p:nvPr/>
          </p:nvSpPr>
          <p:spPr bwMode="auto">
            <a:xfrm>
              <a:off x="4126" y="2948"/>
              <a:ext cx="62"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53" name="Oval 1053"/>
            <p:cNvSpPr>
              <a:spLocks noChangeArrowheads="1"/>
            </p:cNvSpPr>
            <p:nvPr/>
          </p:nvSpPr>
          <p:spPr bwMode="auto">
            <a:xfrm>
              <a:off x="3844" y="3370"/>
              <a:ext cx="62" cy="6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54" name="Oval 1054"/>
            <p:cNvSpPr>
              <a:spLocks noChangeArrowheads="1"/>
            </p:cNvSpPr>
            <p:nvPr/>
          </p:nvSpPr>
          <p:spPr bwMode="auto">
            <a:xfrm>
              <a:off x="3985" y="3230"/>
              <a:ext cx="62"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55" name="Oval 1055"/>
            <p:cNvSpPr>
              <a:spLocks noChangeArrowheads="1"/>
            </p:cNvSpPr>
            <p:nvPr/>
          </p:nvSpPr>
          <p:spPr bwMode="auto">
            <a:xfrm>
              <a:off x="4129" y="3514"/>
              <a:ext cx="62" cy="6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56" name="Oval 1056"/>
            <p:cNvSpPr>
              <a:spLocks noChangeArrowheads="1"/>
            </p:cNvSpPr>
            <p:nvPr/>
          </p:nvSpPr>
          <p:spPr bwMode="auto">
            <a:xfrm>
              <a:off x="4196" y="3297"/>
              <a:ext cx="62"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57" name="Oval 1057"/>
            <p:cNvSpPr>
              <a:spLocks noChangeArrowheads="1"/>
            </p:cNvSpPr>
            <p:nvPr/>
          </p:nvSpPr>
          <p:spPr bwMode="auto">
            <a:xfrm>
              <a:off x="4196" y="2807"/>
              <a:ext cx="62" cy="6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58" name="Oval 1058"/>
            <p:cNvSpPr>
              <a:spLocks noChangeArrowheads="1"/>
            </p:cNvSpPr>
            <p:nvPr/>
          </p:nvSpPr>
          <p:spPr bwMode="auto">
            <a:xfrm>
              <a:off x="4618" y="3230"/>
              <a:ext cx="63"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59" name="Oval 1059"/>
            <p:cNvSpPr>
              <a:spLocks noChangeArrowheads="1"/>
            </p:cNvSpPr>
            <p:nvPr/>
          </p:nvSpPr>
          <p:spPr bwMode="auto">
            <a:xfrm>
              <a:off x="4478" y="2948"/>
              <a:ext cx="62"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0" name="Oval 1060"/>
            <p:cNvSpPr>
              <a:spLocks noChangeArrowheads="1"/>
            </p:cNvSpPr>
            <p:nvPr/>
          </p:nvSpPr>
          <p:spPr bwMode="auto">
            <a:xfrm>
              <a:off x="3694" y="3252"/>
              <a:ext cx="62"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1" name="Oval 1061"/>
            <p:cNvSpPr>
              <a:spLocks noChangeArrowheads="1"/>
            </p:cNvSpPr>
            <p:nvPr/>
          </p:nvSpPr>
          <p:spPr bwMode="auto">
            <a:xfrm>
              <a:off x="4266" y="3159"/>
              <a:ext cx="63" cy="6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2" name="Oval 1062"/>
            <p:cNvSpPr>
              <a:spLocks noChangeArrowheads="1"/>
            </p:cNvSpPr>
            <p:nvPr/>
          </p:nvSpPr>
          <p:spPr bwMode="auto">
            <a:xfrm>
              <a:off x="4407" y="3370"/>
              <a:ext cx="63" cy="6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3" name="Oval 1063"/>
            <p:cNvSpPr>
              <a:spLocks noChangeArrowheads="1"/>
            </p:cNvSpPr>
            <p:nvPr/>
          </p:nvSpPr>
          <p:spPr bwMode="auto">
            <a:xfrm>
              <a:off x="4759" y="3441"/>
              <a:ext cx="63"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4" name="Rectangle 1064"/>
            <p:cNvSpPr>
              <a:spLocks noChangeArrowheads="1"/>
            </p:cNvSpPr>
            <p:nvPr/>
          </p:nvSpPr>
          <p:spPr bwMode="auto">
            <a:xfrm>
              <a:off x="3504" y="2832"/>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Font typeface="Wingdings" panose="05000000000000000000" pitchFamily="2" charset="2"/>
                <a:buNone/>
              </a:pPr>
              <a:r>
                <a:rPr lang="en-US" altLang="zh-CN" sz="1800" b="1" i="1">
                  <a:solidFill>
                    <a:srgbClr val="000000"/>
                  </a:solidFill>
                  <a:latin typeface="Times New Roman" panose="02020603050405020304" pitchFamily="18" charset="0"/>
                </a:rPr>
                <a:t>p</a:t>
              </a:r>
            </a:p>
          </p:txBody>
        </p:sp>
        <p:sp>
          <p:nvSpPr>
            <p:cNvPr id="65" name="Rectangle 1065"/>
            <p:cNvSpPr>
              <a:spLocks noChangeArrowheads="1"/>
            </p:cNvSpPr>
            <p:nvPr/>
          </p:nvSpPr>
          <p:spPr bwMode="auto">
            <a:xfrm>
              <a:off x="4992" y="2832"/>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Font typeface="Wingdings" panose="05000000000000000000" pitchFamily="2" charset="2"/>
                <a:buNone/>
              </a:pPr>
              <a:r>
                <a:rPr lang="en-US" altLang="zh-CN" sz="1800" b="1" i="1">
                  <a:solidFill>
                    <a:srgbClr val="000000"/>
                  </a:solidFill>
                  <a:latin typeface="Times New Roman" panose="02020603050405020304" pitchFamily="18" charset="0"/>
                </a:rPr>
                <a:t>q</a:t>
              </a:r>
            </a:p>
          </p:txBody>
        </p:sp>
        <p:sp>
          <p:nvSpPr>
            <p:cNvPr id="66" name="Oval 1066"/>
            <p:cNvSpPr>
              <a:spLocks noChangeArrowheads="1"/>
            </p:cNvSpPr>
            <p:nvPr/>
          </p:nvSpPr>
          <p:spPr bwMode="auto">
            <a:xfrm>
              <a:off x="4858" y="3182"/>
              <a:ext cx="63"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7" name="Oval 1067"/>
            <p:cNvSpPr>
              <a:spLocks noChangeArrowheads="1"/>
            </p:cNvSpPr>
            <p:nvPr/>
          </p:nvSpPr>
          <p:spPr bwMode="auto">
            <a:xfrm>
              <a:off x="4506" y="3207"/>
              <a:ext cx="63" cy="6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8" name="Oval 1068"/>
            <p:cNvSpPr>
              <a:spLocks noChangeArrowheads="1"/>
            </p:cNvSpPr>
            <p:nvPr/>
          </p:nvSpPr>
          <p:spPr bwMode="auto">
            <a:xfrm>
              <a:off x="4647" y="3322"/>
              <a:ext cx="63" cy="6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9" name="Oval 1069"/>
            <p:cNvSpPr>
              <a:spLocks noChangeArrowheads="1"/>
            </p:cNvSpPr>
            <p:nvPr/>
          </p:nvSpPr>
          <p:spPr bwMode="auto">
            <a:xfrm>
              <a:off x="4954" y="2942"/>
              <a:ext cx="63"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0" name="Oval 1070"/>
            <p:cNvSpPr>
              <a:spLocks noChangeArrowheads="1"/>
            </p:cNvSpPr>
            <p:nvPr/>
          </p:nvSpPr>
          <p:spPr bwMode="auto">
            <a:xfrm>
              <a:off x="4602" y="2871"/>
              <a:ext cx="63" cy="6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1" name="Oval 1071"/>
            <p:cNvSpPr>
              <a:spLocks noChangeArrowheads="1"/>
            </p:cNvSpPr>
            <p:nvPr/>
          </p:nvSpPr>
          <p:spPr bwMode="auto">
            <a:xfrm>
              <a:off x="4791" y="3034"/>
              <a:ext cx="63" cy="6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2" name="Oval 1072"/>
            <p:cNvSpPr>
              <a:spLocks noChangeArrowheads="1"/>
            </p:cNvSpPr>
            <p:nvPr/>
          </p:nvSpPr>
          <p:spPr bwMode="auto">
            <a:xfrm>
              <a:off x="3524" y="2980"/>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3" name="Oval 1073"/>
            <p:cNvSpPr>
              <a:spLocks noChangeArrowheads="1"/>
            </p:cNvSpPr>
            <p:nvPr/>
          </p:nvSpPr>
          <p:spPr bwMode="auto">
            <a:xfrm>
              <a:off x="3860" y="2932"/>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4" name="Oval 1074"/>
            <p:cNvSpPr>
              <a:spLocks noChangeArrowheads="1"/>
            </p:cNvSpPr>
            <p:nvPr/>
          </p:nvSpPr>
          <p:spPr bwMode="auto">
            <a:xfrm>
              <a:off x="4244" y="2884"/>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5" name="Oval 1075"/>
            <p:cNvSpPr>
              <a:spLocks noChangeArrowheads="1"/>
            </p:cNvSpPr>
            <p:nvPr/>
          </p:nvSpPr>
          <p:spPr bwMode="auto">
            <a:xfrm>
              <a:off x="4484" y="2740"/>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6" name="Line 1076"/>
            <p:cNvSpPr>
              <a:spLocks noChangeShapeType="1"/>
            </p:cNvSpPr>
            <p:nvPr/>
          </p:nvSpPr>
          <p:spPr bwMode="auto">
            <a:xfrm flipV="1">
              <a:off x="3888" y="3312"/>
              <a:ext cx="288" cy="96"/>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77" name="Line 1077"/>
            <p:cNvSpPr>
              <a:spLocks noChangeShapeType="1"/>
            </p:cNvSpPr>
            <p:nvPr/>
          </p:nvSpPr>
          <p:spPr bwMode="auto">
            <a:xfrm flipH="1">
              <a:off x="4272" y="3264"/>
              <a:ext cx="240" cy="48"/>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78" name="Oval 1078"/>
            <p:cNvSpPr>
              <a:spLocks noChangeArrowheads="1"/>
            </p:cNvSpPr>
            <p:nvPr/>
          </p:nvSpPr>
          <p:spPr bwMode="auto">
            <a:xfrm>
              <a:off x="3818" y="2993"/>
              <a:ext cx="63"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9" name="Oval 1079"/>
            <p:cNvSpPr>
              <a:spLocks noChangeArrowheads="1"/>
            </p:cNvSpPr>
            <p:nvPr/>
          </p:nvSpPr>
          <p:spPr bwMode="auto">
            <a:xfrm>
              <a:off x="3694" y="3044"/>
              <a:ext cx="62"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80" name="Oval 1080"/>
            <p:cNvSpPr>
              <a:spLocks noChangeArrowheads="1"/>
            </p:cNvSpPr>
            <p:nvPr/>
          </p:nvSpPr>
          <p:spPr bwMode="auto">
            <a:xfrm>
              <a:off x="3860" y="2807"/>
              <a:ext cx="62" cy="6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81" name="Oval 1081"/>
            <p:cNvSpPr>
              <a:spLocks noChangeArrowheads="1"/>
            </p:cNvSpPr>
            <p:nvPr/>
          </p:nvSpPr>
          <p:spPr bwMode="auto">
            <a:xfrm>
              <a:off x="3428" y="2740"/>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82" name="Line 1082"/>
            <p:cNvSpPr>
              <a:spLocks noChangeShapeType="1"/>
            </p:cNvSpPr>
            <p:nvPr/>
          </p:nvSpPr>
          <p:spPr bwMode="auto">
            <a:xfrm>
              <a:off x="3744" y="3072"/>
              <a:ext cx="96" cy="288"/>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83" name="Line 1083"/>
            <p:cNvSpPr>
              <a:spLocks noChangeShapeType="1"/>
            </p:cNvSpPr>
            <p:nvPr/>
          </p:nvSpPr>
          <p:spPr bwMode="auto">
            <a:xfrm flipH="1">
              <a:off x="4560" y="3072"/>
              <a:ext cx="240" cy="144"/>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84" name="Rectangle 1084"/>
            <p:cNvSpPr>
              <a:spLocks noChangeArrowheads="1"/>
            </p:cNvSpPr>
            <p:nvPr/>
          </p:nvSpPr>
          <p:spPr bwMode="auto">
            <a:xfrm>
              <a:off x="4176" y="3312"/>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Font typeface="Wingdings" panose="05000000000000000000" pitchFamily="2" charset="2"/>
                <a:buNone/>
              </a:pPr>
              <a:r>
                <a:rPr lang="en-US" altLang="zh-CN" sz="1800" b="1" i="1">
                  <a:solidFill>
                    <a:srgbClr val="000000"/>
                  </a:solidFill>
                  <a:latin typeface="Times New Roman" panose="02020603050405020304" pitchFamily="18" charset="0"/>
                </a:rPr>
                <a:t>o</a:t>
              </a:r>
            </a:p>
          </p:txBody>
        </p:sp>
      </p:grpSp>
      <p:grpSp>
        <p:nvGrpSpPr>
          <p:cNvPr id="86" name="Group 50"/>
          <p:cNvGrpSpPr>
            <a:grpSpLocks/>
          </p:cNvGrpSpPr>
          <p:nvPr/>
        </p:nvGrpSpPr>
        <p:grpSpPr bwMode="auto">
          <a:xfrm>
            <a:off x="8968551" y="1149071"/>
            <a:ext cx="2914744" cy="1747780"/>
            <a:chOff x="5264150" y="4648200"/>
            <a:chExt cx="2914744" cy="1747780"/>
          </a:xfrm>
        </p:grpSpPr>
        <p:sp>
          <p:nvSpPr>
            <p:cNvPr id="87" name="Rectangle 2072"/>
            <p:cNvSpPr>
              <a:spLocks noChangeArrowheads="1"/>
            </p:cNvSpPr>
            <p:nvPr/>
          </p:nvSpPr>
          <p:spPr bwMode="auto">
            <a:xfrm>
              <a:off x="6940550" y="5453053"/>
              <a:ext cx="1238344" cy="72391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ts val="600"/>
                </a:spcBef>
                <a:spcAft>
                  <a:spcPct val="0"/>
                </a:spcAft>
                <a:buClrTx/>
                <a:buSzTx/>
                <a:buFont typeface="Wingdings" panose="05000000000000000000" pitchFamily="2" charset="2"/>
                <a:buNone/>
              </a:pPr>
              <a:r>
                <a:rPr lang="en-US" altLang="zh-CN" sz="1800" dirty="0" err="1">
                  <a:solidFill>
                    <a:srgbClr val="000000"/>
                  </a:solidFill>
                  <a:latin typeface="Calibri"/>
                </a:rPr>
                <a:t>MinPts</a:t>
              </a:r>
              <a:r>
                <a:rPr lang="en-US" altLang="zh-CN" sz="1800" dirty="0">
                  <a:solidFill>
                    <a:srgbClr val="000000"/>
                  </a:solidFill>
                  <a:latin typeface="Calibri"/>
                </a:rPr>
                <a:t> = 5</a:t>
              </a:r>
            </a:p>
            <a:p>
              <a:pPr defTabSz="914400" fontAlgn="base">
                <a:spcBef>
                  <a:spcPts val="600"/>
                </a:spcBef>
                <a:spcAft>
                  <a:spcPct val="0"/>
                </a:spcAft>
                <a:buClrTx/>
                <a:buSzTx/>
                <a:buFont typeface="Wingdings" panose="05000000000000000000" pitchFamily="2" charset="2"/>
                <a:buNone/>
              </a:pPr>
              <a:r>
                <a:rPr lang="en-US" altLang="zh-CN" sz="1800" dirty="0">
                  <a:solidFill>
                    <a:srgbClr val="000000"/>
                  </a:solidFill>
                  <a:latin typeface="Calibri"/>
                </a:rPr>
                <a:t>Eps = 1 cm</a:t>
              </a:r>
            </a:p>
          </p:txBody>
        </p:sp>
        <p:grpSp>
          <p:nvGrpSpPr>
            <p:cNvPr id="88" name="Group 49"/>
            <p:cNvGrpSpPr>
              <a:grpSpLocks/>
            </p:cNvGrpSpPr>
            <p:nvPr/>
          </p:nvGrpSpPr>
          <p:grpSpPr bwMode="auto">
            <a:xfrm>
              <a:off x="5264150" y="4648200"/>
              <a:ext cx="1663700" cy="1747780"/>
              <a:chOff x="5264150" y="4648200"/>
              <a:chExt cx="1663700" cy="1747780"/>
            </a:xfrm>
          </p:grpSpPr>
          <p:sp>
            <p:nvSpPr>
              <p:cNvPr id="89" name="Oval 2054"/>
              <p:cNvSpPr>
                <a:spLocks noChangeArrowheads="1"/>
              </p:cNvSpPr>
              <p:nvPr/>
            </p:nvSpPr>
            <p:spPr bwMode="auto">
              <a:xfrm>
                <a:off x="5375275" y="5430838"/>
                <a:ext cx="100013"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90" name="Oval 2055"/>
              <p:cNvSpPr>
                <a:spLocks noChangeArrowheads="1"/>
              </p:cNvSpPr>
              <p:nvPr/>
            </p:nvSpPr>
            <p:spPr bwMode="auto">
              <a:xfrm>
                <a:off x="5711825" y="5541963"/>
                <a:ext cx="98425"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91" name="Oval 2056"/>
              <p:cNvSpPr>
                <a:spLocks noChangeArrowheads="1"/>
              </p:cNvSpPr>
              <p:nvPr/>
            </p:nvSpPr>
            <p:spPr bwMode="auto">
              <a:xfrm>
                <a:off x="5867400" y="5181600"/>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92" name="Oval 2057"/>
              <p:cNvSpPr>
                <a:spLocks noChangeArrowheads="1"/>
              </p:cNvSpPr>
              <p:nvPr/>
            </p:nvSpPr>
            <p:spPr bwMode="auto">
              <a:xfrm>
                <a:off x="5264150" y="5876925"/>
                <a:ext cx="98425"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93" name="Oval 2058"/>
              <p:cNvSpPr>
                <a:spLocks noChangeArrowheads="1"/>
              </p:cNvSpPr>
              <p:nvPr/>
            </p:nvSpPr>
            <p:spPr bwMode="auto">
              <a:xfrm>
                <a:off x="5487988" y="5654675"/>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94" name="Oval 2059"/>
              <p:cNvSpPr>
                <a:spLocks noChangeArrowheads="1"/>
              </p:cNvSpPr>
              <p:nvPr/>
            </p:nvSpPr>
            <p:spPr bwMode="auto">
              <a:xfrm>
                <a:off x="5487988" y="5876925"/>
                <a:ext cx="98425"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95" name="Oval 2060"/>
              <p:cNvSpPr>
                <a:spLocks noChangeArrowheads="1"/>
              </p:cNvSpPr>
              <p:nvPr/>
            </p:nvSpPr>
            <p:spPr bwMode="auto">
              <a:xfrm>
                <a:off x="5822950" y="5989638"/>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96" name="Oval 2061"/>
              <p:cNvSpPr>
                <a:spLocks noChangeArrowheads="1"/>
              </p:cNvSpPr>
              <p:nvPr/>
            </p:nvSpPr>
            <p:spPr bwMode="auto">
              <a:xfrm>
                <a:off x="5822950" y="46482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97" name="Oval 2062"/>
              <p:cNvSpPr>
                <a:spLocks noChangeArrowheads="1"/>
              </p:cNvSpPr>
              <p:nvPr/>
            </p:nvSpPr>
            <p:spPr bwMode="auto">
              <a:xfrm>
                <a:off x="5822950" y="4983163"/>
                <a:ext cx="98425"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98" name="Oval 2063"/>
              <p:cNvSpPr>
                <a:spLocks noChangeArrowheads="1"/>
              </p:cNvSpPr>
              <p:nvPr/>
            </p:nvSpPr>
            <p:spPr bwMode="auto">
              <a:xfrm>
                <a:off x="6492875" y="5654675"/>
                <a:ext cx="100013"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99" name="Oval 2064"/>
              <p:cNvSpPr>
                <a:spLocks noChangeArrowheads="1"/>
              </p:cNvSpPr>
              <p:nvPr/>
            </p:nvSpPr>
            <p:spPr bwMode="auto">
              <a:xfrm>
                <a:off x="6229396" y="5291223"/>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00" name="Oval 2065"/>
              <p:cNvSpPr>
                <a:spLocks noChangeArrowheads="1"/>
              </p:cNvSpPr>
              <p:nvPr/>
            </p:nvSpPr>
            <p:spPr bwMode="auto">
              <a:xfrm>
                <a:off x="5711825" y="5765800"/>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01" name="Oval 2066"/>
              <p:cNvSpPr>
                <a:spLocks noChangeArrowheads="1"/>
              </p:cNvSpPr>
              <p:nvPr/>
            </p:nvSpPr>
            <p:spPr bwMode="auto">
              <a:xfrm>
                <a:off x="5934075" y="5541963"/>
                <a:ext cx="100013"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02" name="Oval 2067"/>
              <p:cNvSpPr>
                <a:spLocks noChangeArrowheads="1"/>
              </p:cNvSpPr>
              <p:nvPr/>
            </p:nvSpPr>
            <p:spPr bwMode="auto">
              <a:xfrm>
                <a:off x="6157913" y="5876925"/>
                <a:ext cx="100013"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03" name="Oval 2068"/>
              <p:cNvSpPr>
                <a:spLocks noChangeArrowheads="1"/>
              </p:cNvSpPr>
              <p:nvPr/>
            </p:nvSpPr>
            <p:spPr bwMode="auto">
              <a:xfrm>
                <a:off x="6716713" y="5989638"/>
                <a:ext cx="100013"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04" name="Oval 2069"/>
              <p:cNvSpPr>
                <a:spLocks noChangeArrowheads="1"/>
              </p:cNvSpPr>
              <p:nvPr/>
            </p:nvSpPr>
            <p:spPr bwMode="auto">
              <a:xfrm>
                <a:off x="5487988" y="529108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05" name="Rectangle 2070"/>
              <p:cNvSpPr>
                <a:spLocks noChangeArrowheads="1"/>
              </p:cNvSpPr>
              <p:nvPr/>
            </p:nvSpPr>
            <p:spPr bwMode="auto">
              <a:xfrm>
                <a:off x="6300787" y="5051325"/>
                <a:ext cx="3810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Font typeface="Wingdings" panose="05000000000000000000" pitchFamily="2" charset="2"/>
                  <a:buNone/>
                </a:pPr>
                <a:r>
                  <a:rPr lang="en-US" altLang="zh-CN" sz="1800" dirty="0">
                    <a:solidFill>
                      <a:srgbClr val="000000"/>
                    </a:solidFill>
                    <a:latin typeface="Times New Roman" panose="02020603050405020304" pitchFamily="18" charset="0"/>
                  </a:rPr>
                  <a:t>p</a:t>
                </a:r>
              </a:p>
            </p:txBody>
          </p:sp>
          <p:sp>
            <p:nvSpPr>
              <p:cNvPr id="106" name="Rectangle 2071"/>
              <p:cNvSpPr>
                <a:spLocks noChangeArrowheads="1"/>
              </p:cNvSpPr>
              <p:nvPr/>
            </p:nvSpPr>
            <p:spPr bwMode="auto">
              <a:xfrm>
                <a:off x="5867400" y="5715000"/>
                <a:ext cx="3810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Font typeface="Wingdings" panose="05000000000000000000" pitchFamily="2" charset="2"/>
                  <a:buNone/>
                </a:pPr>
                <a:r>
                  <a:rPr lang="en-US" altLang="zh-CN" sz="1800">
                    <a:solidFill>
                      <a:srgbClr val="000000"/>
                    </a:solidFill>
                    <a:latin typeface="Times New Roman" panose="02020603050405020304" pitchFamily="18" charset="0"/>
                  </a:rPr>
                  <a:t>q</a:t>
                </a:r>
              </a:p>
            </p:txBody>
          </p:sp>
          <p:sp>
            <p:nvSpPr>
              <p:cNvPr id="107" name="Oval 2065"/>
              <p:cNvSpPr>
                <a:spLocks noChangeArrowheads="1"/>
              </p:cNvSpPr>
              <p:nvPr/>
            </p:nvSpPr>
            <p:spPr bwMode="auto">
              <a:xfrm>
                <a:off x="5997575" y="5768975"/>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grpSp>
      </p:grpSp>
    </p:spTree>
    <p:extLst>
      <p:ext uri="{BB962C8B-B14F-4D97-AF65-F5344CB8AC3E}">
        <p14:creationId xmlns:p14="http://schemas.microsoft.com/office/powerpoint/2010/main" val="21505215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vert="horz" lIns="92075" tIns="46038" rIns="92075" bIns="46038" rtlCol="0" anchor="ctr">
            <a:noAutofit/>
          </a:bodyPr>
          <a:lstStyle/>
          <a:p>
            <a:r>
              <a:rPr lang="en-US" altLang="zh-CN" dirty="0">
                <a:ea typeface="SimSun" panose="02010600030101010101" pitchFamily="2" charset="-122"/>
              </a:rPr>
              <a:t>DBSCAN: The Algorithm</a:t>
            </a:r>
            <a:endParaRPr lang="en-US" altLang="zh-CN" sz="4000" dirty="0">
              <a:ea typeface="SimSun" panose="02010600030101010101" pitchFamily="2" charset="-122"/>
            </a:endParaRPr>
          </a:p>
        </p:txBody>
      </p:sp>
      <p:sp>
        <p:nvSpPr>
          <p:cNvPr id="24579" name="Rectangle 3"/>
          <p:cNvSpPr>
            <a:spLocks noGrp="1" noChangeArrowheads="1"/>
          </p:cNvSpPr>
          <p:nvPr>
            <p:ph type="body" sz="half" idx="1"/>
          </p:nvPr>
        </p:nvSpPr>
        <p:spPr>
          <a:xfrm>
            <a:off x="476839" y="1173149"/>
            <a:ext cx="7973480" cy="4113556"/>
          </a:xfrm>
        </p:spPr>
        <p:txBody>
          <a:bodyPr vert="horz" lIns="92075" tIns="46038" rIns="92075" bIns="46038" rtlCol="0">
            <a:noAutofit/>
          </a:bodyPr>
          <a:lstStyle/>
          <a:p>
            <a:r>
              <a:rPr lang="en-US" altLang="zh-CN" b="1" dirty="0">
                <a:ea typeface="SimSun" panose="02010600030101010101" pitchFamily="2" charset="-122"/>
              </a:rPr>
              <a:t>Algorithm</a:t>
            </a:r>
          </a:p>
          <a:p>
            <a:pPr lvl="1"/>
            <a:r>
              <a:rPr lang="en-US" altLang="zh-CN" dirty="0">
                <a:ea typeface="SimSun" panose="02010600030101010101" pitchFamily="2" charset="-122"/>
              </a:rPr>
              <a:t>Arbitrarily select a point </a:t>
            </a:r>
            <a:r>
              <a:rPr lang="en-US" altLang="zh-CN" i="1" dirty="0">
                <a:ea typeface="SimSun" panose="02010600030101010101" pitchFamily="2" charset="-122"/>
              </a:rPr>
              <a:t>p</a:t>
            </a:r>
            <a:endParaRPr lang="en-US" altLang="zh-CN" dirty="0">
              <a:ea typeface="SimSun" panose="02010600030101010101" pitchFamily="2" charset="-122"/>
            </a:endParaRPr>
          </a:p>
          <a:p>
            <a:pPr lvl="1"/>
            <a:r>
              <a:rPr lang="en-US" altLang="zh-CN" dirty="0">
                <a:ea typeface="SimSun" panose="02010600030101010101" pitchFamily="2" charset="-122"/>
              </a:rPr>
              <a:t>Retrieve all points density-reachable </a:t>
            </a:r>
          </a:p>
          <a:p>
            <a:pPr marL="622300" lvl="3" indent="0">
              <a:buNone/>
            </a:pPr>
            <a:r>
              <a:rPr lang="en-US" altLang="zh-CN" dirty="0">
                <a:ea typeface="SimSun" panose="02010600030101010101" pitchFamily="2" charset="-122"/>
              </a:rPr>
              <a:t>from </a:t>
            </a:r>
            <a:r>
              <a:rPr lang="en-US" altLang="zh-CN" i="1" dirty="0">
                <a:ea typeface="SimSun" panose="02010600030101010101" pitchFamily="2" charset="-122"/>
              </a:rPr>
              <a:t>p</a:t>
            </a:r>
            <a:r>
              <a:rPr lang="en-US" altLang="zh-CN" dirty="0">
                <a:ea typeface="SimSun" panose="02010600030101010101" pitchFamily="2" charset="-122"/>
              </a:rPr>
              <a:t> w.r.t. </a:t>
            </a:r>
            <a:r>
              <a:rPr lang="en-US" altLang="zh-CN" i="1" dirty="0">
                <a:ea typeface="SimSun" panose="02010600030101010101" pitchFamily="2" charset="-122"/>
              </a:rPr>
              <a:t>Eps</a:t>
            </a:r>
            <a:r>
              <a:rPr lang="en-US" altLang="zh-CN" dirty="0">
                <a:ea typeface="SimSun" panose="02010600030101010101" pitchFamily="2" charset="-122"/>
              </a:rPr>
              <a:t> and </a:t>
            </a:r>
            <a:r>
              <a:rPr lang="en-US" altLang="zh-CN" i="1" dirty="0" err="1">
                <a:ea typeface="SimSun" panose="02010600030101010101" pitchFamily="2" charset="-122"/>
              </a:rPr>
              <a:t>MinPts</a:t>
            </a:r>
            <a:endParaRPr lang="en-US" altLang="zh-CN" dirty="0">
              <a:ea typeface="SimSun" panose="02010600030101010101" pitchFamily="2" charset="-122"/>
            </a:endParaRPr>
          </a:p>
          <a:p>
            <a:pPr lvl="2"/>
            <a:r>
              <a:rPr lang="en-US" altLang="zh-CN" dirty="0">
                <a:ea typeface="SimSun" panose="02010600030101010101" pitchFamily="2" charset="-122"/>
              </a:rPr>
              <a:t>If </a:t>
            </a:r>
            <a:r>
              <a:rPr lang="en-US" altLang="zh-CN" i="1" dirty="0">
                <a:ea typeface="SimSun" panose="02010600030101010101" pitchFamily="2" charset="-122"/>
              </a:rPr>
              <a:t>p</a:t>
            </a:r>
            <a:r>
              <a:rPr lang="en-US" altLang="zh-CN" dirty="0">
                <a:ea typeface="SimSun" panose="02010600030101010101" pitchFamily="2" charset="-122"/>
              </a:rPr>
              <a:t> is a core point, a cluster is formed</a:t>
            </a:r>
          </a:p>
          <a:p>
            <a:pPr lvl="2"/>
            <a:r>
              <a:rPr lang="en-US" altLang="zh-CN" dirty="0">
                <a:ea typeface="SimSun" panose="02010600030101010101" pitchFamily="2" charset="-122"/>
              </a:rPr>
              <a:t>If </a:t>
            </a:r>
            <a:r>
              <a:rPr lang="en-US" altLang="zh-CN" i="1" dirty="0">
                <a:ea typeface="SimSun" panose="02010600030101010101" pitchFamily="2" charset="-122"/>
              </a:rPr>
              <a:t>p</a:t>
            </a:r>
            <a:r>
              <a:rPr lang="en-US" altLang="zh-CN" dirty="0">
                <a:ea typeface="SimSun" panose="02010600030101010101" pitchFamily="2" charset="-122"/>
              </a:rPr>
              <a:t> is a border point, no points are density-reachable from </a:t>
            </a:r>
            <a:r>
              <a:rPr lang="en-US" altLang="zh-CN" i="1" dirty="0">
                <a:ea typeface="SimSun" panose="02010600030101010101" pitchFamily="2" charset="-122"/>
              </a:rPr>
              <a:t>p,</a:t>
            </a:r>
            <a:r>
              <a:rPr lang="en-US" altLang="zh-CN" dirty="0">
                <a:ea typeface="SimSun" panose="02010600030101010101" pitchFamily="2" charset="-122"/>
              </a:rPr>
              <a:t> and DBSCAN visits the next point of the database</a:t>
            </a:r>
          </a:p>
          <a:p>
            <a:pPr lvl="1"/>
            <a:r>
              <a:rPr lang="en-US" altLang="zh-CN" dirty="0">
                <a:ea typeface="SimSun" panose="02010600030101010101" pitchFamily="2" charset="-122"/>
              </a:rPr>
              <a:t>Continue the process until all of the points have been processed</a:t>
            </a:r>
            <a:endParaRPr lang="en-US" altLang="zh-CN" i="1" dirty="0">
              <a:ea typeface="SimSun" panose="02010600030101010101" pitchFamily="2" charset="-122"/>
            </a:endParaRPr>
          </a:p>
          <a:p>
            <a:pPr>
              <a:spcAft>
                <a:spcPts val="600"/>
              </a:spcAft>
            </a:pPr>
            <a:endParaRPr lang="en-US" altLang="zh-CN" i="1" dirty="0">
              <a:ea typeface="SimSun" panose="02010600030101010101" pitchFamily="2" charset="-122"/>
            </a:endParaRPr>
          </a:p>
        </p:txBody>
      </p:sp>
      <p:sp>
        <p:nvSpPr>
          <p:cNvPr id="4" name="Rectangle 3"/>
          <p:cNvSpPr txBox="1">
            <a:spLocks noChangeArrowheads="1"/>
          </p:cNvSpPr>
          <p:nvPr/>
        </p:nvSpPr>
        <p:spPr>
          <a:xfrm>
            <a:off x="476839" y="4985787"/>
            <a:ext cx="8961274" cy="1800898"/>
          </a:xfrm>
          <a:prstGeom prst="rect">
            <a:avLst/>
          </a:prstGeom>
        </p:spPr>
        <p:txBody>
          <a:bodyPr vert="horz" lIns="92075" tIns="46038" rIns="92075" bIns="46038" rtlCol="0">
            <a:noAutofit/>
          </a:bodyPr>
          <a:lstStyle>
            <a:lvl1pPr marL="341313" indent="-341313" algn="l" defTabSz="914377"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88" indent="-373063" algn="l" defTabSz="914377"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96" indent="-300031" algn="l" defTabSz="914377"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813" indent="-290513" algn="l" defTabSz="914377"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3000" indent="-274638" algn="l" defTabSz="914377"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r>
              <a:rPr lang="en-US" altLang="zh-CN" b="1" dirty="0">
                <a:solidFill>
                  <a:srgbClr val="000000"/>
                </a:solidFill>
              </a:rPr>
              <a:t>Computational complexity</a:t>
            </a:r>
          </a:p>
          <a:p>
            <a:pPr lvl="1"/>
            <a:r>
              <a:rPr lang="en-US" altLang="zh-CN" dirty="0">
                <a:solidFill>
                  <a:srgbClr val="000000"/>
                </a:solidFill>
              </a:rPr>
              <a:t>If a spatial index is used, the computational complexity of DBSCAN is O(</a:t>
            </a:r>
            <a:r>
              <a:rPr lang="en-US" altLang="zh-CN" dirty="0" err="1">
                <a:solidFill>
                  <a:srgbClr val="000000"/>
                </a:solidFill>
              </a:rPr>
              <a:t>nlogn</a:t>
            </a:r>
            <a:r>
              <a:rPr lang="en-US" altLang="zh-CN" dirty="0">
                <a:solidFill>
                  <a:srgbClr val="000000"/>
                </a:solidFill>
              </a:rPr>
              <a:t>), where n is the number of database objects </a:t>
            </a:r>
          </a:p>
          <a:p>
            <a:pPr lvl="1"/>
            <a:r>
              <a:rPr lang="en-US" altLang="zh-CN" dirty="0">
                <a:solidFill>
                  <a:srgbClr val="000000"/>
                </a:solidFill>
              </a:rPr>
              <a:t>Otherwise, the complexity is O(n</a:t>
            </a:r>
            <a:r>
              <a:rPr lang="en-US" altLang="zh-CN" baseline="30000" dirty="0">
                <a:solidFill>
                  <a:srgbClr val="000000"/>
                </a:solidFill>
              </a:rPr>
              <a:t>2</a:t>
            </a:r>
            <a:r>
              <a:rPr lang="en-US" altLang="zh-CN" dirty="0">
                <a:solidFill>
                  <a:srgbClr val="000000"/>
                </a:solidFill>
              </a:rPr>
              <a:t>)</a:t>
            </a:r>
          </a:p>
        </p:txBody>
      </p:sp>
      <p:grpSp>
        <p:nvGrpSpPr>
          <p:cNvPr id="5" name="Group 4"/>
          <p:cNvGrpSpPr/>
          <p:nvPr/>
        </p:nvGrpSpPr>
        <p:grpSpPr>
          <a:xfrm>
            <a:off x="7069358" y="1180814"/>
            <a:ext cx="4992920" cy="2692209"/>
            <a:chOff x="6917739" y="3172479"/>
            <a:chExt cx="4992920" cy="2692209"/>
          </a:xfrm>
        </p:grpSpPr>
        <p:grpSp>
          <p:nvGrpSpPr>
            <p:cNvPr id="6" name="Group 4"/>
            <p:cNvGrpSpPr>
              <a:grpSpLocks/>
            </p:cNvGrpSpPr>
            <p:nvPr/>
          </p:nvGrpSpPr>
          <p:grpSpPr bwMode="auto">
            <a:xfrm>
              <a:off x="6917739" y="3172479"/>
              <a:ext cx="4220989" cy="2566120"/>
              <a:chOff x="672" y="1712"/>
              <a:chExt cx="3849" cy="2224"/>
            </a:xfrm>
          </p:grpSpPr>
          <p:sp>
            <p:nvSpPr>
              <p:cNvPr id="10" name="Oval 5"/>
              <p:cNvSpPr>
                <a:spLocks noChangeArrowheads="1"/>
              </p:cNvSpPr>
              <p:nvPr/>
            </p:nvSpPr>
            <p:spPr bwMode="auto">
              <a:xfrm>
                <a:off x="1872" y="249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1" name="Oval 6"/>
              <p:cNvSpPr>
                <a:spLocks noChangeArrowheads="1"/>
              </p:cNvSpPr>
              <p:nvPr/>
            </p:nvSpPr>
            <p:spPr bwMode="auto">
              <a:xfrm>
                <a:off x="1824" y="273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2" name="Oval 7"/>
              <p:cNvSpPr>
                <a:spLocks noChangeArrowheads="1"/>
              </p:cNvSpPr>
              <p:nvPr/>
            </p:nvSpPr>
            <p:spPr bwMode="auto">
              <a:xfrm>
                <a:off x="2064" y="2784"/>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3" name="Oval 8"/>
              <p:cNvSpPr>
                <a:spLocks noChangeArrowheads="1"/>
              </p:cNvSpPr>
              <p:nvPr/>
            </p:nvSpPr>
            <p:spPr bwMode="auto">
              <a:xfrm>
                <a:off x="2160" y="249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4" name="Oval 9"/>
              <p:cNvSpPr>
                <a:spLocks noChangeArrowheads="1"/>
              </p:cNvSpPr>
              <p:nvPr/>
            </p:nvSpPr>
            <p:spPr bwMode="auto">
              <a:xfrm>
                <a:off x="2246" y="2928"/>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5" name="Oval 10"/>
              <p:cNvSpPr>
                <a:spLocks noChangeArrowheads="1"/>
              </p:cNvSpPr>
              <p:nvPr/>
            </p:nvSpPr>
            <p:spPr bwMode="auto">
              <a:xfrm>
                <a:off x="1872" y="297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6" name="Oval 11"/>
              <p:cNvSpPr>
                <a:spLocks noChangeArrowheads="1"/>
              </p:cNvSpPr>
              <p:nvPr/>
            </p:nvSpPr>
            <p:spPr bwMode="auto">
              <a:xfrm>
                <a:off x="2064" y="3120"/>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7" name="Oval 12"/>
              <p:cNvSpPr>
                <a:spLocks noChangeArrowheads="1"/>
              </p:cNvSpPr>
              <p:nvPr/>
            </p:nvSpPr>
            <p:spPr bwMode="auto">
              <a:xfrm>
                <a:off x="1968" y="3360"/>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8" name="Oval 13"/>
              <p:cNvSpPr>
                <a:spLocks noChangeArrowheads="1"/>
              </p:cNvSpPr>
              <p:nvPr/>
            </p:nvSpPr>
            <p:spPr bwMode="auto">
              <a:xfrm>
                <a:off x="2208" y="3504"/>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9" name="Oval 14"/>
              <p:cNvSpPr>
                <a:spLocks noChangeArrowheads="1"/>
              </p:cNvSpPr>
              <p:nvPr/>
            </p:nvSpPr>
            <p:spPr bwMode="auto">
              <a:xfrm>
                <a:off x="2304" y="369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0" name="Oval 15"/>
              <p:cNvSpPr>
                <a:spLocks noChangeArrowheads="1"/>
              </p:cNvSpPr>
              <p:nvPr/>
            </p:nvSpPr>
            <p:spPr bwMode="auto">
              <a:xfrm>
                <a:off x="2256" y="3264"/>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1" name="Oval 16"/>
              <p:cNvSpPr>
                <a:spLocks noChangeArrowheads="1"/>
              </p:cNvSpPr>
              <p:nvPr/>
            </p:nvSpPr>
            <p:spPr bwMode="auto">
              <a:xfrm>
                <a:off x="2880" y="1920"/>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2" name="Oval 17"/>
              <p:cNvSpPr>
                <a:spLocks noChangeArrowheads="1"/>
              </p:cNvSpPr>
              <p:nvPr/>
            </p:nvSpPr>
            <p:spPr bwMode="auto">
              <a:xfrm>
                <a:off x="2976" y="249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3" name="Oval 18"/>
              <p:cNvSpPr>
                <a:spLocks noChangeArrowheads="1"/>
              </p:cNvSpPr>
              <p:nvPr/>
            </p:nvSpPr>
            <p:spPr bwMode="auto">
              <a:xfrm>
                <a:off x="2832" y="2688"/>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4" name="Oval 19"/>
              <p:cNvSpPr>
                <a:spLocks noChangeArrowheads="1"/>
              </p:cNvSpPr>
              <p:nvPr/>
            </p:nvSpPr>
            <p:spPr bwMode="auto">
              <a:xfrm>
                <a:off x="3168" y="2784"/>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5" name="Oval 20"/>
              <p:cNvSpPr>
                <a:spLocks noChangeArrowheads="1"/>
              </p:cNvSpPr>
              <p:nvPr/>
            </p:nvSpPr>
            <p:spPr bwMode="auto">
              <a:xfrm>
                <a:off x="3264" y="2544"/>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6" name="Oval 21"/>
              <p:cNvSpPr>
                <a:spLocks noChangeArrowheads="1"/>
              </p:cNvSpPr>
              <p:nvPr/>
            </p:nvSpPr>
            <p:spPr bwMode="auto">
              <a:xfrm>
                <a:off x="2976" y="2880"/>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7" name="Rectangle 22"/>
              <p:cNvSpPr>
                <a:spLocks noChangeArrowheads="1"/>
              </p:cNvSpPr>
              <p:nvPr/>
            </p:nvSpPr>
            <p:spPr bwMode="auto">
              <a:xfrm>
                <a:off x="1392" y="1824"/>
                <a:ext cx="2448" cy="2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8" name="Oval 23"/>
              <p:cNvSpPr>
                <a:spLocks noChangeArrowheads="1"/>
              </p:cNvSpPr>
              <p:nvPr/>
            </p:nvSpPr>
            <p:spPr bwMode="auto">
              <a:xfrm>
                <a:off x="1659" y="2260"/>
                <a:ext cx="608" cy="584"/>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9" name="Oval 24"/>
              <p:cNvSpPr>
                <a:spLocks noChangeArrowheads="1"/>
              </p:cNvSpPr>
              <p:nvPr/>
            </p:nvSpPr>
            <p:spPr bwMode="auto">
              <a:xfrm>
                <a:off x="1802" y="2880"/>
                <a:ext cx="646" cy="623"/>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0" name="Oval 25"/>
              <p:cNvSpPr>
                <a:spLocks noChangeArrowheads="1"/>
              </p:cNvSpPr>
              <p:nvPr/>
            </p:nvSpPr>
            <p:spPr bwMode="auto">
              <a:xfrm>
                <a:off x="2638" y="1712"/>
                <a:ext cx="616" cy="582"/>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1" name="AutoShape 26"/>
              <p:cNvSpPr>
                <a:spLocks/>
              </p:cNvSpPr>
              <p:nvPr/>
            </p:nvSpPr>
            <p:spPr bwMode="auto">
              <a:xfrm>
                <a:off x="1094" y="3124"/>
                <a:ext cx="576" cy="284"/>
              </a:xfrm>
              <a:prstGeom prst="borderCallout1">
                <a:avLst>
                  <a:gd name="adj1" fmla="val 18750"/>
                  <a:gd name="adj2" fmla="val 108333"/>
                  <a:gd name="adj3" fmla="val 18750"/>
                  <a:gd name="adj4" fmla="val 168750"/>
                </a:avLst>
              </a:prstGeom>
              <a:solidFill>
                <a:schemeClr val="bg1"/>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Font typeface="Wingdings" panose="05000000000000000000" pitchFamily="2" charset="2"/>
                  <a:buNone/>
                </a:pPr>
                <a:r>
                  <a:rPr lang="en-US" altLang="zh-CN" sz="1800">
                    <a:solidFill>
                      <a:srgbClr val="000000"/>
                    </a:solidFill>
                    <a:latin typeface="Times New Roman" panose="02020603050405020304" pitchFamily="18" charset="0"/>
                  </a:rPr>
                  <a:t>Core</a:t>
                </a:r>
              </a:p>
            </p:txBody>
          </p:sp>
          <p:sp>
            <p:nvSpPr>
              <p:cNvPr id="32" name="AutoShape 27"/>
              <p:cNvSpPr>
                <a:spLocks/>
              </p:cNvSpPr>
              <p:nvPr/>
            </p:nvSpPr>
            <p:spPr bwMode="auto">
              <a:xfrm>
                <a:off x="672" y="2523"/>
                <a:ext cx="817" cy="284"/>
              </a:xfrm>
              <a:prstGeom prst="borderCallout1">
                <a:avLst>
                  <a:gd name="adj1" fmla="val 14458"/>
                  <a:gd name="adj2" fmla="val 105884"/>
                  <a:gd name="adj3" fmla="val 14458"/>
                  <a:gd name="adj4" fmla="val 148528"/>
                </a:avLst>
              </a:prstGeom>
              <a:solidFill>
                <a:schemeClr val="bg1"/>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Font typeface="Wingdings" panose="05000000000000000000" pitchFamily="2" charset="2"/>
                  <a:buNone/>
                </a:pPr>
                <a:r>
                  <a:rPr lang="en-US" altLang="zh-CN" sz="1800">
                    <a:solidFill>
                      <a:srgbClr val="000000"/>
                    </a:solidFill>
                    <a:latin typeface="Times New Roman" panose="02020603050405020304" pitchFamily="18" charset="0"/>
                  </a:rPr>
                  <a:t>Border</a:t>
                </a:r>
              </a:p>
            </p:txBody>
          </p:sp>
          <p:sp>
            <p:nvSpPr>
              <p:cNvPr id="33" name="AutoShape 28"/>
              <p:cNvSpPr>
                <a:spLocks/>
              </p:cNvSpPr>
              <p:nvPr/>
            </p:nvSpPr>
            <p:spPr bwMode="auto">
              <a:xfrm>
                <a:off x="3697" y="1921"/>
                <a:ext cx="824" cy="284"/>
              </a:xfrm>
              <a:prstGeom prst="borderCallout1">
                <a:avLst>
                  <a:gd name="adj1" fmla="val 24491"/>
                  <a:gd name="adj2" fmla="val -5810"/>
                  <a:gd name="adj3" fmla="val 21431"/>
                  <a:gd name="adj4" fmla="val -82810"/>
                </a:avLst>
              </a:prstGeom>
              <a:solidFill>
                <a:schemeClr val="bg1"/>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Font typeface="Wingdings" panose="05000000000000000000" pitchFamily="2" charset="2"/>
                  <a:buNone/>
                </a:pPr>
                <a:r>
                  <a:rPr lang="en-US" altLang="zh-CN" sz="1800">
                    <a:solidFill>
                      <a:srgbClr val="000000"/>
                    </a:solidFill>
                    <a:latin typeface="Times New Roman" panose="02020603050405020304" pitchFamily="18" charset="0"/>
                  </a:rPr>
                  <a:t>Outlier</a:t>
                </a:r>
              </a:p>
            </p:txBody>
          </p:sp>
          <p:sp>
            <p:nvSpPr>
              <p:cNvPr id="34" name="Oval 30"/>
              <p:cNvSpPr>
                <a:spLocks noChangeArrowheads="1"/>
              </p:cNvSpPr>
              <p:nvPr/>
            </p:nvSpPr>
            <p:spPr bwMode="auto">
              <a:xfrm>
                <a:off x="2400" y="345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grpSp>
        <p:sp>
          <p:nvSpPr>
            <p:cNvPr id="7" name="TextBox 6"/>
            <p:cNvSpPr txBox="1"/>
            <p:nvPr/>
          </p:nvSpPr>
          <p:spPr>
            <a:xfrm>
              <a:off x="8994472" y="5187580"/>
              <a:ext cx="2916187" cy="677108"/>
            </a:xfrm>
            <a:prstGeom prst="rect">
              <a:avLst/>
            </a:prstGeom>
            <a:solidFill>
              <a:srgbClr val="FFFF66"/>
            </a:solidFill>
          </p:spPr>
          <p:txBody>
            <a:bodyPr wrap="square" rtlCol="0">
              <a:spAutoFit/>
            </a:bodyPr>
            <a:lstStyle/>
            <a:p>
              <a:pPr defTabSz="457189"/>
              <a:r>
                <a:rPr lang="en-US" dirty="0">
                  <a:solidFill>
                    <a:srgbClr val="000000"/>
                  </a:solidFill>
                </a:rPr>
                <a:t>Border point: in cluster but neighborhood is not dense</a:t>
              </a:r>
            </a:p>
          </p:txBody>
        </p:sp>
        <p:sp>
          <p:nvSpPr>
            <p:cNvPr id="8" name="TextBox 7"/>
            <p:cNvSpPr txBox="1"/>
            <p:nvPr/>
          </p:nvSpPr>
          <p:spPr>
            <a:xfrm>
              <a:off x="10181357" y="3780647"/>
              <a:ext cx="1658834" cy="677108"/>
            </a:xfrm>
            <a:prstGeom prst="rect">
              <a:avLst/>
            </a:prstGeom>
            <a:solidFill>
              <a:srgbClr val="FFFF66"/>
            </a:solidFill>
          </p:spPr>
          <p:txBody>
            <a:bodyPr wrap="square" rtlCol="0">
              <a:spAutoFit/>
            </a:bodyPr>
            <a:lstStyle/>
            <a:p>
              <a:pPr defTabSz="457189"/>
              <a:r>
                <a:rPr lang="en-US" dirty="0">
                  <a:solidFill>
                    <a:srgbClr val="000000"/>
                  </a:solidFill>
                </a:rPr>
                <a:t>Outlier/noise: not in a cluster</a:t>
              </a:r>
            </a:p>
          </p:txBody>
        </p:sp>
        <p:sp>
          <p:nvSpPr>
            <p:cNvPr id="9" name="TextBox 8"/>
            <p:cNvSpPr txBox="1"/>
            <p:nvPr/>
          </p:nvSpPr>
          <p:spPr>
            <a:xfrm>
              <a:off x="9893397" y="4492310"/>
              <a:ext cx="1946794" cy="677108"/>
            </a:xfrm>
            <a:prstGeom prst="rect">
              <a:avLst/>
            </a:prstGeom>
            <a:solidFill>
              <a:srgbClr val="FFFF66"/>
            </a:solidFill>
          </p:spPr>
          <p:txBody>
            <a:bodyPr wrap="square" rtlCol="0">
              <a:spAutoFit/>
            </a:bodyPr>
            <a:lstStyle/>
            <a:p>
              <a:pPr defTabSz="457189"/>
              <a:r>
                <a:rPr lang="en-US" dirty="0">
                  <a:solidFill>
                    <a:srgbClr val="000000"/>
                  </a:solidFill>
                </a:rPr>
                <a:t>Core point: dense neighborhood</a:t>
              </a:r>
            </a:p>
          </p:txBody>
        </p:sp>
      </p:grpSp>
    </p:spTree>
    <p:extLst>
      <p:ext uri="{BB962C8B-B14F-4D97-AF65-F5344CB8AC3E}">
        <p14:creationId xmlns:p14="http://schemas.microsoft.com/office/powerpoint/2010/main" val="47348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1"/>
            <a:ext cx="12192000" cy="1095375"/>
          </a:xfrm>
        </p:spPr>
        <p:txBody>
          <a:bodyPr vert="horz" lIns="92075" tIns="46038" rIns="92075" bIns="46038" rtlCol="0" anchor="ctr">
            <a:noAutofit/>
          </a:bodyPr>
          <a:lstStyle/>
          <a:p>
            <a:r>
              <a:rPr lang="en-US" altLang="zh-CN" dirty="0">
                <a:ea typeface="SimSun" panose="02010600030101010101" pitchFamily="2" charset="-122"/>
              </a:rPr>
              <a:t>DBSCAN Is Sensitive to the Setting of Parameters</a:t>
            </a:r>
            <a:endParaRPr lang="en-US" altLang="zh-CN" sz="4000" dirty="0">
              <a:ea typeface="SimSun" panose="02010600030101010101" pitchFamily="2" charset="-122"/>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06400" y="1202602"/>
            <a:ext cx="8305800" cy="3124200"/>
          </a:xfrm>
          <a:prstGeom prst="rect">
            <a:avLst/>
          </a:prstGeom>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2695" y="4326802"/>
            <a:ext cx="8534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1" y="4326802"/>
            <a:ext cx="152400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209046" y="6283105"/>
            <a:ext cx="7532484" cy="384721"/>
          </a:xfrm>
          <a:prstGeom prst="rect">
            <a:avLst/>
          </a:prstGeom>
          <a:solidFill>
            <a:srgbClr val="FFFF66"/>
          </a:solidFill>
        </p:spPr>
        <p:txBody>
          <a:bodyPr wrap="square" rtlCol="0">
            <a:spAutoFit/>
          </a:bodyPr>
          <a:lstStyle/>
          <a:p>
            <a:pPr defTabSz="457189"/>
            <a:r>
              <a:rPr lang="en-US" dirty="0">
                <a:solidFill>
                  <a:srgbClr val="000000"/>
                </a:solidFill>
              </a:rPr>
              <a:t>Ack. Figures from </a:t>
            </a:r>
            <a:r>
              <a:rPr lang="en-US" altLang="zh-CN" sz="1800" dirty="0">
                <a:solidFill>
                  <a:srgbClr val="000000"/>
                </a:solidFill>
              </a:rPr>
              <a:t>G. </a:t>
            </a:r>
            <a:r>
              <a:rPr lang="en-US" altLang="zh-CN" sz="1800" dirty="0" err="1">
                <a:solidFill>
                  <a:srgbClr val="000000"/>
                </a:solidFill>
              </a:rPr>
              <a:t>Karypis</a:t>
            </a:r>
            <a:r>
              <a:rPr lang="en-US" altLang="zh-CN" sz="1800" dirty="0">
                <a:solidFill>
                  <a:srgbClr val="000000"/>
                </a:solidFill>
              </a:rPr>
              <a:t>, E.-H. Han, and V. Kumar, </a:t>
            </a:r>
            <a:r>
              <a:rPr lang="en-US" altLang="zh-CN" sz="1800" i="1" dirty="0">
                <a:solidFill>
                  <a:srgbClr val="000000"/>
                </a:solidFill>
              </a:rPr>
              <a:t>COMPUTER</a:t>
            </a:r>
            <a:r>
              <a:rPr lang="en-US" altLang="zh-CN" sz="1800" dirty="0">
                <a:solidFill>
                  <a:srgbClr val="000000"/>
                </a:solidFill>
              </a:rPr>
              <a:t>, 32(8), 1999 </a:t>
            </a:r>
          </a:p>
        </p:txBody>
      </p:sp>
    </p:spTree>
    <p:extLst>
      <p:ext uri="{BB962C8B-B14F-4D97-AF65-F5344CB8AC3E}">
        <p14:creationId xmlns:p14="http://schemas.microsoft.com/office/powerpoint/2010/main" val="21300371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29309" y="240004"/>
            <a:ext cx="12469091" cy="750596"/>
          </a:xfrm>
        </p:spPr>
        <p:txBody>
          <a:bodyPr vert="horz" lIns="92075" tIns="46038" rIns="92075" bIns="46038" rtlCol="0" anchor="ctr">
            <a:noAutofit/>
          </a:bodyPr>
          <a:lstStyle/>
          <a:p>
            <a:r>
              <a:rPr lang="en-US" altLang="zh-CN" sz="4000" dirty="0">
                <a:ea typeface="SimSun" panose="02010600030101010101" pitchFamily="2" charset="-122"/>
              </a:rPr>
              <a:t>OPTICS: Ordering Points To Identify Clustering Structure</a:t>
            </a:r>
          </a:p>
        </p:txBody>
      </p:sp>
      <p:sp>
        <p:nvSpPr>
          <p:cNvPr id="24579" name="Rectangle 3"/>
          <p:cNvSpPr>
            <a:spLocks noGrp="1" noChangeArrowheads="1"/>
          </p:cNvSpPr>
          <p:nvPr>
            <p:ph type="body" sz="half" idx="1"/>
          </p:nvPr>
        </p:nvSpPr>
        <p:spPr>
          <a:xfrm>
            <a:off x="501160" y="1214092"/>
            <a:ext cx="6331196" cy="5351432"/>
          </a:xfrm>
        </p:spPr>
        <p:txBody>
          <a:bodyPr vert="horz" lIns="92075" tIns="46038" rIns="92075" bIns="46038" rtlCol="0">
            <a:noAutofit/>
          </a:bodyPr>
          <a:lstStyle/>
          <a:p>
            <a:r>
              <a:rPr lang="en-US" altLang="zh-CN" dirty="0">
                <a:ea typeface="SimSun" panose="02010600030101010101" pitchFamily="2" charset="-122"/>
              </a:rPr>
              <a:t>OPTICS (</a:t>
            </a:r>
            <a:r>
              <a:rPr lang="en-US" altLang="zh-CN" dirty="0" err="1">
                <a:ea typeface="SimSun" panose="02010600030101010101" pitchFamily="2" charset="-122"/>
              </a:rPr>
              <a:t>Ankerst</a:t>
            </a:r>
            <a:r>
              <a:rPr lang="en-US" altLang="zh-CN" dirty="0">
                <a:ea typeface="SimSun" panose="02010600030101010101" pitchFamily="2" charset="-122"/>
              </a:rPr>
              <a:t>, </a:t>
            </a:r>
            <a:r>
              <a:rPr lang="en-US" altLang="zh-CN" dirty="0" err="1">
                <a:ea typeface="SimSun" panose="02010600030101010101" pitchFamily="2" charset="-122"/>
              </a:rPr>
              <a:t>Breunig</a:t>
            </a:r>
            <a:r>
              <a:rPr lang="en-US" altLang="zh-CN" dirty="0">
                <a:ea typeface="SimSun" panose="02010600030101010101" pitchFamily="2" charset="-122"/>
              </a:rPr>
              <a:t>, </a:t>
            </a:r>
            <a:r>
              <a:rPr lang="en-US" altLang="zh-CN" dirty="0" err="1">
                <a:ea typeface="SimSun" panose="02010600030101010101" pitchFamily="2" charset="-122"/>
              </a:rPr>
              <a:t>Kriegel</a:t>
            </a:r>
            <a:r>
              <a:rPr lang="en-US" altLang="zh-CN" dirty="0">
                <a:ea typeface="SimSun" panose="02010600030101010101" pitchFamily="2" charset="-122"/>
              </a:rPr>
              <a:t>, and Sander, SIGMOD’99)</a:t>
            </a:r>
          </a:p>
          <a:p>
            <a:pPr lvl="1"/>
            <a:r>
              <a:rPr lang="en-US" altLang="zh-CN" dirty="0">
                <a:ea typeface="SimSun" panose="02010600030101010101" pitchFamily="2" charset="-122"/>
              </a:rPr>
              <a:t>DBSCAN is sensitive to parameter setting</a:t>
            </a:r>
          </a:p>
          <a:p>
            <a:pPr lvl="1"/>
            <a:r>
              <a:rPr lang="en-US" altLang="zh-CN" dirty="0">
                <a:ea typeface="SimSun" panose="02010600030101010101" pitchFamily="2" charset="-122"/>
              </a:rPr>
              <a:t>An extension: finding clustering structure</a:t>
            </a:r>
          </a:p>
          <a:p>
            <a:r>
              <a:rPr lang="en-US" altLang="zh-CN" dirty="0">
                <a:ea typeface="SimSun" panose="02010600030101010101" pitchFamily="2" charset="-122"/>
              </a:rPr>
              <a:t>Observation: </a:t>
            </a:r>
            <a:r>
              <a:rPr lang="en-US" dirty="0"/>
              <a:t>Given a </a:t>
            </a:r>
            <a:r>
              <a:rPr lang="en-US" i="1" dirty="0" err="1"/>
              <a:t>MinPts</a:t>
            </a:r>
            <a:r>
              <a:rPr lang="en-US" dirty="0"/>
              <a:t>, density-based clusters w.r.t. a higher density are completely contained in clusters w.r.t. to a lower density </a:t>
            </a:r>
          </a:p>
          <a:p>
            <a:r>
              <a:rPr lang="en-US" altLang="zh-CN" dirty="0">
                <a:ea typeface="SimSun" panose="02010600030101010101" pitchFamily="2" charset="-122"/>
              </a:rPr>
              <a:t>Idea: </a:t>
            </a:r>
            <a:r>
              <a:rPr lang="en-US" dirty="0"/>
              <a:t>Higher density points should be processed first</a:t>
            </a:r>
            <a:r>
              <a:rPr lang="en-US" altLang="zh-CN" dirty="0">
                <a:ea typeface="SimSun" panose="02010600030101010101" pitchFamily="2" charset="-122"/>
              </a:rPr>
              <a:t>—find high-density </a:t>
            </a:r>
            <a:r>
              <a:rPr lang="en-US" dirty="0"/>
              <a:t>clusters first</a:t>
            </a:r>
          </a:p>
          <a:p>
            <a:r>
              <a:rPr lang="en-US" dirty="0"/>
              <a:t>OPTICS stores such a clustering order using two pieces of information: </a:t>
            </a:r>
          </a:p>
          <a:p>
            <a:pPr lvl="1"/>
            <a:r>
              <a:rPr lang="en-US" i="1" dirty="0"/>
              <a:t>Core distance </a:t>
            </a:r>
            <a:r>
              <a:rPr lang="en-US" dirty="0"/>
              <a:t>and</a:t>
            </a:r>
            <a:r>
              <a:rPr lang="en-US" i="1" dirty="0"/>
              <a:t> </a:t>
            </a:r>
            <a:r>
              <a:rPr lang="en-US" altLang="zh-CN" i="1" dirty="0">
                <a:ea typeface="SimSun" pitchFamily="2" charset="-122"/>
              </a:rPr>
              <a:t>reachability distance </a:t>
            </a:r>
          </a:p>
        </p:txBody>
      </p:sp>
      <p:grpSp>
        <p:nvGrpSpPr>
          <p:cNvPr id="4" name="Group 3"/>
          <p:cNvGrpSpPr/>
          <p:nvPr/>
        </p:nvGrpSpPr>
        <p:grpSpPr>
          <a:xfrm>
            <a:off x="6846510" y="1561936"/>
            <a:ext cx="4859580" cy="3323392"/>
            <a:chOff x="2223284" y="1129619"/>
            <a:chExt cx="8444717" cy="5108932"/>
          </a:xfrm>
        </p:grpSpPr>
        <p:sp>
          <p:nvSpPr>
            <p:cNvPr id="5" name="Line 2"/>
            <p:cNvSpPr>
              <a:spLocks noChangeShapeType="1"/>
            </p:cNvSpPr>
            <p:nvPr/>
          </p:nvSpPr>
          <p:spPr bwMode="auto">
            <a:xfrm>
              <a:off x="3657600" y="2439988"/>
              <a:ext cx="0" cy="3198812"/>
            </a:xfrm>
            <a:prstGeom prst="line">
              <a:avLst/>
            </a:prstGeom>
            <a:noFill/>
            <a:ln w="1016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6" name="Line 3"/>
            <p:cNvSpPr>
              <a:spLocks noChangeShapeType="1"/>
            </p:cNvSpPr>
            <p:nvPr/>
          </p:nvSpPr>
          <p:spPr bwMode="auto">
            <a:xfrm>
              <a:off x="3735388" y="5562600"/>
              <a:ext cx="6094412" cy="0"/>
            </a:xfrm>
            <a:prstGeom prst="line">
              <a:avLst/>
            </a:prstGeom>
            <a:noFill/>
            <a:ln w="1016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7" name="Freeform 4"/>
            <p:cNvSpPr>
              <a:spLocks/>
            </p:cNvSpPr>
            <p:nvPr/>
          </p:nvSpPr>
          <p:spPr bwMode="auto">
            <a:xfrm>
              <a:off x="3581400" y="2408239"/>
              <a:ext cx="6280150" cy="3248025"/>
            </a:xfrm>
            <a:custGeom>
              <a:avLst/>
              <a:gdLst>
                <a:gd name="T0" fmla="*/ 2147483647 w 3956"/>
                <a:gd name="T1" fmla="*/ 2147483647 h 2046"/>
                <a:gd name="T2" fmla="*/ 2147483647 w 3956"/>
                <a:gd name="T3" fmla="*/ 2147483647 h 2046"/>
                <a:gd name="T4" fmla="*/ 2147483647 w 3956"/>
                <a:gd name="T5" fmla="*/ 2147483647 h 2046"/>
                <a:gd name="T6" fmla="*/ 2147483647 w 3956"/>
                <a:gd name="T7" fmla="*/ 2147483647 h 2046"/>
                <a:gd name="T8" fmla="*/ 2147483647 w 3956"/>
                <a:gd name="T9" fmla="*/ 2147483647 h 2046"/>
                <a:gd name="T10" fmla="*/ 2147483647 w 3956"/>
                <a:gd name="T11" fmla="*/ 2147483647 h 2046"/>
                <a:gd name="T12" fmla="*/ 2147483647 w 3956"/>
                <a:gd name="T13" fmla="*/ 2147483647 h 2046"/>
                <a:gd name="T14" fmla="*/ 2147483647 w 3956"/>
                <a:gd name="T15" fmla="*/ 2147483647 h 2046"/>
                <a:gd name="T16" fmla="*/ 2147483647 w 3956"/>
                <a:gd name="T17" fmla="*/ 2147483647 h 2046"/>
                <a:gd name="T18" fmla="*/ 2147483647 w 3956"/>
                <a:gd name="T19" fmla="*/ 2147483647 h 2046"/>
                <a:gd name="T20" fmla="*/ 2147483647 w 3956"/>
                <a:gd name="T21" fmla="*/ 2147483647 h 2046"/>
                <a:gd name="T22" fmla="*/ 2147483647 w 3956"/>
                <a:gd name="T23" fmla="*/ 2147483647 h 2046"/>
                <a:gd name="T24" fmla="*/ 2147483647 w 3956"/>
                <a:gd name="T25" fmla="*/ 2147483647 h 2046"/>
                <a:gd name="T26" fmla="*/ 2147483647 w 3956"/>
                <a:gd name="T27" fmla="*/ 2147483647 h 2046"/>
                <a:gd name="T28" fmla="*/ 2147483647 w 3956"/>
                <a:gd name="T29" fmla="*/ 2147483647 h 2046"/>
                <a:gd name="T30" fmla="*/ 2147483647 w 3956"/>
                <a:gd name="T31" fmla="*/ 2147483647 h 2046"/>
                <a:gd name="T32" fmla="*/ 2147483647 w 3956"/>
                <a:gd name="T33" fmla="*/ 2147483647 h 2046"/>
                <a:gd name="T34" fmla="*/ 2147483647 w 3956"/>
                <a:gd name="T35" fmla="*/ 2147483647 h 2046"/>
                <a:gd name="T36" fmla="*/ 2147483647 w 3956"/>
                <a:gd name="T37" fmla="*/ 2147483647 h 2046"/>
                <a:gd name="T38" fmla="*/ 2147483647 w 3956"/>
                <a:gd name="T39" fmla="*/ 2147483647 h 2046"/>
                <a:gd name="T40" fmla="*/ 2147483647 w 3956"/>
                <a:gd name="T41" fmla="*/ 2147483647 h 2046"/>
                <a:gd name="T42" fmla="*/ 2147483647 w 3956"/>
                <a:gd name="T43" fmla="*/ 2147483647 h 2046"/>
                <a:gd name="T44" fmla="*/ 2147483647 w 3956"/>
                <a:gd name="T45" fmla="*/ 2147483647 h 2046"/>
                <a:gd name="T46" fmla="*/ 2147483647 w 3956"/>
                <a:gd name="T47" fmla="*/ 2147483647 h 2046"/>
                <a:gd name="T48" fmla="*/ 2147483647 w 3956"/>
                <a:gd name="T49" fmla="*/ 2147483647 h 2046"/>
                <a:gd name="T50" fmla="*/ 2147483647 w 3956"/>
                <a:gd name="T51" fmla="*/ 2147483647 h 2046"/>
                <a:gd name="T52" fmla="*/ 2147483647 w 3956"/>
                <a:gd name="T53" fmla="*/ 2147483647 h 2046"/>
                <a:gd name="T54" fmla="*/ 2147483647 w 3956"/>
                <a:gd name="T55" fmla="*/ 2147483647 h 2046"/>
                <a:gd name="T56" fmla="*/ 2147483647 w 3956"/>
                <a:gd name="T57" fmla="*/ 2147483647 h 2046"/>
                <a:gd name="T58" fmla="*/ 2147483647 w 3956"/>
                <a:gd name="T59" fmla="*/ 2147483647 h 2046"/>
                <a:gd name="T60" fmla="*/ 2147483647 w 3956"/>
                <a:gd name="T61" fmla="*/ 2147483647 h 2046"/>
                <a:gd name="T62" fmla="*/ 2147483647 w 3956"/>
                <a:gd name="T63" fmla="*/ 2147483647 h 2046"/>
                <a:gd name="T64" fmla="*/ 2147483647 w 3956"/>
                <a:gd name="T65" fmla="*/ 2147483647 h 2046"/>
                <a:gd name="T66" fmla="*/ 2147483647 w 3956"/>
                <a:gd name="T67" fmla="*/ 2147483647 h 2046"/>
                <a:gd name="T68" fmla="*/ 2147483647 w 3956"/>
                <a:gd name="T69" fmla="*/ 2147483647 h 2046"/>
                <a:gd name="T70" fmla="*/ 2147483647 w 3956"/>
                <a:gd name="T71" fmla="*/ 2147483647 h 2046"/>
                <a:gd name="T72" fmla="*/ 2147483647 w 3956"/>
                <a:gd name="T73" fmla="*/ 2147483647 h 2046"/>
                <a:gd name="T74" fmla="*/ 2147483647 w 3956"/>
                <a:gd name="T75" fmla="*/ 2147483647 h 2046"/>
                <a:gd name="T76" fmla="*/ 2147483647 w 3956"/>
                <a:gd name="T77" fmla="*/ 2147483647 h 2046"/>
                <a:gd name="T78" fmla="*/ 2147483647 w 3956"/>
                <a:gd name="T79" fmla="*/ 2147483647 h 2046"/>
                <a:gd name="T80" fmla="*/ 2147483647 w 3956"/>
                <a:gd name="T81" fmla="*/ 2147483647 h 2046"/>
                <a:gd name="T82" fmla="*/ 2147483647 w 3956"/>
                <a:gd name="T83" fmla="*/ 2147483647 h 2046"/>
                <a:gd name="T84" fmla="*/ 2147483647 w 3956"/>
                <a:gd name="T85" fmla="*/ 2147483647 h 2046"/>
                <a:gd name="T86" fmla="*/ 2147483647 w 3956"/>
                <a:gd name="T87" fmla="*/ 2147483647 h 2046"/>
                <a:gd name="T88" fmla="*/ 2147483647 w 3956"/>
                <a:gd name="T89" fmla="*/ 2147483647 h 2046"/>
                <a:gd name="T90" fmla="*/ 2147483647 w 3956"/>
                <a:gd name="T91" fmla="*/ 2147483647 h 2046"/>
                <a:gd name="T92" fmla="*/ 2147483647 w 3956"/>
                <a:gd name="T93" fmla="*/ 2147483647 h 2046"/>
                <a:gd name="T94" fmla="*/ 2147483647 w 3956"/>
                <a:gd name="T95" fmla="*/ 2147483647 h 2046"/>
                <a:gd name="T96" fmla="*/ 2147483647 w 3956"/>
                <a:gd name="T97" fmla="*/ 2147483647 h 2046"/>
                <a:gd name="T98" fmla="*/ 2147483647 w 3956"/>
                <a:gd name="T99" fmla="*/ 2147483647 h 2046"/>
                <a:gd name="T100" fmla="*/ 2147483647 w 3956"/>
                <a:gd name="T101" fmla="*/ 2147483647 h 2046"/>
                <a:gd name="T102" fmla="*/ 2147483647 w 3956"/>
                <a:gd name="T103" fmla="*/ 2147483647 h 2046"/>
                <a:gd name="T104" fmla="*/ 2147483647 w 3956"/>
                <a:gd name="T105" fmla="*/ 2147483647 h 2046"/>
                <a:gd name="T106" fmla="*/ 2147483647 w 3956"/>
                <a:gd name="T107" fmla="*/ 2147483647 h 2046"/>
                <a:gd name="T108" fmla="*/ 2147483647 w 3956"/>
                <a:gd name="T109" fmla="*/ 2147483647 h 2046"/>
                <a:gd name="T110" fmla="*/ 2147483647 w 3956"/>
                <a:gd name="T111" fmla="*/ 2147483647 h 2046"/>
                <a:gd name="T112" fmla="*/ 2147483647 w 3956"/>
                <a:gd name="T113" fmla="*/ 2147483647 h 2046"/>
                <a:gd name="T114" fmla="*/ 2147483647 w 3956"/>
                <a:gd name="T115" fmla="*/ 2147483647 h 2046"/>
                <a:gd name="T116" fmla="*/ 2147483647 w 3956"/>
                <a:gd name="T117" fmla="*/ 2147483647 h 2046"/>
                <a:gd name="T118" fmla="*/ 2147483647 w 3956"/>
                <a:gd name="T119" fmla="*/ 2147483647 h 2046"/>
                <a:gd name="T120" fmla="*/ 2147483647 w 3956"/>
                <a:gd name="T121" fmla="*/ 2147483647 h 2046"/>
                <a:gd name="T122" fmla="*/ 2147483647 w 3956"/>
                <a:gd name="T123" fmla="*/ 2147483647 h 204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56"/>
                <a:gd name="T187" fmla="*/ 0 h 2046"/>
                <a:gd name="T188" fmla="*/ 3956 w 3956"/>
                <a:gd name="T189" fmla="*/ 2046 h 204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56" h="2046">
                  <a:moveTo>
                    <a:pt x="0" y="19"/>
                  </a:moveTo>
                  <a:lnTo>
                    <a:pt x="39" y="0"/>
                  </a:lnTo>
                  <a:lnTo>
                    <a:pt x="63" y="0"/>
                  </a:lnTo>
                  <a:lnTo>
                    <a:pt x="79" y="24"/>
                  </a:lnTo>
                  <a:lnTo>
                    <a:pt x="87" y="48"/>
                  </a:lnTo>
                  <a:lnTo>
                    <a:pt x="87" y="71"/>
                  </a:lnTo>
                  <a:lnTo>
                    <a:pt x="87" y="95"/>
                  </a:lnTo>
                  <a:lnTo>
                    <a:pt x="87" y="119"/>
                  </a:lnTo>
                  <a:lnTo>
                    <a:pt x="87" y="142"/>
                  </a:lnTo>
                  <a:lnTo>
                    <a:pt x="95" y="166"/>
                  </a:lnTo>
                  <a:lnTo>
                    <a:pt x="95" y="190"/>
                  </a:lnTo>
                  <a:lnTo>
                    <a:pt x="102" y="213"/>
                  </a:lnTo>
                  <a:lnTo>
                    <a:pt x="110" y="237"/>
                  </a:lnTo>
                  <a:lnTo>
                    <a:pt x="118" y="261"/>
                  </a:lnTo>
                  <a:lnTo>
                    <a:pt x="134" y="284"/>
                  </a:lnTo>
                  <a:lnTo>
                    <a:pt x="150" y="308"/>
                  </a:lnTo>
                  <a:lnTo>
                    <a:pt x="166" y="332"/>
                  </a:lnTo>
                  <a:lnTo>
                    <a:pt x="174" y="355"/>
                  </a:lnTo>
                  <a:lnTo>
                    <a:pt x="197" y="395"/>
                  </a:lnTo>
                  <a:lnTo>
                    <a:pt x="213" y="419"/>
                  </a:lnTo>
                  <a:lnTo>
                    <a:pt x="229" y="450"/>
                  </a:lnTo>
                  <a:lnTo>
                    <a:pt x="245" y="474"/>
                  </a:lnTo>
                  <a:lnTo>
                    <a:pt x="252" y="505"/>
                  </a:lnTo>
                  <a:lnTo>
                    <a:pt x="268" y="529"/>
                  </a:lnTo>
                  <a:lnTo>
                    <a:pt x="268" y="553"/>
                  </a:lnTo>
                  <a:lnTo>
                    <a:pt x="276" y="576"/>
                  </a:lnTo>
                  <a:lnTo>
                    <a:pt x="284" y="600"/>
                  </a:lnTo>
                  <a:lnTo>
                    <a:pt x="292" y="624"/>
                  </a:lnTo>
                  <a:lnTo>
                    <a:pt x="300" y="648"/>
                  </a:lnTo>
                  <a:lnTo>
                    <a:pt x="308" y="679"/>
                  </a:lnTo>
                  <a:lnTo>
                    <a:pt x="316" y="703"/>
                  </a:lnTo>
                  <a:lnTo>
                    <a:pt x="324" y="726"/>
                  </a:lnTo>
                  <a:lnTo>
                    <a:pt x="331" y="758"/>
                  </a:lnTo>
                  <a:lnTo>
                    <a:pt x="339" y="782"/>
                  </a:lnTo>
                  <a:lnTo>
                    <a:pt x="347" y="805"/>
                  </a:lnTo>
                  <a:lnTo>
                    <a:pt x="363" y="829"/>
                  </a:lnTo>
                  <a:lnTo>
                    <a:pt x="371" y="853"/>
                  </a:lnTo>
                  <a:lnTo>
                    <a:pt x="379" y="876"/>
                  </a:lnTo>
                  <a:lnTo>
                    <a:pt x="387" y="900"/>
                  </a:lnTo>
                  <a:lnTo>
                    <a:pt x="395" y="924"/>
                  </a:lnTo>
                  <a:lnTo>
                    <a:pt x="402" y="947"/>
                  </a:lnTo>
                  <a:lnTo>
                    <a:pt x="410" y="971"/>
                  </a:lnTo>
                  <a:lnTo>
                    <a:pt x="410" y="995"/>
                  </a:lnTo>
                  <a:lnTo>
                    <a:pt x="418" y="1018"/>
                  </a:lnTo>
                  <a:lnTo>
                    <a:pt x="418" y="1042"/>
                  </a:lnTo>
                  <a:lnTo>
                    <a:pt x="418" y="1074"/>
                  </a:lnTo>
                  <a:lnTo>
                    <a:pt x="418" y="1105"/>
                  </a:lnTo>
                  <a:lnTo>
                    <a:pt x="418" y="1129"/>
                  </a:lnTo>
                  <a:lnTo>
                    <a:pt x="418" y="1161"/>
                  </a:lnTo>
                  <a:lnTo>
                    <a:pt x="418" y="1184"/>
                  </a:lnTo>
                  <a:lnTo>
                    <a:pt x="418" y="1208"/>
                  </a:lnTo>
                  <a:lnTo>
                    <a:pt x="418" y="1232"/>
                  </a:lnTo>
                  <a:lnTo>
                    <a:pt x="426" y="1255"/>
                  </a:lnTo>
                  <a:lnTo>
                    <a:pt x="426" y="1279"/>
                  </a:lnTo>
                  <a:lnTo>
                    <a:pt x="434" y="1303"/>
                  </a:lnTo>
                  <a:lnTo>
                    <a:pt x="442" y="1326"/>
                  </a:lnTo>
                  <a:lnTo>
                    <a:pt x="458" y="1350"/>
                  </a:lnTo>
                  <a:lnTo>
                    <a:pt x="489" y="1374"/>
                  </a:lnTo>
                  <a:lnTo>
                    <a:pt x="521" y="1389"/>
                  </a:lnTo>
                  <a:lnTo>
                    <a:pt x="545" y="1397"/>
                  </a:lnTo>
                  <a:lnTo>
                    <a:pt x="568" y="1405"/>
                  </a:lnTo>
                  <a:lnTo>
                    <a:pt x="592" y="1421"/>
                  </a:lnTo>
                  <a:lnTo>
                    <a:pt x="623" y="1437"/>
                  </a:lnTo>
                  <a:lnTo>
                    <a:pt x="663" y="1460"/>
                  </a:lnTo>
                  <a:lnTo>
                    <a:pt x="687" y="1476"/>
                  </a:lnTo>
                  <a:lnTo>
                    <a:pt x="718" y="1492"/>
                  </a:lnTo>
                  <a:lnTo>
                    <a:pt x="734" y="1516"/>
                  </a:lnTo>
                  <a:lnTo>
                    <a:pt x="773" y="1524"/>
                  </a:lnTo>
                  <a:lnTo>
                    <a:pt x="797" y="1524"/>
                  </a:lnTo>
                  <a:lnTo>
                    <a:pt x="837" y="1524"/>
                  </a:lnTo>
                  <a:lnTo>
                    <a:pt x="884" y="1524"/>
                  </a:lnTo>
                  <a:lnTo>
                    <a:pt x="923" y="1524"/>
                  </a:lnTo>
                  <a:lnTo>
                    <a:pt x="963" y="1516"/>
                  </a:lnTo>
                  <a:lnTo>
                    <a:pt x="987" y="1516"/>
                  </a:lnTo>
                  <a:lnTo>
                    <a:pt x="1010" y="1508"/>
                  </a:lnTo>
                  <a:lnTo>
                    <a:pt x="1034" y="1484"/>
                  </a:lnTo>
                  <a:lnTo>
                    <a:pt x="1058" y="1460"/>
                  </a:lnTo>
                  <a:lnTo>
                    <a:pt x="1081" y="1437"/>
                  </a:lnTo>
                  <a:lnTo>
                    <a:pt x="1097" y="1413"/>
                  </a:lnTo>
                  <a:lnTo>
                    <a:pt x="1113" y="1389"/>
                  </a:lnTo>
                  <a:lnTo>
                    <a:pt x="1137" y="1366"/>
                  </a:lnTo>
                  <a:lnTo>
                    <a:pt x="1152" y="1342"/>
                  </a:lnTo>
                  <a:lnTo>
                    <a:pt x="1176" y="1318"/>
                  </a:lnTo>
                  <a:lnTo>
                    <a:pt x="1200" y="1295"/>
                  </a:lnTo>
                  <a:lnTo>
                    <a:pt x="1223" y="1271"/>
                  </a:lnTo>
                  <a:lnTo>
                    <a:pt x="1239" y="1247"/>
                  </a:lnTo>
                  <a:lnTo>
                    <a:pt x="1255" y="1224"/>
                  </a:lnTo>
                  <a:lnTo>
                    <a:pt x="1263" y="1200"/>
                  </a:lnTo>
                  <a:lnTo>
                    <a:pt x="1271" y="1176"/>
                  </a:lnTo>
                  <a:lnTo>
                    <a:pt x="1271" y="1153"/>
                  </a:lnTo>
                  <a:lnTo>
                    <a:pt x="1271" y="1129"/>
                  </a:lnTo>
                  <a:lnTo>
                    <a:pt x="1271" y="1105"/>
                  </a:lnTo>
                  <a:lnTo>
                    <a:pt x="1271" y="1082"/>
                  </a:lnTo>
                  <a:lnTo>
                    <a:pt x="1287" y="1058"/>
                  </a:lnTo>
                  <a:lnTo>
                    <a:pt x="1310" y="1034"/>
                  </a:lnTo>
                  <a:lnTo>
                    <a:pt x="1334" y="1018"/>
                  </a:lnTo>
                  <a:lnTo>
                    <a:pt x="1358" y="1003"/>
                  </a:lnTo>
                  <a:lnTo>
                    <a:pt x="1381" y="995"/>
                  </a:lnTo>
                  <a:lnTo>
                    <a:pt x="1405" y="979"/>
                  </a:lnTo>
                  <a:lnTo>
                    <a:pt x="1437" y="1003"/>
                  </a:lnTo>
                  <a:lnTo>
                    <a:pt x="1452" y="1026"/>
                  </a:lnTo>
                  <a:lnTo>
                    <a:pt x="1460" y="1050"/>
                  </a:lnTo>
                  <a:lnTo>
                    <a:pt x="1468" y="1074"/>
                  </a:lnTo>
                  <a:lnTo>
                    <a:pt x="1492" y="1082"/>
                  </a:lnTo>
                  <a:lnTo>
                    <a:pt x="1531" y="1082"/>
                  </a:lnTo>
                  <a:lnTo>
                    <a:pt x="1555" y="1082"/>
                  </a:lnTo>
                  <a:lnTo>
                    <a:pt x="1587" y="1074"/>
                  </a:lnTo>
                  <a:lnTo>
                    <a:pt x="1610" y="1066"/>
                  </a:lnTo>
                  <a:lnTo>
                    <a:pt x="1634" y="1050"/>
                  </a:lnTo>
                  <a:lnTo>
                    <a:pt x="1658" y="1034"/>
                  </a:lnTo>
                  <a:lnTo>
                    <a:pt x="1681" y="1018"/>
                  </a:lnTo>
                  <a:lnTo>
                    <a:pt x="1705" y="1003"/>
                  </a:lnTo>
                  <a:lnTo>
                    <a:pt x="1729" y="995"/>
                  </a:lnTo>
                  <a:lnTo>
                    <a:pt x="1744" y="1018"/>
                  </a:lnTo>
                  <a:lnTo>
                    <a:pt x="1752" y="1042"/>
                  </a:lnTo>
                  <a:lnTo>
                    <a:pt x="1760" y="1066"/>
                  </a:lnTo>
                  <a:lnTo>
                    <a:pt x="1760" y="1089"/>
                  </a:lnTo>
                  <a:lnTo>
                    <a:pt x="1760" y="1113"/>
                  </a:lnTo>
                  <a:lnTo>
                    <a:pt x="1760" y="1137"/>
                  </a:lnTo>
                  <a:lnTo>
                    <a:pt x="1760" y="1161"/>
                  </a:lnTo>
                  <a:lnTo>
                    <a:pt x="1760" y="1184"/>
                  </a:lnTo>
                  <a:lnTo>
                    <a:pt x="1760" y="1208"/>
                  </a:lnTo>
                  <a:lnTo>
                    <a:pt x="1760" y="1232"/>
                  </a:lnTo>
                  <a:lnTo>
                    <a:pt x="1760" y="1255"/>
                  </a:lnTo>
                  <a:lnTo>
                    <a:pt x="1760" y="1279"/>
                  </a:lnTo>
                  <a:lnTo>
                    <a:pt x="1760" y="1303"/>
                  </a:lnTo>
                  <a:lnTo>
                    <a:pt x="1760" y="1326"/>
                  </a:lnTo>
                  <a:lnTo>
                    <a:pt x="1760" y="1350"/>
                  </a:lnTo>
                  <a:lnTo>
                    <a:pt x="1768" y="1374"/>
                  </a:lnTo>
                  <a:lnTo>
                    <a:pt x="1776" y="1397"/>
                  </a:lnTo>
                  <a:lnTo>
                    <a:pt x="1784" y="1421"/>
                  </a:lnTo>
                  <a:lnTo>
                    <a:pt x="1792" y="1445"/>
                  </a:lnTo>
                  <a:lnTo>
                    <a:pt x="1815" y="1476"/>
                  </a:lnTo>
                  <a:lnTo>
                    <a:pt x="1855" y="1500"/>
                  </a:lnTo>
                  <a:lnTo>
                    <a:pt x="1879" y="1524"/>
                  </a:lnTo>
                  <a:lnTo>
                    <a:pt x="1910" y="1539"/>
                  </a:lnTo>
                  <a:lnTo>
                    <a:pt x="1934" y="1547"/>
                  </a:lnTo>
                  <a:lnTo>
                    <a:pt x="1958" y="1555"/>
                  </a:lnTo>
                  <a:lnTo>
                    <a:pt x="1981" y="1555"/>
                  </a:lnTo>
                  <a:lnTo>
                    <a:pt x="2005" y="1555"/>
                  </a:lnTo>
                  <a:lnTo>
                    <a:pt x="2037" y="1555"/>
                  </a:lnTo>
                  <a:lnTo>
                    <a:pt x="2068" y="1555"/>
                  </a:lnTo>
                  <a:lnTo>
                    <a:pt x="2092" y="1555"/>
                  </a:lnTo>
                  <a:lnTo>
                    <a:pt x="2131" y="1555"/>
                  </a:lnTo>
                  <a:lnTo>
                    <a:pt x="2155" y="1547"/>
                  </a:lnTo>
                  <a:lnTo>
                    <a:pt x="2179" y="1539"/>
                  </a:lnTo>
                  <a:lnTo>
                    <a:pt x="2210" y="1531"/>
                  </a:lnTo>
                  <a:lnTo>
                    <a:pt x="2234" y="1508"/>
                  </a:lnTo>
                  <a:lnTo>
                    <a:pt x="2258" y="1492"/>
                  </a:lnTo>
                  <a:lnTo>
                    <a:pt x="2281" y="1468"/>
                  </a:lnTo>
                  <a:lnTo>
                    <a:pt x="2289" y="1445"/>
                  </a:lnTo>
                  <a:lnTo>
                    <a:pt x="2313" y="1405"/>
                  </a:lnTo>
                  <a:lnTo>
                    <a:pt x="2329" y="1374"/>
                  </a:lnTo>
                  <a:lnTo>
                    <a:pt x="2352" y="1342"/>
                  </a:lnTo>
                  <a:lnTo>
                    <a:pt x="2360" y="1318"/>
                  </a:lnTo>
                  <a:lnTo>
                    <a:pt x="2376" y="1287"/>
                  </a:lnTo>
                  <a:lnTo>
                    <a:pt x="2384" y="1263"/>
                  </a:lnTo>
                  <a:lnTo>
                    <a:pt x="2400" y="1232"/>
                  </a:lnTo>
                  <a:lnTo>
                    <a:pt x="2408" y="1208"/>
                  </a:lnTo>
                  <a:lnTo>
                    <a:pt x="2423" y="1176"/>
                  </a:lnTo>
                  <a:lnTo>
                    <a:pt x="2439" y="1145"/>
                  </a:lnTo>
                  <a:lnTo>
                    <a:pt x="2447" y="1121"/>
                  </a:lnTo>
                  <a:lnTo>
                    <a:pt x="2455" y="1097"/>
                  </a:lnTo>
                  <a:lnTo>
                    <a:pt x="2471" y="1074"/>
                  </a:lnTo>
                  <a:lnTo>
                    <a:pt x="2486" y="1050"/>
                  </a:lnTo>
                  <a:lnTo>
                    <a:pt x="2502" y="1026"/>
                  </a:lnTo>
                  <a:lnTo>
                    <a:pt x="2518" y="1003"/>
                  </a:lnTo>
                  <a:lnTo>
                    <a:pt x="2542" y="979"/>
                  </a:lnTo>
                  <a:lnTo>
                    <a:pt x="2565" y="979"/>
                  </a:lnTo>
                  <a:lnTo>
                    <a:pt x="2589" y="987"/>
                  </a:lnTo>
                  <a:lnTo>
                    <a:pt x="2589" y="1011"/>
                  </a:lnTo>
                  <a:lnTo>
                    <a:pt x="2597" y="1034"/>
                  </a:lnTo>
                  <a:lnTo>
                    <a:pt x="2597" y="1058"/>
                  </a:lnTo>
                  <a:lnTo>
                    <a:pt x="2597" y="1082"/>
                  </a:lnTo>
                  <a:lnTo>
                    <a:pt x="2597" y="1113"/>
                  </a:lnTo>
                  <a:lnTo>
                    <a:pt x="2605" y="1145"/>
                  </a:lnTo>
                  <a:lnTo>
                    <a:pt x="2613" y="1176"/>
                  </a:lnTo>
                  <a:lnTo>
                    <a:pt x="2613" y="1200"/>
                  </a:lnTo>
                  <a:lnTo>
                    <a:pt x="2621" y="1224"/>
                  </a:lnTo>
                  <a:lnTo>
                    <a:pt x="2629" y="1255"/>
                  </a:lnTo>
                  <a:lnTo>
                    <a:pt x="2636" y="1279"/>
                  </a:lnTo>
                  <a:lnTo>
                    <a:pt x="2644" y="1310"/>
                  </a:lnTo>
                  <a:lnTo>
                    <a:pt x="2660" y="1342"/>
                  </a:lnTo>
                  <a:lnTo>
                    <a:pt x="2676" y="1366"/>
                  </a:lnTo>
                  <a:lnTo>
                    <a:pt x="2700" y="1389"/>
                  </a:lnTo>
                  <a:lnTo>
                    <a:pt x="2739" y="1429"/>
                  </a:lnTo>
                  <a:lnTo>
                    <a:pt x="2771" y="1460"/>
                  </a:lnTo>
                  <a:lnTo>
                    <a:pt x="2794" y="1476"/>
                  </a:lnTo>
                  <a:lnTo>
                    <a:pt x="2834" y="1508"/>
                  </a:lnTo>
                  <a:lnTo>
                    <a:pt x="2857" y="1531"/>
                  </a:lnTo>
                  <a:lnTo>
                    <a:pt x="2881" y="1547"/>
                  </a:lnTo>
                  <a:lnTo>
                    <a:pt x="2905" y="1547"/>
                  </a:lnTo>
                  <a:lnTo>
                    <a:pt x="2944" y="1563"/>
                  </a:lnTo>
                  <a:lnTo>
                    <a:pt x="2968" y="1563"/>
                  </a:lnTo>
                  <a:lnTo>
                    <a:pt x="2992" y="1571"/>
                  </a:lnTo>
                  <a:lnTo>
                    <a:pt x="3015" y="1571"/>
                  </a:lnTo>
                  <a:lnTo>
                    <a:pt x="3039" y="1571"/>
                  </a:lnTo>
                  <a:lnTo>
                    <a:pt x="3071" y="1571"/>
                  </a:lnTo>
                  <a:lnTo>
                    <a:pt x="3102" y="1571"/>
                  </a:lnTo>
                  <a:lnTo>
                    <a:pt x="3134" y="1555"/>
                  </a:lnTo>
                  <a:lnTo>
                    <a:pt x="3157" y="1539"/>
                  </a:lnTo>
                  <a:lnTo>
                    <a:pt x="3181" y="1524"/>
                  </a:lnTo>
                  <a:lnTo>
                    <a:pt x="3205" y="1500"/>
                  </a:lnTo>
                  <a:lnTo>
                    <a:pt x="3228" y="1484"/>
                  </a:lnTo>
                  <a:lnTo>
                    <a:pt x="3260" y="1453"/>
                  </a:lnTo>
                  <a:lnTo>
                    <a:pt x="3284" y="1429"/>
                  </a:lnTo>
                  <a:lnTo>
                    <a:pt x="3300" y="1405"/>
                  </a:lnTo>
                  <a:lnTo>
                    <a:pt x="3323" y="1382"/>
                  </a:lnTo>
                  <a:lnTo>
                    <a:pt x="3363" y="1350"/>
                  </a:lnTo>
                  <a:lnTo>
                    <a:pt x="3371" y="1326"/>
                  </a:lnTo>
                  <a:lnTo>
                    <a:pt x="3402" y="1295"/>
                  </a:lnTo>
                  <a:lnTo>
                    <a:pt x="3418" y="1271"/>
                  </a:lnTo>
                  <a:lnTo>
                    <a:pt x="3434" y="1239"/>
                  </a:lnTo>
                  <a:lnTo>
                    <a:pt x="3450" y="1216"/>
                  </a:lnTo>
                  <a:lnTo>
                    <a:pt x="3473" y="1192"/>
                  </a:lnTo>
                  <a:lnTo>
                    <a:pt x="3481" y="1168"/>
                  </a:lnTo>
                  <a:lnTo>
                    <a:pt x="3497" y="1145"/>
                  </a:lnTo>
                  <a:lnTo>
                    <a:pt x="3505" y="1121"/>
                  </a:lnTo>
                  <a:lnTo>
                    <a:pt x="3521" y="1082"/>
                  </a:lnTo>
                  <a:lnTo>
                    <a:pt x="3528" y="1050"/>
                  </a:lnTo>
                  <a:lnTo>
                    <a:pt x="3544" y="1011"/>
                  </a:lnTo>
                  <a:lnTo>
                    <a:pt x="3560" y="979"/>
                  </a:lnTo>
                  <a:lnTo>
                    <a:pt x="3568" y="955"/>
                  </a:lnTo>
                  <a:lnTo>
                    <a:pt x="3576" y="924"/>
                  </a:lnTo>
                  <a:lnTo>
                    <a:pt x="3584" y="892"/>
                  </a:lnTo>
                  <a:lnTo>
                    <a:pt x="3592" y="861"/>
                  </a:lnTo>
                  <a:lnTo>
                    <a:pt x="3600" y="829"/>
                  </a:lnTo>
                  <a:lnTo>
                    <a:pt x="3607" y="797"/>
                  </a:lnTo>
                  <a:lnTo>
                    <a:pt x="3615" y="774"/>
                  </a:lnTo>
                  <a:lnTo>
                    <a:pt x="3623" y="750"/>
                  </a:lnTo>
                  <a:lnTo>
                    <a:pt x="3631" y="726"/>
                  </a:lnTo>
                  <a:lnTo>
                    <a:pt x="3639" y="703"/>
                  </a:lnTo>
                  <a:lnTo>
                    <a:pt x="3655" y="671"/>
                  </a:lnTo>
                  <a:lnTo>
                    <a:pt x="3663" y="648"/>
                  </a:lnTo>
                  <a:lnTo>
                    <a:pt x="3678" y="624"/>
                  </a:lnTo>
                  <a:lnTo>
                    <a:pt x="3694" y="600"/>
                  </a:lnTo>
                  <a:lnTo>
                    <a:pt x="3694" y="576"/>
                  </a:lnTo>
                  <a:lnTo>
                    <a:pt x="3726" y="561"/>
                  </a:lnTo>
                  <a:lnTo>
                    <a:pt x="3757" y="561"/>
                  </a:lnTo>
                  <a:lnTo>
                    <a:pt x="3805" y="561"/>
                  </a:lnTo>
                  <a:lnTo>
                    <a:pt x="3852" y="561"/>
                  </a:lnTo>
                  <a:lnTo>
                    <a:pt x="3899" y="561"/>
                  </a:lnTo>
                  <a:lnTo>
                    <a:pt x="3923" y="553"/>
                  </a:lnTo>
                  <a:lnTo>
                    <a:pt x="3931" y="576"/>
                  </a:lnTo>
                  <a:lnTo>
                    <a:pt x="3931" y="600"/>
                  </a:lnTo>
                  <a:lnTo>
                    <a:pt x="3931" y="624"/>
                  </a:lnTo>
                  <a:lnTo>
                    <a:pt x="3931" y="648"/>
                  </a:lnTo>
                  <a:lnTo>
                    <a:pt x="3931" y="671"/>
                  </a:lnTo>
                  <a:lnTo>
                    <a:pt x="3939" y="695"/>
                  </a:lnTo>
                  <a:lnTo>
                    <a:pt x="3939" y="726"/>
                  </a:lnTo>
                  <a:lnTo>
                    <a:pt x="3939" y="750"/>
                  </a:lnTo>
                  <a:lnTo>
                    <a:pt x="3947" y="782"/>
                  </a:lnTo>
                  <a:lnTo>
                    <a:pt x="3947" y="813"/>
                  </a:lnTo>
                  <a:lnTo>
                    <a:pt x="3947" y="837"/>
                  </a:lnTo>
                  <a:lnTo>
                    <a:pt x="3947" y="861"/>
                  </a:lnTo>
                  <a:lnTo>
                    <a:pt x="3947" y="892"/>
                  </a:lnTo>
                  <a:lnTo>
                    <a:pt x="3947" y="924"/>
                  </a:lnTo>
                  <a:lnTo>
                    <a:pt x="3947" y="947"/>
                  </a:lnTo>
                  <a:lnTo>
                    <a:pt x="3947" y="987"/>
                  </a:lnTo>
                  <a:lnTo>
                    <a:pt x="3947" y="1011"/>
                  </a:lnTo>
                  <a:lnTo>
                    <a:pt x="3947" y="1050"/>
                  </a:lnTo>
                  <a:lnTo>
                    <a:pt x="3947" y="1089"/>
                  </a:lnTo>
                  <a:lnTo>
                    <a:pt x="3947" y="1113"/>
                  </a:lnTo>
                  <a:lnTo>
                    <a:pt x="3947" y="1137"/>
                  </a:lnTo>
                  <a:lnTo>
                    <a:pt x="3947" y="1176"/>
                  </a:lnTo>
                  <a:lnTo>
                    <a:pt x="3947" y="1200"/>
                  </a:lnTo>
                  <a:lnTo>
                    <a:pt x="3947" y="1224"/>
                  </a:lnTo>
                  <a:lnTo>
                    <a:pt x="3947" y="1247"/>
                  </a:lnTo>
                  <a:lnTo>
                    <a:pt x="3947" y="1279"/>
                  </a:lnTo>
                  <a:lnTo>
                    <a:pt x="3947" y="1310"/>
                  </a:lnTo>
                  <a:lnTo>
                    <a:pt x="3947" y="1334"/>
                  </a:lnTo>
                  <a:lnTo>
                    <a:pt x="3947" y="1374"/>
                  </a:lnTo>
                  <a:lnTo>
                    <a:pt x="3947" y="1397"/>
                  </a:lnTo>
                  <a:lnTo>
                    <a:pt x="3947" y="1421"/>
                  </a:lnTo>
                  <a:lnTo>
                    <a:pt x="3947" y="1445"/>
                  </a:lnTo>
                  <a:lnTo>
                    <a:pt x="3947" y="1468"/>
                  </a:lnTo>
                  <a:lnTo>
                    <a:pt x="3947" y="1500"/>
                  </a:lnTo>
                  <a:lnTo>
                    <a:pt x="3947" y="1531"/>
                  </a:lnTo>
                  <a:lnTo>
                    <a:pt x="3947" y="1555"/>
                  </a:lnTo>
                  <a:lnTo>
                    <a:pt x="3947" y="1579"/>
                  </a:lnTo>
                  <a:lnTo>
                    <a:pt x="3947" y="1603"/>
                  </a:lnTo>
                  <a:lnTo>
                    <a:pt x="3947" y="1626"/>
                  </a:lnTo>
                  <a:lnTo>
                    <a:pt x="3947" y="1658"/>
                  </a:lnTo>
                  <a:lnTo>
                    <a:pt x="3947" y="1689"/>
                  </a:lnTo>
                  <a:lnTo>
                    <a:pt x="3947" y="1713"/>
                  </a:lnTo>
                  <a:lnTo>
                    <a:pt x="3947" y="1745"/>
                  </a:lnTo>
                  <a:lnTo>
                    <a:pt x="3947" y="1768"/>
                  </a:lnTo>
                  <a:lnTo>
                    <a:pt x="3947" y="1800"/>
                  </a:lnTo>
                  <a:lnTo>
                    <a:pt x="3947" y="1824"/>
                  </a:lnTo>
                  <a:lnTo>
                    <a:pt x="3947" y="1847"/>
                  </a:lnTo>
                  <a:lnTo>
                    <a:pt x="3947" y="1871"/>
                  </a:lnTo>
                  <a:lnTo>
                    <a:pt x="3947" y="1895"/>
                  </a:lnTo>
                  <a:lnTo>
                    <a:pt x="3947" y="1918"/>
                  </a:lnTo>
                  <a:lnTo>
                    <a:pt x="3947" y="1942"/>
                  </a:lnTo>
                  <a:lnTo>
                    <a:pt x="3947" y="1966"/>
                  </a:lnTo>
                  <a:lnTo>
                    <a:pt x="3947" y="1989"/>
                  </a:lnTo>
                  <a:lnTo>
                    <a:pt x="3947" y="2013"/>
                  </a:lnTo>
                  <a:lnTo>
                    <a:pt x="3955" y="2037"/>
                  </a:lnTo>
                  <a:lnTo>
                    <a:pt x="3931" y="2045"/>
                  </a:lnTo>
                  <a:lnTo>
                    <a:pt x="3907" y="2037"/>
                  </a:lnTo>
                  <a:lnTo>
                    <a:pt x="3876" y="2021"/>
                  </a:lnTo>
                  <a:lnTo>
                    <a:pt x="3852" y="2013"/>
                  </a:lnTo>
                  <a:lnTo>
                    <a:pt x="3828" y="2013"/>
                  </a:lnTo>
                  <a:lnTo>
                    <a:pt x="3805" y="2013"/>
                  </a:lnTo>
                  <a:lnTo>
                    <a:pt x="3781" y="2013"/>
                  </a:lnTo>
                  <a:lnTo>
                    <a:pt x="3750" y="2013"/>
                  </a:lnTo>
                  <a:lnTo>
                    <a:pt x="3726" y="2013"/>
                  </a:lnTo>
                  <a:lnTo>
                    <a:pt x="3702" y="2005"/>
                  </a:lnTo>
                  <a:lnTo>
                    <a:pt x="3678" y="2005"/>
                  </a:lnTo>
                  <a:lnTo>
                    <a:pt x="3655" y="1997"/>
                  </a:lnTo>
                  <a:lnTo>
                    <a:pt x="3623" y="1989"/>
                  </a:lnTo>
                  <a:lnTo>
                    <a:pt x="3600" y="1989"/>
                  </a:lnTo>
                  <a:lnTo>
                    <a:pt x="3568" y="1989"/>
                  </a:lnTo>
                  <a:lnTo>
                    <a:pt x="3544" y="1989"/>
                  </a:lnTo>
                  <a:lnTo>
                    <a:pt x="3521" y="1989"/>
                  </a:lnTo>
                  <a:lnTo>
                    <a:pt x="3481" y="1989"/>
                  </a:lnTo>
                  <a:lnTo>
                    <a:pt x="3457" y="1989"/>
                  </a:lnTo>
                  <a:lnTo>
                    <a:pt x="3434" y="1989"/>
                  </a:lnTo>
                  <a:lnTo>
                    <a:pt x="3402" y="1989"/>
                  </a:lnTo>
                  <a:lnTo>
                    <a:pt x="3363" y="1989"/>
                  </a:lnTo>
                  <a:lnTo>
                    <a:pt x="3331" y="1989"/>
                  </a:lnTo>
                  <a:lnTo>
                    <a:pt x="3300" y="1981"/>
                  </a:lnTo>
                  <a:lnTo>
                    <a:pt x="3276" y="1981"/>
                  </a:lnTo>
                  <a:lnTo>
                    <a:pt x="3252" y="1981"/>
                  </a:lnTo>
                  <a:lnTo>
                    <a:pt x="3221" y="1981"/>
                  </a:lnTo>
                  <a:lnTo>
                    <a:pt x="3189" y="1981"/>
                  </a:lnTo>
                  <a:lnTo>
                    <a:pt x="3165" y="1981"/>
                  </a:lnTo>
                  <a:lnTo>
                    <a:pt x="3126" y="1981"/>
                  </a:lnTo>
                  <a:lnTo>
                    <a:pt x="3102" y="1981"/>
                  </a:lnTo>
                  <a:lnTo>
                    <a:pt x="3079" y="1981"/>
                  </a:lnTo>
                  <a:lnTo>
                    <a:pt x="3055" y="1981"/>
                  </a:lnTo>
                  <a:lnTo>
                    <a:pt x="3031" y="1981"/>
                  </a:lnTo>
                  <a:lnTo>
                    <a:pt x="3007" y="1981"/>
                  </a:lnTo>
                  <a:lnTo>
                    <a:pt x="2984" y="1981"/>
                  </a:lnTo>
                  <a:lnTo>
                    <a:pt x="2944" y="1981"/>
                  </a:lnTo>
                  <a:lnTo>
                    <a:pt x="2913" y="1981"/>
                  </a:lnTo>
                  <a:lnTo>
                    <a:pt x="2873" y="1981"/>
                  </a:lnTo>
                  <a:lnTo>
                    <a:pt x="2850" y="1973"/>
                  </a:lnTo>
                  <a:lnTo>
                    <a:pt x="2818" y="1973"/>
                  </a:lnTo>
                  <a:lnTo>
                    <a:pt x="2794" y="1973"/>
                  </a:lnTo>
                  <a:lnTo>
                    <a:pt x="2763" y="1966"/>
                  </a:lnTo>
                  <a:lnTo>
                    <a:pt x="2739" y="1958"/>
                  </a:lnTo>
                  <a:lnTo>
                    <a:pt x="2715" y="1950"/>
                  </a:lnTo>
                  <a:lnTo>
                    <a:pt x="2676" y="1950"/>
                  </a:lnTo>
                  <a:lnTo>
                    <a:pt x="2636" y="1950"/>
                  </a:lnTo>
                  <a:lnTo>
                    <a:pt x="2605" y="1950"/>
                  </a:lnTo>
                  <a:lnTo>
                    <a:pt x="2565" y="1950"/>
                  </a:lnTo>
                  <a:lnTo>
                    <a:pt x="2534" y="1950"/>
                  </a:lnTo>
                  <a:lnTo>
                    <a:pt x="2502" y="1950"/>
                  </a:lnTo>
                  <a:lnTo>
                    <a:pt x="2471" y="1950"/>
                  </a:lnTo>
                  <a:lnTo>
                    <a:pt x="2447" y="1950"/>
                  </a:lnTo>
                  <a:lnTo>
                    <a:pt x="2415" y="1950"/>
                  </a:lnTo>
                  <a:lnTo>
                    <a:pt x="2392" y="1950"/>
                  </a:lnTo>
                  <a:lnTo>
                    <a:pt x="2368" y="1950"/>
                  </a:lnTo>
                  <a:lnTo>
                    <a:pt x="2344" y="1950"/>
                  </a:lnTo>
                  <a:lnTo>
                    <a:pt x="2313" y="1950"/>
                  </a:lnTo>
                  <a:lnTo>
                    <a:pt x="2281" y="1950"/>
                  </a:lnTo>
                  <a:lnTo>
                    <a:pt x="2258" y="1950"/>
                  </a:lnTo>
                  <a:lnTo>
                    <a:pt x="2234" y="1950"/>
                  </a:lnTo>
                  <a:lnTo>
                    <a:pt x="2210" y="1950"/>
                  </a:lnTo>
                  <a:lnTo>
                    <a:pt x="2171" y="1950"/>
                  </a:lnTo>
                  <a:lnTo>
                    <a:pt x="2139" y="1950"/>
                  </a:lnTo>
                  <a:lnTo>
                    <a:pt x="2108" y="1950"/>
                  </a:lnTo>
                  <a:lnTo>
                    <a:pt x="2084" y="1950"/>
                  </a:lnTo>
                  <a:lnTo>
                    <a:pt x="2052" y="1958"/>
                  </a:lnTo>
                  <a:lnTo>
                    <a:pt x="2029" y="1958"/>
                  </a:lnTo>
                  <a:lnTo>
                    <a:pt x="1997" y="1966"/>
                  </a:lnTo>
                  <a:lnTo>
                    <a:pt x="1973" y="1966"/>
                  </a:lnTo>
                  <a:lnTo>
                    <a:pt x="1950" y="1966"/>
                  </a:lnTo>
                  <a:lnTo>
                    <a:pt x="1926" y="1966"/>
                  </a:lnTo>
                  <a:lnTo>
                    <a:pt x="1894" y="1966"/>
                  </a:lnTo>
                  <a:lnTo>
                    <a:pt x="1863" y="1966"/>
                  </a:lnTo>
                  <a:lnTo>
                    <a:pt x="1831" y="1966"/>
                  </a:lnTo>
                  <a:lnTo>
                    <a:pt x="1800" y="1966"/>
                  </a:lnTo>
                  <a:lnTo>
                    <a:pt x="1768" y="1966"/>
                  </a:lnTo>
                  <a:lnTo>
                    <a:pt x="1737" y="1966"/>
                  </a:lnTo>
                  <a:lnTo>
                    <a:pt x="1713" y="1966"/>
                  </a:lnTo>
                  <a:lnTo>
                    <a:pt x="1689" y="1966"/>
                  </a:lnTo>
                  <a:lnTo>
                    <a:pt x="1665" y="1966"/>
                  </a:lnTo>
                  <a:lnTo>
                    <a:pt x="1634" y="1966"/>
                  </a:lnTo>
                  <a:lnTo>
                    <a:pt x="1602" y="1966"/>
                  </a:lnTo>
                  <a:lnTo>
                    <a:pt x="1571" y="1966"/>
                  </a:lnTo>
                  <a:lnTo>
                    <a:pt x="1531" y="1966"/>
                  </a:lnTo>
                  <a:lnTo>
                    <a:pt x="1508" y="1966"/>
                  </a:lnTo>
                  <a:lnTo>
                    <a:pt x="1468" y="1958"/>
                  </a:lnTo>
                  <a:lnTo>
                    <a:pt x="1437" y="1958"/>
                  </a:lnTo>
                  <a:lnTo>
                    <a:pt x="1413" y="1958"/>
                  </a:lnTo>
                  <a:lnTo>
                    <a:pt x="1389" y="1958"/>
                  </a:lnTo>
                  <a:lnTo>
                    <a:pt x="1358" y="1950"/>
                  </a:lnTo>
                  <a:lnTo>
                    <a:pt x="1334" y="1950"/>
                  </a:lnTo>
                  <a:lnTo>
                    <a:pt x="1302" y="1950"/>
                  </a:lnTo>
                  <a:lnTo>
                    <a:pt x="1279" y="1950"/>
                  </a:lnTo>
                  <a:lnTo>
                    <a:pt x="1255" y="1950"/>
                  </a:lnTo>
                  <a:lnTo>
                    <a:pt x="1231" y="1950"/>
                  </a:lnTo>
                  <a:lnTo>
                    <a:pt x="1192" y="1942"/>
                  </a:lnTo>
                  <a:lnTo>
                    <a:pt x="1152" y="1934"/>
                  </a:lnTo>
                  <a:lnTo>
                    <a:pt x="1129" y="1926"/>
                  </a:lnTo>
                  <a:lnTo>
                    <a:pt x="1152" y="1939"/>
                  </a:lnTo>
                  <a:lnTo>
                    <a:pt x="1105" y="1926"/>
                  </a:lnTo>
                  <a:lnTo>
                    <a:pt x="1081" y="1918"/>
                  </a:lnTo>
                  <a:lnTo>
                    <a:pt x="1056" y="1987"/>
                  </a:lnTo>
                  <a:lnTo>
                    <a:pt x="1026" y="1910"/>
                  </a:lnTo>
                  <a:lnTo>
                    <a:pt x="1002" y="1902"/>
                  </a:lnTo>
                  <a:lnTo>
                    <a:pt x="912" y="1939"/>
                  </a:lnTo>
                  <a:lnTo>
                    <a:pt x="960" y="1939"/>
                  </a:lnTo>
                  <a:lnTo>
                    <a:pt x="912" y="1939"/>
                  </a:lnTo>
                  <a:lnTo>
                    <a:pt x="864" y="1939"/>
                  </a:lnTo>
                  <a:lnTo>
                    <a:pt x="912" y="1939"/>
                  </a:lnTo>
                  <a:lnTo>
                    <a:pt x="816" y="1987"/>
                  </a:lnTo>
                  <a:lnTo>
                    <a:pt x="768" y="1939"/>
                  </a:lnTo>
                  <a:lnTo>
                    <a:pt x="720" y="1939"/>
                  </a:lnTo>
                  <a:lnTo>
                    <a:pt x="672" y="1939"/>
                  </a:lnTo>
                  <a:lnTo>
                    <a:pt x="624" y="1939"/>
                  </a:lnTo>
                  <a:lnTo>
                    <a:pt x="624" y="1987"/>
                  </a:lnTo>
                  <a:lnTo>
                    <a:pt x="600" y="1918"/>
                  </a:lnTo>
                  <a:lnTo>
                    <a:pt x="560" y="1926"/>
                  </a:lnTo>
                  <a:lnTo>
                    <a:pt x="528" y="1939"/>
                  </a:lnTo>
                  <a:lnTo>
                    <a:pt x="513" y="1926"/>
                  </a:lnTo>
                  <a:lnTo>
                    <a:pt x="481" y="1934"/>
                  </a:lnTo>
                  <a:lnTo>
                    <a:pt x="458" y="1934"/>
                  </a:lnTo>
                  <a:lnTo>
                    <a:pt x="418" y="1942"/>
                  </a:lnTo>
                  <a:lnTo>
                    <a:pt x="387" y="1942"/>
                  </a:lnTo>
                  <a:lnTo>
                    <a:pt x="363" y="1950"/>
                  </a:lnTo>
                  <a:lnTo>
                    <a:pt x="339" y="1958"/>
                  </a:lnTo>
                  <a:lnTo>
                    <a:pt x="316" y="1958"/>
                  </a:lnTo>
                  <a:lnTo>
                    <a:pt x="292" y="1958"/>
                  </a:lnTo>
                  <a:lnTo>
                    <a:pt x="1296" y="1939"/>
                  </a:lnTo>
                  <a:lnTo>
                    <a:pt x="229" y="1966"/>
                  </a:lnTo>
                  <a:lnTo>
                    <a:pt x="205" y="1966"/>
                  </a:lnTo>
                  <a:lnTo>
                    <a:pt x="181" y="1966"/>
                  </a:lnTo>
                  <a:lnTo>
                    <a:pt x="158" y="1966"/>
                  </a:lnTo>
                  <a:lnTo>
                    <a:pt x="134" y="1966"/>
                  </a:lnTo>
                  <a:lnTo>
                    <a:pt x="102" y="1966"/>
                  </a:lnTo>
                  <a:lnTo>
                    <a:pt x="87" y="1942"/>
                  </a:lnTo>
                  <a:lnTo>
                    <a:pt x="87" y="1918"/>
                  </a:lnTo>
                  <a:lnTo>
                    <a:pt x="87" y="1895"/>
                  </a:lnTo>
                  <a:lnTo>
                    <a:pt x="87" y="1871"/>
                  </a:lnTo>
                  <a:lnTo>
                    <a:pt x="87" y="1839"/>
                  </a:lnTo>
                  <a:lnTo>
                    <a:pt x="87" y="1816"/>
                  </a:lnTo>
                  <a:lnTo>
                    <a:pt x="87" y="1784"/>
                  </a:lnTo>
                  <a:lnTo>
                    <a:pt x="87" y="1760"/>
                  </a:lnTo>
                  <a:lnTo>
                    <a:pt x="87" y="1729"/>
                  </a:lnTo>
                  <a:lnTo>
                    <a:pt x="87" y="1697"/>
                  </a:lnTo>
                  <a:lnTo>
                    <a:pt x="87" y="1666"/>
                  </a:lnTo>
                  <a:lnTo>
                    <a:pt x="87" y="1634"/>
                  </a:lnTo>
                  <a:lnTo>
                    <a:pt x="87" y="1610"/>
                  </a:lnTo>
                  <a:lnTo>
                    <a:pt x="87" y="1579"/>
                  </a:lnTo>
                  <a:lnTo>
                    <a:pt x="79" y="1555"/>
                  </a:lnTo>
                  <a:lnTo>
                    <a:pt x="79" y="1531"/>
                  </a:lnTo>
                  <a:lnTo>
                    <a:pt x="79" y="1508"/>
                  </a:lnTo>
                  <a:lnTo>
                    <a:pt x="79" y="1476"/>
                  </a:lnTo>
                  <a:lnTo>
                    <a:pt x="79" y="1453"/>
                  </a:lnTo>
                  <a:lnTo>
                    <a:pt x="79" y="1421"/>
                  </a:lnTo>
                  <a:lnTo>
                    <a:pt x="79" y="1389"/>
                  </a:lnTo>
                  <a:lnTo>
                    <a:pt x="79" y="1350"/>
                  </a:lnTo>
                  <a:lnTo>
                    <a:pt x="79" y="1318"/>
                  </a:lnTo>
                  <a:lnTo>
                    <a:pt x="79" y="1279"/>
                  </a:lnTo>
                  <a:lnTo>
                    <a:pt x="79" y="1247"/>
                  </a:lnTo>
                  <a:lnTo>
                    <a:pt x="79" y="1208"/>
                  </a:lnTo>
                  <a:lnTo>
                    <a:pt x="79" y="1184"/>
                  </a:lnTo>
                  <a:lnTo>
                    <a:pt x="79" y="1161"/>
                  </a:lnTo>
                  <a:lnTo>
                    <a:pt x="79" y="1129"/>
                  </a:lnTo>
                  <a:lnTo>
                    <a:pt x="79" y="1097"/>
                  </a:lnTo>
                  <a:lnTo>
                    <a:pt x="79" y="1074"/>
                  </a:lnTo>
                  <a:lnTo>
                    <a:pt x="79" y="1042"/>
                  </a:lnTo>
                  <a:lnTo>
                    <a:pt x="71" y="1003"/>
                  </a:lnTo>
                  <a:lnTo>
                    <a:pt x="71" y="979"/>
                  </a:lnTo>
                  <a:lnTo>
                    <a:pt x="63" y="947"/>
                  </a:lnTo>
                  <a:lnTo>
                    <a:pt x="63" y="924"/>
                  </a:lnTo>
                  <a:lnTo>
                    <a:pt x="63" y="892"/>
                  </a:lnTo>
                  <a:lnTo>
                    <a:pt x="63" y="869"/>
                  </a:lnTo>
                  <a:lnTo>
                    <a:pt x="63" y="845"/>
                  </a:lnTo>
                  <a:lnTo>
                    <a:pt x="55" y="821"/>
                  </a:lnTo>
                  <a:lnTo>
                    <a:pt x="55" y="790"/>
                  </a:lnTo>
                  <a:lnTo>
                    <a:pt x="55" y="758"/>
                  </a:lnTo>
                  <a:lnTo>
                    <a:pt x="55" y="734"/>
                  </a:lnTo>
                  <a:lnTo>
                    <a:pt x="55" y="703"/>
                  </a:lnTo>
                  <a:lnTo>
                    <a:pt x="55" y="679"/>
                  </a:lnTo>
                  <a:lnTo>
                    <a:pt x="55" y="655"/>
                  </a:lnTo>
                  <a:lnTo>
                    <a:pt x="55" y="616"/>
                  </a:lnTo>
                  <a:lnTo>
                    <a:pt x="55" y="592"/>
                  </a:lnTo>
                  <a:lnTo>
                    <a:pt x="55" y="553"/>
                  </a:lnTo>
                  <a:lnTo>
                    <a:pt x="55" y="529"/>
                  </a:lnTo>
                  <a:lnTo>
                    <a:pt x="55" y="498"/>
                  </a:lnTo>
                  <a:lnTo>
                    <a:pt x="55" y="466"/>
                  </a:lnTo>
                  <a:lnTo>
                    <a:pt x="55" y="442"/>
                  </a:lnTo>
                  <a:lnTo>
                    <a:pt x="55" y="419"/>
                  </a:lnTo>
                  <a:lnTo>
                    <a:pt x="55" y="387"/>
                  </a:lnTo>
                  <a:lnTo>
                    <a:pt x="55" y="363"/>
                  </a:lnTo>
                  <a:lnTo>
                    <a:pt x="55" y="332"/>
                  </a:lnTo>
                  <a:lnTo>
                    <a:pt x="55" y="300"/>
                  </a:lnTo>
                  <a:lnTo>
                    <a:pt x="55" y="269"/>
                  </a:lnTo>
                  <a:lnTo>
                    <a:pt x="55" y="245"/>
                  </a:lnTo>
                  <a:lnTo>
                    <a:pt x="55" y="221"/>
                  </a:lnTo>
                  <a:lnTo>
                    <a:pt x="55" y="198"/>
                  </a:lnTo>
                  <a:lnTo>
                    <a:pt x="55" y="174"/>
                  </a:lnTo>
                  <a:lnTo>
                    <a:pt x="55" y="150"/>
                  </a:lnTo>
                  <a:lnTo>
                    <a:pt x="55" y="127"/>
                  </a:lnTo>
                  <a:lnTo>
                    <a:pt x="47" y="103"/>
                  </a:lnTo>
                  <a:lnTo>
                    <a:pt x="39" y="79"/>
                  </a:lnTo>
                  <a:lnTo>
                    <a:pt x="31" y="56"/>
                  </a:lnTo>
                  <a:lnTo>
                    <a:pt x="0" y="19"/>
                  </a:lnTo>
                </a:path>
              </a:pathLst>
            </a:custGeom>
            <a:solidFill>
              <a:schemeClr val="tx2"/>
            </a:solidFill>
            <a:ln w="12700" cap="rnd">
              <a:solidFill>
                <a:schemeClr val="tx1"/>
              </a:solidFill>
              <a:round/>
              <a:headEnd type="none" w="sm" len="sm"/>
              <a:tailEnd type="none" w="sm" len="sm"/>
            </a:ln>
          </p:spPr>
          <p:txBody>
            <a:bodyPr/>
            <a:lstStyle/>
            <a:p>
              <a:pPr defTabSz="914400" fontAlgn="base">
                <a:spcBef>
                  <a:spcPct val="0"/>
                </a:spcBef>
                <a:spcAft>
                  <a:spcPct val="0"/>
                </a:spcAft>
              </a:pPr>
              <a:endParaRPr lang="en-US" sz="1800">
                <a:solidFill>
                  <a:srgbClr val="000000"/>
                </a:solidFill>
              </a:endParaRPr>
            </a:p>
          </p:txBody>
        </p:sp>
        <p:sp>
          <p:nvSpPr>
            <p:cNvPr id="8" name="Line 5"/>
            <p:cNvSpPr>
              <a:spLocks noChangeShapeType="1"/>
            </p:cNvSpPr>
            <p:nvPr/>
          </p:nvSpPr>
          <p:spPr bwMode="auto">
            <a:xfrm>
              <a:off x="4116388" y="5486400"/>
              <a:ext cx="1522412" cy="0"/>
            </a:xfrm>
            <a:prstGeom prst="line">
              <a:avLst/>
            </a:prstGeom>
            <a:noFill/>
            <a:ln w="1270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9" name="Line 6"/>
            <p:cNvSpPr>
              <a:spLocks noChangeShapeType="1"/>
            </p:cNvSpPr>
            <p:nvPr/>
          </p:nvSpPr>
          <p:spPr bwMode="auto">
            <a:xfrm>
              <a:off x="3733800" y="4725988"/>
              <a:ext cx="0" cy="836612"/>
            </a:xfrm>
            <a:prstGeom prst="line">
              <a:avLst/>
            </a:prstGeom>
            <a:noFill/>
            <a:ln w="1270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10" name="Line 7"/>
            <p:cNvSpPr>
              <a:spLocks noChangeShapeType="1"/>
            </p:cNvSpPr>
            <p:nvPr/>
          </p:nvSpPr>
          <p:spPr bwMode="auto">
            <a:xfrm>
              <a:off x="3352800" y="1601788"/>
              <a:ext cx="0" cy="4189412"/>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11" name="Line 8"/>
            <p:cNvSpPr>
              <a:spLocks noChangeShapeType="1"/>
            </p:cNvSpPr>
            <p:nvPr/>
          </p:nvSpPr>
          <p:spPr bwMode="auto">
            <a:xfrm>
              <a:off x="3354388" y="5791200"/>
              <a:ext cx="69326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12" name="Rectangle 9"/>
            <p:cNvSpPr>
              <a:spLocks noChangeArrowheads="1"/>
            </p:cNvSpPr>
            <p:nvPr/>
          </p:nvSpPr>
          <p:spPr bwMode="auto">
            <a:xfrm>
              <a:off x="2879726" y="2193925"/>
              <a:ext cx="186013"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en-US" sz="1800">
                <a:solidFill>
                  <a:srgbClr val="000000"/>
                </a:solidFill>
                <a:latin typeface="Arial" panose="020B0604020202020204" pitchFamily="34" charset="0"/>
              </a:endParaRPr>
            </a:p>
          </p:txBody>
        </p:sp>
        <p:graphicFrame>
          <p:nvGraphicFramePr>
            <p:cNvPr id="13" name="Object 1"/>
            <p:cNvGraphicFramePr>
              <a:graphicFrameLocks/>
            </p:cNvGraphicFramePr>
            <p:nvPr>
              <p:extLst/>
            </p:nvPr>
          </p:nvGraphicFramePr>
          <p:xfrm>
            <a:off x="3022601" y="2503574"/>
            <a:ext cx="323850" cy="583658"/>
          </p:xfrm>
          <a:graphic>
            <a:graphicData uri="http://schemas.openxmlformats.org/presentationml/2006/ole">
              <mc:AlternateContent xmlns:mc="http://schemas.openxmlformats.org/markup-compatibility/2006">
                <mc:Choice xmlns:v="urn:schemas-microsoft-com:vml" Requires="v">
                  <p:oleObj spid="_x0000_s14390" name="Document" r:id="rId4" imgW="474663" imgH="750888" progId="Word.Document.8">
                    <p:embed/>
                  </p:oleObj>
                </mc:Choice>
                <mc:Fallback>
                  <p:oleObj name="Document" r:id="rId4" imgW="474663" imgH="750888"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2601" y="2503574"/>
                          <a:ext cx="323850" cy="583658"/>
                        </a:xfrm>
                        <a:prstGeom prst="rect">
                          <a:avLst/>
                        </a:prstGeom>
                        <a:noFill/>
                        <a:ln>
                          <a:noFill/>
                        </a:ln>
                        <a:effectLst/>
                        <a:extLst/>
                      </p:spPr>
                    </p:pic>
                  </p:oleObj>
                </mc:Fallback>
              </mc:AlternateContent>
            </a:graphicData>
          </a:graphic>
        </p:graphicFrame>
        <p:sp>
          <p:nvSpPr>
            <p:cNvPr id="14" name="Rectangle 12"/>
            <p:cNvSpPr>
              <a:spLocks noChangeArrowheads="1"/>
            </p:cNvSpPr>
            <p:nvPr/>
          </p:nvSpPr>
          <p:spPr bwMode="auto">
            <a:xfrm>
              <a:off x="2223284" y="1129619"/>
              <a:ext cx="4003173" cy="483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lnSpc>
                  <a:spcPct val="80000"/>
                </a:lnSpc>
                <a:spcBef>
                  <a:spcPct val="50000"/>
                </a:spcBef>
                <a:spcAft>
                  <a:spcPct val="0"/>
                </a:spcAft>
                <a:buClrTx/>
                <a:buSzTx/>
                <a:buFont typeface="Wingdings" panose="05000000000000000000" pitchFamily="2" charset="2"/>
                <a:buNone/>
              </a:pPr>
              <a:r>
                <a:rPr lang="en-US" altLang="zh-CN" sz="1800" b="1" dirty="0">
                  <a:solidFill>
                    <a:srgbClr val="000000"/>
                  </a:solidFill>
                  <a:latin typeface="Calibri"/>
                  <a:cs typeface="Times New Roman" panose="02020603050405020304" pitchFamily="18" charset="0"/>
                </a:rPr>
                <a:t>Reachability-distance</a:t>
              </a:r>
            </a:p>
          </p:txBody>
        </p:sp>
        <p:sp>
          <p:nvSpPr>
            <p:cNvPr id="15" name="Rectangle 13"/>
            <p:cNvSpPr>
              <a:spLocks noChangeArrowheads="1"/>
            </p:cNvSpPr>
            <p:nvPr/>
          </p:nvSpPr>
          <p:spPr bwMode="auto">
            <a:xfrm>
              <a:off x="5480050" y="5797550"/>
              <a:ext cx="5187951" cy="44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lnSpc>
                  <a:spcPct val="70000"/>
                </a:lnSpc>
                <a:spcBef>
                  <a:spcPct val="50000"/>
                </a:spcBef>
                <a:spcAft>
                  <a:spcPct val="0"/>
                </a:spcAft>
                <a:buClrTx/>
                <a:buSzTx/>
                <a:buFont typeface="Wingdings" panose="05000000000000000000" pitchFamily="2" charset="2"/>
                <a:buNone/>
              </a:pPr>
              <a:r>
                <a:rPr lang="en-US" altLang="zh-CN" sz="1800" b="1" dirty="0">
                  <a:solidFill>
                    <a:srgbClr val="000000"/>
                  </a:solidFill>
                  <a:latin typeface="Calibri"/>
                </a:rPr>
                <a:t>Cluster-order of the objects</a:t>
              </a:r>
              <a:endParaRPr lang="en-US" altLang="zh-CN" sz="1800" dirty="0">
                <a:solidFill>
                  <a:srgbClr val="000000"/>
                </a:solidFill>
                <a:latin typeface="Calibri"/>
              </a:endParaRPr>
            </a:p>
          </p:txBody>
        </p:sp>
        <p:sp>
          <p:nvSpPr>
            <p:cNvPr id="16" name="Line 14"/>
            <p:cNvSpPr>
              <a:spLocks noChangeShapeType="1"/>
            </p:cNvSpPr>
            <p:nvPr/>
          </p:nvSpPr>
          <p:spPr bwMode="auto">
            <a:xfrm flipH="1">
              <a:off x="4878388" y="2439988"/>
              <a:ext cx="684212" cy="182721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17" name="Line 15"/>
            <p:cNvSpPr>
              <a:spLocks noChangeShapeType="1"/>
            </p:cNvSpPr>
            <p:nvPr/>
          </p:nvSpPr>
          <p:spPr bwMode="auto">
            <a:xfrm>
              <a:off x="6934200" y="2668588"/>
              <a:ext cx="0" cy="167481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18" name="Line 16"/>
            <p:cNvSpPr>
              <a:spLocks noChangeShapeType="1"/>
            </p:cNvSpPr>
            <p:nvPr/>
          </p:nvSpPr>
          <p:spPr bwMode="auto">
            <a:xfrm>
              <a:off x="7697789" y="1906589"/>
              <a:ext cx="911225" cy="235902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19" name="Line 17"/>
            <p:cNvSpPr>
              <a:spLocks noChangeShapeType="1"/>
            </p:cNvSpPr>
            <p:nvPr/>
          </p:nvSpPr>
          <p:spPr bwMode="auto">
            <a:xfrm>
              <a:off x="3659188" y="5562600"/>
              <a:ext cx="6170612" cy="0"/>
            </a:xfrm>
            <a:prstGeom prst="line">
              <a:avLst/>
            </a:prstGeom>
            <a:noFill/>
            <a:ln w="1016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0" name="Line 18"/>
            <p:cNvSpPr>
              <a:spLocks noChangeShapeType="1"/>
            </p:cNvSpPr>
            <p:nvPr/>
          </p:nvSpPr>
          <p:spPr bwMode="auto">
            <a:xfrm>
              <a:off x="3582988" y="5638800"/>
              <a:ext cx="6246812" cy="0"/>
            </a:xfrm>
            <a:prstGeom prst="line">
              <a:avLst/>
            </a:prstGeom>
            <a:noFill/>
            <a:ln w="1016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1" name="Line 19"/>
            <p:cNvSpPr>
              <a:spLocks noChangeShapeType="1"/>
            </p:cNvSpPr>
            <p:nvPr/>
          </p:nvSpPr>
          <p:spPr bwMode="auto">
            <a:xfrm>
              <a:off x="3278188" y="2819400"/>
              <a:ext cx="1508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2" name="Line 20"/>
            <p:cNvSpPr>
              <a:spLocks noChangeShapeType="1"/>
            </p:cNvSpPr>
            <p:nvPr/>
          </p:nvSpPr>
          <p:spPr bwMode="auto">
            <a:xfrm>
              <a:off x="3278188" y="2438400"/>
              <a:ext cx="1508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3" name="Rectangle 21"/>
            <p:cNvSpPr>
              <a:spLocks noChangeArrowheads="1"/>
            </p:cNvSpPr>
            <p:nvPr/>
          </p:nvSpPr>
          <p:spPr bwMode="auto">
            <a:xfrm>
              <a:off x="2277210" y="1899100"/>
              <a:ext cx="2069061" cy="568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Font typeface="Wingdings" panose="05000000000000000000" pitchFamily="2" charset="2"/>
                <a:buNone/>
              </a:pPr>
              <a:r>
                <a:rPr lang="en-US" altLang="zh-CN" sz="1800" b="1" dirty="0">
                  <a:solidFill>
                    <a:srgbClr val="000000"/>
                  </a:solidFill>
                  <a:latin typeface="Calibri"/>
                </a:rPr>
                <a:t>undefined</a:t>
              </a:r>
            </a:p>
          </p:txBody>
        </p:sp>
        <p:sp>
          <p:nvSpPr>
            <p:cNvPr id="24" name="Line 22"/>
            <p:cNvSpPr>
              <a:spLocks noChangeShapeType="1"/>
            </p:cNvSpPr>
            <p:nvPr/>
          </p:nvSpPr>
          <p:spPr bwMode="auto">
            <a:xfrm>
              <a:off x="3354388" y="4191000"/>
              <a:ext cx="716121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graphicFrame>
          <p:nvGraphicFramePr>
            <p:cNvPr id="25" name="Object 2"/>
            <p:cNvGraphicFramePr>
              <a:graphicFrameLocks/>
            </p:cNvGraphicFramePr>
            <p:nvPr>
              <p:extLst/>
            </p:nvPr>
          </p:nvGraphicFramePr>
          <p:xfrm>
            <a:off x="2905629" y="3938587"/>
            <a:ext cx="495300" cy="809625"/>
          </p:xfrm>
          <a:graphic>
            <a:graphicData uri="http://schemas.openxmlformats.org/presentationml/2006/ole">
              <mc:AlternateContent xmlns:mc="http://schemas.openxmlformats.org/markup-compatibility/2006">
                <mc:Choice xmlns:v="urn:schemas-microsoft-com:vml" Requires="v">
                  <p:oleObj spid="_x0000_s14391" name="Document" r:id="rId6" imgW="467492" imgH="750783" progId="Word.Document.8">
                    <p:embed/>
                  </p:oleObj>
                </mc:Choice>
                <mc:Fallback>
                  <p:oleObj name="Document" r:id="rId6" imgW="467492" imgH="750783" progId="Word.Document.8">
                    <p:embed/>
                    <p:pic>
                      <p:nvPicPr>
                        <p:cNvPr id="0" name=""/>
                        <p:cNvPicPr>
                          <a:picLocks noChangeArrowheads="1"/>
                        </p:cNvPicPr>
                        <p:nvPr/>
                      </p:nvPicPr>
                      <p:blipFill>
                        <a:blip r:embed="rId7"/>
                        <a:srcRect/>
                        <a:stretch>
                          <a:fillRect/>
                        </a:stretch>
                      </p:blipFill>
                      <p:spPr bwMode="auto">
                        <a:xfrm>
                          <a:off x="2905629" y="3938587"/>
                          <a:ext cx="49530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6" name="Group 25"/>
            <p:cNvGrpSpPr>
              <a:grpSpLocks/>
            </p:cNvGrpSpPr>
            <p:nvPr/>
          </p:nvGrpSpPr>
          <p:grpSpPr bwMode="auto">
            <a:xfrm>
              <a:off x="5416550" y="1149350"/>
              <a:ext cx="2349500" cy="1816100"/>
              <a:chOff x="2452" y="724"/>
              <a:chExt cx="1480" cy="1144"/>
            </a:xfrm>
          </p:grpSpPr>
          <p:sp>
            <p:nvSpPr>
              <p:cNvPr id="27" name="Oval 26"/>
              <p:cNvSpPr>
                <a:spLocks noChangeArrowheads="1"/>
              </p:cNvSpPr>
              <p:nvPr/>
            </p:nvSpPr>
            <p:spPr bwMode="auto">
              <a:xfrm>
                <a:off x="2644" y="110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8" name="Oval 27"/>
              <p:cNvSpPr>
                <a:spLocks noChangeArrowheads="1"/>
              </p:cNvSpPr>
              <p:nvPr/>
            </p:nvSpPr>
            <p:spPr bwMode="auto">
              <a:xfrm>
                <a:off x="2596" y="115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9" name="Oval 28"/>
              <p:cNvSpPr>
                <a:spLocks noChangeArrowheads="1"/>
              </p:cNvSpPr>
              <p:nvPr/>
            </p:nvSpPr>
            <p:spPr bwMode="auto">
              <a:xfrm>
                <a:off x="2548" y="115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0" name="Oval 29"/>
              <p:cNvSpPr>
                <a:spLocks noChangeArrowheads="1"/>
              </p:cNvSpPr>
              <p:nvPr/>
            </p:nvSpPr>
            <p:spPr bwMode="auto">
              <a:xfrm>
                <a:off x="2596" y="120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1" name="Oval 30"/>
              <p:cNvSpPr>
                <a:spLocks noChangeArrowheads="1"/>
              </p:cNvSpPr>
              <p:nvPr/>
            </p:nvSpPr>
            <p:spPr bwMode="auto">
              <a:xfrm>
                <a:off x="2692" y="120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2" name="Oval 31"/>
              <p:cNvSpPr>
                <a:spLocks noChangeArrowheads="1"/>
              </p:cNvSpPr>
              <p:nvPr/>
            </p:nvSpPr>
            <p:spPr bwMode="auto">
              <a:xfrm>
                <a:off x="2452" y="1252"/>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3" name="Oval 32"/>
              <p:cNvSpPr>
                <a:spLocks noChangeArrowheads="1"/>
              </p:cNvSpPr>
              <p:nvPr/>
            </p:nvSpPr>
            <p:spPr bwMode="auto">
              <a:xfrm>
                <a:off x="2596" y="134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4" name="Oval 33"/>
              <p:cNvSpPr>
                <a:spLocks noChangeArrowheads="1"/>
              </p:cNvSpPr>
              <p:nvPr/>
            </p:nvSpPr>
            <p:spPr bwMode="auto">
              <a:xfrm>
                <a:off x="2548" y="130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5" name="Oval 34"/>
              <p:cNvSpPr>
                <a:spLocks noChangeArrowheads="1"/>
              </p:cNvSpPr>
              <p:nvPr/>
            </p:nvSpPr>
            <p:spPr bwMode="auto">
              <a:xfrm>
                <a:off x="2740" y="134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6" name="Oval 35"/>
              <p:cNvSpPr>
                <a:spLocks noChangeArrowheads="1"/>
              </p:cNvSpPr>
              <p:nvPr/>
            </p:nvSpPr>
            <p:spPr bwMode="auto">
              <a:xfrm>
                <a:off x="2644" y="130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7" name="Oval 36"/>
              <p:cNvSpPr>
                <a:spLocks noChangeArrowheads="1"/>
              </p:cNvSpPr>
              <p:nvPr/>
            </p:nvSpPr>
            <p:spPr bwMode="auto">
              <a:xfrm>
                <a:off x="3364" y="134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8" name="Oval 37"/>
              <p:cNvSpPr>
                <a:spLocks noChangeArrowheads="1"/>
              </p:cNvSpPr>
              <p:nvPr/>
            </p:nvSpPr>
            <p:spPr bwMode="auto">
              <a:xfrm>
                <a:off x="3316" y="139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9" name="Oval 38"/>
              <p:cNvSpPr>
                <a:spLocks noChangeArrowheads="1"/>
              </p:cNvSpPr>
              <p:nvPr/>
            </p:nvSpPr>
            <p:spPr bwMode="auto">
              <a:xfrm>
                <a:off x="3268" y="139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40" name="Oval 39"/>
              <p:cNvSpPr>
                <a:spLocks noChangeArrowheads="1"/>
              </p:cNvSpPr>
              <p:nvPr/>
            </p:nvSpPr>
            <p:spPr bwMode="auto">
              <a:xfrm>
                <a:off x="3316" y="144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41" name="Oval 40"/>
              <p:cNvSpPr>
                <a:spLocks noChangeArrowheads="1"/>
              </p:cNvSpPr>
              <p:nvPr/>
            </p:nvSpPr>
            <p:spPr bwMode="auto">
              <a:xfrm>
                <a:off x="3412" y="144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42" name="Oval 41"/>
              <p:cNvSpPr>
                <a:spLocks noChangeArrowheads="1"/>
              </p:cNvSpPr>
              <p:nvPr/>
            </p:nvSpPr>
            <p:spPr bwMode="auto">
              <a:xfrm>
                <a:off x="3460" y="1492"/>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43" name="Oval 42"/>
              <p:cNvSpPr>
                <a:spLocks noChangeArrowheads="1"/>
              </p:cNvSpPr>
              <p:nvPr/>
            </p:nvSpPr>
            <p:spPr bwMode="auto">
              <a:xfrm>
                <a:off x="3316" y="158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44" name="Oval 43"/>
              <p:cNvSpPr>
                <a:spLocks noChangeArrowheads="1"/>
              </p:cNvSpPr>
              <p:nvPr/>
            </p:nvSpPr>
            <p:spPr bwMode="auto">
              <a:xfrm>
                <a:off x="3268" y="154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45" name="Oval 44"/>
              <p:cNvSpPr>
                <a:spLocks noChangeArrowheads="1"/>
              </p:cNvSpPr>
              <p:nvPr/>
            </p:nvSpPr>
            <p:spPr bwMode="auto">
              <a:xfrm>
                <a:off x="3460" y="158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46" name="Oval 45"/>
              <p:cNvSpPr>
                <a:spLocks noChangeArrowheads="1"/>
              </p:cNvSpPr>
              <p:nvPr/>
            </p:nvSpPr>
            <p:spPr bwMode="auto">
              <a:xfrm>
                <a:off x="3364" y="154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47" name="Oval 46"/>
              <p:cNvSpPr>
                <a:spLocks noChangeArrowheads="1"/>
              </p:cNvSpPr>
              <p:nvPr/>
            </p:nvSpPr>
            <p:spPr bwMode="auto">
              <a:xfrm>
                <a:off x="3700" y="72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48" name="Oval 47"/>
              <p:cNvSpPr>
                <a:spLocks noChangeArrowheads="1"/>
              </p:cNvSpPr>
              <p:nvPr/>
            </p:nvSpPr>
            <p:spPr bwMode="auto">
              <a:xfrm>
                <a:off x="3652" y="772"/>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49" name="Oval 48"/>
              <p:cNvSpPr>
                <a:spLocks noChangeArrowheads="1"/>
              </p:cNvSpPr>
              <p:nvPr/>
            </p:nvSpPr>
            <p:spPr bwMode="auto">
              <a:xfrm>
                <a:off x="3604" y="772"/>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50" name="Oval 49"/>
              <p:cNvSpPr>
                <a:spLocks noChangeArrowheads="1"/>
              </p:cNvSpPr>
              <p:nvPr/>
            </p:nvSpPr>
            <p:spPr bwMode="auto">
              <a:xfrm>
                <a:off x="3652" y="82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51" name="Oval 50"/>
              <p:cNvSpPr>
                <a:spLocks noChangeArrowheads="1"/>
              </p:cNvSpPr>
              <p:nvPr/>
            </p:nvSpPr>
            <p:spPr bwMode="auto">
              <a:xfrm>
                <a:off x="3748" y="82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52" name="Oval 51"/>
              <p:cNvSpPr>
                <a:spLocks noChangeArrowheads="1"/>
              </p:cNvSpPr>
              <p:nvPr/>
            </p:nvSpPr>
            <p:spPr bwMode="auto">
              <a:xfrm>
                <a:off x="3556" y="86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53" name="Oval 52"/>
              <p:cNvSpPr>
                <a:spLocks noChangeArrowheads="1"/>
              </p:cNvSpPr>
              <p:nvPr/>
            </p:nvSpPr>
            <p:spPr bwMode="auto">
              <a:xfrm>
                <a:off x="3652" y="96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54" name="Oval 53"/>
              <p:cNvSpPr>
                <a:spLocks noChangeArrowheads="1"/>
              </p:cNvSpPr>
              <p:nvPr/>
            </p:nvSpPr>
            <p:spPr bwMode="auto">
              <a:xfrm>
                <a:off x="3604" y="91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55" name="Oval 54"/>
              <p:cNvSpPr>
                <a:spLocks noChangeArrowheads="1"/>
              </p:cNvSpPr>
              <p:nvPr/>
            </p:nvSpPr>
            <p:spPr bwMode="auto">
              <a:xfrm>
                <a:off x="3796" y="96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56" name="Oval 55"/>
              <p:cNvSpPr>
                <a:spLocks noChangeArrowheads="1"/>
              </p:cNvSpPr>
              <p:nvPr/>
            </p:nvSpPr>
            <p:spPr bwMode="auto">
              <a:xfrm>
                <a:off x="3700" y="91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57" name="Oval 56"/>
              <p:cNvSpPr>
                <a:spLocks noChangeArrowheads="1"/>
              </p:cNvSpPr>
              <p:nvPr/>
            </p:nvSpPr>
            <p:spPr bwMode="auto">
              <a:xfrm>
                <a:off x="2740" y="106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58" name="Oval 57"/>
              <p:cNvSpPr>
                <a:spLocks noChangeArrowheads="1"/>
              </p:cNvSpPr>
              <p:nvPr/>
            </p:nvSpPr>
            <p:spPr bwMode="auto">
              <a:xfrm>
                <a:off x="2788" y="115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59" name="Oval 58"/>
              <p:cNvSpPr>
                <a:spLocks noChangeArrowheads="1"/>
              </p:cNvSpPr>
              <p:nvPr/>
            </p:nvSpPr>
            <p:spPr bwMode="auto">
              <a:xfrm>
                <a:off x="2836" y="130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0" name="Oval 59"/>
              <p:cNvSpPr>
                <a:spLocks noChangeArrowheads="1"/>
              </p:cNvSpPr>
              <p:nvPr/>
            </p:nvSpPr>
            <p:spPr bwMode="auto">
              <a:xfrm>
                <a:off x="2740" y="1252"/>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1" name="Oval 60"/>
              <p:cNvSpPr>
                <a:spLocks noChangeArrowheads="1"/>
              </p:cNvSpPr>
              <p:nvPr/>
            </p:nvSpPr>
            <p:spPr bwMode="auto">
              <a:xfrm>
                <a:off x="3556" y="158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2" name="Oval 61"/>
              <p:cNvSpPr>
                <a:spLocks noChangeArrowheads="1"/>
              </p:cNvSpPr>
              <p:nvPr/>
            </p:nvSpPr>
            <p:spPr bwMode="auto">
              <a:xfrm>
                <a:off x="2836" y="163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3" name="Oval 62"/>
              <p:cNvSpPr>
                <a:spLocks noChangeArrowheads="1"/>
              </p:cNvSpPr>
              <p:nvPr/>
            </p:nvSpPr>
            <p:spPr bwMode="auto">
              <a:xfrm>
                <a:off x="3892" y="106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4" name="Oval 63"/>
              <p:cNvSpPr>
                <a:spLocks noChangeArrowheads="1"/>
              </p:cNvSpPr>
              <p:nvPr/>
            </p:nvSpPr>
            <p:spPr bwMode="auto">
              <a:xfrm>
                <a:off x="3700" y="110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5" name="Oval 64"/>
              <p:cNvSpPr>
                <a:spLocks noChangeArrowheads="1"/>
              </p:cNvSpPr>
              <p:nvPr/>
            </p:nvSpPr>
            <p:spPr bwMode="auto">
              <a:xfrm>
                <a:off x="3844" y="134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6" name="Oval 65"/>
              <p:cNvSpPr>
                <a:spLocks noChangeArrowheads="1"/>
              </p:cNvSpPr>
              <p:nvPr/>
            </p:nvSpPr>
            <p:spPr bwMode="auto">
              <a:xfrm>
                <a:off x="3652" y="1492"/>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7" name="Oval 66"/>
              <p:cNvSpPr>
                <a:spLocks noChangeArrowheads="1"/>
              </p:cNvSpPr>
              <p:nvPr/>
            </p:nvSpPr>
            <p:spPr bwMode="auto">
              <a:xfrm>
                <a:off x="3220" y="72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8" name="Oval 67"/>
              <p:cNvSpPr>
                <a:spLocks noChangeArrowheads="1"/>
              </p:cNvSpPr>
              <p:nvPr/>
            </p:nvSpPr>
            <p:spPr bwMode="auto">
              <a:xfrm>
                <a:off x="3220" y="96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9" name="Oval 68"/>
              <p:cNvSpPr>
                <a:spLocks noChangeArrowheads="1"/>
              </p:cNvSpPr>
              <p:nvPr/>
            </p:nvSpPr>
            <p:spPr bwMode="auto">
              <a:xfrm>
                <a:off x="3316" y="106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0" name="Oval 69"/>
              <p:cNvSpPr>
                <a:spLocks noChangeArrowheads="1"/>
              </p:cNvSpPr>
              <p:nvPr/>
            </p:nvSpPr>
            <p:spPr bwMode="auto">
              <a:xfrm>
                <a:off x="3124" y="110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1" name="Oval 70"/>
              <p:cNvSpPr>
                <a:spLocks noChangeArrowheads="1"/>
              </p:cNvSpPr>
              <p:nvPr/>
            </p:nvSpPr>
            <p:spPr bwMode="auto">
              <a:xfrm>
                <a:off x="2692" y="168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2" name="Oval 71"/>
              <p:cNvSpPr>
                <a:spLocks noChangeArrowheads="1"/>
              </p:cNvSpPr>
              <p:nvPr/>
            </p:nvSpPr>
            <p:spPr bwMode="auto">
              <a:xfrm>
                <a:off x="2788" y="182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3" name="Oval 72"/>
              <p:cNvSpPr>
                <a:spLocks noChangeArrowheads="1"/>
              </p:cNvSpPr>
              <p:nvPr/>
            </p:nvSpPr>
            <p:spPr bwMode="auto">
              <a:xfrm>
                <a:off x="3268" y="158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4" name="Oval 73"/>
              <p:cNvSpPr>
                <a:spLocks noChangeArrowheads="1"/>
              </p:cNvSpPr>
              <p:nvPr/>
            </p:nvSpPr>
            <p:spPr bwMode="auto">
              <a:xfrm>
                <a:off x="3124" y="154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5" name="Oval 74"/>
              <p:cNvSpPr>
                <a:spLocks noChangeArrowheads="1"/>
              </p:cNvSpPr>
              <p:nvPr/>
            </p:nvSpPr>
            <p:spPr bwMode="auto">
              <a:xfrm>
                <a:off x="3028" y="134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6" name="Oval 75"/>
              <p:cNvSpPr>
                <a:spLocks noChangeArrowheads="1"/>
              </p:cNvSpPr>
              <p:nvPr/>
            </p:nvSpPr>
            <p:spPr bwMode="auto">
              <a:xfrm>
                <a:off x="3508" y="115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7" name="Oval 76"/>
              <p:cNvSpPr>
                <a:spLocks noChangeArrowheads="1"/>
              </p:cNvSpPr>
              <p:nvPr/>
            </p:nvSpPr>
            <p:spPr bwMode="auto">
              <a:xfrm>
                <a:off x="2932" y="82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8" name="Oval 77"/>
              <p:cNvSpPr>
                <a:spLocks noChangeArrowheads="1"/>
              </p:cNvSpPr>
              <p:nvPr/>
            </p:nvSpPr>
            <p:spPr bwMode="auto">
              <a:xfrm>
                <a:off x="3124" y="144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grpSp>
      </p:grpSp>
      <p:sp>
        <p:nvSpPr>
          <p:cNvPr id="79" name="TextBox 78"/>
          <p:cNvSpPr txBox="1"/>
          <p:nvPr/>
        </p:nvSpPr>
        <p:spPr>
          <a:xfrm>
            <a:off x="7546753" y="1168473"/>
            <a:ext cx="3459094" cy="344710"/>
          </a:xfrm>
          <a:prstGeom prst="rect">
            <a:avLst/>
          </a:prstGeom>
          <a:solidFill>
            <a:srgbClr val="FFFF66"/>
          </a:solidFill>
        </p:spPr>
        <p:txBody>
          <a:bodyPr wrap="square" rtlCol="0">
            <a:spAutoFit/>
          </a:bodyPr>
          <a:lstStyle/>
          <a:p>
            <a:pPr algn="ctr" defTabSz="914400" fontAlgn="base">
              <a:lnSpc>
                <a:spcPct val="80000"/>
              </a:lnSpc>
              <a:spcBef>
                <a:spcPct val="50000"/>
              </a:spcBef>
              <a:spcAft>
                <a:spcPct val="0"/>
              </a:spcAft>
            </a:pPr>
            <a:r>
              <a:rPr lang="en-US" altLang="zh-CN" sz="2000" b="1" dirty="0">
                <a:solidFill>
                  <a:srgbClr val="000000"/>
                </a:solidFill>
                <a:cs typeface="Times New Roman" panose="02020603050405020304" pitchFamily="18" charset="0"/>
              </a:rPr>
              <a:t> </a:t>
            </a:r>
            <a:r>
              <a:rPr lang="en-US" altLang="zh-CN" sz="2000" dirty="0">
                <a:solidFill>
                  <a:srgbClr val="000000"/>
                </a:solidFill>
                <a:cs typeface="Times New Roman" panose="02020603050405020304" pitchFamily="18" charset="0"/>
              </a:rPr>
              <a:t>Reachability plot for a dataset</a:t>
            </a:r>
          </a:p>
        </p:txBody>
      </p:sp>
      <p:sp>
        <p:nvSpPr>
          <p:cNvPr id="80" name="TextBox 79"/>
          <p:cNvSpPr txBox="1"/>
          <p:nvPr/>
        </p:nvSpPr>
        <p:spPr>
          <a:xfrm>
            <a:off x="6902280" y="4831539"/>
            <a:ext cx="5018894" cy="1785104"/>
          </a:xfrm>
          <a:prstGeom prst="rect">
            <a:avLst/>
          </a:prstGeom>
          <a:solidFill>
            <a:srgbClr val="FFFF66"/>
          </a:solidFill>
        </p:spPr>
        <p:txBody>
          <a:bodyPr wrap="square" rtlCol="0">
            <a:spAutoFit/>
          </a:bodyPr>
          <a:lstStyle/>
          <a:p>
            <a:pPr marL="342900" indent="-342900" defTabSz="914400" fontAlgn="base">
              <a:spcBef>
                <a:spcPts val="600"/>
              </a:spcBef>
              <a:spcAft>
                <a:spcPct val="0"/>
              </a:spcAft>
              <a:buClr>
                <a:srgbClr val="0000CC"/>
              </a:buClr>
              <a:buSzPct val="80000"/>
              <a:buFont typeface="Wingdings" panose="05000000000000000000" pitchFamily="2" charset="2"/>
              <a:buChar char="q"/>
            </a:pPr>
            <a:r>
              <a:rPr lang="en-US" sz="2100" dirty="0">
                <a:solidFill>
                  <a:srgbClr val="000000"/>
                </a:solidFill>
              </a:rPr>
              <a:t>Since points belonging to a cluster have a low reachability distance to their nearest neighbor,</a:t>
            </a:r>
            <a:r>
              <a:rPr lang="en-US" altLang="zh-CN" sz="2100" b="1" dirty="0">
                <a:solidFill>
                  <a:srgbClr val="000000"/>
                </a:solidFill>
                <a:cs typeface="Times New Roman" panose="02020603050405020304" pitchFamily="18" charset="0"/>
              </a:rPr>
              <a:t> </a:t>
            </a:r>
            <a:r>
              <a:rPr lang="en-US" altLang="zh-CN" sz="2100" dirty="0">
                <a:solidFill>
                  <a:srgbClr val="000000"/>
                </a:solidFill>
                <a:cs typeface="Times New Roman" panose="02020603050405020304" pitchFamily="18" charset="0"/>
              </a:rPr>
              <a:t>valleys correspond to clusters</a:t>
            </a:r>
            <a:endParaRPr lang="en-US" sz="2100" dirty="0">
              <a:solidFill>
                <a:srgbClr val="000000"/>
              </a:solidFill>
            </a:endParaRPr>
          </a:p>
          <a:p>
            <a:pPr marL="342900" indent="-342900" defTabSz="914400" fontAlgn="base">
              <a:spcBef>
                <a:spcPts val="600"/>
              </a:spcBef>
              <a:spcAft>
                <a:spcPct val="0"/>
              </a:spcAft>
              <a:buClr>
                <a:srgbClr val="0000CC"/>
              </a:buClr>
              <a:buSzPct val="80000"/>
              <a:buFont typeface="Wingdings" panose="05000000000000000000" pitchFamily="2" charset="2"/>
              <a:buChar char="q"/>
            </a:pPr>
            <a:r>
              <a:rPr lang="en-US" sz="2100" dirty="0">
                <a:solidFill>
                  <a:srgbClr val="000000"/>
                </a:solidFill>
              </a:rPr>
              <a:t>The deeper the valley, the denser the cluster </a:t>
            </a:r>
          </a:p>
        </p:txBody>
      </p:sp>
    </p:spTree>
    <p:extLst>
      <p:ext uri="{BB962C8B-B14F-4D97-AF65-F5344CB8AC3E}">
        <p14:creationId xmlns:p14="http://schemas.microsoft.com/office/powerpoint/2010/main" val="1227794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711200" y="228600"/>
            <a:ext cx="10668000" cy="762000"/>
          </a:xfrm>
        </p:spPr>
        <p:txBody>
          <a:bodyPr/>
          <a:lstStyle/>
          <a:p>
            <a:r>
              <a:rPr lang="en-US" altLang="zh-CN" dirty="0">
                <a:ea typeface="SimSun" panose="02010600030101010101" pitchFamily="2" charset="-122"/>
              </a:rPr>
              <a:t>Cluster Analysis</a:t>
            </a:r>
            <a:r>
              <a:rPr lang="en-US" altLang="en-US" dirty="0"/>
              <a:t>: Applications</a:t>
            </a:r>
          </a:p>
        </p:txBody>
      </p:sp>
      <p:sp>
        <p:nvSpPr>
          <p:cNvPr id="4100" name="Rectangle 3"/>
          <p:cNvSpPr>
            <a:spLocks noGrp="1" noChangeArrowheads="1"/>
          </p:cNvSpPr>
          <p:nvPr>
            <p:ph idx="1"/>
          </p:nvPr>
        </p:nvSpPr>
        <p:spPr>
          <a:xfrm>
            <a:off x="594511" y="1188141"/>
            <a:ext cx="10901377" cy="5450312"/>
          </a:xfrm>
        </p:spPr>
        <p:txBody>
          <a:bodyPr/>
          <a:lstStyle/>
          <a:p>
            <a:r>
              <a:rPr lang="en-US" altLang="en-US" sz="2400" dirty="0"/>
              <a:t>A key intermediate step for other data mining tasks</a:t>
            </a:r>
          </a:p>
          <a:p>
            <a:pPr lvl="1"/>
            <a:r>
              <a:rPr lang="en-US" altLang="en-US" sz="2400" dirty="0"/>
              <a:t>Generating a compact summary of data for classification, pattern discovery, hypothesis generation and testing, etc.</a:t>
            </a:r>
          </a:p>
          <a:p>
            <a:pPr lvl="1"/>
            <a:r>
              <a:rPr lang="en-US" altLang="en-US" sz="2400" dirty="0"/>
              <a:t>Outlier detection: </a:t>
            </a:r>
            <a:r>
              <a:rPr lang="en-US" altLang="zh-CN" sz="2400" dirty="0">
                <a:ea typeface="SimSun" panose="02010600030101010101" pitchFamily="2" charset="-122"/>
              </a:rPr>
              <a:t>Outliers—those “far away” from any cluster</a:t>
            </a:r>
            <a:endParaRPr lang="en-US" altLang="en-US" sz="2400" dirty="0"/>
          </a:p>
          <a:p>
            <a:r>
              <a:rPr lang="en-US" altLang="en-US" sz="2400" dirty="0"/>
              <a:t>Data summarization, compression, and reduction</a:t>
            </a:r>
          </a:p>
          <a:p>
            <a:pPr lvl="1">
              <a:lnSpc>
                <a:spcPct val="110000"/>
              </a:lnSpc>
            </a:pPr>
            <a:r>
              <a:rPr lang="en-US" altLang="zh-CN" sz="2400" dirty="0">
                <a:ea typeface="SimSun" panose="02010600030101010101" pitchFamily="2" charset="-122"/>
              </a:rPr>
              <a:t>Ex. Image processing: Vector quantization</a:t>
            </a:r>
            <a:endParaRPr lang="en-US" altLang="en-US" sz="2400" dirty="0"/>
          </a:p>
          <a:p>
            <a:r>
              <a:rPr lang="en-US" altLang="en-US" sz="2400" dirty="0"/>
              <a:t>Collaborative filtering, recommendation systems, or customer segmentation</a:t>
            </a:r>
          </a:p>
          <a:p>
            <a:pPr lvl="1"/>
            <a:r>
              <a:rPr lang="en-US" altLang="en-US" sz="2400" dirty="0"/>
              <a:t>Find like-minded users or similar products</a:t>
            </a:r>
          </a:p>
          <a:p>
            <a:r>
              <a:rPr lang="en-US" altLang="en-US" sz="2400" dirty="0"/>
              <a:t>Dynamic trend detection</a:t>
            </a:r>
          </a:p>
          <a:p>
            <a:pPr lvl="1"/>
            <a:r>
              <a:rPr lang="en-US" altLang="en-US" sz="2400" dirty="0"/>
              <a:t>Clustering stream data and detecting trends and patterns</a:t>
            </a:r>
          </a:p>
          <a:p>
            <a:pPr>
              <a:lnSpc>
                <a:spcPct val="110000"/>
              </a:lnSpc>
            </a:pPr>
            <a:r>
              <a:rPr lang="en-US" altLang="zh-CN" sz="2400" dirty="0">
                <a:ea typeface="SimSun" panose="02010600030101010101" pitchFamily="2" charset="-122"/>
              </a:rPr>
              <a:t>Multimedia data analysis, biological data analysis and social network analysis</a:t>
            </a:r>
          </a:p>
          <a:p>
            <a:pPr lvl="1">
              <a:lnSpc>
                <a:spcPct val="110000"/>
              </a:lnSpc>
            </a:pPr>
            <a:r>
              <a:rPr lang="en-US" altLang="zh-CN" sz="2400" dirty="0">
                <a:ea typeface="SimSun" panose="02010600030101010101" pitchFamily="2" charset="-122"/>
              </a:rPr>
              <a:t>Ex. Clustering images or video/audio clips, gene/protein sequences, etc.</a:t>
            </a:r>
          </a:p>
        </p:txBody>
      </p:sp>
    </p:spTree>
    <p:extLst>
      <p:ext uri="{BB962C8B-B14F-4D97-AF65-F5344CB8AC3E}">
        <p14:creationId xmlns:p14="http://schemas.microsoft.com/office/powerpoint/2010/main" val="42721019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9966" y="990600"/>
            <a:ext cx="4048143" cy="2291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8" name="Rectangle 2"/>
          <p:cNvSpPr>
            <a:spLocks noGrp="1" noChangeArrowheads="1"/>
          </p:cNvSpPr>
          <p:nvPr>
            <p:ph type="title"/>
          </p:nvPr>
        </p:nvSpPr>
        <p:spPr/>
        <p:txBody>
          <a:bodyPr vert="horz" lIns="92075" tIns="46038" rIns="92075" bIns="46038" rtlCol="0" anchor="ctr">
            <a:noAutofit/>
          </a:bodyPr>
          <a:lstStyle/>
          <a:p>
            <a:r>
              <a:rPr lang="en-US" altLang="zh-CN" dirty="0">
                <a:ea typeface="SimSun" panose="02010600030101010101" pitchFamily="2" charset="-122"/>
              </a:rPr>
              <a:t>OPTICS: An Extension from DBSCAN</a:t>
            </a:r>
            <a:endParaRPr lang="en-US" altLang="zh-CN" sz="4000" dirty="0">
              <a:ea typeface="SimSun" panose="02010600030101010101" pitchFamily="2" charset="-122"/>
            </a:endParaRPr>
          </a:p>
        </p:txBody>
      </p:sp>
      <p:sp>
        <p:nvSpPr>
          <p:cNvPr id="24579" name="Rectangle 3"/>
          <p:cNvSpPr>
            <a:spLocks noGrp="1" noChangeArrowheads="1"/>
          </p:cNvSpPr>
          <p:nvPr>
            <p:ph type="body" sz="half" idx="1"/>
          </p:nvPr>
        </p:nvSpPr>
        <p:spPr>
          <a:xfrm>
            <a:off x="508000" y="1146519"/>
            <a:ext cx="8125085" cy="2677331"/>
          </a:xfrm>
        </p:spPr>
        <p:txBody>
          <a:bodyPr vert="horz" lIns="92075" tIns="46038" rIns="92075" bIns="46038" rtlCol="0">
            <a:noAutofit/>
          </a:bodyPr>
          <a:lstStyle/>
          <a:p>
            <a:pPr>
              <a:defRPr/>
            </a:pPr>
            <a:r>
              <a:rPr lang="en-US" altLang="zh-CN" b="1" dirty="0">
                <a:ea typeface="SimSun" pitchFamily="2" charset="-122"/>
              </a:rPr>
              <a:t>Core distance </a:t>
            </a:r>
            <a:r>
              <a:rPr lang="en-US" altLang="zh-CN" dirty="0">
                <a:ea typeface="SimSun" pitchFamily="2" charset="-122"/>
              </a:rPr>
              <a:t>of an object </a:t>
            </a:r>
            <a:r>
              <a:rPr lang="en-US" altLang="zh-CN" i="1" dirty="0">
                <a:ea typeface="SimSun" pitchFamily="2" charset="-122"/>
              </a:rPr>
              <a:t>p</a:t>
            </a:r>
            <a:r>
              <a:rPr lang="en-US" altLang="zh-CN" dirty="0">
                <a:ea typeface="SimSun" pitchFamily="2" charset="-122"/>
              </a:rPr>
              <a:t>:  The smallest value </a:t>
            </a:r>
            <a:r>
              <a:rPr lang="el-GR" altLang="zh-CN" i="1" dirty="0">
                <a:ea typeface="SimSun" pitchFamily="2" charset="-122"/>
              </a:rPr>
              <a:t>ε</a:t>
            </a:r>
            <a:r>
              <a:rPr lang="en-US" altLang="zh-CN" dirty="0">
                <a:ea typeface="SimSun" pitchFamily="2" charset="-122"/>
              </a:rPr>
              <a:t> such   </a:t>
            </a:r>
          </a:p>
          <a:p>
            <a:pPr marL="311133" lvl="2" indent="0">
              <a:buNone/>
              <a:defRPr/>
            </a:pPr>
            <a:r>
              <a:rPr lang="en-US" altLang="zh-CN" dirty="0">
                <a:ea typeface="SimSun" pitchFamily="2" charset="-122"/>
              </a:rPr>
              <a:t>that the </a:t>
            </a:r>
            <a:r>
              <a:rPr lang="el-GR" altLang="zh-CN" i="1" dirty="0">
                <a:ea typeface="SimSun" pitchFamily="2" charset="-122"/>
              </a:rPr>
              <a:t>ε</a:t>
            </a:r>
            <a:r>
              <a:rPr lang="en-US" altLang="zh-CN" dirty="0">
                <a:ea typeface="SimSun" pitchFamily="2" charset="-122"/>
              </a:rPr>
              <a:t>-neighborhood of </a:t>
            </a:r>
            <a:r>
              <a:rPr lang="en-US" altLang="zh-CN" i="1" dirty="0">
                <a:ea typeface="SimSun" pitchFamily="2" charset="-122"/>
              </a:rPr>
              <a:t>p</a:t>
            </a:r>
            <a:r>
              <a:rPr lang="en-US" altLang="zh-CN" dirty="0">
                <a:ea typeface="SimSun" pitchFamily="2" charset="-122"/>
              </a:rPr>
              <a:t> has at least </a:t>
            </a:r>
            <a:r>
              <a:rPr lang="en-US" altLang="zh-CN" i="1" dirty="0" err="1">
                <a:ea typeface="SimSun" pitchFamily="2" charset="-122"/>
              </a:rPr>
              <a:t>MinPts</a:t>
            </a:r>
            <a:r>
              <a:rPr lang="en-US" altLang="zh-CN" dirty="0">
                <a:ea typeface="SimSun" pitchFamily="2" charset="-122"/>
              </a:rPr>
              <a:t> objects</a:t>
            </a:r>
          </a:p>
          <a:p>
            <a:pPr marL="457200" lvl="1" indent="0">
              <a:buNone/>
              <a:defRPr/>
            </a:pPr>
            <a:r>
              <a:rPr lang="en-US" altLang="zh-CN" dirty="0">
                <a:ea typeface="SimSun" pitchFamily="2" charset="-122"/>
              </a:rPr>
              <a:t>Let   </a:t>
            </a:r>
            <a:r>
              <a:rPr lang="en-US" altLang="zh-CN" i="1" dirty="0">
                <a:ea typeface="SimSun" pitchFamily="2" charset="-122"/>
              </a:rPr>
              <a:t>N</a:t>
            </a:r>
            <a:r>
              <a:rPr lang="el-GR" altLang="zh-CN" i="1" baseline="-25000" dirty="0">
                <a:ea typeface="SimSun" pitchFamily="2" charset="-122"/>
              </a:rPr>
              <a:t>ε</a:t>
            </a:r>
            <a:r>
              <a:rPr lang="en-US" altLang="zh-CN" dirty="0">
                <a:ea typeface="SimSun" pitchFamily="2" charset="-122"/>
              </a:rPr>
              <a:t>(</a:t>
            </a:r>
            <a:r>
              <a:rPr lang="en-US" altLang="zh-CN" i="1" dirty="0">
                <a:ea typeface="SimSun" pitchFamily="2" charset="-122"/>
              </a:rPr>
              <a:t>p</a:t>
            </a:r>
            <a:r>
              <a:rPr lang="en-US" altLang="zh-CN" dirty="0">
                <a:ea typeface="SimSun" pitchFamily="2" charset="-122"/>
              </a:rPr>
              <a:t>): </a:t>
            </a:r>
            <a:r>
              <a:rPr lang="el-GR" altLang="zh-CN" i="1" dirty="0">
                <a:ea typeface="SimSun" pitchFamily="2" charset="-122"/>
              </a:rPr>
              <a:t>ε</a:t>
            </a:r>
            <a:r>
              <a:rPr lang="en-US" altLang="zh-CN" dirty="0">
                <a:ea typeface="SimSun" pitchFamily="2" charset="-122"/>
              </a:rPr>
              <a:t>-neighborhood of </a:t>
            </a:r>
            <a:r>
              <a:rPr lang="en-US" altLang="zh-CN" i="1" dirty="0">
                <a:ea typeface="SimSun" pitchFamily="2" charset="-122"/>
              </a:rPr>
              <a:t>p</a:t>
            </a:r>
          </a:p>
          <a:p>
            <a:pPr marL="1027112" lvl="4" indent="0">
              <a:buNone/>
              <a:defRPr/>
            </a:pPr>
            <a:r>
              <a:rPr lang="el-GR" altLang="zh-CN" i="1" dirty="0">
                <a:ea typeface="SimSun" pitchFamily="2" charset="-122"/>
              </a:rPr>
              <a:t>ε</a:t>
            </a:r>
            <a:r>
              <a:rPr lang="en-US" altLang="zh-CN" dirty="0">
                <a:ea typeface="SimSun" pitchFamily="2" charset="-122"/>
              </a:rPr>
              <a:t> is a distance value</a:t>
            </a:r>
          </a:p>
          <a:p>
            <a:pPr marL="457200" lvl="1" indent="0">
              <a:buNone/>
              <a:defRPr/>
            </a:pPr>
            <a:r>
              <a:rPr lang="en-US" altLang="zh-CN" dirty="0">
                <a:ea typeface="SimSun" pitchFamily="2" charset="-122"/>
              </a:rPr>
              <a:t>Core-distance</a:t>
            </a:r>
            <a:r>
              <a:rPr lang="el-GR" altLang="zh-CN" i="1" baseline="-25000" dirty="0">
                <a:ea typeface="SimSun" pitchFamily="2" charset="-122"/>
              </a:rPr>
              <a:t>ε</a:t>
            </a:r>
            <a:r>
              <a:rPr lang="en-US" altLang="zh-CN" baseline="-25000" dirty="0">
                <a:ea typeface="SimSun" pitchFamily="2" charset="-122"/>
              </a:rPr>
              <a:t>, </a:t>
            </a:r>
            <a:r>
              <a:rPr lang="en-US" altLang="zh-CN" i="1" baseline="-25000" dirty="0" err="1">
                <a:ea typeface="SimSun" pitchFamily="2" charset="-122"/>
              </a:rPr>
              <a:t>MinPts</a:t>
            </a:r>
            <a:r>
              <a:rPr lang="en-US" altLang="zh-CN" dirty="0">
                <a:ea typeface="SimSun" pitchFamily="2" charset="-122"/>
              </a:rPr>
              <a:t>(</a:t>
            </a:r>
            <a:r>
              <a:rPr lang="en-US" altLang="zh-CN" i="1" dirty="0">
                <a:ea typeface="SimSun" pitchFamily="2" charset="-122"/>
              </a:rPr>
              <a:t>p</a:t>
            </a:r>
            <a:r>
              <a:rPr lang="en-US" altLang="zh-CN" dirty="0">
                <a:ea typeface="SimSun" pitchFamily="2" charset="-122"/>
              </a:rPr>
              <a:t>) = Undefined if card(</a:t>
            </a:r>
            <a:r>
              <a:rPr lang="en-US" altLang="zh-CN" i="1" dirty="0">
                <a:ea typeface="SimSun" pitchFamily="2" charset="-122"/>
              </a:rPr>
              <a:t>N</a:t>
            </a:r>
            <a:r>
              <a:rPr lang="el-GR" altLang="zh-CN" i="1" baseline="-25000" dirty="0">
                <a:ea typeface="SimSun" pitchFamily="2" charset="-122"/>
              </a:rPr>
              <a:t>ε</a:t>
            </a:r>
            <a:r>
              <a:rPr lang="en-US" altLang="zh-CN" dirty="0">
                <a:ea typeface="SimSun" pitchFamily="2" charset="-122"/>
              </a:rPr>
              <a:t>(</a:t>
            </a:r>
            <a:r>
              <a:rPr lang="en-US" altLang="zh-CN" i="1" dirty="0">
                <a:ea typeface="SimSun" pitchFamily="2" charset="-122"/>
              </a:rPr>
              <a:t>p</a:t>
            </a:r>
            <a:r>
              <a:rPr lang="en-US" altLang="zh-CN" dirty="0">
                <a:ea typeface="SimSun" pitchFamily="2" charset="-122"/>
              </a:rPr>
              <a:t>)) &lt; </a:t>
            </a:r>
            <a:r>
              <a:rPr lang="en-US" altLang="zh-CN" i="1" dirty="0" err="1">
                <a:ea typeface="SimSun" pitchFamily="2" charset="-122"/>
              </a:rPr>
              <a:t>MinPts</a:t>
            </a:r>
            <a:endParaRPr lang="en-US" altLang="zh-CN" i="1" dirty="0">
              <a:ea typeface="SimSun" pitchFamily="2" charset="-122"/>
            </a:endParaRPr>
          </a:p>
          <a:p>
            <a:pPr marL="1314450" lvl="3" indent="0">
              <a:buNone/>
              <a:defRPr/>
            </a:pPr>
            <a:r>
              <a:rPr lang="en-US" altLang="zh-CN" dirty="0">
                <a:ea typeface="SimSun" pitchFamily="2" charset="-122"/>
              </a:rPr>
              <a:t>                            </a:t>
            </a:r>
            <a:r>
              <a:rPr lang="en-US" altLang="zh-CN" i="1" dirty="0" err="1">
                <a:ea typeface="SimSun" pitchFamily="2" charset="-122"/>
              </a:rPr>
              <a:t>MinPts</a:t>
            </a:r>
            <a:r>
              <a:rPr lang="en-US" altLang="zh-CN" dirty="0">
                <a:ea typeface="SimSun" pitchFamily="2" charset="-122"/>
              </a:rPr>
              <a:t>-distance(p), otherwise</a:t>
            </a:r>
          </a:p>
        </p:txBody>
      </p:sp>
      <p:sp>
        <p:nvSpPr>
          <p:cNvPr id="5" name="Rectangle 3"/>
          <p:cNvSpPr txBox="1">
            <a:spLocks noChangeArrowheads="1"/>
          </p:cNvSpPr>
          <p:nvPr/>
        </p:nvSpPr>
        <p:spPr>
          <a:xfrm>
            <a:off x="622507" y="3823849"/>
            <a:ext cx="7870722" cy="2902771"/>
          </a:xfrm>
          <a:prstGeom prst="rect">
            <a:avLst/>
          </a:prstGeom>
        </p:spPr>
        <p:txBody>
          <a:bodyPr vert="horz" lIns="92075" tIns="46038" rIns="92075" bIns="46038" rtlCol="0">
            <a:noAutofit/>
          </a:bodyPr>
          <a:lstStyle>
            <a:lvl1pPr marL="341313" indent="-341313" algn="l" defTabSz="914377"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88" indent="-373063" algn="l" defTabSz="914377"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96" indent="-300031" algn="l" defTabSz="914377"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813" indent="-290513" algn="l" defTabSz="914377"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3000" indent="-274638" algn="l" defTabSz="914377"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a:defRPr/>
            </a:pPr>
            <a:r>
              <a:rPr lang="en-US" altLang="zh-CN" b="1" dirty="0">
                <a:solidFill>
                  <a:srgbClr val="000000"/>
                </a:solidFill>
              </a:rPr>
              <a:t>Reachability distance </a:t>
            </a:r>
            <a:r>
              <a:rPr lang="en-US" altLang="zh-CN" dirty="0">
                <a:solidFill>
                  <a:srgbClr val="000000"/>
                </a:solidFill>
              </a:rPr>
              <a:t>of object </a:t>
            </a:r>
            <a:r>
              <a:rPr lang="en-US" altLang="zh-CN" i="1" dirty="0">
                <a:solidFill>
                  <a:srgbClr val="000000"/>
                </a:solidFill>
              </a:rPr>
              <a:t>p</a:t>
            </a:r>
            <a:r>
              <a:rPr lang="en-US" altLang="zh-CN" dirty="0">
                <a:solidFill>
                  <a:srgbClr val="000000"/>
                </a:solidFill>
              </a:rPr>
              <a:t> from core object </a:t>
            </a:r>
            <a:r>
              <a:rPr lang="en-US" altLang="zh-CN" i="1" dirty="0">
                <a:solidFill>
                  <a:srgbClr val="000000"/>
                </a:solidFill>
              </a:rPr>
              <a:t>q</a:t>
            </a:r>
            <a:r>
              <a:rPr lang="en-US" dirty="0">
                <a:solidFill>
                  <a:srgbClr val="000000"/>
                </a:solidFill>
              </a:rPr>
              <a:t> is the min. radius value that makes </a:t>
            </a:r>
            <a:r>
              <a:rPr lang="en-US" i="1" dirty="0">
                <a:solidFill>
                  <a:srgbClr val="000000"/>
                </a:solidFill>
              </a:rPr>
              <a:t>p</a:t>
            </a:r>
            <a:r>
              <a:rPr lang="en-US" dirty="0">
                <a:solidFill>
                  <a:srgbClr val="000000"/>
                </a:solidFill>
              </a:rPr>
              <a:t> density-reachable from </a:t>
            </a:r>
            <a:r>
              <a:rPr lang="en-US" i="1" dirty="0">
                <a:solidFill>
                  <a:srgbClr val="000000"/>
                </a:solidFill>
              </a:rPr>
              <a:t>q</a:t>
            </a:r>
            <a:endParaRPr lang="en-US" altLang="zh-CN" i="1" dirty="0">
              <a:solidFill>
                <a:srgbClr val="000000"/>
              </a:solidFill>
            </a:endParaRPr>
          </a:p>
          <a:p>
            <a:pPr marL="857250" lvl="2" indent="0">
              <a:buFont typeface="Wingdings" panose="05000000000000000000" pitchFamily="2" charset="2"/>
              <a:buNone/>
              <a:defRPr/>
            </a:pPr>
            <a:r>
              <a:rPr lang="en-US" altLang="zh-CN" dirty="0">
                <a:solidFill>
                  <a:srgbClr val="000000"/>
                </a:solidFill>
              </a:rPr>
              <a:t>Reachability-distance</a:t>
            </a:r>
            <a:r>
              <a:rPr lang="el-GR" altLang="zh-CN" i="1" baseline="-25000" dirty="0">
                <a:solidFill>
                  <a:srgbClr val="000000"/>
                </a:solidFill>
              </a:rPr>
              <a:t>ε</a:t>
            </a:r>
            <a:r>
              <a:rPr lang="en-US" altLang="zh-CN" baseline="-25000" dirty="0">
                <a:solidFill>
                  <a:srgbClr val="000000"/>
                </a:solidFill>
              </a:rPr>
              <a:t>, </a:t>
            </a:r>
            <a:r>
              <a:rPr lang="en-US" altLang="zh-CN" i="1" baseline="-25000" dirty="0" err="1">
                <a:solidFill>
                  <a:srgbClr val="000000"/>
                </a:solidFill>
              </a:rPr>
              <a:t>MinPts</a:t>
            </a:r>
            <a:r>
              <a:rPr lang="en-US" altLang="zh-CN" dirty="0">
                <a:solidFill>
                  <a:srgbClr val="000000"/>
                </a:solidFill>
              </a:rPr>
              <a:t>(</a:t>
            </a:r>
            <a:r>
              <a:rPr lang="en-US" altLang="zh-CN" i="1" dirty="0">
                <a:solidFill>
                  <a:srgbClr val="000000"/>
                </a:solidFill>
              </a:rPr>
              <a:t>p</a:t>
            </a:r>
            <a:r>
              <a:rPr lang="en-US" altLang="zh-CN" dirty="0">
                <a:solidFill>
                  <a:srgbClr val="000000"/>
                </a:solidFill>
              </a:rPr>
              <a:t>, </a:t>
            </a:r>
            <a:r>
              <a:rPr lang="en-US" altLang="zh-CN" i="1" dirty="0">
                <a:solidFill>
                  <a:srgbClr val="000000"/>
                </a:solidFill>
              </a:rPr>
              <a:t>q</a:t>
            </a:r>
            <a:r>
              <a:rPr lang="en-US" altLang="zh-CN" dirty="0">
                <a:solidFill>
                  <a:srgbClr val="000000"/>
                </a:solidFill>
              </a:rPr>
              <a:t>) =</a:t>
            </a:r>
          </a:p>
          <a:p>
            <a:pPr marL="1601787" lvl="4" indent="0">
              <a:buFont typeface="Wingdings" panose="05000000000000000000" pitchFamily="2" charset="2"/>
              <a:buNone/>
              <a:defRPr/>
            </a:pPr>
            <a:r>
              <a:rPr lang="en-US" altLang="zh-CN" dirty="0">
                <a:solidFill>
                  <a:srgbClr val="000000"/>
                </a:solidFill>
              </a:rPr>
              <a:t>Undefined, </a:t>
            </a:r>
            <a:r>
              <a:rPr lang="en-US" altLang="zh-CN" i="1" dirty="0">
                <a:solidFill>
                  <a:srgbClr val="000000"/>
                </a:solidFill>
              </a:rPr>
              <a:t>if q is not a core object</a:t>
            </a:r>
          </a:p>
          <a:p>
            <a:pPr marL="1601787" lvl="4" indent="0">
              <a:buFont typeface="Wingdings" panose="05000000000000000000" pitchFamily="2" charset="2"/>
              <a:buNone/>
              <a:defRPr/>
            </a:pPr>
            <a:r>
              <a:rPr lang="en-US" altLang="zh-CN" dirty="0">
                <a:solidFill>
                  <a:srgbClr val="000000"/>
                </a:solidFill>
              </a:rPr>
              <a:t>max(core-distance(</a:t>
            </a:r>
            <a:r>
              <a:rPr lang="en-US" altLang="zh-CN" i="1" dirty="0">
                <a:solidFill>
                  <a:srgbClr val="000000"/>
                </a:solidFill>
              </a:rPr>
              <a:t>q</a:t>
            </a:r>
            <a:r>
              <a:rPr lang="en-US" altLang="zh-CN" dirty="0">
                <a:solidFill>
                  <a:srgbClr val="000000"/>
                </a:solidFill>
              </a:rPr>
              <a:t>), distance (</a:t>
            </a:r>
            <a:r>
              <a:rPr lang="en-US" altLang="zh-CN" i="1" dirty="0">
                <a:solidFill>
                  <a:srgbClr val="000000"/>
                </a:solidFill>
              </a:rPr>
              <a:t>q</a:t>
            </a:r>
            <a:r>
              <a:rPr lang="en-US" altLang="zh-CN" dirty="0">
                <a:solidFill>
                  <a:srgbClr val="000000"/>
                </a:solidFill>
              </a:rPr>
              <a:t>, </a:t>
            </a:r>
            <a:r>
              <a:rPr lang="en-US" altLang="zh-CN" i="1" dirty="0">
                <a:solidFill>
                  <a:srgbClr val="000000"/>
                </a:solidFill>
              </a:rPr>
              <a:t>p</a:t>
            </a:r>
            <a:r>
              <a:rPr lang="en-US" altLang="zh-CN" dirty="0">
                <a:solidFill>
                  <a:srgbClr val="000000"/>
                </a:solidFill>
              </a:rPr>
              <a:t>)), </a:t>
            </a:r>
            <a:r>
              <a:rPr lang="en-US" altLang="zh-CN" i="1" dirty="0">
                <a:solidFill>
                  <a:srgbClr val="000000"/>
                </a:solidFill>
              </a:rPr>
              <a:t>otherwise</a:t>
            </a:r>
          </a:p>
          <a:p>
            <a:pPr>
              <a:defRPr/>
            </a:pPr>
            <a:r>
              <a:rPr lang="en-US" altLang="zh-CN" dirty="0">
                <a:solidFill>
                  <a:srgbClr val="000000"/>
                </a:solidFill>
              </a:rPr>
              <a:t>Complexity:  O(</a:t>
            </a:r>
            <a:r>
              <a:rPr lang="en-US" altLang="zh-CN" i="1" dirty="0">
                <a:solidFill>
                  <a:srgbClr val="000000"/>
                </a:solidFill>
              </a:rPr>
              <a:t>N</a:t>
            </a:r>
            <a:r>
              <a:rPr lang="en-US" altLang="zh-CN" dirty="0">
                <a:solidFill>
                  <a:srgbClr val="000000"/>
                </a:solidFill>
              </a:rPr>
              <a:t> </a:t>
            </a:r>
            <a:r>
              <a:rPr lang="en-US" altLang="zh-CN" dirty="0" err="1">
                <a:solidFill>
                  <a:srgbClr val="000000"/>
                </a:solidFill>
              </a:rPr>
              <a:t>log</a:t>
            </a:r>
            <a:r>
              <a:rPr lang="en-US" altLang="zh-CN" i="1" dirty="0" err="1">
                <a:solidFill>
                  <a:srgbClr val="000000"/>
                </a:solidFill>
              </a:rPr>
              <a:t>N</a:t>
            </a:r>
            <a:r>
              <a:rPr lang="en-US" altLang="zh-CN" dirty="0">
                <a:solidFill>
                  <a:srgbClr val="000000"/>
                </a:solidFill>
              </a:rPr>
              <a:t>)  (if index-based)</a:t>
            </a:r>
          </a:p>
          <a:p>
            <a:pPr marL="612782" lvl="3" indent="0">
              <a:buFont typeface="Wingdings" panose="05000000000000000000" pitchFamily="2" charset="2"/>
              <a:buNone/>
              <a:defRPr/>
            </a:pPr>
            <a:r>
              <a:rPr lang="en-US" altLang="zh-CN" dirty="0">
                <a:solidFill>
                  <a:srgbClr val="000000"/>
                </a:solidFill>
              </a:rPr>
              <a:t>where </a:t>
            </a:r>
            <a:r>
              <a:rPr lang="en-US" altLang="zh-CN" i="1" dirty="0">
                <a:solidFill>
                  <a:srgbClr val="000000"/>
                </a:solidFill>
              </a:rPr>
              <a:t>N</a:t>
            </a:r>
            <a:r>
              <a:rPr lang="en-US" altLang="zh-CN" dirty="0">
                <a:solidFill>
                  <a:srgbClr val="000000"/>
                </a:solidFill>
              </a:rPr>
              <a:t>: # of points</a:t>
            </a:r>
          </a:p>
        </p:txBody>
      </p:sp>
      <p:grpSp>
        <p:nvGrpSpPr>
          <p:cNvPr id="6" name="Group 5"/>
          <p:cNvGrpSpPr/>
          <p:nvPr/>
        </p:nvGrpSpPr>
        <p:grpSpPr>
          <a:xfrm>
            <a:off x="8307752" y="3514095"/>
            <a:ext cx="3760587" cy="3132379"/>
            <a:chOff x="2669690" y="653651"/>
            <a:chExt cx="7998311" cy="5662489"/>
          </a:xfrm>
        </p:grpSpPr>
        <p:sp>
          <p:nvSpPr>
            <p:cNvPr id="7" name="Line 2"/>
            <p:cNvSpPr>
              <a:spLocks noChangeShapeType="1"/>
            </p:cNvSpPr>
            <p:nvPr/>
          </p:nvSpPr>
          <p:spPr bwMode="auto">
            <a:xfrm>
              <a:off x="3657600" y="2439988"/>
              <a:ext cx="0" cy="3198812"/>
            </a:xfrm>
            <a:prstGeom prst="line">
              <a:avLst/>
            </a:prstGeom>
            <a:noFill/>
            <a:ln w="1016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8" name="Line 3"/>
            <p:cNvSpPr>
              <a:spLocks noChangeShapeType="1"/>
            </p:cNvSpPr>
            <p:nvPr/>
          </p:nvSpPr>
          <p:spPr bwMode="auto">
            <a:xfrm>
              <a:off x="3735388" y="5562600"/>
              <a:ext cx="6094412" cy="0"/>
            </a:xfrm>
            <a:prstGeom prst="line">
              <a:avLst/>
            </a:prstGeom>
            <a:noFill/>
            <a:ln w="1016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9" name="Freeform 4"/>
            <p:cNvSpPr>
              <a:spLocks/>
            </p:cNvSpPr>
            <p:nvPr/>
          </p:nvSpPr>
          <p:spPr bwMode="auto">
            <a:xfrm>
              <a:off x="3581400" y="2408239"/>
              <a:ext cx="6280150" cy="3248025"/>
            </a:xfrm>
            <a:custGeom>
              <a:avLst/>
              <a:gdLst>
                <a:gd name="T0" fmla="*/ 2147483647 w 3956"/>
                <a:gd name="T1" fmla="*/ 2147483647 h 2046"/>
                <a:gd name="T2" fmla="*/ 2147483647 w 3956"/>
                <a:gd name="T3" fmla="*/ 2147483647 h 2046"/>
                <a:gd name="T4" fmla="*/ 2147483647 w 3956"/>
                <a:gd name="T5" fmla="*/ 2147483647 h 2046"/>
                <a:gd name="T6" fmla="*/ 2147483647 w 3956"/>
                <a:gd name="T7" fmla="*/ 2147483647 h 2046"/>
                <a:gd name="T8" fmla="*/ 2147483647 w 3956"/>
                <a:gd name="T9" fmla="*/ 2147483647 h 2046"/>
                <a:gd name="T10" fmla="*/ 2147483647 w 3956"/>
                <a:gd name="T11" fmla="*/ 2147483647 h 2046"/>
                <a:gd name="T12" fmla="*/ 2147483647 w 3956"/>
                <a:gd name="T13" fmla="*/ 2147483647 h 2046"/>
                <a:gd name="T14" fmla="*/ 2147483647 w 3956"/>
                <a:gd name="T15" fmla="*/ 2147483647 h 2046"/>
                <a:gd name="T16" fmla="*/ 2147483647 w 3956"/>
                <a:gd name="T17" fmla="*/ 2147483647 h 2046"/>
                <a:gd name="T18" fmla="*/ 2147483647 w 3956"/>
                <a:gd name="T19" fmla="*/ 2147483647 h 2046"/>
                <a:gd name="T20" fmla="*/ 2147483647 w 3956"/>
                <a:gd name="T21" fmla="*/ 2147483647 h 2046"/>
                <a:gd name="T22" fmla="*/ 2147483647 w 3956"/>
                <a:gd name="T23" fmla="*/ 2147483647 h 2046"/>
                <a:gd name="T24" fmla="*/ 2147483647 w 3956"/>
                <a:gd name="T25" fmla="*/ 2147483647 h 2046"/>
                <a:gd name="T26" fmla="*/ 2147483647 w 3956"/>
                <a:gd name="T27" fmla="*/ 2147483647 h 2046"/>
                <a:gd name="T28" fmla="*/ 2147483647 w 3956"/>
                <a:gd name="T29" fmla="*/ 2147483647 h 2046"/>
                <a:gd name="T30" fmla="*/ 2147483647 w 3956"/>
                <a:gd name="T31" fmla="*/ 2147483647 h 2046"/>
                <a:gd name="T32" fmla="*/ 2147483647 w 3956"/>
                <a:gd name="T33" fmla="*/ 2147483647 h 2046"/>
                <a:gd name="T34" fmla="*/ 2147483647 w 3956"/>
                <a:gd name="T35" fmla="*/ 2147483647 h 2046"/>
                <a:gd name="T36" fmla="*/ 2147483647 w 3956"/>
                <a:gd name="T37" fmla="*/ 2147483647 h 2046"/>
                <a:gd name="T38" fmla="*/ 2147483647 w 3956"/>
                <a:gd name="T39" fmla="*/ 2147483647 h 2046"/>
                <a:gd name="T40" fmla="*/ 2147483647 w 3956"/>
                <a:gd name="T41" fmla="*/ 2147483647 h 2046"/>
                <a:gd name="T42" fmla="*/ 2147483647 w 3956"/>
                <a:gd name="T43" fmla="*/ 2147483647 h 2046"/>
                <a:gd name="T44" fmla="*/ 2147483647 w 3956"/>
                <a:gd name="T45" fmla="*/ 2147483647 h 2046"/>
                <a:gd name="T46" fmla="*/ 2147483647 w 3956"/>
                <a:gd name="T47" fmla="*/ 2147483647 h 2046"/>
                <a:gd name="T48" fmla="*/ 2147483647 w 3956"/>
                <a:gd name="T49" fmla="*/ 2147483647 h 2046"/>
                <a:gd name="T50" fmla="*/ 2147483647 w 3956"/>
                <a:gd name="T51" fmla="*/ 2147483647 h 2046"/>
                <a:gd name="T52" fmla="*/ 2147483647 w 3956"/>
                <a:gd name="T53" fmla="*/ 2147483647 h 2046"/>
                <a:gd name="T54" fmla="*/ 2147483647 w 3956"/>
                <a:gd name="T55" fmla="*/ 2147483647 h 2046"/>
                <a:gd name="T56" fmla="*/ 2147483647 w 3956"/>
                <a:gd name="T57" fmla="*/ 2147483647 h 2046"/>
                <a:gd name="T58" fmla="*/ 2147483647 w 3956"/>
                <a:gd name="T59" fmla="*/ 2147483647 h 2046"/>
                <a:gd name="T60" fmla="*/ 2147483647 w 3956"/>
                <a:gd name="T61" fmla="*/ 2147483647 h 2046"/>
                <a:gd name="T62" fmla="*/ 2147483647 w 3956"/>
                <a:gd name="T63" fmla="*/ 2147483647 h 2046"/>
                <a:gd name="T64" fmla="*/ 2147483647 w 3956"/>
                <a:gd name="T65" fmla="*/ 2147483647 h 2046"/>
                <a:gd name="T66" fmla="*/ 2147483647 w 3956"/>
                <a:gd name="T67" fmla="*/ 2147483647 h 2046"/>
                <a:gd name="T68" fmla="*/ 2147483647 w 3956"/>
                <a:gd name="T69" fmla="*/ 2147483647 h 2046"/>
                <a:gd name="T70" fmla="*/ 2147483647 w 3956"/>
                <a:gd name="T71" fmla="*/ 2147483647 h 2046"/>
                <a:gd name="T72" fmla="*/ 2147483647 w 3956"/>
                <a:gd name="T73" fmla="*/ 2147483647 h 2046"/>
                <a:gd name="T74" fmla="*/ 2147483647 w 3956"/>
                <a:gd name="T75" fmla="*/ 2147483647 h 2046"/>
                <a:gd name="T76" fmla="*/ 2147483647 w 3956"/>
                <a:gd name="T77" fmla="*/ 2147483647 h 2046"/>
                <a:gd name="T78" fmla="*/ 2147483647 w 3956"/>
                <a:gd name="T79" fmla="*/ 2147483647 h 2046"/>
                <a:gd name="T80" fmla="*/ 2147483647 w 3956"/>
                <a:gd name="T81" fmla="*/ 2147483647 h 2046"/>
                <a:gd name="T82" fmla="*/ 2147483647 w 3956"/>
                <a:gd name="T83" fmla="*/ 2147483647 h 2046"/>
                <a:gd name="T84" fmla="*/ 2147483647 w 3956"/>
                <a:gd name="T85" fmla="*/ 2147483647 h 2046"/>
                <a:gd name="T86" fmla="*/ 2147483647 w 3956"/>
                <a:gd name="T87" fmla="*/ 2147483647 h 2046"/>
                <a:gd name="T88" fmla="*/ 2147483647 w 3956"/>
                <a:gd name="T89" fmla="*/ 2147483647 h 2046"/>
                <a:gd name="T90" fmla="*/ 2147483647 w 3956"/>
                <a:gd name="T91" fmla="*/ 2147483647 h 2046"/>
                <a:gd name="T92" fmla="*/ 2147483647 w 3956"/>
                <a:gd name="T93" fmla="*/ 2147483647 h 2046"/>
                <a:gd name="T94" fmla="*/ 2147483647 w 3956"/>
                <a:gd name="T95" fmla="*/ 2147483647 h 2046"/>
                <a:gd name="T96" fmla="*/ 2147483647 w 3956"/>
                <a:gd name="T97" fmla="*/ 2147483647 h 2046"/>
                <a:gd name="T98" fmla="*/ 2147483647 w 3956"/>
                <a:gd name="T99" fmla="*/ 2147483647 h 2046"/>
                <a:gd name="T100" fmla="*/ 2147483647 w 3956"/>
                <a:gd name="T101" fmla="*/ 2147483647 h 2046"/>
                <a:gd name="T102" fmla="*/ 2147483647 w 3956"/>
                <a:gd name="T103" fmla="*/ 2147483647 h 2046"/>
                <a:gd name="T104" fmla="*/ 2147483647 w 3956"/>
                <a:gd name="T105" fmla="*/ 2147483647 h 2046"/>
                <a:gd name="T106" fmla="*/ 2147483647 w 3956"/>
                <a:gd name="T107" fmla="*/ 2147483647 h 2046"/>
                <a:gd name="T108" fmla="*/ 2147483647 w 3956"/>
                <a:gd name="T109" fmla="*/ 2147483647 h 2046"/>
                <a:gd name="T110" fmla="*/ 2147483647 w 3956"/>
                <a:gd name="T111" fmla="*/ 2147483647 h 2046"/>
                <a:gd name="T112" fmla="*/ 2147483647 w 3956"/>
                <a:gd name="T113" fmla="*/ 2147483647 h 2046"/>
                <a:gd name="T114" fmla="*/ 2147483647 w 3956"/>
                <a:gd name="T115" fmla="*/ 2147483647 h 2046"/>
                <a:gd name="T116" fmla="*/ 2147483647 w 3956"/>
                <a:gd name="T117" fmla="*/ 2147483647 h 2046"/>
                <a:gd name="T118" fmla="*/ 2147483647 w 3956"/>
                <a:gd name="T119" fmla="*/ 2147483647 h 2046"/>
                <a:gd name="T120" fmla="*/ 2147483647 w 3956"/>
                <a:gd name="T121" fmla="*/ 2147483647 h 2046"/>
                <a:gd name="T122" fmla="*/ 2147483647 w 3956"/>
                <a:gd name="T123" fmla="*/ 2147483647 h 204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56"/>
                <a:gd name="T187" fmla="*/ 0 h 2046"/>
                <a:gd name="T188" fmla="*/ 3956 w 3956"/>
                <a:gd name="T189" fmla="*/ 2046 h 204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56" h="2046">
                  <a:moveTo>
                    <a:pt x="0" y="19"/>
                  </a:moveTo>
                  <a:lnTo>
                    <a:pt x="39" y="0"/>
                  </a:lnTo>
                  <a:lnTo>
                    <a:pt x="63" y="0"/>
                  </a:lnTo>
                  <a:lnTo>
                    <a:pt x="79" y="24"/>
                  </a:lnTo>
                  <a:lnTo>
                    <a:pt x="87" y="48"/>
                  </a:lnTo>
                  <a:lnTo>
                    <a:pt x="87" y="71"/>
                  </a:lnTo>
                  <a:lnTo>
                    <a:pt x="87" y="95"/>
                  </a:lnTo>
                  <a:lnTo>
                    <a:pt x="87" y="119"/>
                  </a:lnTo>
                  <a:lnTo>
                    <a:pt x="87" y="142"/>
                  </a:lnTo>
                  <a:lnTo>
                    <a:pt x="95" y="166"/>
                  </a:lnTo>
                  <a:lnTo>
                    <a:pt x="95" y="190"/>
                  </a:lnTo>
                  <a:lnTo>
                    <a:pt x="102" y="213"/>
                  </a:lnTo>
                  <a:lnTo>
                    <a:pt x="110" y="237"/>
                  </a:lnTo>
                  <a:lnTo>
                    <a:pt x="118" y="261"/>
                  </a:lnTo>
                  <a:lnTo>
                    <a:pt x="134" y="284"/>
                  </a:lnTo>
                  <a:lnTo>
                    <a:pt x="150" y="308"/>
                  </a:lnTo>
                  <a:lnTo>
                    <a:pt x="166" y="332"/>
                  </a:lnTo>
                  <a:lnTo>
                    <a:pt x="174" y="355"/>
                  </a:lnTo>
                  <a:lnTo>
                    <a:pt x="197" y="395"/>
                  </a:lnTo>
                  <a:lnTo>
                    <a:pt x="213" y="419"/>
                  </a:lnTo>
                  <a:lnTo>
                    <a:pt x="229" y="450"/>
                  </a:lnTo>
                  <a:lnTo>
                    <a:pt x="245" y="474"/>
                  </a:lnTo>
                  <a:lnTo>
                    <a:pt x="252" y="505"/>
                  </a:lnTo>
                  <a:lnTo>
                    <a:pt x="268" y="529"/>
                  </a:lnTo>
                  <a:lnTo>
                    <a:pt x="268" y="553"/>
                  </a:lnTo>
                  <a:lnTo>
                    <a:pt x="276" y="576"/>
                  </a:lnTo>
                  <a:lnTo>
                    <a:pt x="284" y="600"/>
                  </a:lnTo>
                  <a:lnTo>
                    <a:pt x="292" y="624"/>
                  </a:lnTo>
                  <a:lnTo>
                    <a:pt x="300" y="648"/>
                  </a:lnTo>
                  <a:lnTo>
                    <a:pt x="308" y="679"/>
                  </a:lnTo>
                  <a:lnTo>
                    <a:pt x="316" y="703"/>
                  </a:lnTo>
                  <a:lnTo>
                    <a:pt x="324" y="726"/>
                  </a:lnTo>
                  <a:lnTo>
                    <a:pt x="331" y="758"/>
                  </a:lnTo>
                  <a:lnTo>
                    <a:pt x="339" y="782"/>
                  </a:lnTo>
                  <a:lnTo>
                    <a:pt x="347" y="805"/>
                  </a:lnTo>
                  <a:lnTo>
                    <a:pt x="363" y="829"/>
                  </a:lnTo>
                  <a:lnTo>
                    <a:pt x="371" y="853"/>
                  </a:lnTo>
                  <a:lnTo>
                    <a:pt x="379" y="876"/>
                  </a:lnTo>
                  <a:lnTo>
                    <a:pt x="387" y="900"/>
                  </a:lnTo>
                  <a:lnTo>
                    <a:pt x="395" y="924"/>
                  </a:lnTo>
                  <a:lnTo>
                    <a:pt x="402" y="947"/>
                  </a:lnTo>
                  <a:lnTo>
                    <a:pt x="410" y="971"/>
                  </a:lnTo>
                  <a:lnTo>
                    <a:pt x="410" y="995"/>
                  </a:lnTo>
                  <a:lnTo>
                    <a:pt x="418" y="1018"/>
                  </a:lnTo>
                  <a:lnTo>
                    <a:pt x="418" y="1042"/>
                  </a:lnTo>
                  <a:lnTo>
                    <a:pt x="418" y="1074"/>
                  </a:lnTo>
                  <a:lnTo>
                    <a:pt x="418" y="1105"/>
                  </a:lnTo>
                  <a:lnTo>
                    <a:pt x="418" y="1129"/>
                  </a:lnTo>
                  <a:lnTo>
                    <a:pt x="418" y="1161"/>
                  </a:lnTo>
                  <a:lnTo>
                    <a:pt x="418" y="1184"/>
                  </a:lnTo>
                  <a:lnTo>
                    <a:pt x="418" y="1208"/>
                  </a:lnTo>
                  <a:lnTo>
                    <a:pt x="418" y="1232"/>
                  </a:lnTo>
                  <a:lnTo>
                    <a:pt x="426" y="1255"/>
                  </a:lnTo>
                  <a:lnTo>
                    <a:pt x="426" y="1279"/>
                  </a:lnTo>
                  <a:lnTo>
                    <a:pt x="434" y="1303"/>
                  </a:lnTo>
                  <a:lnTo>
                    <a:pt x="442" y="1326"/>
                  </a:lnTo>
                  <a:lnTo>
                    <a:pt x="458" y="1350"/>
                  </a:lnTo>
                  <a:lnTo>
                    <a:pt x="489" y="1374"/>
                  </a:lnTo>
                  <a:lnTo>
                    <a:pt x="521" y="1389"/>
                  </a:lnTo>
                  <a:lnTo>
                    <a:pt x="545" y="1397"/>
                  </a:lnTo>
                  <a:lnTo>
                    <a:pt x="568" y="1405"/>
                  </a:lnTo>
                  <a:lnTo>
                    <a:pt x="592" y="1421"/>
                  </a:lnTo>
                  <a:lnTo>
                    <a:pt x="623" y="1437"/>
                  </a:lnTo>
                  <a:lnTo>
                    <a:pt x="663" y="1460"/>
                  </a:lnTo>
                  <a:lnTo>
                    <a:pt x="687" y="1476"/>
                  </a:lnTo>
                  <a:lnTo>
                    <a:pt x="718" y="1492"/>
                  </a:lnTo>
                  <a:lnTo>
                    <a:pt x="734" y="1516"/>
                  </a:lnTo>
                  <a:lnTo>
                    <a:pt x="773" y="1524"/>
                  </a:lnTo>
                  <a:lnTo>
                    <a:pt x="797" y="1524"/>
                  </a:lnTo>
                  <a:lnTo>
                    <a:pt x="837" y="1524"/>
                  </a:lnTo>
                  <a:lnTo>
                    <a:pt x="884" y="1524"/>
                  </a:lnTo>
                  <a:lnTo>
                    <a:pt x="923" y="1524"/>
                  </a:lnTo>
                  <a:lnTo>
                    <a:pt x="963" y="1516"/>
                  </a:lnTo>
                  <a:lnTo>
                    <a:pt x="987" y="1516"/>
                  </a:lnTo>
                  <a:lnTo>
                    <a:pt x="1010" y="1508"/>
                  </a:lnTo>
                  <a:lnTo>
                    <a:pt x="1034" y="1484"/>
                  </a:lnTo>
                  <a:lnTo>
                    <a:pt x="1058" y="1460"/>
                  </a:lnTo>
                  <a:lnTo>
                    <a:pt x="1081" y="1437"/>
                  </a:lnTo>
                  <a:lnTo>
                    <a:pt x="1097" y="1413"/>
                  </a:lnTo>
                  <a:lnTo>
                    <a:pt x="1113" y="1389"/>
                  </a:lnTo>
                  <a:lnTo>
                    <a:pt x="1137" y="1366"/>
                  </a:lnTo>
                  <a:lnTo>
                    <a:pt x="1152" y="1342"/>
                  </a:lnTo>
                  <a:lnTo>
                    <a:pt x="1176" y="1318"/>
                  </a:lnTo>
                  <a:lnTo>
                    <a:pt x="1200" y="1295"/>
                  </a:lnTo>
                  <a:lnTo>
                    <a:pt x="1223" y="1271"/>
                  </a:lnTo>
                  <a:lnTo>
                    <a:pt x="1239" y="1247"/>
                  </a:lnTo>
                  <a:lnTo>
                    <a:pt x="1255" y="1224"/>
                  </a:lnTo>
                  <a:lnTo>
                    <a:pt x="1263" y="1200"/>
                  </a:lnTo>
                  <a:lnTo>
                    <a:pt x="1271" y="1176"/>
                  </a:lnTo>
                  <a:lnTo>
                    <a:pt x="1271" y="1153"/>
                  </a:lnTo>
                  <a:lnTo>
                    <a:pt x="1271" y="1129"/>
                  </a:lnTo>
                  <a:lnTo>
                    <a:pt x="1271" y="1105"/>
                  </a:lnTo>
                  <a:lnTo>
                    <a:pt x="1271" y="1082"/>
                  </a:lnTo>
                  <a:lnTo>
                    <a:pt x="1287" y="1058"/>
                  </a:lnTo>
                  <a:lnTo>
                    <a:pt x="1310" y="1034"/>
                  </a:lnTo>
                  <a:lnTo>
                    <a:pt x="1334" y="1018"/>
                  </a:lnTo>
                  <a:lnTo>
                    <a:pt x="1358" y="1003"/>
                  </a:lnTo>
                  <a:lnTo>
                    <a:pt x="1381" y="995"/>
                  </a:lnTo>
                  <a:lnTo>
                    <a:pt x="1405" y="979"/>
                  </a:lnTo>
                  <a:lnTo>
                    <a:pt x="1437" y="1003"/>
                  </a:lnTo>
                  <a:lnTo>
                    <a:pt x="1452" y="1026"/>
                  </a:lnTo>
                  <a:lnTo>
                    <a:pt x="1460" y="1050"/>
                  </a:lnTo>
                  <a:lnTo>
                    <a:pt x="1468" y="1074"/>
                  </a:lnTo>
                  <a:lnTo>
                    <a:pt x="1492" y="1082"/>
                  </a:lnTo>
                  <a:lnTo>
                    <a:pt x="1531" y="1082"/>
                  </a:lnTo>
                  <a:lnTo>
                    <a:pt x="1555" y="1082"/>
                  </a:lnTo>
                  <a:lnTo>
                    <a:pt x="1587" y="1074"/>
                  </a:lnTo>
                  <a:lnTo>
                    <a:pt x="1610" y="1066"/>
                  </a:lnTo>
                  <a:lnTo>
                    <a:pt x="1634" y="1050"/>
                  </a:lnTo>
                  <a:lnTo>
                    <a:pt x="1658" y="1034"/>
                  </a:lnTo>
                  <a:lnTo>
                    <a:pt x="1681" y="1018"/>
                  </a:lnTo>
                  <a:lnTo>
                    <a:pt x="1705" y="1003"/>
                  </a:lnTo>
                  <a:lnTo>
                    <a:pt x="1729" y="995"/>
                  </a:lnTo>
                  <a:lnTo>
                    <a:pt x="1744" y="1018"/>
                  </a:lnTo>
                  <a:lnTo>
                    <a:pt x="1752" y="1042"/>
                  </a:lnTo>
                  <a:lnTo>
                    <a:pt x="1760" y="1066"/>
                  </a:lnTo>
                  <a:lnTo>
                    <a:pt x="1760" y="1089"/>
                  </a:lnTo>
                  <a:lnTo>
                    <a:pt x="1760" y="1113"/>
                  </a:lnTo>
                  <a:lnTo>
                    <a:pt x="1760" y="1137"/>
                  </a:lnTo>
                  <a:lnTo>
                    <a:pt x="1760" y="1161"/>
                  </a:lnTo>
                  <a:lnTo>
                    <a:pt x="1760" y="1184"/>
                  </a:lnTo>
                  <a:lnTo>
                    <a:pt x="1760" y="1208"/>
                  </a:lnTo>
                  <a:lnTo>
                    <a:pt x="1760" y="1232"/>
                  </a:lnTo>
                  <a:lnTo>
                    <a:pt x="1760" y="1255"/>
                  </a:lnTo>
                  <a:lnTo>
                    <a:pt x="1760" y="1279"/>
                  </a:lnTo>
                  <a:lnTo>
                    <a:pt x="1760" y="1303"/>
                  </a:lnTo>
                  <a:lnTo>
                    <a:pt x="1760" y="1326"/>
                  </a:lnTo>
                  <a:lnTo>
                    <a:pt x="1760" y="1350"/>
                  </a:lnTo>
                  <a:lnTo>
                    <a:pt x="1768" y="1374"/>
                  </a:lnTo>
                  <a:lnTo>
                    <a:pt x="1776" y="1397"/>
                  </a:lnTo>
                  <a:lnTo>
                    <a:pt x="1784" y="1421"/>
                  </a:lnTo>
                  <a:lnTo>
                    <a:pt x="1792" y="1445"/>
                  </a:lnTo>
                  <a:lnTo>
                    <a:pt x="1815" y="1476"/>
                  </a:lnTo>
                  <a:lnTo>
                    <a:pt x="1855" y="1500"/>
                  </a:lnTo>
                  <a:lnTo>
                    <a:pt x="1879" y="1524"/>
                  </a:lnTo>
                  <a:lnTo>
                    <a:pt x="1910" y="1539"/>
                  </a:lnTo>
                  <a:lnTo>
                    <a:pt x="1934" y="1547"/>
                  </a:lnTo>
                  <a:lnTo>
                    <a:pt x="1958" y="1555"/>
                  </a:lnTo>
                  <a:lnTo>
                    <a:pt x="1981" y="1555"/>
                  </a:lnTo>
                  <a:lnTo>
                    <a:pt x="2005" y="1555"/>
                  </a:lnTo>
                  <a:lnTo>
                    <a:pt x="2037" y="1555"/>
                  </a:lnTo>
                  <a:lnTo>
                    <a:pt x="2068" y="1555"/>
                  </a:lnTo>
                  <a:lnTo>
                    <a:pt x="2092" y="1555"/>
                  </a:lnTo>
                  <a:lnTo>
                    <a:pt x="2131" y="1555"/>
                  </a:lnTo>
                  <a:lnTo>
                    <a:pt x="2155" y="1547"/>
                  </a:lnTo>
                  <a:lnTo>
                    <a:pt x="2179" y="1539"/>
                  </a:lnTo>
                  <a:lnTo>
                    <a:pt x="2210" y="1531"/>
                  </a:lnTo>
                  <a:lnTo>
                    <a:pt x="2234" y="1508"/>
                  </a:lnTo>
                  <a:lnTo>
                    <a:pt x="2258" y="1492"/>
                  </a:lnTo>
                  <a:lnTo>
                    <a:pt x="2281" y="1468"/>
                  </a:lnTo>
                  <a:lnTo>
                    <a:pt x="2289" y="1445"/>
                  </a:lnTo>
                  <a:lnTo>
                    <a:pt x="2313" y="1405"/>
                  </a:lnTo>
                  <a:lnTo>
                    <a:pt x="2329" y="1374"/>
                  </a:lnTo>
                  <a:lnTo>
                    <a:pt x="2352" y="1342"/>
                  </a:lnTo>
                  <a:lnTo>
                    <a:pt x="2360" y="1318"/>
                  </a:lnTo>
                  <a:lnTo>
                    <a:pt x="2376" y="1287"/>
                  </a:lnTo>
                  <a:lnTo>
                    <a:pt x="2384" y="1263"/>
                  </a:lnTo>
                  <a:lnTo>
                    <a:pt x="2400" y="1232"/>
                  </a:lnTo>
                  <a:lnTo>
                    <a:pt x="2408" y="1208"/>
                  </a:lnTo>
                  <a:lnTo>
                    <a:pt x="2423" y="1176"/>
                  </a:lnTo>
                  <a:lnTo>
                    <a:pt x="2439" y="1145"/>
                  </a:lnTo>
                  <a:lnTo>
                    <a:pt x="2447" y="1121"/>
                  </a:lnTo>
                  <a:lnTo>
                    <a:pt x="2455" y="1097"/>
                  </a:lnTo>
                  <a:lnTo>
                    <a:pt x="2471" y="1074"/>
                  </a:lnTo>
                  <a:lnTo>
                    <a:pt x="2486" y="1050"/>
                  </a:lnTo>
                  <a:lnTo>
                    <a:pt x="2502" y="1026"/>
                  </a:lnTo>
                  <a:lnTo>
                    <a:pt x="2518" y="1003"/>
                  </a:lnTo>
                  <a:lnTo>
                    <a:pt x="2542" y="979"/>
                  </a:lnTo>
                  <a:lnTo>
                    <a:pt x="2565" y="979"/>
                  </a:lnTo>
                  <a:lnTo>
                    <a:pt x="2589" y="987"/>
                  </a:lnTo>
                  <a:lnTo>
                    <a:pt x="2589" y="1011"/>
                  </a:lnTo>
                  <a:lnTo>
                    <a:pt x="2597" y="1034"/>
                  </a:lnTo>
                  <a:lnTo>
                    <a:pt x="2597" y="1058"/>
                  </a:lnTo>
                  <a:lnTo>
                    <a:pt x="2597" y="1082"/>
                  </a:lnTo>
                  <a:lnTo>
                    <a:pt x="2597" y="1113"/>
                  </a:lnTo>
                  <a:lnTo>
                    <a:pt x="2605" y="1145"/>
                  </a:lnTo>
                  <a:lnTo>
                    <a:pt x="2613" y="1176"/>
                  </a:lnTo>
                  <a:lnTo>
                    <a:pt x="2613" y="1200"/>
                  </a:lnTo>
                  <a:lnTo>
                    <a:pt x="2621" y="1224"/>
                  </a:lnTo>
                  <a:lnTo>
                    <a:pt x="2629" y="1255"/>
                  </a:lnTo>
                  <a:lnTo>
                    <a:pt x="2636" y="1279"/>
                  </a:lnTo>
                  <a:lnTo>
                    <a:pt x="2644" y="1310"/>
                  </a:lnTo>
                  <a:lnTo>
                    <a:pt x="2660" y="1342"/>
                  </a:lnTo>
                  <a:lnTo>
                    <a:pt x="2676" y="1366"/>
                  </a:lnTo>
                  <a:lnTo>
                    <a:pt x="2700" y="1389"/>
                  </a:lnTo>
                  <a:lnTo>
                    <a:pt x="2739" y="1429"/>
                  </a:lnTo>
                  <a:lnTo>
                    <a:pt x="2771" y="1460"/>
                  </a:lnTo>
                  <a:lnTo>
                    <a:pt x="2794" y="1476"/>
                  </a:lnTo>
                  <a:lnTo>
                    <a:pt x="2834" y="1508"/>
                  </a:lnTo>
                  <a:lnTo>
                    <a:pt x="2857" y="1531"/>
                  </a:lnTo>
                  <a:lnTo>
                    <a:pt x="2881" y="1547"/>
                  </a:lnTo>
                  <a:lnTo>
                    <a:pt x="2905" y="1547"/>
                  </a:lnTo>
                  <a:lnTo>
                    <a:pt x="2944" y="1563"/>
                  </a:lnTo>
                  <a:lnTo>
                    <a:pt x="2968" y="1563"/>
                  </a:lnTo>
                  <a:lnTo>
                    <a:pt x="2992" y="1571"/>
                  </a:lnTo>
                  <a:lnTo>
                    <a:pt x="3015" y="1571"/>
                  </a:lnTo>
                  <a:lnTo>
                    <a:pt x="3039" y="1571"/>
                  </a:lnTo>
                  <a:lnTo>
                    <a:pt x="3071" y="1571"/>
                  </a:lnTo>
                  <a:lnTo>
                    <a:pt x="3102" y="1571"/>
                  </a:lnTo>
                  <a:lnTo>
                    <a:pt x="3134" y="1555"/>
                  </a:lnTo>
                  <a:lnTo>
                    <a:pt x="3157" y="1539"/>
                  </a:lnTo>
                  <a:lnTo>
                    <a:pt x="3181" y="1524"/>
                  </a:lnTo>
                  <a:lnTo>
                    <a:pt x="3205" y="1500"/>
                  </a:lnTo>
                  <a:lnTo>
                    <a:pt x="3228" y="1484"/>
                  </a:lnTo>
                  <a:lnTo>
                    <a:pt x="3260" y="1453"/>
                  </a:lnTo>
                  <a:lnTo>
                    <a:pt x="3284" y="1429"/>
                  </a:lnTo>
                  <a:lnTo>
                    <a:pt x="3300" y="1405"/>
                  </a:lnTo>
                  <a:lnTo>
                    <a:pt x="3323" y="1382"/>
                  </a:lnTo>
                  <a:lnTo>
                    <a:pt x="3363" y="1350"/>
                  </a:lnTo>
                  <a:lnTo>
                    <a:pt x="3371" y="1326"/>
                  </a:lnTo>
                  <a:lnTo>
                    <a:pt x="3402" y="1295"/>
                  </a:lnTo>
                  <a:lnTo>
                    <a:pt x="3418" y="1271"/>
                  </a:lnTo>
                  <a:lnTo>
                    <a:pt x="3434" y="1239"/>
                  </a:lnTo>
                  <a:lnTo>
                    <a:pt x="3450" y="1216"/>
                  </a:lnTo>
                  <a:lnTo>
                    <a:pt x="3473" y="1192"/>
                  </a:lnTo>
                  <a:lnTo>
                    <a:pt x="3481" y="1168"/>
                  </a:lnTo>
                  <a:lnTo>
                    <a:pt x="3497" y="1145"/>
                  </a:lnTo>
                  <a:lnTo>
                    <a:pt x="3505" y="1121"/>
                  </a:lnTo>
                  <a:lnTo>
                    <a:pt x="3521" y="1082"/>
                  </a:lnTo>
                  <a:lnTo>
                    <a:pt x="3528" y="1050"/>
                  </a:lnTo>
                  <a:lnTo>
                    <a:pt x="3544" y="1011"/>
                  </a:lnTo>
                  <a:lnTo>
                    <a:pt x="3560" y="979"/>
                  </a:lnTo>
                  <a:lnTo>
                    <a:pt x="3568" y="955"/>
                  </a:lnTo>
                  <a:lnTo>
                    <a:pt x="3576" y="924"/>
                  </a:lnTo>
                  <a:lnTo>
                    <a:pt x="3584" y="892"/>
                  </a:lnTo>
                  <a:lnTo>
                    <a:pt x="3592" y="861"/>
                  </a:lnTo>
                  <a:lnTo>
                    <a:pt x="3600" y="829"/>
                  </a:lnTo>
                  <a:lnTo>
                    <a:pt x="3607" y="797"/>
                  </a:lnTo>
                  <a:lnTo>
                    <a:pt x="3615" y="774"/>
                  </a:lnTo>
                  <a:lnTo>
                    <a:pt x="3623" y="750"/>
                  </a:lnTo>
                  <a:lnTo>
                    <a:pt x="3631" y="726"/>
                  </a:lnTo>
                  <a:lnTo>
                    <a:pt x="3639" y="703"/>
                  </a:lnTo>
                  <a:lnTo>
                    <a:pt x="3655" y="671"/>
                  </a:lnTo>
                  <a:lnTo>
                    <a:pt x="3663" y="648"/>
                  </a:lnTo>
                  <a:lnTo>
                    <a:pt x="3678" y="624"/>
                  </a:lnTo>
                  <a:lnTo>
                    <a:pt x="3694" y="600"/>
                  </a:lnTo>
                  <a:lnTo>
                    <a:pt x="3694" y="576"/>
                  </a:lnTo>
                  <a:lnTo>
                    <a:pt x="3726" y="561"/>
                  </a:lnTo>
                  <a:lnTo>
                    <a:pt x="3757" y="561"/>
                  </a:lnTo>
                  <a:lnTo>
                    <a:pt x="3805" y="561"/>
                  </a:lnTo>
                  <a:lnTo>
                    <a:pt x="3852" y="561"/>
                  </a:lnTo>
                  <a:lnTo>
                    <a:pt x="3899" y="561"/>
                  </a:lnTo>
                  <a:lnTo>
                    <a:pt x="3923" y="553"/>
                  </a:lnTo>
                  <a:lnTo>
                    <a:pt x="3931" y="576"/>
                  </a:lnTo>
                  <a:lnTo>
                    <a:pt x="3931" y="600"/>
                  </a:lnTo>
                  <a:lnTo>
                    <a:pt x="3931" y="624"/>
                  </a:lnTo>
                  <a:lnTo>
                    <a:pt x="3931" y="648"/>
                  </a:lnTo>
                  <a:lnTo>
                    <a:pt x="3931" y="671"/>
                  </a:lnTo>
                  <a:lnTo>
                    <a:pt x="3939" y="695"/>
                  </a:lnTo>
                  <a:lnTo>
                    <a:pt x="3939" y="726"/>
                  </a:lnTo>
                  <a:lnTo>
                    <a:pt x="3939" y="750"/>
                  </a:lnTo>
                  <a:lnTo>
                    <a:pt x="3947" y="782"/>
                  </a:lnTo>
                  <a:lnTo>
                    <a:pt x="3947" y="813"/>
                  </a:lnTo>
                  <a:lnTo>
                    <a:pt x="3947" y="837"/>
                  </a:lnTo>
                  <a:lnTo>
                    <a:pt x="3947" y="861"/>
                  </a:lnTo>
                  <a:lnTo>
                    <a:pt x="3947" y="892"/>
                  </a:lnTo>
                  <a:lnTo>
                    <a:pt x="3947" y="924"/>
                  </a:lnTo>
                  <a:lnTo>
                    <a:pt x="3947" y="947"/>
                  </a:lnTo>
                  <a:lnTo>
                    <a:pt x="3947" y="987"/>
                  </a:lnTo>
                  <a:lnTo>
                    <a:pt x="3947" y="1011"/>
                  </a:lnTo>
                  <a:lnTo>
                    <a:pt x="3947" y="1050"/>
                  </a:lnTo>
                  <a:lnTo>
                    <a:pt x="3947" y="1089"/>
                  </a:lnTo>
                  <a:lnTo>
                    <a:pt x="3947" y="1113"/>
                  </a:lnTo>
                  <a:lnTo>
                    <a:pt x="3947" y="1137"/>
                  </a:lnTo>
                  <a:lnTo>
                    <a:pt x="3947" y="1176"/>
                  </a:lnTo>
                  <a:lnTo>
                    <a:pt x="3947" y="1200"/>
                  </a:lnTo>
                  <a:lnTo>
                    <a:pt x="3947" y="1224"/>
                  </a:lnTo>
                  <a:lnTo>
                    <a:pt x="3947" y="1247"/>
                  </a:lnTo>
                  <a:lnTo>
                    <a:pt x="3947" y="1279"/>
                  </a:lnTo>
                  <a:lnTo>
                    <a:pt x="3947" y="1310"/>
                  </a:lnTo>
                  <a:lnTo>
                    <a:pt x="3947" y="1334"/>
                  </a:lnTo>
                  <a:lnTo>
                    <a:pt x="3947" y="1374"/>
                  </a:lnTo>
                  <a:lnTo>
                    <a:pt x="3947" y="1397"/>
                  </a:lnTo>
                  <a:lnTo>
                    <a:pt x="3947" y="1421"/>
                  </a:lnTo>
                  <a:lnTo>
                    <a:pt x="3947" y="1445"/>
                  </a:lnTo>
                  <a:lnTo>
                    <a:pt x="3947" y="1468"/>
                  </a:lnTo>
                  <a:lnTo>
                    <a:pt x="3947" y="1500"/>
                  </a:lnTo>
                  <a:lnTo>
                    <a:pt x="3947" y="1531"/>
                  </a:lnTo>
                  <a:lnTo>
                    <a:pt x="3947" y="1555"/>
                  </a:lnTo>
                  <a:lnTo>
                    <a:pt x="3947" y="1579"/>
                  </a:lnTo>
                  <a:lnTo>
                    <a:pt x="3947" y="1603"/>
                  </a:lnTo>
                  <a:lnTo>
                    <a:pt x="3947" y="1626"/>
                  </a:lnTo>
                  <a:lnTo>
                    <a:pt x="3947" y="1658"/>
                  </a:lnTo>
                  <a:lnTo>
                    <a:pt x="3947" y="1689"/>
                  </a:lnTo>
                  <a:lnTo>
                    <a:pt x="3947" y="1713"/>
                  </a:lnTo>
                  <a:lnTo>
                    <a:pt x="3947" y="1745"/>
                  </a:lnTo>
                  <a:lnTo>
                    <a:pt x="3947" y="1768"/>
                  </a:lnTo>
                  <a:lnTo>
                    <a:pt x="3947" y="1800"/>
                  </a:lnTo>
                  <a:lnTo>
                    <a:pt x="3947" y="1824"/>
                  </a:lnTo>
                  <a:lnTo>
                    <a:pt x="3947" y="1847"/>
                  </a:lnTo>
                  <a:lnTo>
                    <a:pt x="3947" y="1871"/>
                  </a:lnTo>
                  <a:lnTo>
                    <a:pt x="3947" y="1895"/>
                  </a:lnTo>
                  <a:lnTo>
                    <a:pt x="3947" y="1918"/>
                  </a:lnTo>
                  <a:lnTo>
                    <a:pt x="3947" y="1942"/>
                  </a:lnTo>
                  <a:lnTo>
                    <a:pt x="3947" y="1966"/>
                  </a:lnTo>
                  <a:lnTo>
                    <a:pt x="3947" y="1989"/>
                  </a:lnTo>
                  <a:lnTo>
                    <a:pt x="3947" y="2013"/>
                  </a:lnTo>
                  <a:lnTo>
                    <a:pt x="3955" y="2037"/>
                  </a:lnTo>
                  <a:lnTo>
                    <a:pt x="3931" y="2045"/>
                  </a:lnTo>
                  <a:lnTo>
                    <a:pt x="3907" y="2037"/>
                  </a:lnTo>
                  <a:lnTo>
                    <a:pt x="3876" y="2021"/>
                  </a:lnTo>
                  <a:lnTo>
                    <a:pt x="3852" y="2013"/>
                  </a:lnTo>
                  <a:lnTo>
                    <a:pt x="3828" y="2013"/>
                  </a:lnTo>
                  <a:lnTo>
                    <a:pt x="3805" y="2013"/>
                  </a:lnTo>
                  <a:lnTo>
                    <a:pt x="3781" y="2013"/>
                  </a:lnTo>
                  <a:lnTo>
                    <a:pt x="3750" y="2013"/>
                  </a:lnTo>
                  <a:lnTo>
                    <a:pt x="3726" y="2013"/>
                  </a:lnTo>
                  <a:lnTo>
                    <a:pt x="3702" y="2005"/>
                  </a:lnTo>
                  <a:lnTo>
                    <a:pt x="3678" y="2005"/>
                  </a:lnTo>
                  <a:lnTo>
                    <a:pt x="3655" y="1997"/>
                  </a:lnTo>
                  <a:lnTo>
                    <a:pt x="3623" y="1989"/>
                  </a:lnTo>
                  <a:lnTo>
                    <a:pt x="3600" y="1989"/>
                  </a:lnTo>
                  <a:lnTo>
                    <a:pt x="3568" y="1989"/>
                  </a:lnTo>
                  <a:lnTo>
                    <a:pt x="3544" y="1989"/>
                  </a:lnTo>
                  <a:lnTo>
                    <a:pt x="3521" y="1989"/>
                  </a:lnTo>
                  <a:lnTo>
                    <a:pt x="3481" y="1989"/>
                  </a:lnTo>
                  <a:lnTo>
                    <a:pt x="3457" y="1989"/>
                  </a:lnTo>
                  <a:lnTo>
                    <a:pt x="3434" y="1989"/>
                  </a:lnTo>
                  <a:lnTo>
                    <a:pt x="3402" y="1989"/>
                  </a:lnTo>
                  <a:lnTo>
                    <a:pt x="3363" y="1989"/>
                  </a:lnTo>
                  <a:lnTo>
                    <a:pt x="3331" y="1989"/>
                  </a:lnTo>
                  <a:lnTo>
                    <a:pt x="3300" y="1981"/>
                  </a:lnTo>
                  <a:lnTo>
                    <a:pt x="3276" y="1981"/>
                  </a:lnTo>
                  <a:lnTo>
                    <a:pt x="3252" y="1981"/>
                  </a:lnTo>
                  <a:lnTo>
                    <a:pt x="3221" y="1981"/>
                  </a:lnTo>
                  <a:lnTo>
                    <a:pt x="3189" y="1981"/>
                  </a:lnTo>
                  <a:lnTo>
                    <a:pt x="3165" y="1981"/>
                  </a:lnTo>
                  <a:lnTo>
                    <a:pt x="3126" y="1981"/>
                  </a:lnTo>
                  <a:lnTo>
                    <a:pt x="3102" y="1981"/>
                  </a:lnTo>
                  <a:lnTo>
                    <a:pt x="3079" y="1981"/>
                  </a:lnTo>
                  <a:lnTo>
                    <a:pt x="3055" y="1981"/>
                  </a:lnTo>
                  <a:lnTo>
                    <a:pt x="3031" y="1981"/>
                  </a:lnTo>
                  <a:lnTo>
                    <a:pt x="3007" y="1981"/>
                  </a:lnTo>
                  <a:lnTo>
                    <a:pt x="2984" y="1981"/>
                  </a:lnTo>
                  <a:lnTo>
                    <a:pt x="2944" y="1981"/>
                  </a:lnTo>
                  <a:lnTo>
                    <a:pt x="2913" y="1981"/>
                  </a:lnTo>
                  <a:lnTo>
                    <a:pt x="2873" y="1981"/>
                  </a:lnTo>
                  <a:lnTo>
                    <a:pt x="2850" y="1973"/>
                  </a:lnTo>
                  <a:lnTo>
                    <a:pt x="2818" y="1973"/>
                  </a:lnTo>
                  <a:lnTo>
                    <a:pt x="2794" y="1973"/>
                  </a:lnTo>
                  <a:lnTo>
                    <a:pt x="2763" y="1966"/>
                  </a:lnTo>
                  <a:lnTo>
                    <a:pt x="2739" y="1958"/>
                  </a:lnTo>
                  <a:lnTo>
                    <a:pt x="2715" y="1950"/>
                  </a:lnTo>
                  <a:lnTo>
                    <a:pt x="2676" y="1950"/>
                  </a:lnTo>
                  <a:lnTo>
                    <a:pt x="2636" y="1950"/>
                  </a:lnTo>
                  <a:lnTo>
                    <a:pt x="2605" y="1950"/>
                  </a:lnTo>
                  <a:lnTo>
                    <a:pt x="2565" y="1950"/>
                  </a:lnTo>
                  <a:lnTo>
                    <a:pt x="2534" y="1950"/>
                  </a:lnTo>
                  <a:lnTo>
                    <a:pt x="2502" y="1950"/>
                  </a:lnTo>
                  <a:lnTo>
                    <a:pt x="2471" y="1950"/>
                  </a:lnTo>
                  <a:lnTo>
                    <a:pt x="2447" y="1950"/>
                  </a:lnTo>
                  <a:lnTo>
                    <a:pt x="2415" y="1950"/>
                  </a:lnTo>
                  <a:lnTo>
                    <a:pt x="2392" y="1950"/>
                  </a:lnTo>
                  <a:lnTo>
                    <a:pt x="2368" y="1950"/>
                  </a:lnTo>
                  <a:lnTo>
                    <a:pt x="2344" y="1950"/>
                  </a:lnTo>
                  <a:lnTo>
                    <a:pt x="2313" y="1950"/>
                  </a:lnTo>
                  <a:lnTo>
                    <a:pt x="2281" y="1950"/>
                  </a:lnTo>
                  <a:lnTo>
                    <a:pt x="2258" y="1950"/>
                  </a:lnTo>
                  <a:lnTo>
                    <a:pt x="2234" y="1950"/>
                  </a:lnTo>
                  <a:lnTo>
                    <a:pt x="2210" y="1950"/>
                  </a:lnTo>
                  <a:lnTo>
                    <a:pt x="2171" y="1950"/>
                  </a:lnTo>
                  <a:lnTo>
                    <a:pt x="2139" y="1950"/>
                  </a:lnTo>
                  <a:lnTo>
                    <a:pt x="2108" y="1950"/>
                  </a:lnTo>
                  <a:lnTo>
                    <a:pt x="2084" y="1950"/>
                  </a:lnTo>
                  <a:lnTo>
                    <a:pt x="2052" y="1958"/>
                  </a:lnTo>
                  <a:lnTo>
                    <a:pt x="2029" y="1958"/>
                  </a:lnTo>
                  <a:lnTo>
                    <a:pt x="1997" y="1966"/>
                  </a:lnTo>
                  <a:lnTo>
                    <a:pt x="1973" y="1966"/>
                  </a:lnTo>
                  <a:lnTo>
                    <a:pt x="1950" y="1966"/>
                  </a:lnTo>
                  <a:lnTo>
                    <a:pt x="1926" y="1966"/>
                  </a:lnTo>
                  <a:lnTo>
                    <a:pt x="1894" y="1966"/>
                  </a:lnTo>
                  <a:lnTo>
                    <a:pt x="1863" y="1966"/>
                  </a:lnTo>
                  <a:lnTo>
                    <a:pt x="1831" y="1966"/>
                  </a:lnTo>
                  <a:lnTo>
                    <a:pt x="1800" y="1966"/>
                  </a:lnTo>
                  <a:lnTo>
                    <a:pt x="1768" y="1966"/>
                  </a:lnTo>
                  <a:lnTo>
                    <a:pt x="1737" y="1966"/>
                  </a:lnTo>
                  <a:lnTo>
                    <a:pt x="1713" y="1966"/>
                  </a:lnTo>
                  <a:lnTo>
                    <a:pt x="1689" y="1966"/>
                  </a:lnTo>
                  <a:lnTo>
                    <a:pt x="1665" y="1966"/>
                  </a:lnTo>
                  <a:lnTo>
                    <a:pt x="1634" y="1966"/>
                  </a:lnTo>
                  <a:lnTo>
                    <a:pt x="1602" y="1966"/>
                  </a:lnTo>
                  <a:lnTo>
                    <a:pt x="1571" y="1966"/>
                  </a:lnTo>
                  <a:lnTo>
                    <a:pt x="1531" y="1966"/>
                  </a:lnTo>
                  <a:lnTo>
                    <a:pt x="1508" y="1966"/>
                  </a:lnTo>
                  <a:lnTo>
                    <a:pt x="1468" y="1958"/>
                  </a:lnTo>
                  <a:lnTo>
                    <a:pt x="1437" y="1958"/>
                  </a:lnTo>
                  <a:lnTo>
                    <a:pt x="1413" y="1958"/>
                  </a:lnTo>
                  <a:lnTo>
                    <a:pt x="1389" y="1958"/>
                  </a:lnTo>
                  <a:lnTo>
                    <a:pt x="1358" y="1950"/>
                  </a:lnTo>
                  <a:lnTo>
                    <a:pt x="1334" y="1950"/>
                  </a:lnTo>
                  <a:lnTo>
                    <a:pt x="1302" y="1950"/>
                  </a:lnTo>
                  <a:lnTo>
                    <a:pt x="1279" y="1950"/>
                  </a:lnTo>
                  <a:lnTo>
                    <a:pt x="1255" y="1950"/>
                  </a:lnTo>
                  <a:lnTo>
                    <a:pt x="1231" y="1950"/>
                  </a:lnTo>
                  <a:lnTo>
                    <a:pt x="1192" y="1942"/>
                  </a:lnTo>
                  <a:lnTo>
                    <a:pt x="1152" y="1934"/>
                  </a:lnTo>
                  <a:lnTo>
                    <a:pt x="1129" y="1926"/>
                  </a:lnTo>
                  <a:lnTo>
                    <a:pt x="1152" y="1939"/>
                  </a:lnTo>
                  <a:lnTo>
                    <a:pt x="1105" y="1926"/>
                  </a:lnTo>
                  <a:lnTo>
                    <a:pt x="1081" y="1918"/>
                  </a:lnTo>
                  <a:lnTo>
                    <a:pt x="1056" y="1987"/>
                  </a:lnTo>
                  <a:lnTo>
                    <a:pt x="1026" y="1910"/>
                  </a:lnTo>
                  <a:lnTo>
                    <a:pt x="1002" y="1902"/>
                  </a:lnTo>
                  <a:lnTo>
                    <a:pt x="912" y="1939"/>
                  </a:lnTo>
                  <a:lnTo>
                    <a:pt x="960" y="1939"/>
                  </a:lnTo>
                  <a:lnTo>
                    <a:pt x="912" y="1939"/>
                  </a:lnTo>
                  <a:lnTo>
                    <a:pt x="864" y="1939"/>
                  </a:lnTo>
                  <a:lnTo>
                    <a:pt x="912" y="1939"/>
                  </a:lnTo>
                  <a:lnTo>
                    <a:pt x="816" y="1987"/>
                  </a:lnTo>
                  <a:lnTo>
                    <a:pt x="768" y="1939"/>
                  </a:lnTo>
                  <a:lnTo>
                    <a:pt x="720" y="1939"/>
                  </a:lnTo>
                  <a:lnTo>
                    <a:pt x="672" y="1939"/>
                  </a:lnTo>
                  <a:lnTo>
                    <a:pt x="624" y="1939"/>
                  </a:lnTo>
                  <a:lnTo>
                    <a:pt x="624" y="1987"/>
                  </a:lnTo>
                  <a:lnTo>
                    <a:pt x="600" y="1918"/>
                  </a:lnTo>
                  <a:lnTo>
                    <a:pt x="560" y="1926"/>
                  </a:lnTo>
                  <a:lnTo>
                    <a:pt x="528" y="1939"/>
                  </a:lnTo>
                  <a:lnTo>
                    <a:pt x="513" y="1926"/>
                  </a:lnTo>
                  <a:lnTo>
                    <a:pt x="481" y="1934"/>
                  </a:lnTo>
                  <a:lnTo>
                    <a:pt x="458" y="1934"/>
                  </a:lnTo>
                  <a:lnTo>
                    <a:pt x="418" y="1942"/>
                  </a:lnTo>
                  <a:lnTo>
                    <a:pt x="387" y="1942"/>
                  </a:lnTo>
                  <a:lnTo>
                    <a:pt x="363" y="1950"/>
                  </a:lnTo>
                  <a:lnTo>
                    <a:pt x="339" y="1958"/>
                  </a:lnTo>
                  <a:lnTo>
                    <a:pt x="316" y="1958"/>
                  </a:lnTo>
                  <a:lnTo>
                    <a:pt x="292" y="1958"/>
                  </a:lnTo>
                  <a:lnTo>
                    <a:pt x="1296" y="1939"/>
                  </a:lnTo>
                  <a:lnTo>
                    <a:pt x="229" y="1966"/>
                  </a:lnTo>
                  <a:lnTo>
                    <a:pt x="205" y="1966"/>
                  </a:lnTo>
                  <a:lnTo>
                    <a:pt x="181" y="1966"/>
                  </a:lnTo>
                  <a:lnTo>
                    <a:pt x="158" y="1966"/>
                  </a:lnTo>
                  <a:lnTo>
                    <a:pt x="134" y="1966"/>
                  </a:lnTo>
                  <a:lnTo>
                    <a:pt x="102" y="1966"/>
                  </a:lnTo>
                  <a:lnTo>
                    <a:pt x="87" y="1942"/>
                  </a:lnTo>
                  <a:lnTo>
                    <a:pt x="87" y="1918"/>
                  </a:lnTo>
                  <a:lnTo>
                    <a:pt x="87" y="1895"/>
                  </a:lnTo>
                  <a:lnTo>
                    <a:pt x="87" y="1871"/>
                  </a:lnTo>
                  <a:lnTo>
                    <a:pt x="87" y="1839"/>
                  </a:lnTo>
                  <a:lnTo>
                    <a:pt x="87" y="1816"/>
                  </a:lnTo>
                  <a:lnTo>
                    <a:pt x="87" y="1784"/>
                  </a:lnTo>
                  <a:lnTo>
                    <a:pt x="87" y="1760"/>
                  </a:lnTo>
                  <a:lnTo>
                    <a:pt x="87" y="1729"/>
                  </a:lnTo>
                  <a:lnTo>
                    <a:pt x="87" y="1697"/>
                  </a:lnTo>
                  <a:lnTo>
                    <a:pt x="87" y="1666"/>
                  </a:lnTo>
                  <a:lnTo>
                    <a:pt x="87" y="1634"/>
                  </a:lnTo>
                  <a:lnTo>
                    <a:pt x="87" y="1610"/>
                  </a:lnTo>
                  <a:lnTo>
                    <a:pt x="87" y="1579"/>
                  </a:lnTo>
                  <a:lnTo>
                    <a:pt x="79" y="1555"/>
                  </a:lnTo>
                  <a:lnTo>
                    <a:pt x="79" y="1531"/>
                  </a:lnTo>
                  <a:lnTo>
                    <a:pt x="79" y="1508"/>
                  </a:lnTo>
                  <a:lnTo>
                    <a:pt x="79" y="1476"/>
                  </a:lnTo>
                  <a:lnTo>
                    <a:pt x="79" y="1453"/>
                  </a:lnTo>
                  <a:lnTo>
                    <a:pt x="79" y="1421"/>
                  </a:lnTo>
                  <a:lnTo>
                    <a:pt x="79" y="1389"/>
                  </a:lnTo>
                  <a:lnTo>
                    <a:pt x="79" y="1350"/>
                  </a:lnTo>
                  <a:lnTo>
                    <a:pt x="79" y="1318"/>
                  </a:lnTo>
                  <a:lnTo>
                    <a:pt x="79" y="1279"/>
                  </a:lnTo>
                  <a:lnTo>
                    <a:pt x="79" y="1247"/>
                  </a:lnTo>
                  <a:lnTo>
                    <a:pt x="79" y="1208"/>
                  </a:lnTo>
                  <a:lnTo>
                    <a:pt x="79" y="1184"/>
                  </a:lnTo>
                  <a:lnTo>
                    <a:pt x="79" y="1161"/>
                  </a:lnTo>
                  <a:lnTo>
                    <a:pt x="79" y="1129"/>
                  </a:lnTo>
                  <a:lnTo>
                    <a:pt x="79" y="1097"/>
                  </a:lnTo>
                  <a:lnTo>
                    <a:pt x="79" y="1074"/>
                  </a:lnTo>
                  <a:lnTo>
                    <a:pt x="79" y="1042"/>
                  </a:lnTo>
                  <a:lnTo>
                    <a:pt x="71" y="1003"/>
                  </a:lnTo>
                  <a:lnTo>
                    <a:pt x="71" y="979"/>
                  </a:lnTo>
                  <a:lnTo>
                    <a:pt x="63" y="947"/>
                  </a:lnTo>
                  <a:lnTo>
                    <a:pt x="63" y="924"/>
                  </a:lnTo>
                  <a:lnTo>
                    <a:pt x="63" y="892"/>
                  </a:lnTo>
                  <a:lnTo>
                    <a:pt x="63" y="869"/>
                  </a:lnTo>
                  <a:lnTo>
                    <a:pt x="63" y="845"/>
                  </a:lnTo>
                  <a:lnTo>
                    <a:pt x="55" y="821"/>
                  </a:lnTo>
                  <a:lnTo>
                    <a:pt x="55" y="790"/>
                  </a:lnTo>
                  <a:lnTo>
                    <a:pt x="55" y="758"/>
                  </a:lnTo>
                  <a:lnTo>
                    <a:pt x="55" y="734"/>
                  </a:lnTo>
                  <a:lnTo>
                    <a:pt x="55" y="703"/>
                  </a:lnTo>
                  <a:lnTo>
                    <a:pt x="55" y="679"/>
                  </a:lnTo>
                  <a:lnTo>
                    <a:pt x="55" y="655"/>
                  </a:lnTo>
                  <a:lnTo>
                    <a:pt x="55" y="616"/>
                  </a:lnTo>
                  <a:lnTo>
                    <a:pt x="55" y="592"/>
                  </a:lnTo>
                  <a:lnTo>
                    <a:pt x="55" y="553"/>
                  </a:lnTo>
                  <a:lnTo>
                    <a:pt x="55" y="529"/>
                  </a:lnTo>
                  <a:lnTo>
                    <a:pt x="55" y="498"/>
                  </a:lnTo>
                  <a:lnTo>
                    <a:pt x="55" y="466"/>
                  </a:lnTo>
                  <a:lnTo>
                    <a:pt x="55" y="442"/>
                  </a:lnTo>
                  <a:lnTo>
                    <a:pt x="55" y="419"/>
                  </a:lnTo>
                  <a:lnTo>
                    <a:pt x="55" y="387"/>
                  </a:lnTo>
                  <a:lnTo>
                    <a:pt x="55" y="363"/>
                  </a:lnTo>
                  <a:lnTo>
                    <a:pt x="55" y="332"/>
                  </a:lnTo>
                  <a:lnTo>
                    <a:pt x="55" y="300"/>
                  </a:lnTo>
                  <a:lnTo>
                    <a:pt x="55" y="269"/>
                  </a:lnTo>
                  <a:lnTo>
                    <a:pt x="55" y="245"/>
                  </a:lnTo>
                  <a:lnTo>
                    <a:pt x="55" y="221"/>
                  </a:lnTo>
                  <a:lnTo>
                    <a:pt x="55" y="198"/>
                  </a:lnTo>
                  <a:lnTo>
                    <a:pt x="55" y="174"/>
                  </a:lnTo>
                  <a:lnTo>
                    <a:pt x="55" y="150"/>
                  </a:lnTo>
                  <a:lnTo>
                    <a:pt x="55" y="127"/>
                  </a:lnTo>
                  <a:lnTo>
                    <a:pt x="47" y="103"/>
                  </a:lnTo>
                  <a:lnTo>
                    <a:pt x="39" y="79"/>
                  </a:lnTo>
                  <a:lnTo>
                    <a:pt x="31" y="56"/>
                  </a:lnTo>
                  <a:lnTo>
                    <a:pt x="0" y="19"/>
                  </a:lnTo>
                </a:path>
              </a:pathLst>
            </a:custGeom>
            <a:solidFill>
              <a:schemeClr val="tx2"/>
            </a:solidFill>
            <a:ln w="12700" cap="rnd">
              <a:solidFill>
                <a:schemeClr val="tx1"/>
              </a:solidFill>
              <a:round/>
              <a:headEnd type="none" w="sm" len="sm"/>
              <a:tailEnd type="none" w="sm" len="sm"/>
            </a:ln>
          </p:spPr>
          <p:txBody>
            <a:bodyPr/>
            <a:lstStyle/>
            <a:p>
              <a:pPr defTabSz="914400" fontAlgn="base">
                <a:spcBef>
                  <a:spcPct val="0"/>
                </a:spcBef>
                <a:spcAft>
                  <a:spcPct val="0"/>
                </a:spcAft>
              </a:pPr>
              <a:endParaRPr lang="en-US" sz="1800">
                <a:solidFill>
                  <a:srgbClr val="000000"/>
                </a:solidFill>
              </a:endParaRPr>
            </a:p>
          </p:txBody>
        </p:sp>
        <p:sp>
          <p:nvSpPr>
            <p:cNvPr id="10" name="Line 5"/>
            <p:cNvSpPr>
              <a:spLocks noChangeShapeType="1"/>
            </p:cNvSpPr>
            <p:nvPr/>
          </p:nvSpPr>
          <p:spPr bwMode="auto">
            <a:xfrm>
              <a:off x="4116388" y="5486400"/>
              <a:ext cx="1522412" cy="0"/>
            </a:xfrm>
            <a:prstGeom prst="line">
              <a:avLst/>
            </a:prstGeom>
            <a:noFill/>
            <a:ln w="1270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11" name="Line 6"/>
            <p:cNvSpPr>
              <a:spLocks noChangeShapeType="1"/>
            </p:cNvSpPr>
            <p:nvPr/>
          </p:nvSpPr>
          <p:spPr bwMode="auto">
            <a:xfrm>
              <a:off x="3733800" y="4725988"/>
              <a:ext cx="0" cy="836612"/>
            </a:xfrm>
            <a:prstGeom prst="line">
              <a:avLst/>
            </a:prstGeom>
            <a:noFill/>
            <a:ln w="1270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12" name="Line 7"/>
            <p:cNvSpPr>
              <a:spLocks noChangeShapeType="1"/>
            </p:cNvSpPr>
            <p:nvPr/>
          </p:nvSpPr>
          <p:spPr bwMode="auto">
            <a:xfrm>
              <a:off x="3352800" y="1601788"/>
              <a:ext cx="0" cy="4189412"/>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13" name="Line 8"/>
            <p:cNvSpPr>
              <a:spLocks noChangeShapeType="1"/>
            </p:cNvSpPr>
            <p:nvPr/>
          </p:nvSpPr>
          <p:spPr bwMode="auto">
            <a:xfrm>
              <a:off x="3354388" y="5791200"/>
              <a:ext cx="69326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14" name="Rectangle 9"/>
            <p:cNvSpPr>
              <a:spLocks noChangeArrowheads="1"/>
            </p:cNvSpPr>
            <p:nvPr/>
          </p:nvSpPr>
          <p:spPr bwMode="auto">
            <a:xfrm>
              <a:off x="2879726" y="2193925"/>
              <a:ext cx="186013"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en-US" sz="1800">
                <a:solidFill>
                  <a:srgbClr val="000000"/>
                </a:solidFill>
                <a:latin typeface="Arial" panose="020B0604020202020204" pitchFamily="34" charset="0"/>
              </a:endParaRPr>
            </a:p>
          </p:txBody>
        </p:sp>
        <p:graphicFrame>
          <p:nvGraphicFramePr>
            <p:cNvPr id="15" name="Object 1"/>
            <p:cNvGraphicFramePr>
              <a:graphicFrameLocks/>
            </p:cNvGraphicFramePr>
            <p:nvPr>
              <p:extLst/>
            </p:nvPr>
          </p:nvGraphicFramePr>
          <p:xfrm>
            <a:off x="3022601" y="2503574"/>
            <a:ext cx="323850" cy="583658"/>
          </p:xfrm>
          <a:graphic>
            <a:graphicData uri="http://schemas.openxmlformats.org/presentationml/2006/ole">
              <mc:AlternateContent xmlns:mc="http://schemas.openxmlformats.org/markup-compatibility/2006">
                <mc:Choice xmlns:v="urn:schemas-microsoft-com:vml" Requires="v">
                  <p:oleObj spid="_x0000_s15414" name="Document" r:id="rId5" imgW="474663" imgH="750888" progId="Word.Document.8">
                    <p:embed/>
                  </p:oleObj>
                </mc:Choice>
                <mc:Fallback>
                  <p:oleObj name="Document" r:id="rId5" imgW="474663" imgH="750888" progId="Word.Document.8">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2601" y="2503574"/>
                          <a:ext cx="323850" cy="583658"/>
                        </a:xfrm>
                        <a:prstGeom prst="rect">
                          <a:avLst/>
                        </a:prstGeom>
                        <a:noFill/>
                        <a:ln>
                          <a:noFill/>
                        </a:ln>
                        <a:effectLst/>
                        <a:extLst/>
                      </p:spPr>
                    </p:pic>
                  </p:oleObj>
                </mc:Fallback>
              </mc:AlternateContent>
            </a:graphicData>
          </a:graphic>
        </p:graphicFrame>
        <p:sp>
          <p:nvSpPr>
            <p:cNvPr id="16" name="Rectangle 12"/>
            <p:cNvSpPr>
              <a:spLocks noChangeArrowheads="1"/>
            </p:cNvSpPr>
            <p:nvPr/>
          </p:nvSpPr>
          <p:spPr bwMode="auto">
            <a:xfrm>
              <a:off x="2678414" y="653651"/>
              <a:ext cx="2905122"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ts val="0"/>
                </a:spcBef>
                <a:spcAft>
                  <a:spcPct val="0"/>
                </a:spcAft>
                <a:buClrTx/>
                <a:buSzTx/>
                <a:buFont typeface="Wingdings" panose="05000000000000000000" pitchFamily="2" charset="2"/>
                <a:buNone/>
              </a:pPr>
              <a:r>
                <a:rPr lang="en-US" altLang="zh-CN" sz="1800" b="1" dirty="0">
                  <a:solidFill>
                    <a:srgbClr val="000000"/>
                  </a:solidFill>
                  <a:latin typeface="Calibri"/>
                  <a:cs typeface="Times New Roman" panose="02020603050405020304" pitchFamily="18" charset="0"/>
                </a:rPr>
                <a:t>Reachability</a:t>
              </a:r>
            </a:p>
            <a:p>
              <a:pPr defTabSz="914400" fontAlgn="base">
                <a:spcBef>
                  <a:spcPts val="0"/>
                </a:spcBef>
                <a:spcAft>
                  <a:spcPct val="0"/>
                </a:spcAft>
                <a:buClrTx/>
                <a:buSzTx/>
                <a:buFont typeface="Wingdings" panose="05000000000000000000" pitchFamily="2" charset="2"/>
                <a:buNone/>
              </a:pPr>
              <a:r>
                <a:rPr lang="en-US" altLang="zh-CN" sz="1800" b="1" dirty="0">
                  <a:solidFill>
                    <a:srgbClr val="000000"/>
                  </a:solidFill>
                  <a:latin typeface="Calibri"/>
                  <a:cs typeface="Times New Roman" panose="02020603050405020304" pitchFamily="18" charset="0"/>
                </a:rPr>
                <a:t>distance</a:t>
              </a:r>
            </a:p>
          </p:txBody>
        </p:sp>
        <p:sp>
          <p:nvSpPr>
            <p:cNvPr id="17" name="Rectangle 13"/>
            <p:cNvSpPr>
              <a:spLocks noChangeArrowheads="1"/>
            </p:cNvSpPr>
            <p:nvPr/>
          </p:nvSpPr>
          <p:spPr bwMode="auto">
            <a:xfrm>
              <a:off x="4346272" y="5797550"/>
              <a:ext cx="6321729" cy="518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lnSpc>
                  <a:spcPct val="70000"/>
                </a:lnSpc>
                <a:spcBef>
                  <a:spcPct val="50000"/>
                </a:spcBef>
                <a:spcAft>
                  <a:spcPct val="0"/>
                </a:spcAft>
                <a:buClrTx/>
                <a:buSzTx/>
                <a:buFont typeface="Wingdings" panose="05000000000000000000" pitchFamily="2" charset="2"/>
                <a:buNone/>
              </a:pPr>
              <a:r>
                <a:rPr lang="en-US" altLang="zh-CN" sz="1800" b="1" dirty="0">
                  <a:solidFill>
                    <a:srgbClr val="000000"/>
                  </a:solidFill>
                  <a:latin typeface="Calibri"/>
                </a:rPr>
                <a:t>Cluster-order of the objects</a:t>
              </a:r>
              <a:endParaRPr lang="en-US" altLang="zh-CN" sz="1800" dirty="0">
                <a:solidFill>
                  <a:srgbClr val="000000"/>
                </a:solidFill>
                <a:latin typeface="Calibri"/>
              </a:endParaRPr>
            </a:p>
          </p:txBody>
        </p:sp>
        <p:sp>
          <p:nvSpPr>
            <p:cNvPr id="18" name="Line 14"/>
            <p:cNvSpPr>
              <a:spLocks noChangeShapeType="1"/>
            </p:cNvSpPr>
            <p:nvPr/>
          </p:nvSpPr>
          <p:spPr bwMode="auto">
            <a:xfrm flipH="1">
              <a:off x="4878388" y="2439988"/>
              <a:ext cx="684212" cy="182721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19" name="Line 15"/>
            <p:cNvSpPr>
              <a:spLocks noChangeShapeType="1"/>
            </p:cNvSpPr>
            <p:nvPr/>
          </p:nvSpPr>
          <p:spPr bwMode="auto">
            <a:xfrm>
              <a:off x="6934200" y="2668588"/>
              <a:ext cx="0" cy="167481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0" name="Line 16"/>
            <p:cNvSpPr>
              <a:spLocks noChangeShapeType="1"/>
            </p:cNvSpPr>
            <p:nvPr/>
          </p:nvSpPr>
          <p:spPr bwMode="auto">
            <a:xfrm>
              <a:off x="7697789" y="1906589"/>
              <a:ext cx="911225" cy="235902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1" name="Line 17"/>
            <p:cNvSpPr>
              <a:spLocks noChangeShapeType="1"/>
            </p:cNvSpPr>
            <p:nvPr/>
          </p:nvSpPr>
          <p:spPr bwMode="auto">
            <a:xfrm>
              <a:off x="3659188" y="5562600"/>
              <a:ext cx="6170612" cy="0"/>
            </a:xfrm>
            <a:prstGeom prst="line">
              <a:avLst/>
            </a:prstGeom>
            <a:noFill/>
            <a:ln w="1016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2" name="Line 18"/>
            <p:cNvSpPr>
              <a:spLocks noChangeShapeType="1"/>
            </p:cNvSpPr>
            <p:nvPr/>
          </p:nvSpPr>
          <p:spPr bwMode="auto">
            <a:xfrm>
              <a:off x="3582988" y="5638800"/>
              <a:ext cx="6246812" cy="0"/>
            </a:xfrm>
            <a:prstGeom prst="line">
              <a:avLst/>
            </a:prstGeom>
            <a:noFill/>
            <a:ln w="1016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3" name="Line 19"/>
            <p:cNvSpPr>
              <a:spLocks noChangeShapeType="1"/>
            </p:cNvSpPr>
            <p:nvPr/>
          </p:nvSpPr>
          <p:spPr bwMode="auto">
            <a:xfrm>
              <a:off x="3278188" y="2819400"/>
              <a:ext cx="1508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4" name="Line 20"/>
            <p:cNvSpPr>
              <a:spLocks noChangeShapeType="1"/>
            </p:cNvSpPr>
            <p:nvPr/>
          </p:nvSpPr>
          <p:spPr bwMode="auto">
            <a:xfrm>
              <a:off x="3278188" y="2438400"/>
              <a:ext cx="1508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5" name="Rectangle 21"/>
            <p:cNvSpPr>
              <a:spLocks noChangeArrowheads="1"/>
            </p:cNvSpPr>
            <p:nvPr/>
          </p:nvSpPr>
          <p:spPr bwMode="auto">
            <a:xfrm>
              <a:off x="2669690" y="1823009"/>
              <a:ext cx="2745640" cy="66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Font typeface="Wingdings" panose="05000000000000000000" pitchFamily="2" charset="2"/>
                <a:buNone/>
              </a:pPr>
              <a:r>
                <a:rPr lang="en-US" altLang="zh-CN" sz="1800" b="1" dirty="0">
                  <a:solidFill>
                    <a:srgbClr val="000000"/>
                  </a:solidFill>
                  <a:latin typeface="Calibri"/>
                </a:rPr>
                <a:t>undefined</a:t>
              </a:r>
            </a:p>
          </p:txBody>
        </p:sp>
        <p:sp>
          <p:nvSpPr>
            <p:cNvPr id="26" name="Line 22"/>
            <p:cNvSpPr>
              <a:spLocks noChangeShapeType="1"/>
            </p:cNvSpPr>
            <p:nvPr/>
          </p:nvSpPr>
          <p:spPr bwMode="auto">
            <a:xfrm>
              <a:off x="3354388" y="4191000"/>
              <a:ext cx="716121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graphicFrame>
          <p:nvGraphicFramePr>
            <p:cNvPr id="27" name="Object 2"/>
            <p:cNvGraphicFramePr>
              <a:graphicFrameLocks/>
            </p:cNvGraphicFramePr>
            <p:nvPr>
              <p:extLst/>
            </p:nvPr>
          </p:nvGraphicFramePr>
          <p:xfrm>
            <a:off x="2905629" y="3938587"/>
            <a:ext cx="495300" cy="809625"/>
          </p:xfrm>
          <a:graphic>
            <a:graphicData uri="http://schemas.openxmlformats.org/presentationml/2006/ole">
              <mc:AlternateContent xmlns:mc="http://schemas.openxmlformats.org/markup-compatibility/2006">
                <mc:Choice xmlns:v="urn:schemas-microsoft-com:vml" Requires="v">
                  <p:oleObj spid="_x0000_s15415" name="Document" r:id="rId7" imgW="467492" imgH="750783" progId="Word.Document.8">
                    <p:embed/>
                  </p:oleObj>
                </mc:Choice>
                <mc:Fallback>
                  <p:oleObj name="Document" r:id="rId7" imgW="467492" imgH="750783" progId="Word.Document.8">
                    <p:embed/>
                    <p:pic>
                      <p:nvPicPr>
                        <p:cNvPr id="0" name=""/>
                        <p:cNvPicPr>
                          <a:picLocks noChangeArrowheads="1"/>
                        </p:cNvPicPr>
                        <p:nvPr/>
                      </p:nvPicPr>
                      <p:blipFill>
                        <a:blip r:embed="rId8"/>
                        <a:srcRect/>
                        <a:stretch>
                          <a:fillRect/>
                        </a:stretch>
                      </p:blipFill>
                      <p:spPr bwMode="auto">
                        <a:xfrm>
                          <a:off x="2905629" y="3938587"/>
                          <a:ext cx="49530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8" name="Group 27"/>
            <p:cNvGrpSpPr>
              <a:grpSpLocks/>
            </p:cNvGrpSpPr>
            <p:nvPr/>
          </p:nvGrpSpPr>
          <p:grpSpPr bwMode="auto">
            <a:xfrm>
              <a:off x="5416550" y="1149350"/>
              <a:ext cx="2349500" cy="1816100"/>
              <a:chOff x="2452" y="724"/>
              <a:chExt cx="1480" cy="1144"/>
            </a:xfrm>
          </p:grpSpPr>
          <p:sp>
            <p:nvSpPr>
              <p:cNvPr id="29" name="Oval 28"/>
              <p:cNvSpPr>
                <a:spLocks noChangeArrowheads="1"/>
              </p:cNvSpPr>
              <p:nvPr/>
            </p:nvSpPr>
            <p:spPr bwMode="auto">
              <a:xfrm>
                <a:off x="2644" y="110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0" name="Oval 29"/>
              <p:cNvSpPr>
                <a:spLocks noChangeArrowheads="1"/>
              </p:cNvSpPr>
              <p:nvPr/>
            </p:nvSpPr>
            <p:spPr bwMode="auto">
              <a:xfrm>
                <a:off x="2596" y="115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1" name="Oval 30"/>
              <p:cNvSpPr>
                <a:spLocks noChangeArrowheads="1"/>
              </p:cNvSpPr>
              <p:nvPr/>
            </p:nvSpPr>
            <p:spPr bwMode="auto">
              <a:xfrm>
                <a:off x="2548" y="115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2" name="Oval 31"/>
              <p:cNvSpPr>
                <a:spLocks noChangeArrowheads="1"/>
              </p:cNvSpPr>
              <p:nvPr/>
            </p:nvSpPr>
            <p:spPr bwMode="auto">
              <a:xfrm>
                <a:off x="2596" y="120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3" name="Oval 32"/>
              <p:cNvSpPr>
                <a:spLocks noChangeArrowheads="1"/>
              </p:cNvSpPr>
              <p:nvPr/>
            </p:nvSpPr>
            <p:spPr bwMode="auto">
              <a:xfrm>
                <a:off x="2692" y="120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4" name="Oval 33"/>
              <p:cNvSpPr>
                <a:spLocks noChangeArrowheads="1"/>
              </p:cNvSpPr>
              <p:nvPr/>
            </p:nvSpPr>
            <p:spPr bwMode="auto">
              <a:xfrm>
                <a:off x="2452" y="1252"/>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5" name="Oval 34"/>
              <p:cNvSpPr>
                <a:spLocks noChangeArrowheads="1"/>
              </p:cNvSpPr>
              <p:nvPr/>
            </p:nvSpPr>
            <p:spPr bwMode="auto">
              <a:xfrm>
                <a:off x="2596" y="134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6" name="Oval 35"/>
              <p:cNvSpPr>
                <a:spLocks noChangeArrowheads="1"/>
              </p:cNvSpPr>
              <p:nvPr/>
            </p:nvSpPr>
            <p:spPr bwMode="auto">
              <a:xfrm>
                <a:off x="2548" y="130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7" name="Oval 36"/>
              <p:cNvSpPr>
                <a:spLocks noChangeArrowheads="1"/>
              </p:cNvSpPr>
              <p:nvPr/>
            </p:nvSpPr>
            <p:spPr bwMode="auto">
              <a:xfrm>
                <a:off x="2740" y="134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8" name="Oval 37"/>
              <p:cNvSpPr>
                <a:spLocks noChangeArrowheads="1"/>
              </p:cNvSpPr>
              <p:nvPr/>
            </p:nvSpPr>
            <p:spPr bwMode="auto">
              <a:xfrm>
                <a:off x="2644" y="130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9" name="Oval 38"/>
              <p:cNvSpPr>
                <a:spLocks noChangeArrowheads="1"/>
              </p:cNvSpPr>
              <p:nvPr/>
            </p:nvSpPr>
            <p:spPr bwMode="auto">
              <a:xfrm>
                <a:off x="3364" y="134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40" name="Oval 39"/>
              <p:cNvSpPr>
                <a:spLocks noChangeArrowheads="1"/>
              </p:cNvSpPr>
              <p:nvPr/>
            </p:nvSpPr>
            <p:spPr bwMode="auto">
              <a:xfrm>
                <a:off x="3316" y="139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41" name="Oval 40"/>
              <p:cNvSpPr>
                <a:spLocks noChangeArrowheads="1"/>
              </p:cNvSpPr>
              <p:nvPr/>
            </p:nvSpPr>
            <p:spPr bwMode="auto">
              <a:xfrm>
                <a:off x="3268" y="139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42" name="Oval 41"/>
              <p:cNvSpPr>
                <a:spLocks noChangeArrowheads="1"/>
              </p:cNvSpPr>
              <p:nvPr/>
            </p:nvSpPr>
            <p:spPr bwMode="auto">
              <a:xfrm>
                <a:off x="3316" y="144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43" name="Oval 42"/>
              <p:cNvSpPr>
                <a:spLocks noChangeArrowheads="1"/>
              </p:cNvSpPr>
              <p:nvPr/>
            </p:nvSpPr>
            <p:spPr bwMode="auto">
              <a:xfrm>
                <a:off x="3412" y="144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44" name="Oval 43"/>
              <p:cNvSpPr>
                <a:spLocks noChangeArrowheads="1"/>
              </p:cNvSpPr>
              <p:nvPr/>
            </p:nvSpPr>
            <p:spPr bwMode="auto">
              <a:xfrm>
                <a:off x="3460" y="1492"/>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45" name="Oval 44"/>
              <p:cNvSpPr>
                <a:spLocks noChangeArrowheads="1"/>
              </p:cNvSpPr>
              <p:nvPr/>
            </p:nvSpPr>
            <p:spPr bwMode="auto">
              <a:xfrm>
                <a:off x="3316" y="158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46" name="Oval 45"/>
              <p:cNvSpPr>
                <a:spLocks noChangeArrowheads="1"/>
              </p:cNvSpPr>
              <p:nvPr/>
            </p:nvSpPr>
            <p:spPr bwMode="auto">
              <a:xfrm>
                <a:off x="3268" y="154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47" name="Oval 46"/>
              <p:cNvSpPr>
                <a:spLocks noChangeArrowheads="1"/>
              </p:cNvSpPr>
              <p:nvPr/>
            </p:nvSpPr>
            <p:spPr bwMode="auto">
              <a:xfrm>
                <a:off x="3460" y="158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48" name="Oval 47"/>
              <p:cNvSpPr>
                <a:spLocks noChangeArrowheads="1"/>
              </p:cNvSpPr>
              <p:nvPr/>
            </p:nvSpPr>
            <p:spPr bwMode="auto">
              <a:xfrm>
                <a:off x="3364" y="154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49" name="Oval 48"/>
              <p:cNvSpPr>
                <a:spLocks noChangeArrowheads="1"/>
              </p:cNvSpPr>
              <p:nvPr/>
            </p:nvSpPr>
            <p:spPr bwMode="auto">
              <a:xfrm>
                <a:off x="3700" y="72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50" name="Oval 49"/>
              <p:cNvSpPr>
                <a:spLocks noChangeArrowheads="1"/>
              </p:cNvSpPr>
              <p:nvPr/>
            </p:nvSpPr>
            <p:spPr bwMode="auto">
              <a:xfrm>
                <a:off x="3652" y="772"/>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51" name="Oval 50"/>
              <p:cNvSpPr>
                <a:spLocks noChangeArrowheads="1"/>
              </p:cNvSpPr>
              <p:nvPr/>
            </p:nvSpPr>
            <p:spPr bwMode="auto">
              <a:xfrm>
                <a:off x="3604" y="772"/>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52" name="Oval 51"/>
              <p:cNvSpPr>
                <a:spLocks noChangeArrowheads="1"/>
              </p:cNvSpPr>
              <p:nvPr/>
            </p:nvSpPr>
            <p:spPr bwMode="auto">
              <a:xfrm>
                <a:off x="3652" y="82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53" name="Oval 52"/>
              <p:cNvSpPr>
                <a:spLocks noChangeArrowheads="1"/>
              </p:cNvSpPr>
              <p:nvPr/>
            </p:nvSpPr>
            <p:spPr bwMode="auto">
              <a:xfrm>
                <a:off x="3748" y="82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54" name="Oval 53"/>
              <p:cNvSpPr>
                <a:spLocks noChangeArrowheads="1"/>
              </p:cNvSpPr>
              <p:nvPr/>
            </p:nvSpPr>
            <p:spPr bwMode="auto">
              <a:xfrm>
                <a:off x="3556" y="86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55" name="Oval 54"/>
              <p:cNvSpPr>
                <a:spLocks noChangeArrowheads="1"/>
              </p:cNvSpPr>
              <p:nvPr/>
            </p:nvSpPr>
            <p:spPr bwMode="auto">
              <a:xfrm>
                <a:off x="3652" y="96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56" name="Oval 55"/>
              <p:cNvSpPr>
                <a:spLocks noChangeArrowheads="1"/>
              </p:cNvSpPr>
              <p:nvPr/>
            </p:nvSpPr>
            <p:spPr bwMode="auto">
              <a:xfrm>
                <a:off x="3604" y="91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57" name="Oval 56"/>
              <p:cNvSpPr>
                <a:spLocks noChangeArrowheads="1"/>
              </p:cNvSpPr>
              <p:nvPr/>
            </p:nvSpPr>
            <p:spPr bwMode="auto">
              <a:xfrm>
                <a:off x="3796" y="96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58" name="Oval 57"/>
              <p:cNvSpPr>
                <a:spLocks noChangeArrowheads="1"/>
              </p:cNvSpPr>
              <p:nvPr/>
            </p:nvSpPr>
            <p:spPr bwMode="auto">
              <a:xfrm>
                <a:off x="3700" y="91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59" name="Oval 58"/>
              <p:cNvSpPr>
                <a:spLocks noChangeArrowheads="1"/>
              </p:cNvSpPr>
              <p:nvPr/>
            </p:nvSpPr>
            <p:spPr bwMode="auto">
              <a:xfrm>
                <a:off x="2740" y="106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0" name="Oval 59"/>
              <p:cNvSpPr>
                <a:spLocks noChangeArrowheads="1"/>
              </p:cNvSpPr>
              <p:nvPr/>
            </p:nvSpPr>
            <p:spPr bwMode="auto">
              <a:xfrm>
                <a:off x="2788" y="115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1" name="Oval 60"/>
              <p:cNvSpPr>
                <a:spLocks noChangeArrowheads="1"/>
              </p:cNvSpPr>
              <p:nvPr/>
            </p:nvSpPr>
            <p:spPr bwMode="auto">
              <a:xfrm>
                <a:off x="2836" y="130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2" name="Oval 61"/>
              <p:cNvSpPr>
                <a:spLocks noChangeArrowheads="1"/>
              </p:cNvSpPr>
              <p:nvPr/>
            </p:nvSpPr>
            <p:spPr bwMode="auto">
              <a:xfrm>
                <a:off x="2740" y="1252"/>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3" name="Oval 62"/>
              <p:cNvSpPr>
                <a:spLocks noChangeArrowheads="1"/>
              </p:cNvSpPr>
              <p:nvPr/>
            </p:nvSpPr>
            <p:spPr bwMode="auto">
              <a:xfrm>
                <a:off x="3556" y="158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4" name="Oval 63"/>
              <p:cNvSpPr>
                <a:spLocks noChangeArrowheads="1"/>
              </p:cNvSpPr>
              <p:nvPr/>
            </p:nvSpPr>
            <p:spPr bwMode="auto">
              <a:xfrm>
                <a:off x="2836" y="163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5" name="Oval 64"/>
              <p:cNvSpPr>
                <a:spLocks noChangeArrowheads="1"/>
              </p:cNvSpPr>
              <p:nvPr/>
            </p:nvSpPr>
            <p:spPr bwMode="auto">
              <a:xfrm>
                <a:off x="3892" y="106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6" name="Oval 65"/>
              <p:cNvSpPr>
                <a:spLocks noChangeArrowheads="1"/>
              </p:cNvSpPr>
              <p:nvPr/>
            </p:nvSpPr>
            <p:spPr bwMode="auto">
              <a:xfrm>
                <a:off x="3700" y="110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7" name="Oval 66"/>
              <p:cNvSpPr>
                <a:spLocks noChangeArrowheads="1"/>
              </p:cNvSpPr>
              <p:nvPr/>
            </p:nvSpPr>
            <p:spPr bwMode="auto">
              <a:xfrm>
                <a:off x="3844" y="134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8" name="Oval 67"/>
              <p:cNvSpPr>
                <a:spLocks noChangeArrowheads="1"/>
              </p:cNvSpPr>
              <p:nvPr/>
            </p:nvSpPr>
            <p:spPr bwMode="auto">
              <a:xfrm>
                <a:off x="3652" y="1492"/>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9" name="Oval 68"/>
              <p:cNvSpPr>
                <a:spLocks noChangeArrowheads="1"/>
              </p:cNvSpPr>
              <p:nvPr/>
            </p:nvSpPr>
            <p:spPr bwMode="auto">
              <a:xfrm>
                <a:off x="3220" y="72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0" name="Oval 69"/>
              <p:cNvSpPr>
                <a:spLocks noChangeArrowheads="1"/>
              </p:cNvSpPr>
              <p:nvPr/>
            </p:nvSpPr>
            <p:spPr bwMode="auto">
              <a:xfrm>
                <a:off x="3220" y="96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1" name="Oval 70"/>
              <p:cNvSpPr>
                <a:spLocks noChangeArrowheads="1"/>
              </p:cNvSpPr>
              <p:nvPr/>
            </p:nvSpPr>
            <p:spPr bwMode="auto">
              <a:xfrm>
                <a:off x="3316" y="106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2" name="Oval 71"/>
              <p:cNvSpPr>
                <a:spLocks noChangeArrowheads="1"/>
              </p:cNvSpPr>
              <p:nvPr/>
            </p:nvSpPr>
            <p:spPr bwMode="auto">
              <a:xfrm>
                <a:off x="3124" y="110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3" name="Oval 72"/>
              <p:cNvSpPr>
                <a:spLocks noChangeArrowheads="1"/>
              </p:cNvSpPr>
              <p:nvPr/>
            </p:nvSpPr>
            <p:spPr bwMode="auto">
              <a:xfrm>
                <a:off x="2692" y="168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4" name="Oval 73"/>
              <p:cNvSpPr>
                <a:spLocks noChangeArrowheads="1"/>
              </p:cNvSpPr>
              <p:nvPr/>
            </p:nvSpPr>
            <p:spPr bwMode="auto">
              <a:xfrm>
                <a:off x="2788" y="182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5" name="Oval 74"/>
              <p:cNvSpPr>
                <a:spLocks noChangeArrowheads="1"/>
              </p:cNvSpPr>
              <p:nvPr/>
            </p:nvSpPr>
            <p:spPr bwMode="auto">
              <a:xfrm>
                <a:off x="3268" y="158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6" name="Oval 75"/>
              <p:cNvSpPr>
                <a:spLocks noChangeArrowheads="1"/>
              </p:cNvSpPr>
              <p:nvPr/>
            </p:nvSpPr>
            <p:spPr bwMode="auto">
              <a:xfrm>
                <a:off x="3124" y="154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7" name="Oval 76"/>
              <p:cNvSpPr>
                <a:spLocks noChangeArrowheads="1"/>
              </p:cNvSpPr>
              <p:nvPr/>
            </p:nvSpPr>
            <p:spPr bwMode="auto">
              <a:xfrm>
                <a:off x="3028" y="134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8" name="Oval 77"/>
              <p:cNvSpPr>
                <a:spLocks noChangeArrowheads="1"/>
              </p:cNvSpPr>
              <p:nvPr/>
            </p:nvSpPr>
            <p:spPr bwMode="auto">
              <a:xfrm>
                <a:off x="3508" y="115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9" name="Oval 78"/>
              <p:cNvSpPr>
                <a:spLocks noChangeArrowheads="1"/>
              </p:cNvSpPr>
              <p:nvPr/>
            </p:nvSpPr>
            <p:spPr bwMode="auto">
              <a:xfrm>
                <a:off x="2932" y="82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80" name="Oval 79"/>
              <p:cNvSpPr>
                <a:spLocks noChangeArrowheads="1"/>
              </p:cNvSpPr>
              <p:nvPr/>
            </p:nvSpPr>
            <p:spPr bwMode="auto">
              <a:xfrm>
                <a:off x="3124" y="144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grpSp>
      </p:grpSp>
    </p:spTree>
    <p:extLst>
      <p:ext uri="{BB962C8B-B14F-4D97-AF65-F5344CB8AC3E}">
        <p14:creationId xmlns:p14="http://schemas.microsoft.com/office/powerpoint/2010/main" val="2838878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95984" y="295275"/>
            <a:ext cx="12568959" cy="609600"/>
          </a:xfrm>
        </p:spPr>
        <p:txBody>
          <a:bodyPr vert="horz" lIns="92075" tIns="46038" rIns="92075" bIns="46038" rtlCol="0" anchor="ctr">
            <a:noAutofit/>
          </a:bodyPr>
          <a:lstStyle/>
          <a:p>
            <a:r>
              <a:rPr lang="en-US" altLang="zh-CN" sz="3800" dirty="0">
                <a:ea typeface="SimSun" panose="02010600030101010101" pitchFamily="2" charset="-122"/>
              </a:rPr>
              <a:t>OPTICS: Finding Hierarchically Nested Clustering Structures </a:t>
            </a:r>
          </a:p>
        </p:txBody>
      </p:sp>
      <p:sp>
        <p:nvSpPr>
          <p:cNvPr id="24579" name="Rectangle 3"/>
          <p:cNvSpPr>
            <a:spLocks noGrp="1" noChangeArrowheads="1"/>
          </p:cNvSpPr>
          <p:nvPr>
            <p:ph type="body" sz="half" idx="1"/>
          </p:nvPr>
        </p:nvSpPr>
        <p:spPr>
          <a:xfrm>
            <a:off x="587966" y="1117363"/>
            <a:ext cx="10837415" cy="5434994"/>
          </a:xfrm>
        </p:spPr>
        <p:txBody>
          <a:bodyPr vert="horz" lIns="92075" tIns="46038" rIns="92075" bIns="46038" rtlCol="0">
            <a:noAutofit/>
          </a:bodyPr>
          <a:lstStyle/>
          <a:p>
            <a:r>
              <a:rPr lang="en-US" altLang="zh-CN" dirty="0">
                <a:ea typeface="SimSun" panose="02010600030101010101" pitchFamily="2" charset="-122"/>
              </a:rPr>
              <a:t>OPTICS produces a special cluster-ordering of the data points with respect to its density-based clustering structure  </a:t>
            </a:r>
          </a:p>
          <a:p>
            <a:pPr lvl="1"/>
            <a:r>
              <a:rPr lang="en-US" altLang="zh-CN" dirty="0">
                <a:ea typeface="SimSun" panose="02010600030101010101" pitchFamily="2" charset="-122"/>
              </a:rPr>
              <a:t>The cluster-ordering contains information equivalent to the density-based </a:t>
            </a:r>
            <a:r>
              <a:rPr lang="en-US" altLang="zh-CN" dirty="0" err="1">
                <a:ea typeface="SimSun" panose="02010600030101010101" pitchFamily="2" charset="-122"/>
              </a:rPr>
              <a:t>clusterings</a:t>
            </a:r>
            <a:r>
              <a:rPr lang="en-US" altLang="zh-CN" dirty="0">
                <a:ea typeface="SimSun" panose="02010600030101010101" pitchFamily="2" charset="-122"/>
              </a:rPr>
              <a:t> corresponding to a broad range of parameter settings</a:t>
            </a:r>
          </a:p>
          <a:p>
            <a:pPr lvl="1"/>
            <a:r>
              <a:rPr lang="en-US" altLang="zh-CN" dirty="0">
                <a:ea typeface="SimSun" panose="02010600030101010101" pitchFamily="2" charset="-122"/>
              </a:rPr>
              <a:t>Good for both automatic and interactive cluster analysis—finding intrinsic, even hierarchically nested clustering structures</a:t>
            </a:r>
          </a:p>
        </p:txBody>
      </p:sp>
      <p:pic>
        <p:nvPicPr>
          <p:cNvPr id="4" name="Picture 4" descr="OPTI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5840" y="3547997"/>
            <a:ext cx="4348425" cy="2818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OPTICSO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8073" y="3519328"/>
            <a:ext cx="4652918" cy="287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800772" y="6395089"/>
            <a:ext cx="7456321" cy="338554"/>
          </a:xfrm>
          <a:prstGeom prst="rect">
            <a:avLst/>
          </a:prstGeom>
          <a:solidFill>
            <a:srgbClr val="FFFF66"/>
          </a:solidFill>
        </p:spPr>
        <p:txBody>
          <a:bodyPr wrap="square" rtlCol="0">
            <a:spAutoFit/>
          </a:bodyPr>
          <a:lstStyle/>
          <a:p>
            <a:pPr algn="ctr" defTabSz="914400" fontAlgn="base">
              <a:lnSpc>
                <a:spcPct val="80000"/>
              </a:lnSpc>
              <a:spcBef>
                <a:spcPct val="50000"/>
              </a:spcBef>
              <a:spcAft>
                <a:spcPct val="0"/>
              </a:spcAft>
            </a:pPr>
            <a:r>
              <a:rPr lang="en-US" altLang="zh-CN" sz="2000" b="1" dirty="0">
                <a:solidFill>
                  <a:srgbClr val="000000"/>
                </a:solidFill>
                <a:cs typeface="Times New Roman" panose="02020603050405020304" pitchFamily="18" charset="0"/>
              </a:rPr>
              <a:t> </a:t>
            </a:r>
            <a:r>
              <a:rPr lang="en-US" altLang="zh-CN" sz="2000" dirty="0">
                <a:solidFill>
                  <a:srgbClr val="000000"/>
                </a:solidFill>
                <a:cs typeface="Times New Roman" panose="02020603050405020304" pitchFamily="18" charset="0"/>
              </a:rPr>
              <a:t>Finding nested clustering structures with different parameter settings</a:t>
            </a:r>
          </a:p>
        </p:txBody>
      </p:sp>
    </p:spTree>
    <p:extLst>
      <p:ext uri="{BB962C8B-B14F-4D97-AF65-F5344CB8AC3E}">
        <p14:creationId xmlns:p14="http://schemas.microsoft.com/office/powerpoint/2010/main" val="16887696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vert="horz" lIns="92075" tIns="46038" rIns="92075" bIns="46038" rtlCol="0" anchor="ctr">
            <a:noAutofit/>
          </a:bodyPr>
          <a:lstStyle/>
          <a:p>
            <a:r>
              <a:rPr lang="en-US" altLang="zh-CN" dirty="0">
                <a:ea typeface="SimSun" panose="02010600030101010101" pitchFamily="2" charset="-122"/>
              </a:rPr>
              <a:t>Grid-Based Clustering Methods </a:t>
            </a:r>
            <a:endParaRPr lang="en-US" altLang="zh-CN" sz="4000" dirty="0">
              <a:ea typeface="SimSun" panose="02010600030101010101" pitchFamily="2" charset="-122"/>
            </a:endParaRPr>
          </a:p>
        </p:txBody>
      </p:sp>
      <p:sp>
        <p:nvSpPr>
          <p:cNvPr id="24579" name="Rectangle 3"/>
          <p:cNvSpPr>
            <a:spLocks noGrp="1" noChangeArrowheads="1"/>
          </p:cNvSpPr>
          <p:nvPr>
            <p:ph type="body" sz="half" idx="1"/>
          </p:nvPr>
        </p:nvSpPr>
        <p:spPr>
          <a:xfrm>
            <a:off x="529389" y="1151818"/>
            <a:ext cx="11080528" cy="5393840"/>
          </a:xfrm>
        </p:spPr>
        <p:txBody>
          <a:bodyPr vert="horz" lIns="92075" tIns="46038" rIns="92075" bIns="46038" rtlCol="0">
            <a:noAutofit/>
          </a:bodyPr>
          <a:lstStyle/>
          <a:p>
            <a:r>
              <a:rPr lang="en-US" altLang="zh-CN" dirty="0">
                <a:ea typeface="SimSun" panose="02010600030101010101" pitchFamily="2" charset="-122"/>
              </a:rPr>
              <a:t>Grid-Based Clustering: Explore multi-resolution grid data structure in clustering</a:t>
            </a:r>
          </a:p>
          <a:p>
            <a:pPr lvl="1"/>
            <a:r>
              <a:rPr lang="en-US" dirty="0"/>
              <a:t>Partition the data space into a finite number of cells to form a grid structure </a:t>
            </a:r>
          </a:p>
          <a:p>
            <a:pPr lvl="1"/>
            <a:r>
              <a:rPr lang="en-US" dirty="0"/>
              <a:t>Find clusters (dense regions) from the cells in the grid structure</a:t>
            </a:r>
          </a:p>
          <a:p>
            <a:r>
              <a:rPr lang="en-US" altLang="zh-CN" dirty="0">
                <a:ea typeface="SimSun" panose="02010600030101010101" pitchFamily="2" charset="-122"/>
              </a:rPr>
              <a:t>Features and challenges of a typical grid-based algorithm</a:t>
            </a:r>
          </a:p>
          <a:p>
            <a:pPr lvl="1"/>
            <a:r>
              <a:rPr lang="en-US" dirty="0"/>
              <a:t>Efficiency and scalability: # of cells &lt;&lt; # of data points </a:t>
            </a:r>
          </a:p>
          <a:p>
            <a:pPr lvl="1"/>
            <a:r>
              <a:rPr lang="en-US" dirty="0"/>
              <a:t>Uniformity: Uniform, hard to handle highly irregular data distributions</a:t>
            </a:r>
          </a:p>
          <a:p>
            <a:pPr lvl="1"/>
            <a:r>
              <a:rPr lang="en-US" dirty="0"/>
              <a:t>Locality: Limited by predefined cell sizes, borders, and the density threshold  </a:t>
            </a:r>
          </a:p>
          <a:p>
            <a:pPr lvl="1"/>
            <a:r>
              <a:rPr lang="en-US" dirty="0"/>
              <a:t>Curse of dimensionality: Hard to cluster high-dimensional data</a:t>
            </a:r>
          </a:p>
          <a:p>
            <a:r>
              <a:rPr lang="en-US" altLang="zh-CN" dirty="0">
                <a:ea typeface="SimSun" panose="02010600030101010101" pitchFamily="2" charset="-122"/>
              </a:rPr>
              <a:t>Methods to be introduced</a:t>
            </a:r>
          </a:p>
          <a:p>
            <a:pPr lvl="1"/>
            <a:r>
              <a:rPr lang="en-US" altLang="zh-CN" b="1" dirty="0">
                <a:ea typeface="SimSun" panose="02010600030101010101" pitchFamily="2" charset="-122"/>
              </a:rPr>
              <a:t>STING</a:t>
            </a:r>
            <a:r>
              <a:rPr lang="en-US" altLang="zh-CN" dirty="0">
                <a:solidFill>
                  <a:srgbClr val="FF0000"/>
                </a:solidFill>
                <a:ea typeface="SimSun" panose="02010600030101010101" pitchFamily="2" charset="-122"/>
              </a:rPr>
              <a:t> </a:t>
            </a:r>
            <a:r>
              <a:rPr lang="en-US" altLang="zh-CN" dirty="0">
                <a:ea typeface="SimSun" panose="02010600030101010101" pitchFamily="2" charset="-122"/>
              </a:rPr>
              <a:t>(a </a:t>
            </a:r>
            <a:r>
              <a:rPr lang="en-US" altLang="zh-CN" dirty="0" err="1">
                <a:ea typeface="SimSun" panose="02010600030101010101" pitchFamily="2" charset="-122"/>
              </a:rPr>
              <a:t>STatistical</a:t>
            </a:r>
            <a:r>
              <a:rPr lang="en-US" altLang="zh-CN" dirty="0">
                <a:ea typeface="SimSun" panose="02010600030101010101" pitchFamily="2" charset="-122"/>
              </a:rPr>
              <a:t> </a:t>
            </a:r>
            <a:r>
              <a:rPr lang="en-US" altLang="zh-CN" dirty="0" err="1">
                <a:ea typeface="SimSun" panose="02010600030101010101" pitchFamily="2" charset="-122"/>
              </a:rPr>
              <a:t>INformation</a:t>
            </a:r>
            <a:r>
              <a:rPr lang="en-US" altLang="zh-CN" dirty="0">
                <a:ea typeface="SimSun" panose="02010600030101010101" pitchFamily="2" charset="-122"/>
              </a:rPr>
              <a:t> Grid approach) (Wang, Yang and </a:t>
            </a:r>
            <a:r>
              <a:rPr lang="en-US" altLang="zh-CN" dirty="0" err="1">
                <a:ea typeface="SimSun" panose="02010600030101010101" pitchFamily="2" charset="-122"/>
              </a:rPr>
              <a:t>Muntz</a:t>
            </a:r>
            <a:r>
              <a:rPr lang="en-US" altLang="zh-CN" dirty="0">
                <a:ea typeface="SimSun" panose="02010600030101010101" pitchFamily="2" charset="-122"/>
              </a:rPr>
              <a:t>, VLDB’97)</a:t>
            </a:r>
          </a:p>
          <a:p>
            <a:pPr lvl="1"/>
            <a:r>
              <a:rPr lang="en-US" altLang="zh-CN" b="1" dirty="0">
                <a:ea typeface="SimSun" panose="02010600030101010101" pitchFamily="2" charset="-122"/>
              </a:rPr>
              <a:t>CLIQUE</a:t>
            </a:r>
            <a:r>
              <a:rPr lang="en-US" altLang="zh-CN" dirty="0">
                <a:ea typeface="SimSun" panose="02010600030101010101" pitchFamily="2" charset="-122"/>
              </a:rPr>
              <a:t> (Agrawal, </a:t>
            </a:r>
            <a:r>
              <a:rPr lang="en-US" dirty="0" err="1"/>
              <a:t>Gehrke</a:t>
            </a:r>
            <a:r>
              <a:rPr lang="en-US" dirty="0"/>
              <a:t>, </a:t>
            </a:r>
            <a:r>
              <a:rPr lang="en-US" dirty="0" err="1"/>
              <a:t>Gunopulos</a:t>
            </a:r>
            <a:r>
              <a:rPr lang="en-US" dirty="0"/>
              <a:t>, and </a:t>
            </a:r>
            <a:r>
              <a:rPr lang="en-US" dirty="0" err="1"/>
              <a:t>Raghavan</a:t>
            </a:r>
            <a:r>
              <a:rPr lang="en-US" dirty="0"/>
              <a:t>, </a:t>
            </a:r>
            <a:r>
              <a:rPr lang="en-US" altLang="zh-CN" dirty="0">
                <a:ea typeface="SimSun" panose="02010600030101010101" pitchFamily="2" charset="-122"/>
              </a:rPr>
              <a:t>SIGMOD’98)</a:t>
            </a:r>
          </a:p>
          <a:p>
            <a:pPr lvl="2"/>
            <a:r>
              <a:rPr lang="en-US" altLang="zh-CN" dirty="0">
                <a:ea typeface="SimSun" panose="02010600030101010101" pitchFamily="2" charset="-122"/>
              </a:rPr>
              <a:t>Both grid-based and subspace clustering</a:t>
            </a:r>
          </a:p>
        </p:txBody>
      </p:sp>
      <p:graphicFrame>
        <p:nvGraphicFramePr>
          <p:cNvPr id="4" name="Object 8">
            <a:extLst>
              <a:ext uri="{FF2B5EF4-FFF2-40B4-BE49-F238E27FC236}">
                <a16:creationId xmlns:a16="http://schemas.microsoft.com/office/drawing/2014/main" id="{528CEB94-5087-43A9-BD60-31EDB4C2660F}"/>
              </a:ext>
            </a:extLst>
          </p:cNvPr>
          <p:cNvGraphicFramePr>
            <a:graphicFrameLocks noChangeAspect="1"/>
          </p:cNvGraphicFramePr>
          <p:nvPr>
            <p:extLst>
              <p:ext uri="{D42A27DB-BD31-4B8C-83A1-F6EECF244321}">
                <p14:modId xmlns:p14="http://schemas.microsoft.com/office/powerpoint/2010/main" val="954249227"/>
              </p:ext>
            </p:extLst>
          </p:nvPr>
        </p:nvGraphicFramePr>
        <p:xfrm>
          <a:off x="9172576" y="1885312"/>
          <a:ext cx="2924174" cy="1543688"/>
        </p:xfrm>
        <a:graphic>
          <a:graphicData uri="http://schemas.openxmlformats.org/presentationml/2006/ole">
            <mc:AlternateContent xmlns:mc="http://schemas.openxmlformats.org/markup-compatibility/2006">
              <mc:Choice xmlns:v="urn:schemas-microsoft-com:vml" Requires="v">
                <p:oleObj spid="_x0000_s27653" name="SmartDraw" r:id="rId4" imgW="7621524" imgH="3217164" progId="SmartDraw.2">
                  <p:embed/>
                </p:oleObj>
              </mc:Choice>
              <mc:Fallback>
                <p:oleObj name="SmartDraw" r:id="rId4" imgW="7621524" imgH="3217164" progId="SmartDraw.2">
                  <p:embed/>
                  <p:pic>
                    <p:nvPicPr>
                      <p:cNvPr id="4"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72576" y="1885312"/>
                        <a:ext cx="2924174" cy="154368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3707650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76199"/>
            <a:ext cx="12192000" cy="981075"/>
          </a:xfrm>
        </p:spPr>
        <p:txBody>
          <a:bodyPr vert="horz" lIns="92075" tIns="46038" rIns="92075" bIns="46038" rtlCol="0" anchor="ctr">
            <a:noAutofit/>
          </a:bodyPr>
          <a:lstStyle/>
          <a:p>
            <a:r>
              <a:rPr lang="en-US" altLang="zh-CN" dirty="0">
                <a:ea typeface="SimSun" panose="02010600030101010101" pitchFamily="2" charset="-122"/>
              </a:rPr>
              <a:t>STING: A Statistical Information Grid Approach</a:t>
            </a:r>
            <a:endParaRPr lang="en-US" altLang="zh-CN" sz="4000" dirty="0">
              <a:ea typeface="SimSun" panose="02010600030101010101" pitchFamily="2" charset="-122"/>
            </a:endParaRPr>
          </a:p>
        </p:txBody>
      </p:sp>
      <p:sp>
        <p:nvSpPr>
          <p:cNvPr id="24579" name="Rectangle 3"/>
          <p:cNvSpPr>
            <a:spLocks noGrp="1" noChangeArrowheads="1"/>
          </p:cNvSpPr>
          <p:nvPr>
            <p:ph type="body" sz="half" idx="1"/>
          </p:nvPr>
        </p:nvSpPr>
        <p:spPr>
          <a:xfrm>
            <a:off x="529389" y="1151818"/>
            <a:ext cx="10635916" cy="1636653"/>
          </a:xfrm>
        </p:spPr>
        <p:txBody>
          <a:bodyPr vert="horz" lIns="92075" tIns="46038" rIns="92075" bIns="46038" rtlCol="0">
            <a:noAutofit/>
          </a:bodyPr>
          <a:lstStyle/>
          <a:p>
            <a:r>
              <a:rPr lang="en-US" dirty="0"/>
              <a:t>STING (Statistical Information Grid) (</a:t>
            </a:r>
            <a:r>
              <a:rPr lang="en-US" altLang="zh-CN" dirty="0">
                <a:ea typeface="SimSun" panose="02010600030101010101" pitchFamily="2" charset="-122"/>
              </a:rPr>
              <a:t>Wang, Yang and </a:t>
            </a:r>
            <a:r>
              <a:rPr lang="en-US" altLang="zh-CN" dirty="0" err="1">
                <a:ea typeface="SimSun" panose="02010600030101010101" pitchFamily="2" charset="-122"/>
              </a:rPr>
              <a:t>Muntz</a:t>
            </a:r>
            <a:r>
              <a:rPr lang="en-US" altLang="zh-CN" dirty="0">
                <a:ea typeface="SimSun" panose="02010600030101010101" pitchFamily="2" charset="-122"/>
              </a:rPr>
              <a:t>, VLDB’97)</a:t>
            </a:r>
          </a:p>
          <a:p>
            <a:pPr>
              <a:lnSpc>
                <a:spcPct val="90000"/>
              </a:lnSpc>
            </a:pPr>
            <a:r>
              <a:rPr lang="en-US" altLang="zh-CN" dirty="0">
                <a:ea typeface="SimSun" panose="02010600030101010101" pitchFamily="2" charset="-122"/>
              </a:rPr>
              <a:t>The spatial area is divided into rectangular cells </a:t>
            </a:r>
            <a:r>
              <a:rPr lang="en-US" dirty="0"/>
              <a:t>at different levels of resolution, and these cells form a tree structure</a:t>
            </a:r>
          </a:p>
          <a:p>
            <a:pPr>
              <a:lnSpc>
                <a:spcPct val="90000"/>
              </a:lnSpc>
            </a:pPr>
            <a:r>
              <a:rPr lang="en-US" dirty="0"/>
              <a:t>A cell at a high level contains a number of smaller cells of the next lower level</a:t>
            </a:r>
            <a:endParaRPr lang="en-US" altLang="zh-CN" dirty="0">
              <a:ea typeface="SimSun" panose="02010600030101010101" pitchFamily="2" charset="-122"/>
            </a:endParaRPr>
          </a:p>
        </p:txBody>
      </p:sp>
      <p:graphicFrame>
        <p:nvGraphicFramePr>
          <p:cNvPr id="4" name="Object 8"/>
          <p:cNvGraphicFramePr>
            <a:graphicFrameLocks noChangeAspect="1"/>
          </p:cNvGraphicFramePr>
          <p:nvPr>
            <p:extLst/>
          </p:nvPr>
        </p:nvGraphicFramePr>
        <p:xfrm>
          <a:off x="5160475" y="3142952"/>
          <a:ext cx="7031525" cy="3217862"/>
        </p:xfrm>
        <a:graphic>
          <a:graphicData uri="http://schemas.openxmlformats.org/presentationml/2006/ole">
            <mc:AlternateContent xmlns:mc="http://schemas.openxmlformats.org/markup-compatibility/2006">
              <mc:Choice xmlns:v="urn:schemas-microsoft-com:vml" Requires="v">
                <p:oleObj spid="_x0000_s16412" name="SmartDraw" r:id="rId4" imgW="7621524" imgH="3217164" progId="">
                  <p:embed/>
                </p:oleObj>
              </mc:Choice>
              <mc:Fallback>
                <p:oleObj name="SmartDraw" r:id="rId4" imgW="7621524" imgH="3217164"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0475" y="3142952"/>
                        <a:ext cx="7031525" cy="3217862"/>
                      </a:xfrm>
                      <a:prstGeom prst="rect">
                        <a:avLst/>
                      </a:prstGeom>
                      <a:noFill/>
                      <a:ln>
                        <a:noFill/>
                      </a:ln>
                      <a:effectLst/>
                      <a:extLst/>
                    </p:spPr>
                  </p:pic>
                </p:oleObj>
              </mc:Fallback>
            </mc:AlternateContent>
          </a:graphicData>
        </a:graphic>
      </p:graphicFrame>
      <p:sp>
        <p:nvSpPr>
          <p:cNvPr id="5" name="Rectangle 3"/>
          <p:cNvSpPr txBox="1">
            <a:spLocks noChangeArrowheads="1"/>
          </p:cNvSpPr>
          <p:nvPr/>
        </p:nvSpPr>
        <p:spPr>
          <a:xfrm>
            <a:off x="529388" y="2743718"/>
            <a:ext cx="5337257" cy="3901526"/>
          </a:xfrm>
          <a:prstGeom prst="rect">
            <a:avLst/>
          </a:prstGeom>
        </p:spPr>
        <p:txBody>
          <a:bodyPr vert="horz" lIns="92075" tIns="46038" rIns="92075" bIns="46038" rtlCol="0">
            <a:noAutofit/>
          </a:bodyPr>
          <a:lstStyle>
            <a:lvl1pPr marL="341313" indent="-341313" algn="l" defTabSz="914377"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88" indent="-373063" algn="l" defTabSz="914377"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96" indent="-300031" algn="l" defTabSz="914377"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813" indent="-290513" algn="l" defTabSz="914377"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3000" indent="-274638" algn="l" defTabSz="914377"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r>
              <a:rPr lang="en-US" altLang="zh-CN" dirty="0">
                <a:solidFill>
                  <a:srgbClr val="000000"/>
                </a:solidFill>
              </a:rPr>
              <a:t>Statistical information of each cell is calculated and stored beforehand and is used to answer queries</a:t>
            </a:r>
          </a:p>
          <a:p>
            <a:r>
              <a:rPr lang="en-US" altLang="zh-CN" dirty="0">
                <a:solidFill>
                  <a:srgbClr val="000000"/>
                </a:solidFill>
              </a:rPr>
              <a:t>Parameters of higher level cells can be easily calculated from that of lower level cell, including</a:t>
            </a:r>
          </a:p>
          <a:p>
            <a:pPr lvl="1"/>
            <a:r>
              <a:rPr lang="en-US" altLang="zh-CN" i="1" dirty="0">
                <a:solidFill>
                  <a:srgbClr val="000000"/>
                </a:solidFill>
              </a:rPr>
              <a:t>count</a:t>
            </a:r>
            <a:r>
              <a:rPr lang="en-US" altLang="zh-CN" dirty="0">
                <a:solidFill>
                  <a:srgbClr val="000000"/>
                </a:solidFill>
              </a:rPr>
              <a:t>, </a:t>
            </a:r>
            <a:r>
              <a:rPr lang="en-US" altLang="zh-CN" i="1" dirty="0">
                <a:solidFill>
                  <a:srgbClr val="000000"/>
                </a:solidFill>
              </a:rPr>
              <a:t>mean</a:t>
            </a:r>
            <a:r>
              <a:rPr lang="en-US" altLang="zh-CN" dirty="0">
                <a:solidFill>
                  <a:srgbClr val="000000"/>
                </a:solidFill>
              </a:rPr>
              <a:t>, </a:t>
            </a:r>
            <a:r>
              <a:rPr lang="en-US" altLang="zh-CN" i="1" dirty="0">
                <a:solidFill>
                  <a:srgbClr val="000000"/>
                </a:solidFill>
              </a:rPr>
              <a:t>s</a:t>
            </a:r>
            <a:r>
              <a:rPr lang="en-US" altLang="zh-CN" dirty="0">
                <a:solidFill>
                  <a:srgbClr val="000000"/>
                </a:solidFill>
              </a:rPr>
              <a:t>(</a:t>
            </a:r>
            <a:r>
              <a:rPr lang="en-US" dirty="0">
                <a:solidFill>
                  <a:srgbClr val="000000"/>
                </a:solidFill>
              </a:rPr>
              <a:t>standard deviation)</a:t>
            </a:r>
            <a:r>
              <a:rPr lang="en-US" altLang="zh-CN" dirty="0">
                <a:solidFill>
                  <a:srgbClr val="000000"/>
                </a:solidFill>
              </a:rPr>
              <a:t>, </a:t>
            </a:r>
            <a:r>
              <a:rPr lang="en-US" altLang="zh-CN" i="1" dirty="0">
                <a:solidFill>
                  <a:srgbClr val="000000"/>
                </a:solidFill>
              </a:rPr>
              <a:t>min</a:t>
            </a:r>
            <a:r>
              <a:rPr lang="en-US" altLang="zh-CN" dirty="0">
                <a:solidFill>
                  <a:srgbClr val="000000"/>
                </a:solidFill>
              </a:rPr>
              <a:t>, </a:t>
            </a:r>
            <a:r>
              <a:rPr lang="en-US" altLang="zh-CN" i="1" dirty="0">
                <a:solidFill>
                  <a:srgbClr val="000000"/>
                </a:solidFill>
              </a:rPr>
              <a:t>max</a:t>
            </a:r>
            <a:r>
              <a:rPr lang="en-US" altLang="zh-CN" dirty="0">
                <a:solidFill>
                  <a:srgbClr val="000000"/>
                </a:solidFill>
              </a:rPr>
              <a:t> </a:t>
            </a:r>
          </a:p>
          <a:p>
            <a:pPr lvl="1"/>
            <a:r>
              <a:rPr lang="en-US" altLang="zh-CN" dirty="0">
                <a:solidFill>
                  <a:srgbClr val="000000"/>
                </a:solidFill>
              </a:rPr>
              <a:t>type of distribution—</a:t>
            </a:r>
            <a:r>
              <a:rPr lang="en-US" altLang="zh-CN" i="1" dirty="0">
                <a:solidFill>
                  <a:srgbClr val="000000"/>
                </a:solidFill>
              </a:rPr>
              <a:t>normal</a:t>
            </a:r>
            <a:r>
              <a:rPr lang="en-US" altLang="zh-CN" dirty="0">
                <a:solidFill>
                  <a:srgbClr val="000000"/>
                </a:solidFill>
              </a:rPr>
              <a:t>, </a:t>
            </a:r>
            <a:r>
              <a:rPr lang="en-US" altLang="zh-CN" i="1" dirty="0">
                <a:solidFill>
                  <a:srgbClr val="000000"/>
                </a:solidFill>
              </a:rPr>
              <a:t>uniform</a:t>
            </a:r>
            <a:r>
              <a:rPr lang="en-US" altLang="zh-CN" dirty="0">
                <a:solidFill>
                  <a:srgbClr val="000000"/>
                </a:solidFill>
              </a:rPr>
              <a:t>, etc.</a:t>
            </a:r>
          </a:p>
        </p:txBody>
      </p:sp>
    </p:spTree>
    <p:extLst>
      <p:ext uri="{BB962C8B-B14F-4D97-AF65-F5344CB8AC3E}">
        <p14:creationId xmlns:p14="http://schemas.microsoft.com/office/powerpoint/2010/main" val="145901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88293" y="317626"/>
            <a:ext cx="11203517" cy="609600"/>
          </a:xfrm>
        </p:spPr>
        <p:txBody>
          <a:bodyPr vert="horz" lIns="92075" tIns="46038" rIns="92075" bIns="46038" rtlCol="0" anchor="ctr">
            <a:noAutofit/>
          </a:bodyPr>
          <a:lstStyle/>
          <a:p>
            <a:r>
              <a:rPr lang="en-US" altLang="zh-CN" dirty="0">
                <a:ea typeface="SimSun" panose="02010600030101010101" pitchFamily="2" charset="-122"/>
              </a:rPr>
              <a:t>Query Processing in STING and Its Analysis</a:t>
            </a:r>
            <a:endParaRPr lang="en-US" altLang="zh-CN" sz="4000" dirty="0">
              <a:ea typeface="SimSun" panose="02010600030101010101" pitchFamily="2" charset="-122"/>
            </a:endParaRPr>
          </a:p>
        </p:txBody>
      </p:sp>
      <p:sp>
        <p:nvSpPr>
          <p:cNvPr id="24579" name="Rectangle 3"/>
          <p:cNvSpPr>
            <a:spLocks noGrp="1" noChangeArrowheads="1"/>
          </p:cNvSpPr>
          <p:nvPr>
            <p:ph type="body" sz="half" idx="1"/>
          </p:nvPr>
        </p:nvSpPr>
        <p:spPr>
          <a:xfrm>
            <a:off x="547496" y="1269509"/>
            <a:ext cx="10635916" cy="5105400"/>
          </a:xfrm>
        </p:spPr>
        <p:txBody>
          <a:bodyPr vert="horz" lIns="92075" tIns="46038" rIns="92075" bIns="46038" rtlCol="0">
            <a:noAutofit/>
          </a:bodyPr>
          <a:lstStyle/>
          <a:p>
            <a:r>
              <a:rPr lang="en-US" dirty="0"/>
              <a:t>To process a region query</a:t>
            </a:r>
          </a:p>
          <a:p>
            <a:pPr lvl="1"/>
            <a:r>
              <a:rPr lang="en-US" dirty="0"/>
              <a:t>Start at the root and </a:t>
            </a:r>
            <a:r>
              <a:rPr lang="en-US" altLang="zh-CN" dirty="0">
                <a:ea typeface="SimSun" panose="02010600030101010101" pitchFamily="2" charset="-122"/>
              </a:rPr>
              <a:t>proceed to the next lower level, using </a:t>
            </a:r>
            <a:r>
              <a:rPr lang="en-US" dirty="0"/>
              <a:t>the STING index</a:t>
            </a:r>
          </a:p>
          <a:p>
            <a:pPr lvl="1"/>
            <a:r>
              <a:rPr lang="en-US" dirty="0"/>
              <a:t>Calculate the likelihood that a cell is relevant to the query at some confidence level using the statistical information of the cell</a:t>
            </a:r>
          </a:p>
          <a:p>
            <a:pPr lvl="1"/>
            <a:r>
              <a:rPr lang="en-US" dirty="0"/>
              <a:t>Only children of likely relevant cells are recursively explored</a:t>
            </a:r>
          </a:p>
          <a:p>
            <a:pPr lvl="1"/>
            <a:r>
              <a:rPr lang="en-US" altLang="zh-CN" dirty="0">
                <a:ea typeface="SimSun" panose="02010600030101010101" pitchFamily="2" charset="-122"/>
              </a:rPr>
              <a:t>Repeat this process until the bottom layer is reached</a:t>
            </a:r>
          </a:p>
          <a:p>
            <a:pPr>
              <a:lnSpc>
                <a:spcPct val="90000"/>
              </a:lnSpc>
              <a:spcBef>
                <a:spcPct val="25000"/>
              </a:spcBef>
            </a:pPr>
            <a:r>
              <a:rPr lang="en-US" altLang="zh-CN" dirty="0">
                <a:ea typeface="SimSun" panose="02010600030101010101" pitchFamily="2" charset="-122"/>
              </a:rPr>
              <a:t>Advantages</a:t>
            </a:r>
          </a:p>
          <a:p>
            <a:pPr lvl="1">
              <a:lnSpc>
                <a:spcPct val="90000"/>
              </a:lnSpc>
              <a:spcBef>
                <a:spcPct val="25000"/>
              </a:spcBef>
            </a:pPr>
            <a:r>
              <a:rPr lang="en-US" altLang="zh-CN" dirty="0">
                <a:ea typeface="SimSun" panose="02010600030101010101" pitchFamily="2" charset="-122"/>
              </a:rPr>
              <a:t>Query-independent, easy to parallelize, incremental update</a:t>
            </a:r>
          </a:p>
          <a:p>
            <a:pPr lvl="1">
              <a:lnSpc>
                <a:spcPct val="90000"/>
              </a:lnSpc>
              <a:spcBef>
                <a:spcPct val="25000"/>
              </a:spcBef>
            </a:pPr>
            <a:r>
              <a:rPr lang="en-US" altLang="zh-CN" dirty="0">
                <a:ea typeface="SimSun" panose="02010600030101010101" pitchFamily="2" charset="-122"/>
              </a:rPr>
              <a:t>Efficiency: Complexity is O(K)</a:t>
            </a:r>
          </a:p>
          <a:p>
            <a:pPr lvl="2">
              <a:lnSpc>
                <a:spcPct val="90000"/>
              </a:lnSpc>
              <a:spcBef>
                <a:spcPct val="25000"/>
              </a:spcBef>
            </a:pPr>
            <a:r>
              <a:rPr lang="en-US" altLang="zh-CN" dirty="0">
                <a:ea typeface="SimSun" panose="02010600030101010101" pitchFamily="2" charset="-122"/>
              </a:rPr>
              <a:t>K: # of grid cells at the lowest level, and K &lt;&lt; N (i.e., # of data points)</a:t>
            </a:r>
          </a:p>
          <a:p>
            <a:pPr>
              <a:lnSpc>
                <a:spcPct val="90000"/>
              </a:lnSpc>
              <a:spcBef>
                <a:spcPct val="25000"/>
              </a:spcBef>
            </a:pPr>
            <a:r>
              <a:rPr lang="en-US" altLang="zh-CN" dirty="0">
                <a:ea typeface="SimSun" panose="02010600030101010101" pitchFamily="2" charset="-122"/>
              </a:rPr>
              <a:t>Disadvantages</a:t>
            </a:r>
          </a:p>
          <a:p>
            <a:pPr lvl="1">
              <a:lnSpc>
                <a:spcPct val="90000"/>
              </a:lnSpc>
              <a:spcBef>
                <a:spcPct val="25000"/>
              </a:spcBef>
            </a:pPr>
            <a:r>
              <a:rPr lang="en-US" dirty="0"/>
              <a:t>Its probabilistic nature may imply a loss of accuracy in query processing</a:t>
            </a:r>
            <a:endParaRPr lang="en-US" altLang="zh-CN" dirty="0">
              <a:ea typeface="SimSun" panose="02010600030101010101" pitchFamily="2" charset="-122"/>
            </a:endParaRPr>
          </a:p>
        </p:txBody>
      </p:sp>
    </p:spTree>
    <p:extLst>
      <p:ext uri="{BB962C8B-B14F-4D97-AF65-F5344CB8AC3E}">
        <p14:creationId xmlns:p14="http://schemas.microsoft.com/office/powerpoint/2010/main" val="2622487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vert="horz" lIns="92075" tIns="46038" rIns="92075" bIns="46038" rtlCol="0" anchor="ctr">
            <a:noAutofit/>
          </a:bodyPr>
          <a:lstStyle/>
          <a:p>
            <a:pPr defTabSz="1219110"/>
            <a:r>
              <a:rPr lang="en-US" altLang="zh-CN" dirty="0">
                <a:ea typeface="SimSun" panose="02010600030101010101" pitchFamily="2" charset="-122"/>
              </a:rPr>
              <a:t>CLIQUE: Grid-Based Subspace Clustering</a:t>
            </a:r>
          </a:p>
        </p:txBody>
      </p:sp>
      <p:sp>
        <p:nvSpPr>
          <p:cNvPr id="24579" name="Rectangle 3"/>
          <p:cNvSpPr>
            <a:spLocks noGrp="1" noChangeArrowheads="1"/>
          </p:cNvSpPr>
          <p:nvPr>
            <p:ph type="body" sz="half" idx="1"/>
          </p:nvPr>
        </p:nvSpPr>
        <p:spPr>
          <a:xfrm>
            <a:off x="467893" y="1215189"/>
            <a:ext cx="11080529" cy="5105400"/>
          </a:xfrm>
        </p:spPr>
        <p:txBody>
          <a:bodyPr vert="horz" lIns="92075" tIns="46038" rIns="92075" bIns="46038" rtlCol="0">
            <a:noAutofit/>
          </a:bodyPr>
          <a:lstStyle/>
          <a:p>
            <a:pPr>
              <a:spcAft>
                <a:spcPts val="600"/>
              </a:spcAft>
            </a:pPr>
            <a:r>
              <a:rPr lang="en-US" altLang="zh-CN" dirty="0">
                <a:ea typeface="SimSun" panose="02010600030101010101" pitchFamily="2" charset="-122"/>
              </a:rPr>
              <a:t>CLIQUE (Clustering In </a:t>
            </a:r>
            <a:r>
              <a:rPr lang="en-US" altLang="zh-CN" dirty="0" err="1">
                <a:ea typeface="SimSun" panose="02010600030101010101" pitchFamily="2" charset="-122"/>
              </a:rPr>
              <a:t>QUEst</a:t>
            </a:r>
            <a:r>
              <a:rPr lang="en-US" altLang="zh-CN" dirty="0">
                <a:ea typeface="SimSun" panose="02010600030101010101" pitchFamily="2" charset="-122"/>
              </a:rPr>
              <a:t>) (Agrawal, </a:t>
            </a:r>
            <a:r>
              <a:rPr lang="en-US" altLang="zh-CN" dirty="0" err="1">
                <a:ea typeface="SimSun" panose="02010600030101010101" pitchFamily="2" charset="-122"/>
              </a:rPr>
              <a:t>Gehrke</a:t>
            </a:r>
            <a:r>
              <a:rPr lang="en-US" altLang="zh-CN" dirty="0">
                <a:ea typeface="SimSun" panose="02010600030101010101" pitchFamily="2" charset="-122"/>
              </a:rPr>
              <a:t>, </a:t>
            </a:r>
            <a:r>
              <a:rPr lang="en-US" altLang="zh-CN" dirty="0" err="1">
                <a:ea typeface="SimSun" panose="02010600030101010101" pitchFamily="2" charset="-122"/>
              </a:rPr>
              <a:t>Gunopulos</a:t>
            </a:r>
            <a:r>
              <a:rPr lang="en-US" altLang="zh-CN" dirty="0">
                <a:ea typeface="SimSun" panose="02010600030101010101" pitchFamily="2" charset="-122"/>
              </a:rPr>
              <a:t>, </a:t>
            </a:r>
            <a:r>
              <a:rPr lang="en-US" altLang="zh-CN" dirty="0" err="1">
                <a:ea typeface="SimSun" panose="02010600030101010101" pitchFamily="2" charset="-122"/>
              </a:rPr>
              <a:t>Raghavan</a:t>
            </a:r>
            <a:r>
              <a:rPr lang="en-US" altLang="zh-CN" dirty="0">
                <a:ea typeface="SimSun" panose="02010600030101010101" pitchFamily="2" charset="-122"/>
              </a:rPr>
              <a:t>: SIGMOD’98)</a:t>
            </a:r>
          </a:p>
          <a:p>
            <a:pPr>
              <a:spcAft>
                <a:spcPts val="600"/>
              </a:spcAft>
            </a:pPr>
            <a:r>
              <a:rPr lang="en-US" altLang="zh-CN" dirty="0">
                <a:ea typeface="SimSun" panose="02010600030101010101" pitchFamily="2" charset="-122"/>
              </a:rPr>
              <a:t>CLIQUE is a </a:t>
            </a:r>
            <a:r>
              <a:rPr lang="en-US" altLang="zh-CN" b="1" dirty="0">
                <a:ea typeface="SimSun" panose="02010600030101010101" pitchFamily="2" charset="-122"/>
              </a:rPr>
              <a:t>density-based</a:t>
            </a:r>
            <a:r>
              <a:rPr lang="en-US" altLang="zh-CN" dirty="0">
                <a:ea typeface="SimSun" panose="02010600030101010101" pitchFamily="2" charset="-122"/>
              </a:rPr>
              <a:t> and </a:t>
            </a:r>
            <a:r>
              <a:rPr lang="en-US" altLang="zh-CN" b="1" dirty="0">
                <a:ea typeface="SimSun" panose="02010600030101010101" pitchFamily="2" charset="-122"/>
              </a:rPr>
              <a:t>grid-based</a:t>
            </a:r>
            <a:r>
              <a:rPr lang="en-US" altLang="zh-CN" dirty="0">
                <a:ea typeface="SimSun" panose="02010600030101010101" pitchFamily="2" charset="-122"/>
              </a:rPr>
              <a:t> </a:t>
            </a:r>
            <a:r>
              <a:rPr lang="en-US" altLang="zh-CN" dirty="0">
                <a:solidFill>
                  <a:srgbClr val="FF0000"/>
                </a:solidFill>
                <a:ea typeface="SimSun" panose="02010600030101010101" pitchFamily="2" charset="-122"/>
              </a:rPr>
              <a:t>subspace clustering </a:t>
            </a:r>
            <a:r>
              <a:rPr lang="en-US" altLang="zh-CN" dirty="0">
                <a:ea typeface="SimSun" panose="02010600030101010101" pitchFamily="2" charset="-122"/>
              </a:rPr>
              <a:t>algorithm</a:t>
            </a:r>
          </a:p>
          <a:p>
            <a:pPr lvl="1">
              <a:spcAft>
                <a:spcPts val="600"/>
              </a:spcAft>
            </a:pPr>
            <a:r>
              <a:rPr lang="en-US" altLang="zh-CN" b="1" dirty="0">
                <a:ea typeface="SimSun" panose="02010600030101010101" pitchFamily="2" charset="-122"/>
              </a:rPr>
              <a:t>Grid-based</a:t>
            </a:r>
            <a:r>
              <a:rPr lang="en-US" altLang="zh-CN" dirty="0">
                <a:ea typeface="SimSun" panose="02010600030101010101" pitchFamily="2" charset="-122"/>
              </a:rPr>
              <a:t>: </a:t>
            </a:r>
            <a:r>
              <a:rPr lang="en-US" dirty="0"/>
              <a:t>It discretizes the data space through a grid and estimates the density by counting the number of points in a grid cell</a:t>
            </a:r>
            <a:endParaRPr lang="en-US" altLang="zh-CN" dirty="0">
              <a:ea typeface="SimSun" panose="02010600030101010101" pitchFamily="2" charset="-122"/>
            </a:endParaRPr>
          </a:p>
          <a:p>
            <a:pPr lvl="1">
              <a:spcAft>
                <a:spcPts val="600"/>
              </a:spcAft>
            </a:pPr>
            <a:r>
              <a:rPr lang="en-US" altLang="zh-CN" b="1" dirty="0">
                <a:ea typeface="SimSun" panose="02010600030101010101" pitchFamily="2" charset="-122"/>
              </a:rPr>
              <a:t>Density-based</a:t>
            </a:r>
            <a:r>
              <a:rPr lang="en-US" altLang="zh-CN" dirty="0">
                <a:ea typeface="SimSun" panose="02010600030101010101" pitchFamily="2" charset="-122"/>
              </a:rPr>
              <a:t>: A cluster is a maximal set of connected dense units in a subspace</a:t>
            </a:r>
          </a:p>
          <a:p>
            <a:pPr lvl="2">
              <a:spcAft>
                <a:spcPts val="600"/>
              </a:spcAft>
            </a:pPr>
            <a:r>
              <a:rPr lang="en-US" altLang="zh-CN" dirty="0">
                <a:ea typeface="SimSun" panose="02010600030101010101" pitchFamily="2" charset="-122"/>
              </a:rPr>
              <a:t>A unit is dense if the fraction of total data points contained in the unit exceeds the input model parameter</a:t>
            </a:r>
          </a:p>
          <a:p>
            <a:pPr lvl="1">
              <a:spcAft>
                <a:spcPts val="600"/>
              </a:spcAft>
            </a:pPr>
            <a:r>
              <a:rPr lang="en-US" altLang="zh-CN" b="1" dirty="0">
                <a:ea typeface="SimSun" panose="02010600030101010101" pitchFamily="2" charset="-122"/>
              </a:rPr>
              <a:t>Subspace clustering</a:t>
            </a:r>
            <a:r>
              <a:rPr lang="en-US" altLang="zh-CN" dirty="0">
                <a:ea typeface="SimSun" panose="02010600030101010101" pitchFamily="2" charset="-122"/>
              </a:rPr>
              <a:t>: </a:t>
            </a:r>
            <a:r>
              <a:rPr lang="en-US" dirty="0"/>
              <a:t>A subspace cluster is a set of neighboring dense cells in an arbitrary subspace.  It also discovers some minimal descriptions of the clusters </a:t>
            </a:r>
          </a:p>
          <a:p>
            <a:r>
              <a:rPr lang="en-US" altLang="zh-CN" dirty="0">
                <a:ea typeface="SimSun" panose="02010600030101010101" pitchFamily="2" charset="-122"/>
              </a:rPr>
              <a:t>It automatically identifies subspaces of a high dimensional data space that allow better clustering than original space using the </a:t>
            </a:r>
            <a:r>
              <a:rPr lang="en-US" altLang="zh-CN" dirty="0" err="1">
                <a:ea typeface="SimSun" panose="02010600030101010101" pitchFamily="2" charset="-122"/>
              </a:rPr>
              <a:t>Apriori</a:t>
            </a:r>
            <a:r>
              <a:rPr lang="en-US" altLang="zh-CN" dirty="0">
                <a:ea typeface="SimSun" panose="02010600030101010101" pitchFamily="2" charset="-122"/>
              </a:rPr>
              <a:t> principle</a:t>
            </a:r>
            <a:endParaRPr lang="en-US" dirty="0"/>
          </a:p>
        </p:txBody>
      </p:sp>
    </p:spTree>
    <p:extLst>
      <p:ext uri="{BB962C8B-B14F-4D97-AF65-F5344CB8AC3E}">
        <p14:creationId xmlns:p14="http://schemas.microsoft.com/office/powerpoint/2010/main" val="2023955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 y="266520"/>
            <a:ext cx="12192001" cy="609600"/>
          </a:xfrm>
        </p:spPr>
        <p:txBody>
          <a:bodyPr vert="horz" lIns="92075" tIns="46038" rIns="92075" bIns="46038" rtlCol="0" anchor="ctr">
            <a:noAutofit/>
          </a:bodyPr>
          <a:lstStyle/>
          <a:p>
            <a:r>
              <a:rPr lang="en-US" altLang="en-US" b="1" dirty="0"/>
              <a:t>CLIQUE: </a:t>
            </a:r>
            <a:r>
              <a:rPr lang="en-US" altLang="en-US" b="1" dirty="0" err="1"/>
              <a:t>SubSpace</a:t>
            </a:r>
            <a:r>
              <a:rPr lang="en-US" altLang="en-US" b="1" dirty="0"/>
              <a:t> Clustering with </a:t>
            </a:r>
            <a:r>
              <a:rPr lang="en-US" altLang="en-US" b="1" dirty="0" err="1"/>
              <a:t>Aprori</a:t>
            </a:r>
            <a:r>
              <a:rPr lang="en-US" altLang="en-US" b="1" dirty="0"/>
              <a:t> Pruning</a:t>
            </a:r>
            <a:endParaRPr lang="en-US" altLang="zh-CN" sz="4000" dirty="0">
              <a:ea typeface="SimSun" panose="02010600030101010101" pitchFamily="2" charset="-122"/>
            </a:endParaRPr>
          </a:p>
        </p:txBody>
      </p:sp>
      <p:sp>
        <p:nvSpPr>
          <p:cNvPr id="165" name="Rectangle 3"/>
          <p:cNvSpPr>
            <a:spLocks noGrp="1" noChangeArrowheads="1"/>
          </p:cNvSpPr>
          <p:nvPr>
            <p:ph type="body" sz="half" idx="1"/>
          </p:nvPr>
        </p:nvSpPr>
        <p:spPr>
          <a:xfrm>
            <a:off x="332615" y="4307303"/>
            <a:ext cx="11277859" cy="2129590"/>
          </a:xfrm>
        </p:spPr>
        <p:txBody>
          <a:bodyPr vert="horz" lIns="92075" tIns="46038" rIns="92075" bIns="46038" rtlCol="0">
            <a:noAutofit/>
          </a:bodyPr>
          <a:lstStyle/>
          <a:p>
            <a:r>
              <a:rPr lang="en-US" dirty="0"/>
              <a:t>Start at 1-D space and discretize numerical intervals in each axis into grid</a:t>
            </a:r>
          </a:p>
          <a:p>
            <a:r>
              <a:rPr lang="en-US" altLang="zh-CN" dirty="0">
                <a:ea typeface="SimSun" panose="02010600030101010101" pitchFamily="2" charset="-122"/>
              </a:rPr>
              <a:t>Find dense regions (clusters) in each subspace and </a:t>
            </a:r>
            <a:r>
              <a:rPr lang="en-US" dirty="0"/>
              <a:t>generate their minimal descriptions</a:t>
            </a:r>
            <a:r>
              <a:rPr lang="en-US" dirty="0">
                <a:ea typeface="SimSun" panose="02010600030101010101" pitchFamily="2" charset="-122"/>
              </a:rPr>
              <a:t> </a:t>
            </a:r>
            <a:r>
              <a:rPr lang="en-US" altLang="zh-CN" dirty="0">
                <a:ea typeface="SimSun" panose="02010600030101010101" pitchFamily="2" charset="-122"/>
              </a:rPr>
              <a:t> </a:t>
            </a:r>
          </a:p>
          <a:p>
            <a:pPr marL="341313" lvl="1" indent="-341313">
              <a:buClr>
                <a:srgbClr val="0000CC"/>
              </a:buClr>
            </a:pPr>
            <a:r>
              <a:rPr lang="en-US" altLang="zh-CN" dirty="0"/>
              <a:t>Use the dense regions to find promising candidates in 2-D space </a:t>
            </a:r>
            <a:r>
              <a:rPr lang="en-US" altLang="zh-CN" dirty="0">
                <a:ea typeface="SimSun" panose="02010600030101010101" pitchFamily="2" charset="-122"/>
              </a:rPr>
              <a:t>based on the </a:t>
            </a:r>
            <a:r>
              <a:rPr lang="en-US" altLang="zh-CN" dirty="0" err="1">
                <a:ea typeface="SimSun" panose="02010600030101010101" pitchFamily="2" charset="-122"/>
              </a:rPr>
              <a:t>Apriori</a:t>
            </a:r>
            <a:r>
              <a:rPr lang="en-US" altLang="zh-CN" dirty="0">
                <a:ea typeface="SimSun" panose="02010600030101010101" pitchFamily="2" charset="-122"/>
              </a:rPr>
              <a:t> principle</a:t>
            </a:r>
          </a:p>
          <a:p>
            <a:pPr marL="341313" lvl="1" indent="-341313">
              <a:buClr>
                <a:srgbClr val="0000CC"/>
              </a:buClr>
            </a:pPr>
            <a:r>
              <a:rPr lang="en-US" altLang="zh-CN" dirty="0">
                <a:ea typeface="SimSun" panose="02010600030101010101" pitchFamily="2" charset="-122"/>
              </a:rPr>
              <a:t>Repeat the above in level-wise manner in higher dimensional subspaces</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679" y="1215233"/>
            <a:ext cx="3861462" cy="30078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2362" y="1155031"/>
            <a:ext cx="3910262" cy="3068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1784" y="1179137"/>
            <a:ext cx="3769895" cy="3138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6931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vert="horz" lIns="92075" tIns="46038" rIns="92075" bIns="46038" rtlCol="0" anchor="ctr">
            <a:noAutofit/>
          </a:bodyPr>
          <a:lstStyle/>
          <a:p>
            <a:r>
              <a:rPr lang="en-US" altLang="zh-CN" dirty="0">
                <a:ea typeface="SimSun" panose="02010600030101010101" pitchFamily="2" charset="-122"/>
              </a:rPr>
              <a:t>Major Steps of the CLIQUE Algorithm</a:t>
            </a:r>
            <a:endParaRPr lang="en-US" altLang="zh-CN" sz="4000" dirty="0">
              <a:ea typeface="SimSun" panose="02010600030101010101" pitchFamily="2" charset="-122"/>
            </a:endParaRPr>
          </a:p>
        </p:txBody>
      </p:sp>
      <p:sp>
        <p:nvSpPr>
          <p:cNvPr id="24579" name="Rectangle 3"/>
          <p:cNvSpPr>
            <a:spLocks noGrp="1" noChangeArrowheads="1"/>
          </p:cNvSpPr>
          <p:nvPr>
            <p:ph type="body" sz="half" idx="1"/>
          </p:nvPr>
        </p:nvSpPr>
        <p:spPr>
          <a:xfrm>
            <a:off x="542009" y="1224243"/>
            <a:ext cx="10932298" cy="5105400"/>
          </a:xfrm>
        </p:spPr>
        <p:txBody>
          <a:bodyPr vert="horz" lIns="92075" tIns="46038" rIns="92075" bIns="46038" rtlCol="0">
            <a:noAutofit/>
          </a:bodyPr>
          <a:lstStyle/>
          <a:p>
            <a:r>
              <a:rPr lang="en-US" dirty="0"/>
              <a:t>Identify subspaces that contain clusters</a:t>
            </a:r>
          </a:p>
          <a:p>
            <a:pPr lvl="1">
              <a:spcAft>
                <a:spcPts val="600"/>
              </a:spcAft>
            </a:pPr>
            <a:r>
              <a:rPr lang="en-US" altLang="zh-CN" dirty="0">
                <a:ea typeface="SimSun" panose="02010600030101010101" pitchFamily="2" charset="-122"/>
              </a:rPr>
              <a:t>Partition the data space and find the number of points that lie inside each cell of the partition</a:t>
            </a:r>
          </a:p>
          <a:p>
            <a:pPr lvl="1">
              <a:spcAft>
                <a:spcPts val="600"/>
              </a:spcAft>
            </a:pPr>
            <a:r>
              <a:rPr lang="en-US" altLang="zh-CN" dirty="0">
                <a:ea typeface="SimSun" panose="02010600030101010101" pitchFamily="2" charset="-122"/>
              </a:rPr>
              <a:t>Identify the subspaces that contain clusters using the </a:t>
            </a:r>
            <a:r>
              <a:rPr lang="en-US" altLang="zh-CN" dirty="0" err="1">
                <a:ea typeface="SimSun" panose="02010600030101010101" pitchFamily="2" charset="-122"/>
              </a:rPr>
              <a:t>Apriori</a:t>
            </a:r>
            <a:r>
              <a:rPr lang="en-US" altLang="zh-CN" dirty="0">
                <a:ea typeface="SimSun" panose="02010600030101010101" pitchFamily="2" charset="-122"/>
              </a:rPr>
              <a:t> principle</a:t>
            </a:r>
            <a:endParaRPr lang="en-US" dirty="0"/>
          </a:p>
          <a:p>
            <a:r>
              <a:rPr lang="en-US" dirty="0"/>
              <a:t>Identify clusters</a:t>
            </a:r>
          </a:p>
          <a:p>
            <a:pPr lvl="1">
              <a:spcAft>
                <a:spcPts val="600"/>
              </a:spcAft>
            </a:pPr>
            <a:r>
              <a:rPr lang="en-US" altLang="zh-CN" dirty="0">
                <a:ea typeface="SimSun" panose="02010600030101010101" pitchFamily="2" charset="-122"/>
              </a:rPr>
              <a:t>Determine dense units in all subspaces of interests</a:t>
            </a:r>
          </a:p>
          <a:p>
            <a:pPr lvl="1">
              <a:spcAft>
                <a:spcPts val="600"/>
              </a:spcAft>
            </a:pPr>
            <a:r>
              <a:rPr lang="en-US" altLang="zh-CN" dirty="0">
                <a:ea typeface="SimSun" panose="02010600030101010101" pitchFamily="2" charset="-122"/>
              </a:rPr>
              <a:t>Determine connected dense units in all subspaces of interests</a:t>
            </a:r>
            <a:endParaRPr lang="en-US" dirty="0"/>
          </a:p>
          <a:p>
            <a:r>
              <a:rPr lang="en-US" dirty="0"/>
              <a:t>Generate minimal descriptions</a:t>
            </a:r>
            <a:r>
              <a:rPr lang="en-US" dirty="0">
                <a:ea typeface="SimSun" panose="02010600030101010101" pitchFamily="2" charset="-122"/>
              </a:rPr>
              <a:t> </a:t>
            </a:r>
            <a:r>
              <a:rPr lang="en-US" altLang="zh-CN" dirty="0">
                <a:ea typeface="SimSun" panose="02010600030101010101" pitchFamily="2" charset="-122"/>
              </a:rPr>
              <a:t>for the clusters</a:t>
            </a:r>
          </a:p>
          <a:p>
            <a:pPr lvl="1">
              <a:spcAft>
                <a:spcPts val="600"/>
              </a:spcAft>
            </a:pPr>
            <a:r>
              <a:rPr lang="en-US" altLang="zh-CN" dirty="0">
                <a:ea typeface="SimSun" panose="02010600030101010101" pitchFamily="2" charset="-122"/>
              </a:rPr>
              <a:t>Determine maximal regions that cover a cluster of connected dense units for each cluster</a:t>
            </a:r>
          </a:p>
          <a:p>
            <a:pPr lvl="1">
              <a:spcAft>
                <a:spcPts val="600"/>
              </a:spcAft>
            </a:pPr>
            <a:r>
              <a:rPr lang="en-US" altLang="zh-CN" dirty="0">
                <a:ea typeface="SimSun" panose="02010600030101010101" pitchFamily="2" charset="-122"/>
              </a:rPr>
              <a:t>Determine minimal cover for each cluster</a:t>
            </a:r>
          </a:p>
        </p:txBody>
      </p:sp>
    </p:spTree>
    <p:extLst>
      <p:ext uri="{BB962C8B-B14F-4D97-AF65-F5344CB8AC3E}">
        <p14:creationId xmlns:p14="http://schemas.microsoft.com/office/powerpoint/2010/main" val="1836444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vert="horz" lIns="92075" tIns="46038" rIns="92075" bIns="46038" rtlCol="0" anchor="ctr">
            <a:noAutofit/>
          </a:bodyPr>
          <a:lstStyle/>
          <a:p>
            <a:r>
              <a:rPr lang="en-US" altLang="zh-CN" dirty="0">
                <a:ea typeface="SimSun" panose="02010600030101010101" pitchFamily="2" charset="-122"/>
              </a:rPr>
              <a:t>Additional Comments on </a:t>
            </a:r>
            <a:r>
              <a:rPr lang="en-US" altLang="zh-CN" i="1" dirty="0">
                <a:ea typeface="SimSun" panose="02010600030101010101" pitchFamily="2" charset="-122"/>
              </a:rPr>
              <a:t>CLIQUE</a:t>
            </a:r>
            <a:endParaRPr lang="en-US" altLang="zh-CN" sz="4000" dirty="0">
              <a:ea typeface="SimSun" panose="02010600030101010101" pitchFamily="2" charset="-122"/>
            </a:endParaRPr>
          </a:p>
        </p:txBody>
      </p:sp>
      <p:sp>
        <p:nvSpPr>
          <p:cNvPr id="24579" name="Rectangle 3"/>
          <p:cNvSpPr>
            <a:spLocks noGrp="1" noChangeArrowheads="1"/>
          </p:cNvSpPr>
          <p:nvPr>
            <p:ph type="body" sz="half" idx="1"/>
          </p:nvPr>
        </p:nvSpPr>
        <p:spPr>
          <a:xfrm>
            <a:off x="529389" y="1215189"/>
            <a:ext cx="10635916" cy="5105400"/>
          </a:xfrm>
        </p:spPr>
        <p:txBody>
          <a:bodyPr vert="horz" lIns="92075" tIns="46038" rIns="92075" bIns="46038" rtlCol="0">
            <a:noAutofit/>
          </a:bodyPr>
          <a:lstStyle/>
          <a:p>
            <a:pPr>
              <a:spcAft>
                <a:spcPts val="600"/>
              </a:spcAft>
            </a:pPr>
            <a:r>
              <a:rPr lang="en-US" altLang="zh-CN" u="sng" dirty="0">
                <a:ea typeface="SimSun" panose="02010600030101010101" pitchFamily="2" charset="-122"/>
              </a:rPr>
              <a:t>Strengths</a:t>
            </a:r>
            <a:r>
              <a:rPr lang="en-US" altLang="zh-CN" dirty="0">
                <a:ea typeface="SimSun" panose="02010600030101010101" pitchFamily="2" charset="-122"/>
              </a:rPr>
              <a:t> </a:t>
            </a:r>
          </a:p>
          <a:p>
            <a:pPr lvl="1">
              <a:spcAft>
                <a:spcPts val="600"/>
              </a:spcAft>
            </a:pPr>
            <a:r>
              <a:rPr lang="en-US" altLang="zh-CN" i="1" dirty="0">
                <a:ea typeface="SimSun" panose="02010600030101010101" pitchFamily="2" charset="-122"/>
              </a:rPr>
              <a:t>Automatically</a:t>
            </a:r>
            <a:r>
              <a:rPr lang="en-US" altLang="zh-CN" dirty="0">
                <a:ea typeface="SimSun" panose="02010600030101010101" pitchFamily="2" charset="-122"/>
              </a:rPr>
              <a:t> finds subspaces of the highest dimensionality as long as high density clusters exist in those subspaces</a:t>
            </a:r>
          </a:p>
          <a:p>
            <a:pPr lvl="1">
              <a:spcAft>
                <a:spcPts val="600"/>
              </a:spcAft>
            </a:pPr>
            <a:r>
              <a:rPr lang="en-US" altLang="zh-CN" i="1" dirty="0">
                <a:ea typeface="SimSun" panose="02010600030101010101" pitchFamily="2" charset="-122"/>
              </a:rPr>
              <a:t>Insensitive</a:t>
            </a:r>
            <a:r>
              <a:rPr lang="en-US" altLang="zh-CN" dirty="0">
                <a:ea typeface="SimSun" panose="02010600030101010101" pitchFamily="2" charset="-122"/>
              </a:rPr>
              <a:t> to the order of records in input and does not presume some canonical data distribution</a:t>
            </a:r>
          </a:p>
          <a:p>
            <a:pPr lvl="1">
              <a:spcAft>
                <a:spcPts val="600"/>
              </a:spcAft>
            </a:pPr>
            <a:r>
              <a:rPr lang="en-US" altLang="zh-CN" dirty="0">
                <a:ea typeface="SimSun" panose="02010600030101010101" pitchFamily="2" charset="-122"/>
              </a:rPr>
              <a:t>Scales</a:t>
            </a:r>
            <a:r>
              <a:rPr lang="en-US" altLang="zh-CN" i="1" dirty="0">
                <a:ea typeface="SimSun" panose="02010600030101010101" pitchFamily="2" charset="-122"/>
              </a:rPr>
              <a:t> linearly</a:t>
            </a:r>
            <a:r>
              <a:rPr lang="en-US" altLang="zh-CN" dirty="0">
                <a:ea typeface="SimSun" panose="02010600030101010101" pitchFamily="2" charset="-122"/>
              </a:rPr>
              <a:t> with the size of input and has good scalability as the number of dimensions in the data increases</a:t>
            </a:r>
          </a:p>
          <a:p>
            <a:pPr>
              <a:spcAft>
                <a:spcPts val="600"/>
              </a:spcAft>
            </a:pPr>
            <a:r>
              <a:rPr lang="en-US" altLang="zh-CN" u="sng" dirty="0">
                <a:ea typeface="SimSun" panose="02010600030101010101" pitchFamily="2" charset="-122"/>
              </a:rPr>
              <a:t>Weaknesses</a:t>
            </a:r>
            <a:endParaRPr lang="en-US" altLang="zh-CN" dirty="0">
              <a:ea typeface="SimSun" panose="02010600030101010101" pitchFamily="2" charset="-122"/>
            </a:endParaRPr>
          </a:p>
          <a:p>
            <a:pPr lvl="1">
              <a:spcAft>
                <a:spcPts val="600"/>
              </a:spcAft>
            </a:pPr>
            <a:r>
              <a:rPr lang="en-US" altLang="zh-CN" dirty="0">
                <a:ea typeface="SimSun" panose="02010600030101010101" pitchFamily="2" charset="-122"/>
              </a:rPr>
              <a:t>As in all grid-based clustering approaches, the </a:t>
            </a:r>
            <a:r>
              <a:rPr lang="en-US" dirty="0"/>
              <a:t>quality of the results crucially depends on the appropriate choice of the number and width of the partitions and grid cells</a:t>
            </a:r>
            <a:endParaRPr lang="en-US" altLang="zh-CN" dirty="0">
              <a:ea typeface="SimSun" panose="02010600030101010101" pitchFamily="2" charset="-122"/>
            </a:endParaRPr>
          </a:p>
        </p:txBody>
      </p:sp>
    </p:spTree>
    <p:extLst>
      <p:ext uri="{BB962C8B-B14F-4D97-AF65-F5344CB8AC3E}">
        <p14:creationId xmlns:p14="http://schemas.microsoft.com/office/powerpoint/2010/main" val="1651002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0" y="95250"/>
            <a:ext cx="12192000" cy="990600"/>
          </a:xfrm>
        </p:spPr>
        <p:txBody>
          <a:bodyPr vert="horz" lIns="92075" tIns="46038" rIns="92075" bIns="46038" rtlCol="0" anchor="ctr">
            <a:noAutofit/>
          </a:bodyPr>
          <a:lstStyle/>
          <a:p>
            <a:pPr eaLnBrk="1" hangingPunct="1"/>
            <a:r>
              <a:rPr lang="en-US" altLang="zh-CN" sz="3800" dirty="0">
                <a:ea typeface="SimSun" panose="02010600030101010101" pitchFamily="2" charset="-122"/>
              </a:rPr>
              <a:t>Chapter 10. </a:t>
            </a:r>
            <a:r>
              <a:rPr lang="en-AU" altLang="zh-TW" sz="3800" dirty="0">
                <a:ea typeface="PMingLiU" panose="02020500000000000000" pitchFamily="18" charset="-120"/>
              </a:rPr>
              <a:t>Cluster Analysis: Basic Concepts and Methods</a:t>
            </a:r>
            <a:endParaRPr lang="en-US" altLang="zh-CN" sz="3800" dirty="0">
              <a:ea typeface="PMingLiU" panose="02020500000000000000" pitchFamily="18" charset="-120"/>
            </a:endParaRPr>
          </a:p>
        </p:txBody>
      </p:sp>
      <p:sp>
        <p:nvSpPr>
          <p:cNvPr id="12292" name="Rectangle 3"/>
          <p:cNvSpPr>
            <a:spLocks noGrp="1" noChangeArrowheads="1"/>
          </p:cNvSpPr>
          <p:nvPr>
            <p:ph type="body" idx="4294967295"/>
          </p:nvPr>
        </p:nvSpPr>
        <p:spPr>
          <a:xfrm>
            <a:off x="775854" y="1157288"/>
            <a:ext cx="10139795" cy="5595937"/>
          </a:xfrm>
        </p:spPr>
        <p:txBody>
          <a:bodyPr vert="horz" lIns="92075" tIns="46038" rIns="92075" bIns="46038" rtlCol="0">
            <a:noAutofit/>
          </a:bodyPr>
          <a:lstStyle/>
          <a:p>
            <a:pPr marL="533400" indent="-533400">
              <a:lnSpc>
                <a:spcPct val="200000"/>
              </a:lnSpc>
            </a:pPr>
            <a:r>
              <a:rPr lang="en-US" altLang="zh-CN" sz="2800" dirty="0">
                <a:latin typeface="Calibri" panose="020F0502020204030204" pitchFamily="34" charset="0"/>
                <a:ea typeface="SimSun" panose="02010600030101010101" pitchFamily="2" charset="-122"/>
              </a:rPr>
              <a:t>Cluster Analysis: An Introduction</a:t>
            </a:r>
          </a:p>
          <a:p>
            <a:pPr marL="533400" indent="-533400">
              <a:lnSpc>
                <a:spcPct val="200000"/>
              </a:lnSpc>
            </a:pPr>
            <a:r>
              <a:rPr lang="en-US" altLang="zh-CN" sz="2800" dirty="0">
                <a:latin typeface="Calibri" panose="020F0502020204030204" pitchFamily="34" charset="0"/>
                <a:ea typeface="SimSun" panose="02010600030101010101" pitchFamily="2" charset="-122"/>
              </a:rPr>
              <a:t>Partitioning Methods</a:t>
            </a:r>
          </a:p>
          <a:p>
            <a:pPr marL="533400" indent="-533400">
              <a:lnSpc>
                <a:spcPct val="200000"/>
              </a:lnSpc>
            </a:pPr>
            <a:r>
              <a:rPr lang="en-US" altLang="zh-CN" sz="2800" dirty="0">
                <a:latin typeface="Calibri" panose="020F0502020204030204" pitchFamily="34" charset="0"/>
                <a:ea typeface="SimSun" panose="02010600030101010101" pitchFamily="2" charset="-122"/>
              </a:rPr>
              <a:t>Hierarchical Methods</a:t>
            </a:r>
          </a:p>
          <a:p>
            <a:pPr marL="533400" indent="-533400">
              <a:lnSpc>
                <a:spcPct val="200000"/>
              </a:lnSpc>
            </a:pPr>
            <a:r>
              <a:rPr lang="en-US" altLang="zh-CN" sz="2800" dirty="0">
                <a:solidFill>
                  <a:schemeClr val="bg1">
                    <a:lumMod val="75000"/>
                  </a:schemeClr>
                </a:solidFill>
                <a:latin typeface="Calibri" panose="020F0502020204030204" pitchFamily="34" charset="0"/>
                <a:ea typeface="SimSun" panose="02010600030101010101" pitchFamily="2" charset="-122"/>
              </a:rPr>
              <a:t>Density- and Grid-Based Methods</a:t>
            </a:r>
          </a:p>
          <a:p>
            <a:pPr marL="533400" indent="-533400">
              <a:lnSpc>
                <a:spcPct val="200000"/>
              </a:lnSpc>
            </a:pPr>
            <a:r>
              <a:rPr lang="en-US" altLang="zh-CN" sz="2800" dirty="0">
                <a:latin typeface="Calibri" panose="020F0502020204030204" pitchFamily="34" charset="0"/>
                <a:ea typeface="SimSun" panose="02010600030101010101" pitchFamily="2" charset="-122"/>
              </a:rPr>
              <a:t>Evaluation of Clustering</a:t>
            </a:r>
          </a:p>
          <a:p>
            <a:pPr marL="533400" indent="-533400">
              <a:lnSpc>
                <a:spcPct val="200000"/>
              </a:lnSpc>
            </a:pPr>
            <a:r>
              <a:rPr lang="en-US" altLang="zh-CN" sz="2800" dirty="0">
                <a:latin typeface="Calibri" panose="020F0502020204030204" pitchFamily="34" charset="0"/>
                <a:ea typeface="SimSun" panose="02010600030101010101" pitchFamily="2" charset="-122"/>
              </a:rPr>
              <a:t>Summary</a:t>
            </a:r>
          </a:p>
        </p:txBody>
      </p:sp>
      <p:sp>
        <p:nvSpPr>
          <p:cNvPr id="12293" name="AutoShape 5"/>
          <p:cNvSpPr>
            <a:spLocks noChangeArrowheads="1"/>
          </p:cNvSpPr>
          <p:nvPr/>
        </p:nvSpPr>
        <p:spPr bwMode="auto">
          <a:xfrm rot="9867012">
            <a:off x="4955197" y="5122429"/>
            <a:ext cx="304800" cy="381000"/>
          </a:xfrm>
          <a:prstGeom prst="notchedRightArrow">
            <a:avLst>
              <a:gd name="adj1" fmla="val 50000"/>
              <a:gd name="adj2" fmla="val 25000"/>
            </a:avLst>
          </a:prstGeom>
          <a:solidFill>
            <a:srgbClr val="00CCFF"/>
          </a:solidFill>
          <a:ln w="9525">
            <a:solidFill>
              <a:schemeClr val="tx1"/>
            </a:solidFill>
            <a:miter lim="800000"/>
            <a:headEnd/>
            <a:tailEnd/>
          </a:ln>
        </p:spPr>
        <p:txBody>
          <a:bodyPr rot="10800000"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zh-CN" altLang="zh-CN" sz="1800">
              <a:solidFill>
                <a:srgbClr val="000000"/>
              </a:solidFill>
            </a:endParaRPr>
          </a:p>
        </p:txBody>
      </p:sp>
    </p:spTree>
    <p:extLst>
      <p:ext uri="{BB962C8B-B14F-4D97-AF65-F5344CB8AC3E}">
        <p14:creationId xmlns:p14="http://schemas.microsoft.com/office/powerpoint/2010/main" val="3701395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711200" y="228600"/>
            <a:ext cx="10668000" cy="762000"/>
          </a:xfrm>
        </p:spPr>
        <p:txBody>
          <a:bodyPr/>
          <a:lstStyle/>
          <a:p>
            <a:r>
              <a:rPr lang="en-US" altLang="zh-CN" dirty="0">
                <a:ea typeface="SimSun" panose="02010600030101010101" pitchFamily="2" charset="-122"/>
              </a:rPr>
              <a:t>Considerations for Cluster Analysis</a:t>
            </a:r>
            <a:endParaRPr lang="en-US" altLang="en-US" dirty="0"/>
          </a:p>
        </p:txBody>
      </p:sp>
      <p:sp>
        <p:nvSpPr>
          <p:cNvPr id="4100" name="Rectangle 3"/>
          <p:cNvSpPr>
            <a:spLocks noGrp="1" noChangeArrowheads="1"/>
          </p:cNvSpPr>
          <p:nvPr>
            <p:ph idx="1"/>
          </p:nvPr>
        </p:nvSpPr>
        <p:spPr>
          <a:xfrm>
            <a:off x="406401" y="1179088"/>
            <a:ext cx="9959817" cy="5450312"/>
          </a:xfrm>
        </p:spPr>
        <p:txBody>
          <a:bodyPr/>
          <a:lstStyle/>
          <a:p>
            <a:pPr>
              <a:spcAft>
                <a:spcPts val="600"/>
              </a:spcAft>
            </a:pPr>
            <a:r>
              <a:rPr lang="en-US" altLang="zh-CN" sz="2400" b="1" dirty="0">
                <a:ea typeface="SimSun" panose="02010600030101010101" pitchFamily="2" charset="-122"/>
              </a:rPr>
              <a:t>Partitioning criteria</a:t>
            </a:r>
          </a:p>
          <a:p>
            <a:pPr lvl="1">
              <a:spcAft>
                <a:spcPts val="600"/>
              </a:spcAft>
            </a:pPr>
            <a:r>
              <a:rPr lang="en-US" altLang="zh-CN" sz="2400" dirty="0">
                <a:ea typeface="SimSun" panose="02010600030101010101" pitchFamily="2" charset="-122"/>
              </a:rPr>
              <a:t>Single level vs. hierarchical partitioning (often, multi-level hierarchical partitioning is desirable, e.g., grouping topical terms)</a:t>
            </a:r>
          </a:p>
          <a:p>
            <a:pPr>
              <a:spcAft>
                <a:spcPts val="600"/>
              </a:spcAft>
            </a:pPr>
            <a:r>
              <a:rPr lang="en-US" altLang="zh-CN" sz="2400" b="1" dirty="0">
                <a:ea typeface="SimSun" panose="02010600030101010101" pitchFamily="2" charset="-122"/>
              </a:rPr>
              <a:t>Separation of clusters</a:t>
            </a:r>
          </a:p>
          <a:p>
            <a:pPr lvl="1">
              <a:spcAft>
                <a:spcPts val="600"/>
              </a:spcAft>
            </a:pPr>
            <a:r>
              <a:rPr lang="en-US" altLang="zh-CN" sz="2400" dirty="0">
                <a:ea typeface="SimSun" panose="02010600030101010101" pitchFamily="2" charset="-122"/>
              </a:rPr>
              <a:t>Exclusive (e.g., one customer belongs to only one region) vs. non-exclusive (e.g., one document may belong to more than one class)</a:t>
            </a:r>
          </a:p>
          <a:p>
            <a:pPr>
              <a:spcAft>
                <a:spcPts val="600"/>
              </a:spcAft>
            </a:pPr>
            <a:r>
              <a:rPr lang="en-US" altLang="zh-CN" sz="2400" b="1" dirty="0">
                <a:ea typeface="SimSun" panose="02010600030101010101" pitchFamily="2" charset="-122"/>
              </a:rPr>
              <a:t>Similarity measure</a:t>
            </a:r>
          </a:p>
          <a:p>
            <a:pPr lvl="1">
              <a:spcAft>
                <a:spcPts val="600"/>
              </a:spcAft>
            </a:pPr>
            <a:r>
              <a:rPr lang="en-US" altLang="zh-CN" sz="2400" dirty="0">
                <a:ea typeface="SimSun" panose="02010600030101010101" pitchFamily="2" charset="-122"/>
              </a:rPr>
              <a:t>Distance-based (e.g., Euclidean, road network, vector)  vs. connectivity-based (e.g., density or contiguity)</a:t>
            </a:r>
          </a:p>
          <a:p>
            <a:pPr>
              <a:spcAft>
                <a:spcPts val="600"/>
              </a:spcAft>
            </a:pPr>
            <a:r>
              <a:rPr lang="en-US" altLang="zh-CN" sz="2400" b="1" dirty="0">
                <a:ea typeface="SimSun" panose="02010600030101010101" pitchFamily="2" charset="-122"/>
              </a:rPr>
              <a:t>Clustering space</a:t>
            </a:r>
          </a:p>
          <a:p>
            <a:pPr lvl="1">
              <a:spcAft>
                <a:spcPts val="600"/>
              </a:spcAft>
            </a:pPr>
            <a:r>
              <a:rPr lang="en-US" altLang="zh-CN" sz="2400" dirty="0">
                <a:ea typeface="SimSun" panose="02010600030101010101" pitchFamily="2" charset="-122"/>
              </a:rPr>
              <a:t>Full space (often when low dimensional) vs. subspaces (often in high-dimensional clustering)</a:t>
            </a:r>
          </a:p>
        </p:txBody>
      </p:sp>
    </p:spTree>
    <p:extLst>
      <p:ext uri="{BB962C8B-B14F-4D97-AF65-F5344CB8AC3E}">
        <p14:creationId xmlns:p14="http://schemas.microsoft.com/office/powerpoint/2010/main" val="37665447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defTabSz="1219110"/>
            <a:r>
              <a:rPr lang="en-US" altLang="en-US" sz="4800" kern="0" dirty="0"/>
              <a:t>Clustering Validation</a:t>
            </a:r>
            <a:endParaRPr lang="en-US" sz="4800" dirty="0">
              <a:solidFill>
                <a:prstClr val="black"/>
              </a:solidFill>
            </a:endParaRPr>
          </a:p>
        </p:txBody>
      </p:sp>
      <p:sp>
        <p:nvSpPr>
          <p:cNvPr id="3" name="Content Placeholder 2"/>
          <p:cNvSpPr>
            <a:spLocks noGrp="1"/>
          </p:cNvSpPr>
          <p:nvPr>
            <p:ph idx="1"/>
          </p:nvPr>
        </p:nvSpPr>
        <p:spPr>
          <a:xfrm>
            <a:off x="618077" y="1193601"/>
            <a:ext cx="9893883" cy="5556822"/>
          </a:xfrm>
        </p:spPr>
        <p:txBody>
          <a:bodyPr/>
          <a:lstStyle/>
          <a:p>
            <a:pPr defTabSz="1219110">
              <a:spcBef>
                <a:spcPts val="800"/>
              </a:spcBef>
              <a:spcAft>
                <a:spcPts val="600"/>
              </a:spcAft>
            </a:pPr>
            <a:r>
              <a:rPr lang="en-US" altLang="zh-CN" sz="2400" dirty="0">
                <a:solidFill>
                  <a:prstClr val="black"/>
                </a:solidFill>
              </a:rPr>
              <a:t>Clustering Validation: Basic Concepts</a:t>
            </a:r>
          </a:p>
          <a:p>
            <a:pPr defTabSz="1219110">
              <a:spcBef>
                <a:spcPts val="800"/>
              </a:spcBef>
              <a:spcAft>
                <a:spcPts val="600"/>
              </a:spcAft>
            </a:pPr>
            <a:r>
              <a:rPr lang="en-US" altLang="zh-CN" sz="2400" dirty="0">
                <a:solidFill>
                  <a:prstClr val="black"/>
                </a:solidFill>
              </a:rPr>
              <a:t>Clustering Evaluation: </a:t>
            </a:r>
            <a:r>
              <a:rPr lang="en-US" altLang="zh-CN" sz="2400" dirty="0">
                <a:ea typeface="SimSun" panose="02010600030101010101" pitchFamily="2" charset="-122"/>
              </a:rPr>
              <a:t>Measuring Clustering Quality</a:t>
            </a:r>
            <a:endParaRPr lang="en-US" altLang="zh-CN" sz="2400" dirty="0">
              <a:solidFill>
                <a:prstClr val="black"/>
              </a:solidFill>
            </a:endParaRPr>
          </a:p>
          <a:p>
            <a:pPr defTabSz="1219110">
              <a:spcBef>
                <a:spcPts val="800"/>
              </a:spcBef>
              <a:spcAft>
                <a:spcPts val="600"/>
              </a:spcAft>
            </a:pPr>
            <a:r>
              <a:rPr lang="en-US" altLang="zh-CN" sz="2400" dirty="0">
                <a:solidFill>
                  <a:prstClr val="black"/>
                </a:solidFill>
              </a:rPr>
              <a:t>External Measures for Clustering Validation</a:t>
            </a:r>
            <a:endParaRPr lang="en-US" sz="2400" dirty="0">
              <a:solidFill>
                <a:prstClr val="black"/>
              </a:solidFill>
            </a:endParaRPr>
          </a:p>
          <a:p>
            <a:pPr lvl="1" defTabSz="1219110">
              <a:spcBef>
                <a:spcPts val="800"/>
              </a:spcBef>
              <a:spcAft>
                <a:spcPts val="600"/>
              </a:spcAft>
            </a:pPr>
            <a:r>
              <a:rPr lang="en-US" altLang="zh-CN" sz="2400" dirty="0">
                <a:solidFill>
                  <a:prstClr val="black"/>
                </a:solidFill>
              </a:rPr>
              <a:t>I: </a:t>
            </a:r>
            <a:r>
              <a:rPr lang="en-US" altLang="zh-CN" sz="2400" dirty="0">
                <a:ea typeface="SimSun" panose="02010600030101010101" pitchFamily="2" charset="-122"/>
              </a:rPr>
              <a:t>Matching-Based Measures</a:t>
            </a:r>
          </a:p>
          <a:p>
            <a:pPr lvl="1" defTabSz="1219110">
              <a:spcBef>
                <a:spcPts val="800"/>
              </a:spcBef>
              <a:spcAft>
                <a:spcPts val="600"/>
              </a:spcAft>
            </a:pPr>
            <a:r>
              <a:rPr lang="en-US" altLang="zh-CN" sz="2400" dirty="0">
                <a:solidFill>
                  <a:prstClr val="black"/>
                </a:solidFill>
              </a:rPr>
              <a:t>II: Entropy-Based Measures</a:t>
            </a:r>
          </a:p>
          <a:p>
            <a:pPr lvl="1" defTabSz="1219110">
              <a:spcBef>
                <a:spcPts val="800"/>
              </a:spcBef>
              <a:spcAft>
                <a:spcPts val="600"/>
              </a:spcAft>
            </a:pPr>
            <a:r>
              <a:rPr lang="en-US" altLang="zh-CN" sz="2400" dirty="0">
                <a:solidFill>
                  <a:prstClr val="black"/>
                </a:solidFill>
              </a:rPr>
              <a:t>III: Pairwise Measures</a:t>
            </a:r>
          </a:p>
          <a:p>
            <a:pPr defTabSz="1219110">
              <a:spcBef>
                <a:spcPts val="800"/>
              </a:spcBef>
              <a:spcAft>
                <a:spcPts val="600"/>
              </a:spcAft>
            </a:pPr>
            <a:r>
              <a:rPr lang="en-US" altLang="zh-CN" sz="2400" dirty="0">
                <a:solidFill>
                  <a:prstClr val="black"/>
                </a:solidFill>
              </a:rPr>
              <a:t>Internal Measures for Clustering Validation</a:t>
            </a:r>
          </a:p>
          <a:p>
            <a:pPr defTabSz="1219110">
              <a:spcBef>
                <a:spcPts val="800"/>
              </a:spcBef>
              <a:spcAft>
                <a:spcPts val="600"/>
              </a:spcAft>
            </a:pPr>
            <a:r>
              <a:rPr lang="en-US" altLang="zh-CN" sz="2400" dirty="0">
                <a:solidFill>
                  <a:prstClr val="black"/>
                </a:solidFill>
              </a:rPr>
              <a:t>Relative Measures</a:t>
            </a:r>
          </a:p>
          <a:p>
            <a:pPr defTabSz="1219110">
              <a:spcBef>
                <a:spcPts val="800"/>
              </a:spcBef>
              <a:spcAft>
                <a:spcPts val="600"/>
              </a:spcAft>
            </a:pPr>
            <a:r>
              <a:rPr lang="en-US" altLang="zh-CN" sz="2400" dirty="0">
                <a:solidFill>
                  <a:prstClr val="black"/>
                </a:solidFill>
              </a:rPr>
              <a:t>Cluster Stability</a:t>
            </a:r>
          </a:p>
          <a:p>
            <a:pPr defTabSz="1219110">
              <a:spcBef>
                <a:spcPts val="800"/>
              </a:spcBef>
              <a:spcAft>
                <a:spcPts val="600"/>
              </a:spcAft>
            </a:pPr>
            <a:r>
              <a:rPr lang="en-US" altLang="zh-CN" sz="2400" dirty="0">
                <a:solidFill>
                  <a:prstClr val="black"/>
                </a:solidFill>
              </a:rPr>
              <a:t>Clustering Tendency</a:t>
            </a:r>
          </a:p>
        </p:txBody>
      </p:sp>
    </p:spTree>
    <p:extLst>
      <p:ext uri="{BB962C8B-B14F-4D97-AF65-F5344CB8AC3E}">
        <p14:creationId xmlns:p14="http://schemas.microsoft.com/office/powerpoint/2010/main" val="27011245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vert="horz" lIns="92075" tIns="46038" rIns="92075" bIns="46038" rtlCol="0" anchor="ctr">
            <a:noAutofit/>
          </a:bodyPr>
          <a:lstStyle/>
          <a:p>
            <a:r>
              <a:rPr lang="en-US" altLang="zh-CN" sz="4000" dirty="0">
                <a:ea typeface="SimSun" panose="02010600030101010101" pitchFamily="2" charset="-122"/>
              </a:rPr>
              <a:t> </a:t>
            </a:r>
            <a:r>
              <a:rPr lang="en-US" altLang="zh-CN" dirty="0">
                <a:ea typeface="SimSun" panose="02010600030101010101" pitchFamily="2" charset="-122"/>
              </a:rPr>
              <a:t>Clustering Validation and Assessment</a:t>
            </a:r>
            <a:endParaRPr lang="en-US" altLang="zh-CN" sz="4000" dirty="0">
              <a:ea typeface="SimSun" panose="02010600030101010101" pitchFamily="2" charset="-122"/>
            </a:endParaRPr>
          </a:p>
        </p:txBody>
      </p:sp>
      <p:sp>
        <p:nvSpPr>
          <p:cNvPr id="24579" name="Rectangle 3"/>
          <p:cNvSpPr>
            <a:spLocks noGrp="1" noChangeArrowheads="1"/>
          </p:cNvSpPr>
          <p:nvPr>
            <p:ph type="body" sz="half" idx="1"/>
          </p:nvPr>
        </p:nvSpPr>
        <p:spPr>
          <a:xfrm>
            <a:off x="556548" y="1160868"/>
            <a:ext cx="10950406" cy="5411948"/>
          </a:xfrm>
        </p:spPr>
        <p:txBody>
          <a:bodyPr vert="horz" lIns="92075" tIns="46038" rIns="92075" bIns="46038" rtlCol="0">
            <a:noAutofit/>
          </a:bodyPr>
          <a:lstStyle/>
          <a:p>
            <a:pPr>
              <a:lnSpc>
                <a:spcPct val="120000"/>
              </a:lnSpc>
            </a:pPr>
            <a:r>
              <a:rPr lang="en-US" altLang="zh-CN" dirty="0">
                <a:solidFill>
                  <a:prstClr val="black"/>
                </a:solidFill>
              </a:rPr>
              <a:t>Major issues on </a:t>
            </a:r>
            <a:r>
              <a:rPr lang="en-US" altLang="zh-CN" dirty="0">
                <a:ea typeface="SimSun" panose="02010600030101010101" pitchFamily="2" charset="-122"/>
              </a:rPr>
              <a:t>clustering validation and assessment</a:t>
            </a:r>
            <a:endParaRPr lang="en-US" altLang="zh-CN" dirty="0">
              <a:solidFill>
                <a:prstClr val="black"/>
              </a:solidFill>
            </a:endParaRPr>
          </a:p>
          <a:p>
            <a:pPr lvl="1">
              <a:lnSpc>
                <a:spcPct val="120000"/>
              </a:lnSpc>
            </a:pPr>
            <a:r>
              <a:rPr lang="en-US" altLang="zh-CN" b="1" dirty="0">
                <a:solidFill>
                  <a:prstClr val="black"/>
                </a:solidFill>
              </a:rPr>
              <a:t>Clustering evaluation</a:t>
            </a:r>
          </a:p>
          <a:p>
            <a:pPr lvl="3">
              <a:lnSpc>
                <a:spcPct val="120000"/>
              </a:lnSpc>
            </a:pPr>
            <a:r>
              <a:rPr lang="en-US" altLang="zh-CN" dirty="0">
                <a:ea typeface="SimSun" panose="02010600030101010101" pitchFamily="2" charset="-122"/>
              </a:rPr>
              <a:t>Evaluating the goodness of the clustering </a:t>
            </a:r>
          </a:p>
          <a:p>
            <a:pPr lvl="1">
              <a:lnSpc>
                <a:spcPct val="120000"/>
              </a:lnSpc>
            </a:pPr>
            <a:r>
              <a:rPr lang="en-US" altLang="zh-CN" b="1" dirty="0">
                <a:ea typeface="SimSun" panose="02010600030101010101" pitchFamily="2" charset="-122"/>
              </a:rPr>
              <a:t>Clustering stability</a:t>
            </a:r>
          </a:p>
          <a:p>
            <a:pPr lvl="3">
              <a:lnSpc>
                <a:spcPct val="120000"/>
              </a:lnSpc>
            </a:pPr>
            <a:r>
              <a:rPr lang="en-US" altLang="zh-CN" dirty="0">
                <a:ea typeface="SimSun" panose="02010600030101010101" pitchFamily="2" charset="-122"/>
              </a:rPr>
              <a:t>To understand the sensitivity of the clustering result to various algorithm parameters, e.g., # of clusters</a:t>
            </a:r>
          </a:p>
          <a:p>
            <a:pPr lvl="1">
              <a:lnSpc>
                <a:spcPct val="120000"/>
              </a:lnSpc>
            </a:pPr>
            <a:r>
              <a:rPr lang="en-US" altLang="zh-CN" b="1" dirty="0">
                <a:ea typeface="SimSun" panose="02010600030101010101" pitchFamily="2" charset="-122"/>
              </a:rPr>
              <a:t>Clustering tendency</a:t>
            </a:r>
          </a:p>
          <a:p>
            <a:pPr lvl="3">
              <a:lnSpc>
                <a:spcPct val="120000"/>
              </a:lnSpc>
            </a:pPr>
            <a:r>
              <a:rPr lang="en-US" altLang="zh-CN" dirty="0">
                <a:ea typeface="SimSun" panose="02010600030101010101" pitchFamily="2" charset="-122"/>
              </a:rPr>
              <a:t>Assess the suitability of clustering, i.e., whether the data has any inherent grouping structure</a:t>
            </a:r>
          </a:p>
        </p:txBody>
      </p:sp>
    </p:spTree>
    <p:extLst>
      <p:ext uri="{BB962C8B-B14F-4D97-AF65-F5344CB8AC3E}">
        <p14:creationId xmlns:p14="http://schemas.microsoft.com/office/powerpoint/2010/main" val="525729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vert="horz" lIns="92075" tIns="46038" rIns="92075" bIns="46038" rtlCol="0" anchor="ctr">
            <a:noAutofit/>
          </a:bodyPr>
          <a:lstStyle/>
          <a:p>
            <a:r>
              <a:rPr lang="en-US" altLang="zh-CN" dirty="0">
                <a:ea typeface="SimSun" panose="02010600030101010101" pitchFamily="2" charset="-122"/>
              </a:rPr>
              <a:t>Measuring Clustering Quality</a:t>
            </a:r>
            <a:endParaRPr lang="en-US" altLang="zh-CN" sz="4000" dirty="0">
              <a:ea typeface="SimSun" panose="02010600030101010101" pitchFamily="2" charset="-122"/>
            </a:endParaRPr>
          </a:p>
        </p:txBody>
      </p:sp>
      <p:sp>
        <p:nvSpPr>
          <p:cNvPr id="24579" name="Rectangle 3"/>
          <p:cNvSpPr>
            <a:spLocks noGrp="1" noChangeArrowheads="1"/>
          </p:cNvSpPr>
          <p:nvPr>
            <p:ph type="body" sz="half" idx="1"/>
          </p:nvPr>
        </p:nvSpPr>
        <p:spPr>
          <a:xfrm>
            <a:off x="556548" y="1160868"/>
            <a:ext cx="10950406" cy="5411948"/>
          </a:xfrm>
        </p:spPr>
        <p:txBody>
          <a:bodyPr vert="horz" lIns="92075" tIns="46038" rIns="92075" bIns="46038" rtlCol="0">
            <a:noAutofit/>
          </a:bodyPr>
          <a:lstStyle/>
          <a:p>
            <a:pPr>
              <a:lnSpc>
                <a:spcPct val="120000"/>
              </a:lnSpc>
            </a:pPr>
            <a:r>
              <a:rPr lang="en-US" altLang="zh-CN" b="1" dirty="0">
                <a:solidFill>
                  <a:prstClr val="black"/>
                </a:solidFill>
              </a:rPr>
              <a:t>Clustering Evaluation</a:t>
            </a:r>
            <a:r>
              <a:rPr lang="en-US" altLang="zh-CN" dirty="0">
                <a:solidFill>
                  <a:prstClr val="black"/>
                </a:solidFill>
              </a:rPr>
              <a:t>: </a:t>
            </a:r>
            <a:r>
              <a:rPr lang="en-US" altLang="zh-CN" dirty="0">
                <a:ea typeface="SimSun" panose="02010600030101010101" pitchFamily="2" charset="-122"/>
              </a:rPr>
              <a:t>Evaluating the goodness of clustering results</a:t>
            </a:r>
          </a:p>
          <a:p>
            <a:pPr lvl="1">
              <a:lnSpc>
                <a:spcPct val="120000"/>
              </a:lnSpc>
            </a:pPr>
            <a:r>
              <a:rPr lang="en-US" altLang="zh-CN" dirty="0">
                <a:ea typeface="SimSun" panose="02010600030101010101" pitchFamily="2" charset="-122"/>
              </a:rPr>
              <a:t>No commonly recognized best suitable measure in practice</a:t>
            </a:r>
          </a:p>
          <a:p>
            <a:pPr>
              <a:lnSpc>
                <a:spcPct val="120000"/>
              </a:lnSpc>
            </a:pPr>
            <a:r>
              <a:rPr lang="en-US" altLang="zh-CN" b="1" dirty="0">
                <a:ea typeface="SimSun" panose="02010600030101010101" pitchFamily="2" charset="-122"/>
              </a:rPr>
              <a:t>Three categorization of measures</a:t>
            </a:r>
            <a:r>
              <a:rPr lang="en-US" altLang="zh-CN" dirty="0">
                <a:ea typeface="SimSun" panose="02010600030101010101" pitchFamily="2" charset="-122"/>
              </a:rPr>
              <a:t>: External, internal, and relative</a:t>
            </a:r>
          </a:p>
          <a:p>
            <a:pPr lvl="1">
              <a:lnSpc>
                <a:spcPct val="120000"/>
              </a:lnSpc>
            </a:pPr>
            <a:r>
              <a:rPr lang="en-US" altLang="zh-CN" b="1" dirty="0">
                <a:ea typeface="SimSun" panose="02010600030101010101" pitchFamily="2" charset="-122"/>
              </a:rPr>
              <a:t>External</a:t>
            </a:r>
            <a:r>
              <a:rPr lang="en-US" altLang="zh-CN" dirty="0">
                <a:ea typeface="SimSun" panose="02010600030101010101" pitchFamily="2" charset="-122"/>
              </a:rPr>
              <a:t>: Supervised, employ criteria not inherent to the dataset</a:t>
            </a:r>
          </a:p>
          <a:p>
            <a:pPr lvl="2">
              <a:lnSpc>
                <a:spcPct val="120000"/>
              </a:lnSpc>
            </a:pPr>
            <a:r>
              <a:rPr lang="en-US" altLang="zh-CN" dirty="0">
                <a:ea typeface="SimSun" panose="02010600030101010101" pitchFamily="2" charset="-122"/>
              </a:rPr>
              <a:t>Compare a clustering against prior or expert-specified knowledge (i.e., the ground truth) using certain clustering quality measure</a:t>
            </a:r>
          </a:p>
          <a:p>
            <a:pPr lvl="1">
              <a:lnSpc>
                <a:spcPct val="120000"/>
              </a:lnSpc>
            </a:pPr>
            <a:r>
              <a:rPr lang="en-US" altLang="zh-CN" b="1" dirty="0">
                <a:ea typeface="SimSun" panose="02010600030101010101" pitchFamily="2" charset="-122"/>
              </a:rPr>
              <a:t>Internal</a:t>
            </a:r>
            <a:r>
              <a:rPr lang="en-US" altLang="zh-CN" dirty="0">
                <a:ea typeface="SimSun" panose="02010600030101010101" pitchFamily="2" charset="-122"/>
              </a:rPr>
              <a:t>: Unsupervised, criteria derived from data itself</a:t>
            </a:r>
          </a:p>
          <a:p>
            <a:pPr lvl="2">
              <a:lnSpc>
                <a:spcPct val="120000"/>
              </a:lnSpc>
            </a:pPr>
            <a:r>
              <a:rPr lang="en-US" altLang="zh-CN" dirty="0">
                <a:ea typeface="SimSun" panose="02010600030101010101" pitchFamily="2" charset="-122"/>
              </a:rPr>
              <a:t>Evaluate the goodness of a clustering by considering how well the clusters are separated and how compact the clusters are, e.g., silhouette coefficient</a:t>
            </a:r>
          </a:p>
          <a:p>
            <a:pPr lvl="1">
              <a:lnSpc>
                <a:spcPct val="120000"/>
              </a:lnSpc>
            </a:pPr>
            <a:r>
              <a:rPr lang="en-US" altLang="zh-CN" b="1" dirty="0">
                <a:ea typeface="SimSun" panose="02010600030101010101" pitchFamily="2" charset="-122"/>
              </a:rPr>
              <a:t>Relative</a:t>
            </a:r>
            <a:r>
              <a:rPr lang="en-US" altLang="zh-CN" dirty="0">
                <a:ea typeface="SimSun" panose="02010600030101010101" pitchFamily="2" charset="-122"/>
              </a:rPr>
              <a:t>: Directly compare different </a:t>
            </a:r>
            <a:r>
              <a:rPr lang="en-US" altLang="zh-CN" dirty="0" err="1">
                <a:ea typeface="SimSun" panose="02010600030101010101" pitchFamily="2" charset="-122"/>
              </a:rPr>
              <a:t>clusterings</a:t>
            </a:r>
            <a:r>
              <a:rPr lang="en-US" altLang="zh-CN" dirty="0">
                <a:ea typeface="SimSun" panose="02010600030101010101" pitchFamily="2" charset="-122"/>
              </a:rPr>
              <a:t>, usually those obtained via different parameter settings for the same algorithm</a:t>
            </a:r>
          </a:p>
        </p:txBody>
      </p:sp>
    </p:spTree>
    <p:extLst>
      <p:ext uri="{BB962C8B-B14F-4D97-AF65-F5344CB8AC3E}">
        <p14:creationId xmlns:p14="http://schemas.microsoft.com/office/powerpoint/2010/main" val="2283482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0"/>
            <a:ext cx="12192000" cy="1160868"/>
          </a:xfrm>
        </p:spPr>
        <p:txBody>
          <a:bodyPr vert="horz" lIns="92075" tIns="46038" rIns="92075" bIns="46038" rtlCol="0" anchor="ctr">
            <a:noAutofit/>
          </a:bodyPr>
          <a:lstStyle/>
          <a:p>
            <a:r>
              <a:rPr lang="en-US" altLang="zh-CN" dirty="0">
                <a:ea typeface="SimSun" panose="02010600030101010101" pitchFamily="2" charset="-122"/>
              </a:rPr>
              <a:t>Measuring Clustering Quality: External Methods </a:t>
            </a:r>
            <a:endParaRPr lang="en-US" altLang="zh-CN" sz="4000" dirty="0">
              <a:ea typeface="SimSun" panose="02010600030101010101" pitchFamily="2" charset="-122"/>
            </a:endParaRPr>
          </a:p>
        </p:txBody>
      </p:sp>
      <p:sp>
        <p:nvSpPr>
          <p:cNvPr id="24579" name="Rectangle 3"/>
          <p:cNvSpPr>
            <a:spLocks noGrp="1" noChangeArrowheads="1"/>
          </p:cNvSpPr>
          <p:nvPr>
            <p:ph type="body" sz="half" idx="1"/>
          </p:nvPr>
        </p:nvSpPr>
        <p:spPr>
          <a:xfrm>
            <a:off x="556548" y="1160868"/>
            <a:ext cx="11222010" cy="5411948"/>
          </a:xfrm>
        </p:spPr>
        <p:txBody>
          <a:bodyPr vert="horz" lIns="92075" tIns="46038" rIns="92075" bIns="46038" rtlCol="0">
            <a:noAutofit/>
          </a:bodyPr>
          <a:lstStyle/>
          <a:p>
            <a:r>
              <a:rPr lang="en-US" altLang="zh-CN" dirty="0">
                <a:ea typeface="SimSun" panose="02010600030101010101" pitchFamily="2" charset="-122"/>
              </a:rPr>
              <a:t>Given the </a:t>
            </a:r>
            <a:r>
              <a:rPr lang="en-US" altLang="zh-CN" b="1" dirty="0">
                <a:ea typeface="SimSun" panose="02010600030101010101" pitchFamily="2" charset="-122"/>
              </a:rPr>
              <a:t>ground truth </a:t>
            </a:r>
            <a:r>
              <a:rPr lang="en-US" altLang="zh-CN" i="1" dirty="0">
                <a:ea typeface="SimSun" panose="02010600030101010101" pitchFamily="2" charset="-122"/>
              </a:rPr>
              <a:t>T, Q</a:t>
            </a:r>
            <a:r>
              <a:rPr lang="en-US" altLang="zh-CN" dirty="0">
                <a:ea typeface="SimSun" panose="02010600030101010101" pitchFamily="2" charset="-122"/>
              </a:rPr>
              <a:t>(</a:t>
            </a:r>
            <a:r>
              <a:rPr lang="en-US" altLang="zh-CN" i="1" dirty="0">
                <a:ea typeface="SimSun" panose="02010600030101010101" pitchFamily="2" charset="-122"/>
              </a:rPr>
              <a:t>C, T</a:t>
            </a:r>
            <a:r>
              <a:rPr lang="en-US" altLang="zh-CN" dirty="0">
                <a:ea typeface="SimSun" panose="02010600030101010101" pitchFamily="2" charset="-122"/>
              </a:rPr>
              <a:t>) is the </a:t>
            </a:r>
            <a:r>
              <a:rPr lang="en-US" altLang="zh-CN" b="1" dirty="0">
                <a:ea typeface="SimSun" panose="02010600030101010101" pitchFamily="2" charset="-122"/>
              </a:rPr>
              <a:t>quality measure </a:t>
            </a:r>
            <a:r>
              <a:rPr lang="en-US" altLang="zh-CN" dirty="0">
                <a:ea typeface="SimSun" panose="02010600030101010101" pitchFamily="2" charset="-122"/>
              </a:rPr>
              <a:t>for a clustering </a:t>
            </a:r>
            <a:r>
              <a:rPr lang="en-US" altLang="zh-CN" i="1" dirty="0">
                <a:ea typeface="SimSun" panose="02010600030101010101" pitchFamily="2" charset="-122"/>
              </a:rPr>
              <a:t>C</a:t>
            </a:r>
            <a:endParaRPr lang="en-US" altLang="zh-CN" dirty="0">
              <a:ea typeface="SimSun" panose="02010600030101010101" pitchFamily="2" charset="-122"/>
            </a:endParaRPr>
          </a:p>
          <a:p>
            <a:r>
              <a:rPr lang="en-US" altLang="zh-CN" i="1" dirty="0">
                <a:ea typeface="SimSun" panose="02010600030101010101" pitchFamily="2" charset="-122"/>
              </a:rPr>
              <a:t>Q</a:t>
            </a:r>
            <a:r>
              <a:rPr lang="en-US" altLang="zh-CN" dirty="0">
                <a:ea typeface="SimSun" panose="02010600030101010101" pitchFamily="2" charset="-122"/>
              </a:rPr>
              <a:t>(</a:t>
            </a:r>
            <a:r>
              <a:rPr lang="en-US" altLang="zh-CN" i="1" dirty="0">
                <a:ea typeface="SimSun" panose="02010600030101010101" pitchFamily="2" charset="-122"/>
              </a:rPr>
              <a:t>C, T</a:t>
            </a:r>
            <a:r>
              <a:rPr lang="en-US" altLang="zh-CN" dirty="0">
                <a:ea typeface="SimSun" panose="02010600030101010101" pitchFamily="2" charset="-122"/>
              </a:rPr>
              <a:t>) is good if it satisfies the following </a:t>
            </a:r>
            <a:r>
              <a:rPr lang="en-US" altLang="zh-CN" b="1" dirty="0">
                <a:ea typeface="SimSun" panose="02010600030101010101" pitchFamily="2" charset="-122"/>
              </a:rPr>
              <a:t>four</a:t>
            </a:r>
            <a:r>
              <a:rPr lang="en-US" altLang="zh-CN" dirty="0">
                <a:ea typeface="SimSun" panose="02010600030101010101" pitchFamily="2" charset="-122"/>
              </a:rPr>
              <a:t> essential criteria</a:t>
            </a:r>
          </a:p>
          <a:p>
            <a:pPr lvl="1"/>
            <a:r>
              <a:rPr lang="en-US" altLang="zh-CN" b="1" dirty="0">
                <a:ea typeface="SimSun" panose="02010600030101010101" pitchFamily="2" charset="-122"/>
              </a:rPr>
              <a:t>Cluster homogeneity</a:t>
            </a:r>
          </a:p>
          <a:p>
            <a:pPr lvl="2"/>
            <a:r>
              <a:rPr lang="en-US" altLang="zh-CN" dirty="0">
                <a:ea typeface="SimSun" panose="02010600030101010101" pitchFamily="2" charset="-122"/>
              </a:rPr>
              <a:t>The purer, the better</a:t>
            </a:r>
          </a:p>
          <a:p>
            <a:pPr lvl="1"/>
            <a:r>
              <a:rPr lang="en-US" altLang="zh-CN" b="1" dirty="0">
                <a:ea typeface="SimSun" panose="02010600030101010101" pitchFamily="2" charset="-122"/>
              </a:rPr>
              <a:t>Cluster completeness </a:t>
            </a:r>
          </a:p>
          <a:p>
            <a:pPr lvl="2"/>
            <a:r>
              <a:rPr lang="en-US" altLang="zh-CN" dirty="0">
                <a:ea typeface="SimSun" panose="02010600030101010101" pitchFamily="2" charset="-122"/>
              </a:rPr>
              <a:t>Assign objects belonging to the same category in the ground truth to the same cluster</a:t>
            </a:r>
          </a:p>
          <a:p>
            <a:pPr lvl="1"/>
            <a:r>
              <a:rPr lang="en-US" altLang="zh-CN" b="1" dirty="0">
                <a:ea typeface="SimSun" panose="02010600030101010101" pitchFamily="2" charset="-122"/>
              </a:rPr>
              <a:t>Rag bag better than alien </a:t>
            </a:r>
          </a:p>
          <a:p>
            <a:pPr lvl="2"/>
            <a:r>
              <a:rPr lang="en-US" altLang="zh-CN" dirty="0">
                <a:ea typeface="SimSun" panose="02010600030101010101" pitchFamily="2" charset="-122"/>
              </a:rPr>
              <a:t>Putting a heterogeneous object into a pure cluster should be penalized more than putting it into a </a:t>
            </a:r>
            <a:r>
              <a:rPr lang="en-US" altLang="zh-CN" i="1" dirty="0">
                <a:ea typeface="SimSun" panose="02010600030101010101" pitchFamily="2" charset="-122"/>
              </a:rPr>
              <a:t>rag bag</a:t>
            </a:r>
            <a:r>
              <a:rPr lang="en-US" altLang="zh-CN" dirty="0">
                <a:ea typeface="SimSun" panose="02010600030101010101" pitchFamily="2" charset="-122"/>
              </a:rPr>
              <a:t> (i.e., “miscellaneous” or “other” category)</a:t>
            </a:r>
          </a:p>
          <a:p>
            <a:pPr lvl="1"/>
            <a:r>
              <a:rPr lang="en-US" altLang="zh-CN" b="1" dirty="0">
                <a:ea typeface="SimSun" panose="02010600030101010101" pitchFamily="2" charset="-122"/>
              </a:rPr>
              <a:t>Small cluster preservation</a:t>
            </a:r>
          </a:p>
          <a:p>
            <a:pPr lvl="2"/>
            <a:r>
              <a:rPr lang="en-US" altLang="zh-CN" dirty="0">
                <a:ea typeface="SimSun" panose="02010600030101010101" pitchFamily="2" charset="-122"/>
              </a:rPr>
              <a:t>Splitting a small category into pieces is more harmful than splitting a large category into pieces</a:t>
            </a:r>
          </a:p>
        </p:txBody>
      </p:sp>
    </p:spTree>
    <p:extLst>
      <p:ext uri="{BB962C8B-B14F-4D97-AF65-F5344CB8AC3E}">
        <p14:creationId xmlns:p14="http://schemas.microsoft.com/office/powerpoint/2010/main" val="1303019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06400" y="218410"/>
            <a:ext cx="11203517" cy="772190"/>
          </a:xfrm>
        </p:spPr>
        <p:txBody>
          <a:bodyPr vert="horz" lIns="92075" tIns="46038" rIns="92075" bIns="46038" rtlCol="0" anchor="ctr">
            <a:noAutofit/>
          </a:bodyPr>
          <a:lstStyle/>
          <a:p>
            <a:r>
              <a:rPr lang="en-US" altLang="zh-CN" dirty="0">
                <a:ea typeface="SimSun" panose="02010600030101010101" pitchFamily="2" charset="-122"/>
              </a:rPr>
              <a:t>Commonly Used External Measures</a:t>
            </a:r>
            <a:endParaRPr lang="en-US" altLang="zh-CN" sz="4000" dirty="0">
              <a:ea typeface="SimSun" panose="02010600030101010101" pitchFamily="2" charset="-122"/>
            </a:endParaRPr>
          </a:p>
        </p:txBody>
      </p:sp>
      <p:sp>
        <p:nvSpPr>
          <p:cNvPr id="24579" name="Rectangle 3"/>
          <p:cNvSpPr>
            <a:spLocks noGrp="1" noChangeArrowheads="1"/>
          </p:cNvSpPr>
          <p:nvPr>
            <p:ph type="body" sz="half" idx="1"/>
          </p:nvPr>
        </p:nvSpPr>
        <p:spPr>
          <a:xfrm>
            <a:off x="556548" y="1160868"/>
            <a:ext cx="9194034" cy="5411948"/>
          </a:xfrm>
        </p:spPr>
        <p:txBody>
          <a:bodyPr vert="horz" lIns="92075" tIns="46038" rIns="92075" bIns="46038" rtlCol="0">
            <a:noAutofit/>
          </a:bodyPr>
          <a:lstStyle/>
          <a:p>
            <a:pPr>
              <a:spcAft>
                <a:spcPts val="300"/>
              </a:spcAft>
            </a:pPr>
            <a:r>
              <a:rPr lang="en-US" altLang="zh-CN" b="1" dirty="0">
                <a:ea typeface="SimSun" panose="02010600030101010101" pitchFamily="2" charset="-122"/>
              </a:rPr>
              <a:t>Matching-based measures</a:t>
            </a:r>
          </a:p>
          <a:p>
            <a:pPr lvl="1">
              <a:spcAft>
                <a:spcPts val="300"/>
              </a:spcAft>
            </a:pPr>
            <a:r>
              <a:rPr lang="en-US" altLang="zh-CN" dirty="0">
                <a:ea typeface="SimSun" panose="02010600030101010101" pitchFamily="2" charset="-122"/>
              </a:rPr>
              <a:t>Purity, maximum matching, F-measure</a:t>
            </a:r>
          </a:p>
          <a:p>
            <a:pPr>
              <a:spcAft>
                <a:spcPts val="300"/>
              </a:spcAft>
            </a:pPr>
            <a:r>
              <a:rPr lang="en-US" altLang="zh-CN" b="1" dirty="0">
                <a:ea typeface="SimSun" panose="02010600030101010101" pitchFamily="2" charset="-122"/>
              </a:rPr>
              <a:t>Entropy-Based Measures</a:t>
            </a:r>
          </a:p>
          <a:p>
            <a:pPr lvl="1">
              <a:spcAft>
                <a:spcPts val="300"/>
              </a:spcAft>
            </a:pPr>
            <a:r>
              <a:rPr lang="en-US" altLang="zh-CN" dirty="0">
                <a:ea typeface="SimSun" panose="02010600030101010101" pitchFamily="2" charset="-122"/>
              </a:rPr>
              <a:t>Conditional entropy</a:t>
            </a:r>
          </a:p>
          <a:p>
            <a:pPr lvl="1">
              <a:spcAft>
                <a:spcPts val="300"/>
              </a:spcAft>
            </a:pPr>
            <a:r>
              <a:rPr lang="en-US" altLang="zh-CN" dirty="0">
                <a:ea typeface="SimSun" panose="02010600030101010101" pitchFamily="2" charset="-122"/>
              </a:rPr>
              <a:t>Normalized mutual information (NMI)</a:t>
            </a:r>
          </a:p>
          <a:p>
            <a:pPr lvl="1">
              <a:spcAft>
                <a:spcPts val="300"/>
              </a:spcAft>
            </a:pPr>
            <a:r>
              <a:rPr lang="en-US" altLang="zh-CN" dirty="0">
                <a:ea typeface="SimSun" panose="02010600030101010101" pitchFamily="2" charset="-122"/>
              </a:rPr>
              <a:t>Variation of information</a:t>
            </a:r>
          </a:p>
          <a:p>
            <a:pPr>
              <a:spcAft>
                <a:spcPts val="300"/>
              </a:spcAft>
            </a:pPr>
            <a:r>
              <a:rPr lang="en-US" altLang="zh-CN" b="1" dirty="0">
                <a:ea typeface="SimSun" panose="02010600030101010101" pitchFamily="2" charset="-122"/>
              </a:rPr>
              <a:t>Pairwise measures</a:t>
            </a:r>
          </a:p>
          <a:p>
            <a:pPr lvl="1">
              <a:spcAft>
                <a:spcPts val="300"/>
              </a:spcAft>
            </a:pPr>
            <a:r>
              <a:rPr lang="en-US" altLang="zh-CN" dirty="0">
                <a:ea typeface="SimSun" panose="02010600030101010101" pitchFamily="2" charset="-122"/>
              </a:rPr>
              <a:t>Four possibilities: True positive (TP), FN, FP, TN</a:t>
            </a:r>
          </a:p>
          <a:p>
            <a:pPr lvl="1">
              <a:spcAft>
                <a:spcPts val="300"/>
              </a:spcAft>
            </a:pPr>
            <a:r>
              <a:rPr lang="en-US" altLang="zh-CN" dirty="0" err="1">
                <a:ea typeface="SimSun" panose="02010600030101010101" pitchFamily="2" charset="-122"/>
              </a:rPr>
              <a:t>Jaccard</a:t>
            </a:r>
            <a:r>
              <a:rPr lang="en-US" altLang="zh-CN" dirty="0">
                <a:ea typeface="SimSun" panose="02010600030101010101" pitchFamily="2" charset="-122"/>
              </a:rPr>
              <a:t> coefficient, Rand statistic, Fowlkes-Mallow measure</a:t>
            </a:r>
          </a:p>
          <a:p>
            <a:pPr>
              <a:spcAft>
                <a:spcPts val="300"/>
              </a:spcAft>
            </a:pPr>
            <a:r>
              <a:rPr lang="en-US" altLang="zh-CN" b="1" dirty="0">
                <a:ea typeface="SimSun" panose="02010600030101010101" pitchFamily="2" charset="-122"/>
              </a:rPr>
              <a:t>Correlation measures</a:t>
            </a:r>
          </a:p>
          <a:p>
            <a:pPr lvl="1">
              <a:spcAft>
                <a:spcPts val="300"/>
              </a:spcAft>
            </a:pPr>
            <a:r>
              <a:rPr lang="en-US" altLang="zh-CN" dirty="0">
                <a:ea typeface="SimSun" panose="02010600030101010101" pitchFamily="2" charset="-122"/>
              </a:rPr>
              <a:t>Discretized Huber static, normalized discretized Huber static</a:t>
            </a:r>
          </a:p>
        </p:txBody>
      </p:sp>
      <p:grpSp>
        <p:nvGrpSpPr>
          <p:cNvPr id="4" name="Group 3"/>
          <p:cNvGrpSpPr/>
          <p:nvPr/>
        </p:nvGrpSpPr>
        <p:grpSpPr>
          <a:xfrm>
            <a:off x="8738505" y="1398315"/>
            <a:ext cx="2381442" cy="1814514"/>
            <a:chOff x="8243890" y="1295400"/>
            <a:chExt cx="2381442" cy="1814514"/>
          </a:xfrm>
        </p:grpSpPr>
        <p:grpSp>
          <p:nvGrpSpPr>
            <p:cNvPr id="5" name="Group 47"/>
            <p:cNvGrpSpPr>
              <a:grpSpLocks/>
            </p:cNvGrpSpPr>
            <p:nvPr/>
          </p:nvGrpSpPr>
          <p:grpSpPr bwMode="auto">
            <a:xfrm>
              <a:off x="8305801" y="1295400"/>
              <a:ext cx="2043113" cy="1181100"/>
              <a:chOff x="6781800" y="1295400"/>
              <a:chExt cx="2042907" cy="1181100"/>
            </a:xfrm>
          </p:grpSpPr>
          <p:sp>
            <p:nvSpPr>
              <p:cNvPr id="10" name="Oval 8"/>
              <p:cNvSpPr>
                <a:spLocks noChangeArrowheads="1"/>
              </p:cNvSpPr>
              <p:nvPr/>
            </p:nvSpPr>
            <p:spPr bwMode="auto">
              <a:xfrm>
                <a:off x="7162800" y="17049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1" name="Oval 9"/>
              <p:cNvSpPr>
                <a:spLocks noChangeArrowheads="1"/>
              </p:cNvSpPr>
              <p:nvPr/>
            </p:nvSpPr>
            <p:spPr bwMode="auto">
              <a:xfrm>
                <a:off x="7391400" y="16287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2" name="Oval 10"/>
              <p:cNvSpPr>
                <a:spLocks noChangeArrowheads="1"/>
              </p:cNvSpPr>
              <p:nvPr/>
            </p:nvSpPr>
            <p:spPr bwMode="auto">
              <a:xfrm>
                <a:off x="7467600" y="20955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3" name="Oval 11"/>
              <p:cNvSpPr>
                <a:spLocks noChangeArrowheads="1"/>
              </p:cNvSpPr>
              <p:nvPr/>
            </p:nvSpPr>
            <p:spPr bwMode="auto">
              <a:xfrm>
                <a:off x="7696200" y="19335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4" name="Oval 12"/>
              <p:cNvSpPr>
                <a:spLocks noChangeArrowheads="1"/>
              </p:cNvSpPr>
              <p:nvPr/>
            </p:nvSpPr>
            <p:spPr bwMode="auto">
              <a:xfrm>
                <a:off x="7010400" y="20193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5" name="Oval 13"/>
              <p:cNvSpPr>
                <a:spLocks noChangeArrowheads="1"/>
              </p:cNvSpPr>
              <p:nvPr/>
            </p:nvSpPr>
            <p:spPr bwMode="auto">
              <a:xfrm>
                <a:off x="7010400" y="15525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6" name="Oval 14"/>
              <p:cNvSpPr>
                <a:spLocks noChangeArrowheads="1"/>
              </p:cNvSpPr>
              <p:nvPr/>
            </p:nvSpPr>
            <p:spPr bwMode="auto">
              <a:xfrm>
                <a:off x="72771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7" name="Oval 16"/>
              <p:cNvSpPr>
                <a:spLocks noChangeArrowheads="1"/>
              </p:cNvSpPr>
              <p:nvPr/>
            </p:nvSpPr>
            <p:spPr bwMode="auto">
              <a:xfrm>
                <a:off x="7620000" y="17145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8" name="Oval 17"/>
              <p:cNvSpPr>
                <a:spLocks noChangeArrowheads="1"/>
              </p:cNvSpPr>
              <p:nvPr/>
            </p:nvSpPr>
            <p:spPr bwMode="auto">
              <a:xfrm>
                <a:off x="7239000" y="20193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9" name="Oval 18"/>
              <p:cNvSpPr>
                <a:spLocks noChangeArrowheads="1"/>
              </p:cNvSpPr>
              <p:nvPr/>
            </p:nvSpPr>
            <p:spPr bwMode="auto">
              <a:xfrm>
                <a:off x="74676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0" name="Oval 33"/>
              <p:cNvSpPr>
                <a:spLocks noChangeArrowheads="1"/>
              </p:cNvSpPr>
              <p:nvPr/>
            </p:nvSpPr>
            <p:spPr bwMode="auto">
              <a:xfrm>
                <a:off x="7315200" y="23241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1" name="Oval 34"/>
              <p:cNvSpPr>
                <a:spLocks noChangeArrowheads="1"/>
              </p:cNvSpPr>
              <p:nvPr/>
            </p:nvSpPr>
            <p:spPr bwMode="auto">
              <a:xfrm>
                <a:off x="7315200" y="1485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2" name="Oval 35"/>
              <p:cNvSpPr>
                <a:spLocks noChangeArrowheads="1"/>
              </p:cNvSpPr>
              <p:nvPr/>
            </p:nvSpPr>
            <p:spPr bwMode="auto">
              <a:xfrm>
                <a:off x="7048500" y="2247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3" name="Oval 36"/>
              <p:cNvSpPr>
                <a:spLocks noChangeArrowheads="1"/>
              </p:cNvSpPr>
              <p:nvPr/>
            </p:nvSpPr>
            <p:spPr bwMode="auto">
              <a:xfrm>
                <a:off x="69342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4" name="Oval 15"/>
              <p:cNvSpPr>
                <a:spLocks noChangeArrowheads="1"/>
              </p:cNvSpPr>
              <p:nvPr/>
            </p:nvSpPr>
            <p:spPr bwMode="auto">
              <a:xfrm>
                <a:off x="8096250" y="1704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25" name="Oval 19"/>
              <p:cNvSpPr>
                <a:spLocks noChangeArrowheads="1"/>
              </p:cNvSpPr>
              <p:nvPr/>
            </p:nvSpPr>
            <p:spPr bwMode="auto">
              <a:xfrm>
                <a:off x="8248650" y="2009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26" name="Oval 20"/>
              <p:cNvSpPr>
                <a:spLocks noChangeArrowheads="1"/>
              </p:cNvSpPr>
              <p:nvPr/>
            </p:nvSpPr>
            <p:spPr bwMode="auto">
              <a:xfrm>
                <a:off x="8401050" y="1628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27" name="Oval 21"/>
              <p:cNvSpPr>
                <a:spLocks noChangeArrowheads="1"/>
              </p:cNvSpPr>
              <p:nvPr/>
            </p:nvSpPr>
            <p:spPr bwMode="auto">
              <a:xfrm>
                <a:off x="8248650" y="1857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28" name="Oval 22"/>
              <p:cNvSpPr>
                <a:spLocks noChangeArrowheads="1"/>
              </p:cNvSpPr>
              <p:nvPr/>
            </p:nvSpPr>
            <p:spPr bwMode="auto">
              <a:xfrm>
                <a:off x="8401050" y="1476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29" name="Oval 23"/>
              <p:cNvSpPr>
                <a:spLocks noChangeArrowheads="1"/>
              </p:cNvSpPr>
              <p:nvPr/>
            </p:nvSpPr>
            <p:spPr bwMode="auto">
              <a:xfrm>
                <a:off x="79438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30" name="Oval 24"/>
              <p:cNvSpPr>
                <a:spLocks noChangeArrowheads="1"/>
              </p:cNvSpPr>
              <p:nvPr/>
            </p:nvSpPr>
            <p:spPr bwMode="auto">
              <a:xfrm>
                <a:off x="8096250" y="1476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31" name="Oval 25"/>
              <p:cNvSpPr>
                <a:spLocks noChangeArrowheads="1"/>
              </p:cNvSpPr>
              <p:nvPr/>
            </p:nvSpPr>
            <p:spPr bwMode="auto">
              <a:xfrm>
                <a:off x="7905750" y="15906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32" name="Oval 26"/>
              <p:cNvSpPr>
                <a:spLocks noChangeArrowheads="1"/>
              </p:cNvSpPr>
              <p:nvPr/>
            </p:nvSpPr>
            <p:spPr bwMode="auto">
              <a:xfrm>
                <a:off x="8248650" y="1628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b="1">
                  <a:solidFill>
                    <a:srgbClr val="0000FF"/>
                  </a:solidFill>
                  <a:ea typeface="SimSun" panose="02010600030101010101" pitchFamily="2" charset="-122"/>
                </a:endParaRPr>
              </a:p>
            </p:txBody>
          </p:sp>
          <p:sp>
            <p:nvSpPr>
              <p:cNvPr id="33" name="Oval 27"/>
              <p:cNvSpPr>
                <a:spLocks noChangeArrowheads="1"/>
              </p:cNvSpPr>
              <p:nvPr/>
            </p:nvSpPr>
            <p:spPr bwMode="auto">
              <a:xfrm>
                <a:off x="7943850" y="17811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34" name="Oval 28"/>
              <p:cNvSpPr>
                <a:spLocks noChangeArrowheads="1"/>
              </p:cNvSpPr>
              <p:nvPr/>
            </p:nvSpPr>
            <p:spPr bwMode="auto">
              <a:xfrm>
                <a:off x="80962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35" name="Oval 29"/>
              <p:cNvSpPr>
                <a:spLocks noChangeArrowheads="1"/>
              </p:cNvSpPr>
              <p:nvPr/>
            </p:nvSpPr>
            <p:spPr bwMode="auto">
              <a:xfrm>
                <a:off x="8401050" y="2009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36" name="Oval 30"/>
              <p:cNvSpPr>
                <a:spLocks noChangeArrowheads="1"/>
              </p:cNvSpPr>
              <p:nvPr/>
            </p:nvSpPr>
            <p:spPr bwMode="auto">
              <a:xfrm>
                <a:off x="85534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37" name="Oval 31"/>
              <p:cNvSpPr>
                <a:spLocks noChangeArrowheads="1"/>
              </p:cNvSpPr>
              <p:nvPr/>
            </p:nvSpPr>
            <p:spPr bwMode="auto">
              <a:xfrm>
                <a:off x="8629650" y="1704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38" name="Oval 32"/>
              <p:cNvSpPr>
                <a:spLocks noChangeArrowheads="1"/>
              </p:cNvSpPr>
              <p:nvPr/>
            </p:nvSpPr>
            <p:spPr bwMode="auto">
              <a:xfrm>
                <a:off x="8477250" y="17811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39" name="Oval 37"/>
              <p:cNvSpPr>
                <a:spLocks noChangeArrowheads="1"/>
              </p:cNvSpPr>
              <p:nvPr/>
            </p:nvSpPr>
            <p:spPr bwMode="auto">
              <a:xfrm>
                <a:off x="8020050" y="2085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40" name="Rectangle 1"/>
              <p:cNvSpPr>
                <a:spLocks noChangeArrowheads="1"/>
              </p:cNvSpPr>
              <p:nvPr/>
            </p:nvSpPr>
            <p:spPr bwMode="auto">
              <a:xfrm>
                <a:off x="6781800" y="1295400"/>
                <a:ext cx="2042907" cy="11811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en-US" altLang="en-US" sz="1800">
                  <a:solidFill>
                    <a:srgbClr val="000000"/>
                  </a:solidFill>
                </a:endParaRPr>
              </a:p>
            </p:txBody>
          </p:sp>
          <p:sp>
            <p:nvSpPr>
              <p:cNvPr id="41" name="Oval 2"/>
              <p:cNvSpPr>
                <a:spLocks noChangeArrowheads="1"/>
              </p:cNvSpPr>
              <p:nvPr/>
            </p:nvSpPr>
            <p:spPr bwMode="auto">
              <a:xfrm>
                <a:off x="7600950" y="1385888"/>
                <a:ext cx="1143000" cy="809624"/>
              </a:xfrm>
              <a:prstGeom prst="ellipse">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en-US" altLang="en-US" sz="1800">
                  <a:solidFill>
                    <a:srgbClr val="000000"/>
                  </a:solidFill>
                </a:endParaRPr>
              </a:p>
            </p:txBody>
          </p:sp>
          <p:sp>
            <p:nvSpPr>
              <p:cNvPr id="42" name="Oval 44"/>
              <p:cNvSpPr>
                <a:spLocks noChangeArrowheads="1"/>
              </p:cNvSpPr>
              <p:nvPr/>
            </p:nvSpPr>
            <p:spPr bwMode="auto">
              <a:xfrm>
                <a:off x="6858000" y="1438274"/>
                <a:ext cx="781050" cy="1000126"/>
              </a:xfrm>
              <a:prstGeom prst="ellipse">
                <a:avLst/>
              </a:prstGeom>
              <a:noFill/>
              <a:ln w="28575" algn="ctr">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en-US" altLang="en-US" sz="1800">
                  <a:solidFill>
                    <a:srgbClr val="000000"/>
                  </a:solidFill>
                </a:endParaRPr>
              </a:p>
            </p:txBody>
          </p:sp>
        </p:grpSp>
        <p:sp>
          <p:nvSpPr>
            <p:cNvPr id="6" name="TextBox 5"/>
            <p:cNvSpPr txBox="1"/>
            <p:nvPr/>
          </p:nvSpPr>
          <p:spPr>
            <a:xfrm>
              <a:off x="8243890" y="2514601"/>
              <a:ext cx="1986155" cy="276225"/>
            </a:xfrm>
            <a:prstGeom prst="rect">
              <a:avLst/>
            </a:prstGeom>
            <a:solidFill>
              <a:srgbClr val="E48312"/>
            </a:solidFill>
          </p:spPr>
          <p:txBody>
            <a:bodyPr wrap="square">
              <a:spAutoFit/>
            </a:bodyPr>
            <a:lstStyle/>
            <a:p>
              <a:pPr defTabSz="914400" fontAlgn="base">
                <a:spcBef>
                  <a:spcPct val="0"/>
                </a:spcBef>
                <a:spcAft>
                  <a:spcPct val="0"/>
                </a:spcAft>
                <a:defRPr/>
              </a:pPr>
              <a:r>
                <a:rPr lang="en-US" sz="1200" dirty="0">
                  <a:solidFill>
                    <a:srgbClr val="000000"/>
                  </a:solidFill>
                </a:rPr>
                <a:t>Ground truth partitioning </a:t>
              </a:r>
              <a:r>
                <a:rPr lang="en-US" sz="1200" i="1" dirty="0">
                  <a:solidFill>
                    <a:srgbClr val="000000"/>
                  </a:solidFill>
                </a:rPr>
                <a:t>T</a:t>
              </a:r>
              <a:r>
                <a:rPr lang="en-US" sz="1200" i="1" baseline="-25000" dirty="0">
                  <a:solidFill>
                    <a:srgbClr val="000000"/>
                  </a:solidFill>
                </a:rPr>
                <a:t>1</a:t>
              </a:r>
            </a:p>
          </p:txBody>
        </p:sp>
        <p:sp>
          <p:nvSpPr>
            <p:cNvPr id="7" name="TextBox 46"/>
            <p:cNvSpPr txBox="1">
              <a:spLocks noChangeArrowheads="1"/>
            </p:cNvSpPr>
            <p:nvPr/>
          </p:nvSpPr>
          <p:spPr bwMode="auto">
            <a:xfrm>
              <a:off x="10230045" y="2521393"/>
              <a:ext cx="395287" cy="2762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r>
                <a:rPr lang="en-US" altLang="en-US" sz="1200" i="1" dirty="0">
                  <a:solidFill>
                    <a:srgbClr val="000000"/>
                  </a:solidFill>
                </a:rPr>
                <a:t>T</a:t>
              </a:r>
              <a:r>
                <a:rPr lang="en-US" altLang="en-US" sz="1200" i="1" baseline="-25000" dirty="0">
                  <a:solidFill>
                    <a:srgbClr val="000000"/>
                  </a:solidFill>
                </a:rPr>
                <a:t>2</a:t>
              </a:r>
            </a:p>
          </p:txBody>
        </p:sp>
        <p:sp>
          <p:nvSpPr>
            <p:cNvPr id="8" name="TextBox 43"/>
            <p:cNvSpPr txBox="1">
              <a:spLocks noChangeArrowheads="1"/>
            </p:cNvSpPr>
            <p:nvPr/>
          </p:nvSpPr>
          <p:spPr bwMode="auto">
            <a:xfrm>
              <a:off x="8591550" y="2833689"/>
              <a:ext cx="857250" cy="276225"/>
            </a:xfrm>
            <a:prstGeom prst="rect">
              <a:avLst/>
            </a:prstGeom>
            <a:noFill/>
            <a:ln w="28575">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r>
                <a:rPr lang="en-US" altLang="en-US" sz="1200" dirty="0">
                  <a:solidFill>
                    <a:srgbClr val="000000"/>
                  </a:solidFill>
                </a:rPr>
                <a:t>Cluster </a:t>
              </a:r>
              <a:r>
                <a:rPr lang="en-US" altLang="en-US" sz="1200" i="1" dirty="0">
                  <a:solidFill>
                    <a:srgbClr val="000000"/>
                  </a:solidFill>
                </a:rPr>
                <a:t>C</a:t>
              </a:r>
              <a:r>
                <a:rPr lang="en-US" altLang="en-US" sz="1200" i="1" baseline="-25000" dirty="0">
                  <a:solidFill>
                    <a:srgbClr val="000000"/>
                  </a:solidFill>
                </a:rPr>
                <a:t>1</a:t>
              </a:r>
            </a:p>
          </p:txBody>
        </p:sp>
        <p:sp>
          <p:nvSpPr>
            <p:cNvPr id="9" name="TextBox 49"/>
            <p:cNvSpPr txBox="1">
              <a:spLocks noChangeArrowheads="1"/>
            </p:cNvSpPr>
            <p:nvPr/>
          </p:nvSpPr>
          <p:spPr bwMode="auto">
            <a:xfrm>
              <a:off x="9505950" y="2819401"/>
              <a:ext cx="857250" cy="2762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r>
                <a:rPr lang="en-US" altLang="en-US" sz="1200" dirty="0">
                  <a:solidFill>
                    <a:srgbClr val="000000"/>
                  </a:solidFill>
                </a:rPr>
                <a:t>Cluster </a:t>
              </a:r>
              <a:r>
                <a:rPr lang="en-US" altLang="en-US" sz="1200" i="1" dirty="0">
                  <a:solidFill>
                    <a:srgbClr val="000000"/>
                  </a:solidFill>
                </a:rPr>
                <a:t>C</a:t>
              </a:r>
              <a:r>
                <a:rPr lang="en-US" altLang="en-US" sz="1200" i="1" baseline="-25000" dirty="0">
                  <a:solidFill>
                    <a:srgbClr val="000000"/>
                  </a:solidFill>
                </a:rPr>
                <a:t>2</a:t>
              </a:r>
            </a:p>
          </p:txBody>
        </p:sp>
      </p:grpSp>
      <p:sp>
        <p:nvSpPr>
          <p:cNvPr id="2" name="TextBox 1"/>
          <p:cNvSpPr txBox="1"/>
          <p:nvPr/>
        </p:nvSpPr>
        <p:spPr>
          <a:xfrm>
            <a:off x="4670088" y="1205955"/>
            <a:ext cx="1695621" cy="384721"/>
          </a:xfrm>
          <a:prstGeom prst="rect">
            <a:avLst/>
          </a:prstGeom>
          <a:solidFill>
            <a:srgbClr val="F0CDBC"/>
          </a:solidFill>
        </p:spPr>
        <p:txBody>
          <a:bodyPr wrap="square" rtlCol="0">
            <a:spAutoFit/>
          </a:bodyPr>
          <a:lstStyle/>
          <a:p>
            <a:r>
              <a:rPr lang="en-US" dirty="0"/>
              <a:t>(To</a:t>
            </a:r>
            <a:r>
              <a:rPr lang="en-US" dirty="0">
                <a:solidFill>
                  <a:srgbClr val="FFFF00"/>
                </a:solidFill>
              </a:rPr>
              <a:t> </a:t>
            </a:r>
            <a:r>
              <a:rPr lang="en-US" dirty="0"/>
              <a:t>be covered)</a:t>
            </a:r>
          </a:p>
        </p:txBody>
      </p:sp>
      <p:sp>
        <p:nvSpPr>
          <p:cNvPr id="44" name="TextBox 43"/>
          <p:cNvSpPr txBox="1"/>
          <p:nvPr/>
        </p:nvSpPr>
        <p:spPr>
          <a:xfrm>
            <a:off x="4120065" y="2605258"/>
            <a:ext cx="1695621" cy="384721"/>
          </a:xfrm>
          <a:prstGeom prst="rect">
            <a:avLst/>
          </a:prstGeom>
          <a:solidFill>
            <a:srgbClr val="F0CDBC"/>
          </a:solidFill>
        </p:spPr>
        <p:txBody>
          <a:bodyPr wrap="square" rtlCol="0">
            <a:spAutoFit/>
          </a:bodyPr>
          <a:lstStyle/>
          <a:p>
            <a:r>
              <a:rPr lang="en-US" dirty="0"/>
              <a:t>(To</a:t>
            </a:r>
            <a:r>
              <a:rPr lang="en-US" dirty="0">
                <a:solidFill>
                  <a:srgbClr val="FFFF00"/>
                </a:solidFill>
              </a:rPr>
              <a:t> </a:t>
            </a:r>
            <a:r>
              <a:rPr lang="en-US" dirty="0"/>
              <a:t>be covered)</a:t>
            </a:r>
          </a:p>
        </p:txBody>
      </p:sp>
      <p:sp>
        <p:nvSpPr>
          <p:cNvPr id="45" name="TextBox 44"/>
          <p:cNvSpPr txBox="1"/>
          <p:nvPr/>
        </p:nvSpPr>
        <p:spPr>
          <a:xfrm>
            <a:off x="6175477" y="3095627"/>
            <a:ext cx="1695621" cy="384721"/>
          </a:xfrm>
          <a:prstGeom prst="rect">
            <a:avLst/>
          </a:prstGeom>
          <a:solidFill>
            <a:srgbClr val="F0CDBC"/>
          </a:solidFill>
        </p:spPr>
        <p:txBody>
          <a:bodyPr wrap="square" rtlCol="0">
            <a:spAutoFit/>
          </a:bodyPr>
          <a:lstStyle/>
          <a:p>
            <a:r>
              <a:rPr lang="en-US" dirty="0"/>
              <a:t>(To</a:t>
            </a:r>
            <a:r>
              <a:rPr lang="en-US" dirty="0">
                <a:solidFill>
                  <a:srgbClr val="FFFF00"/>
                </a:solidFill>
              </a:rPr>
              <a:t> </a:t>
            </a:r>
            <a:r>
              <a:rPr lang="en-US" dirty="0"/>
              <a:t>be covered)</a:t>
            </a:r>
          </a:p>
        </p:txBody>
      </p:sp>
      <p:sp>
        <p:nvSpPr>
          <p:cNvPr id="46" name="TextBox 45"/>
          <p:cNvSpPr txBox="1"/>
          <p:nvPr/>
        </p:nvSpPr>
        <p:spPr>
          <a:xfrm>
            <a:off x="3822277" y="4055690"/>
            <a:ext cx="1695621" cy="384721"/>
          </a:xfrm>
          <a:prstGeom prst="rect">
            <a:avLst/>
          </a:prstGeom>
          <a:solidFill>
            <a:srgbClr val="F0CDBC"/>
          </a:solidFill>
        </p:spPr>
        <p:txBody>
          <a:bodyPr wrap="square" rtlCol="0">
            <a:spAutoFit/>
          </a:bodyPr>
          <a:lstStyle/>
          <a:p>
            <a:r>
              <a:rPr lang="en-US" dirty="0"/>
              <a:t>(To</a:t>
            </a:r>
            <a:r>
              <a:rPr lang="en-US" dirty="0">
                <a:solidFill>
                  <a:srgbClr val="FFFF00"/>
                </a:solidFill>
              </a:rPr>
              <a:t> </a:t>
            </a:r>
            <a:r>
              <a:rPr lang="en-US" dirty="0"/>
              <a:t>be covered)</a:t>
            </a:r>
          </a:p>
        </p:txBody>
      </p:sp>
    </p:spTree>
    <p:extLst>
      <p:ext uri="{BB962C8B-B14F-4D97-AF65-F5344CB8AC3E}">
        <p14:creationId xmlns:p14="http://schemas.microsoft.com/office/powerpoint/2010/main" val="2480502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 name="Table 48"/>
          <p:cNvGraphicFramePr>
            <a:graphicFrameLocks noGrp="1"/>
          </p:cNvGraphicFramePr>
          <p:nvPr>
            <p:extLst/>
          </p:nvPr>
        </p:nvGraphicFramePr>
        <p:xfrm>
          <a:off x="9208877" y="2969134"/>
          <a:ext cx="2687392" cy="1931185"/>
        </p:xfrm>
        <a:graphic>
          <a:graphicData uri="http://schemas.openxmlformats.org/drawingml/2006/table">
            <a:tbl>
              <a:tblPr firstRow="1" bandRow="1">
                <a:tableStyleId>{5C22544A-7EE6-4342-B048-85BDC9FD1C3A}</a:tableStyleId>
              </a:tblPr>
              <a:tblGrid>
                <a:gridCol w="560921">
                  <a:extLst>
                    <a:ext uri="{9D8B030D-6E8A-4147-A177-3AD203B41FA5}">
                      <a16:colId xmlns:a16="http://schemas.microsoft.com/office/drawing/2014/main" val="20000"/>
                    </a:ext>
                  </a:extLst>
                </a:gridCol>
                <a:gridCol w="431631">
                  <a:extLst>
                    <a:ext uri="{9D8B030D-6E8A-4147-A177-3AD203B41FA5}">
                      <a16:colId xmlns:a16="http://schemas.microsoft.com/office/drawing/2014/main" val="20001"/>
                    </a:ext>
                  </a:extLst>
                </a:gridCol>
                <a:gridCol w="531493">
                  <a:extLst>
                    <a:ext uri="{9D8B030D-6E8A-4147-A177-3AD203B41FA5}">
                      <a16:colId xmlns:a16="http://schemas.microsoft.com/office/drawing/2014/main" val="20002"/>
                    </a:ext>
                  </a:extLst>
                </a:gridCol>
                <a:gridCol w="428926">
                  <a:extLst>
                    <a:ext uri="{9D8B030D-6E8A-4147-A177-3AD203B41FA5}">
                      <a16:colId xmlns:a16="http://schemas.microsoft.com/office/drawing/2014/main" val="20003"/>
                    </a:ext>
                  </a:extLst>
                </a:gridCol>
                <a:gridCol w="734421">
                  <a:extLst>
                    <a:ext uri="{9D8B030D-6E8A-4147-A177-3AD203B41FA5}">
                      <a16:colId xmlns:a16="http://schemas.microsoft.com/office/drawing/2014/main" val="20004"/>
                    </a:ext>
                  </a:extLst>
                </a:gridCol>
              </a:tblGrid>
              <a:tr h="386237">
                <a:tc>
                  <a:txBody>
                    <a:bodyPr/>
                    <a:lstStyle/>
                    <a:p>
                      <a:pPr algn="ctr"/>
                      <a:r>
                        <a:rPr lang="en-US" i="1" dirty="0"/>
                        <a:t>C\T</a:t>
                      </a:r>
                    </a:p>
                  </a:txBody>
                  <a:tcPr>
                    <a:solidFill>
                      <a:srgbClr val="00B050"/>
                    </a:solidFill>
                  </a:tcPr>
                </a:tc>
                <a:tc>
                  <a:txBody>
                    <a:bodyPr/>
                    <a:lstStyle/>
                    <a:p>
                      <a:pPr algn="ctr"/>
                      <a:r>
                        <a:rPr lang="en-US" i="1" dirty="0"/>
                        <a:t>T</a:t>
                      </a:r>
                      <a:r>
                        <a:rPr lang="en-US" i="1" baseline="-25000" dirty="0"/>
                        <a:t>1</a:t>
                      </a:r>
                    </a:p>
                  </a:txBody>
                  <a:tcPr>
                    <a:solidFill>
                      <a:srgbClr val="00B050"/>
                    </a:solidFill>
                  </a:tcPr>
                </a:tc>
                <a:tc>
                  <a:txBody>
                    <a:bodyPr/>
                    <a:lstStyle/>
                    <a:p>
                      <a:pPr algn="ctr"/>
                      <a:r>
                        <a:rPr lang="en-US" i="1" dirty="0"/>
                        <a:t>T</a:t>
                      </a:r>
                      <a:r>
                        <a:rPr lang="en-US" i="1" baseline="-25000" dirty="0"/>
                        <a:t>2</a:t>
                      </a:r>
                    </a:p>
                  </a:txBody>
                  <a:tcPr>
                    <a:solidFill>
                      <a:srgbClr val="00B050"/>
                    </a:solidFill>
                  </a:tcPr>
                </a:tc>
                <a:tc>
                  <a:txBody>
                    <a:bodyPr/>
                    <a:lstStyle/>
                    <a:p>
                      <a:pPr algn="ctr"/>
                      <a:r>
                        <a:rPr lang="en-US" i="1" dirty="0"/>
                        <a:t>T</a:t>
                      </a:r>
                      <a:r>
                        <a:rPr lang="en-US" i="1" baseline="-25000" dirty="0"/>
                        <a:t>3</a:t>
                      </a:r>
                    </a:p>
                  </a:txBody>
                  <a:tcPr>
                    <a:solidFill>
                      <a:srgbClr val="00B050"/>
                    </a:solidFill>
                  </a:tcPr>
                </a:tc>
                <a:tc>
                  <a:txBody>
                    <a:bodyPr/>
                    <a:lstStyle/>
                    <a:p>
                      <a:pPr algn="ctr"/>
                      <a:r>
                        <a:rPr lang="en-US" dirty="0"/>
                        <a:t>Sum</a:t>
                      </a:r>
                    </a:p>
                  </a:txBody>
                  <a:tcPr>
                    <a:solidFill>
                      <a:srgbClr val="00B050"/>
                    </a:solidFill>
                  </a:tcPr>
                </a:tc>
                <a:extLst>
                  <a:ext uri="{0D108BD9-81ED-4DB2-BD59-A6C34878D82A}">
                    <a16:rowId xmlns:a16="http://schemas.microsoft.com/office/drawing/2014/main" val="10000"/>
                  </a:ext>
                </a:extLst>
              </a:tr>
              <a:tr h="386237">
                <a:tc>
                  <a:txBody>
                    <a:bodyPr/>
                    <a:lstStyle/>
                    <a:p>
                      <a:pPr algn="ctr"/>
                      <a:r>
                        <a:rPr lang="en-US" i="1" dirty="0"/>
                        <a:t>C</a:t>
                      </a:r>
                      <a:r>
                        <a:rPr lang="en-US" i="1" baseline="-25000" dirty="0"/>
                        <a:t>1</a:t>
                      </a:r>
                    </a:p>
                  </a:txBody>
                  <a:tcPr>
                    <a:solidFill>
                      <a:srgbClr val="92D050"/>
                    </a:solidFill>
                  </a:tcPr>
                </a:tc>
                <a:tc>
                  <a:txBody>
                    <a:bodyPr/>
                    <a:lstStyle/>
                    <a:p>
                      <a:pPr algn="ctr"/>
                      <a:r>
                        <a:rPr lang="en-US" dirty="0"/>
                        <a:t>0</a:t>
                      </a:r>
                    </a:p>
                  </a:txBody>
                  <a:tcPr>
                    <a:solidFill>
                      <a:srgbClr val="92D050"/>
                    </a:solidFill>
                  </a:tcPr>
                </a:tc>
                <a:tc>
                  <a:txBody>
                    <a:bodyPr/>
                    <a:lstStyle/>
                    <a:p>
                      <a:pPr algn="ctr"/>
                      <a:r>
                        <a:rPr lang="en-US" dirty="0"/>
                        <a:t>20</a:t>
                      </a:r>
                    </a:p>
                  </a:txBody>
                  <a:tcPr>
                    <a:solidFill>
                      <a:srgbClr val="92D050"/>
                    </a:solidFill>
                  </a:tcPr>
                </a:tc>
                <a:tc>
                  <a:txBody>
                    <a:bodyPr/>
                    <a:lstStyle/>
                    <a:p>
                      <a:pPr algn="ctr"/>
                      <a:r>
                        <a:rPr lang="en-US" dirty="0"/>
                        <a:t>30</a:t>
                      </a:r>
                    </a:p>
                  </a:txBody>
                  <a:tcPr>
                    <a:solidFill>
                      <a:srgbClr val="92D050"/>
                    </a:solidFill>
                  </a:tcPr>
                </a:tc>
                <a:tc>
                  <a:txBody>
                    <a:bodyPr/>
                    <a:lstStyle/>
                    <a:p>
                      <a:pPr algn="ctr"/>
                      <a:r>
                        <a:rPr lang="en-US" dirty="0"/>
                        <a:t>50</a:t>
                      </a:r>
                    </a:p>
                  </a:txBody>
                  <a:tcPr>
                    <a:solidFill>
                      <a:srgbClr val="92D050"/>
                    </a:solidFill>
                  </a:tcPr>
                </a:tc>
                <a:extLst>
                  <a:ext uri="{0D108BD9-81ED-4DB2-BD59-A6C34878D82A}">
                    <a16:rowId xmlns:a16="http://schemas.microsoft.com/office/drawing/2014/main" val="10001"/>
                  </a:ext>
                </a:extLst>
              </a:tr>
              <a:tr h="386237">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i="1" dirty="0"/>
                        <a:t>C</a:t>
                      </a:r>
                      <a:r>
                        <a:rPr lang="en-US" i="1" baseline="-25000" dirty="0"/>
                        <a:t>2</a:t>
                      </a:r>
                    </a:p>
                  </a:txBody>
                  <a:tcPr>
                    <a:solidFill>
                      <a:srgbClr val="92D050"/>
                    </a:solidFill>
                  </a:tcPr>
                </a:tc>
                <a:tc>
                  <a:txBody>
                    <a:bodyPr/>
                    <a:lstStyle/>
                    <a:p>
                      <a:pPr algn="ctr"/>
                      <a:r>
                        <a:rPr lang="en-US" dirty="0"/>
                        <a:t>0</a:t>
                      </a:r>
                    </a:p>
                  </a:txBody>
                  <a:tcPr>
                    <a:solidFill>
                      <a:srgbClr val="92D050"/>
                    </a:solidFill>
                  </a:tcPr>
                </a:tc>
                <a:tc>
                  <a:txBody>
                    <a:bodyPr/>
                    <a:lstStyle/>
                    <a:p>
                      <a:pPr algn="ctr"/>
                      <a:r>
                        <a:rPr lang="en-US" dirty="0"/>
                        <a:t>20</a:t>
                      </a:r>
                    </a:p>
                  </a:txBody>
                  <a:tcPr>
                    <a:solidFill>
                      <a:srgbClr val="92D050"/>
                    </a:solidFill>
                  </a:tcPr>
                </a:tc>
                <a:tc>
                  <a:txBody>
                    <a:bodyPr/>
                    <a:lstStyle/>
                    <a:p>
                      <a:pPr algn="ctr"/>
                      <a:r>
                        <a:rPr lang="en-US" dirty="0"/>
                        <a:t>5</a:t>
                      </a:r>
                    </a:p>
                  </a:txBody>
                  <a:tcPr>
                    <a:solidFill>
                      <a:srgbClr val="92D050"/>
                    </a:solidFill>
                  </a:tcPr>
                </a:tc>
                <a:tc>
                  <a:txBody>
                    <a:bodyPr/>
                    <a:lstStyle/>
                    <a:p>
                      <a:pPr algn="ctr"/>
                      <a:r>
                        <a:rPr lang="en-US" dirty="0"/>
                        <a:t>25</a:t>
                      </a:r>
                    </a:p>
                  </a:txBody>
                  <a:tcPr>
                    <a:solidFill>
                      <a:srgbClr val="92D050"/>
                    </a:solidFill>
                  </a:tcPr>
                </a:tc>
                <a:extLst>
                  <a:ext uri="{0D108BD9-81ED-4DB2-BD59-A6C34878D82A}">
                    <a16:rowId xmlns:a16="http://schemas.microsoft.com/office/drawing/2014/main" val="10002"/>
                  </a:ext>
                </a:extLst>
              </a:tr>
              <a:tr h="386237">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i="1" dirty="0"/>
                        <a:t>C</a:t>
                      </a:r>
                      <a:r>
                        <a:rPr lang="en-US" i="1" baseline="-25000" dirty="0"/>
                        <a:t>3</a:t>
                      </a:r>
                    </a:p>
                  </a:txBody>
                  <a:tcPr>
                    <a:solidFill>
                      <a:srgbClr val="92D050"/>
                    </a:solidFill>
                  </a:tcPr>
                </a:tc>
                <a:tc>
                  <a:txBody>
                    <a:bodyPr/>
                    <a:lstStyle/>
                    <a:p>
                      <a:pPr algn="ctr"/>
                      <a:r>
                        <a:rPr lang="en-US" dirty="0"/>
                        <a:t>25</a:t>
                      </a:r>
                    </a:p>
                  </a:txBody>
                  <a:tcPr>
                    <a:solidFill>
                      <a:srgbClr val="92D050"/>
                    </a:solidFill>
                  </a:tcPr>
                </a:tc>
                <a:tc>
                  <a:txBody>
                    <a:bodyPr/>
                    <a:lstStyle/>
                    <a:p>
                      <a:pPr algn="ctr"/>
                      <a:r>
                        <a:rPr lang="en-US" dirty="0"/>
                        <a:t>0</a:t>
                      </a:r>
                    </a:p>
                  </a:txBody>
                  <a:tcPr>
                    <a:solidFill>
                      <a:srgbClr val="92D050"/>
                    </a:solidFill>
                  </a:tcPr>
                </a:tc>
                <a:tc>
                  <a:txBody>
                    <a:bodyPr/>
                    <a:lstStyle/>
                    <a:p>
                      <a:pPr algn="ctr"/>
                      <a:r>
                        <a:rPr lang="en-US" dirty="0"/>
                        <a:t>0</a:t>
                      </a:r>
                    </a:p>
                  </a:txBody>
                  <a:tcPr>
                    <a:solidFill>
                      <a:srgbClr val="92D050"/>
                    </a:solidFill>
                  </a:tcPr>
                </a:tc>
                <a:tc>
                  <a:txBody>
                    <a:bodyPr/>
                    <a:lstStyle/>
                    <a:p>
                      <a:pPr algn="ctr"/>
                      <a:r>
                        <a:rPr lang="en-US" dirty="0"/>
                        <a:t>25</a:t>
                      </a:r>
                    </a:p>
                  </a:txBody>
                  <a:tcPr>
                    <a:solidFill>
                      <a:srgbClr val="92D050"/>
                    </a:solidFill>
                  </a:tcPr>
                </a:tc>
                <a:extLst>
                  <a:ext uri="{0D108BD9-81ED-4DB2-BD59-A6C34878D82A}">
                    <a16:rowId xmlns:a16="http://schemas.microsoft.com/office/drawing/2014/main" val="10003"/>
                  </a:ext>
                </a:extLst>
              </a:tr>
              <a:tr h="386237">
                <a:tc>
                  <a:txBody>
                    <a:bodyPr/>
                    <a:lstStyle/>
                    <a:p>
                      <a:pPr algn="ctr"/>
                      <a:r>
                        <a:rPr lang="en-US" i="1" dirty="0" err="1"/>
                        <a:t>m</a:t>
                      </a:r>
                      <a:r>
                        <a:rPr lang="en-US" i="1" baseline="-25000" dirty="0" err="1"/>
                        <a:t>j</a:t>
                      </a:r>
                      <a:endParaRPr lang="en-US" i="1" baseline="-25000" dirty="0"/>
                    </a:p>
                  </a:txBody>
                  <a:tcPr>
                    <a:solidFill>
                      <a:srgbClr val="92D050"/>
                    </a:solidFill>
                  </a:tcPr>
                </a:tc>
                <a:tc>
                  <a:txBody>
                    <a:bodyPr/>
                    <a:lstStyle/>
                    <a:p>
                      <a:pPr algn="ctr"/>
                      <a:r>
                        <a:rPr lang="en-US" dirty="0"/>
                        <a:t>25</a:t>
                      </a:r>
                    </a:p>
                  </a:txBody>
                  <a:tcPr>
                    <a:solidFill>
                      <a:srgbClr val="92D050"/>
                    </a:solidFill>
                  </a:tcPr>
                </a:tc>
                <a:tc>
                  <a:txBody>
                    <a:bodyPr/>
                    <a:lstStyle/>
                    <a:p>
                      <a:pPr algn="ctr"/>
                      <a:r>
                        <a:rPr lang="en-US" dirty="0"/>
                        <a:t>40</a:t>
                      </a:r>
                    </a:p>
                  </a:txBody>
                  <a:tcPr>
                    <a:solidFill>
                      <a:srgbClr val="92D050"/>
                    </a:solidFill>
                  </a:tcPr>
                </a:tc>
                <a:tc>
                  <a:txBody>
                    <a:bodyPr/>
                    <a:lstStyle/>
                    <a:p>
                      <a:pPr algn="ctr"/>
                      <a:r>
                        <a:rPr lang="en-US" dirty="0"/>
                        <a:t>35</a:t>
                      </a:r>
                    </a:p>
                  </a:txBody>
                  <a:tcPr>
                    <a:solidFill>
                      <a:srgbClr val="92D050"/>
                    </a:solidFill>
                  </a:tcPr>
                </a:tc>
                <a:tc>
                  <a:txBody>
                    <a:bodyPr/>
                    <a:lstStyle/>
                    <a:p>
                      <a:pPr algn="ctr"/>
                      <a:r>
                        <a:rPr lang="en-US" dirty="0"/>
                        <a:t>100</a:t>
                      </a:r>
                    </a:p>
                  </a:txBody>
                  <a:tcPr>
                    <a:solidFill>
                      <a:srgbClr val="92D050"/>
                    </a:solidFill>
                  </a:tcPr>
                </a:tc>
                <a:extLst>
                  <a:ext uri="{0D108BD9-81ED-4DB2-BD59-A6C34878D82A}">
                    <a16:rowId xmlns:a16="http://schemas.microsoft.com/office/drawing/2014/main" val="10004"/>
                  </a:ext>
                </a:extLst>
              </a:tr>
            </a:tbl>
          </a:graphicData>
        </a:graphic>
      </p:graphicFrame>
      <p:sp>
        <p:nvSpPr>
          <p:cNvPr id="24578" name="Rectangle 2"/>
          <p:cNvSpPr>
            <a:spLocks noGrp="1" noChangeArrowheads="1"/>
          </p:cNvSpPr>
          <p:nvPr>
            <p:ph type="title"/>
          </p:nvPr>
        </p:nvSpPr>
        <p:spPr>
          <a:xfrm>
            <a:off x="-242371" y="269972"/>
            <a:ext cx="12647364" cy="609600"/>
          </a:xfrm>
        </p:spPr>
        <p:txBody>
          <a:bodyPr vert="horz" lIns="92075" tIns="46038" rIns="92075" bIns="46038" rtlCol="0" anchor="ctr">
            <a:noAutofit/>
          </a:bodyPr>
          <a:lstStyle/>
          <a:p>
            <a:r>
              <a:rPr lang="en-US" altLang="zh-CN" sz="3600" dirty="0">
                <a:ea typeface="SimSun" panose="02010600030101010101" pitchFamily="2" charset="-122"/>
              </a:rPr>
              <a:t>Matching-Based Measures (I):  Purity vs. Maximum Matching</a:t>
            </a:r>
            <a:endParaRPr lang="en-US" altLang="zh-CN" sz="3200" dirty="0">
              <a:ea typeface="SimSun" panose="02010600030101010101" pitchFamily="2" charset="-122"/>
            </a:endParaRPr>
          </a:p>
        </p:txBody>
      </p:sp>
      <p:sp>
        <p:nvSpPr>
          <p:cNvPr id="24579" name="Rectangle 3"/>
          <p:cNvSpPr>
            <a:spLocks noGrp="1" noChangeArrowheads="1"/>
          </p:cNvSpPr>
          <p:nvPr>
            <p:ph type="body" sz="half" idx="1"/>
          </p:nvPr>
        </p:nvSpPr>
        <p:spPr>
          <a:xfrm>
            <a:off x="510685" y="1147891"/>
            <a:ext cx="8517824" cy="3730621"/>
          </a:xfrm>
        </p:spPr>
        <p:txBody>
          <a:bodyPr vert="horz" lIns="92075" tIns="46038" rIns="92075" bIns="46038" rtlCol="0">
            <a:noAutofit/>
          </a:bodyPr>
          <a:lstStyle/>
          <a:p>
            <a:r>
              <a:rPr lang="en-US" altLang="zh-CN" b="1" dirty="0">
                <a:ea typeface="SimSun" panose="02010600030101010101" pitchFamily="2" charset="-122"/>
              </a:rPr>
              <a:t>Purity</a:t>
            </a:r>
            <a:r>
              <a:rPr lang="en-US" altLang="zh-CN" dirty="0">
                <a:ea typeface="SimSun" panose="02010600030101010101" pitchFamily="2" charset="-122"/>
              </a:rPr>
              <a:t>:  Quantifies the extent that cluster </a:t>
            </a:r>
            <a:r>
              <a:rPr lang="en-US" altLang="zh-CN" i="1" dirty="0">
                <a:ea typeface="SimSun" panose="02010600030101010101" pitchFamily="2" charset="-122"/>
              </a:rPr>
              <a:t>C</a:t>
            </a:r>
            <a:r>
              <a:rPr lang="en-US" altLang="zh-CN" i="1" baseline="-25000" dirty="0">
                <a:ea typeface="SimSun" panose="02010600030101010101" pitchFamily="2" charset="-122"/>
              </a:rPr>
              <a:t>i</a:t>
            </a:r>
            <a:r>
              <a:rPr lang="en-US" altLang="zh-CN" dirty="0">
                <a:ea typeface="SimSun" panose="02010600030101010101" pitchFamily="2" charset="-122"/>
              </a:rPr>
              <a:t> contains points only from one (ground truth) partition:</a:t>
            </a:r>
          </a:p>
          <a:p>
            <a:pPr lvl="1"/>
            <a:r>
              <a:rPr lang="en-US" altLang="zh-CN" dirty="0">
                <a:ea typeface="SimSun" panose="02010600030101010101" pitchFamily="2" charset="-122"/>
              </a:rPr>
              <a:t>Total purity of clustering </a:t>
            </a:r>
            <a:r>
              <a:rPr lang="en-US" altLang="zh-CN" i="1" dirty="0">
                <a:ea typeface="SimSun" panose="02010600030101010101" pitchFamily="2" charset="-122"/>
              </a:rPr>
              <a:t>C</a:t>
            </a:r>
            <a:r>
              <a:rPr lang="en-US" altLang="zh-CN" dirty="0">
                <a:ea typeface="SimSun" panose="02010600030101010101" pitchFamily="2" charset="-122"/>
              </a:rPr>
              <a:t>:</a:t>
            </a:r>
          </a:p>
          <a:p>
            <a:pPr lvl="1"/>
            <a:endParaRPr lang="en-US" altLang="zh-CN" dirty="0">
              <a:ea typeface="SimSun" panose="02010600030101010101" pitchFamily="2" charset="-122"/>
            </a:endParaRPr>
          </a:p>
          <a:p>
            <a:pPr lvl="1"/>
            <a:r>
              <a:rPr lang="en-US" altLang="zh-CN" dirty="0">
                <a:ea typeface="SimSun" panose="02010600030101010101" pitchFamily="2" charset="-122"/>
              </a:rPr>
              <a:t>Perfect clustering if purity = 1 and </a:t>
            </a:r>
            <a:r>
              <a:rPr lang="en-US" altLang="zh-CN" i="1" dirty="0">
                <a:ea typeface="SimSun" panose="02010600030101010101" pitchFamily="2" charset="-122"/>
              </a:rPr>
              <a:t>r</a:t>
            </a:r>
            <a:r>
              <a:rPr lang="en-US" altLang="zh-CN" dirty="0">
                <a:ea typeface="SimSun" panose="02010600030101010101" pitchFamily="2" charset="-122"/>
              </a:rPr>
              <a:t> = </a:t>
            </a:r>
            <a:r>
              <a:rPr lang="en-US" altLang="zh-CN" i="1" dirty="0">
                <a:ea typeface="SimSun" panose="02010600030101010101" pitchFamily="2" charset="-122"/>
              </a:rPr>
              <a:t>k</a:t>
            </a:r>
            <a:r>
              <a:rPr lang="en-US" altLang="zh-CN" dirty="0">
                <a:ea typeface="SimSun" panose="02010600030101010101" pitchFamily="2" charset="-122"/>
              </a:rPr>
              <a:t> (the number of clusters obtained is the same as that in the ground truth)</a:t>
            </a:r>
          </a:p>
          <a:p>
            <a:pPr lvl="1"/>
            <a:r>
              <a:rPr lang="en-US" altLang="zh-CN" dirty="0">
                <a:ea typeface="SimSun" panose="02010600030101010101" pitchFamily="2" charset="-122"/>
              </a:rPr>
              <a:t>Ex. 1 (green or orange): </a:t>
            </a:r>
            <a:r>
              <a:rPr lang="en-US" altLang="zh-CN" i="1" dirty="0">
                <a:ea typeface="SimSun" panose="02010600030101010101" pitchFamily="2" charset="-122"/>
              </a:rPr>
              <a:t>purity</a:t>
            </a:r>
            <a:r>
              <a:rPr lang="en-US" altLang="zh-CN" i="1" baseline="-25000" dirty="0">
                <a:ea typeface="SimSun" panose="02010600030101010101" pitchFamily="2" charset="-122"/>
              </a:rPr>
              <a:t>1</a:t>
            </a:r>
            <a:r>
              <a:rPr lang="en-US" altLang="zh-CN" dirty="0">
                <a:ea typeface="SimSun" panose="02010600030101010101" pitchFamily="2" charset="-122"/>
              </a:rPr>
              <a:t> = 30/50; </a:t>
            </a:r>
            <a:r>
              <a:rPr lang="en-US" altLang="zh-CN" i="1" dirty="0">
                <a:ea typeface="SimSun" panose="02010600030101010101" pitchFamily="2" charset="-122"/>
              </a:rPr>
              <a:t>purity</a:t>
            </a:r>
            <a:r>
              <a:rPr lang="en-US" altLang="zh-CN" i="1" baseline="-25000" dirty="0">
                <a:ea typeface="SimSun" panose="02010600030101010101" pitchFamily="2" charset="-122"/>
              </a:rPr>
              <a:t>2</a:t>
            </a:r>
            <a:r>
              <a:rPr lang="en-US" altLang="zh-CN" dirty="0">
                <a:ea typeface="SimSun" panose="02010600030101010101" pitchFamily="2" charset="-122"/>
              </a:rPr>
              <a:t> = 20/25; </a:t>
            </a:r>
            <a:r>
              <a:rPr lang="en-US" altLang="zh-CN" i="1" dirty="0">
                <a:ea typeface="SimSun" panose="02010600030101010101" pitchFamily="2" charset="-122"/>
              </a:rPr>
              <a:t>purity</a:t>
            </a:r>
            <a:r>
              <a:rPr lang="en-US" altLang="zh-CN" i="1" baseline="-25000" dirty="0">
                <a:ea typeface="SimSun" panose="02010600030101010101" pitchFamily="2" charset="-122"/>
              </a:rPr>
              <a:t>3</a:t>
            </a:r>
            <a:r>
              <a:rPr lang="en-US" altLang="zh-CN" dirty="0">
                <a:ea typeface="SimSun" panose="02010600030101010101" pitchFamily="2" charset="-122"/>
              </a:rPr>
              <a:t> = 25/25; </a:t>
            </a:r>
            <a:r>
              <a:rPr lang="en-US" altLang="zh-CN" i="1" dirty="0">
                <a:ea typeface="SimSun" panose="02010600030101010101" pitchFamily="2" charset="-122"/>
              </a:rPr>
              <a:t>purity</a:t>
            </a:r>
            <a:r>
              <a:rPr lang="en-US" altLang="zh-CN" dirty="0">
                <a:ea typeface="SimSun" panose="02010600030101010101" pitchFamily="2" charset="-122"/>
              </a:rPr>
              <a:t> = (30 + 20 + 25)/100 = 0.75</a:t>
            </a:r>
          </a:p>
          <a:p>
            <a:pPr lvl="1"/>
            <a:r>
              <a:rPr lang="en-US" altLang="zh-CN" dirty="0">
                <a:solidFill>
                  <a:srgbClr val="000000"/>
                </a:solidFill>
              </a:rPr>
              <a:t>Two clusters may share the same majority partition</a:t>
            </a:r>
            <a:endParaRPr lang="en-US" altLang="zh-CN" dirty="0">
              <a:ea typeface="SimSun" panose="02010600030101010101" pitchFamily="2" charset="-122"/>
            </a:endParaRPr>
          </a:p>
        </p:txBody>
      </p:sp>
      <p:graphicFrame>
        <p:nvGraphicFramePr>
          <p:cNvPr id="44" name="Object 43"/>
          <p:cNvGraphicFramePr>
            <a:graphicFrameLocks noChangeAspect="1"/>
          </p:cNvGraphicFramePr>
          <p:nvPr>
            <p:extLst/>
          </p:nvPr>
        </p:nvGraphicFramePr>
        <p:xfrm>
          <a:off x="4634512" y="2150978"/>
          <a:ext cx="3987414" cy="740831"/>
        </p:xfrm>
        <a:graphic>
          <a:graphicData uri="http://schemas.openxmlformats.org/presentationml/2006/ole">
            <mc:AlternateContent xmlns:mc="http://schemas.openxmlformats.org/markup-compatibility/2006">
              <mc:Choice xmlns:v="urn:schemas-microsoft-com:vml" Requires="v">
                <p:oleObj spid="_x0000_s17514" name="Equation" r:id="rId4" imgW="2323800" imgH="431640" progId="Equation.DSMT4">
                  <p:embed/>
                </p:oleObj>
              </mc:Choice>
              <mc:Fallback>
                <p:oleObj name="Equation" r:id="rId4" imgW="2323800" imgH="431640" progId="Equation.DSMT4">
                  <p:embed/>
                  <p:pic>
                    <p:nvPicPr>
                      <p:cNvPr id="0" name=""/>
                      <p:cNvPicPr/>
                      <p:nvPr/>
                    </p:nvPicPr>
                    <p:blipFill>
                      <a:blip r:embed="rId5"/>
                      <a:stretch>
                        <a:fillRect/>
                      </a:stretch>
                    </p:blipFill>
                    <p:spPr>
                      <a:xfrm>
                        <a:off x="4634512" y="2150978"/>
                        <a:ext cx="3987414" cy="740831"/>
                      </a:xfrm>
                      <a:prstGeom prst="rect">
                        <a:avLst/>
                      </a:prstGeom>
                    </p:spPr>
                  </p:pic>
                </p:oleObj>
              </mc:Fallback>
            </mc:AlternateContent>
          </a:graphicData>
        </a:graphic>
      </p:graphicFrame>
      <p:sp>
        <p:nvSpPr>
          <p:cNvPr id="45" name="Rectangle 3"/>
          <p:cNvSpPr txBox="1">
            <a:spLocks noChangeArrowheads="1"/>
          </p:cNvSpPr>
          <p:nvPr/>
        </p:nvSpPr>
        <p:spPr>
          <a:xfrm>
            <a:off x="333562" y="4919802"/>
            <a:ext cx="8843489" cy="1855571"/>
          </a:xfrm>
          <a:prstGeom prst="rect">
            <a:avLst/>
          </a:prstGeom>
        </p:spPr>
        <p:txBody>
          <a:bodyPr vert="horz" lIns="92075" tIns="46038" rIns="92075" bIns="46038" rtlCol="0">
            <a:noAutofit/>
          </a:bodyPr>
          <a:lstStyle>
            <a:lvl1pPr marL="341313" indent="-341313" algn="l" defTabSz="914377"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88" indent="-373063" algn="l" defTabSz="914377"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96" indent="-300031" algn="l" defTabSz="914377"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813" indent="-290513" algn="l" defTabSz="914377"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3000" indent="-274638" algn="l" defTabSz="914377"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r>
              <a:rPr lang="en-US" altLang="zh-CN" b="1" dirty="0">
                <a:solidFill>
                  <a:srgbClr val="000000"/>
                </a:solidFill>
              </a:rPr>
              <a:t>Maximum matching</a:t>
            </a:r>
            <a:r>
              <a:rPr lang="en-US" altLang="zh-CN" dirty="0">
                <a:solidFill>
                  <a:srgbClr val="000000"/>
                </a:solidFill>
              </a:rPr>
              <a:t>: Only one cluster can match one partition</a:t>
            </a:r>
          </a:p>
          <a:p>
            <a:pPr lvl="1"/>
            <a:r>
              <a:rPr lang="en-US" altLang="zh-CN" dirty="0">
                <a:solidFill>
                  <a:srgbClr val="000000"/>
                </a:solidFill>
              </a:rPr>
              <a:t>Match: Pairwise matching, weight </a:t>
            </a:r>
            <a:r>
              <a:rPr lang="en-US" altLang="zh-CN" i="1" dirty="0">
                <a:solidFill>
                  <a:srgbClr val="000000"/>
                </a:solidFill>
              </a:rPr>
              <a:t>w</a:t>
            </a:r>
            <a:r>
              <a:rPr lang="en-US" altLang="zh-CN" dirty="0">
                <a:solidFill>
                  <a:srgbClr val="000000"/>
                </a:solidFill>
              </a:rPr>
              <a:t>(</a:t>
            </a:r>
            <a:r>
              <a:rPr lang="en-US" altLang="zh-CN" i="1" dirty="0" err="1">
                <a:solidFill>
                  <a:srgbClr val="000000"/>
                </a:solidFill>
              </a:rPr>
              <a:t>e</a:t>
            </a:r>
            <a:r>
              <a:rPr lang="en-US" altLang="zh-CN" i="1" baseline="-25000" dirty="0" err="1">
                <a:solidFill>
                  <a:srgbClr val="000000"/>
                </a:solidFill>
              </a:rPr>
              <a:t>ij</a:t>
            </a:r>
            <a:r>
              <a:rPr lang="en-US" altLang="zh-CN" dirty="0">
                <a:solidFill>
                  <a:srgbClr val="000000"/>
                </a:solidFill>
              </a:rPr>
              <a:t>) = </a:t>
            </a:r>
            <a:r>
              <a:rPr lang="en-US" altLang="zh-CN" i="1" dirty="0" err="1">
                <a:solidFill>
                  <a:srgbClr val="000000"/>
                </a:solidFill>
              </a:rPr>
              <a:t>n</a:t>
            </a:r>
            <a:r>
              <a:rPr lang="en-US" altLang="zh-CN" i="1" baseline="-25000" dirty="0" err="1">
                <a:solidFill>
                  <a:srgbClr val="000000"/>
                </a:solidFill>
              </a:rPr>
              <a:t>ij</a:t>
            </a:r>
            <a:endParaRPr lang="en-US" altLang="zh-CN" i="1" baseline="-25000" dirty="0">
              <a:solidFill>
                <a:srgbClr val="000000"/>
              </a:solidFill>
            </a:endParaRPr>
          </a:p>
          <a:p>
            <a:pPr lvl="1"/>
            <a:r>
              <a:rPr lang="en-US" altLang="zh-CN" dirty="0">
                <a:solidFill>
                  <a:srgbClr val="000000"/>
                </a:solidFill>
              </a:rPr>
              <a:t>Maximum weight matching:</a:t>
            </a:r>
          </a:p>
          <a:p>
            <a:pPr lvl="1"/>
            <a:r>
              <a:rPr lang="en-US" altLang="zh-CN" dirty="0">
                <a:solidFill>
                  <a:srgbClr val="000000"/>
                </a:solidFill>
              </a:rPr>
              <a:t>Ex2.  (green) </a:t>
            </a:r>
            <a:r>
              <a:rPr lang="en-US" altLang="zh-CN" i="1" dirty="0">
                <a:solidFill>
                  <a:srgbClr val="000000"/>
                </a:solidFill>
              </a:rPr>
              <a:t>match</a:t>
            </a:r>
            <a:r>
              <a:rPr lang="en-US" altLang="zh-CN" dirty="0">
                <a:solidFill>
                  <a:srgbClr val="000000"/>
                </a:solidFill>
              </a:rPr>
              <a:t> = </a:t>
            </a:r>
            <a:r>
              <a:rPr lang="en-US" altLang="zh-CN" i="1" dirty="0">
                <a:solidFill>
                  <a:srgbClr val="000000"/>
                </a:solidFill>
              </a:rPr>
              <a:t>purity</a:t>
            </a:r>
            <a:r>
              <a:rPr lang="en-US" altLang="zh-CN" dirty="0">
                <a:solidFill>
                  <a:srgbClr val="000000"/>
                </a:solidFill>
              </a:rPr>
              <a:t> =  0.75; (orange) </a:t>
            </a:r>
            <a:r>
              <a:rPr lang="en-US" altLang="zh-CN" i="1" dirty="0">
                <a:solidFill>
                  <a:srgbClr val="000000"/>
                </a:solidFill>
              </a:rPr>
              <a:t>match</a:t>
            </a:r>
            <a:r>
              <a:rPr lang="en-US" altLang="zh-CN" dirty="0">
                <a:solidFill>
                  <a:srgbClr val="000000"/>
                </a:solidFill>
              </a:rPr>
              <a:t> = 0.65 &gt; 0.6</a:t>
            </a:r>
            <a:endParaRPr lang="en-US" altLang="zh-CN" baseline="-25000" dirty="0">
              <a:solidFill>
                <a:srgbClr val="000000"/>
              </a:solidFill>
            </a:endParaRPr>
          </a:p>
        </p:txBody>
      </p:sp>
      <p:graphicFrame>
        <p:nvGraphicFramePr>
          <p:cNvPr id="46" name="Object 45"/>
          <p:cNvGraphicFramePr>
            <a:graphicFrameLocks noChangeAspect="1"/>
          </p:cNvGraphicFramePr>
          <p:nvPr>
            <p:extLst/>
          </p:nvPr>
        </p:nvGraphicFramePr>
        <p:xfrm>
          <a:off x="5433441" y="1476376"/>
          <a:ext cx="2243138" cy="741363"/>
        </p:xfrm>
        <a:graphic>
          <a:graphicData uri="http://schemas.openxmlformats.org/presentationml/2006/ole">
            <mc:AlternateContent xmlns:mc="http://schemas.openxmlformats.org/markup-compatibility/2006">
              <mc:Choice xmlns:v="urn:schemas-microsoft-com:vml" Requires="v">
                <p:oleObj spid="_x0000_s17515" name="Equation" r:id="rId6" imgW="1307880" imgH="431640" progId="Equation.DSMT4">
                  <p:embed/>
                </p:oleObj>
              </mc:Choice>
              <mc:Fallback>
                <p:oleObj name="Equation" r:id="rId6" imgW="1307880" imgH="431640" progId="Equation.DSMT4">
                  <p:embed/>
                  <p:pic>
                    <p:nvPicPr>
                      <p:cNvPr id="0" name=""/>
                      <p:cNvPicPr/>
                      <p:nvPr/>
                    </p:nvPicPr>
                    <p:blipFill>
                      <a:blip r:embed="rId7"/>
                      <a:stretch>
                        <a:fillRect/>
                      </a:stretch>
                    </p:blipFill>
                    <p:spPr>
                      <a:xfrm>
                        <a:off x="5433441" y="1476376"/>
                        <a:ext cx="2243138" cy="741363"/>
                      </a:xfrm>
                      <a:prstGeom prst="rect">
                        <a:avLst/>
                      </a:prstGeom>
                    </p:spPr>
                  </p:pic>
                </p:oleObj>
              </mc:Fallback>
            </mc:AlternateContent>
          </a:graphicData>
        </a:graphic>
      </p:graphicFrame>
      <p:graphicFrame>
        <p:nvGraphicFramePr>
          <p:cNvPr id="3" name="Table 2"/>
          <p:cNvGraphicFramePr>
            <a:graphicFrameLocks noGrp="1"/>
          </p:cNvGraphicFramePr>
          <p:nvPr>
            <p:extLst/>
          </p:nvPr>
        </p:nvGraphicFramePr>
        <p:xfrm>
          <a:off x="9170895" y="4946573"/>
          <a:ext cx="2737091" cy="1925948"/>
        </p:xfrm>
        <a:graphic>
          <a:graphicData uri="http://schemas.openxmlformats.org/drawingml/2006/table">
            <a:tbl>
              <a:tblPr firstRow="1" bandRow="1">
                <a:tableStyleId>{5C22544A-7EE6-4342-B048-85BDC9FD1C3A}</a:tableStyleId>
              </a:tblPr>
              <a:tblGrid>
                <a:gridCol w="560921">
                  <a:extLst>
                    <a:ext uri="{9D8B030D-6E8A-4147-A177-3AD203B41FA5}">
                      <a16:colId xmlns:a16="http://schemas.microsoft.com/office/drawing/2014/main" val="20000"/>
                    </a:ext>
                  </a:extLst>
                </a:gridCol>
                <a:gridCol w="481330">
                  <a:extLst>
                    <a:ext uri="{9D8B030D-6E8A-4147-A177-3AD203B41FA5}">
                      <a16:colId xmlns:a16="http://schemas.microsoft.com/office/drawing/2014/main" val="20001"/>
                    </a:ext>
                  </a:extLst>
                </a:gridCol>
                <a:gridCol w="531493">
                  <a:extLst>
                    <a:ext uri="{9D8B030D-6E8A-4147-A177-3AD203B41FA5}">
                      <a16:colId xmlns:a16="http://schemas.microsoft.com/office/drawing/2014/main" val="20002"/>
                    </a:ext>
                  </a:extLst>
                </a:gridCol>
                <a:gridCol w="428926">
                  <a:extLst>
                    <a:ext uri="{9D8B030D-6E8A-4147-A177-3AD203B41FA5}">
                      <a16:colId xmlns:a16="http://schemas.microsoft.com/office/drawing/2014/main" val="20003"/>
                    </a:ext>
                  </a:extLst>
                </a:gridCol>
                <a:gridCol w="734421">
                  <a:extLst>
                    <a:ext uri="{9D8B030D-6E8A-4147-A177-3AD203B41FA5}">
                      <a16:colId xmlns:a16="http://schemas.microsoft.com/office/drawing/2014/main" val="20004"/>
                    </a:ext>
                  </a:extLst>
                </a:gridCol>
              </a:tblGrid>
              <a:tr h="308473">
                <a:tc>
                  <a:txBody>
                    <a:bodyPr/>
                    <a:lstStyle/>
                    <a:p>
                      <a:pPr algn="ctr"/>
                      <a:r>
                        <a:rPr lang="en-US" i="1" dirty="0"/>
                        <a:t>C\T</a:t>
                      </a:r>
                    </a:p>
                  </a:txBody>
                  <a:tcPr/>
                </a:tc>
                <a:tc>
                  <a:txBody>
                    <a:bodyPr/>
                    <a:lstStyle/>
                    <a:p>
                      <a:pPr algn="ctr"/>
                      <a:r>
                        <a:rPr lang="en-US" i="1" dirty="0"/>
                        <a:t>T</a:t>
                      </a:r>
                      <a:r>
                        <a:rPr lang="en-US" i="1" baseline="-25000" dirty="0"/>
                        <a:t>1</a:t>
                      </a:r>
                    </a:p>
                  </a:txBody>
                  <a:tcPr/>
                </a:tc>
                <a:tc>
                  <a:txBody>
                    <a:bodyPr/>
                    <a:lstStyle/>
                    <a:p>
                      <a:pPr algn="ctr"/>
                      <a:r>
                        <a:rPr lang="en-US" i="1" dirty="0"/>
                        <a:t>T</a:t>
                      </a:r>
                      <a:r>
                        <a:rPr lang="en-US" i="1" baseline="-25000" dirty="0"/>
                        <a:t>2</a:t>
                      </a:r>
                    </a:p>
                  </a:txBody>
                  <a:tcPr/>
                </a:tc>
                <a:tc>
                  <a:txBody>
                    <a:bodyPr/>
                    <a:lstStyle/>
                    <a:p>
                      <a:pPr algn="ctr"/>
                      <a:r>
                        <a:rPr lang="en-US" i="1" dirty="0"/>
                        <a:t>T</a:t>
                      </a:r>
                      <a:r>
                        <a:rPr lang="en-US" i="1" baseline="-25000" dirty="0"/>
                        <a:t>3</a:t>
                      </a:r>
                    </a:p>
                  </a:txBody>
                  <a:tcPr/>
                </a:tc>
                <a:tc>
                  <a:txBody>
                    <a:bodyPr/>
                    <a:lstStyle/>
                    <a:p>
                      <a:pPr algn="ctr"/>
                      <a:r>
                        <a:rPr lang="en-US" dirty="0"/>
                        <a:t>Sum</a:t>
                      </a:r>
                    </a:p>
                  </a:txBody>
                  <a:tcPr/>
                </a:tc>
                <a:extLst>
                  <a:ext uri="{0D108BD9-81ED-4DB2-BD59-A6C34878D82A}">
                    <a16:rowId xmlns:a16="http://schemas.microsoft.com/office/drawing/2014/main" val="10000"/>
                  </a:ext>
                </a:extLst>
              </a:tr>
              <a:tr h="386237">
                <a:tc>
                  <a:txBody>
                    <a:bodyPr/>
                    <a:lstStyle/>
                    <a:p>
                      <a:pPr algn="ctr"/>
                      <a:r>
                        <a:rPr lang="en-US" i="1" dirty="0"/>
                        <a:t>C</a:t>
                      </a:r>
                      <a:r>
                        <a:rPr lang="en-US" i="1" baseline="-25000" dirty="0"/>
                        <a:t>1</a:t>
                      </a:r>
                    </a:p>
                  </a:txBody>
                  <a:tcPr/>
                </a:tc>
                <a:tc>
                  <a:txBody>
                    <a:bodyPr/>
                    <a:lstStyle/>
                    <a:p>
                      <a:pPr algn="ctr"/>
                      <a:r>
                        <a:rPr lang="en-US" dirty="0"/>
                        <a:t>0</a:t>
                      </a:r>
                    </a:p>
                  </a:txBody>
                  <a:tcPr/>
                </a:tc>
                <a:tc>
                  <a:txBody>
                    <a:bodyPr/>
                    <a:lstStyle/>
                    <a:p>
                      <a:pPr algn="ctr"/>
                      <a:r>
                        <a:rPr lang="en-US" dirty="0"/>
                        <a:t>30</a:t>
                      </a:r>
                    </a:p>
                  </a:txBody>
                  <a:tcPr/>
                </a:tc>
                <a:tc>
                  <a:txBody>
                    <a:bodyPr/>
                    <a:lstStyle/>
                    <a:p>
                      <a:pPr algn="ctr"/>
                      <a:r>
                        <a:rPr lang="en-US" dirty="0"/>
                        <a:t>20</a:t>
                      </a:r>
                    </a:p>
                  </a:txBody>
                  <a:tcPr/>
                </a:tc>
                <a:tc>
                  <a:txBody>
                    <a:bodyPr/>
                    <a:lstStyle/>
                    <a:p>
                      <a:pPr algn="ctr"/>
                      <a:r>
                        <a:rPr lang="en-US" dirty="0"/>
                        <a:t>50</a:t>
                      </a:r>
                    </a:p>
                  </a:txBody>
                  <a:tcPr/>
                </a:tc>
                <a:extLst>
                  <a:ext uri="{0D108BD9-81ED-4DB2-BD59-A6C34878D82A}">
                    <a16:rowId xmlns:a16="http://schemas.microsoft.com/office/drawing/2014/main" val="10001"/>
                  </a:ext>
                </a:extLst>
              </a:tr>
              <a:tr h="386237">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i="1" dirty="0"/>
                        <a:t>C</a:t>
                      </a:r>
                      <a:r>
                        <a:rPr lang="en-US" i="1" baseline="-25000" dirty="0"/>
                        <a:t>2</a:t>
                      </a:r>
                    </a:p>
                  </a:txBody>
                  <a:tcPr/>
                </a:tc>
                <a:tc>
                  <a:txBody>
                    <a:bodyPr/>
                    <a:lstStyle/>
                    <a:p>
                      <a:pPr algn="ctr"/>
                      <a:r>
                        <a:rPr lang="en-US" dirty="0"/>
                        <a:t>0</a:t>
                      </a:r>
                    </a:p>
                  </a:txBody>
                  <a:tcPr/>
                </a:tc>
                <a:tc>
                  <a:txBody>
                    <a:bodyPr/>
                    <a:lstStyle/>
                    <a:p>
                      <a:pPr algn="ctr"/>
                      <a:r>
                        <a:rPr lang="en-US" dirty="0"/>
                        <a:t>20</a:t>
                      </a:r>
                    </a:p>
                  </a:txBody>
                  <a:tcPr/>
                </a:tc>
                <a:tc>
                  <a:txBody>
                    <a:bodyPr/>
                    <a:lstStyle/>
                    <a:p>
                      <a:pPr algn="ctr"/>
                      <a:r>
                        <a:rPr lang="en-US" dirty="0"/>
                        <a:t>5</a:t>
                      </a:r>
                    </a:p>
                  </a:txBody>
                  <a:tcPr/>
                </a:tc>
                <a:tc>
                  <a:txBody>
                    <a:bodyPr/>
                    <a:lstStyle/>
                    <a:p>
                      <a:pPr algn="ctr"/>
                      <a:r>
                        <a:rPr lang="en-US" dirty="0"/>
                        <a:t>25</a:t>
                      </a:r>
                    </a:p>
                  </a:txBody>
                  <a:tcPr/>
                </a:tc>
                <a:extLst>
                  <a:ext uri="{0D108BD9-81ED-4DB2-BD59-A6C34878D82A}">
                    <a16:rowId xmlns:a16="http://schemas.microsoft.com/office/drawing/2014/main" val="10002"/>
                  </a:ext>
                </a:extLst>
              </a:tr>
              <a:tr h="386237">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i="1" dirty="0"/>
                        <a:t>C</a:t>
                      </a:r>
                      <a:r>
                        <a:rPr lang="en-US" i="1" baseline="-25000" dirty="0"/>
                        <a:t>3</a:t>
                      </a:r>
                    </a:p>
                  </a:txBody>
                  <a:tcPr/>
                </a:tc>
                <a:tc>
                  <a:txBody>
                    <a:bodyPr/>
                    <a:lstStyle/>
                    <a:p>
                      <a:pPr algn="ctr"/>
                      <a:r>
                        <a:rPr lang="en-US" dirty="0"/>
                        <a:t>25</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25</a:t>
                      </a:r>
                    </a:p>
                  </a:txBody>
                  <a:tcPr/>
                </a:tc>
                <a:extLst>
                  <a:ext uri="{0D108BD9-81ED-4DB2-BD59-A6C34878D82A}">
                    <a16:rowId xmlns:a16="http://schemas.microsoft.com/office/drawing/2014/main" val="10003"/>
                  </a:ext>
                </a:extLst>
              </a:tr>
              <a:tr h="386237">
                <a:tc>
                  <a:txBody>
                    <a:bodyPr/>
                    <a:lstStyle/>
                    <a:p>
                      <a:pPr algn="ctr"/>
                      <a:r>
                        <a:rPr lang="en-US" i="1" dirty="0" err="1"/>
                        <a:t>m</a:t>
                      </a:r>
                      <a:r>
                        <a:rPr lang="en-US" i="1" baseline="-25000" dirty="0" err="1"/>
                        <a:t>j</a:t>
                      </a:r>
                      <a:endParaRPr lang="en-US" i="1" baseline="-25000" dirty="0"/>
                    </a:p>
                  </a:txBody>
                  <a:tcPr/>
                </a:tc>
                <a:tc>
                  <a:txBody>
                    <a:bodyPr/>
                    <a:lstStyle/>
                    <a:p>
                      <a:pPr algn="ctr"/>
                      <a:r>
                        <a:rPr lang="en-US" dirty="0"/>
                        <a:t>25</a:t>
                      </a:r>
                    </a:p>
                  </a:txBody>
                  <a:tcPr/>
                </a:tc>
                <a:tc>
                  <a:txBody>
                    <a:bodyPr/>
                    <a:lstStyle/>
                    <a:p>
                      <a:pPr algn="ctr"/>
                      <a:r>
                        <a:rPr lang="en-US" dirty="0"/>
                        <a:t>50</a:t>
                      </a:r>
                    </a:p>
                  </a:txBody>
                  <a:tcPr/>
                </a:tc>
                <a:tc>
                  <a:txBody>
                    <a:bodyPr/>
                    <a:lstStyle/>
                    <a:p>
                      <a:pPr algn="ctr"/>
                      <a:r>
                        <a:rPr lang="en-US" dirty="0"/>
                        <a:t>25</a:t>
                      </a:r>
                    </a:p>
                  </a:txBody>
                  <a:tcPr/>
                </a:tc>
                <a:tc>
                  <a:txBody>
                    <a:bodyPr/>
                    <a:lstStyle/>
                    <a:p>
                      <a:pPr algn="ctr"/>
                      <a:r>
                        <a:rPr lang="en-US" dirty="0"/>
                        <a:t>100</a:t>
                      </a:r>
                    </a:p>
                  </a:txBody>
                  <a:tcPr/>
                </a:tc>
                <a:extLst>
                  <a:ext uri="{0D108BD9-81ED-4DB2-BD59-A6C34878D82A}">
                    <a16:rowId xmlns:a16="http://schemas.microsoft.com/office/drawing/2014/main" val="10004"/>
                  </a:ext>
                </a:extLst>
              </a:tr>
            </a:tbl>
          </a:graphicData>
        </a:graphic>
      </p:graphicFrame>
      <p:sp>
        <p:nvSpPr>
          <p:cNvPr id="43" name="Right Arrow 42"/>
          <p:cNvSpPr/>
          <p:nvPr/>
        </p:nvSpPr>
        <p:spPr>
          <a:xfrm rot="1283579">
            <a:off x="8068614" y="4726235"/>
            <a:ext cx="694062" cy="3305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1" name="Object 50"/>
          <p:cNvGraphicFramePr>
            <a:graphicFrameLocks noChangeAspect="1"/>
          </p:cNvGraphicFramePr>
          <p:nvPr>
            <p:extLst/>
          </p:nvPr>
        </p:nvGraphicFramePr>
        <p:xfrm>
          <a:off x="4634512" y="5699559"/>
          <a:ext cx="2659063" cy="674688"/>
        </p:xfrm>
        <a:graphic>
          <a:graphicData uri="http://schemas.openxmlformats.org/presentationml/2006/ole">
            <mc:AlternateContent xmlns:mc="http://schemas.openxmlformats.org/markup-compatibility/2006">
              <mc:Choice xmlns:v="urn:schemas-microsoft-com:vml" Requires="v">
                <p:oleObj spid="_x0000_s17516" name="Equation" r:id="rId8" imgW="1549080" imgH="393480" progId="Equation.DSMT4">
                  <p:embed/>
                </p:oleObj>
              </mc:Choice>
              <mc:Fallback>
                <p:oleObj name="Equation" r:id="rId8" imgW="1549080" imgH="393480" progId="Equation.DSMT4">
                  <p:embed/>
                  <p:pic>
                    <p:nvPicPr>
                      <p:cNvPr id="0" name=""/>
                      <p:cNvPicPr/>
                      <p:nvPr/>
                    </p:nvPicPr>
                    <p:blipFill>
                      <a:blip r:embed="rId9"/>
                      <a:stretch>
                        <a:fillRect/>
                      </a:stretch>
                    </p:blipFill>
                    <p:spPr>
                      <a:xfrm>
                        <a:off x="4634512" y="5699559"/>
                        <a:ext cx="2659063" cy="674688"/>
                      </a:xfrm>
                      <a:prstGeom prst="rect">
                        <a:avLst/>
                      </a:prstGeom>
                    </p:spPr>
                  </p:pic>
                </p:oleObj>
              </mc:Fallback>
            </mc:AlternateContent>
          </a:graphicData>
        </a:graphic>
      </p:graphicFrame>
      <p:graphicFrame>
        <p:nvGraphicFramePr>
          <p:cNvPr id="52" name="Object 51"/>
          <p:cNvGraphicFramePr>
            <a:graphicFrameLocks noChangeAspect="1"/>
          </p:cNvGraphicFramePr>
          <p:nvPr>
            <p:extLst/>
          </p:nvPr>
        </p:nvGraphicFramePr>
        <p:xfrm>
          <a:off x="7149596" y="5387869"/>
          <a:ext cx="1765300" cy="585787"/>
        </p:xfrm>
        <a:graphic>
          <a:graphicData uri="http://schemas.openxmlformats.org/presentationml/2006/ole">
            <mc:AlternateContent xmlns:mc="http://schemas.openxmlformats.org/markup-compatibility/2006">
              <mc:Choice xmlns:v="urn:schemas-microsoft-com:vml" Requires="v">
                <p:oleObj spid="_x0000_s17517" name="Equation" r:id="rId10" imgW="1028520" imgH="342720" progId="Equation.DSMT4">
                  <p:embed/>
                </p:oleObj>
              </mc:Choice>
              <mc:Fallback>
                <p:oleObj name="Equation" r:id="rId10" imgW="1028520" imgH="342720" progId="Equation.DSMT4">
                  <p:embed/>
                  <p:pic>
                    <p:nvPicPr>
                      <p:cNvPr id="0" name=""/>
                      <p:cNvPicPr/>
                      <p:nvPr/>
                    </p:nvPicPr>
                    <p:blipFill>
                      <a:blip r:embed="rId11"/>
                      <a:stretch>
                        <a:fillRect/>
                      </a:stretch>
                    </p:blipFill>
                    <p:spPr>
                      <a:xfrm>
                        <a:off x="7149596" y="5387869"/>
                        <a:ext cx="1765300" cy="585787"/>
                      </a:xfrm>
                      <a:prstGeom prst="rect">
                        <a:avLst/>
                      </a:prstGeom>
                    </p:spPr>
                  </p:pic>
                </p:oleObj>
              </mc:Fallback>
            </mc:AlternateContent>
          </a:graphicData>
        </a:graphic>
      </p:graphicFrame>
      <p:grpSp>
        <p:nvGrpSpPr>
          <p:cNvPr id="2" name="Group 1"/>
          <p:cNvGrpSpPr/>
          <p:nvPr/>
        </p:nvGrpSpPr>
        <p:grpSpPr>
          <a:xfrm>
            <a:off x="9313760" y="1117784"/>
            <a:ext cx="2094138" cy="1828863"/>
            <a:chOff x="9313760" y="1117784"/>
            <a:chExt cx="2094138" cy="1828863"/>
          </a:xfrm>
        </p:grpSpPr>
        <p:grpSp>
          <p:nvGrpSpPr>
            <p:cNvPr id="5" name="Group 47"/>
            <p:cNvGrpSpPr>
              <a:grpSpLocks/>
            </p:cNvGrpSpPr>
            <p:nvPr/>
          </p:nvGrpSpPr>
          <p:grpSpPr bwMode="auto">
            <a:xfrm>
              <a:off x="9350499" y="1117784"/>
              <a:ext cx="2057399" cy="1237140"/>
              <a:chOff x="6781800" y="1284661"/>
              <a:chExt cx="2042907" cy="1191839"/>
            </a:xfrm>
          </p:grpSpPr>
          <p:sp>
            <p:nvSpPr>
              <p:cNvPr id="10" name="Oval 8"/>
              <p:cNvSpPr>
                <a:spLocks noChangeArrowheads="1"/>
              </p:cNvSpPr>
              <p:nvPr/>
            </p:nvSpPr>
            <p:spPr bwMode="auto">
              <a:xfrm>
                <a:off x="7162800" y="17049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1" name="Oval 9"/>
              <p:cNvSpPr>
                <a:spLocks noChangeArrowheads="1"/>
              </p:cNvSpPr>
              <p:nvPr/>
            </p:nvSpPr>
            <p:spPr bwMode="auto">
              <a:xfrm>
                <a:off x="7391400" y="16287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2" name="Oval 10"/>
              <p:cNvSpPr>
                <a:spLocks noChangeArrowheads="1"/>
              </p:cNvSpPr>
              <p:nvPr/>
            </p:nvSpPr>
            <p:spPr bwMode="auto">
              <a:xfrm>
                <a:off x="7467600" y="20955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3" name="Oval 11"/>
              <p:cNvSpPr>
                <a:spLocks noChangeArrowheads="1"/>
              </p:cNvSpPr>
              <p:nvPr/>
            </p:nvSpPr>
            <p:spPr bwMode="auto">
              <a:xfrm>
                <a:off x="7696200" y="19335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4" name="Oval 12"/>
              <p:cNvSpPr>
                <a:spLocks noChangeArrowheads="1"/>
              </p:cNvSpPr>
              <p:nvPr/>
            </p:nvSpPr>
            <p:spPr bwMode="auto">
              <a:xfrm>
                <a:off x="7010400" y="20193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5" name="Oval 13"/>
              <p:cNvSpPr>
                <a:spLocks noChangeArrowheads="1"/>
              </p:cNvSpPr>
              <p:nvPr/>
            </p:nvSpPr>
            <p:spPr bwMode="auto">
              <a:xfrm>
                <a:off x="7010400" y="15525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6" name="Oval 14"/>
              <p:cNvSpPr>
                <a:spLocks noChangeArrowheads="1"/>
              </p:cNvSpPr>
              <p:nvPr/>
            </p:nvSpPr>
            <p:spPr bwMode="auto">
              <a:xfrm>
                <a:off x="72771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7" name="Oval 16"/>
              <p:cNvSpPr>
                <a:spLocks noChangeArrowheads="1"/>
              </p:cNvSpPr>
              <p:nvPr/>
            </p:nvSpPr>
            <p:spPr bwMode="auto">
              <a:xfrm>
                <a:off x="7620000" y="17145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8" name="Oval 17"/>
              <p:cNvSpPr>
                <a:spLocks noChangeArrowheads="1"/>
              </p:cNvSpPr>
              <p:nvPr/>
            </p:nvSpPr>
            <p:spPr bwMode="auto">
              <a:xfrm>
                <a:off x="7239000" y="20193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9" name="Oval 18"/>
              <p:cNvSpPr>
                <a:spLocks noChangeArrowheads="1"/>
              </p:cNvSpPr>
              <p:nvPr/>
            </p:nvSpPr>
            <p:spPr bwMode="auto">
              <a:xfrm>
                <a:off x="74676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0" name="Oval 33"/>
              <p:cNvSpPr>
                <a:spLocks noChangeArrowheads="1"/>
              </p:cNvSpPr>
              <p:nvPr/>
            </p:nvSpPr>
            <p:spPr bwMode="auto">
              <a:xfrm>
                <a:off x="7226077" y="2280758"/>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1" name="Oval 34"/>
              <p:cNvSpPr>
                <a:spLocks noChangeArrowheads="1"/>
              </p:cNvSpPr>
              <p:nvPr/>
            </p:nvSpPr>
            <p:spPr bwMode="auto">
              <a:xfrm>
                <a:off x="7315200" y="1485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2" name="Oval 35"/>
              <p:cNvSpPr>
                <a:spLocks noChangeArrowheads="1"/>
              </p:cNvSpPr>
              <p:nvPr/>
            </p:nvSpPr>
            <p:spPr bwMode="auto">
              <a:xfrm>
                <a:off x="7048500" y="22479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3" name="Oval 36"/>
              <p:cNvSpPr>
                <a:spLocks noChangeArrowheads="1"/>
              </p:cNvSpPr>
              <p:nvPr/>
            </p:nvSpPr>
            <p:spPr bwMode="auto">
              <a:xfrm>
                <a:off x="69342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4" name="Oval 15"/>
              <p:cNvSpPr>
                <a:spLocks noChangeArrowheads="1"/>
              </p:cNvSpPr>
              <p:nvPr/>
            </p:nvSpPr>
            <p:spPr bwMode="auto">
              <a:xfrm>
                <a:off x="8096250" y="1704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25" name="Oval 19"/>
              <p:cNvSpPr>
                <a:spLocks noChangeArrowheads="1"/>
              </p:cNvSpPr>
              <p:nvPr/>
            </p:nvSpPr>
            <p:spPr bwMode="auto">
              <a:xfrm>
                <a:off x="8248650" y="2009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26" name="Oval 20"/>
              <p:cNvSpPr>
                <a:spLocks noChangeArrowheads="1"/>
              </p:cNvSpPr>
              <p:nvPr/>
            </p:nvSpPr>
            <p:spPr bwMode="auto">
              <a:xfrm>
                <a:off x="8401050" y="1628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27" name="Oval 21"/>
              <p:cNvSpPr>
                <a:spLocks noChangeArrowheads="1"/>
              </p:cNvSpPr>
              <p:nvPr/>
            </p:nvSpPr>
            <p:spPr bwMode="auto">
              <a:xfrm>
                <a:off x="8248650" y="1857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28" name="Oval 22"/>
              <p:cNvSpPr>
                <a:spLocks noChangeArrowheads="1"/>
              </p:cNvSpPr>
              <p:nvPr/>
            </p:nvSpPr>
            <p:spPr bwMode="auto">
              <a:xfrm>
                <a:off x="8401050" y="1476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29" name="Oval 23"/>
              <p:cNvSpPr>
                <a:spLocks noChangeArrowheads="1"/>
              </p:cNvSpPr>
              <p:nvPr/>
            </p:nvSpPr>
            <p:spPr bwMode="auto">
              <a:xfrm>
                <a:off x="79438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0" name="Oval 24"/>
              <p:cNvSpPr>
                <a:spLocks noChangeArrowheads="1"/>
              </p:cNvSpPr>
              <p:nvPr/>
            </p:nvSpPr>
            <p:spPr bwMode="auto">
              <a:xfrm>
                <a:off x="8096250" y="1476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1" name="Oval 25"/>
              <p:cNvSpPr>
                <a:spLocks noChangeArrowheads="1"/>
              </p:cNvSpPr>
              <p:nvPr/>
            </p:nvSpPr>
            <p:spPr bwMode="auto">
              <a:xfrm>
                <a:off x="7905750" y="15906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2" name="Oval 26"/>
              <p:cNvSpPr>
                <a:spLocks noChangeArrowheads="1"/>
              </p:cNvSpPr>
              <p:nvPr/>
            </p:nvSpPr>
            <p:spPr bwMode="auto">
              <a:xfrm>
                <a:off x="8248650" y="1628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b="1">
                  <a:solidFill>
                    <a:srgbClr val="0000FF"/>
                  </a:solidFill>
                </a:endParaRPr>
              </a:p>
            </p:txBody>
          </p:sp>
          <p:sp>
            <p:nvSpPr>
              <p:cNvPr id="33" name="Oval 27"/>
              <p:cNvSpPr>
                <a:spLocks noChangeArrowheads="1"/>
              </p:cNvSpPr>
              <p:nvPr/>
            </p:nvSpPr>
            <p:spPr bwMode="auto">
              <a:xfrm>
                <a:off x="7943850" y="17811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4" name="Oval 28"/>
              <p:cNvSpPr>
                <a:spLocks noChangeArrowheads="1"/>
              </p:cNvSpPr>
              <p:nvPr/>
            </p:nvSpPr>
            <p:spPr bwMode="auto">
              <a:xfrm>
                <a:off x="80962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5" name="Oval 29"/>
              <p:cNvSpPr>
                <a:spLocks noChangeArrowheads="1"/>
              </p:cNvSpPr>
              <p:nvPr/>
            </p:nvSpPr>
            <p:spPr bwMode="auto">
              <a:xfrm>
                <a:off x="8401050" y="2009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6" name="Oval 30"/>
              <p:cNvSpPr>
                <a:spLocks noChangeArrowheads="1"/>
              </p:cNvSpPr>
              <p:nvPr/>
            </p:nvSpPr>
            <p:spPr bwMode="auto">
              <a:xfrm>
                <a:off x="85534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7" name="Oval 31"/>
              <p:cNvSpPr>
                <a:spLocks noChangeArrowheads="1"/>
              </p:cNvSpPr>
              <p:nvPr/>
            </p:nvSpPr>
            <p:spPr bwMode="auto">
              <a:xfrm>
                <a:off x="8629650" y="1704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8" name="Oval 32"/>
              <p:cNvSpPr>
                <a:spLocks noChangeArrowheads="1"/>
              </p:cNvSpPr>
              <p:nvPr/>
            </p:nvSpPr>
            <p:spPr bwMode="auto">
              <a:xfrm>
                <a:off x="8477250" y="17811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9" name="Oval 37"/>
              <p:cNvSpPr>
                <a:spLocks noChangeArrowheads="1"/>
              </p:cNvSpPr>
              <p:nvPr/>
            </p:nvSpPr>
            <p:spPr bwMode="auto">
              <a:xfrm>
                <a:off x="8020050" y="2085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0" name="Rectangle 1"/>
              <p:cNvSpPr>
                <a:spLocks noChangeArrowheads="1"/>
              </p:cNvSpPr>
              <p:nvPr/>
            </p:nvSpPr>
            <p:spPr bwMode="auto">
              <a:xfrm>
                <a:off x="6781800" y="1295400"/>
                <a:ext cx="2042907" cy="11811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sp>
            <p:nvSpPr>
              <p:cNvPr id="41" name="Oval 2"/>
              <p:cNvSpPr>
                <a:spLocks noChangeArrowheads="1"/>
              </p:cNvSpPr>
              <p:nvPr/>
            </p:nvSpPr>
            <p:spPr bwMode="auto">
              <a:xfrm>
                <a:off x="7600950" y="1385888"/>
                <a:ext cx="1143000" cy="809624"/>
              </a:xfrm>
              <a:prstGeom prst="ellipse">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sp>
            <p:nvSpPr>
              <p:cNvPr id="42" name="Oval 44"/>
              <p:cNvSpPr>
                <a:spLocks noChangeArrowheads="1"/>
              </p:cNvSpPr>
              <p:nvPr/>
            </p:nvSpPr>
            <p:spPr bwMode="auto">
              <a:xfrm rot="3005671">
                <a:off x="6910448" y="1473379"/>
                <a:ext cx="782476" cy="405040"/>
              </a:xfrm>
              <a:prstGeom prst="ellipse">
                <a:avLst/>
              </a:prstGeom>
              <a:noFill/>
              <a:ln w="28575" algn="ctr">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grpSp>
        <p:sp>
          <p:nvSpPr>
            <p:cNvPr id="6" name="TextBox 5"/>
            <p:cNvSpPr txBox="1"/>
            <p:nvPr/>
          </p:nvSpPr>
          <p:spPr>
            <a:xfrm>
              <a:off x="9351754" y="2362645"/>
              <a:ext cx="1220138" cy="276225"/>
            </a:xfrm>
            <a:prstGeom prst="rect">
              <a:avLst/>
            </a:prstGeom>
            <a:solidFill>
              <a:srgbClr val="E48312"/>
            </a:solidFill>
          </p:spPr>
          <p:txBody>
            <a:bodyPr wrap="square">
              <a:spAutoFit/>
            </a:bodyPr>
            <a:lstStyle/>
            <a:p>
              <a:pPr defTabSz="914400" fontAlgn="base">
                <a:spcBef>
                  <a:spcPct val="0"/>
                </a:spcBef>
                <a:spcAft>
                  <a:spcPct val="0"/>
                </a:spcAft>
                <a:defRPr/>
              </a:pPr>
              <a:r>
                <a:rPr lang="en-US" sz="1200" b="1" dirty="0">
                  <a:solidFill>
                    <a:srgbClr val="000000"/>
                  </a:solidFill>
                </a:rPr>
                <a:t>Ground Truth </a:t>
              </a:r>
              <a:r>
                <a:rPr lang="en-US" sz="1200" b="1" i="1" dirty="0">
                  <a:solidFill>
                    <a:srgbClr val="000000"/>
                  </a:solidFill>
                </a:rPr>
                <a:t>T</a:t>
              </a:r>
              <a:r>
                <a:rPr lang="en-US" sz="1200" b="1" i="1" baseline="-25000" dirty="0">
                  <a:solidFill>
                    <a:srgbClr val="000000"/>
                  </a:solidFill>
                </a:rPr>
                <a:t>1</a:t>
              </a:r>
            </a:p>
          </p:txBody>
        </p:sp>
        <p:sp>
          <p:nvSpPr>
            <p:cNvPr id="7" name="TextBox 46"/>
            <p:cNvSpPr txBox="1">
              <a:spLocks noChangeArrowheads="1"/>
            </p:cNvSpPr>
            <p:nvPr/>
          </p:nvSpPr>
          <p:spPr bwMode="auto">
            <a:xfrm>
              <a:off x="10599349" y="2359850"/>
              <a:ext cx="395287" cy="2762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r>
                <a:rPr lang="en-US" altLang="en-US" sz="1200" b="1" i="1" dirty="0">
                  <a:solidFill>
                    <a:srgbClr val="000000"/>
                  </a:solidFill>
                </a:rPr>
                <a:t>T</a:t>
              </a:r>
              <a:r>
                <a:rPr lang="en-US" altLang="en-US" sz="1200" b="1" i="1" baseline="-25000" dirty="0">
                  <a:solidFill>
                    <a:srgbClr val="000000"/>
                  </a:solidFill>
                </a:rPr>
                <a:t>2</a:t>
              </a:r>
            </a:p>
          </p:txBody>
        </p:sp>
        <p:sp>
          <p:nvSpPr>
            <p:cNvPr id="8" name="TextBox 43"/>
            <p:cNvSpPr txBox="1">
              <a:spLocks noChangeArrowheads="1"/>
            </p:cNvSpPr>
            <p:nvPr/>
          </p:nvSpPr>
          <p:spPr bwMode="auto">
            <a:xfrm>
              <a:off x="9439271" y="2631760"/>
              <a:ext cx="929361" cy="307777"/>
            </a:xfrm>
            <a:prstGeom prst="rect">
              <a:avLst/>
            </a:prstGeom>
            <a:noFill/>
            <a:ln w="28575">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1" fontAlgn="base" hangingPunct="1">
                <a:spcBef>
                  <a:spcPct val="0"/>
                </a:spcBef>
                <a:spcAft>
                  <a:spcPct val="0"/>
                </a:spcAft>
                <a:buClrTx/>
                <a:buSzTx/>
                <a:buFont typeface="Wingdings" panose="05000000000000000000" pitchFamily="2" charset="2"/>
                <a:buNone/>
              </a:pPr>
              <a:r>
                <a:rPr lang="en-US" altLang="en-US" sz="1400" b="1" dirty="0">
                  <a:solidFill>
                    <a:srgbClr val="000000"/>
                  </a:solidFill>
                  <a:latin typeface="+mn-lt"/>
                </a:rPr>
                <a:t>Cluster </a:t>
              </a:r>
              <a:r>
                <a:rPr lang="en-US" altLang="en-US" sz="1400" b="1" i="1" dirty="0">
                  <a:solidFill>
                    <a:srgbClr val="000000"/>
                  </a:solidFill>
                  <a:latin typeface="+mn-lt"/>
                </a:rPr>
                <a:t>C</a:t>
              </a:r>
              <a:r>
                <a:rPr lang="en-US" altLang="en-US" sz="1400" b="1" i="1" baseline="-25000" dirty="0">
                  <a:solidFill>
                    <a:srgbClr val="000000"/>
                  </a:solidFill>
                  <a:latin typeface="+mn-lt"/>
                </a:rPr>
                <a:t>1</a:t>
              </a:r>
            </a:p>
          </p:txBody>
        </p:sp>
        <p:sp>
          <p:nvSpPr>
            <p:cNvPr id="9" name="TextBox 49"/>
            <p:cNvSpPr txBox="1">
              <a:spLocks noChangeArrowheads="1"/>
            </p:cNvSpPr>
            <p:nvPr/>
          </p:nvSpPr>
          <p:spPr bwMode="auto">
            <a:xfrm>
              <a:off x="10410045" y="2638870"/>
              <a:ext cx="402888" cy="30777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1" fontAlgn="base" hangingPunct="1">
                <a:spcBef>
                  <a:spcPct val="0"/>
                </a:spcBef>
                <a:spcAft>
                  <a:spcPct val="0"/>
                </a:spcAft>
                <a:buClrTx/>
                <a:buSzTx/>
                <a:buFont typeface="Wingdings" panose="05000000000000000000" pitchFamily="2" charset="2"/>
                <a:buNone/>
              </a:pPr>
              <a:r>
                <a:rPr lang="en-US" altLang="en-US" sz="1400" b="1" i="1" dirty="0">
                  <a:solidFill>
                    <a:srgbClr val="000000"/>
                  </a:solidFill>
                  <a:latin typeface="+mn-lt"/>
                  <a:ea typeface="Tahoma" panose="020B0604030504040204" pitchFamily="34" charset="0"/>
                  <a:cs typeface="Tahoma" panose="020B0604030504040204" pitchFamily="34" charset="0"/>
                </a:rPr>
                <a:t>C</a:t>
              </a:r>
              <a:r>
                <a:rPr lang="en-US" altLang="en-US" sz="1400" b="1" i="1" baseline="-25000" dirty="0">
                  <a:solidFill>
                    <a:srgbClr val="000000"/>
                  </a:solidFill>
                  <a:latin typeface="+mn-lt"/>
                  <a:ea typeface="Tahoma" panose="020B0604030504040204" pitchFamily="34" charset="0"/>
                  <a:cs typeface="Tahoma" panose="020B0604030504040204" pitchFamily="34" charset="0"/>
                </a:rPr>
                <a:t>2</a:t>
              </a:r>
            </a:p>
          </p:txBody>
        </p:sp>
        <p:sp>
          <p:nvSpPr>
            <p:cNvPr id="87" name="Oval 35"/>
            <p:cNvSpPr>
              <a:spLocks noChangeArrowheads="1"/>
            </p:cNvSpPr>
            <p:nvPr/>
          </p:nvSpPr>
          <p:spPr bwMode="auto">
            <a:xfrm>
              <a:off x="9505904" y="1979325"/>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88" name="Oval 33"/>
            <p:cNvSpPr>
              <a:spLocks noChangeArrowheads="1"/>
            </p:cNvSpPr>
            <p:nvPr/>
          </p:nvSpPr>
          <p:spPr bwMode="auto">
            <a:xfrm>
              <a:off x="9836299" y="2013771"/>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89" name="Oval 2"/>
            <p:cNvSpPr>
              <a:spLocks noChangeArrowheads="1"/>
            </p:cNvSpPr>
            <p:nvPr/>
          </p:nvSpPr>
          <p:spPr bwMode="auto">
            <a:xfrm rot="1766439">
              <a:off x="9313760" y="1769947"/>
              <a:ext cx="911640" cy="485929"/>
            </a:xfrm>
            <a:prstGeom prst="ellipse">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sp>
          <p:nvSpPr>
            <p:cNvPr id="124" name="Oval 33"/>
            <p:cNvSpPr>
              <a:spLocks noChangeArrowheads="1"/>
            </p:cNvSpPr>
            <p:nvPr/>
          </p:nvSpPr>
          <p:spPr bwMode="auto">
            <a:xfrm>
              <a:off x="9988699" y="2166171"/>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25" name="TextBox 46"/>
            <p:cNvSpPr txBox="1">
              <a:spLocks noChangeArrowheads="1"/>
            </p:cNvSpPr>
            <p:nvPr/>
          </p:nvSpPr>
          <p:spPr bwMode="auto">
            <a:xfrm>
              <a:off x="11012611" y="2359849"/>
              <a:ext cx="395287" cy="276225"/>
            </a:xfrm>
            <a:prstGeom prst="rect">
              <a:avLst/>
            </a:prstGeom>
            <a:solidFill>
              <a:schemeClr val="tx1">
                <a:lumMod val="85000"/>
                <a:lumOff val="15000"/>
              </a:schemeClr>
            </a:solidFill>
            <a:ln>
              <a:noFill/>
            </a:ln>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r>
                <a:rPr lang="en-US" altLang="en-US" sz="1200" b="1" i="1" dirty="0">
                  <a:ln w="10160">
                    <a:solidFill>
                      <a:schemeClr val="accent5"/>
                    </a:solidFill>
                    <a:prstDash val="solid"/>
                  </a:ln>
                  <a:solidFill>
                    <a:srgbClr val="FFFFFF"/>
                  </a:solidFill>
                  <a:effectLst>
                    <a:outerShdw blurRad="38100" dist="22860" dir="5400000" algn="tl" rotWithShape="0">
                      <a:srgbClr val="000000">
                        <a:alpha val="30000"/>
                      </a:srgbClr>
                    </a:outerShdw>
                  </a:effectLst>
                </a:rPr>
                <a:t>T</a:t>
              </a:r>
              <a:r>
                <a:rPr lang="en-US" altLang="en-US" sz="1200" b="1" i="1" baseline="-25000" dirty="0">
                  <a:ln w="10160">
                    <a:solidFill>
                      <a:schemeClr val="accent5"/>
                    </a:solidFill>
                    <a:prstDash val="solid"/>
                  </a:ln>
                  <a:solidFill>
                    <a:srgbClr val="FFFFFF"/>
                  </a:solidFill>
                  <a:effectLst>
                    <a:outerShdw blurRad="38100" dist="22860" dir="5400000" algn="tl" rotWithShape="0">
                      <a:srgbClr val="000000">
                        <a:alpha val="30000"/>
                      </a:srgbClr>
                    </a:outerShdw>
                  </a:effectLst>
                </a:rPr>
                <a:t>3</a:t>
              </a:r>
            </a:p>
          </p:txBody>
        </p:sp>
        <p:sp>
          <p:nvSpPr>
            <p:cNvPr id="126" name="TextBox 49"/>
            <p:cNvSpPr txBox="1">
              <a:spLocks noChangeArrowheads="1"/>
            </p:cNvSpPr>
            <p:nvPr/>
          </p:nvSpPr>
          <p:spPr bwMode="auto">
            <a:xfrm>
              <a:off x="10885310" y="2638870"/>
              <a:ext cx="402888" cy="307777"/>
            </a:xfrm>
            <a:prstGeom prst="rect">
              <a:avLst/>
            </a:prstGeom>
            <a:noFill/>
            <a:ln w="28575">
              <a:solidFill>
                <a:schemeClr val="tx1">
                  <a:lumMod val="85000"/>
                  <a:lumOff val="1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1" fontAlgn="base" hangingPunct="1">
                <a:spcBef>
                  <a:spcPct val="0"/>
                </a:spcBef>
                <a:spcAft>
                  <a:spcPct val="0"/>
                </a:spcAft>
                <a:buClrTx/>
                <a:buSzTx/>
                <a:buFont typeface="Wingdings" panose="05000000000000000000" pitchFamily="2" charset="2"/>
                <a:buNone/>
              </a:pPr>
              <a:r>
                <a:rPr lang="en-US" altLang="en-US" sz="1400" b="1" i="1" dirty="0">
                  <a:solidFill>
                    <a:srgbClr val="000000"/>
                  </a:solidFill>
                  <a:latin typeface="+mn-lt"/>
                </a:rPr>
                <a:t>C</a:t>
              </a:r>
              <a:r>
                <a:rPr lang="en-US" altLang="en-US" sz="1400" b="1" i="1" baseline="-25000" dirty="0">
                  <a:solidFill>
                    <a:srgbClr val="000000"/>
                  </a:solidFill>
                  <a:latin typeface="+mn-lt"/>
                </a:rPr>
                <a:t>3</a:t>
              </a:r>
            </a:p>
          </p:txBody>
        </p:sp>
      </p:grpSp>
    </p:spTree>
    <p:extLst>
      <p:ext uri="{BB962C8B-B14F-4D97-AF65-F5344CB8AC3E}">
        <p14:creationId xmlns:p14="http://schemas.microsoft.com/office/powerpoint/2010/main" val="901663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62331" y="305482"/>
            <a:ext cx="11203517" cy="609600"/>
          </a:xfrm>
        </p:spPr>
        <p:txBody>
          <a:bodyPr vert="horz" lIns="92075" tIns="46038" rIns="92075" bIns="46038" rtlCol="0" anchor="ctr">
            <a:noAutofit/>
          </a:bodyPr>
          <a:lstStyle/>
          <a:p>
            <a:r>
              <a:rPr lang="en-US" altLang="zh-CN" dirty="0">
                <a:ea typeface="SimSun" panose="02010600030101010101" pitchFamily="2" charset="-122"/>
              </a:rPr>
              <a:t>Matching-Based Measures (II): </a:t>
            </a:r>
            <a:r>
              <a:rPr lang="en-US" altLang="zh-CN" dirty="0">
                <a:solidFill>
                  <a:srgbClr val="000000"/>
                </a:solidFill>
              </a:rPr>
              <a:t>F-Measure</a:t>
            </a:r>
            <a:endParaRPr lang="en-US" altLang="zh-CN" sz="4000" dirty="0">
              <a:ea typeface="SimSun" panose="02010600030101010101" pitchFamily="2" charset="-122"/>
            </a:endParaRPr>
          </a:p>
        </p:txBody>
      </p:sp>
      <p:sp>
        <p:nvSpPr>
          <p:cNvPr id="45" name="Rectangle 3"/>
          <p:cNvSpPr txBox="1">
            <a:spLocks noChangeArrowheads="1"/>
          </p:cNvSpPr>
          <p:nvPr/>
        </p:nvSpPr>
        <p:spPr>
          <a:xfrm>
            <a:off x="538485" y="1196248"/>
            <a:ext cx="8652932" cy="5462873"/>
          </a:xfrm>
          <a:prstGeom prst="rect">
            <a:avLst/>
          </a:prstGeom>
        </p:spPr>
        <p:txBody>
          <a:bodyPr vert="horz" lIns="92075" tIns="46038" rIns="92075" bIns="46038" rtlCol="0">
            <a:noAutofit/>
          </a:bodyPr>
          <a:lstStyle>
            <a:lvl1pPr marL="341313" indent="-341313" algn="l" defTabSz="914377"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88" indent="-373063" algn="l" defTabSz="914377"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96" indent="-300031" algn="l" defTabSz="914377"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813" indent="-290513" algn="l" defTabSz="914377"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3000" indent="-274638" algn="l" defTabSz="914377"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r>
              <a:rPr lang="en-US" altLang="zh-CN" b="1" dirty="0">
                <a:solidFill>
                  <a:srgbClr val="000000"/>
                </a:solidFill>
              </a:rPr>
              <a:t>Precision</a:t>
            </a:r>
            <a:r>
              <a:rPr lang="en-US" altLang="zh-CN" dirty="0">
                <a:solidFill>
                  <a:srgbClr val="000000"/>
                </a:solidFill>
              </a:rPr>
              <a:t>: The fraction of points in </a:t>
            </a:r>
            <a:r>
              <a:rPr lang="en-US" altLang="zh-CN" i="1" dirty="0">
                <a:solidFill>
                  <a:srgbClr val="000000"/>
                </a:solidFill>
              </a:rPr>
              <a:t>C</a:t>
            </a:r>
            <a:r>
              <a:rPr lang="en-US" altLang="zh-CN" i="1" baseline="-25000" dirty="0">
                <a:solidFill>
                  <a:srgbClr val="000000"/>
                </a:solidFill>
              </a:rPr>
              <a:t>i</a:t>
            </a:r>
            <a:r>
              <a:rPr lang="en-US" altLang="zh-CN" dirty="0">
                <a:solidFill>
                  <a:srgbClr val="000000"/>
                </a:solidFill>
              </a:rPr>
              <a:t> from the majority partition      (i.e., the same as purity), where </a:t>
            </a:r>
            <a:r>
              <a:rPr lang="en-US" altLang="zh-CN" i="1" dirty="0" err="1">
                <a:solidFill>
                  <a:srgbClr val="000000"/>
                </a:solidFill>
              </a:rPr>
              <a:t>j</a:t>
            </a:r>
            <a:r>
              <a:rPr lang="en-US" altLang="zh-CN" i="1" baseline="-25000" dirty="0" err="1">
                <a:solidFill>
                  <a:srgbClr val="000000"/>
                </a:solidFill>
              </a:rPr>
              <a:t>i</a:t>
            </a:r>
            <a:r>
              <a:rPr lang="en-US" altLang="zh-CN" i="1" baseline="-25000" dirty="0">
                <a:solidFill>
                  <a:srgbClr val="000000"/>
                </a:solidFill>
              </a:rPr>
              <a:t> </a:t>
            </a:r>
            <a:r>
              <a:rPr lang="en-US" altLang="zh-CN" dirty="0">
                <a:solidFill>
                  <a:srgbClr val="000000"/>
                </a:solidFill>
              </a:rPr>
              <a:t>is the partition that contains the maximum # of points from </a:t>
            </a:r>
            <a:r>
              <a:rPr lang="en-US" altLang="zh-CN" i="1" dirty="0">
                <a:solidFill>
                  <a:srgbClr val="000000"/>
                </a:solidFill>
              </a:rPr>
              <a:t>C</a:t>
            </a:r>
            <a:r>
              <a:rPr lang="en-US" altLang="zh-CN" i="1" baseline="-25000" dirty="0">
                <a:solidFill>
                  <a:srgbClr val="000000"/>
                </a:solidFill>
              </a:rPr>
              <a:t>i</a:t>
            </a:r>
            <a:endParaRPr lang="en-US" altLang="zh-CN" i="1" dirty="0">
              <a:solidFill>
                <a:srgbClr val="000000"/>
              </a:solidFill>
            </a:endParaRPr>
          </a:p>
          <a:p>
            <a:pPr lvl="1"/>
            <a:r>
              <a:rPr lang="en-US" altLang="zh-CN" dirty="0">
                <a:solidFill>
                  <a:srgbClr val="000000"/>
                </a:solidFill>
              </a:rPr>
              <a:t>Ex. For the green table</a:t>
            </a:r>
          </a:p>
          <a:p>
            <a:pPr lvl="2"/>
            <a:r>
              <a:rPr lang="en-US" altLang="zh-CN" i="1" dirty="0">
                <a:solidFill>
                  <a:srgbClr val="000000"/>
                </a:solidFill>
              </a:rPr>
              <a:t>prec</a:t>
            </a:r>
            <a:r>
              <a:rPr lang="en-US" altLang="zh-CN" i="1" baseline="-25000" dirty="0">
                <a:solidFill>
                  <a:srgbClr val="000000"/>
                </a:solidFill>
              </a:rPr>
              <a:t>1</a:t>
            </a:r>
            <a:r>
              <a:rPr lang="en-US" altLang="zh-CN" dirty="0">
                <a:solidFill>
                  <a:srgbClr val="000000"/>
                </a:solidFill>
              </a:rPr>
              <a:t> </a:t>
            </a:r>
            <a:r>
              <a:rPr lang="en-US" altLang="zh-CN" dirty="0">
                <a:ea typeface="SimSun" panose="02010600030101010101" pitchFamily="2" charset="-122"/>
              </a:rPr>
              <a:t>= 30/50; </a:t>
            </a:r>
            <a:r>
              <a:rPr lang="en-US" altLang="zh-CN" i="1" dirty="0">
                <a:solidFill>
                  <a:srgbClr val="000000"/>
                </a:solidFill>
              </a:rPr>
              <a:t>prec</a:t>
            </a:r>
            <a:r>
              <a:rPr lang="en-US" altLang="zh-CN" i="1" baseline="-25000" dirty="0">
                <a:solidFill>
                  <a:srgbClr val="000000"/>
                </a:solidFill>
              </a:rPr>
              <a:t>2</a:t>
            </a:r>
            <a:r>
              <a:rPr lang="en-US" altLang="zh-CN" dirty="0">
                <a:solidFill>
                  <a:srgbClr val="000000"/>
                </a:solidFill>
              </a:rPr>
              <a:t> </a:t>
            </a:r>
            <a:r>
              <a:rPr lang="en-US" altLang="zh-CN" dirty="0">
                <a:ea typeface="SimSun" panose="02010600030101010101" pitchFamily="2" charset="-122"/>
              </a:rPr>
              <a:t>= 20/25; </a:t>
            </a:r>
            <a:r>
              <a:rPr lang="en-US" altLang="zh-CN" i="1" dirty="0">
                <a:solidFill>
                  <a:srgbClr val="000000"/>
                </a:solidFill>
              </a:rPr>
              <a:t>prec</a:t>
            </a:r>
            <a:r>
              <a:rPr lang="en-US" altLang="zh-CN" i="1" baseline="-25000" dirty="0">
                <a:solidFill>
                  <a:srgbClr val="000000"/>
                </a:solidFill>
              </a:rPr>
              <a:t>3</a:t>
            </a:r>
            <a:r>
              <a:rPr lang="en-US" altLang="zh-CN" dirty="0">
                <a:solidFill>
                  <a:srgbClr val="000000"/>
                </a:solidFill>
              </a:rPr>
              <a:t> </a:t>
            </a:r>
            <a:r>
              <a:rPr lang="en-US" altLang="zh-CN" dirty="0">
                <a:ea typeface="SimSun" panose="02010600030101010101" pitchFamily="2" charset="-122"/>
              </a:rPr>
              <a:t>= 25/25</a:t>
            </a:r>
            <a:endParaRPr lang="en-US" altLang="zh-CN" dirty="0">
              <a:solidFill>
                <a:srgbClr val="000000"/>
              </a:solidFill>
            </a:endParaRPr>
          </a:p>
          <a:p>
            <a:r>
              <a:rPr lang="en-US" altLang="zh-CN" b="1" dirty="0">
                <a:solidFill>
                  <a:srgbClr val="000000"/>
                </a:solidFill>
              </a:rPr>
              <a:t>Recall</a:t>
            </a:r>
            <a:r>
              <a:rPr lang="en-US" altLang="zh-CN" dirty="0">
                <a:solidFill>
                  <a:srgbClr val="000000"/>
                </a:solidFill>
              </a:rPr>
              <a:t>:  The fraction of point in partition      shared in common with cluster </a:t>
            </a:r>
            <a:r>
              <a:rPr lang="en-US" altLang="zh-CN" i="1" dirty="0">
                <a:solidFill>
                  <a:srgbClr val="000000"/>
                </a:solidFill>
              </a:rPr>
              <a:t>C</a:t>
            </a:r>
            <a:r>
              <a:rPr lang="en-US" altLang="zh-CN" i="1" baseline="-25000" dirty="0">
                <a:solidFill>
                  <a:srgbClr val="000000"/>
                </a:solidFill>
              </a:rPr>
              <a:t>i</a:t>
            </a:r>
            <a:r>
              <a:rPr lang="en-US" altLang="zh-CN" dirty="0">
                <a:solidFill>
                  <a:srgbClr val="000000"/>
                </a:solidFill>
              </a:rPr>
              <a:t>, where </a:t>
            </a:r>
          </a:p>
          <a:p>
            <a:pPr lvl="1"/>
            <a:r>
              <a:rPr lang="en-US" altLang="zh-CN" dirty="0">
                <a:solidFill>
                  <a:srgbClr val="000000"/>
                </a:solidFill>
              </a:rPr>
              <a:t>Ex. For the green table</a:t>
            </a:r>
          </a:p>
          <a:p>
            <a:pPr lvl="2"/>
            <a:r>
              <a:rPr lang="en-US" altLang="zh-CN" i="1" dirty="0">
                <a:solidFill>
                  <a:srgbClr val="000000"/>
                </a:solidFill>
              </a:rPr>
              <a:t>recall</a:t>
            </a:r>
            <a:r>
              <a:rPr lang="en-US" altLang="zh-CN" i="1" baseline="-25000" dirty="0">
                <a:solidFill>
                  <a:srgbClr val="000000"/>
                </a:solidFill>
              </a:rPr>
              <a:t>1</a:t>
            </a:r>
            <a:r>
              <a:rPr lang="en-US" altLang="zh-CN" dirty="0">
                <a:solidFill>
                  <a:srgbClr val="000000"/>
                </a:solidFill>
              </a:rPr>
              <a:t> = 30/35; </a:t>
            </a:r>
            <a:r>
              <a:rPr lang="en-US" altLang="zh-CN" i="1" dirty="0">
                <a:solidFill>
                  <a:srgbClr val="000000"/>
                </a:solidFill>
              </a:rPr>
              <a:t>recall</a:t>
            </a:r>
            <a:r>
              <a:rPr lang="en-US" altLang="zh-CN" i="1" baseline="-25000" dirty="0">
                <a:solidFill>
                  <a:srgbClr val="000000"/>
                </a:solidFill>
              </a:rPr>
              <a:t>2</a:t>
            </a:r>
            <a:r>
              <a:rPr lang="en-US" altLang="zh-CN" dirty="0">
                <a:solidFill>
                  <a:srgbClr val="000000"/>
                </a:solidFill>
              </a:rPr>
              <a:t> = 20/40; </a:t>
            </a:r>
            <a:r>
              <a:rPr lang="en-US" altLang="zh-CN" i="1" dirty="0">
                <a:solidFill>
                  <a:srgbClr val="000000"/>
                </a:solidFill>
              </a:rPr>
              <a:t>recall</a:t>
            </a:r>
            <a:r>
              <a:rPr lang="en-US" altLang="zh-CN" i="1" baseline="-25000" dirty="0">
                <a:solidFill>
                  <a:srgbClr val="000000"/>
                </a:solidFill>
              </a:rPr>
              <a:t>3</a:t>
            </a:r>
            <a:r>
              <a:rPr lang="en-US" altLang="zh-CN" dirty="0">
                <a:solidFill>
                  <a:srgbClr val="000000"/>
                </a:solidFill>
              </a:rPr>
              <a:t> = 25/25</a:t>
            </a:r>
          </a:p>
          <a:p>
            <a:r>
              <a:rPr lang="en-US" altLang="zh-CN" b="1" dirty="0">
                <a:solidFill>
                  <a:srgbClr val="000000"/>
                </a:solidFill>
              </a:rPr>
              <a:t>F-measure</a:t>
            </a:r>
            <a:r>
              <a:rPr lang="en-US" altLang="zh-CN" dirty="0">
                <a:solidFill>
                  <a:srgbClr val="000000"/>
                </a:solidFill>
              </a:rPr>
              <a:t> for </a:t>
            </a:r>
            <a:r>
              <a:rPr lang="en-US" altLang="zh-CN" i="1" dirty="0">
                <a:solidFill>
                  <a:srgbClr val="000000"/>
                </a:solidFill>
              </a:rPr>
              <a:t>C</a:t>
            </a:r>
            <a:r>
              <a:rPr lang="en-US" altLang="zh-CN" i="1" baseline="-25000" dirty="0">
                <a:solidFill>
                  <a:srgbClr val="000000"/>
                </a:solidFill>
              </a:rPr>
              <a:t>i</a:t>
            </a:r>
            <a:r>
              <a:rPr lang="en-US" altLang="zh-CN" dirty="0">
                <a:solidFill>
                  <a:srgbClr val="000000"/>
                </a:solidFill>
              </a:rPr>
              <a:t>: The harmonic means of </a:t>
            </a:r>
            <a:r>
              <a:rPr lang="en-US" altLang="zh-CN" i="1" dirty="0" err="1">
                <a:solidFill>
                  <a:srgbClr val="000000"/>
                </a:solidFill>
              </a:rPr>
              <a:t>prec</a:t>
            </a:r>
            <a:r>
              <a:rPr lang="en-US" altLang="zh-CN" i="1" baseline="-25000" dirty="0" err="1">
                <a:solidFill>
                  <a:srgbClr val="000000"/>
                </a:solidFill>
              </a:rPr>
              <a:t>i</a:t>
            </a:r>
            <a:r>
              <a:rPr lang="en-US" altLang="zh-CN" dirty="0">
                <a:solidFill>
                  <a:srgbClr val="000000"/>
                </a:solidFill>
              </a:rPr>
              <a:t> and </a:t>
            </a:r>
            <a:r>
              <a:rPr lang="en-US" altLang="zh-CN" i="1" dirty="0" err="1">
                <a:solidFill>
                  <a:srgbClr val="000000"/>
                </a:solidFill>
              </a:rPr>
              <a:t>recall</a:t>
            </a:r>
            <a:r>
              <a:rPr lang="en-US" altLang="zh-CN" i="1" baseline="-25000" dirty="0" err="1">
                <a:solidFill>
                  <a:srgbClr val="000000"/>
                </a:solidFill>
              </a:rPr>
              <a:t>i</a:t>
            </a:r>
            <a:r>
              <a:rPr lang="en-US" altLang="zh-CN" dirty="0">
                <a:solidFill>
                  <a:srgbClr val="000000"/>
                </a:solidFill>
              </a:rPr>
              <a:t>:</a:t>
            </a:r>
          </a:p>
          <a:p>
            <a:r>
              <a:rPr lang="en-US" altLang="zh-CN" dirty="0">
                <a:solidFill>
                  <a:srgbClr val="000000"/>
                </a:solidFill>
              </a:rPr>
              <a:t>F-measure for clustering </a:t>
            </a:r>
            <a:r>
              <a:rPr lang="en-US" altLang="zh-CN" i="1" dirty="0">
                <a:solidFill>
                  <a:srgbClr val="000000"/>
                </a:solidFill>
              </a:rPr>
              <a:t>C</a:t>
            </a:r>
            <a:r>
              <a:rPr lang="en-US" altLang="zh-CN" dirty="0">
                <a:solidFill>
                  <a:srgbClr val="000000"/>
                </a:solidFill>
              </a:rPr>
              <a:t>: average of all clusters:</a:t>
            </a:r>
          </a:p>
          <a:p>
            <a:pPr lvl="1"/>
            <a:r>
              <a:rPr lang="en-US" altLang="zh-CN" dirty="0">
                <a:solidFill>
                  <a:srgbClr val="000000"/>
                </a:solidFill>
              </a:rPr>
              <a:t>Ex. For the green table</a:t>
            </a:r>
          </a:p>
          <a:p>
            <a:pPr lvl="2"/>
            <a:r>
              <a:rPr lang="en-US" altLang="zh-CN" i="1" dirty="0">
                <a:solidFill>
                  <a:srgbClr val="000000"/>
                </a:solidFill>
              </a:rPr>
              <a:t>F</a:t>
            </a:r>
            <a:r>
              <a:rPr lang="en-US" altLang="zh-CN" i="1" baseline="-25000" dirty="0">
                <a:solidFill>
                  <a:srgbClr val="000000"/>
                </a:solidFill>
              </a:rPr>
              <a:t>1</a:t>
            </a:r>
            <a:r>
              <a:rPr lang="en-US" altLang="zh-CN" dirty="0">
                <a:solidFill>
                  <a:srgbClr val="000000"/>
                </a:solidFill>
              </a:rPr>
              <a:t> = 60/85; </a:t>
            </a:r>
            <a:r>
              <a:rPr lang="en-US" altLang="zh-CN" i="1" dirty="0">
                <a:solidFill>
                  <a:srgbClr val="000000"/>
                </a:solidFill>
              </a:rPr>
              <a:t>F</a:t>
            </a:r>
            <a:r>
              <a:rPr lang="en-US" altLang="zh-CN" i="1" baseline="-25000" dirty="0">
                <a:solidFill>
                  <a:srgbClr val="000000"/>
                </a:solidFill>
              </a:rPr>
              <a:t>2</a:t>
            </a:r>
            <a:r>
              <a:rPr lang="en-US" altLang="zh-CN" i="1" dirty="0">
                <a:solidFill>
                  <a:srgbClr val="000000"/>
                </a:solidFill>
              </a:rPr>
              <a:t> </a:t>
            </a:r>
            <a:r>
              <a:rPr lang="en-US" altLang="zh-CN" dirty="0">
                <a:solidFill>
                  <a:srgbClr val="000000"/>
                </a:solidFill>
              </a:rPr>
              <a:t>= 40/65; </a:t>
            </a:r>
            <a:r>
              <a:rPr lang="en-US" altLang="zh-CN" i="1" dirty="0">
                <a:solidFill>
                  <a:srgbClr val="000000"/>
                </a:solidFill>
              </a:rPr>
              <a:t>F</a:t>
            </a:r>
            <a:r>
              <a:rPr lang="en-US" altLang="zh-CN" i="1" baseline="-25000" dirty="0">
                <a:solidFill>
                  <a:srgbClr val="000000"/>
                </a:solidFill>
              </a:rPr>
              <a:t>3</a:t>
            </a:r>
            <a:r>
              <a:rPr lang="en-US" altLang="zh-CN" dirty="0">
                <a:solidFill>
                  <a:srgbClr val="000000"/>
                </a:solidFill>
              </a:rPr>
              <a:t> = 1; </a:t>
            </a:r>
            <a:r>
              <a:rPr lang="en-US" altLang="zh-CN" i="1" dirty="0">
                <a:solidFill>
                  <a:srgbClr val="000000"/>
                </a:solidFill>
              </a:rPr>
              <a:t>F</a:t>
            </a:r>
            <a:r>
              <a:rPr lang="en-US" altLang="zh-CN" dirty="0">
                <a:solidFill>
                  <a:srgbClr val="000000"/>
                </a:solidFill>
              </a:rPr>
              <a:t> = 0.774</a:t>
            </a:r>
          </a:p>
        </p:txBody>
      </p:sp>
      <p:graphicFrame>
        <p:nvGraphicFramePr>
          <p:cNvPr id="47" name="Object 46"/>
          <p:cNvGraphicFramePr>
            <a:graphicFrameLocks noChangeAspect="1"/>
          </p:cNvGraphicFramePr>
          <p:nvPr>
            <p:extLst/>
          </p:nvPr>
        </p:nvGraphicFramePr>
        <p:xfrm>
          <a:off x="5948259" y="2007968"/>
          <a:ext cx="3045572" cy="922404"/>
        </p:xfrm>
        <a:graphic>
          <a:graphicData uri="http://schemas.openxmlformats.org/presentationml/2006/ole">
            <mc:AlternateContent xmlns:mc="http://schemas.openxmlformats.org/markup-compatibility/2006">
              <mc:Choice xmlns:v="urn:schemas-microsoft-com:vml" Requires="v">
                <p:oleObj spid="_x0000_s18616" name="Equation" r:id="rId4" imgW="1549080" imgH="457200" progId="Equation.DSMT4">
                  <p:embed/>
                </p:oleObj>
              </mc:Choice>
              <mc:Fallback>
                <p:oleObj name="Equation" r:id="rId4" imgW="1549080" imgH="457200" progId="Equation.DSMT4">
                  <p:embed/>
                  <p:pic>
                    <p:nvPicPr>
                      <p:cNvPr id="0" name=""/>
                      <p:cNvPicPr/>
                      <p:nvPr/>
                    </p:nvPicPr>
                    <p:blipFill>
                      <a:blip r:embed="rId5"/>
                      <a:stretch>
                        <a:fillRect/>
                      </a:stretch>
                    </p:blipFill>
                    <p:spPr>
                      <a:xfrm>
                        <a:off x="5948259" y="2007968"/>
                        <a:ext cx="3045572" cy="922404"/>
                      </a:xfrm>
                      <a:prstGeom prst="rect">
                        <a:avLst/>
                      </a:prstGeom>
                    </p:spPr>
                  </p:pic>
                </p:oleObj>
              </mc:Fallback>
            </mc:AlternateContent>
          </a:graphicData>
        </a:graphic>
      </p:graphicFrame>
      <p:graphicFrame>
        <p:nvGraphicFramePr>
          <p:cNvPr id="48" name="Table 47"/>
          <p:cNvGraphicFramePr>
            <a:graphicFrameLocks noGrp="1"/>
          </p:cNvGraphicFramePr>
          <p:nvPr>
            <p:extLst/>
          </p:nvPr>
        </p:nvGraphicFramePr>
        <p:xfrm>
          <a:off x="9083611" y="2971695"/>
          <a:ext cx="2687392" cy="1931185"/>
        </p:xfrm>
        <a:graphic>
          <a:graphicData uri="http://schemas.openxmlformats.org/drawingml/2006/table">
            <a:tbl>
              <a:tblPr firstRow="1" bandRow="1">
                <a:tableStyleId>{5C22544A-7EE6-4342-B048-85BDC9FD1C3A}</a:tableStyleId>
              </a:tblPr>
              <a:tblGrid>
                <a:gridCol w="560921">
                  <a:extLst>
                    <a:ext uri="{9D8B030D-6E8A-4147-A177-3AD203B41FA5}">
                      <a16:colId xmlns:a16="http://schemas.microsoft.com/office/drawing/2014/main" val="20000"/>
                    </a:ext>
                  </a:extLst>
                </a:gridCol>
                <a:gridCol w="431631">
                  <a:extLst>
                    <a:ext uri="{9D8B030D-6E8A-4147-A177-3AD203B41FA5}">
                      <a16:colId xmlns:a16="http://schemas.microsoft.com/office/drawing/2014/main" val="20001"/>
                    </a:ext>
                  </a:extLst>
                </a:gridCol>
                <a:gridCol w="531493">
                  <a:extLst>
                    <a:ext uri="{9D8B030D-6E8A-4147-A177-3AD203B41FA5}">
                      <a16:colId xmlns:a16="http://schemas.microsoft.com/office/drawing/2014/main" val="20002"/>
                    </a:ext>
                  </a:extLst>
                </a:gridCol>
                <a:gridCol w="428926">
                  <a:extLst>
                    <a:ext uri="{9D8B030D-6E8A-4147-A177-3AD203B41FA5}">
                      <a16:colId xmlns:a16="http://schemas.microsoft.com/office/drawing/2014/main" val="20003"/>
                    </a:ext>
                  </a:extLst>
                </a:gridCol>
                <a:gridCol w="734421">
                  <a:extLst>
                    <a:ext uri="{9D8B030D-6E8A-4147-A177-3AD203B41FA5}">
                      <a16:colId xmlns:a16="http://schemas.microsoft.com/office/drawing/2014/main" val="20004"/>
                    </a:ext>
                  </a:extLst>
                </a:gridCol>
              </a:tblGrid>
              <a:tr h="386237">
                <a:tc>
                  <a:txBody>
                    <a:bodyPr/>
                    <a:lstStyle/>
                    <a:p>
                      <a:pPr algn="ctr"/>
                      <a:r>
                        <a:rPr lang="en-US" i="1" dirty="0"/>
                        <a:t>C\T</a:t>
                      </a:r>
                    </a:p>
                  </a:txBody>
                  <a:tcPr>
                    <a:solidFill>
                      <a:srgbClr val="00B050"/>
                    </a:solidFill>
                  </a:tcPr>
                </a:tc>
                <a:tc>
                  <a:txBody>
                    <a:bodyPr/>
                    <a:lstStyle/>
                    <a:p>
                      <a:pPr algn="ctr"/>
                      <a:r>
                        <a:rPr lang="en-US" i="1" dirty="0"/>
                        <a:t>T</a:t>
                      </a:r>
                      <a:r>
                        <a:rPr lang="en-US" i="1" baseline="-25000" dirty="0"/>
                        <a:t>1</a:t>
                      </a:r>
                    </a:p>
                  </a:txBody>
                  <a:tcPr>
                    <a:solidFill>
                      <a:srgbClr val="00B050"/>
                    </a:solidFill>
                  </a:tcPr>
                </a:tc>
                <a:tc>
                  <a:txBody>
                    <a:bodyPr/>
                    <a:lstStyle/>
                    <a:p>
                      <a:pPr algn="ctr"/>
                      <a:r>
                        <a:rPr lang="en-US" i="1" dirty="0"/>
                        <a:t>T</a:t>
                      </a:r>
                      <a:r>
                        <a:rPr lang="en-US" i="1" baseline="-25000" dirty="0"/>
                        <a:t>2</a:t>
                      </a:r>
                    </a:p>
                  </a:txBody>
                  <a:tcPr>
                    <a:solidFill>
                      <a:srgbClr val="00B050"/>
                    </a:solidFill>
                  </a:tcPr>
                </a:tc>
                <a:tc>
                  <a:txBody>
                    <a:bodyPr/>
                    <a:lstStyle/>
                    <a:p>
                      <a:pPr algn="ctr"/>
                      <a:r>
                        <a:rPr lang="en-US" i="1" dirty="0"/>
                        <a:t>T</a:t>
                      </a:r>
                      <a:r>
                        <a:rPr lang="en-US" i="1" baseline="-25000" dirty="0"/>
                        <a:t>3</a:t>
                      </a:r>
                    </a:p>
                  </a:txBody>
                  <a:tcPr>
                    <a:solidFill>
                      <a:srgbClr val="00B050"/>
                    </a:solidFill>
                  </a:tcPr>
                </a:tc>
                <a:tc>
                  <a:txBody>
                    <a:bodyPr/>
                    <a:lstStyle/>
                    <a:p>
                      <a:pPr algn="ctr"/>
                      <a:r>
                        <a:rPr lang="en-US" dirty="0"/>
                        <a:t>Sum</a:t>
                      </a:r>
                    </a:p>
                  </a:txBody>
                  <a:tcPr>
                    <a:solidFill>
                      <a:srgbClr val="00B050"/>
                    </a:solidFill>
                  </a:tcPr>
                </a:tc>
                <a:extLst>
                  <a:ext uri="{0D108BD9-81ED-4DB2-BD59-A6C34878D82A}">
                    <a16:rowId xmlns:a16="http://schemas.microsoft.com/office/drawing/2014/main" val="10000"/>
                  </a:ext>
                </a:extLst>
              </a:tr>
              <a:tr h="386237">
                <a:tc>
                  <a:txBody>
                    <a:bodyPr/>
                    <a:lstStyle/>
                    <a:p>
                      <a:pPr algn="ctr"/>
                      <a:r>
                        <a:rPr lang="en-US" i="1" dirty="0"/>
                        <a:t>C</a:t>
                      </a:r>
                      <a:r>
                        <a:rPr lang="en-US" i="1" baseline="-25000" dirty="0"/>
                        <a:t>1</a:t>
                      </a:r>
                    </a:p>
                  </a:txBody>
                  <a:tcPr>
                    <a:solidFill>
                      <a:srgbClr val="92D050"/>
                    </a:solidFill>
                  </a:tcPr>
                </a:tc>
                <a:tc>
                  <a:txBody>
                    <a:bodyPr/>
                    <a:lstStyle/>
                    <a:p>
                      <a:pPr algn="ctr"/>
                      <a:r>
                        <a:rPr lang="en-US" dirty="0"/>
                        <a:t>0</a:t>
                      </a:r>
                    </a:p>
                  </a:txBody>
                  <a:tcPr>
                    <a:solidFill>
                      <a:srgbClr val="92D050"/>
                    </a:solidFill>
                  </a:tcPr>
                </a:tc>
                <a:tc>
                  <a:txBody>
                    <a:bodyPr/>
                    <a:lstStyle/>
                    <a:p>
                      <a:pPr algn="ctr"/>
                      <a:r>
                        <a:rPr lang="en-US" dirty="0"/>
                        <a:t>20</a:t>
                      </a:r>
                    </a:p>
                  </a:txBody>
                  <a:tcPr>
                    <a:solidFill>
                      <a:srgbClr val="92D050"/>
                    </a:solidFill>
                  </a:tcPr>
                </a:tc>
                <a:tc>
                  <a:txBody>
                    <a:bodyPr/>
                    <a:lstStyle/>
                    <a:p>
                      <a:pPr algn="ctr"/>
                      <a:r>
                        <a:rPr lang="en-US" dirty="0"/>
                        <a:t>30</a:t>
                      </a:r>
                    </a:p>
                  </a:txBody>
                  <a:tcPr>
                    <a:solidFill>
                      <a:srgbClr val="92D050"/>
                    </a:solidFill>
                  </a:tcPr>
                </a:tc>
                <a:tc>
                  <a:txBody>
                    <a:bodyPr/>
                    <a:lstStyle/>
                    <a:p>
                      <a:pPr algn="ctr"/>
                      <a:r>
                        <a:rPr lang="en-US" dirty="0"/>
                        <a:t>50</a:t>
                      </a:r>
                    </a:p>
                  </a:txBody>
                  <a:tcPr>
                    <a:solidFill>
                      <a:srgbClr val="92D050"/>
                    </a:solidFill>
                  </a:tcPr>
                </a:tc>
                <a:extLst>
                  <a:ext uri="{0D108BD9-81ED-4DB2-BD59-A6C34878D82A}">
                    <a16:rowId xmlns:a16="http://schemas.microsoft.com/office/drawing/2014/main" val="10001"/>
                  </a:ext>
                </a:extLst>
              </a:tr>
              <a:tr h="386237">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i="1" dirty="0"/>
                        <a:t>C</a:t>
                      </a:r>
                      <a:r>
                        <a:rPr lang="en-US" i="1" baseline="-25000" dirty="0"/>
                        <a:t>2</a:t>
                      </a:r>
                    </a:p>
                  </a:txBody>
                  <a:tcPr>
                    <a:solidFill>
                      <a:srgbClr val="92D050"/>
                    </a:solidFill>
                  </a:tcPr>
                </a:tc>
                <a:tc>
                  <a:txBody>
                    <a:bodyPr/>
                    <a:lstStyle/>
                    <a:p>
                      <a:pPr algn="ctr"/>
                      <a:r>
                        <a:rPr lang="en-US" dirty="0"/>
                        <a:t>0</a:t>
                      </a:r>
                    </a:p>
                  </a:txBody>
                  <a:tcPr>
                    <a:solidFill>
                      <a:srgbClr val="92D050"/>
                    </a:solidFill>
                  </a:tcPr>
                </a:tc>
                <a:tc>
                  <a:txBody>
                    <a:bodyPr/>
                    <a:lstStyle/>
                    <a:p>
                      <a:pPr algn="ctr"/>
                      <a:r>
                        <a:rPr lang="en-US" dirty="0"/>
                        <a:t>20</a:t>
                      </a:r>
                    </a:p>
                  </a:txBody>
                  <a:tcPr>
                    <a:solidFill>
                      <a:srgbClr val="92D050"/>
                    </a:solidFill>
                  </a:tcPr>
                </a:tc>
                <a:tc>
                  <a:txBody>
                    <a:bodyPr/>
                    <a:lstStyle/>
                    <a:p>
                      <a:pPr algn="ctr"/>
                      <a:r>
                        <a:rPr lang="en-US" dirty="0"/>
                        <a:t>5</a:t>
                      </a:r>
                    </a:p>
                  </a:txBody>
                  <a:tcPr>
                    <a:solidFill>
                      <a:srgbClr val="92D050"/>
                    </a:solidFill>
                  </a:tcPr>
                </a:tc>
                <a:tc>
                  <a:txBody>
                    <a:bodyPr/>
                    <a:lstStyle/>
                    <a:p>
                      <a:pPr algn="ctr"/>
                      <a:r>
                        <a:rPr lang="en-US" dirty="0"/>
                        <a:t>25</a:t>
                      </a:r>
                    </a:p>
                  </a:txBody>
                  <a:tcPr>
                    <a:solidFill>
                      <a:srgbClr val="92D050"/>
                    </a:solidFill>
                  </a:tcPr>
                </a:tc>
                <a:extLst>
                  <a:ext uri="{0D108BD9-81ED-4DB2-BD59-A6C34878D82A}">
                    <a16:rowId xmlns:a16="http://schemas.microsoft.com/office/drawing/2014/main" val="10002"/>
                  </a:ext>
                </a:extLst>
              </a:tr>
              <a:tr h="386237">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i="1" dirty="0"/>
                        <a:t>C</a:t>
                      </a:r>
                      <a:r>
                        <a:rPr lang="en-US" i="1" baseline="-25000" dirty="0"/>
                        <a:t>3</a:t>
                      </a:r>
                    </a:p>
                  </a:txBody>
                  <a:tcPr>
                    <a:solidFill>
                      <a:srgbClr val="92D050"/>
                    </a:solidFill>
                  </a:tcPr>
                </a:tc>
                <a:tc>
                  <a:txBody>
                    <a:bodyPr/>
                    <a:lstStyle/>
                    <a:p>
                      <a:pPr algn="ctr"/>
                      <a:r>
                        <a:rPr lang="en-US" dirty="0"/>
                        <a:t>25</a:t>
                      </a:r>
                    </a:p>
                  </a:txBody>
                  <a:tcPr>
                    <a:solidFill>
                      <a:srgbClr val="92D050"/>
                    </a:solidFill>
                  </a:tcPr>
                </a:tc>
                <a:tc>
                  <a:txBody>
                    <a:bodyPr/>
                    <a:lstStyle/>
                    <a:p>
                      <a:pPr algn="ctr"/>
                      <a:r>
                        <a:rPr lang="en-US" dirty="0"/>
                        <a:t>0</a:t>
                      </a:r>
                    </a:p>
                  </a:txBody>
                  <a:tcPr>
                    <a:solidFill>
                      <a:srgbClr val="92D050"/>
                    </a:solidFill>
                  </a:tcPr>
                </a:tc>
                <a:tc>
                  <a:txBody>
                    <a:bodyPr/>
                    <a:lstStyle/>
                    <a:p>
                      <a:pPr algn="ctr"/>
                      <a:r>
                        <a:rPr lang="en-US" dirty="0"/>
                        <a:t>0</a:t>
                      </a:r>
                    </a:p>
                  </a:txBody>
                  <a:tcPr>
                    <a:solidFill>
                      <a:srgbClr val="92D050"/>
                    </a:solidFill>
                  </a:tcPr>
                </a:tc>
                <a:tc>
                  <a:txBody>
                    <a:bodyPr/>
                    <a:lstStyle/>
                    <a:p>
                      <a:pPr algn="ctr"/>
                      <a:r>
                        <a:rPr lang="en-US" dirty="0"/>
                        <a:t>25</a:t>
                      </a:r>
                    </a:p>
                  </a:txBody>
                  <a:tcPr>
                    <a:solidFill>
                      <a:srgbClr val="92D050"/>
                    </a:solidFill>
                  </a:tcPr>
                </a:tc>
                <a:extLst>
                  <a:ext uri="{0D108BD9-81ED-4DB2-BD59-A6C34878D82A}">
                    <a16:rowId xmlns:a16="http://schemas.microsoft.com/office/drawing/2014/main" val="10003"/>
                  </a:ext>
                </a:extLst>
              </a:tr>
              <a:tr h="386237">
                <a:tc>
                  <a:txBody>
                    <a:bodyPr/>
                    <a:lstStyle/>
                    <a:p>
                      <a:pPr algn="ctr"/>
                      <a:r>
                        <a:rPr lang="en-US" i="1" dirty="0" err="1"/>
                        <a:t>m</a:t>
                      </a:r>
                      <a:r>
                        <a:rPr lang="en-US" i="1" baseline="-25000" dirty="0" err="1"/>
                        <a:t>j</a:t>
                      </a:r>
                      <a:endParaRPr lang="en-US" i="1" baseline="-25000" dirty="0"/>
                    </a:p>
                  </a:txBody>
                  <a:tcPr>
                    <a:solidFill>
                      <a:srgbClr val="92D050"/>
                    </a:solidFill>
                  </a:tcPr>
                </a:tc>
                <a:tc>
                  <a:txBody>
                    <a:bodyPr/>
                    <a:lstStyle/>
                    <a:p>
                      <a:pPr algn="ctr"/>
                      <a:r>
                        <a:rPr lang="en-US" dirty="0"/>
                        <a:t>25</a:t>
                      </a:r>
                    </a:p>
                  </a:txBody>
                  <a:tcPr>
                    <a:solidFill>
                      <a:srgbClr val="92D050"/>
                    </a:solidFill>
                  </a:tcPr>
                </a:tc>
                <a:tc>
                  <a:txBody>
                    <a:bodyPr/>
                    <a:lstStyle/>
                    <a:p>
                      <a:pPr algn="ctr"/>
                      <a:r>
                        <a:rPr lang="en-US" dirty="0"/>
                        <a:t>40</a:t>
                      </a:r>
                    </a:p>
                  </a:txBody>
                  <a:tcPr>
                    <a:solidFill>
                      <a:srgbClr val="92D050"/>
                    </a:solidFill>
                  </a:tcPr>
                </a:tc>
                <a:tc>
                  <a:txBody>
                    <a:bodyPr/>
                    <a:lstStyle/>
                    <a:p>
                      <a:pPr algn="ctr"/>
                      <a:r>
                        <a:rPr lang="en-US" dirty="0"/>
                        <a:t>35</a:t>
                      </a:r>
                    </a:p>
                  </a:txBody>
                  <a:tcPr>
                    <a:solidFill>
                      <a:srgbClr val="92D050"/>
                    </a:solidFill>
                  </a:tcPr>
                </a:tc>
                <a:tc>
                  <a:txBody>
                    <a:bodyPr/>
                    <a:lstStyle/>
                    <a:p>
                      <a:pPr algn="ctr"/>
                      <a:r>
                        <a:rPr lang="en-US" dirty="0"/>
                        <a:t>100</a:t>
                      </a:r>
                    </a:p>
                  </a:txBody>
                  <a:tcPr>
                    <a:solidFill>
                      <a:srgbClr val="92D050"/>
                    </a:solidFill>
                  </a:tcPr>
                </a:tc>
                <a:extLst>
                  <a:ext uri="{0D108BD9-81ED-4DB2-BD59-A6C34878D82A}">
                    <a16:rowId xmlns:a16="http://schemas.microsoft.com/office/drawing/2014/main" val="10004"/>
                  </a:ext>
                </a:extLst>
              </a:tr>
            </a:tbl>
          </a:graphicData>
        </a:graphic>
      </p:graphicFrame>
      <p:graphicFrame>
        <p:nvGraphicFramePr>
          <p:cNvPr id="49" name="Object 48"/>
          <p:cNvGraphicFramePr>
            <a:graphicFrameLocks noChangeAspect="1"/>
          </p:cNvGraphicFramePr>
          <p:nvPr>
            <p:extLst/>
          </p:nvPr>
        </p:nvGraphicFramePr>
        <p:xfrm>
          <a:off x="8904051" y="1242094"/>
          <a:ext cx="327025" cy="423863"/>
        </p:xfrm>
        <a:graphic>
          <a:graphicData uri="http://schemas.openxmlformats.org/presentationml/2006/ole">
            <mc:AlternateContent xmlns:mc="http://schemas.openxmlformats.org/markup-compatibility/2006">
              <mc:Choice xmlns:v="urn:schemas-microsoft-com:vml" Requires="v">
                <p:oleObj spid="_x0000_s18617" name="Equation" r:id="rId6" imgW="190440" imgH="241200" progId="Equation.DSMT4">
                  <p:embed/>
                </p:oleObj>
              </mc:Choice>
              <mc:Fallback>
                <p:oleObj name="Equation" r:id="rId6" imgW="190440" imgH="241200" progId="Equation.DSMT4">
                  <p:embed/>
                  <p:pic>
                    <p:nvPicPr>
                      <p:cNvPr id="0" name=""/>
                      <p:cNvPicPr/>
                      <p:nvPr/>
                    </p:nvPicPr>
                    <p:blipFill>
                      <a:blip r:embed="rId7"/>
                      <a:stretch>
                        <a:fillRect/>
                      </a:stretch>
                    </p:blipFill>
                    <p:spPr>
                      <a:xfrm>
                        <a:off x="8904051" y="1242094"/>
                        <a:ext cx="327025" cy="423863"/>
                      </a:xfrm>
                      <a:prstGeom prst="rect">
                        <a:avLst/>
                      </a:prstGeom>
                    </p:spPr>
                  </p:pic>
                </p:oleObj>
              </mc:Fallback>
            </mc:AlternateContent>
          </a:graphicData>
        </a:graphic>
      </p:graphicFrame>
      <p:graphicFrame>
        <p:nvGraphicFramePr>
          <p:cNvPr id="51" name="Object 50"/>
          <p:cNvGraphicFramePr>
            <a:graphicFrameLocks noChangeAspect="1"/>
          </p:cNvGraphicFramePr>
          <p:nvPr>
            <p:extLst/>
          </p:nvPr>
        </p:nvGraphicFramePr>
        <p:xfrm>
          <a:off x="5964090" y="3311429"/>
          <a:ext cx="327025" cy="423863"/>
        </p:xfrm>
        <a:graphic>
          <a:graphicData uri="http://schemas.openxmlformats.org/presentationml/2006/ole">
            <mc:AlternateContent xmlns:mc="http://schemas.openxmlformats.org/markup-compatibility/2006">
              <mc:Choice xmlns:v="urn:schemas-microsoft-com:vml" Requires="v">
                <p:oleObj spid="_x0000_s18618" name="Equation" r:id="rId8" imgW="190440" imgH="241200" progId="Equation.DSMT4">
                  <p:embed/>
                </p:oleObj>
              </mc:Choice>
              <mc:Fallback>
                <p:oleObj name="Equation" r:id="rId8" imgW="190440" imgH="241200" progId="Equation.DSMT4">
                  <p:embed/>
                  <p:pic>
                    <p:nvPicPr>
                      <p:cNvPr id="0" name=""/>
                      <p:cNvPicPr/>
                      <p:nvPr/>
                    </p:nvPicPr>
                    <p:blipFill>
                      <a:blip r:embed="rId7"/>
                      <a:stretch>
                        <a:fillRect/>
                      </a:stretch>
                    </p:blipFill>
                    <p:spPr>
                      <a:xfrm>
                        <a:off x="5964090" y="3311429"/>
                        <a:ext cx="327025" cy="423863"/>
                      </a:xfrm>
                      <a:prstGeom prst="rect">
                        <a:avLst/>
                      </a:prstGeom>
                    </p:spPr>
                  </p:pic>
                </p:oleObj>
              </mc:Fallback>
            </mc:AlternateContent>
          </a:graphicData>
        </a:graphic>
      </p:graphicFrame>
      <p:graphicFrame>
        <p:nvGraphicFramePr>
          <p:cNvPr id="52" name="Object 51"/>
          <p:cNvGraphicFramePr>
            <a:graphicFrameLocks noChangeAspect="1"/>
          </p:cNvGraphicFramePr>
          <p:nvPr>
            <p:extLst/>
          </p:nvPr>
        </p:nvGraphicFramePr>
        <p:xfrm>
          <a:off x="6008158" y="3603921"/>
          <a:ext cx="2574591" cy="1024855"/>
        </p:xfrm>
        <a:graphic>
          <a:graphicData uri="http://schemas.openxmlformats.org/presentationml/2006/ole">
            <mc:AlternateContent xmlns:mc="http://schemas.openxmlformats.org/markup-compatibility/2006">
              <mc:Choice xmlns:v="urn:schemas-microsoft-com:vml" Requires="v">
                <p:oleObj spid="_x0000_s18619" name="Equation" r:id="rId9" imgW="1244520" imgH="482400" progId="Equation.DSMT4">
                  <p:embed/>
                </p:oleObj>
              </mc:Choice>
              <mc:Fallback>
                <p:oleObj name="Equation" r:id="rId9" imgW="1244520" imgH="482400" progId="Equation.DSMT4">
                  <p:embed/>
                  <p:pic>
                    <p:nvPicPr>
                      <p:cNvPr id="0" name=""/>
                      <p:cNvPicPr/>
                      <p:nvPr/>
                    </p:nvPicPr>
                    <p:blipFill>
                      <a:blip r:embed="rId10"/>
                      <a:stretch>
                        <a:fillRect/>
                      </a:stretch>
                    </p:blipFill>
                    <p:spPr>
                      <a:xfrm>
                        <a:off x="6008158" y="3603921"/>
                        <a:ext cx="2574591" cy="1024855"/>
                      </a:xfrm>
                      <a:prstGeom prst="rect">
                        <a:avLst/>
                      </a:prstGeom>
                    </p:spPr>
                  </p:pic>
                </p:oleObj>
              </mc:Fallback>
            </mc:AlternateContent>
          </a:graphicData>
        </a:graphic>
      </p:graphicFrame>
      <p:graphicFrame>
        <p:nvGraphicFramePr>
          <p:cNvPr id="53" name="Object 52"/>
          <p:cNvGraphicFramePr>
            <a:graphicFrameLocks noChangeAspect="1"/>
          </p:cNvGraphicFramePr>
          <p:nvPr>
            <p:extLst/>
          </p:nvPr>
        </p:nvGraphicFramePr>
        <p:xfrm>
          <a:off x="3721314" y="3635807"/>
          <a:ext cx="1146596" cy="434975"/>
        </p:xfrm>
        <a:graphic>
          <a:graphicData uri="http://schemas.openxmlformats.org/presentationml/2006/ole">
            <mc:AlternateContent xmlns:mc="http://schemas.openxmlformats.org/markup-compatibility/2006">
              <mc:Choice xmlns:v="urn:schemas-microsoft-com:vml" Requires="v">
                <p:oleObj spid="_x0000_s18620" name="Equation" r:id="rId11" imgW="609480" imgH="241200" progId="Equation.DSMT4">
                  <p:embed/>
                </p:oleObj>
              </mc:Choice>
              <mc:Fallback>
                <p:oleObj name="Equation" r:id="rId11" imgW="609480" imgH="241200" progId="Equation.DSMT4">
                  <p:embed/>
                  <p:pic>
                    <p:nvPicPr>
                      <p:cNvPr id="0" name=""/>
                      <p:cNvPicPr/>
                      <p:nvPr/>
                    </p:nvPicPr>
                    <p:blipFill>
                      <a:blip r:embed="rId12"/>
                      <a:stretch>
                        <a:fillRect/>
                      </a:stretch>
                    </p:blipFill>
                    <p:spPr>
                      <a:xfrm>
                        <a:off x="3721314" y="3635807"/>
                        <a:ext cx="1146596" cy="434975"/>
                      </a:xfrm>
                      <a:prstGeom prst="rect">
                        <a:avLst/>
                      </a:prstGeom>
                    </p:spPr>
                  </p:pic>
                </p:oleObj>
              </mc:Fallback>
            </mc:AlternateContent>
          </a:graphicData>
        </a:graphic>
      </p:graphicFrame>
      <p:graphicFrame>
        <p:nvGraphicFramePr>
          <p:cNvPr id="54" name="Object 53"/>
          <p:cNvGraphicFramePr>
            <a:graphicFrameLocks noChangeAspect="1"/>
          </p:cNvGraphicFramePr>
          <p:nvPr>
            <p:extLst/>
          </p:nvPr>
        </p:nvGraphicFramePr>
        <p:xfrm>
          <a:off x="8196827" y="4809239"/>
          <a:ext cx="1280398" cy="793036"/>
        </p:xfrm>
        <a:graphic>
          <a:graphicData uri="http://schemas.openxmlformats.org/presentationml/2006/ole">
            <mc:AlternateContent xmlns:mc="http://schemas.openxmlformats.org/markup-compatibility/2006">
              <mc:Choice xmlns:v="urn:schemas-microsoft-com:vml" Requires="v">
                <p:oleObj spid="_x0000_s18621" name="Equation" r:id="rId13" imgW="799920" imgH="482400" progId="Equation.DSMT4">
                  <p:embed/>
                </p:oleObj>
              </mc:Choice>
              <mc:Fallback>
                <p:oleObj name="Equation" r:id="rId13" imgW="799920" imgH="482400" progId="Equation.DSMT4">
                  <p:embed/>
                  <p:pic>
                    <p:nvPicPr>
                      <p:cNvPr id="0" name=""/>
                      <p:cNvPicPr/>
                      <p:nvPr/>
                    </p:nvPicPr>
                    <p:blipFill>
                      <a:blip r:embed="rId14"/>
                      <a:stretch>
                        <a:fillRect/>
                      </a:stretch>
                    </p:blipFill>
                    <p:spPr>
                      <a:xfrm>
                        <a:off x="8196827" y="4809239"/>
                        <a:ext cx="1280398" cy="793036"/>
                      </a:xfrm>
                      <a:prstGeom prst="rect">
                        <a:avLst/>
                      </a:prstGeom>
                    </p:spPr>
                  </p:pic>
                </p:oleObj>
              </mc:Fallback>
            </mc:AlternateContent>
          </a:graphicData>
        </a:graphic>
      </p:graphicFrame>
      <p:graphicFrame>
        <p:nvGraphicFramePr>
          <p:cNvPr id="55" name="Object 54"/>
          <p:cNvGraphicFramePr>
            <a:graphicFrameLocks noChangeAspect="1"/>
          </p:cNvGraphicFramePr>
          <p:nvPr>
            <p:extLst/>
          </p:nvPr>
        </p:nvGraphicFramePr>
        <p:xfrm>
          <a:off x="7182811" y="5428659"/>
          <a:ext cx="1256718" cy="758527"/>
        </p:xfrm>
        <a:graphic>
          <a:graphicData uri="http://schemas.openxmlformats.org/presentationml/2006/ole">
            <mc:AlternateContent xmlns:mc="http://schemas.openxmlformats.org/markup-compatibility/2006">
              <mc:Choice xmlns:v="urn:schemas-microsoft-com:vml" Requires="v">
                <p:oleObj spid="_x0000_s18622" name="Equation" r:id="rId15" imgW="736560" imgH="431640" progId="Equation.DSMT4">
                  <p:embed/>
                </p:oleObj>
              </mc:Choice>
              <mc:Fallback>
                <p:oleObj name="Equation" r:id="rId15" imgW="736560" imgH="431640" progId="Equation.DSMT4">
                  <p:embed/>
                  <p:pic>
                    <p:nvPicPr>
                      <p:cNvPr id="0" name=""/>
                      <p:cNvPicPr/>
                      <p:nvPr/>
                    </p:nvPicPr>
                    <p:blipFill>
                      <a:blip r:embed="rId16"/>
                      <a:stretch>
                        <a:fillRect/>
                      </a:stretch>
                    </p:blipFill>
                    <p:spPr>
                      <a:xfrm>
                        <a:off x="7182811" y="5428659"/>
                        <a:ext cx="1256718" cy="758527"/>
                      </a:xfrm>
                      <a:prstGeom prst="rect">
                        <a:avLst/>
                      </a:prstGeom>
                    </p:spPr>
                  </p:pic>
                </p:oleObj>
              </mc:Fallback>
            </mc:AlternateContent>
          </a:graphicData>
        </a:graphic>
      </p:graphicFrame>
      <p:grpSp>
        <p:nvGrpSpPr>
          <p:cNvPr id="56" name="Group 55"/>
          <p:cNvGrpSpPr/>
          <p:nvPr/>
        </p:nvGrpSpPr>
        <p:grpSpPr>
          <a:xfrm>
            <a:off x="9313760" y="1117784"/>
            <a:ext cx="2094138" cy="1828863"/>
            <a:chOff x="9313760" y="1117784"/>
            <a:chExt cx="2094138" cy="1828863"/>
          </a:xfrm>
        </p:grpSpPr>
        <p:grpSp>
          <p:nvGrpSpPr>
            <p:cNvPr id="57" name="Group 47"/>
            <p:cNvGrpSpPr>
              <a:grpSpLocks/>
            </p:cNvGrpSpPr>
            <p:nvPr/>
          </p:nvGrpSpPr>
          <p:grpSpPr bwMode="auto">
            <a:xfrm>
              <a:off x="9350499" y="1117784"/>
              <a:ext cx="2057399" cy="1237140"/>
              <a:chOff x="6781800" y="1284661"/>
              <a:chExt cx="2042907" cy="1191839"/>
            </a:xfrm>
          </p:grpSpPr>
          <p:sp>
            <p:nvSpPr>
              <p:cNvPr id="68" name="Oval 8"/>
              <p:cNvSpPr>
                <a:spLocks noChangeArrowheads="1"/>
              </p:cNvSpPr>
              <p:nvPr/>
            </p:nvSpPr>
            <p:spPr bwMode="auto">
              <a:xfrm>
                <a:off x="7162800" y="17049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9" name="Oval 9"/>
              <p:cNvSpPr>
                <a:spLocks noChangeArrowheads="1"/>
              </p:cNvSpPr>
              <p:nvPr/>
            </p:nvSpPr>
            <p:spPr bwMode="auto">
              <a:xfrm>
                <a:off x="7391400" y="16287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0" name="Oval 10"/>
              <p:cNvSpPr>
                <a:spLocks noChangeArrowheads="1"/>
              </p:cNvSpPr>
              <p:nvPr/>
            </p:nvSpPr>
            <p:spPr bwMode="auto">
              <a:xfrm>
                <a:off x="7467600" y="20955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1" name="Oval 11"/>
              <p:cNvSpPr>
                <a:spLocks noChangeArrowheads="1"/>
              </p:cNvSpPr>
              <p:nvPr/>
            </p:nvSpPr>
            <p:spPr bwMode="auto">
              <a:xfrm>
                <a:off x="7696200" y="19335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2" name="Oval 12"/>
              <p:cNvSpPr>
                <a:spLocks noChangeArrowheads="1"/>
              </p:cNvSpPr>
              <p:nvPr/>
            </p:nvSpPr>
            <p:spPr bwMode="auto">
              <a:xfrm>
                <a:off x="7010400" y="20193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3" name="Oval 13"/>
              <p:cNvSpPr>
                <a:spLocks noChangeArrowheads="1"/>
              </p:cNvSpPr>
              <p:nvPr/>
            </p:nvSpPr>
            <p:spPr bwMode="auto">
              <a:xfrm>
                <a:off x="7010400" y="15525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4" name="Oval 14"/>
              <p:cNvSpPr>
                <a:spLocks noChangeArrowheads="1"/>
              </p:cNvSpPr>
              <p:nvPr/>
            </p:nvSpPr>
            <p:spPr bwMode="auto">
              <a:xfrm>
                <a:off x="72771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5" name="Oval 74"/>
              <p:cNvSpPr>
                <a:spLocks noChangeArrowheads="1"/>
              </p:cNvSpPr>
              <p:nvPr/>
            </p:nvSpPr>
            <p:spPr bwMode="auto">
              <a:xfrm>
                <a:off x="7620000" y="17145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6" name="Oval 75"/>
              <p:cNvSpPr>
                <a:spLocks noChangeArrowheads="1"/>
              </p:cNvSpPr>
              <p:nvPr/>
            </p:nvSpPr>
            <p:spPr bwMode="auto">
              <a:xfrm>
                <a:off x="7239000" y="20193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7" name="Oval 76"/>
              <p:cNvSpPr>
                <a:spLocks noChangeArrowheads="1"/>
              </p:cNvSpPr>
              <p:nvPr/>
            </p:nvSpPr>
            <p:spPr bwMode="auto">
              <a:xfrm>
                <a:off x="74676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8" name="Oval 33"/>
              <p:cNvSpPr>
                <a:spLocks noChangeArrowheads="1"/>
              </p:cNvSpPr>
              <p:nvPr/>
            </p:nvSpPr>
            <p:spPr bwMode="auto">
              <a:xfrm>
                <a:off x="7226077" y="2280758"/>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9" name="Oval 34"/>
              <p:cNvSpPr>
                <a:spLocks noChangeArrowheads="1"/>
              </p:cNvSpPr>
              <p:nvPr/>
            </p:nvSpPr>
            <p:spPr bwMode="auto">
              <a:xfrm>
                <a:off x="7315200" y="1485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80" name="Oval 35"/>
              <p:cNvSpPr>
                <a:spLocks noChangeArrowheads="1"/>
              </p:cNvSpPr>
              <p:nvPr/>
            </p:nvSpPr>
            <p:spPr bwMode="auto">
              <a:xfrm>
                <a:off x="7048500" y="22479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81" name="Oval 36"/>
              <p:cNvSpPr>
                <a:spLocks noChangeArrowheads="1"/>
              </p:cNvSpPr>
              <p:nvPr/>
            </p:nvSpPr>
            <p:spPr bwMode="auto">
              <a:xfrm>
                <a:off x="69342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82" name="Oval 15"/>
              <p:cNvSpPr>
                <a:spLocks noChangeArrowheads="1"/>
              </p:cNvSpPr>
              <p:nvPr/>
            </p:nvSpPr>
            <p:spPr bwMode="auto">
              <a:xfrm>
                <a:off x="8096250" y="1704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83" name="Oval 19"/>
              <p:cNvSpPr>
                <a:spLocks noChangeArrowheads="1"/>
              </p:cNvSpPr>
              <p:nvPr/>
            </p:nvSpPr>
            <p:spPr bwMode="auto">
              <a:xfrm>
                <a:off x="8248650" y="2009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84" name="Oval 20"/>
              <p:cNvSpPr>
                <a:spLocks noChangeArrowheads="1"/>
              </p:cNvSpPr>
              <p:nvPr/>
            </p:nvSpPr>
            <p:spPr bwMode="auto">
              <a:xfrm>
                <a:off x="8401050" y="1628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85" name="Oval 21"/>
              <p:cNvSpPr>
                <a:spLocks noChangeArrowheads="1"/>
              </p:cNvSpPr>
              <p:nvPr/>
            </p:nvSpPr>
            <p:spPr bwMode="auto">
              <a:xfrm>
                <a:off x="8248650" y="1857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86" name="Oval 22"/>
              <p:cNvSpPr>
                <a:spLocks noChangeArrowheads="1"/>
              </p:cNvSpPr>
              <p:nvPr/>
            </p:nvSpPr>
            <p:spPr bwMode="auto">
              <a:xfrm>
                <a:off x="8401050" y="1476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87" name="Oval 23"/>
              <p:cNvSpPr>
                <a:spLocks noChangeArrowheads="1"/>
              </p:cNvSpPr>
              <p:nvPr/>
            </p:nvSpPr>
            <p:spPr bwMode="auto">
              <a:xfrm>
                <a:off x="79438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88" name="Oval 24"/>
              <p:cNvSpPr>
                <a:spLocks noChangeArrowheads="1"/>
              </p:cNvSpPr>
              <p:nvPr/>
            </p:nvSpPr>
            <p:spPr bwMode="auto">
              <a:xfrm>
                <a:off x="8096250" y="1476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89" name="Oval 25"/>
              <p:cNvSpPr>
                <a:spLocks noChangeArrowheads="1"/>
              </p:cNvSpPr>
              <p:nvPr/>
            </p:nvSpPr>
            <p:spPr bwMode="auto">
              <a:xfrm>
                <a:off x="7905750" y="15906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90" name="Oval 26"/>
              <p:cNvSpPr>
                <a:spLocks noChangeArrowheads="1"/>
              </p:cNvSpPr>
              <p:nvPr/>
            </p:nvSpPr>
            <p:spPr bwMode="auto">
              <a:xfrm>
                <a:off x="8248650" y="1628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b="1">
                  <a:solidFill>
                    <a:srgbClr val="0000FF"/>
                  </a:solidFill>
                </a:endParaRPr>
              </a:p>
            </p:txBody>
          </p:sp>
          <p:sp>
            <p:nvSpPr>
              <p:cNvPr id="91" name="Oval 27"/>
              <p:cNvSpPr>
                <a:spLocks noChangeArrowheads="1"/>
              </p:cNvSpPr>
              <p:nvPr/>
            </p:nvSpPr>
            <p:spPr bwMode="auto">
              <a:xfrm>
                <a:off x="7943850" y="17811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92" name="Oval 28"/>
              <p:cNvSpPr>
                <a:spLocks noChangeArrowheads="1"/>
              </p:cNvSpPr>
              <p:nvPr/>
            </p:nvSpPr>
            <p:spPr bwMode="auto">
              <a:xfrm>
                <a:off x="80962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93" name="Oval 29"/>
              <p:cNvSpPr>
                <a:spLocks noChangeArrowheads="1"/>
              </p:cNvSpPr>
              <p:nvPr/>
            </p:nvSpPr>
            <p:spPr bwMode="auto">
              <a:xfrm>
                <a:off x="8401050" y="2009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94" name="Oval 30"/>
              <p:cNvSpPr>
                <a:spLocks noChangeArrowheads="1"/>
              </p:cNvSpPr>
              <p:nvPr/>
            </p:nvSpPr>
            <p:spPr bwMode="auto">
              <a:xfrm>
                <a:off x="85534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95" name="Oval 31"/>
              <p:cNvSpPr>
                <a:spLocks noChangeArrowheads="1"/>
              </p:cNvSpPr>
              <p:nvPr/>
            </p:nvSpPr>
            <p:spPr bwMode="auto">
              <a:xfrm>
                <a:off x="8629650" y="1704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96" name="Oval 32"/>
              <p:cNvSpPr>
                <a:spLocks noChangeArrowheads="1"/>
              </p:cNvSpPr>
              <p:nvPr/>
            </p:nvSpPr>
            <p:spPr bwMode="auto">
              <a:xfrm>
                <a:off x="8477250" y="17811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97" name="Oval 37"/>
              <p:cNvSpPr>
                <a:spLocks noChangeArrowheads="1"/>
              </p:cNvSpPr>
              <p:nvPr/>
            </p:nvSpPr>
            <p:spPr bwMode="auto">
              <a:xfrm>
                <a:off x="8020050" y="2085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98" name="Rectangle 1"/>
              <p:cNvSpPr>
                <a:spLocks noChangeArrowheads="1"/>
              </p:cNvSpPr>
              <p:nvPr/>
            </p:nvSpPr>
            <p:spPr bwMode="auto">
              <a:xfrm>
                <a:off x="6781800" y="1295400"/>
                <a:ext cx="2042907" cy="11811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sp>
            <p:nvSpPr>
              <p:cNvPr id="99" name="Oval 2"/>
              <p:cNvSpPr>
                <a:spLocks noChangeArrowheads="1"/>
              </p:cNvSpPr>
              <p:nvPr/>
            </p:nvSpPr>
            <p:spPr bwMode="auto">
              <a:xfrm>
                <a:off x="7600950" y="1385888"/>
                <a:ext cx="1143000" cy="809624"/>
              </a:xfrm>
              <a:prstGeom prst="ellipse">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sp>
            <p:nvSpPr>
              <p:cNvPr id="100" name="Oval 44"/>
              <p:cNvSpPr>
                <a:spLocks noChangeArrowheads="1"/>
              </p:cNvSpPr>
              <p:nvPr/>
            </p:nvSpPr>
            <p:spPr bwMode="auto">
              <a:xfrm rot="3005671">
                <a:off x="6910448" y="1473379"/>
                <a:ext cx="782476" cy="405040"/>
              </a:xfrm>
              <a:prstGeom prst="ellipse">
                <a:avLst/>
              </a:prstGeom>
              <a:noFill/>
              <a:ln w="28575" algn="ctr">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grpSp>
        <p:sp>
          <p:nvSpPr>
            <p:cNvPr id="58" name="TextBox 57"/>
            <p:cNvSpPr txBox="1"/>
            <p:nvPr/>
          </p:nvSpPr>
          <p:spPr>
            <a:xfrm>
              <a:off x="9351754" y="2362645"/>
              <a:ext cx="1220138" cy="276225"/>
            </a:xfrm>
            <a:prstGeom prst="rect">
              <a:avLst/>
            </a:prstGeom>
            <a:solidFill>
              <a:srgbClr val="E48312"/>
            </a:solidFill>
          </p:spPr>
          <p:txBody>
            <a:bodyPr wrap="square">
              <a:spAutoFit/>
            </a:bodyPr>
            <a:lstStyle/>
            <a:p>
              <a:pPr defTabSz="914400" fontAlgn="base">
                <a:spcBef>
                  <a:spcPct val="0"/>
                </a:spcBef>
                <a:spcAft>
                  <a:spcPct val="0"/>
                </a:spcAft>
                <a:defRPr/>
              </a:pPr>
              <a:r>
                <a:rPr lang="en-US" sz="1200" b="1" dirty="0">
                  <a:solidFill>
                    <a:srgbClr val="000000"/>
                  </a:solidFill>
                </a:rPr>
                <a:t>Ground Truth </a:t>
              </a:r>
              <a:r>
                <a:rPr lang="en-US" sz="1200" b="1" i="1" dirty="0">
                  <a:solidFill>
                    <a:srgbClr val="000000"/>
                  </a:solidFill>
                </a:rPr>
                <a:t>T</a:t>
              </a:r>
              <a:r>
                <a:rPr lang="en-US" sz="1200" b="1" i="1" baseline="-25000" dirty="0">
                  <a:solidFill>
                    <a:srgbClr val="000000"/>
                  </a:solidFill>
                </a:rPr>
                <a:t>1</a:t>
              </a:r>
            </a:p>
          </p:txBody>
        </p:sp>
        <p:sp>
          <p:nvSpPr>
            <p:cNvPr id="59" name="TextBox 46"/>
            <p:cNvSpPr txBox="1">
              <a:spLocks noChangeArrowheads="1"/>
            </p:cNvSpPr>
            <p:nvPr/>
          </p:nvSpPr>
          <p:spPr bwMode="auto">
            <a:xfrm>
              <a:off x="10599349" y="2359850"/>
              <a:ext cx="395287" cy="2762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r>
                <a:rPr lang="en-US" altLang="en-US" sz="1200" b="1" i="1" dirty="0">
                  <a:solidFill>
                    <a:srgbClr val="000000"/>
                  </a:solidFill>
                </a:rPr>
                <a:t>T</a:t>
              </a:r>
              <a:r>
                <a:rPr lang="en-US" altLang="en-US" sz="1200" b="1" i="1" baseline="-25000" dirty="0">
                  <a:solidFill>
                    <a:srgbClr val="000000"/>
                  </a:solidFill>
                </a:rPr>
                <a:t>2</a:t>
              </a:r>
            </a:p>
          </p:txBody>
        </p:sp>
        <p:sp>
          <p:nvSpPr>
            <p:cNvPr id="60" name="TextBox 43"/>
            <p:cNvSpPr txBox="1">
              <a:spLocks noChangeArrowheads="1"/>
            </p:cNvSpPr>
            <p:nvPr/>
          </p:nvSpPr>
          <p:spPr bwMode="auto">
            <a:xfrm>
              <a:off x="9439271" y="2631760"/>
              <a:ext cx="929361" cy="307777"/>
            </a:xfrm>
            <a:prstGeom prst="rect">
              <a:avLst/>
            </a:prstGeom>
            <a:noFill/>
            <a:ln w="28575">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1" fontAlgn="base" hangingPunct="1">
                <a:spcBef>
                  <a:spcPct val="0"/>
                </a:spcBef>
                <a:spcAft>
                  <a:spcPct val="0"/>
                </a:spcAft>
                <a:buClrTx/>
                <a:buSzTx/>
                <a:buFont typeface="Wingdings" panose="05000000000000000000" pitchFamily="2" charset="2"/>
                <a:buNone/>
              </a:pPr>
              <a:r>
                <a:rPr lang="en-US" altLang="en-US" sz="1400" b="1" dirty="0">
                  <a:solidFill>
                    <a:srgbClr val="000000"/>
                  </a:solidFill>
                  <a:latin typeface="+mn-lt"/>
                </a:rPr>
                <a:t>Cluster </a:t>
              </a:r>
              <a:r>
                <a:rPr lang="en-US" altLang="en-US" sz="1400" b="1" i="1" dirty="0">
                  <a:solidFill>
                    <a:srgbClr val="000000"/>
                  </a:solidFill>
                  <a:latin typeface="+mn-lt"/>
                </a:rPr>
                <a:t>C</a:t>
              </a:r>
              <a:r>
                <a:rPr lang="en-US" altLang="en-US" sz="1400" b="1" i="1" baseline="-25000" dirty="0">
                  <a:solidFill>
                    <a:srgbClr val="000000"/>
                  </a:solidFill>
                  <a:latin typeface="+mn-lt"/>
                </a:rPr>
                <a:t>1</a:t>
              </a:r>
            </a:p>
          </p:txBody>
        </p:sp>
        <p:sp>
          <p:nvSpPr>
            <p:cNvPr id="61" name="TextBox 49"/>
            <p:cNvSpPr txBox="1">
              <a:spLocks noChangeArrowheads="1"/>
            </p:cNvSpPr>
            <p:nvPr/>
          </p:nvSpPr>
          <p:spPr bwMode="auto">
            <a:xfrm>
              <a:off x="10410045" y="2638870"/>
              <a:ext cx="402888" cy="30777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1" fontAlgn="base" hangingPunct="1">
                <a:spcBef>
                  <a:spcPct val="0"/>
                </a:spcBef>
                <a:spcAft>
                  <a:spcPct val="0"/>
                </a:spcAft>
                <a:buClrTx/>
                <a:buSzTx/>
                <a:buFont typeface="Wingdings" panose="05000000000000000000" pitchFamily="2" charset="2"/>
                <a:buNone/>
              </a:pPr>
              <a:r>
                <a:rPr lang="en-US" altLang="en-US" sz="1400" b="1" i="1" dirty="0">
                  <a:solidFill>
                    <a:srgbClr val="000000"/>
                  </a:solidFill>
                  <a:latin typeface="+mn-lt"/>
                  <a:ea typeface="Tahoma" panose="020B0604030504040204" pitchFamily="34" charset="0"/>
                  <a:cs typeface="Tahoma" panose="020B0604030504040204" pitchFamily="34" charset="0"/>
                </a:rPr>
                <a:t>C</a:t>
              </a:r>
              <a:r>
                <a:rPr lang="en-US" altLang="en-US" sz="1400" b="1" i="1" baseline="-25000" dirty="0">
                  <a:solidFill>
                    <a:srgbClr val="000000"/>
                  </a:solidFill>
                  <a:latin typeface="+mn-lt"/>
                  <a:ea typeface="Tahoma" panose="020B0604030504040204" pitchFamily="34" charset="0"/>
                  <a:cs typeface="Tahoma" panose="020B0604030504040204" pitchFamily="34" charset="0"/>
                </a:rPr>
                <a:t>2</a:t>
              </a:r>
            </a:p>
          </p:txBody>
        </p:sp>
        <p:sp>
          <p:nvSpPr>
            <p:cNvPr id="62" name="Oval 35"/>
            <p:cNvSpPr>
              <a:spLocks noChangeArrowheads="1"/>
            </p:cNvSpPr>
            <p:nvPr/>
          </p:nvSpPr>
          <p:spPr bwMode="auto">
            <a:xfrm>
              <a:off x="9505904" y="1979325"/>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3" name="Oval 33"/>
            <p:cNvSpPr>
              <a:spLocks noChangeArrowheads="1"/>
            </p:cNvSpPr>
            <p:nvPr/>
          </p:nvSpPr>
          <p:spPr bwMode="auto">
            <a:xfrm>
              <a:off x="9836299" y="2013771"/>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4" name="Oval 2"/>
            <p:cNvSpPr>
              <a:spLocks noChangeArrowheads="1"/>
            </p:cNvSpPr>
            <p:nvPr/>
          </p:nvSpPr>
          <p:spPr bwMode="auto">
            <a:xfrm rot="1766439">
              <a:off x="9313760" y="1769947"/>
              <a:ext cx="911640" cy="485929"/>
            </a:xfrm>
            <a:prstGeom prst="ellipse">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sp>
          <p:nvSpPr>
            <p:cNvPr id="65" name="Oval 33"/>
            <p:cNvSpPr>
              <a:spLocks noChangeArrowheads="1"/>
            </p:cNvSpPr>
            <p:nvPr/>
          </p:nvSpPr>
          <p:spPr bwMode="auto">
            <a:xfrm>
              <a:off x="9988699" y="2166171"/>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6" name="TextBox 46"/>
            <p:cNvSpPr txBox="1">
              <a:spLocks noChangeArrowheads="1"/>
            </p:cNvSpPr>
            <p:nvPr/>
          </p:nvSpPr>
          <p:spPr bwMode="auto">
            <a:xfrm>
              <a:off x="11012611" y="2359849"/>
              <a:ext cx="395287" cy="276225"/>
            </a:xfrm>
            <a:prstGeom prst="rect">
              <a:avLst/>
            </a:prstGeom>
            <a:solidFill>
              <a:schemeClr val="tx1">
                <a:lumMod val="85000"/>
                <a:lumOff val="15000"/>
              </a:schemeClr>
            </a:solidFill>
            <a:ln>
              <a:noFill/>
            </a:ln>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r>
                <a:rPr lang="en-US" altLang="en-US" sz="1200" b="1" i="1" dirty="0">
                  <a:ln w="10160">
                    <a:solidFill>
                      <a:schemeClr val="accent5"/>
                    </a:solidFill>
                    <a:prstDash val="solid"/>
                  </a:ln>
                  <a:solidFill>
                    <a:srgbClr val="FFFFFF"/>
                  </a:solidFill>
                  <a:effectLst>
                    <a:outerShdw blurRad="38100" dist="22860" dir="5400000" algn="tl" rotWithShape="0">
                      <a:srgbClr val="000000">
                        <a:alpha val="30000"/>
                      </a:srgbClr>
                    </a:outerShdw>
                  </a:effectLst>
                </a:rPr>
                <a:t>T</a:t>
              </a:r>
              <a:r>
                <a:rPr lang="en-US" altLang="en-US" sz="1200" b="1" i="1" baseline="-25000" dirty="0">
                  <a:ln w="10160">
                    <a:solidFill>
                      <a:schemeClr val="accent5"/>
                    </a:solidFill>
                    <a:prstDash val="solid"/>
                  </a:ln>
                  <a:solidFill>
                    <a:srgbClr val="FFFFFF"/>
                  </a:solidFill>
                  <a:effectLst>
                    <a:outerShdw blurRad="38100" dist="22860" dir="5400000" algn="tl" rotWithShape="0">
                      <a:srgbClr val="000000">
                        <a:alpha val="30000"/>
                      </a:srgbClr>
                    </a:outerShdw>
                  </a:effectLst>
                </a:rPr>
                <a:t>3</a:t>
              </a:r>
            </a:p>
          </p:txBody>
        </p:sp>
        <p:sp>
          <p:nvSpPr>
            <p:cNvPr id="67" name="TextBox 49"/>
            <p:cNvSpPr txBox="1">
              <a:spLocks noChangeArrowheads="1"/>
            </p:cNvSpPr>
            <p:nvPr/>
          </p:nvSpPr>
          <p:spPr bwMode="auto">
            <a:xfrm>
              <a:off x="10885310" y="2638870"/>
              <a:ext cx="402888" cy="307777"/>
            </a:xfrm>
            <a:prstGeom prst="rect">
              <a:avLst/>
            </a:prstGeom>
            <a:noFill/>
            <a:ln w="28575">
              <a:solidFill>
                <a:schemeClr val="tx1">
                  <a:lumMod val="85000"/>
                  <a:lumOff val="1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1" fontAlgn="base" hangingPunct="1">
                <a:spcBef>
                  <a:spcPct val="0"/>
                </a:spcBef>
                <a:spcAft>
                  <a:spcPct val="0"/>
                </a:spcAft>
                <a:buClrTx/>
                <a:buSzTx/>
                <a:buFont typeface="Wingdings" panose="05000000000000000000" pitchFamily="2" charset="2"/>
                <a:buNone/>
              </a:pPr>
              <a:r>
                <a:rPr lang="en-US" altLang="en-US" sz="1400" b="1" i="1" dirty="0">
                  <a:solidFill>
                    <a:srgbClr val="000000"/>
                  </a:solidFill>
                  <a:latin typeface="+mn-lt"/>
                </a:rPr>
                <a:t>C</a:t>
              </a:r>
              <a:r>
                <a:rPr lang="en-US" altLang="en-US" sz="1400" b="1" i="1" baseline="-25000" dirty="0">
                  <a:solidFill>
                    <a:srgbClr val="000000"/>
                  </a:solidFill>
                  <a:latin typeface="+mn-lt"/>
                </a:rPr>
                <a:t>3</a:t>
              </a:r>
            </a:p>
          </p:txBody>
        </p:sp>
      </p:grpSp>
    </p:spTree>
    <p:extLst>
      <p:ext uri="{BB962C8B-B14F-4D97-AF65-F5344CB8AC3E}">
        <p14:creationId xmlns:p14="http://schemas.microsoft.com/office/powerpoint/2010/main" val="3041204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2057" y="3194917"/>
            <a:ext cx="5643563"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578" name="Rectangle 2"/>
          <p:cNvSpPr>
            <a:spLocks noGrp="1" noChangeArrowheads="1"/>
          </p:cNvSpPr>
          <p:nvPr>
            <p:ph type="title"/>
          </p:nvPr>
        </p:nvSpPr>
        <p:spPr>
          <a:xfrm>
            <a:off x="0" y="-1"/>
            <a:ext cx="12192000" cy="1105793"/>
          </a:xfrm>
        </p:spPr>
        <p:txBody>
          <a:bodyPr vert="horz" lIns="92075" tIns="46038" rIns="92075" bIns="46038" rtlCol="0" anchor="ctr">
            <a:noAutofit/>
          </a:bodyPr>
          <a:lstStyle/>
          <a:p>
            <a:r>
              <a:rPr lang="en-US" altLang="zh-CN" dirty="0">
                <a:ea typeface="SimSun" panose="02010600030101010101" pitchFamily="2" charset="-122"/>
              </a:rPr>
              <a:t>Entropy-Based Measures (I): Conditional Entropy</a:t>
            </a:r>
            <a:endParaRPr lang="en-US" altLang="zh-CN" sz="4000" dirty="0">
              <a:ea typeface="SimSun" panose="02010600030101010101" pitchFamily="2" charset="-122"/>
            </a:endParaRPr>
          </a:p>
        </p:txBody>
      </p:sp>
      <p:sp>
        <p:nvSpPr>
          <p:cNvPr id="24579" name="Rectangle 3"/>
          <p:cNvSpPr>
            <a:spLocks noGrp="1" noChangeArrowheads="1"/>
          </p:cNvSpPr>
          <p:nvPr>
            <p:ph type="body" sz="half" idx="1"/>
          </p:nvPr>
        </p:nvSpPr>
        <p:spPr>
          <a:xfrm>
            <a:off x="529390" y="1133709"/>
            <a:ext cx="8829596" cy="5411948"/>
          </a:xfrm>
        </p:spPr>
        <p:txBody>
          <a:bodyPr vert="horz" lIns="92075" tIns="46038" rIns="92075" bIns="46038" rtlCol="0">
            <a:noAutofit/>
          </a:bodyPr>
          <a:lstStyle/>
          <a:p>
            <a:pPr>
              <a:defRPr/>
            </a:pPr>
            <a:r>
              <a:rPr lang="en-US" altLang="zh-CN" b="1" dirty="0">
                <a:ea typeface="SimSun" pitchFamily="2" charset="-122"/>
              </a:rPr>
              <a:t>Entropy of clustering </a:t>
            </a:r>
            <a:r>
              <a:rPr lang="en-US" altLang="zh-CN" i="1" dirty="0">
                <a:ea typeface="SimSun" pitchFamily="2" charset="-122"/>
              </a:rPr>
              <a:t>C</a:t>
            </a:r>
            <a:r>
              <a:rPr lang="en-US" altLang="zh-CN" dirty="0">
                <a:ea typeface="SimSun" pitchFamily="2" charset="-122"/>
              </a:rPr>
              <a:t>:</a:t>
            </a:r>
          </a:p>
          <a:p>
            <a:pPr>
              <a:defRPr/>
            </a:pPr>
            <a:endParaRPr lang="en-US" altLang="zh-CN" dirty="0">
              <a:ea typeface="SimSun" pitchFamily="2" charset="-122"/>
            </a:endParaRPr>
          </a:p>
          <a:p>
            <a:pPr>
              <a:defRPr/>
            </a:pPr>
            <a:r>
              <a:rPr lang="en-US" altLang="zh-CN" b="1" dirty="0">
                <a:ea typeface="SimSun" pitchFamily="2" charset="-122"/>
              </a:rPr>
              <a:t>Entropy of partitioning </a:t>
            </a:r>
            <a:r>
              <a:rPr lang="en-US" altLang="zh-CN" i="1" dirty="0">
                <a:ea typeface="SimSun" pitchFamily="2" charset="-122"/>
              </a:rPr>
              <a:t>T</a:t>
            </a:r>
            <a:r>
              <a:rPr lang="en-US" altLang="zh-CN" dirty="0">
                <a:ea typeface="SimSun" pitchFamily="2" charset="-122"/>
              </a:rPr>
              <a:t>:</a:t>
            </a:r>
          </a:p>
          <a:p>
            <a:pPr>
              <a:defRPr/>
            </a:pPr>
            <a:r>
              <a:rPr lang="en-US" altLang="zh-CN" b="1" dirty="0">
                <a:ea typeface="SimSun" pitchFamily="2" charset="-122"/>
              </a:rPr>
              <a:t>Entropy of </a:t>
            </a:r>
            <a:r>
              <a:rPr lang="en-US" altLang="zh-CN" b="1" i="1" dirty="0">
                <a:ea typeface="SimSun" pitchFamily="2" charset="-122"/>
              </a:rPr>
              <a:t>T</a:t>
            </a:r>
            <a:r>
              <a:rPr lang="en-US" altLang="zh-CN" b="1" dirty="0">
                <a:ea typeface="SimSun" pitchFamily="2" charset="-122"/>
              </a:rPr>
              <a:t> with respect to cluster </a:t>
            </a:r>
            <a:r>
              <a:rPr lang="en-US" altLang="zh-CN" i="1" dirty="0">
                <a:ea typeface="SimSun" pitchFamily="2" charset="-122"/>
              </a:rPr>
              <a:t>C</a:t>
            </a:r>
            <a:r>
              <a:rPr lang="en-US" altLang="zh-CN" i="1" baseline="-25000" dirty="0">
                <a:ea typeface="SimSun" pitchFamily="2" charset="-122"/>
              </a:rPr>
              <a:t>i</a:t>
            </a:r>
            <a:r>
              <a:rPr lang="en-US" altLang="zh-CN" dirty="0">
                <a:ea typeface="SimSun" pitchFamily="2" charset="-122"/>
              </a:rPr>
              <a:t>:</a:t>
            </a:r>
          </a:p>
          <a:p>
            <a:pPr>
              <a:defRPr/>
            </a:pPr>
            <a:r>
              <a:rPr lang="en-US" altLang="zh-CN" b="1" dirty="0">
                <a:ea typeface="SimSun" pitchFamily="2" charset="-122"/>
              </a:rPr>
              <a:t>Conditional entropy of </a:t>
            </a:r>
            <a:r>
              <a:rPr lang="en-US" altLang="zh-CN" b="1" i="1" dirty="0">
                <a:ea typeface="SimSun" pitchFamily="2" charset="-122"/>
              </a:rPr>
              <a:t>T</a:t>
            </a:r>
            <a:r>
              <a:rPr lang="en-US" altLang="zh-CN" b="1" dirty="0">
                <a:ea typeface="SimSun" pitchFamily="2" charset="-122"/>
              </a:rPr>
              <a:t> with respect to</a:t>
            </a:r>
          </a:p>
          <a:p>
            <a:pPr marL="457200" lvl="1" indent="0">
              <a:buNone/>
              <a:defRPr/>
            </a:pPr>
            <a:r>
              <a:rPr lang="en-US" altLang="zh-CN" b="1" dirty="0">
                <a:ea typeface="SimSun" pitchFamily="2" charset="-122"/>
              </a:rPr>
              <a:t>clustering </a:t>
            </a:r>
            <a:r>
              <a:rPr lang="en-US" altLang="zh-CN" i="1" dirty="0">
                <a:ea typeface="SimSun" pitchFamily="2" charset="-122"/>
              </a:rPr>
              <a:t>C</a:t>
            </a:r>
            <a:r>
              <a:rPr lang="en-US" altLang="zh-CN" dirty="0">
                <a:ea typeface="SimSun" pitchFamily="2" charset="-122"/>
              </a:rPr>
              <a:t>:</a:t>
            </a:r>
          </a:p>
          <a:p>
            <a:pPr lvl="1">
              <a:defRPr/>
            </a:pPr>
            <a:r>
              <a:rPr lang="en-US" altLang="zh-CN" dirty="0">
                <a:ea typeface="SimSun" pitchFamily="2" charset="-122"/>
              </a:rPr>
              <a:t>The more a cluster’s members are split into different partitions, the higher the conditional entropy</a:t>
            </a:r>
          </a:p>
          <a:p>
            <a:pPr lvl="1">
              <a:defRPr/>
            </a:pPr>
            <a:r>
              <a:rPr lang="en-US" altLang="zh-CN" dirty="0">
                <a:ea typeface="SimSun" pitchFamily="2" charset="-122"/>
              </a:rPr>
              <a:t>For a perfect clustering, the conditional entropy value is 0, where the worst possible conditional entropy value is </a:t>
            </a:r>
            <a:r>
              <a:rPr lang="en-US" altLang="zh-CN" i="1" dirty="0">
                <a:ea typeface="SimSun" pitchFamily="2" charset="-122"/>
              </a:rPr>
              <a:t>log k</a:t>
            </a:r>
          </a:p>
        </p:txBody>
      </p:sp>
      <p:pic>
        <p:nvPicPr>
          <p:cNvPr id="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5589" y="1176714"/>
            <a:ext cx="250825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3076" y="1890430"/>
            <a:ext cx="2290762" cy="671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0525" y="2375240"/>
            <a:ext cx="3262312"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9782" y="5387747"/>
            <a:ext cx="7878762" cy="67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4995" y="6060847"/>
            <a:ext cx="59817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 name="Object 1"/>
          <p:cNvGraphicFramePr>
            <a:graphicFrameLocks noChangeAspect="1"/>
          </p:cNvGraphicFramePr>
          <p:nvPr>
            <p:extLst/>
          </p:nvPr>
        </p:nvGraphicFramePr>
        <p:xfrm>
          <a:off x="7116984" y="1170721"/>
          <a:ext cx="3594575" cy="538318"/>
        </p:xfrm>
        <a:graphic>
          <a:graphicData uri="http://schemas.openxmlformats.org/presentationml/2006/ole">
            <mc:AlternateContent xmlns:mc="http://schemas.openxmlformats.org/markup-compatibility/2006">
              <mc:Choice xmlns:v="urn:schemas-microsoft-com:vml" Requires="v">
                <p:oleObj spid="_x0000_s19484" name="Equation" r:id="rId10" imgW="2628720" imgH="393480" progId="Equation.DSMT4">
                  <p:embed/>
                </p:oleObj>
              </mc:Choice>
              <mc:Fallback>
                <p:oleObj name="Equation" r:id="rId10" imgW="2628720" imgH="393480" progId="Equation.DSMT4">
                  <p:embed/>
                  <p:pic>
                    <p:nvPicPr>
                      <p:cNvPr id="0" name=""/>
                      <p:cNvPicPr/>
                      <p:nvPr/>
                    </p:nvPicPr>
                    <p:blipFill>
                      <a:blip r:embed="rId11"/>
                      <a:stretch>
                        <a:fillRect/>
                      </a:stretch>
                    </p:blipFill>
                    <p:spPr>
                      <a:xfrm>
                        <a:off x="7116984" y="1170721"/>
                        <a:ext cx="3594575" cy="538318"/>
                      </a:xfrm>
                      <a:prstGeom prst="rect">
                        <a:avLst/>
                      </a:prstGeom>
                    </p:spPr>
                  </p:pic>
                </p:oleObj>
              </mc:Fallback>
            </mc:AlternateContent>
          </a:graphicData>
        </a:graphic>
      </p:graphicFrame>
      <p:grpSp>
        <p:nvGrpSpPr>
          <p:cNvPr id="45" name="Group 44"/>
          <p:cNvGrpSpPr/>
          <p:nvPr/>
        </p:nvGrpSpPr>
        <p:grpSpPr>
          <a:xfrm>
            <a:off x="9862400" y="1910264"/>
            <a:ext cx="2094138" cy="1828863"/>
            <a:chOff x="9313760" y="1117784"/>
            <a:chExt cx="2094138" cy="1828863"/>
          </a:xfrm>
        </p:grpSpPr>
        <p:grpSp>
          <p:nvGrpSpPr>
            <p:cNvPr id="46" name="Group 47"/>
            <p:cNvGrpSpPr>
              <a:grpSpLocks/>
            </p:cNvGrpSpPr>
            <p:nvPr/>
          </p:nvGrpSpPr>
          <p:grpSpPr bwMode="auto">
            <a:xfrm>
              <a:off x="9350499" y="1117784"/>
              <a:ext cx="2057399" cy="1237140"/>
              <a:chOff x="6781800" y="1284661"/>
              <a:chExt cx="2042907" cy="1191839"/>
            </a:xfrm>
          </p:grpSpPr>
          <p:sp>
            <p:nvSpPr>
              <p:cNvPr id="57" name="Oval 8"/>
              <p:cNvSpPr>
                <a:spLocks noChangeArrowheads="1"/>
              </p:cNvSpPr>
              <p:nvPr/>
            </p:nvSpPr>
            <p:spPr bwMode="auto">
              <a:xfrm>
                <a:off x="7162800" y="17049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58" name="Oval 9"/>
              <p:cNvSpPr>
                <a:spLocks noChangeArrowheads="1"/>
              </p:cNvSpPr>
              <p:nvPr/>
            </p:nvSpPr>
            <p:spPr bwMode="auto">
              <a:xfrm>
                <a:off x="7391400" y="16287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59" name="Oval 10"/>
              <p:cNvSpPr>
                <a:spLocks noChangeArrowheads="1"/>
              </p:cNvSpPr>
              <p:nvPr/>
            </p:nvSpPr>
            <p:spPr bwMode="auto">
              <a:xfrm>
                <a:off x="7467600" y="20955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0" name="Oval 11"/>
              <p:cNvSpPr>
                <a:spLocks noChangeArrowheads="1"/>
              </p:cNvSpPr>
              <p:nvPr/>
            </p:nvSpPr>
            <p:spPr bwMode="auto">
              <a:xfrm>
                <a:off x="7696200" y="19335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1" name="Oval 12"/>
              <p:cNvSpPr>
                <a:spLocks noChangeArrowheads="1"/>
              </p:cNvSpPr>
              <p:nvPr/>
            </p:nvSpPr>
            <p:spPr bwMode="auto">
              <a:xfrm>
                <a:off x="7010400" y="20193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2" name="Oval 13"/>
              <p:cNvSpPr>
                <a:spLocks noChangeArrowheads="1"/>
              </p:cNvSpPr>
              <p:nvPr/>
            </p:nvSpPr>
            <p:spPr bwMode="auto">
              <a:xfrm>
                <a:off x="7010400" y="15525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3" name="Oval 14"/>
              <p:cNvSpPr>
                <a:spLocks noChangeArrowheads="1"/>
              </p:cNvSpPr>
              <p:nvPr/>
            </p:nvSpPr>
            <p:spPr bwMode="auto">
              <a:xfrm>
                <a:off x="72771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4" name="Oval 63"/>
              <p:cNvSpPr>
                <a:spLocks noChangeArrowheads="1"/>
              </p:cNvSpPr>
              <p:nvPr/>
            </p:nvSpPr>
            <p:spPr bwMode="auto">
              <a:xfrm>
                <a:off x="7620000" y="17145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5" name="Oval 64"/>
              <p:cNvSpPr>
                <a:spLocks noChangeArrowheads="1"/>
              </p:cNvSpPr>
              <p:nvPr/>
            </p:nvSpPr>
            <p:spPr bwMode="auto">
              <a:xfrm>
                <a:off x="7239000" y="20193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6" name="Oval 65"/>
              <p:cNvSpPr>
                <a:spLocks noChangeArrowheads="1"/>
              </p:cNvSpPr>
              <p:nvPr/>
            </p:nvSpPr>
            <p:spPr bwMode="auto">
              <a:xfrm>
                <a:off x="74676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7" name="Oval 33"/>
              <p:cNvSpPr>
                <a:spLocks noChangeArrowheads="1"/>
              </p:cNvSpPr>
              <p:nvPr/>
            </p:nvSpPr>
            <p:spPr bwMode="auto">
              <a:xfrm>
                <a:off x="7226077" y="2280758"/>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8" name="Oval 34"/>
              <p:cNvSpPr>
                <a:spLocks noChangeArrowheads="1"/>
              </p:cNvSpPr>
              <p:nvPr/>
            </p:nvSpPr>
            <p:spPr bwMode="auto">
              <a:xfrm>
                <a:off x="7315200" y="1485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9" name="Oval 35"/>
              <p:cNvSpPr>
                <a:spLocks noChangeArrowheads="1"/>
              </p:cNvSpPr>
              <p:nvPr/>
            </p:nvSpPr>
            <p:spPr bwMode="auto">
              <a:xfrm>
                <a:off x="7048500" y="22479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0" name="Oval 36"/>
              <p:cNvSpPr>
                <a:spLocks noChangeArrowheads="1"/>
              </p:cNvSpPr>
              <p:nvPr/>
            </p:nvSpPr>
            <p:spPr bwMode="auto">
              <a:xfrm>
                <a:off x="69342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1" name="Oval 15"/>
              <p:cNvSpPr>
                <a:spLocks noChangeArrowheads="1"/>
              </p:cNvSpPr>
              <p:nvPr/>
            </p:nvSpPr>
            <p:spPr bwMode="auto">
              <a:xfrm>
                <a:off x="8096250" y="1704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72" name="Oval 19"/>
              <p:cNvSpPr>
                <a:spLocks noChangeArrowheads="1"/>
              </p:cNvSpPr>
              <p:nvPr/>
            </p:nvSpPr>
            <p:spPr bwMode="auto">
              <a:xfrm>
                <a:off x="8248650" y="2009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73" name="Oval 20"/>
              <p:cNvSpPr>
                <a:spLocks noChangeArrowheads="1"/>
              </p:cNvSpPr>
              <p:nvPr/>
            </p:nvSpPr>
            <p:spPr bwMode="auto">
              <a:xfrm>
                <a:off x="8401050" y="1628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74" name="Oval 21"/>
              <p:cNvSpPr>
                <a:spLocks noChangeArrowheads="1"/>
              </p:cNvSpPr>
              <p:nvPr/>
            </p:nvSpPr>
            <p:spPr bwMode="auto">
              <a:xfrm>
                <a:off x="8248650" y="1857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75" name="Oval 22"/>
              <p:cNvSpPr>
                <a:spLocks noChangeArrowheads="1"/>
              </p:cNvSpPr>
              <p:nvPr/>
            </p:nvSpPr>
            <p:spPr bwMode="auto">
              <a:xfrm>
                <a:off x="8401050" y="1476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76" name="Oval 23"/>
              <p:cNvSpPr>
                <a:spLocks noChangeArrowheads="1"/>
              </p:cNvSpPr>
              <p:nvPr/>
            </p:nvSpPr>
            <p:spPr bwMode="auto">
              <a:xfrm>
                <a:off x="79438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77" name="Oval 24"/>
              <p:cNvSpPr>
                <a:spLocks noChangeArrowheads="1"/>
              </p:cNvSpPr>
              <p:nvPr/>
            </p:nvSpPr>
            <p:spPr bwMode="auto">
              <a:xfrm>
                <a:off x="8096250" y="1476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78" name="Oval 25"/>
              <p:cNvSpPr>
                <a:spLocks noChangeArrowheads="1"/>
              </p:cNvSpPr>
              <p:nvPr/>
            </p:nvSpPr>
            <p:spPr bwMode="auto">
              <a:xfrm>
                <a:off x="7905750" y="15906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79" name="Oval 26"/>
              <p:cNvSpPr>
                <a:spLocks noChangeArrowheads="1"/>
              </p:cNvSpPr>
              <p:nvPr/>
            </p:nvSpPr>
            <p:spPr bwMode="auto">
              <a:xfrm>
                <a:off x="8248650" y="1628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b="1">
                  <a:solidFill>
                    <a:srgbClr val="0000FF"/>
                  </a:solidFill>
                </a:endParaRPr>
              </a:p>
            </p:txBody>
          </p:sp>
          <p:sp>
            <p:nvSpPr>
              <p:cNvPr id="80" name="Oval 27"/>
              <p:cNvSpPr>
                <a:spLocks noChangeArrowheads="1"/>
              </p:cNvSpPr>
              <p:nvPr/>
            </p:nvSpPr>
            <p:spPr bwMode="auto">
              <a:xfrm>
                <a:off x="7943850" y="17811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81" name="Oval 28"/>
              <p:cNvSpPr>
                <a:spLocks noChangeArrowheads="1"/>
              </p:cNvSpPr>
              <p:nvPr/>
            </p:nvSpPr>
            <p:spPr bwMode="auto">
              <a:xfrm>
                <a:off x="80962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82" name="Oval 29"/>
              <p:cNvSpPr>
                <a:spLocks noChangeArrowheads="1"/>
              </p:cNvSpPr>
              <p:nvPr/>
            </p:nvSpPr>
            <p:spPr bwMode="auto">
              <a:xfrm>
                <a:off x="8401050" y="2009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83" name="Oval 30"/>
              <p:cNvSpPr>
                <a:spLocks noChangeArrowheads="1"/>
              </p:cNvSpPr>
              <p:nvPr/>
            </p:nvSpPr>
            <p:spPr bwMode="auto">
              <a:xfrm>
                <a:off x="85534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84" name="Oval 31"/>
              <p:cNvSpPr>
                <a:spLocks noChangeArrowheads="1"/>
              </p:cNvSpPr>
              <p:nvPr/>
            </p:nvSpPr>
            <p:spPr bwMode="auto">
              <a:xfrm>
                <a:off x="8629650" y="1704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85" name="Oval 32"/>
              <p:cNvSpPr>
                <a:spLocks noChangeArrowheads="1"/>
              </p:cNvSpPr>
              <p:nvPr/>
            </p:nvSpPr>
            <p:spPr bwMode="auto">
              <a:xfrm>
                <a:off x="8477250" y="17811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86" name="Oval 37"/>
              <p:cNvSpPr>
                <a:spLocks noChangeArrowheads="1"/>
              </p:cNvSpPr>
              <p:nvPr/>
            </p:nvSpPr>
            <p:spPr bwMode="auto">
              <a:xfrm>
                <a:off x="8020050" y="2085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87" name="Rectangle 1"/>
              <p:cNvSpPr>
                <a:spLocks noChangeArrowheads="1"/>
              </p:cNvSpPr>
              <p:nvPr/>
            </p:nvSpPr>
            <p:spPr bwMode="auto">
              <a:xfrm>
                <a:off x="6781800" y="1295400"/>
                <a:ext cx="2042907" cy="11811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sp>
            <p:nvSpPr>
              <p:cNvPr id="88" name="Oval 2"/>
              <p:cNvSpPr>
                <a:spLocks noChangeArrowheads="1"/>
              </p:cNvSpPr>
              <p:nvPr/>
            </p:nvSpPr>
            <p:spPr bwMode="auto">
              <a:xfrm>
                <a:off x="7600950" y="1385888"/>
                <a:ext cx="1143000" cy="809624"/>
              </a:xfrm>
              <a:prstGeom prst="ellipse">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sp>
            <p:nvSpPr>
              <p:cNvPr id="89" name="Oval 44"/>
              <p:cNvSpPr>
                <a:spLocks noChangeArrowheads="1"/>
              </p:cNvSpPr>
              <p:nvPr/>
            </p:nvSpPr>
            <p:spPr bwMode="auto">
              <a:xfrm rot="3005671">
                <a:off x="6910448" y="1473379"/>
                <a:ext cx="782476" cy="405040"/>
              </a:xfrm>
              <a:prstGeom prst="ellipse">
                <a:avLst/>
              </a:prstGeom>
              <a:noFill/>
              <a:ln w="28575" algn="ctr">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grpSp>
        <p:sp>
          <p:nvSpPr>
            <p:cNvPr id="47" name="TextBox 46"/>
            <p:cNvSpPr txBox="1"/>
            <p:nvPr/>
          </p:nvSpPr>
          <p:spPr>
            <a:xfrm>
              <a:off x="9351754" y="2362645"/>
              <a:ext cx="1220138" cy="276225"/>
            </a:xfrm>
            <a:prstGeom prst="rect">
              <a:avLst/>
            </a:prstGeom>
            <a:solidFill>
              <a:srgbClr val="E48312"/>
            </a:solidFill>
          </p:spPr>
          <p:txBody>
            <a:bodyPr wrap="square">
              <a:spAutoFit/>
            </a:bodyPr>
            <a:lstStyle/>
            <a:p>
              <a:pPr defTabSz="914400" fontAlgn="base">
                <a:spcBef>
                  <a:spcPct val="0"/>
                </a:spcBef>
                <a:spcAft>
                  <a:spcPct val="0"/>
                </a:spcAft>
                <a:defRPr/>
              </a:pPr>
              <a:r>
                <a:rPr lang="en-US" sz="1200" b="1" dirty="0">
                  <a:solidFill>
                    <a:srgbClr val="000000"/>
                  </a:solidFill>
                </a:rPr>
                <a:t>Ground Truth </a:t>
              </a:r>
              <a:r>
                <a:rPr lang="en-US" sz="1200" b="1" i="1" dirty="0">
                  <a:solidFill>
                    <a:srgbClr val="000000"/>
                  </a:solidFill>
                </a:rPr>
                <a:t>T</a:t>
              </a:r>
              <a:r>
                <a:rPr lang="en-US" sz="1200" b="1" i="1" baseline="-25000" dirty="0">
                  <a:solidFill>
                    <a:srgbClr val="000000"/>
                  </a:solidFill>
                </a:rPr>
                <a:t>1</a:t>
              </a:r>
            </a:p>
          </p:txBody>
        </p:sp>
        <p:sp>
          <p:nvSpPr>
            <p:cNvPr id="48" name="TextBox 46"/>
            <p:cNvSpPr txBox="1">
              <a:spLocks noChangeArrowheads="1"/>
            </p:cNvSpPr>
            <p:nvPr/>
          </p:nvSpPr>
          <p:spPr bwMode="auto">
            <a:xfrm>
              <a:off x="10599349" y="2359850"/>
              <a:ext cx="395287" cy="2762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r>
                <a:rPr lang="en-US" altLang="en-US" sz="1200" b="1" i="1" dirty="0">
                  <a:solidFill>
                    <a:srgbClr val="000000"/>
                  </a:solidFill>
                </a:rPr>
                <a:t>T</a:t>
              </a:r>
              <a:r>
                <a:rPr lang="en-US" altLang="en-US" sz="1200" b="1" i="1" baseline="-25000" dirty="0">
                  <a:solidFill>
                    <a:srgbClr val="000000"/>
                  </a:solidFill>
                </a:rPr>
                <a:t>2</a:t>
              </a:r>
            </a:p>
          </p:txBody>
        </p:sp>
        <p:sp>
          <p:nvSpPr>
            <p:cNvPr id="49" name="TextBox 43"/>
            <p:cNvSpPr txBox="1">
              <a:spLocks noChangeArrowheads="1"/>
            </p:cNvSpPr>
            <p:nvPr/>
          </p:nvSpPr>
          <p:spPr bwMode="auto">
            <a:xfrm>
              <a:off x="9439271" y="2631760"/>
              <a:ext cx="929361" cy="307777"/>
            </a:xfrm>
            <a:prstGeom prst="rect">
              <a:avLst/>
            </a:prstGeom>
            <a:noFill/>
            <a:ln w="28575">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1" fontAlgn="base" hangingPunct="1">
                <a:spcBef>
                  <a:spcPct val="0"/>
                </a:spcBef>
                <a:spcAft>
                  <a:spcPct val="0"/>
                </a:spcAft>
                <a:buClrTx/>
                <a:buSzTx/>
                <a:buFont typeface="Wingdings" panose="05000000000000000000" pitchFamily="2" charset="2"/>
                <a:buNone/>
              </a:pPr>
              <a:r>
                <a:rPr lang="en-US" altLang="en-US" sz="1400" b="1" dirty="0">
                  <a:solidFill>
                    <a:srgbClr val="000000"/>
                  </a:solidFill>
                  <a:latin typeface="+mn-lt"/>
                </a:rPr>
                <a:t>Cluster </a:t>
              </a:r>
              <a:r>
                <a:rPr lang="en-US" altLang="en-US" sz="1400" b="1" i="1" dirty="0">
                  <a:solidFill>
                    <a:srgbClr val="000000"/>
                  </a:solidFill>
                  <a:latin typeface="+mn-lt"/>
                </a:rPr>
                <a:t>C</a:t>
              </a:r>
              <a:r>
                <a:rPr lang="en-US" altLang="en-US" sz="1400" b="1" i="1" baseline="-25000" dirty="0">
                  <a:solidFill>
                    <a:srgbClr val="000000"/>
                  </a:solidFill>
                  <a:latin typeface="+mn-lt"/>
                </a:rPr>
                <a:t>1</a:t>
              </a:r>
            </a:p>
          </p:txBody>
        </p:sp>
        <p:sp>
          <p:nvSpPr>
            <p:cNvPr id="50" name="TextBox 49"/>
            <p:cNvSpPr txBox="1">
              <a:spLocks noChangeArrowheads="1"/>
            </p:cNvSpPr>
            <p:nvPr/>
          </p:nvSpPr>
          <p:spPr bwMode="auto">
            <a:xfrm>
              <a:off x="10410045" y="2638870"/>
              <a:ext cx="402888" cy="30777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1" fontAlgn="base" hangingPunct="1">
                <a:spcBef>
                  <a:spcPct val="0"/>
                </a:spcBef>
                <a:spcAft>
                  <a:spcPct val="0"/>
                </a:spcAft>
                <a:buClrTx/>
                <a:buSzTx/>
                <a:buFont typeface="Wingdings" panose="05000000000000000000" pitchFamily="2" charset="2"/>
                <a:buNone/>
              </a:pPr>
              <a:r>
                <a:rPr lang="en-US" altLang="en-US" sz="1400" b="1" i="1" dirty="0">
                  <a:solidFill>
                    <a:srgbClr val="000000"/>
                  </a:solidFill>
                  <a:latin typeface="+mn-lt"/>
                  <a:ea typeface="Tahoma" panose="020B0604030504040204" pitchFamily="34" charset="0"/>
                  <a:cs typeface="Tahoma" panose="020B0604030504040204" pitchFamily="34" charset="0"/>
                </a:rPr>
                <a:t>C</a:t>
              </a:r>
              <a:r>
                <a:rPr lang="en-US" altLang="en-US" sz="1400" b="1" i="1" baseline="-25000" dirty="0">
                  <a:solidFill>
                    <a:srgbClr val="000000"/>
                  </a:solidFill>
                  <a:latin typeface="+mn-lt"/>
                  <a:ea typeface="Tahoma" panose="020B0604030504040204" pitchFamily="34" charset="0"/>
                  <a:cs typeface="Tahoma" panose="020B0604030504040204" pitchFamily="34" charset="0"/>
                </a:rPr>
                <a:t>2</a:t>
              </a:r>
            </a:p>
          </p:txBody>
        </p:sp>
        <p:sp>
          <p:nvSpPr>
            <p:cNvPr id="51" name="Oval 35"/>
            <p:cNvSpPr>
              <a:spLocks noChangeArrowheads="1"/>
            </p:cNvSpPr>
            <p:nvPr/>
          </p:nvSpPr>
          <p:spPr bwMode="auto">
            <a:xfrm>
              <a:off x="9505904" y="1979325"/>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52" name="Oval 33"/>
            <p:cNvSpPr>
              <a:spLocks noChangeArrowheads="1"/>
            </p:cNvSpPr>
            <p:nvPr/>
          </p:nvSpPr>
          <p:spPr bwMode="auto">
            <a:xfrm>
              <a:off x="9836299" y="2013771"/>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53" name="Oval 2"/>
            <p:cNvSpPr>
              <a:spLocks noChangeArrowheads="1"/>
            </p:cNvSpPr>
            <p:nvPr/>
          </p:nvSpPr>
          <p:spPr bwMode="auto">
            <a:xfrm rot="1766439">
              <a:off x="9313760" y="1769947"/>
              <a:ext cx="911640" cy="485929"/>
            </a:xfrm>
            <a:prstGeom prst="ellipse">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sp>
          <p:nvSpPr>
            <p:cNvPr id="54" name="Oval 33"/>
            <p:cNvSpPr>
              <a:spLocks noChangeArrowheads="1"/>
            </p:cNvSpPr>
            <p:nvPr/>
          </p:nvSpPr>
          <p:spPr bwMode="auto">
            <a:xfrm>
              <a:off x="9988699" y="2166171"/>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55" name="TextBox 46"/>
            <p:cNvSpPr txBox="1">
              <a:spLocks noChangeArrowheads="1"/>
            </p:cNvSpPr>
            <p:nvPr/>
          </p:nvSpPr>
          <p:spPr bwMode="auto">
            <a:xfrm>
              <a:off x="11012611" y="2359849"/>
              <a:ext cx="395287" cy="276225"/>
            </a:xfrm>
            <a:prstGeom prst="rect">
              <a:avLst/>
            </a:prstGeom>
            <a:solidFill>
              <a:schemeClr val="tx1">
                <a:lumMod val="85000"/>
                <a:lumOff val="15000"/>
              </a:schemeClr>
            </a:solidFill>
            <a:ln>
              <a:noFill/>
            </a:ln>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r>
                <a:rPr lang="en-US" altLang="en-US" sz="1200" b="1" i="1" dirty="0">
                  <a:ln w="10160">
                    <a:solidFill>
                      <a:schemeClr val="accent5"/>
                    </a:solidFill>
                    <a:prstDash val="solid"/>
                  </a:ln>
                  <a:solidFill>
                    <a:srgbClr val="FFFFFF"/>
                  </a:solidFill>
                  <a:effectLst>
                    <a:outerShdw blurRad="38100" dist="22860" dir="5400000" algn="tl" rotWithShape="0">
                      <a:srgbClr val="000000">
                        <a:alpha val="30000"/>
                      </a:srgbClr>
                    </a:outerShdw>
                  </a:effectLst>
                </a:rPr>
                <a:t>T</a:t>
              </a:r>
              <a:r>
                <a:rPr lang="en-US" altLang="en-US" sz="1200" b="1" i="1" baseline="-25000" dirty="0">
                  <a:ln w="10160">
                    <a:solidFill>
                      <a:schemeClr val="accent5"/>
                    </a:solidFill>
                    <a:prstDash val="solid"/>
                  </a:ln>
                  <a:solidFill>
                    <a:srgbClr val="FFFFFF"/>
                  </a:solidFill>
                  <a:effectLst>
                    <a:outerShdw blurRad="38100" dist="22860" dir="5400000" algn="tl" rotWithShape="0">
                      <a:srgbClr val="000000">
                        <a:alpha val="30000"/>
                      </a:srgbClr>
                    </a:outerShdw>
                  </a:effectLst>
                </a:rPr>
                <a:t>3</a:t>
              </a:r>
            </a:p>
          </p:txBody>
        </p:sp>
        <p:sp>
          <p:nvSpPr>
            <p:cNvPr id="56" name="TextBox 49"/>
            <p:cNvSpPr txBox="1">
              <a:spLocks noChangeArrowheads="1"/>
            </p:cNvSpPr>
            <p:nvPr/>
          </p:nvSpPr>
          <p:spPr bwMode="auto">
            <a:xfrm>
              <a:off x="10885310" y="2638870"/>
              <a:ext cx="402888" cy="307777"/>
            </a:xfrm>
            <a:prstGeom prst="rect">
              <a:avLst/>
            </a:prstGeom>
            <a:noFill/>
            <a:ln w="28575">
              <a:solidFill>
                <a:schemeClr val="tx1">
                  <a:lumMod val="85000"/>
                  <a:lumOff val="1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1" fontAlgn="base" hangingPunct="1">
                <a:spcBef>
                  <a:spcPct val="0"/>
                </a:spcBef>
                <a:spcAft>
                  <a:spcPct val="0"/>
                </a:spcAft>
                <a:buClrTx/>
                <a:buSzTx/>
                <a:buFont typeface="Wingdings" panose="05000000000000000000" pitchFamily="2" charset="2"/>
                <a:buNone/>
              </a:pPr>
              <a:r>
                <a:rPr lang="en-US" altLang="en-US" sz="1400" b="1" i="1" dirty="0">
                  <a:solidFill>
                    <a:srgbClr val="000000"/>
                  </a:solidFill>
                  <a:latin typeface="+mn-lt"/>
                </a:rPr>
                <a:t>C</a:t>
              </a:r>
              <a:r>
                <a:rPr lang="en-US" altLang="en-US" sz="1400" b="1" i="1" baseline="-25000" dirty="0">
                  <a:solidFill>
                    <a:srgbClr val="000000"/>
                  </a:solidFill>
                  <a:latin typeface="+mn-lt"/>
                </a:rPr>
                <a:t>3</a:t>
              </a:r>
            </a:p>
          </p:txBody>
        </p:sp>
      </p:grpSp>
    </p:spTree>
    <p:extLst>
      <p:ext uri="{BB962C8B-B14F-4D97-AF65-F5344CB8AC3E}">
        <p14:creationId xmlns:p14="http://schemas.microsoft.com/office/powerpoint/2010/main" val="1712971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56549" y="-1"/>
            <a:ext cx="10986619" cy="1095469"/>
          </a:xfrm>
        </p:spPr>
        <p:txBody>
          <a:bodyPr vert="horz" lIns="92075" tIns="46038" rIns="92075" bIns="46038" rtlCol="0" anchor="ctr">
            <a:noAutofit/>
          </a:bodyPr>
          <a:lstStyle/>
          <a:p>
            <a:r>
              <a:rPr lang="en-US" altLang="zh-CN" dirty="0">
                <a:ea typeface="SimSun" panose="02010600030101010101" pitchFamily="2" charset="-122"/>
              </a:rPr>
              <a:t>Entropy-Based Measures (II): </a:t>
            </a:r>
            <a:br>
              <a:rPr lang="en-US" altLang="zh-CN" dirty="0">
                <a:ea typeface="SimSun" panose="02010600030101010101" pitchFamily="2" charset="-122"/>
              </a:rPr>
            </a:br>
            <a:r>
              <a:rPr lang="en-US" altLang="zh-CN" dirty="0">
                <a:ea typeface="SimSun" panose="02010600030101010101" pitchFamily="2" charset="-122"/>
              </a:rPr>
              <a:t>Normalized Mutual Information (NMI)</a:t>
            </a:r>
            <a:endParaRPr lang="en-US" altLang="zh-CN" sz="4000" dirty="0">
              <a:ea typeface="SimSun" panose="02010600030101010101" pitchFamily="2" charset="-122"/>
            </a:endParaRPr>
          </a:p>
        </p:txBody>
      </p:sp>
      <p:sp>
        <p:nvSpPr>
          <p:cNvPr id="24579" name="Rectangle 3"/>
          <p:cNvSpPr>
            <a:spLocks noGrp="1" noChangeArrowheads="1"/>
          </p:cNvSpPr>
          <p:nvPr>
            <p:ph type="body" sz="half" idx="1"/>
          </p:nvPr>
        </p:nvSpPr>
        <p:spPr>
          <a:xfrm>
            <a:off x="556549" y="1160868"/>
            <a:ext cx="9371934" cy="5411948"/>
          </a:xfrm>
        </p:spPr>
        <p:txBody>
          <a:bodyPr vert="horz" lIns="92075" tIns="46038" rIns="92075" bIns="46038" rtlCol="0">
            <a:noAutofit/>
          </a:bodyPr>
          <a:lstStyle/>
          <a:p>
            <a:pPr>
              <a:defRPr/>
            </a:pPr>
            <a:r>
              <a:rPr lang="en-US" altLang="zh-CN" b="1" dirty="0">
                <a:ea typeface="SimSun" pitchFamily="2" charset="-122"/>
              </a:rPr>
              <a:t>Mutual information</a:t>
            </a:r>
            <a:r>
              <a:rPr lang="en-US" altLang="zh-CN" dirty="0">
                <a:ea typeface="SimSun" pitchFamily="2" charset="-122"/>
              </a:rPr>
              <a:t>:  </a:t>
            </a:r>
          </a:p>
          <a:p>
            <a:pPr lvl="1">
              <a:defRPr/>
            </a:pPr>
            <a:r>
              <a:rPr lang="en-US" altLang="zh-CN" dirty="0">
                <a:ea typeface="SimSun" pitchFamily="2" charset="-122"/>
              </a:rPr>
              <a:t>Quantifies the amount of shared info between </a:t>
            </a:r>
          </a:p>
          <a:p>
            <a:pPr marL="384165" lvl="2" indent="0">
              <a:buNone/>
              <a:defRPr/>
            </a:pPr>
            <a:r>
              <a:rPr lang="en-US" altLang="zh-CN" dirty="0">
                <a:ea typeface="SimSun" pitchFamily="2" charset="-122"/>
              </a:rPr>
              <a:t>   the clustering </a:t>
            </a:r>
            <a:r>
              <a:rPr lang="en-US" altLang="zh-CN" i="1" dirty="0">
                <a:ea typeface="SimSun" pitchFamily="2" charset="-122"/>
              </a:rPr>
              <a:t>C</a:t>
            </a:r>
            <a:r>
              <a:rPr lang="en-US" altLang="zh-CN" dirty="0">
                <a:ea typeface="SimSun" pitchFamily="2" charset="-122"/>
              </a:rPr>
              <a:t> and partitioning </a:t>
            </a:r>
            <a:r>
              <a:rPr lang="en-US" altLang="zh-CN" i="1" dirty="0">
                <a:ea typeface="SimSun" pitchFamily="2" charset="-122"/>
              </a:rPr>
              <a:t>T</a:t>
            </a:r>
            <a:endParaRPr lang="en-US" altLang="zh-CN" dirty="0">
              <a:ea typeface="SimSun" pitchFamily="2" charset="-122"/>
            </a:endParaRPr>
          </a:p>
          <a:p>
            <a:pPr lvl="1">
              <a:defRPr/>
            </a:pPr>
            <a:r>
              <a:rPr lang="en-US" altLang="zh-CN" dirty="0">
                <a:ea typeface="SimSun" pitchFamily="2" charset="-122"/>
              </a:rPr>
              <a:t>Measures the dependency between the observed joint probability </a:t>
            </a:r>
            <a:r>
              <a:rPr lang="en-US" altLang="zh-CN" i="1" dirty="0" err="1">
                <a:ea typeface="SimSun" pitchFamily="2" charset="-122"/>
              </a:rPr>
              <a:t>p</a:t>
            </a:r>
            <a:r>
              <a:rPr lang="en-US" altLang="zh-CN" i="1" baseline="-25000" dirty="0" err="1">
                <a:ea typeface="SimSun" pitchFamily="2" charset="-122"/>
              </a:rPr>
              <a:t>ij</a:t>
            </a:r>
            <a:r>
              <a:rPr lang="en-US" altLang="zh-CN" dirty="0">
                <a:ea typeface="SimSun" pitchFamily="2" charset="-122"/>
              </a:rPr>
              <a:t> of </a:t>
            </a:r>
            <a:r>
              <a:rPr lang="en-US" altLang="zh-CN" i="1" dirty="0">
                <a:ea typeface="SimSun" pitchFamily="2" charset="-122"/>
              </a:rPr>
              <a:t>C</a:t>
            </a:r>
            <a:r>
              <a:rPr lang="en-US" altLang="zh-CN" dirty="0">
                <a:ea typeface="SimSun" pitchFamily="2" charset="-122"/>
              </a:rPr>
              <a:t> and </a:t>
            </a:r>
            <a:r>
              <a:rPr lang="en-US" altLang="zh-CN" i="1" dirty="0">
                <a:ea typeface="SimSun" pitchFamily="2" charset="-122"/>
              </a:rPr>
              <a:t>T</a:t>
            </a:r>
            <a:r>
              <a:rPr lang="en-US" altLang="zh-CN" dirty="0">
                <a:ea typeface="SimSun" pitchFamily="2" charset="-122"/>
              </a:rPr>
              <a:t>, and the expected joint probability </a:t>
            </a:r>
            <a:r>
              <a:rPr lang="en-US" altLang="zh-CN" i="1" dirty="0" err="1">
                <a:ea typeface="SimSun" pitchFamily="2" charset="-122"/>
              </a:rPr>
              <a:t>p</a:t>
            </a:r>
            <a:r>
              <a:rPr lang="en-US" altLang="zh-CN" i="1" baseline="-25000" dirty="0" err="1">
                <a:ea typeface="SimSun" pitchFamily="2" charset="-122"/>
              </a:rPr>
              <a:t>Ci</a:t>
            </a:r>
            <a:r>
              <a:rPr lang="en-US" altLang="zh-CN" i="1" dirty="0">
                <a:ea typeface="SimSun" pitchFamily="2" charset="-122"/>
              </a:rPr>
              <a:t> . </a:t>
            </a:r>
            <a:r>
              <a:rPr lang="en-US" altLang="zh-CN" i="1" dirty="0" err="1">
                <a:ea typeface="SimSun" pitchFamily="2" charset="-122"/>
              </a:rPr>
              <a:t>p</a:t>
            </a:r>
            <a:r>
              <a:rPr lang="en-US" altLang="zh-CN" i="1" baseline="-25000" dirty="0" err="1">
                <a:ea typeface="SimSun" pitchFamily="2" charset="-122"/>
              </a:rPr>
              <a:t>Tj</a:t>
            </a:r>
            <a:r>
              <a:rPr lang="en-US" altLang="zh-CN" i="1" dirty="0">
                <a:ea typeface="SimSun" pitchFamily="2" charset="-122"/>
              </a:rPr>
              <a:t> </a:t>
            </a:r>
            <a:r>
              <a:rPr lang="en-US" altLang="zh-CN" dirty="0">
                <a:ea typeface="SimSun" pitchFamily="2" charset="-122"/>
              </a:rPr>
              <a:t>under the independence assumption</a:t>
            </a:r>
          </a:p>
          <a:p>
            <a:pPr lvl="1">
              <a:defRPr/>
            </a:pPr>
            <a:r>
              <a:rPr lang="en-US" altLang="zh-CN" dirty="0">
                <a:ea typeface="SimSun" pitchFamily="2" charset="-122"/>
              </a:rPr>
              <a:t>When </a:t>
            </a:r>
            <a:r>
              <a:rPr lang="en-US" altLang="zh-CN" i="1" dirty="0">
                <a:ea typeface="SimSun" pitchFamily="2" charset="-122"/>
              </a:rPr>
              <a:t>C</a:t>
            </a:r>
            <a:r>
              <a:rPr lang="en-US" altLang="zh-CN" dirty="0">
                <a:ea typeface="SimSun" pitchFamily="2" charset="-122"/>
              </a:rPr>
              <a:t> and </a:t>
            </a:r>
            <a:r>
              <a:rPr lang="en-US" altLang="zh-CN" i="1" dirty="0">
                <a:ea typeface="SimSun" pitchFamily="2" charset="-122"/>
              </a:rPr>
              <a:t>T</a:t>
            </a:r>
            <a:r>
              <a:rPr lang="en-US" altLang="zh-CN" dirty="0">
                <a:ea typeface="SimSun" pitchFamily="2" charset="-122"/>
              </a:rPr>
              <a:t> are independent, </a:t>
            </a:r>
            <a:r>
              <a:rPr lang="en-US" altLang="zh-CN" i="1" dirty="0" err="1">
                <a:ea typeface="SimSun" pitchFamily="2" charset="-122"/>
              </a:rPr>
              <a:t>p</a:t>
            </a:r>
            <a:r>
              <a:rPr lang="en-US" altLang="zh-CN" i="1" baseline="-25000" dirty="0" err="1">
                <a:ea typeface="SimSun" pitchFamily="2" charset="-122"/>
              </a:rPr>
              <a:t>ij</a:t>
            </a:r>
            <a:r>
              <a:rPr lang="en-US" altLang="zh-CN" baseline="-25000" dirty="0">
                <a:ea typeface="SimSun" pitchFamily="2" charset="-122"/>
              </a:rPr>
              <a:t> </a:t>
            </a:r>
            <a:r>
              <a:rPr lang="en-US" altLang="zh-CN" dirty="0">
                <a:ea typeface="SimSun" pitchFamily="2" charset="-122"/>
              </a:rPr>
              <a:t>=</a:t>
            </a:r>
            <a:r>
              <a:rPr lang="en-US" altLang="zh-CN" baseline="-25000" dirty="0">
                <a:ea typeface="SimSun" pitchFamily="2" charset="-122"/>
              </a:rPr>
              <a:t> </a:t>
            </a:r>
            <a:r>
              <a:rPr lang="en-US" altLang="zh-CN" i="1" dirty="0" err="1">
                <a:ea typeface="SimSun" pitchFamily="2" charset="-122"/>
              </a:rPr>
              <a:t>p</a:t>
            </a:r>
            <a:r>
              <a:rPr lang="en-US" altLang="zh-CN" i="1" baseline="-25000" dirty="0" err="1">
                <a:ea typeface="SimSun" pitchFamily="2" charset="-122"/>
              </a:rPr>
              <a:t>Ci</a:t>
            </a:r>
            <a:r>
              <a:rPr lang="en-US" altLang="zh-CN" i="1" dirty="0">
                <a:ea typeface="SimSun" pitchFamily="2" charset="-122"/>
              </a:rPr>
              <a:t> . </a:t>
            </a:r>
            <a:r>
              <a:rPr lang="en-US" altLang="zh-CN" i="1" dirty="0" err="1">
                <a:ea typeface="SimSun" pitchFamily="2" charset="-122"/>
              </a:rPr>
              <a:t>p</a:t>
            </a:r>
            <a:r>
              <a:rPr lang="en-US" altLang="zh-CN" i="1" baseline="-25000" dirty="0" err="1">
                <a:ea typeface="SimSun" pitchFamily="2" charset="-122"/>
              </a:rPr>
              <a:t>Tj</a:t>
            </a:r>
            <a:r>
              <a:rPr lang="en-US" altLang="zh-CN" dirty="0">
                <a:ea typeface="SimSun" pitchFamily="2" charset="-122"/>
              </a:rPr>
              <a:t>, </a:t>
            </a:r>
            <a:r>
              <a:rPr lang="en-US" altLang="zh-CN" i="1" dirty="0">
                <a:ea typeface="SimSun" pitchFamily="2" charset="-122"/>
              </a:rPr>
              <a:t>I</a:t>
            </a:r>
            <a:r>
              <a:rPr lang="en-US" altLang="zh-CN" dirty="0">
                <a:ea typeface="SimSun" pitchFamily="2" charset="-122"/>
              </a:rPr>
              <a:t>(</a:t>
            </a:r>
            <a:r>
              <a:rPr lang="en-US" altLang="zh-CN" i="1" dirty="0">
                <a:ea typeface="SimSun" pitchFamily="2" charset="-122"/>
              </a:rPr>
              <a:t>C</a:t>
            </a:r>
            <a:r>
              <a:rPr lang="en-US" altLang="zh-CN" dirty="0">
                <a:ea typeface="SimSun" pitchFamily="2" charset="-122"/>
              </a:rPr>
              <a:t>, </a:t>
            </a:r>
            <a:r>
              <a:rPr lang="en-US" altLang="zh-CN" i="1" dirty="0">
                <a:ea typeface="SimSun" pitchFamily="2" charset="-122"/>
              </a:rPr>
              <a:t>T</a:t>
            </a:r>
            <a:r>
              <a:rPr lang="en-US" altLang="zh-CN" dirty="0">
                <a:ea typeface="SimSun" pitchFamily="2" charset="-122"/>
              </a:rPr>
              <a:t>) = 0.  However, there is no upper bound on the mutual information</a:t>
            </a:r>
            <a:endParaRPr lang="en-US" altLang="zh-CN" baseline="-25000" dirty="0">
              <a:ea typeface="SimSun" pitchFamily="2" charset="-122"/>
            </a:endParaRPr>
          </a:p>
          <a:p>
            <a:pPr>
              <a:defRPr/>
            </a:pPr>
            <a:r>
              <a:rPr lang="en-US" altLang="zh-CN" b="1" dirty="0">
                <a:ea typeface="SimSun" pitchFamily="2" charset="-122"/>
              </a:rPr>
              <a:t>Normalized mutual information </a:t>
            </a:r>
            <a:r>
              <a:rPr lang="en-US" altLang="zh-CN" dirty="0">
                <a:ea typeface="SimSun" pitchFamily="2" charset="-122"/>
              </a:rPr>
              <a:t>(NMI)</a:t>
            </a:r>
          </a:p>
          <a:p>
            <a:pPr>
              <a:defRPr/>
            </a:pPr>
            <a:endParaRPr lang="en-US" altLang="zh-CN" dirty="0">
              <a:ea typeface="SimSun" pitchFamily="2" charset="-122"/>
            </a:endParaRPr>
          </a:p>
          <a:p>
            <a:pPr>
              <a:defRPr/>
            </a:pPr>
            <a:endParaRPr lang="en-US" altLang="zh-CN" dirty="0">
              <a:ea typeface="SimSun" pitchFamily="2" charset="-122"/>
            </a:endParaRPr>
          </a:p>
          <a:p>
            <a:pPr lvl="1">
              <a:defRPr/>
            </a:pPr>
            <a:r>
              <a:rPr lang="en-US" altLang="zh-CN" dirty="0">
                <a:ea typeface="SimSun" pitchFamily="2" charset="-122"/>
              </a:rPr>
              <a:t>Value range of NMI: [0,1].  Value close to 1 indicates a good clustering</a:t>
            </a:r>
            <a:endParaRPr lang="en-US" altLang="zh-CN" baseline="-25000" dirty="0">
              <a:ea typeface="SimSun" pitchFamily="2" charset="-122"/>
            </a:endParaRPr>
          </a:p>
        </p:txBody>
      </p:sp>
      <p:pic>
        <p:nvPicPr>
          <p:cNvPr id="5"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3238" y="4947980"/>
            <a:ext cx="6638925"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0" name="Group 39"/>
          <p:cNvGrpSpPr/>
          <p:nvPr/>
        </p:nvGrpSpPr>
        <p:grpSpPr>
          <a:xfrm>
            <a:off x="9882720" y="3109144"/>
            <a:ext cx="2094138" cy="1828863"/>
            <a:chOff x="9313760" y="1117784"/>
            <a:chExt cx="2094138" cy="1828863"/>
          </a:xfrm>
        </p:grpSpPr>
        <p:grpSp>
          <p:nvGrpSpPr>
            <p:cNvPr id="41" name="Group 47"/>
            <p:cNvGrpSpPr>
              <a:grpSpLocks/>
            </p:cNvGrpSpPr>
            <p:nvPr/>
          </p:nvGrpSpPr>
          <p:grpSpPr bwMode="auto">
            <a:xfrm>
              <a:off x="9350499" y="1117784"/>
              <a:ext cx="2057399" cy="1237140"/>
              <a:chOff x="6781800" y="1284661"/>
              <a:chExt cx="2042907" cy="1191839"/>
            </a:xfrm>
          </p:grpSpPr>
          <p:sp>
            <p:nvSpPr>
              <p:cNvPr id="52" name="Oval 8"/>
              <p:cNvSpPr>
                <a:spLocks noChangeArrowheads="1"/>
              </p:cNvSpPr>
              <p:nvPr/>
            </p:nvSpPr>
            <p:spPr bwMode="auto">
              <a:xfrm>
                <a:off x="7162800" y="17049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53" name="Oval 9"/>
              <p:cNvSpPr>
                <a:spLocks noChangeArrowheads="1"/>
              </p:cNvSpPr>
              <p:nvPr/>
            </p:nvSpPr>
            <p:spPr bwMode="auto">
              <a:xfrm>
                <a:off x="7391400" y="16287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54" name="Oval 10"/>
              <p:cNvSpPr>
                <a:spLocks noChangeArrowheads="1"/>
              </p:cNvSpPr>
              <p:nvPr/>
            </p:nvSpPr>
            <p:spPr bwMode="auto">
              <a:xfrm>
                <a:off x="7467600" y="20955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55" name="Oval 11"/>
              <p:cNvSpPr>
                <a:spLocks noChangeArrowheads="1"/>
              </p:cNvSpPr>
              <p:nvPr/>
            </p:nvSpPr>
            <p:spPr bwMode="auto">
              <a:xfrm>
                <a:off x="7696200" y="19335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56" name="Oval 12"/>
              <p:cNvSpPr>
                <a:spLocks noChangeArrowheads="1"/>
              </p:cNvSpPr>
              <p:nvPr/>
            </p:nvSpPr>
            <p:spPr bwMode="auto">
              <a:xfrm>
                <a:off x="7010400" y="20193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57" name="Oval 13"/>
              <p:cNvSpPr>
                <a:spLocks noChangeArrowheads="1"/>
              </p:cNvSpPr>
              <p:nvPr/>
            </p:nvSpPr>
            <p:spPr bwMode="auto">
              <a:xfrm>
                <a:off x="7010400" y="15525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58" name="Oval 14"/>
              <p:cNvSpPr>
                <a:spLocks noChangeArrowheads="1"/>
              </p:cNvSpPr>
              <p:nvPr/>
            </p:nvSpPr>
            <p:spPr bwMode="auto">
              <a:xfrm>
                <a:off x="72771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59" name="Oval 58"/>
              <p:cNvSpPr>
                <a:spLocks noChangeArrowheads="1"/>
              </p:cNvSpPr>
              <p:nvPr/>
            </p:nvSpPr>
            <p:spPr bwMode="auto">
              <a:xfrm>
                <a:off x="7620000" y="17145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0" name="Oval 59"/>
              <p:cNvSpPr>
                <a:spLocks noChangeArrowheads="1"/>
              </p:cNvSpPr>
              <p:nvPr/>
            </p:nvSpPr>
            <p:spPr bwMode="auto">
              <a:xfrm>
                <a:off x="7239000" y="20193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1" name="Oval 60"/>
              <p:cNvSpPr>
                <a:spLocks noChangeArrowheads="1"/>
              </p:cNvSpPr>
              <p:nvPr/>
            </p:nvSpPr>
            <p:spPr bwMode="auto">
              <a:xfrm>
                <a:off x="74676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2" name="Oval 33"/>
              <p:cNvSpPr>
                <a:spLocks noChangeArrowheads="1"/>
              </p:cNvSpPr>
              <p:nvPr/>
            </p:nvSpPr>
            <p:spPr bwMode="auto">
              <a:xfrm>
                <a:off x="7226077" y="2280758"/>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3" name="Oval 34"/>
              <p:cNvSpPr>
                <a:spLocks noChangeArrowheads="1"/>
              </p:cNvSpPr>
              <p:nvPr/>
            </p:nvSpPr>
            <p:spPr bwMode="auto">
              <a:xfrm>
                <a:off x="7315200" y="1485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4" name="Oval 35"/>
              <p:cNvSpPr>
                <a:spLocks noChangeArrowheads="1"/>
              </p:cNvSpPr>
              <p:nvPr/>
            </p:nvSpPr>
            <p:spPr bwMode="auto">
              <a:xfrm>
                <a:off x="7048500" y="22479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5" name="Oval 36"/>
              <p:cNvSpPr>
                <a:spLocks noChangeArrowheads="1"/>
              </p:cNvSpPr>
              <p:nvPr/>
            </p:nvSpPr>
            <p:spPr bwMode="auto">
              <a:xfrm>
                <a:off x="69342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6" name="Oval 15"/>
              <p:cNvSpPr>
                <a:spLocks noChangeArrowheads="1"/>
              </p:cNvSpPr>
              <p:nvPr/>
            </p:nvSpPr>
            <p:spPr bwMode="auto">
              <a:xfrm>
                <a:off x="8096250" y="1704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67" name="Oval 19"/>
              <p:cNvSpPr>
                <a:spLocks noChangeArrowheads="1"/>
              </p:cNvSpPr>
              <p:nvPr/>
            </p:nvSpPr>
            <p:spPr bwMode="auto">
              <a:xfrm>
                <a:off x="8248650" y="2009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68" name="Oval 20"/>
              <p:cNvSpPr>
                <a:spLocks noChangeArrowheads="1"/>
              </p:cNvSpPr>
              <p:nvPr/>
            </p:nvSpPr>
            <p:spPr bwMode="auto">
              <a:xfrm>
                <a:off x="8401050" y="1628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69" name="Oval 21"/>
              <p:cNvSpPr>
                <a:spLocks noChangeArrowheads="1"/>
              </p:cNvSpPr>
              <p:nvPr/>
            </p:nvSpPr>
            <p:spPr bwMode="auto">
              <a:xfrm>
                <a:off x="8248650" y="1857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70" name="Oval 22"/>
              <p:cNvSpPr>
                <a:spLocks noChangeArrowheads="1"/>
              </p:cNvSpPr>
              <p:nvPr/>
            </p:nvSpPr>
            <p:spPr bwMode="auto">
              <a:xfrm>
                <a:off x="8401050" y="1476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71" name="Oval 23"/>
              <p:cNvSpPr>
                <a:spLocks noChangeArrowheads="1"/>
              </p:cNvSpPr>
              <p:nvPr/>
            </p:nvSpPr>
            <p:spPr bwMode="auto">
              <a:xfrm>
                <a:off x="79438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72" name="Oval 24"/>
              <p:cNvSpPr>
                <a:spLocks noChangeArrowheads="1"/>
              </p:cNvSpPr>
              <p:nvPr/>
            </p:nvSpPr>
            <p:spPr bwMode="auto">
              <a:xfrm>
                <a:off x="8096250" y="1476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73" name="Oval 25"/>
              <p:cNvSpPr>
                <a:spLocks noChangeArrowheads="1"/>
              </p:cNvSpPr>
              <p:nvPr/>
            </p:nvSpPr>
            <p:spPr bwMode="auto">
              <a:xfrm>
                <a:off x="7905750" y="15906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74" name="Oval 26"/>
              <p:cNvSpPr>
                <a:spLocks noChangeArrowheads="1"/>
              </p:cNvSpPr>
              <p:nvPr/>
            </p:nvSpPr>
            <p:spPr bwMode="auto">
              <a:xfrm>
                <a:off x="8248650" y="1628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b="1">
                  <a:solidFill>
                    <a:srgbClr val="0000FF"/>
                  </a:solidFill>
                </a:endParaRPr>
              </a:p>
            </p:txBody>
          </p:sp>
          <p:sp>
            <p:nvSpPr>
              <p:cNvPr id="75" name="Oval 27"/>
              <p:cNvSpPr>
                <a:spLocks noChangeArrowheads="1"/>
              </p:cNvSpPr>
              <p:nvPr/>
            </p:nvSpPr>
            <p:spPr bwMode="auto">
              <a:xfrm>
                <a:off x="7943850" y="17811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76" name="Oval 28"/>
              <p:cNvSpPr>
                <a:spLocks noChangeArrowheads="1"/>
              </p:cNvSpPr>
              <p:nvPr/>
            </p:nvSpPr>
            <p:spPr bwMode="auto">
              <a:xfrm>
                <a:off x="80962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77" name="Oval 29"/>
              <p:cNvSpPr>
                <a:spLocks noChangeArrowheads="1"/>
              </p:cNvSpPr>
              <p:nvPr/>
            </p:nvSpPr>
            <p:spPr bwMode="auto">
              <a:xfrm>
                <a:off x="8401050" y="2009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78" name="Oval 30"/>
              <p:cNvSpPr>
                <a:spLocks noChangeArrowheads="1"/>
              </p:cNvSpPr>
              <p:nvPr/>
            </p:nvSpPr>
            <p:spPr bwMode="auto">
              <a:xfrm>
                <a:off x="85534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79" name="Oval 31"/>
              <p:cNvSpPr>
                <a:spLocks noChangeArrowheads="1"/>
              </p:cNvSpPr>
              <p:nvPr/>
            </p:nvSpPr>
            <p:spPr bwMode="auto">
              <a:xfrm>
                <a:off x="8629650" y="1704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80" name="Oval 32"/>
              <p:cNvSpPr>
                <a:spLocks noChangeArrowheads="1"/>
              </p:cNvSpPr>
              <p:nvPr/>
            </p:nvSpPr>
            <p:spPr bwMode="auto">
              <a:xfrm>
                <a:off x="8477250" y="17811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81" name="Oval 37"/>
              <p:cNvSpPr>
                <a:spLocks noChangeArrowheads="1"/>
              </p:cNvSpPr>
              <p:nvPr/>
            </p:nvSpPr>
            <p:spPr bwMode="auto">
              <a:xfrm>
                <a:off x="8020050" y="2085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82" name="Rectangle 1"/>
              <p:cNvSpPr>
                <a:spLocks noChangeArrowheads="1"/>
              </p:cNvSpPr>
              <p:nvPr/>
            </p:nvSpPr>
            <p:spPr bwMode="auto">
              <a:xfrm>
                <a:off x="6781800" y="1295400"/>
                <a:ext cx="2042907" cy="11811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sp>
            <p:nvSpPr>
              <p:cNvPr id="83" name="Oval 2"/>
              <p:cNvSpPr>
                <a:spLocks noChangeArrowheads="1"/>
              </p:cNvSpPr>
              <p:nvPr/>
            </p:nvSpPr>
            <p:spPr bwMode="auto">
              <a:xfrm>
                <a:off x="7600950" y="1385888"/>
                <a:ext cx="1143000" cy="809624"/>
              </a:xfrm>
              <a:prstGeom prst="ellipse">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sp>
            <p:nvSpPr>
              <p:cNvPr id="84" name="Oval 44"/>
              <p:cNvSpPr>
                <a:spLocks noChangeArrowheads="1"/>
              </p:cNvSpPr>
              <p:nvPr/>
            </p:nvSpPr>
            <p:spPr bwMode="auto">
              <a:xfrm rot="3005671">
                <a:off x="6910448" y="1473379"/>
                <a:ext cx="782476" cy="405040"/>
              </a:xfrm>
              <a:prstGeom prst="ellipse">
                <a:avLst/>
              </a:prstGeom>
              <a:noFill/>
              <a:ln w="28575" algn="ctr">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grpSp>
        <p:sp>
          <p:nvSpPr>
            <p:cNvPr id="42" name="TextBox 41"/>
            <p:cNvSpPr txBox="1"/>
            <p:nvPr/>
          </p:nvSpPr>
          <p:spPr>
            <a:xfrm>
              <a:off x="9351754" y="2362645"/>
              <a:ext cx="1220138" cy="276225"/>
            </a:xfrm>
            <a:prstGeom prst="rect">
              <a:avLst/>
            </a:prstGeom>
            <a:solidFill>
              <a:srgbClr val="E48312"/>
            </a:solidFill>
          </p:spPr>
          <p:txBody>
            <a:bodyPr wrap="square">
              <a:spAutoFit/>
            </a:bodyPr>
            <a:lstStyle/>
            <a:p>
              <a:pPr defTabSz="914400" fontAlgn="base">
                <a:spcBef>
                  <a:spcPct val="0"/>
                </a:spcBef>
                <a:spcAft>
                  <a:spcPct val="0"/>
                </a:spcAft>
                <a:defRPr/>
              </a:pPr>
              <a:r>
                <a:rPr lang="en-US" sz="1200" b="1" dirty="0">
                  <a:solidFill>
                    <a:srgbClr val="000000"/>
                  </a:solidFill>
                </a:rPr>
                <a:t>Ground Truth </a:t>
              </a:r>
              <a:r>
                <a:rPr lang="en-US" sz="1200" b="1" i="1" dirty="0">
                  <a:solidFill>
                    <a:srgbClr val="000000"/>
                  </a:solidFill>
                </a:rPr>
                <a:t>T</a:t>
              </a:r>
              <a:r>
                <a:rPr lang="en-US" sz="1200" b="1" i="1" baseline="-25000" dirty="0">
                  <a:solidFill>
                    <a:srgbClr val="000000"/>
                  </a:solidFill>
                </a:rPr>
                <a:t>1</a:t>
              </a:r>
            </a:p>
          </p:txBody>
        </p:sp>
        <p:sp>
          <p:nvSpPr>
            <p:cNvPr id="43" name="TextBox 46"/>
            <p:cNvSpPr txBox="1">
              <a:spLocks noChangeArrowheads="1"/>
            </p:cNvSpPr>
            <p:nvPr/>
          </p:nvSpPr>
          <p:spPr bwMode="auto">
            <a:xfrm>
              <a:off x="10599349" y="2359850"/>
              <a:ext cx="395287" cy="2762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r>
                <a:rPr lang="en-US" altLang="en-US" sz="1200" b="1" i="1" dirty="0">
                  <a:solidFill>
                    <a:srgbClr val="000000"/>
                  </a:solidFill>
                </a:rPr>
                <a:t>T</a:t>
              </a:r>
              <a:r>
                <a:rPr lang="en-US" altLang="en-US" sz="1200" b="1" i="1" baseline="-25000" dirty="0">
                  <a:solidFill>
                    <a:srgbClr val="000000"/>
                  </a:solidFill>
                </a:rPr>
                <a:t>2</a:t>
              </a:r>
            </a:p>
          </p:txBody>
        </p:sp>
        <p:sp>
          <p:nvSpPr>
            <p:cNvPr id="44" name="TextBox 43"/>
            <p:cNvSpPr txBox="1">
              <a:spLocks noChangeArrowheads="1"/>
            </p:cNvSpPr>
            <p:nvPr/>
          </p:nvSpPr>
          <p:spPr bwMode="auto">
            <a:xfrm>
              <a:off x="9439271" y="2631760"/>
              <a:ext cx="929361" cy="307777"/>
            </a:xfrm>
            <a:prstGeom prst="rect">
              <a:avLst/>
            </a:prstGeom>
            <a:noFill/>
            <a:ln w="28575">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1" fontAlgn="base" hangingPunct="1">
                <a:spcBef>
                  <a:spcPct val="0"/>
                </a:spcBef>
                <a:spcAft>
                  <a:spcPct val="0"/>
                </a:spcAft>
                <a:buClrTx/>
                <a:buSzTx/>
                <a:buFont typeface="Wingdings" panose="05000000000000000000" pitchFamily="2" charset="2"/>
                <a:buNone/>
              </a:pPr>
              <a:r>
                <a:rPr lang="en-US" altLang="en-US" sz="1400" b="1" dirty="0">
                  <a:solidFill>
                    <a:srgbClr val="000000"/>
                  </a:solidFill>
                  <a:latin typeface="+mn-lt"/>
                </a:rPr>
                <a:t>Cluster </a:t>
              </a:r>
              <a:r>
                <a:rPr lang="en-US" altLang="en-US" sz="1400" b="1" i="1" dirty="0">
                  <a:solidFill>
                    <a:srgbClr val="000000"/>
                  </a:solidFill>
                  <a:latin typeface="+mn-lt"/>
                </a:rPr>
                <a:t>C</a:t>
              </a:r>
              <a:r>
                <a:rPr lang="en-US" altLang="en-US" sz="1400" b="1" i="1" baseline="-25000" dirty="0">
                  <a:solidFill>
                    <a:srgbClr val="000000"/>
                  </a:solidFill>
                  <a:latin typeface="+mn-lt"/>
                </a:rPr>
                <a:t>1</a:t>
              </a:r>
            </a:p>
          </p:txBody>
        </p:sp>
        <p:sp>
          <p:nvSpPr>
            <p:cNvPr id="45" name="TextBox 49"/>
            <p:cNvSpPr txBox="1">
              <a:spLocks noChangeArrowheads="1"/>
            </p:cNvSpPr>
            <p:nvPr/>
          </p:nvSpPr>
          <p:spPr bwMode="auto">
            <a:xfrm>
              <a:off x="10410045" y="2638870"/>
              <a:ext cx="402888" cy="30777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1" fontAlgn="base" hangingPunct="1">
                <a:spcBef>
                  <a:spcPct val="0"/>
                </a:spcBef>
                <a:spcAft>
                  <a:spcPct val="0"/>
                </a:spcAft>
                <a:buClrTx/>
                <a:buSzTx/>
                <a:buFont typeface="Wingdings" panose="05000000000000000000" pitchFamily="2" charset="2"/>
                <a:buNone/>
              </a:pPr>
              <a:r>
                <a:rPr lang="en-US" altLang="en-US" sz="1400" b="1" i="1" dirty="0">
                  <a:solidFill>
                    <a:srgbClr val="000000"/>
                  </a:solidFill>
                  <a:latin typeface="+mn-lt"/>
                  <a:ea typeface="Tahoma" panose="020B0604030504040204" pitchFamily="34" charset="0"/>
                  <a:cs typeface="Tahoma" panose="020B0604030504040204" pitchFamily="34" charset="0"/>
                </a:rPr>
                <a:t>C</a:t>
              </a:r>
              <a:r>
                <a:rPr lang="en-US" altLang="en-US" sz="1400" b="1" i="1" baseline="-25000" dirty="0">
                  <a:solidFill>
                    <a:srgbClr val="000000"/>
                  </a:solidFill>
                  <a:latin typeface="+mn-lt"/>
                  <a:ea typeface="Tahoma" panose="020B0604030504040204" pitchFamily="34" charset="0"/>
                  <a:cs typeface="Tahoma" panose="020B0604030504040204" pitchFamily="34" charset="0"/>
                </a:rPr>
                <a:t>2</a:t>
              </a:r>
            </a:p>
          </p:txBody>
        </p:sp>
        <p:sp>
          <p:nvSpPr>
            <p:cNvPr id="46" name="Oval 35"/>
            <p:cNvSpPr>
              <a:spLocks noChangeArrowheads="1"/>
            </p:cNvSpPr>
            <p:nvPr/>
          </p:nvSpPr>
          <p:spPr bwMode="auto">
            <a:xfrm>
              <a:off x="9505904" y="1979325"/>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47" name="Oval 33"/>
            <p:cNvSpPr>
              <a:spLocks noChangeArrowheads="1"/>
            </p:cNvSpPr>
            <p:nvPr/>
          </p:nvSpPr>
          <p:spPr bwMode="auto">
            <a:xfrm>
              <a:off x="9836299" y="2013771"/>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48" name="Oval 2"/>
            <p:cNvSpPr>
              <a:spLocks noChangeArrowheads="1"/>
            </p:cNvSpPr>
            <p:nvPr/>
          </p:nvSpPr>
          <p:spPr bwMode="auto">
            <a:xfrm rot="1766439">
              <a:off x="9313760" y="1769947"/>
              <a:ext cx="911640" cy="485929"/>
            </a:xfrm>
            <a:prstGeom prst="ellipse">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sp>
          <p:nvSpPr>
            <p:cNvPr id="49" name="Oval 33"/>
            <p:cNvSpPr>
              <a:spLocks noChangeArrowheads="1"/>
            </p:cNvSpPr>
            <p:nvPr/>
          </p:nvSpPr>
          <p:spPr bwMode="auto">
            <a:xfrm>
              <a:off x="9988699" y="2166171"/>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50" name="TextBox 46"/>
            <p:cNvSpPr txBox="1">
              <a:spLocks noChangeArrowheads="1"/>
            </p:cNvSpPr>
            <p:nvPr/>
          </p:nvSpPr>
          <p:spPr bwMode="auto">
            <a:xfrm>
              <a:off x="11012611" y="2359849"/>
              <a:ext cx="395287" cy="276225"/>
            </a:xfrm>
            <a:prstGeom prst="rect">
              <a:avLst/>
            </a:prstGeom>
            <a:solidFill>
              <a:schemeClr val="tx1">
                <a:lumMod val="85000"/>
                <a:lumOff val="15000"/>
              </a:schemeClr>
            </a:solidFill>
            <a:ln>
              <a:noFill/>
            </a:ln>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r>
                <a:rPr lang="en-US" altLang="en-US" sz="1200" b="1" i="1" dirty="0">
                  <a:ln w="10160">
                    <a:solidFill>
                      <a:schemeClr val="accent5"/>
                    </a:solidFill>
                    <a:prstDash val="solid"/>
                  </a:ln>
                  <a:solidFill>
                    <a:srgbClr val="FFFFFF"/>
                  </a:solidFill>
                  <a:effectLst>
                    <a:outerShdw blurRad="38100" dist="22860" dir="5400000" algn="tl" rotWithShape="0">
                      <a:srgbClr val="000000">
                        <a:alpha val="30000"/>
                      </a:srgbClr>
                    </a:outerShdw>
                  </a:effectLst>
                </a:rPr>
                <a:t>T</a:t>
              </a:r>
              <a:r>
                <a:rPr lang="en-US" altLang="en-US" sz="1200" b="1" i="1" baseline="-25000" dirty="0">
                  <a:ln w="10160">
                    <a:solidFill>
                      <a:schemeClr val="accent5"/>
                    </a:solidFill>
                    <a:prstDash val="solid"/>
                  </a:ln>
                  <a:solidFill>
                    <a:srgbClr val="FFFFFF"/>
                  </a:solidFill>
                  <a:effectLst>
                    <a:outerShdw blurRad="38100" dist="22860" dir="5400000" algn="tl" rotWithShape="0">
                      <a:srgbClr val="000000">
                        <a:alpha val="30000"/>
                      </a:srgbClr>
                    </a:outerShdw>
                  </a:effectLst>
                </a:rPr>
                <a:t>3</a:t>
              </a:r>
            </a:p>
          </p:txBody>
        </p:sp>
        <p:sp>
          <p:nvSpPr>
            <p:cNvPr id="51" name="TextBox 49"/>
            <p:cNvSpPr txBox="1">
              <a:spLocks noChangeArrowheads="1"/>
            </p:cNvSpPr>
            <p:nvPr/>
          </p:nvSpPr>
          <p:spPr bwMode="auto">
            <a:xfrm>
              <a:off x="10885310" y="2638870"/>
              <a:ext cx="402888" cy="307777"/>
            </a:xfrm>
            <a:prstGeom prst="rect">
              <a:avLst/>
            </a:prstGeom>
            <a:noFill/>
            <a:ln w="28575">
              <a:solidFill>
                <a:schemeClr val="tx1">
                  <a:lumMod val="85000"/>
                  <a:lumOff val="1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1" fontAlgn="base" hangingPunct="1">
                <a:spcBef>
                  <a:spcPct val="0"/>
                </a:spcBef>
                <a:spcAft>
                  <a:spcPct val="0"/>
                </a:spcAft>
                <a:buClrTx/>
                <a:buSzTx/>
                <a:buFont typeface="Wingdings" panose="05000000000000000000" pitchFamily="2" charset="2"/>
                <a:buNone/>
              </a:pPr>
              <a:r>
                <a:rPr lang="en-US" altLang="en-US" sz="1400" b="1" i="1" dirty="0">
                  <a:solidFill>
                    <a:srgbClr val="000000"/>
                  </a:solidFill>
                  <a:latin typeface="+mn-lt"/>
                </a:rPr>
                <a:t>C</a:t>
              </a:r>
              <a:r>
                <a:rPr lang="en-US" altLang="en-US" sz="1400" b="1" i="1" baseline="-25000" dirty="0">
                  <a:solidFill>
                    <a:srgbClr val="000000"/>
                  </a:solidFill>
                  <a:latin typeface="+mn-lt"/>
                </a:rPr>
                <a:t>3</a:t>
              </a:r>
            </a:p>
          </p:txBody>
        </p:sp>
      </p:grpSp>
      <p:graphicFrame>
        <p:nvGraphicFramePr>
          <p:cNvPr id="2" name="Object 1"/>
          <p:cNvGraphicFramePr>
            <a:graphicFrameLocks noChangeAspect="1"/>
          </p:cNvGraphicFramePr>
          <p:nvPr>
            <p:extLst/>
          </p:nvPr>
        </p:nvGraphicFramePr>
        <p:xfrm>
          <a:off x="7070112" y="1437399"/>
          <a:ext cx="3800016" cy="950004"/>
        </p:xfrm>
        <a:graphic>
          <a:graphicData uri="http://schemas.openxmlformats.org/presentationml/2006/ole">
            <mc:AlternateContent xmlns:mc="http://schemas.openxmlformats.org/markup-compatibility/2006">
              <mc:Choice xmlns:v="urn:schemas-microsoft-com:vml" Requires="v">
                <p:oleObj spid="_x0000_s20508" name="Equation" r:id="rId5" imgW="1981080" imgH="495000" progId="Equation.DSMT4">
                  <p:embed/>
                </p:oleObj>
              </mc:Choice>
              <mc:Fallback>
                <p:oleObj name="Equation" r:id="rId5" imgW="1981080" imgH="495000" progId="Equation.DSMT4">
                  <p:embed/>
                  <p:pic>
                    <p:nvPicPr>
                      <p:cNvPr id="0" name=""/>
                      <p:cNvPicPr/>
                      <p:nvPr/>
                    </p:nvPicPr>
                    <p:blipFill>
                      <a:blip r:embed="rId6"/>
                      <a:stretch>
                        <a:fillRect/>
                      </a:stretch>
                    </p:blipFill>
                    <p:spPr>
                      <a:xfrm>
                        <a:off x="7070112" y="1437399"/>
                        <a:ext cx="3800016" cy="950004"/>
                      </a:xfrm>
                      <a:prstGeom prst="rect">
                        <a:avLst/>
                      </a:prstGeom>
                    </p:spPr>
                  </p:pic>
                </p:oleObj>
              </mc:Fallback>
            </mc:AlternateContent>
          </a:graphicData>
        </a:graphic>
      </p:graphicFrame>
    </p:spTree>
    <p:extLst>
      <p:ext uri="{BB962C8B-B14F-4D97-AF65-F5344CB8AC3E}">
        <p14:creationId xmlns:p14="http://schemas.microsoft.com/office/powerpoint/2010/main" val="3924390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33652" y="281403"/>
            <a:ext cx="12456405" cy="609600"/>
          </a:xfrm>
        </p:spPr>
        <p:txBody>
          <a:bodyPr vert="horz" lIns="92075" tIns="46038" rIns="92075" bIns="46038" rtlCol="0" anchor="ctr">
            <a:noAutofit/>
          </a:bodyPr>
          <a:lstStyle/>
          <a:p>
            <a:r>
              <a:rPr lang="en-US" altLang="zh-CN" sz="3800" dirty="0">
                <a:ea typeface="SimSun" panose="02010600030101010101" pitchFamily="2" charset="-122"/>
              </a:rPr>
              <a:t>Pairwise </a:t>
            </a:r>
            <a:r>
              <a:rPr lang="en-US" altLang="zh-CN" sz="3800" dirty="0">
                <a:solidFill>
                  <a:srgbClr val="000000"/>
                </a:solidFill>
              </a:rPr>
              <a:t>Measures: Four Possibilities for Truth Assignment</a:t>
            </a:r>
            <a:endParaRPr lang="en-US" altLang="zh-CN" sz="3800" dirty="0">
              <a:ea typeface="SimSun" panose="02010600030101010101" pitchFamily="2" charset="-122"/>
            </a:endParaRPr>
          </a:p>
        </p:txBody>
      </p:sp>
      <p:sp>
        <p:nvSpPr>
          <p:cNvPr id="45" name="Rectangle 3"/>
          <p:cNvSpPr txBox="1">
            <a:spLocks noChangeArrowheads="1"/>
          </p:cNvSpPr>
          <p:nvPr/>
        </p:nvSpPr>
        <p:spPr>
          <a:xfrm>
            <a:off x="505182" y="1169050"/>
            <a:ext cx="10872428" cy="5462873"/>
          </a:xfrm>
          <a:prstGeom prst="rect">
            <a:avLst/>
          </a:prstGeom>
        </p:spPr>
        <p:txBody>
          <a:bodyPr vert="horz" lIns="92075" tIns="46038" rIns="92075" bIns="46038" rtlCol="0">
            <a:noAutofit/>
          </a:bodyPr>
          <a:lstStyle>
            <a:lvl1pPr marL="341313" indent="-341313" algn="l" defTabSz="914377"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88" indent="-373063" algn="l" defTabSz="914377"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96" indent="-300031" algn="l" defTabSz="914377"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813" indent="-290513" algn="l" defTabSz="914377"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3000" indent="-274638" algn="l" defTabSz="914377"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r>
              <a:rPr lang="en-US" altLang="zh-CN" b="1" dirty="0">
                <a:solidFill>
                  <a:srgbClr val="000000"/>
                </a:solidFill>
              </a:rPr>
              <a:t>Four possibilities </a:t>
            </a:r>
            <a:r>
              <a:rPr lang="en-US" altLang="zh-CN" dirty="0">
                <a:solidFill>
                  <a:srgbClr val="000000"/>
                </a:solidFill>
              </a:rPr>
              <a:t>based on the agreement between cluster label and partition label</a:t>
            </a:r>
          </a:p>
          <a:p>
            <a:pPr lvl="1"/>
            <a:r>
              <a:rPr lang="en-US" altLang="zh-CN" i="1" dirty="0">
                <a:solidFill>
                  <a:srgbClr val="000000"/>
                </a:solidFill>
              </a:rPr>
              <a:t>TP</a:t>
            </a:r>
            <a:r>
              <a:rPr lang="en-US" altLang="zh-CN" dirty="0">
                <a:solidFill>
                  <a:srgbClr val="000000"/>
                </a:solidFill>
              </a:rPr>
              <a:t>: true positive—Two points </a:t>
            </a:r>
            <a:r>
              <a:rPr lang="en-US" altLang="zh-CN" b="1" i="1" dirty="0">
                <a:solidFill>
                  <a:srgbClr val="000000"/>
                </a:solidFill>
              </a:rPr>
              <a:t>x</a:t>
            </a:r>
            <a:r>
              <a:rPr lang="en-US" altLang="zh-CN" i="1" baseline="-25000" dirty="0">
                <a:solidFill>
                  <a:srgbClr val="000000"/>
                </a:solidFill>
              </a:rPr>
              <a:t>i</a:t>
            </a:r>
            <a:r>
              <a:rPr lang="en-US" altLang="zh-CN" dirty="0">
                <a:solidFill>
                  <a:srgbClr val="000000"/>
                </a:solidFill>
              </a:rPr>
              <a:t> and </a:t>
            </a:r>
            <a:r>
              <a:rPr lang="en-US" altLang="zh-CN" b="1" i="1" dirty="0" err="1">
                <a:solidFill>
                  <a:srgbClr val="000000"/>
                </a:solidFill>
              </a:rPr>
              <a:t>x</a:t>
            </a:r>
            <a:r>
              <a:rPr lang="en-US" altLang="zh-CN" i="1" baseline="-25000" dirty="0" err="1">
                <a:solidFill>
                  <a:srgbClr val="000000"/>
                </a:solidFill>
              </a:rPr>
              <a:t>j</a:t>
            </a:r>
            <a:r>
              <a:rPr lang="en-US" altLang="zh-CN" dirty="0">
                <a:solidFill>
                  <a:srgbClr val="000000"/>
                </a:solidFill>
              </a:rPr>
              <a:t> belong to the same partition </a:t>
            </a:r>
            <a:r>
              <a:rPr lang="en-US" altLang="zh-CN" i="1" dirty="0">
                <a:solidFill>
                  <a:srgbClr val="000000"/>
                </a:solidFill>
              </a:rPr>
              <a:t>T ,</a:t>
            </a:r>
            <a:r>
              <a:rPr lang="en-US" altLang="zh-CN" dirty="0">
                <a:solidFill>
                  <a:srgbClr val="000000"/>
                </a:solidFill>
              </a:rPr>
              <a:t> and they also in the same cluster </a:t>
            </a:r>
            <a:r>
              <a:rPr lang="en-US" altLang="zh-CN" i="1" dirty="0">
                <a:solidFill>
                  <a:srgbClr val="000000"/>
                </a:solidFill>
              </a:rPr>
              <a:t>C</a:t>
            </a:r>
            <a:endParaRPr lang="en-US" altLang="zh-CN" dirty="0">
              <a:solidFill>
                <a:srgbClr val="000000"/>
              </a:solidFill>
            </a:endParaRPr>
          </a:p>
          <a:p>
            <a:pPr lvl="1"/>
            <a:endParaRPr lang="en-US" altLang="zh-CN" dirty="0">
              <a:solidFill>
                <a:srgbClr val="000000"/>
              </a:solidFill>
            </a:endParaRPr>
          </a:p>
          <a:p>
            <a:pPr marL="622300" lvl="3" indent="0">
              <a:buNone/>
            </a:pPr>
            <a:r>
              <a:rPr lang="en-US" altLang="zh-CN" dirty="0">
                <a:solidFill>
                  <a:srgbClr val="000000"/>
                </a:solidFill>
              </a:rPr>
              <a:t>where </a:t>
            </a:r>
            <a:r>
              <a:rPr lang="en-US" altLang="zh-CN" i="1" dirty="0" err="1">
                <a:solidFill>
                  <a:srgbClr val="000000"/>
                </a:solidFill>
              </a:rPr>
              <a:t>y</a:t>
            </a:r>
            <a:r>
              <a:rPr lang="en-US" altLang="zh-CN" i="1" baseline="-25000" dirty="0" err="1">
                <a:solidFill>
                  <a:srgbClr val="000000"/>
                </a:solidFill>
              </a:rPr>
              <a:t>i</a:t>
            </a:r>
            <a:r>
              <a:rPr lang="en-US" altLang="zh-CN" dirty="0">
                <a:solidFill>
                  <a:srgbClr val="000000"/>
                </a:solidFill>
              </a:rPr>
              <a:t>: the true partition label , and      : the cluster label for point </a:t>
            </a:r>
            <a:r>
              <a:rPr lang="en-US" altLang="zh-CN" b="1" i="1" dirty="0">
                <a:solidFill>
                  <a:srgbClr val="000000"/>
                </a:solidFill>
              </a:rPr>
              <a:t>x</a:t>
            </a:r>
            <a:r>
              <a:rPr lang="en-US" altLang="zh-CN" i="1" baseline="-25000" dirty="0">
                <a:solidFill>
                  <a:srgbClr val="000000"/>
                </a:solidFill>
              </a:rPr>
              <a:t>i</a:t>
            </a:r>
            <a:r>
              <a:rPr lang="en-US" altLang="zh-CN" i="1" dirty="0">
                <a:solidFill>
                  <a:srgbClr val="000000"/>
                </a:solidFill>
              </a:rPr>
              <a:t> </a:t>
            </a:r>
          </a:p>
          <a:p>
            <a:pPr lvl="1"/>
            <a:r>
              <a:rPr lang="en-US" altLang="zh-CN" i="1" dirty="0">
                <a:solidFill>
                  <a:srgbClr val="000000"/>
                </a:solidFill>
              </a:rPr>
              <a:t>FN</a:t>
            </a:r>
            <a:r>
              <a:rPr lang="en-US" altLang="zh-CN" dirty="0">
                <a:solidFill>
                  <a:srgbClr val="000000"/>
                </a:solidFill>
              </a:rPr>
              <a:t>: false negative:</a:t>
            </a:r>
          </a:p>
          <a:p>
            <a:pPr lvl="1"/>
            <a:r>
              <a:rPr lang="en-US" altLang="zh-CN" i="1" dirty="0">
                <a:solidFill>
                  <a:srgbClr val="000000"/>
                </a:solidFill>
              </a:rPr>
              <a:t>FP: false positive</a:t>
            </a:r>
          </a:p>
          <a:p>
            <a:pPr lvl="1"/>
            <a:r>
              <a:rPr lang="en-US" altLang="zh-CN" i="1" dirty="0">
                <a:solidFill>
                  <a:srgbClr val="000000"/>
                </a:solidFill>
              </a:rPr>
              <a:t>TN</a:t>
            </a:r>
            <a:r>
              <a:rPr lang="en-US" altLang="zh-CN" dirty="0">
                <a:solidFill>
                  <a:srgbClr val="000000"/>
                </a:solidFill>
              </a:rPr>
              <a:t>: true negative</a:t>
            </a:r>
            <a:endParaRPr lang="en-US" altLang="zh-CN" u="sng" dirty="0">
              <a:solidFill>
                <a:srgbClr val="000000"/>
              </a:solidFill>
            </a:endParaRPr>
          </a:p>
          <a:p>
            <a:r>
              <a:rPr lang="en-US" altLang="zh-CN" dirty="0">
                <a:solidFill>
                  <a:srgbClr val="000000"/>
                </a:solidFill>
              </a:rPr>
              <a:t>Calculate the four measures:</a:t>
            </a:r>
          </a:p>
          <a:p>
            <a:endParaRPr lang="en-US" altLang="zh-CN" dirty="0">
              <a:solidFill>
                <a:srgbClr val="000000"/>
              </a:solidFill>
            </a:endParaRPr>
          </a:p>
          <a:p>
            <a:endParaRPr lang="en-US" altLang="zh-CN" dirty="0">
              <a:solidFill>
                <a:srgbClr val="000000"/>
              </a:solidFill>
            </a:endParaRPr>
          </a:p>
          <a:p>
            <a:endParaRPr lang="en-US" altLang="zh-CN" dirty="0">
              <a:solidFill>
                <a:srgbClr val="000000"/>
              </a:solidFill>
            </a:endParaRPr>
          </a:p>
        </p:txBody>
      </p:sp>
      <p:graphicFrame>
        <p:nvGraphicFramePr>
          <p:cNvPr id="47" name="Object 46"/>
          <p:cNvGraphicFramePr>
            <a:graphicFrameLocks noChangeAspect="1"/>
          </p:cNvGraphicFramePr>
          <p:nvPr>
            <p:extLst/>
          </p:nvPr>
        </p:nvGraphicFramePr>
        <p:xfrm>
          <a:off x="1016596" y="5073338"/>
          <a:ext cx="4418013" cy="895350"/>
        </p:xfrm>
        <a:graphic>
          <a:graphicData uri="http://schemas.openxmlformats.org/presentationml/2006/ole">
            <mc:AlternateContent xmlns:mc="http://schemas.openxmlformats.org/markup-compatibility/2006">
              <mc:Choice xmlns:v="urn:schemas-microsoft-com:vml" Requires="v">
                <p:oleObj spid="_x0000_s21766" name="Equation" r:id="rId4" imgW="2247840" imgH="444240" progId="Equation.DSMT4">
                  <p:embed/>
                </p:oleObj>
              </mc:Choice>
              <mc:Fallback>
                <p:oleObj name="Equation" r:id="rId4" imgW="2247840" imgH="444240" progId="Equation.DSMT4">
                  <p:embed/>
                  <p:pic>
                    <p:nvPicPr>
                      <p:cNvPr id="0" name=""/>
                      <p:cNvPicPr/>
                      <p:nvPr/>
                    </p:nvPicPr>
                    <p:blipFill>
                      <a:blip r:embed="rId5"/>
                      <a:stretch>
                        <a:fillRect/>
                      </a:stretch>
                    </p:blipFill>
                    <p:spPr>
                      <a:xfrm>
                        <a:off x="1016596" y="5073338"/>
                        <a:ext cx="4418013" cy="895350"/>
                      </a:xfrm>
                      <a:prstGeom prst="rect">
                        <a:avLst/>
                      </a:prstGeom>
                    </p:spPr>
                  </p:pic>
                </p:oleObj>
              </mc:Fallback>
            </mc:AlternateContent>
          </a:graphicData>
        </a:graphic>
      </p:graphicFrame>
      <p:graphicFrame>
        <p:nvGraphicFramePr>
          <p:cNvPr id="57" name="Object 56"/>
          <p:cNvGraphicFramePr>
            <a:graphicFrameLocks noChangeAspect="1"/>
          </p:cNvGraphicFramePr>
          <p:nvPr>
            <p:extLst/>
          </p:nvPr>
        </p:nvGraphicFramePr>
        <p:xfrm>
          <a:off x="5610912" y="5073338"/>
          <a:ext cx="2346325" cy="895350"/>
        </p:xfrm>
        <a:graphic>
          <a:graphicData uri="http://schemas.openxmlformats.org/presentationml/2006/ole">
            <mc:AlternateContent xmlns:mc="http://schemas.openxmlformats.org/markup-compatibility/2006">
              <mc:Choice xmlns:v="urn:schemas-microsoft-com:vml" Requires="v">
                <p:oleObj spid="_x0000_s21767" name="Equation" r:id="rId6" imgW="1193760" imgH="444240" progId="Equation.DSMT4">
                  <p:embed/>
                </p:oleObj>
              </mc:Choice>
              <mc:Fallback>
                <p:oleObj name="Equation" r:id="rId6" imgW="1193760" imgH="444240" progId="Equation.DSMT4">
                  <p:embed/>
                  <p:pic>
                    <p:nvPicPr>
                      <p:cNvPr id="0" name=""/>
                      <p:cNvPicPr/>
                      <p:nvPr/>
                    </p:nvPicPr>
                    <p:blipFill>
                      <a:blip r:embed="rId7"/>
                      <a:stretch>
                        <a:fillRect/>
                      </a:stretch>
                    </p:blipFill>
                    <p:spPr>
                      <a:xfrm>
                        <a:off x="5610912" y="5073338"/>
                        <a:ext cx="2346325" cy="895350"/>
                      </a:xfrm>
                      <a:prstGeom prst="rect">
                        <a:avLst/>
                      </a:prstGeom>
                    </p:spPr>
                  </p:pic>
                </p:oleObj>
              </mc:Fallback>
            </mc:AlternateContent>
          </a:graphicData>
        </a:graphic>
      </p:graphicFrame>
      <p:graphicFrame>
        <p:nvGraphicFramePr>
          <p:cNvPr id="58" name="Object 57"/>
          <p:cNvGraphicFramePr>
            <a:graphicFrameLocks noChangeAspect="1"/>
          </p:cNvGraphicFramePr>
          <p:nvPr>
            <p:extLst/>
          </p:nvPr>
        </p:nvGraphicFramePr>
        <p:xfrm>
          <a:off x="1016596" y="5815597"/>
          <a:ext cx="2197100" cy="869950"/>
        </p:xfrm>
        <a:graphic>
          <a:graphicData uri="http://schemas.openxmlformats.org/presentationml/2006/ole">
            <mc:AlternateContent xmlns:mc="http://schemas.openxmlformats.org/markup-compatibility/2006">
              <mc:Choice xmlns:v="urn:schemas-microsoft-com:vml" Requires="v">
                <p:oleObj spid="_x0000_s21768" name="Equation" r:id="rId8" imgW="1117440" imgH="431640" progId="Equation.DSMT4">
                  <p:embed/>
                </p:oleObj>
              </mc:Choice>
              <mc:Fallback>
                <p:oleObj name="Equation" r:id="rId8" imgW="1117440" imgH="431640" progId="Equation.DSMT4">
                  <p:embed/>
                  <p:pic>
                    <p:nvPicPr>
                      <p:cNvPr id="0" name=""/>
                      <p:cNvPicPr/>
                      <p:nvPr/>
                    </p:nvPicPr>
                    <p:blipFill>
                      <a:blip r:embed="rId9"/>
                      <a:stretch>
                        <a:fillRect/>
                      </a:stretch>
                    </p:blipFill>
                    <p:spPr>
                      <a:xfrm>
                        <a:off x="1016596" y="5815597"/>
                        <a:ext cx="2197100" cy="869950"/>
                      </a:xfrm>
                      <a:prstGeom prst="rect">
                        <a:avLst/>
                      </a:prstGeom>
                    </p:spPr>
                  </p:pic>
                </p:oleObj>
              </mc:Fallback>
            </mc:AlternateContent>
          </a:graphicData>
        </a:graphic>
      </p:graphicFrame>
      <p:graphicFrame>
        <p:nvGraphicFramePr>
          <p:cNvPr id="59" name="Object 58"/>
          <p:cNvGraphicFramePr>
            <a:graphicFrameLocks noChangeAspect="1"/>
          </p:cNvGraphicFramePr>
          <p:nvPr>
            <p:extLst/>
          </p:nvPr>
        </p:nvGraphicFramePr>
        <p:xfrm>
          <a:off x="3367924" y="5826592"/>
          <a:ext cx="7489825" cy="896938"/>
        </p:xfrm>
        <a:graphic>
          <a:graphicData uri="http://schemas.openxmlformats.org/presentationml/2006/ole">
            <mc:AlternateContent xmlns:mc="http://schemas.openxmlformats.org/markup-compatibility/2006">
              <mc:Choice xmlns:v="urn:schemas-microsoft-com:vml" Requires="v">
                <p:oleObj spid="_x0000_s21769" name="Equation" r:id="rId10" imgW="3809880" imgH="444240" progId="Equation.DSMT4">
                  <p:embed/>
                </p:oleObj>
              </mc:Choice>
              <mc:Fallback>
                <p:oleObj name="Equation" r:id="rId10" imgW="3809880" imgH="444240" progId="Equation.DSMT4">
                  <p:embed/>
                  <p:pic>
                    <p:nvPicPr>
                      <p:cNvPr id="0" name=""/>
                      <p:cNvPicPr/>
                      <p:nvPr/>
                    </p:nvPicPr>
                    <p:blipFill>
                      <a:blip r:embed="rId11"/>
                      <a:stretch>
                        <a:fillRect/>
                      </a:stretch>
                    </p:blipFill>
                    <p:spPr>
                      <a:xfrm>
                        <a:off x="3367924" y="5826592"/>
                        <a:ext cx="7489825" cy="896938"/>
                      </a:xfrm>
                      <a:prstGeom prst="rect">
                        <a:avLst/>
                      </a:prstGeom>
                    </p:spPr>
                  </p:pic>
                </p:oleObj>
              </mc:Fallback>
            </mc:AlternateContent>
          </a:graphicData>
        </a:graphic>
      </p:graphicFrame>
      <p:grpSp>
        <p:nvGrpSpPr>
          <p:cNvPr id="51" name="Group 50"/>
          <p:cNvGrpSpPr/>
          <p:nvPr/>
        </p:nvGrpSpPr>
        <p:grpSpPr>
          <a:xfrm>
            <a:off x="9974272" y="2184098"/>
            <a:ext cx="2094138" cy="1828863"/>
            <a:chOff x="9313760" y="1117784"/>
            <a:chExt cx="2094138" cy="1828863"/>
          </a:xfrm>
        </p:grpSpPr>
        <p:grpSp>
          <p:nvGrpSpPr>
            <p:cNvPr id="52" name="Group 47"/>
            <p:cNvGrpSpPr>
              <a:grpSpLocks/>
            </p:cNvGrpSpPr>
            <p:nvPr/>
          </p:nvGrpSpPr>
          <p:grpSpPr bwMode="auto">
            <a:xfrm>
              <a:off x="9350499" y="1117784"/>
              <a:ext cx="2057399" cy="1237140"/>
              <a:chOff x="6781800" y="1284661"/>
              <a:chExt cx="2042907" cy="1191839"/>
            </a:xfrm>
          </p:grpSpPr>
          <p:sp>
            <p:nvSpPr>
              <p:cNvPr id="67" name="Oval 8"/>
              <p:cNvSpPr>
                <a:spLocks noChangeArrowheads="1"/>
              </p:cNvSpPr>
              <p:nvPr/>
            </p:nvSpPr>
            <p:spPr bwMode="auto">
              <a:xfrm>
                <a:off x="7162800" y="17049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8" name="Oval 9"/>
              <p:cNvSpPr>
                <a:spLocks noChangeArrowheads="1"/>
              </p:cNvSpPr>
              <p:nvPr/>
            </p:nvSpPr>
            <p:spPr bwMode="auto">
              <a:xfrm>
                <a:off x="7391400" y="16287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9" name="Oval 10"/>
              <p:cNvSpPr>
                <a:spLocks noChangeArrowheads="1"/>
              </p:cNvSpPr>
              <p:nvPr/>
            </p:nvSpPr>
            <p:spPr bwMode="auto">
              <a:xfrm>
                <a:off x="7467600" y="20955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0" name="Oval 11"/>
              <p:cNvSpPr>
                <a:spLocks noChangeArrowheads="1"/>
              </p:cNvSpPr>
              <p:nvPr/>
            </p:nvSpPr>
            <p:spPr bwMode="auto">
              <a:xfrm>
                <a:off x="7696200" y="19335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1" name="Oval 12"/>
              <p:cNvSpPr>
                <a:spLocks noChangeArrowheads="1"/>
              </p:cNvSpPr>
              <p:nvPr/>
            </p:nvSpPr>
            <p:spPr bwMode="auto">
              <a:xfrm>
                <a:off x="7010400" y="20193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2" name="Oval 13"/>
              <p:cNvSpPr>
                <a:spLocks noChangeArrowheads="1"/>
              </p:cNvSpPr>
              <p:nvPr/>
            </p:nvSpPr>
            <p:spPr bwMode="auto">
              <a:xfrm>
                <a:off x="7010400" y="15525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3" name="Oval 14"/>
              <p:cNvSpPr>
                <a:spLocks noChangeArrowheads="1"/>
              </p:cNvSpPr>
              <p:nvPr/>
            </p:nvSpPr>
            <p:spPr bwMode="auto">
              <a:xfrm>
                <a:off x="72771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4" name="Oval 73"/>
              <p:cNvSpPr>
                <a:spLocks noChangeArrowheads="1"/>
              </p:cNvSpPr>
              <p:nvPr/>
            </p:nvSpPr>
            <p:spPr bwMode="auto">
              <a:xfrm>
                <a:off x="7620000" y="17145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5" name="Oval 74"/>
              <p:cNvSpPr>
                <a:spLocks noChangeArrowheads="1"/>
              </p:cNvSpPr>
              <p:nvPr/>
            </p:nvSpPr>
            <p:spPr bwMode="auto">
              <a:xfrm>
                <a:off x="7239000" y="20193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6" name="Oval 75"/>
              <p:cNvSpPr>
                <a:spLocks noChangeArrowheads="1"/>
              </p:cNvSpPr>
              <p:nvPr/>
            </p:nvSpPr>
            <p:spPr bwMode="auto">
              <a:xfrm>
                <a:off x="74676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7" name="Oval 33"/>
              <p:cNvSpPr>
                <a:spLocks noChangeArrowheads="1"/>
              </p:cNvSpPr>
              <p:nvPr/>
            </p:nvSpPr>
            <p:spPr bwMode="auto">
              <a:xfrm>
                <a:off x="7226077" y="2280758"/>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8" name="Oval 34"/>
              <p:cNvSpPr>
                <a:spLocks noChangeArrowheads="1"/>
              </p:cNvSpPr>
              <p:nvPr/>
            </p:nvSpPr>
            <p:spPr bwMode="auto">
              <a:xfrm>
                <a:off x="7315200" y="1485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9" name="Oval 35"/>
              <p:cNvSpPr>
                <a:spLocks noChangeArrowheads="1"/>
              </p:cNvSpPr>
              <p:nvPr/>
            </p:nvSpPr>
            <p:spPr bwMode="auto">
              <a:xfrm>
                <a:off x="7048500" y="22479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80" name="Oval 36"/>
              <p:cNvSpPr>
                <a:spLocks noChangeArrowheads="1"/>
              </p:cNvSpPr>
              <p:nvPr/>
            </p:nvSpPr>
            <p:spPr bwMode="auto">
              <a:xfrm>
                <a:off x="69342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81" name="Oval 15"/>
              <p:cNvSpPr>
                <a:spLocks noChangeArrowheads="1"/>
              </p:cNvSpPr>
              <p:nvPr/>
            </p:nvSpPr>
            <p:spPr bwMode="auto">
              <a:xfrm>
                <a:off x="8096250" y="1704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82" name="Oval 19"/>
              <p:cNvSpPr>
                <a:spLocks noChangeArrowheads="1"/>
              </p:cNvSpPr>
              <p:nvPr/>
            </p:nvSpPr>
            <p:spPr bwMode="auto">
              <a:xfrm>
                <a:off x="8248650" y="2009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83" name="Oval 20"/>
              <p:cNvSpPr>
                <a:spLocks noChangeArrowheads="1"/>
              </p:cNvSpPr>
              <p:nvPr/>
            </p:nvSpPr>
            <p:spPr bwMode="auto">
              <a:xfrm>
                <a:off x="8401050" y="1628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84" name="Oval 21"/>
              <p:cNvSpPr>
                <a:spLocks noChangeArrowheads="1"/>
              </p:cNvSpPr>
              <p:nvPr/>
            </p:nvSpPr>
            <p:spPr bwMode="auto">
              <a:xfrm>
                <a:off x="8248650" y="1857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85" name="Oval 22"/>
              <p:cNvSpPr>
                <a:spLocks noChangeArrowheads="1"/>
              </p:cNvSpPr>
              <p:nvPr/>
            </p:nvSpPr>
            <p:spPr bwMode="auto">
              <a:xfrm>
                <a:off x="8401050" y="1476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86" name="Oval 23"/>
              <p:cNvSpPr>
                <a:spLocks noChangeArrowheads="1"/>
              </p:cNvSpPr>
              <p:nvPr/>
            </p:nvSpPr>
            <p:spPr bwMode="auto">
              <a:xfrm>
                <a:off x="79438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87" name="Oval 24"/>
              <p:cNvSpPr>
                <a:spLocks noChangeArrowheads="1"/>
              </p:cNvSpPr>
              <p:nvPr/>
            </p:nvSpPr>
            <p:spPr bwMode="auto">
              <a:xfrm>
                <a:off x="8096250" y="1476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88" name="Oval 25"/>
              <p:cNvSpPr>
                <a:spLocks noChangeArrowheads="1"/>
              </p:cNvSpPr>
              <p:nvPr/>
            </p:nvSpPr>
            <p:spPr bwMode="auto">
              <a:xfrm>
                <a:off x="7905750" y="15906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89" name="Oval 26"/>
              <p:cNvSpPr>
                <a:spLocks noChangeArrowheads="1"/>
              </p:cNvSpPr>
              <p:nvPr/>
            </p:nvSpPr>
            <p:spPr bwMode="auto">
              <a:xfrm>
                <a:off x="8248650" y="1628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b="1">
                  <a:solidFill>
                    <a:srgbClr val="0000FF"/>
                  </a:solidFill>
                </a:endParaRPr>
              </a:p>
            </p:txBody>
          </p:sp>
          <p:sp>
            <p:nvSpPr>
              <p:cNvPr id="90" name="Oval 27"/>
              <p:cNvSpPr>
                <a:spLocks noChangeArrowheads="1"/>
              </p:cNvSpPr>
              <p:nvPr/>
            </p:nvSpPr>
            <p:spPr bwMode="auto">
              <a:xfrm>
                <a:off x="7943850" y="17811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91" name="Oval 28"/>
              <p:cNvSpPr>
                <a:spLocks noChangeArrowheads="1"/>
              </p:cNvSpPr>
              <p:nvPr/>
            </p:nvSpPr>
            <p:spPr bwMode="auto">
              <a:xfrm>
                <a:off x="80962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92" name="Oval 29"/>
              <p:cNvSpPr>
                <a:spLocks noChangeArrowheads="1"/>
              </p:cNvSpPr>
              <p:nvPr/>
            </p:nvSpPr>
            <p:spPr bwMode="auto">
              <a:xfrm>
                <a:off x="8401050" y="2009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93" name="Oval 30"/>
              <p:cNvSpPr>
                <a:spLocks noChangeArrowheads="1"/>
              </p:cNvSpPr>
              <p:nvPr/>
            </p:nvSpPr>
            <p:spPr bwMode="auto">
              <a:xfrm>
                <a:off x="85534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94" name="Oval 31"/>
              <p:cNvSpPr>
                <a:spLocks noChangeArrowheads="1"/>
              </p:cNvSpPr>
              <p:nvPr/>
            </p:nvSpPr>
            <p:spPr bwMode="auto">
              <a:xfrm>
                <a:off x="8629650" y="1704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95" name="Oval 32"/>
              <p:cNvSpPr>
                <a:spLocks noChangeArrowheads="1"/>
              </p:cNvSpPr>
              <p:nvPr/>
            </p:nvSpPr>
            <p:spPr bwMode="auto">
              <a:xfrm>
                <a:off x="8477250" y="17811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96" name="Oval 37"/>
              <p:cNvSpPr>
                <a:spLocks noChangeArrowheads="1"/>
              </p:cNvSpPr>
              <p:nvPr/>
            </p:nvSpPr>
            <p:spPr bwMode="auto">
              <a:xfrm>
                <a:off x="8020050" y="2085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97" name="Rectangle 1"/>
              <p:cNvSpPr>
                <a:spLocks noChangeArrowheads="1"/>
              </p:cNvSpPr>
              <p:nvPr/>
            </p:nvSpPr>
            <p:spPr bwMode="auto">
              <a:xfrm>
                <a:off x="6781800" y="1295400"/>
                <a:ext cx="2042907" cy="11811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sp>
            <p:nvSpPr>
              <p:cNvPr id="98" name="Oval 2"/>
              <p:cNvSpPr>
                <a:spLocks noChangeArrowheads="1"/>
              </p:cNvSpPr>
              <p:nvPr/>
            </p:nvSpPr>
            <p:spPr bwMode="auto">
              <a:xfrm>
                <a:off x="7600950" y="1385888"/>
                <a:ext cx="1143000" cy="809624"/>
              </a:xfrm>
              <a:prstGeom prst="ellipse">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sp>
            <p:nvSpPr>
              <p:cNvPr id="99" name="Oval 44"/>
              <p:cNvSpPr>
                <a:spLocks noChangeArrowheads="1"/>
              </p:cNvSpPr>
              <p:nvPr/>
            </p:nvSpPr>
            <p:spPr bwMode="auto">
              <a:xfrm rot="3005671">
                <a:off x="6910448" y="1473379"/>
                <a:ext cx="782476" cy="405040"/>
              </a:xfrm>
              <a:prstGeom prst="ellipse">
                <a:avLst/>
              </a:prstGeom>
              <a:noFill/>
              <a:ln w="28575" algn="ctr">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grpSp>
        <p:sp>
          <p:nvSpPr>
            <p:cNvPr id="53" name="TextBox 52"/>
            <p:cNvSpPr txBox="1"/>
            <p:nvPr/>
          </p:nvSpPr>
          <p:spPr>
            <a:xfrm>
              <a:off x="9351754" y="2362645"/>
              <a:ext cx="1220138" cy="276225"/>
            </a:xfrm>
            <a:prstGeom prst="rect">
              <a:avLst/>
            </a:prstGeom>
            <a:solidFill>
              <a:srgbClr val="E48312"/>
            </a:solidFill>
          </p:spPr>
          <p:txBody>
            <a:bodyPr wrap="square">
              <a:spAutoFit/>
            </a:bodyPr>
            <a:lstStyle/>
            <a:p>
              <a:pPr defTabSz="914400" fontAlgn="base">
                <a:spcBef>
                  <a:spcPct val="0"/>
                </a:spcBef>
                <a:spcAft>
                  <a:spcPct val="0"/>
                </a:spcAft>
                <a:defRPr/>
              </a:pPr>
              <a:r>
                <a:rPr lang="en-US" sz="1200" b="1" dirty="0">
                  <a:solidFill>
                    <a:srgbClr val="000000"/>
                  </a:solidFill>
                </a:rPr>
                <a:t>Ground Truth </a:t>
              </a:r>
              <a:r>
                <a:rPr lang="en-US" sz="1200" b="1" i="1" dirty="0">
                  <a:solidFill>
                    <a:srgbClr val="000000"/>
                  </a:solidFill>
                </a:rPr>
                <a:t>T</a:t>
              </a:r>
              <a:r>
                <a:rPr lang="en-US" sz="1200" b="1" i="1" baseline="-25000" dirty="0">
                  <a:solidFill>
                    <a:srgbClr val="000000"/>
                  </a:solidFill>
                </a:rPr>
                <a:t>1</a:t>
              </a:r>
            </a:p>
          </p:txBody>
        </p:sp>
        <p:sp>
          <p:nvSpPr>
            <p:cNvPr id="54" name="TextBox 46"/>
            <p:cNvSpPr txBox="1">
              <a:spLocks noChangeArrowheads="1"/>
            </p:cNvSpPr>
            <p:nvPr/>
          </p:nvSpPr>
          <p:spPr bwMode="auto">
            <a:xfrm>
              <a:off x="10599349" y="2359850"/>
              <a:ext cx="395287" cy="2762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r>
                <a:rPr lang="en-US" altLang="en-US" sz="1200" b="1" i="1" dirty="0">
                  <a:solidFill>
                    <a:srgbClr val="000000"/>
                  </a:solidFill>
                </a:rPr>
                <a:t>T</a:t>
              </a:r>
              <a:r>
                <a:rPr lang="en-US" altLang="en-US" sz="1200" b="1" i="1" baseline="-25000" dirty="0">
                  <a:solidFill>
                    <a:srgbClr val="000000"/>
                  </a:solidFill>
                </a:rPr>
                <a:t>2</a:t>
              </a:r>
            </a:p>
          </p:txBody>
        </p:sp>
        <p:sp>
          <p:nvSpPr>
            <p:cNvPr id="55" name="TextBox 54"/>
            <p:cNvSpPr txBox="1">
              <a:spLocks noChangeArrowheads="1"/>
            </p:cNvSpPr>
            <p:nvPr/>
          </p:nvSpPr>
          <p:spPr bwMode="auto">
            <a:xfrm>
              <a:off x="9439271" y="2631760"/>
              <a:ext cx="929361" cy="307777"/>
            </a:xfrm>
            <a:prstGeom prst="rect">
              <a:avLst/>
            </a:prstGeom>
            <a:noFill/>
            <a:ln w="28575">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1" fontAlgn="base" hangingPunct="1">
                <a:spcBef>
                  <a:spcPct val="0"/>
                </a:spcBef>
                <a:spcAft>
                  <a:spcPct val="0"/>
                </a:spcAft>
                <a:buClrTx/>
                <a:buSzTx/>
                <a:buFont typeface="Wingdings" panose="05000000000000000000" pitchFamily="2" charset="2"/>
                <a:buNone/>
              </a:pPr>
              <a:r>
                <a:rPr lang="en-US" altLang="en-US" sz="1400" b="1" dirty="0">
                  <a:solidFill>
                    <a:srgbClr val="000000"/>
                  </a:solidFill>
                  <a:latin typeface="+mn-lt"/>
                </a:rPr>
                <a:t>Cluster </a:t>
              </a:r>
              <a:r>
                <a:rPr lang="en-US" altLang="en-US" sz="1400" b="1" i="1" dirty="0">
                  <a:solidFill>
                    <a:srgbClr val="000000"/>
                  </a:solidFill>
                  <a:latin typeface="+mn-lt"/>
                </a:rPr>
                <a:t>C</a:t>
              </a:r>
              <a:r>
                <a:rPr lang="en-US" altLang="en-US" sz="1400" b="1" i="1" baseline="-25000" dirty="0">
                  <a:solidFill>
                    <a:srgbClr val="000000"/>
                  </a:solidFill>
                  <a:latin typeface="+mn-lt"/>
                </a:rPr>
                <a:t>1</a:t>
              </a:r>
            </a:p>
          </p:txBody>
        </p:sp>
        <p:sp>
          <p:nvSpPr>
            <p:cNvPr id="60" name="TextBox 49"/>
            <p:cNvSpPr txBox="1">
              <a:spLocks noChangeArrowheads="1"/>
            </p:cNvSpPr>
            <p:nvPr/>
          </p:nvSpPr>
          <p:spPr bwMode="auto">
            <a:xfrm>
              <a:off x="10410045" y="2638870"/>
              <a:ext cx="402888" cy="30777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1" fontAlgn="base" hangingPunct="1">
                <a:spcBef>
                  <a:spcPct val="0"/>
                </a:spcBef>
                <a:spcAft>
                  <a:spcPct val="0"/>
                </a:spcAft>
                <a:buClrTx/>
                <a:buSzTx/>
                <a:buFont typeface="Wingdings" panose="05000000000000000000" pitchFamily="2" charset="2"/>
                <a:buNone/>
              </a:pPr>
              <a:r>
                <a:rPr lang="en-US" altLang="en-US" sz="1400" b="1" i="1" dirty="0">
                  <a:solidFill>
                    <a:srgbClr val="000000"/>
                  </a:solidFill>
                  <a:latin typeface="+mn-lt"/>
                  <a:ea typeface="Tahoma" panose="020B0604030504040204" pitchFamily="34" charset="0"/>
                  <a:cs typeface="Tahoma" panose="020B0604030504040204" pitchFamily="34" charset="0"/>
                </a:rPr>
                <a:t>C</a:t>
              </a:r>
              <a:r>
                <a:rPr lang="en-US" altLang="en-US" sz="1400" b="1" i="1" baseline="-25000" dirty="0">
                  <a:solidFill>
                    <a:srgbClr val="000000"/>
                  </a:solidFill>
                  <a:latin typeface="+mn-lt"/>
                  <a:ea typeface="Tahoma" panose="020B0604030504040204" pitchFamily="34" charset="0"/>
                  <a:cs typeface="Tahoma" panose="020B0604030504040204" pitchFamily="34" charset="0"/>
                </a:rPr>
                <a:t>2</a:t>
              </a:r>
            </a:p>
          </p:txBody>
        </p:sp>
        <p:sp>
          <p:nvSpPr>
            <p:cNvPr id="61" name="Oval 35"/>
            <p:cNvSpPr>
              <a:spLocks noChangeArrowheads="1"/>
            </p:cNvSpPr>
            <p:nvPr/>
          </p:nvSpPr>
          <p:spPr bwMode="auto">
            <a:xfrm>
              <a:off x="9505904" y="1979325"/>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2" name="Oval 33"/>
            <p:cNvSpPr>
              <a:spLocks noChangeArrowheads="1"/>
            </p:cNvSpPr>
            <p:nvPr/>
          </p:nvSpPr>
          <p:spPr bwMode="auto">
            <a:xfrm>
              <a:off x="9836299" y="2013771"/>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3" name="Oval 2"/>
            <p:cNvSpPr>
              <a:spLocks noChangeArrowheads="1"/>
            </p:cNvSpPr>
            <p:nvPr/>
          </p:nvSpPr>
          <p:spPr bwMode="auto">
            <a:xfrm rot="1766439">
              <a:off x="9313760" y="1769947"/>
              <a:ext cx="911640" cy="485929"/>
            </a:xfrm>
            <a:prstGeom prst="ellipse">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sp>
          <p:nvSpPr>
            <p:cNvPr id="64" name="Oval 33"/>
            <p:cNvSpPr>
              <a:spLocks noChangeArrowheads="1"/>
            </p:cNvSpPr>
            <p:nvPr/>
          </p:nvSpPr>
          <p:spPr bwMode="auto">
            <a:xfrm>
              <a:off x="9988699" y="2166171"/>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5" name="TextBox 46"/>
            <p:cNvSpPr txBox="1">
              <a:spLocks noChangeArrowheads="1"/>
            </p:cNvSpPr>
            <p:nvPr/>
          </p:nvSpPr>
          <p:spPr bwMode="auto">
            <a:xfrm>
              <a:off x="11012611" y="2359849"/>
              <a:ext cx="395287" cy="276225"/>
            </a:xfrm>
            <a:prstGeom prst="rect">
              <a:avLst/>
            </a:prstGeom>
            <a:solidFill>
              <a:schemeClr val="tx1">
                <a:lumMod val="85000"/>
                <a:lumOff val="15000"/>
              </a:schemeClr>
            </a:solidFill>
            <a:ln>
              <a:noFill/>
            </a:ln>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r>
                <a:rPr lang="en-US" altLang="en-US" sz="1200" b="1" i="1" dirty="0">
                  <a:ln w="10160">
                    <a:solidFill>
                      <a:schemeClr val="accent5"/>
                    </a:solidFill>
                    <a:prstDash val="solid"/>
                  </a:ln>
                  <a:solidFill>
                    <a:srgbClr val="FFFFFF"/>
                  </a:solidFill>
                  <a:effectLst>
                    <a:outerShdw blurRad="38100" dist="22860" dir="5400000" algn="tl" rotWithShape="0">
                      <a:srgbClr val="000000">
                        <a:alpha val="30000"/>
                      </a:srgbClr>
                    </a:outerShdw>
                  </a:effectLst>
                </a:rPr>
                <a:t>T</a:t>
              </a:r>
              <a:r>
                <a:rPr lang="en-US" altLang="en-US" sz="1200" b="1" i="1" baseline="-25000" dirty="0">
                  <a:ln w="10160">
                    <a:solidFill>
                      <a:schemeClr val="accent5"/>
                    </a:solidFill>
                    <a:prstDash val="solid"/>
                  </a:ln>
                  <a:solidFill>
                    <a:srgbClr val="FFFFFF"/>
                  </a:solidFill>
                  <a:effectLst>
                    <a:outerShdw blurRad="38100" dist="22860" dir="5400000" algn="tl" rotWithShape="0">
                      <a:srgbClr val="000000">
                        <a:alpha val="30000"/>
                      </a:srgbClr>
                    </a:outerShdw>
                  </a:effectLst>
                </a:rPr>
                <a:t>3</a:t>
              </a:r>
            </a:p>
          </p:txBody>
        </p:sp>
        <p:sp>
          <p:nvSpPr>
            <p:cNvPr id="66" name="TextBox 49"/>
            <p:cNvSpPr txBox="1">
              <a:spLocks noChangeArrowheads="1"/>
            </p:cNvSpPr>
            <p:nvPr/>
          </p:nvSpPr>
          <p:spPr bwMode="auto">
            <a:xfrm>
              <a:off x="10885310" y="2638870"/>
              <a:ext cx="402888" cy="307777"/>
            </a:xfrm>
            <a:prstGeom prst="rect">
              <a:avLst/>
            </a:prstGeom>
            <a:noFill/>
            <a:ln w="28575">
              <a:solidFill>
                <a:schemeClr val="tx1">
                  <a:lumMod val="85000"/>
                  <a:lumOff val="1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1" fontAlgn="base" hangingPunct="1">
                <a:spcBef>
                  <a:spcPct val="0"/>
                </a:spcBef>
                <a:spcAft>
                  <a:spcPct val="0"/>
                </a:spcAft>
                <a:buClrTx/>
                <a:buSzTx/>
                <a:buFont typeface="Wingdings" panose="05000000000000000000" pitchFamily="2" charset="2"/>
                <a:buNone/>
              </a:pPr>
              <a:r>
                <a:rPr lang="en-US" altLang="en-US" sz="1400" b="1" i="1" dirty="0">
                  <a:solidFill>
                    <a:srgbClr val="000000"/>
                  </a:solidFill>
                  <a:latin typeface="+mn-lt"/>
                </a:rPr>
                <a:t>C</a:t>
              </a:r>
              <a:r>
                <a:rPr lang="en-US" altLang="en-US" sz="1400" b="1" i="1" baseline="-25000" dirty="0">
                  <a:solidFill>
                    <a:srgbClr val="000000"/>
                  </a:solidFill>
                  <a:latin typeface="+mn-lt"/>
                </a:rPr>
                <a:t>3</a:t>
              </a:r>
            </a:p>
          </p:txBody>
        </p:sp>
      </p:grpSp>
      <p:graphicFrame>
        <p:nvGraphicFramePr>
          <p:cNvPr id="100" name="Object 99"/>
          <p:cNvGraphicFramePr>
            <a:graphicFrameLocks noChangeAspect="1"/>
          </p:cNvGraphicFramePr>
          <p:nvPr>
            <p:extLst/>
          </p:nvPr>
        </p:nvGraphicFramePr>
        <p:xfrm>
          <a:off x="2587625" y="2413000"/>
          <a:ext cx="4543425" cy="485775"/>
        </p:xfrm>
        <a:graphic>
          <a:graphicData uri="http://schemas.openxmlformats.org/presentationml/2006/ole">
            <mc:AlternateContent xmlns:mc="http://schemas.openxmlformats.org/markup-compatibility/2006">
              <mc:Choice xmlns:v="urn:schemas-microsoft-com:vml" Requires="v">
                <p:oleObj spid="_x0000_s21770" name="Equation" r:id="rId12" imgW="2311200" imgH="241200" progId="Equation.DSMT4">
                  <p:embed/>
                </p:oleObj>
              </mc:Choice>
              <mc:Fallback>
                <p:oleObj name="Equation" r:id="rId12" imgW="2311200" imgH="241200" progId="Equation.DSMT4">
                  <p:embed/>
                  <p:pic>
                    <p:nvPicPr>
                      <p:cNvPr id="0" name=""/>
                      <p:cNvPicPr/>
                      <p:nvPr/>
                    </p:nvPicPr>
                    <p:blipFill>
                      <a:blip r:embed="rId13"/>
                      <a:stretch>
                        <a:fillRect/>
                      </a:stretch>
                    </p:blipFill>
                    <p:spPr>
                      <a:xfrm>
                        <a:off x="2587625" y="2413000"/>
                        <a:ext cx="4543425" cy="485775"/>
                      </a:xfrm>
                      <a:prstGeom prst="rect">
                        <a:avLst/>
                      </a:prstGeom>
                    </p:spPr>
                  </p:pic>
                </p:oleObj>
              </mc:Fallback>
            </mc:AlternateContent>
          </a:graphicData>
        </a:graphic>
      </p:graphicFrame>
      <p:graphicFrame>
        <p:nvGraphicFramePr>
          <p:cNvPr id="101" name="Object 100"/>
          <p:cNvGraphicFramePr>
            <a:graphicFrameLocks noChangeAspect="1"/>
          </p:cNvGraphicFramePr>
          <p:nvPr>
            <p:extLst/>
          </p:nvPr>
        </p:nvGraphicFramePr>
        <p:xfrm>
          <a:off x="5917669" y="2868343"/>
          <a:ext cx="349250" cy="460375"/>
        </p:xfrm>
        <a:graphic>
          <a:graphicData uri="http://schemas.openxmlformats.org/presentationml/2006/ole">
            <mc:AlternateContent xmlns:mc="http://schemas.openxmlformats.org/markup-compatibility/2006">
              <mc:Choice xmlns:v="urn:schemas-microsoft-com:vml" Requires="v">
                <p:oleObj spid="_x0000_s21771" name="Equation" r:id="rId14" imgW="177480" imgH="228600" progId="Equation.DSMT4">
                  <p:embed/>
                </p:oleObj>
              </mc:Choice>
              <mc:Fallback>
                <p:oleObj name="Equation" r:id="rId14" imgW="177480" imgH="228600" progId="Equation.DSMT4">
                  <p:embed/>
                  <p:pic>
                    <p:nvPicPr>
                      <p:cNvPr id="0" name=""/>
                      <p:cNvPicPr/>
                      <p:nvPr/>
                    </p:nvPicPr>
                    <p:blipFill>
                      <a:blip r:embed="rId15"/>
                      <a:stretch>
                        <a:fillRect/>
                      </a:stretch>
                    </p:blipFill>
                    <p:spPr>
                      <a:xfrm>
                        <a:off x="5917669" y="2868343"/>
                        <a:ext cx="349250" cy="460375"/>
                      </a:xfrm>
                      <a:prstGeom prst="rect">
                        <a:avLst/>
                      </a:prstGeom>
                    </p:spPr>
                  </p:pic>
                </p:oleObj>
              </mc:Fallback>
            </mc:AlternateContent>
          </a:graphicData>
        </a:graphic>
      </p:graphicFrame>
      <p:graphicFrame>
        <p:nvGraphicFramePr>
          <p:cNvPr id="102" name="Object 101"/>
          <p:cNvGraphicFramePr>
            <a:graphicFrameLocks noChangeAspect="1"/>
          </p:cNvGraphicFramePr>
          <p:nvPr>
            <p:extLst/>
          </p:nvPr>
        </p:nvGraphicFramePr>
        <p:xfrm>
          <a:off x="3619677" y="3292619"/>
          <a:ext cx="4643438" cy="485775"/>
        </p:xfrm>
        <a:graphic>
          <a:graphicData uri="http://schemas.openxmlformats.org/presentationml/2006/ole">
            <mc:AlternateContent xmlns:mc="http://schemas.openxmlformats.org/markup-compatibility/2006">
              <mc:Choice xmlns:v="urn:schemas-microsoft-com:vml" Requires="v">
                <p:oleObj spid="_x0000_s21772" name="Equation" r:id="rId16" imgW="2361960" imgH="241200" progId="Equation.DSMT4">
                  <p:embed/>
                </p:oleObj>
              </mc:Choice>
              <mc:Fallback>
                <p:oleObj name="Equation" r:id="rId16" imgW="2361960" imgH="241200" progId="Equation.DSMT4">
                  <p:embed/>
                  <p:pic>
                    <p:nvPicPr>
                      <p:cNvPr id="0" name=""/>
                      <p:cNvPicPr/>
                      <p:nvPr/>
                    </p:nvPicPr>
                    <p:blipFill>
                      <a:blip r:embed="rId17"/>
                      <a:stretch>
                        <a:fillRect/>
                      </a:stretch>
                    </p:blipFill>
                    <p:spPr>
                      <a:xfrm>
                        <a:off x="3619677" y="3292619"/>
                        <a:ext cx="4643438" cy="485775"/>
                      </a:xfrm>
                      <a:prstGeom prst="rect">
                        <a:avLst/>
                      </a:prstGeom>
                    </p:spPr>
                  </p:pic>
                </p:oleObj>
              </mc:Fallback>
            </mc:AlternateContent>
          </a:graphicData>
        </a:graphic>
      </p:graphicFrame>
      <p:graphicFrame>
        <p:nvGraphicFramePr>
          <p:cNvPr id="103" name="Object 102"/>
          <p:cNvGraphicFramePr>
            <a:graphicFrameLocks noChangeAspect="1"/>
          </p:cNvGraphicFramePr>
          <p:nvPr>
            <p:extLst/>
          </p:nvPr>
        </p:nvGraphicFramePr>
        <p:xfrm>
          <a:off x="3584575" y="4219575"/>
          <a:ext cx="4618038" cy="485775"/>
        </p:xfrm>
        <a:graphic>
          <a:graphicData uri="http://schemas.openxmlformats.org/presentationml/2006/ole">
            <mc:AlternateContent xmlns:mc="http://schemas.openxmlformats.org/markup-compatibility/2006">
              <mc:Choice xmlns:v="urn:schemas-microsoft-com:vml" Requires="v">
                <p:oleObj spid="_x0000_s21773" name="Equation" r:id="rId18" imgW="2349360" imgH="241200" progId="Equation.DSMT4">
                  <p:embed/>
                </p:oleObj>
              </mc:Choice>
              <mc:Fallback>
                <p:oleObj name="Equation" r:id="rId18" imgW="2349360" imgH="241200" progId="Equation.DSMT4">
                  <p:embed/>
                  <p:pic>
                    <p:nvPicPr>
                      <p:cNvPr id="0" name=""/>
                      <p:cNvPicPr/>
                      <p:nvPr/>
                    </p:nvPicPr>
                    <p:blipFill>
                      <a:blip r:embed="rId19"/>
                      <a:stretch>
                        <a:fillRect/>
                      </a:stretch>
                    </p:blipFill>
                    <p:spPr>
                      <a:xfrm>
                        <a:off x="3584575" y="4219575"/>
                        <a:ext cx="4618038" cy="485775"/>
                      </a:xfrm>
                      <a:prstGeom prst="rect">
                        <a:avLst/>
                      </a:prstGeom>
                    </p:spPr>
                  </p:pic>
                </p:oleObj>
              </mc:Fallback>
            </mc:AlternateContent>
          </a:graphicData>
        </a:graphic>
      </p:graphicFrame>
      <p:graphicFrame>
        <p:nvGraphicFramePr>
          <p:cNvPr id="104" name="Object 103"/>
          <p:cNvGraphicFramePr>
            <a:graphicFrameLocks noChangeAspect="1"/>
          </p:cNvGraphicFramePr>
          <p:nvPr>
            <p:extLst/>
          </p:nvPr>
        </p:nvGraphicFramePr>
        <p:xfrm>
          <a:off x="3575161" y="3743169"/>
          <a:ext cx="4592637" cy="485775"/>
        </p:xfrm>
        <a:graphic>
          <a:graphicData uri="http://schemas.openxmlformats.org/presentationml/2006/ole">
            <mc:AlternateContent xmlns:mc="http://schemas.openxmlformats.org/markup-compatibility/2006">
              <mc:Choice xmlns:v="urn:schemas-microsoft-com:vml" Requires="v">
                <p:oleObj spid="_x0000_s21774" name="Equation" r:id="rId20" imgW="2336760" imgH="241200" progId="Equation.DSMT4">
                  <p:embed/>
                </p:oleObj>
              </mc:Choice>
              <mc:Fallback>
                <p:oleObj name="Equation" r:id="rId20" imgW="2336760" imgH="241200" progId="Equation.DSMT4">
                  <p:embed/>
                  <p:pic>
                    <p:nvPicPr>
                      <p:cNvPr id="0" name=""/>
                      <p:cNvPicPr/>
                      <p:nvPr/>
                    </p:nvPicPr>
                    <p:blipFill>
                      <a:blip r:embed="rId21"/>
                      <a:stretch>
                        <a:fillRect/>
                      </a:stretch>
                    </p:blipFill>
                    <p:spPr>
                      <a:xfrm>
                        <a:off x="3575161" y="3743169"/>
                        <a:ext cx="4592637" cy="485775"/>
                      </a:xfrm>
                      <a:prstGeom prst="rect">
                        <a:avLst/>
                      </a:prstGeom>
                    </p:spPr>
                  </p:pic>
                </p:oleObj>
              </mc:Fallback>
            </mc:AlternateContent>
          </a:graphicData>
        </a:graphic>
      </p:graphicFrame>
      <p:graphicFrame>
        <p:nvGraphicFramePr>
          <p:cNvPr id="105" name="Object 104"/>
          <p:cNvGraphicFramePr>
            <a:graphicFrameLocks noChangeAspect="1"/>
          </p:cNvGraphicFramePr>
          <p:nvPr>
            <p:extLst/>
          </p:nvPr>
        </p:nvGraphicFramePr>
        <p:xfrm>
          <a:off x="7909568" y="4532725"/>
          <a:ext cx="1098550" cy="920750"/>
        </p:xfrm>
        <a:graphic>
          <a:graphicData uri="http://schemas.openxmlformats.org/presentationml/2006/ole">
            <mc:AlternateContent xmlns:mc="http://schemas.openxmlformats.org/markup-compatibility/2006">
              <mc:Choice xmlns:v="urn:schemas-microsoft-com:vml" Requires="v">
                <p:oleObj spid="_x0000_s21775" name="Equation" r:id="rId22" imgW="558720" imgH="457200" progId="Equation.DSMT4">
                  <p:embed/>
                </p:oleObj>
              </mc:Choice>
              <mc:Fallback>
                <p:oleObj name="Equation" r:id="rId22" imgW="558720" imgH="457200" progId="Equation.DSMT4">
                  <p:embed/>
                  <p:pic>
                    <p:nvPicPr>
                      <p:cNvPr id="0" name=""/>
                      <p:cNvPicPr/>
                      <p:nvPr/>
                    </p:nvPicPr>
                    <p:blipFill>
                      <a:blip r:embed="rId23"/>
                      <a:stretch>
                        <a:fillRect/>
                      </a:stretch>
                    </p:blipFill>
                    <p:spPr>
                      <a:xfrm>
                        <a:off x="7909568" y="4532725"/>
                        <a:ext cx="1098550" cy="920750"/>
                      </a:xfrm>
                      <a:prstGeom prst="rect">
                        <a:avLst/>
                      </a:prstGeom>
                    </p:spPr>
                  </p:pic>
                </p:oleObj>
              </mc:Fallback>
            </mc:AlternateContent>
          </a:graphicData>
        </a:graphic>
      </p:graphicFrame>
      <p:sp>
        <p:nvSpPr>
          <p:cNvPr id="2" name="TextBox 1"/>
          <p:cNvSpPr txBox="1"/>
          <p:nvPr/>
        </p:nvSpPr>
        <p:spPr>
          <a:xfrm>
            <a:off x="9102265" y="4809194"/>
            <a:ext cx="2683192" cy="400110"/>
          </a:xfrm>
          <a:prstGeom prst="rect">
            <a:avLst/>
          </a:prstGeom>
          <a:solidFill>
            <a:srgbClr val="FFFF00"/>
          </a:solidFill>
        </p:spPr>
        <p:txBody>
          <a:bodyPr wrap="square" rtlCol="0">
            <a:spAutoFit/>
          </a:bodyPr>
          <a:lstStyle/>
          <a:p>
            <a:r>
              <a:rPr lang="en-US" altLang="zh-CN" sz="2000" dirty="0">
                <a:solidFill>
                  <a:srgbClr val="000000"/>
                </a:solidFill>
              </a:rPr>
              <a:t>Total # of pairs of points</a:t>
            </a:r>
            <a:endParaRPr lang="en-US" altLang="zh-CN" sz="1800" u="sng" dirty="0">
              <a:solidFill>
                <a:srgbClr val="000000"/>
              </a:solidFill>
            </a:endParaRPr>
          </a:p>
        </p:txBody>
      </p:sp>
    </p:spTree>
    <p:extLst>
      <p:ext uri="{BB962C8B-B14F-4D97-AF65-F5344CB8AC3E}">
        <p14:creationId xmlns:p14="http://schemas.microsoft.com/office/powerpoint/2010/main" val="8123236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711200" y="228600"/>
            <a:ext cx="10668000" cy="762000"/>
          </a:xfrm>
        </p:spPr>
        <p:txBody>
          <a:bodyPr/>
          <a:lstStyle/>
          <a:p>
            <a:r>
              <a:rPr lang="en-US" altLang="zh-CN" dirty="0">
                <a:ea typeface="SimSun" panose="02010600030101010101" pitchFamily="2" charset="-122"/>
              </a:rPr>
              <a:t>Requirements and Challenges</a:t>
            </a:r>
            <a:endParaRPr lang="en-US" altLang="en-US" dirty="0"/>
          </a:p>
        </p:txBody>
      </p:sp>
      <p:sp>
        <p:nvSpPr>
          <p:cNvPr id="4100" name="Rectangle 3"/>
          <p:cNvSpPr>
            <a:spLocks noGrp="1" noChangeArrowheads="1"/>
          </p:cNvSpPr>
          <p:nvPr>
            <p:ph idx="1"/>
          </p:nvPr>
        </p:nvSpPr>
        <p:spPr>
          <a:xfrm>
            <a:off x="597270" y="1085941"/>
            <a:ext cx="10441518" cy="5682504"/>
          </a:xfrm>
        </p:spPr>
        <p:txBody>
          <a:bodyPr/>
          <a:lstStyle/>
          <a:p>
            <a:r>
              <a:rPr lang="en-US" altLang="zh-CN" sz="2400" b="1" dirty="0">
                <a:ea typeface="SimSun" panose="02010600030101010101" pitchFamily="2" charset="-122"/>
              </a:rPr>
              <a:t>Quality</a:t>
            </a:r>
          </a:p>
          <a:p>
            <a:pPr lvl="1"/>
            <a:r>
              <a:rPr lang="en-US" altLang="zh-CN" sz="2400" dirty="0">
                <a:ea typeface="SimSun" panose="02010600030101010101" pitchFamily="2" charset="-122"/>
              </a:rPr>
              <a:t>Ability to deal with different types of attributes: Numerical, categorical, text, multimedia, networks, and mixture of multiple types</a:t>
            </a:r>
          </a:p>
          <a:p>
            <a:pPr lvl="1"/>
            <a:r>
              <a:rPr lang="en-US" altLang="zh-CN" sz="2400" dirty="0">
                <a:ea typeface="SimSun" panose="02010600030101010101" pitchFamily="2" charset="-122"/>
              </a:rPr>
              <a:t>Discovery of clusters with arbitrary shape</a:t>
            </a:r>
          </a:p>
          <a:p>
            <a:pPr lvl="1"/>
            <a:r>
              <a:rPr lang="en-US" altLang="zh-CN" sz="2400" dirty="0">
                <a:ea typeface="SimSun" panose="02010600030101010101" pitchFamily="2" charset="-122"/>
              </a:rPr>
              <a:t>Ability to deal with noisy data</a:t>
            </a:r>
          </a:p>
          <a:p>
            <a:r>
              <a:rPr lang="en-US" altLang="zh-CN" sz="2400" b="1" dirty="0">
                <a:ea typeface="SimSun" panose="02010600030101010101" pitchFamily="2" charset="-122"/>
              </a:rPr>
              <a:t>Scalability</a:t>
            </a:r>
          </a:p>
          <a:p>
            <a:pPr lvl="1"/>
            <a:r>
              <a:rPr lang="en-US" altLang="zh-CN" sz="2400" dirty="0">
                <a:ea typeface="SimSun" panose="02010600030101010101" pitchFamily="2" charset="-122"/>
              </a:rPr>
              <a:t>Clustering all the data instead of only on samples</a:t>
            </a:r>
          </a:p>
          <a:p>
            <a:pPr lvl="1"/>
            <a:r>
              <a:rPr lang="en-US" altLang="zh-CN" sz="2400" dirty="0">
                <a:ea typeface="SimSun" panose="02010600030101010101" pitchFamily="2" charset="-122"/>
              </a:rPr>
              <a:t>High dimensionality</a:t>
            </a:r>
          </a:p>
          <a:p>
            <a:pPr lvl="1"/>
            <a:r>
              <a:rPr lang="en-US" altLang="zh-CN" sz="2400" dirty="0">
                <a:ea typeface="SimSun" panose="02010600030101010101" pitchFamily="2" charset="-122"/>
              </a:rPr>
              <a:t>Incremental or stream clustering and insensitivity to input order</a:t>
            </a:r>
          </a:p>
          <a:p>
            <a:r>
              <a:rPr lang="en-US" altLang="zh-CN" sz="2400" b="1" dirty="0">
                <a:ea typeface="SimSun" panose="02010600030101010101" pitchFamily="2" charset="-122"/>
              </a:rPr>
              <a:t>Constraint-based clustering</a:t>
            </a:r>
          </a:p>
          <a:p>
            <a:pPr lvl="1"/>
            <a:r>
              <a:rPr lang="en-US" altLang="zh-CN" sz="2400" dirty="0">
                <a:ea typeface="SimSun" panose="02010600030101010101" pitchFamily="2" charset="-122"/>
              </a:rPr>
              <a:t>User-given preferences or constraints; domain knowledge; user queries  </a:t>
            </a:r>
          </a:p>
          <a:p>
            <a:r>
              <a:rPr lang="en-US" altLang="zh-CN" sz="2400" b="1" dirty="0">
                <a:ea typeface="SimSun" panose="02010600030101010101" pitchFamily="2" charset="-122"/>
              </a:rPr>
              <a:t>Interpretability and usability</a:t>
            </a:r>
          </a:p>
          <a:p>
            <a:pPr lvl="1"/>
            <a:r>
              <a:rPr lang="en-US" altLang="zh-CN" sz="2400" dirty="0">
                <a:ea typeface="SimSun" panose="02010600030101010101" pitchFamily="2" charset="-122"/>
              </a:rPr>
              <a:t>The final generated clusters should be semantically </a:t>
            </a:r>
            <a:r>
              <a:rPr lang="en-US" altLang="zh-CN" sz="2400">
                <a:ea typeface="SimSun" panose="02010600030101010101" pitchFamily="2" charset="-122"/>
              </a:rPr>
              <a:t>meaningful and useful</a:t>
            </a:r>
            <a:endParaRPr lang="en-US" altLang="zh-CN" sz="2400" dirty="0">
              <a:ea typeface="SimSun" panose="02010600030101010101" pitchFamily="2" charset="-122"/>
            </a:endParaRPr>
          </a:p>
          <a:p>
            <a:pPr marL="200021" lvl="1" indent="0">
              <a:buNone/>
            </a:pPr>
            <a:endParaRPr lang="en-US" altLang="zh-CN" sz="2400" b="1" dirty="0">
              <a:ea typeface="SimSun" panose="02010600030101010101" pitchFamily="2" charset="-122"/>
            </a:endParaRPr>
          </a:p>
        </p:txBody>
      </p:sp>
    </p:spTree>
    <p:extLst>
      <p:ext uri="{BB962C8B-B14F-4D97-AF65-F5344CB8AC3E}">
        <p14:creationId xmlns:p14="http://schemas.microsoft.com/office/powerpoint/2010/main" val="12245129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33652" y="281403"/>
            <a:ext cx="12456405" cy="609600"/>
          </a:xfrm>
        </p:spPr>
        <p:txBody>
          <a:bodyPr vert="horz" lIns="92075" tIns="46038" rIns="92075" bIns="46038" rtlCol="0" anchor="ctr">
            <a:noAutofit/>
          </a:bodyPr>
          <a:lstStyle/>
          <a:p>
            <a:r>
              <a:rPr lang="en-US" altLang="zh-CN" sz="3800" dirty="0">
                <a:ea typeface="SimSun" panose="02010600030101010101" pitchFamily="2" charset="-122"/>
              </a:rPr>
              <a:t>Pairwise </a:t>
            </a:r>
            <a:r>
              <a:rPr lang="en-US" altLang="zh-CN" sz="3800" dirty="0">
                <a:solidFill>
                  <a:srgbClr val="000000"/>
                </a:solidFill>
              </a:rPr>
              <a:t>Measures: </a:t>
            </a:r>
            <a:r>
              <a:rPr lang="en-US" altLang="zh-CN" sz="3800" dirty="0" err="1">
                <a:solidFill>
                  <a:srgbClr val="000000"/>
                </a:solidFill>
              </a:rPr>
              <a:t>Jaccard</a:t>
            </a:r>
            <a:r>
              <a:rPr lang="en-US" altLang="zh-CN" sz="3800" dirty="0">
                <a:solidFill>
                  <a:srgbClr val="000000"/>
                </a:solidFill>
              </a:rPr>
              <a:t> Coefficient and Rand Statistic</a:t>
            </a:r>
            <a:endParaRPr lang="en-US" altLang="zh-CN" sz="3800" dirty="0">
              <a:ea typeface="SimSun" panose="02010600030101010101" pitchFamily="2" charset="-122"/>
            </a:endParaRPr>
          </a:p>
        </p:txBody>
      </p:sp>
      <p:sp>
        <p:nvSpPr>
          <p:cNvPr id="45" name="Rectangle 3"/>
          <p:cNvSpPr txBox="1">
            <a:spLocks noChangeArrowheads="1"/>
          </p:cNvSpPr>
          <p:nvPr/>
        </p:nvSpPr>
        <p:spPr>
          <a:xfrm>
            <a:off x="520377" y="1148730"/>
            <a:ext cx="8548623" cy="5462873"/>
          </a:xfrm>
          <a:prstGeom prst="rect">
            <a:avLst/>
          </a:prstGeom>
        </p:spPr>
        <p:txBody>
          <a:bodyPr vert="horz" lIns="92075" tIns="46038" rIns="92075" bIns="46038" rtlCol="0">
            <a:noAutofit/>
          </a:bodyPr>
          <a:lstStyle>
            <a:lvl1pPr marL="341313" indent="-341313" algn="l" defTabSz="914377"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88" indent="-373063" algn="l" defTabSz="914377"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96" indent="-300031" algn="l" defTabSz="914377"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813" indent="-290513" algn="l" defTabSz="914377"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3000" indent="-274638" algn="l" defTabSz="914377"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marL="341313" lvl="1" indent="-341313">
              <a:spcBef>
                <a:spcPts val="500"/>
              </a:spcBef>
              <a:buClr>
                <a:srgbClr val="0000CC"/>
              </a:buClr>
            </a:pPr>
            <a:r>
              <a:rPr lang="en-US" altLang="zh-CN" b="1" dirty="0" err="1">
                <a:solidFill>
                  <a:srgbClr val="000000"/>
                </a:solidFill>
              </a:rPr>
              <a:t>Jaccard</a:t>
            </a:r>
            <a:r>
              <a:rPr lang="en-US" altLang="zh-CN" b="1" dirty="0">
                <a:solidFill>
                  <a:srgbClr val="000000"/>
                </a:solidFill>
              </a:rPr>
              <a:t> coefficient:  </a:t>
            </a:r>
            <a:r>
              <a:rPr lang="en-US" altLang="zh-CN" dirty="0">
                <a:solidFill>
                  <a:srgbClr val="000000"/>
                </a:solidFill>
              </a:rPr>
              <a:t>Fraction of true positive point pairs, but after ignoring the true negatives (thus asymmetric)</a:t>
            </a:r>
            <a:endParaRPr lang="en-US" altLang="zh-CN" b="1" dirty="0">
              <a:solidFill>
                <a:srgbClr val="000000"/>
              </a:solidFill>
            </a:endParaRPr>
          </a:p>
          <a:p>
            <a:pPr lvl="1">
              <a:spcBef>
                <a:spcPts val="500"/>
              </a:spcBef>
            </a:pPr>
            <a:r>
              <a:rPr lang="en-US" altLang="zh-CN" i="1" dirty="0" err="1">
                <a:solidFill>
                  <a:srgbClr val="000000"/>
                </a:solidFill>
              </a:rPr>
              <a:t>Jaccard</a:t>
            </a:r>
            <a:r>
              <a:rPr lang="en-US" altLang="zh-CN" b="1" dirty="0">
                <a:solidFill>
                  <a:srgbClr val="000000"/>
                </a:solidFill>
              </a:rPr>
              <a:t> </a:t>
            </a:r>
            <a:r>
              <a:rPr lang="en-US" altLang="zh-CN" dirty="0">
                <a:solidFill>
                  <a:srgbClr val="000000"/>
                </a:solidFill>
              </a:rPr>
              <a:t>= </a:t>
            </a:r>
            <a:r>
              <a:rPr lang="en-US" altLang="zh-CN" i="1" dirty="0">
                <a:solidFill>
                  <a:srgbClr val="000000"/>
                </a:solidFill>
              </a:rPr>
              <a:t>TP</a:t>
            </a:r>
            <a:r>
              <a:rPr lang="en-US" altLang="zh-CN" dirty="0">
                <a:solidFill>
                  <a:srgbClr val="000000"/>
                </a:solidFill>
              </a:rPr>
              <a:t>/(</a:t>
            </a:r>
            <a:r>
              <a:rPr lang="en-US" altLang="zh-CN" i="1" dirty="0">
                <a:solidFill>
                  <a:srgbClr val="000000"/>
                </a:solidFill>
              </a:rPr>
              <a:t>TP </a:t>
            </a:r>
            <a:r>
              <a:rPr lang="en-US" altLang="zh-CN" dirty="0">
                <a:solidFill>
                  <a:srgbClr val="000000"/>
                </a:solidFill>
              </a:rPr>
              <a:t>+</a:t>
            </a:r>
            <a:r>
              <a:rPr lang="en-US" altLang="zh-CN" i="1" dirty="0">
                <a:solidFill>
                  <a:srgbClr val="000000"/>
                </a:solidFill>
              </a:rPr>
              <a:t> FN </a:t>
            </a:r>
            <a:r>
              <a:rPr lang="en-US" altLang="zh-CN" dirty="0">
                <a:solidFill>
                  <a:srgbClr val="000000"/>
                </a:solidFill>
              </a:rPr>
              <a:t>+</a:t>
            </a:r>
            <a:r>
              <a:rPr lang="en-US" altLang="zh-CN" i="1" dirty="0">
                <a:solidFill>
                  <a:srgbClr val="000000"/>
                </a:solidFill>
              </a:rPr>
              <a:t> FP</a:t>
            </a:r>
            <a:r>
              <a:rPr lang="en-US" altLang="zh-CN" dirty="0">
                <a:solidFill>
                  <a:srgbClr val="000000"/>
                </a:solidFill>
              </a:rPr>
              <a:t>)   [i.e., denominator ignores </a:t>
            </a:r>
            <a:r>
              <a:rPr lang="en-US" altLang="zh-CN" i="1" dirty="0">
                <a:solidFill>
                  <a:srgbClr val="000000"/>
                </a:solidFill>
              </a:rPr>
              <a:t>TN</a:t>
            </a:r>
            <a:r>
              <a:rPr lang="en-US" altLang="zh-CN" dirty="0">
                <a:solidFill>
                  <a:srgbClr val="000000"/>
                </a:solidFill>
              </a:rPr>
              <a:t>]</a:t>
            </a:r>
          </a:p>
          <a:p>
            <a:pPr lvl="1">
              <a:spcBef>
                <a:spcPts val="500"/>
              </a:spcBef>
            </a:pPr>
            <a:r>
              <a:rPr lang="en-US" altLang="zh-CN" dirty="0">
                <a:solidFill>
                  <a:srgbClr val="000000"/>
                </a:solidFill>
              </a:rPr>
              <a:t>Perfect clustering: </a:t>
            </a:r>
            <a:r>
              <a:rPr lang="en-US" altLang="zh-CN" i="1" dirty="0" err="1">
                <a:solidFill>
                  <a:srgbClr val="000000"/>
                </a:solidFill>
              </a:rPr>
              <a:t>Jaccard</a:t>
            </a:r>
            <a:r>
              <a:rPr lang="en-US" altLang="zh-CN" dirty="0">
                <a:solidFill>
                  <a:srgbClr val="000000"/>
                </a:solidFill>
              </a:rPr>
              <a:t> = 1 </a:t>
            </a:r>
          </a:p>
          <a:p>
            <a:pPr>
              <a:spcBef>
                <a:spcPts val="500"/>
              </a:spcBef>
            </a:pPr>
            <a:r>
              <a:rPr lang="en-US" altLang="zh-CN" b="1" dirty="0">
                <a:solidFill>
                  <a:srgbClr val="000000"/>
                </a:solidFill>
              </a:rPr>
              <a:t>Rand Statistic</a:t>
            </a:r>
            <a:r>
              <a:rPr lang="en-US" altLang="zh-CN" dirty="0">
                <a:solidFill>
                  <a:srgbClr val="000000"/>
                </a:solidFill>
              </a:rPr>
              <a:t>:     </a:t>
            </a:r>
          </a:p>
          <a:p>
            <a:pPr lvl="1">
              <a:spcBef>
                <a:spcPts val="500"/>
              </a:spcBef>
            </a:pPr>
            <a:r>
              <a:rPr lang="en-US" altLang="zh-CN" i="1" dirty="0">
                <a:solidFill>
                  <a:srgbClr val="000000"/>
                </a:solidFill>
              </a:rPr>
              <a:t>Rand</a:t>
            </a:r>
            <a:r>
              <a:rPr lang="en-US" altLang="zh-CN" dirty="0">
                <a:solidFill>
                  <a:srgbClr val="000000"/>
                </a:solidFill>
              </a:rPr>
              <a:t> = (</a:t>
            </a:r>
            <a:r>
              <a:rPr lang="en-US" altLang="zh-CN" i="1" dirty="0">
                <a:solidFill>
                  <a:srgbClr val="000000"/>
                </a:solidFill>
              </a:rPr>
              <a:t>TP </a:t>
            </a:r>
            <a:r>
              <a:rPr lang="en-US" altLang="zh-CN" dirty="0">
                <a:solidFill>
                  <a:srgbClr val="000000"/>
                </a:solidFill>
              </a:rPr>
              <a:t>+ </a:t>
            </a:r>
            <a:r>
              <a:rPr lang="en-US" altLang="zh-CN" i="1" dirty="0">
                <a:solidFill>
                  <a:srgbClr val="000000"/>
                </a:solidFill>
              </a:rPr>
              <a:t>TN</a:t>
            </a:r>
            <a:r>
              <a:rPr lang="en-US" altLang="zh-CN" dirty="0">
                <a:solidFill>
                  <a:srgbClr val="000000"/>
                </a:solidFill>
              </a:rPr>
              <a:t>)/</a:t>
            </a:r>
            <a:r>
              <a:rPr lang="en-US" altLang="zh-CN" i="1" dirty="0">
                <a:solidFill>
                  <a:srgbClr val="000000"/>
                </a:solidFill>
              </a:rPr>
              <a:t>N </a:t>
            </a:r>
          </a:p>
          <a:p>
            <a:pPr lvl="1">
              <a:spcBef>
                <a:spcPts val="500"/>
              </a:spcBef>
            </a:pPr>
            <a:r>
              <a:rPr lang="en-US" altLang="zh-CN" dirty="0">
                <a:solidFill>
                  <a:srgbClr val="000000"/>
                </a:solidFill>
              </a:rPr>
              <a:t>Symmetric; perfect clustering: </a:t>
            </a:r>
            <a:r>
              <a:rPr lang="en-US" altLang="zh-CN" i="1" dirty="0">
                <a:solidFill>
                  <a:srgbClr val="000000"/>
                </a:solidFill>
              </a:rPr>
              <a:t>Rand</a:t>
            </a:r>
            <a:r>
              <a:rPr lang="en-US" altLang="zh-CN" dirty="0">
                <a:solidFill>
                  <a:srgbClr val="000000"/>
                </a:solidFill>
              </a:rPr>
              <a:t> = 1 </a:t>
            </a:r>
            <a:endParaRPr lang="en-US" altLang="zh-CN" i="1" dirty="0">
              <a:solidFill>
                <a:srgbClr val="000000"/>
              </a:solidFill>
            </a:endParaRPr>
          </a:p>
          <a:p>
            <a:pPr>
              <a:spcBef>
                <a:spcPts val="500"/>
              </a:spcBef>
            </a:pPr>
            <a:r>
              <a:rPr lang="en-US" altLang="zh-CN" b="1" dirty="0">
                <a:solidFill>
                  <a:srgbClr val="000000"/>
                </a:solidFill>
              </a:rPr>
              <a:t>Fowlkes-Mallow Measure</a:t>
            </a:r>
            <a:r>
              <a:rPr lang="en-US" altLang="zh-CN" dirty="0">
                <a:solidFill>
                  <a:srgbClr val="000000"/>
                </a:solidFill>
              </a:rPr>
              <a:t>: </a:t>
            </a:r>
          </a:p>
          <a:p>
            <a:pPr lvl="1">
              <a:spcBef>
                <a:spcPts val="500"/>
              </a:spcBef>
            </a:pPr>
            <a:r>
              <a:rPr lang="en-US" altLang="zh-CN" dirty="0">
                <a:solidFill>
                  <a:srgbClr val="000000"/>
                </a:solidFill>
              </a:rPr>
              <a:t>Geometric mean of precision and recall</a:t>
            </a:r>
          </a:p>
          <a:p>
            <a:pPr marL="0" indent="0">
              <a:spcBef>
                <a:spcPts val="500"/>
              </a:spcBef>
              <a:buNone/>
            </a:pPr>
            <a:endParaRPr lang="en-US" altLang="zh-CN" dirty="0">
              <a:solidFill>
                <a:srgbClr val="000000"/>
              </a:solidFill>
            </a:endParaRPr>
          </a:p>
          <a:p>
            <a:pPr>
              <a:spcBef>
                <a:spcPts val="500"/>
              </a:spcBef>
            </a:pPr>
            <a:endParaRPr lang="en-US" altLang="zh-CN" dirty="0">
              <a:solidFill>
                <a:srgbClr val="000000"/>
              </a:solidFill>
            </a:endParaRPr>
          </a:p>
          <a:p>
            <a:pPr>
              <a:spcBef>
                <a:spcPts val="500"/>
              </a:spcBef>
            </a:pPr>
            <a:r>
              <a:rPr lang="en-US" altLang="zh-CN" dirty="0">
                <a:solidFill>
                  <a:srgbClr val="000000"/>
                </a:solidFill>
              </a:rPr>
              <a:t>Using the above formulas, one can calculate all the measures for the green table (leave as an exercise)</a:t>
            </a:r>
          </a:p>
        </p:txBody>
      </p:sp>
      <p:graphicFrame>
        <p:nvGraphicFramePr>
          <p:cNvPr id="48" name="Table 47"/>
          <p:cNvGraphicFramePr>
            <a:graphicFrameLocks noGrp="1"/>
          </p:cNvGraphicFramePr>
          <p:nvPr>
            <p:extLst/>
          </p:nvPr>
        </p:nvGraphicFramePr>
        <p:xfrm>
          <a:off x="9309822" y="3317483"/>
          <a:ext cx="2687392" cy="1931185"/>
        </p:xfrm>
        <a:graphic>
          <a:graphicData uri="http://schemas.openxmlformats.org/drawingml/2006/table">
            <a:tbl>
              <a:tblPr firstRow="1" bandRow="1">
                <a:tableStyleId>{5C22544A-7EE6-4342-B048-85BDC9FD1C3A}</a:tableStyleId>
              </a:tblPr>
              <a:tblGrid>
                <a:gridCol w="560921">
                  <a:extLst>
                    <a:ext uri="{9D8B030D-6E8A-4147-A177-3AD203B41FA5}">
                      <a16:colId xmlns:a16="http://schemas.microsoft.com/office/drawing/2014/main" val="20000"/>
                    </a:ext>
                  </a:extLst>
                </a:gridCol>
                <a:gridCol w="431631">
                  <a:extLst>
                    <a:ext uri="{9D8B030D-6E8A-4147-A177-3AD203B41FA5}">
                      <a16:colId xmlns:a16="http://schemas.microsoft.com/office/drawing/2014/main" val="20001"/>
                    </a:ext>
                  </a:extLst>
                </a:gridCol>
                <a:gridCol w="531493">
                  <a:extLst>
                    <a:ext uri="{9D8B030D-6E8A-4147-A177-3AD203B41FA5}">
                      <a16:colId xmlns:a16="http://schemas.microsoft.com/office/drawing/2014/main" val="20002"/>
                    </a:ext>
                  </a:extLst>
                </a:gridCol>
                <a:gridCol w="428926">
                  <a:extLst>
                    <a:ext uri="{9D8B030D-6E8A-4147-A177-3AD203B41FA5}">
                      <a16:colId xmlns:a16="http://schemas.microsoft.com/office/drawing/2014/main" val="20003"/>
                    </a:ext>
                  </a:extLst>
                </a:gridCol>
                <a:gridCol w="734421">
                  <a:extLst>
                    <a:ext uri="{9D8B030D-6E8A-4147-A177-3AD203B41FA5}">
                      <a16:colId xmlns:a16="http://schemas.microsoft.com/office/drawing/2014/main" val="20004"/>
                    </a:ext>
                  </a:extLst>
                </a:gridCol>
              </a:tblGrid>
              <a:tr h="386237">
                <a:tc>
                  <a:txBody>
                    <a:bodyPr/>
                    <a:lstStyle/>
                    <a:p>
                      <a:pPr algn="ctr"/>
                      <a:r>
                        <a:rPr lang="en-US" i="1" dirty="0"/>
                        <a:t>C\T</a:t>
                      </a:r>
                    </a:p>
                  </a:txBody>
                  <a:tcPr>
                    <a:solidFill>
                      <a:srgbClr val="00B050"/>
                    </a:solidFill>
                  </a:tcPr>
                </a:tc>
                <a:tc>
                  <a:txBody>
                    <a:bodyPr/>
                    <a:lstStyle/>
                    <a:p>
                      <a:pPr algn="ctr"/>
                      <a:r>
                        <a:rPr lang="en-US" i="1" dirty="0"/>
                        <a:t>T</a:t>
                      </a:r>
                      <a:r>
                        <a:rPr lang="en-US" i="1" baseline="-25000" dirty="0"/>
                        <a:t>1</a:t>
                      </a:r>
                    </a:p>
                  </a:txBody>
                  <a:tcPr>
                    <a:solidFill>
                      <a:srgbClr val="00B050"/>
                    </a:solidFill>
                  </a:tcPr>
                </a:tc>
                <a:tc>
                  <a:txBody>
                    <a:bodyPr/>
                    <a:lstStyle/>
                    <a:p>
                      <a:pPr algn="ctr"/>
                      <a:r>
                        <a:rPr lang="en-US" i="1" dirty="0"/>
                        <a:t>T</a:t>
                      </a:r>
                      <a:r>
                        <a:rPr lang="en-US" i="1" baseline="-25000" dirty="0"/>
                        <a:t>2</a:t>
                      </a:r>
                    </a:p>
                  </a:txBody>
                  <a:tcPr>
                    <a:solidFill>
                      <a:srgbClr val="00B050"/>
                    </a:solidFill>
                  </a:tcPr>
                </a:tc>
                <a:tc>
                  <a:txBody>
                    <a:bodyPr/>
                    <a:lstStyle/>
                    <a:p>
                      <a:pPr algn="ctr"/>
                      <a:r>
                        <a:rPr lang="en-US" i="1" dirty="0"/>
                        <a:t>T</a:t>
                      </a:r>
                      <a:r>
                        <a:rPr lang="en-US" i="1" baseline="-25000" dirty="0"/>
                        <a:t>3</a:t>
                      </a:r>
                    </a:p>
                  </a:txBody>
                  <a:tcPr>
                    <a:solidFill>
                      <a:srgbClr val="00B050"/>
                    </a:solidFill>
                  </a:tcPr>
                </a:tc>
                <a:tc>
                  <a:txBody>
                    <a:bodyPr/>
                    <a:lstStyle/>
                    <a:p>
                      <a:pPr algn="ctr"/>
                      <a:r>
                        <a:rPr lang="en-US" dirty="0"/>
                        <a:t>Sum</a:t>
                      </a:r>
                    </a:p>
                  </a:txBody>
                  <a:tcPr>
                    <a:solidFill>
                      <a:srgbClr val="00B050"/>
                    </a:solidFill>
                  </a:tcPr>
                </a:tc>
                <a:extLst>
                  <a:ext uri="{0D108BD9-81ED-4DB2-BD59-A6C34878D82A}">
                    <a16:rowId xmlns:a16="http://schemas.microsoft.com/office/drawing/2014/main" val="10000"/>
                  </a:ext>
                </a:extLst>
              </a:tr>
              <a:tr h="386237">
                <a:tc>
                  <a:txBody>
                    <a:bodyPr/>
                    <a:lstStyle/>
                    <a:p>
                      <a:pPr algn="ctr"/>
                      <a:r>
                        <a:rPr lang="en-US" i="1" dirty="0"/>
                        <a:t>C</a:t>
                      </a:r>
                      <a:r>
                        <a:rPr lang="en-US" i="1" baseline="-25000" dirty="0"/>
                        <a:t>1</a:t>
                      </a:r>
                    </a:p>
                  </a:txBody>
                  <a:tcPr>
                    <a:solidFill>
                      <a:srgbClr val="92D050"/>
                    </a:solidFill>
                  </a:tcPr>
                </a:tc>
                <a:tc>
                  <a:txBody>
                    <a:bodyPr/>
                    <a:lstStyle/>
                    <a:p>
                      <a:pPr algn="ctr"/>
                      <a:r>
                        <a:rPr lang="en-US" dirty="0"/>
                        <a:t>0</a:t>
                      </a:r>
                    </a:p>
                  </a:txBody>
                  <a:tcPr>
                    <a:solidFill>
                      <a:srgbClr val="92D050"/>
                    </a:solidFill>
                  </a:tcPr>
                </a:tc>
                <a:tc>
                  <a:txBody>
                    <a:bodyPr/>
                    <a:lstStyle/>
                    <a:p>
                      <a:pPr algn="ctr"/>
                      <a:r>
                        <a:rPr lang="en-US" dirty="0"/>
                        <a:t>20</a:t>
                      </a:r>
                    </a:p>
                  </a:txBody>
                  <a:tcPr>
                    <a:solidFill>
                      <a:srgbClr val="92D050"/>
                    </a:solidFill>
                  </a:tcPr>
                </a:tc>
                <a:tc>
                  <a:txBody>
                    <a:bodyPr/>
                    <a:lstStyle/>
                    <a:p>
                      <a:pPr algn="ctr"/>
                      <a:r>
                        <a:rPr lang="en-US" dirty="0"/>
                        <a:t>30</a:t>
                      </a:r>
                    </a:p>
                  </a:txBody>
                  <a:tcPr>
                    <a:solidFill>
                      <a:srgbClr val="92D050"/>
                    </a:solidFill>
                  </a:tcPr>
                </a:tc>
                <a:tc>
                  <a:txBody>
                    <a:bodyPr/>
                    <a:lstStyle/>
                    <a:p>
                      <a:pPr algn="ctr"/>
                      <a:r>
                        <a:rPr lang="en-US" dirty="0"/>
                        <a:t>50</a:t>
                      </a:r>
                    </a:p>
                  </a:txBody>
                  <a:tcPr>
                    <a:solidFill>
                      <a:srgbClr val="92D050"/>
                    </a:solidFill>
                  </a:tcPr>
                </a:tc>
                <a:extLst>
                  <a:ext uri="{0D108BD9-81ED-4DB2-BD59-A6C34878D82A}">
                    <a16:rowId xmlns:a16="http://schemas.microsoft.com/office/drawing/2014/main" val="10001"/>
                  </a:ext>
                </a:extLst>
              </a:tr>
              <a:tr h="386237">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i="1" dirty="0"/>
                        <a:t>C</a:t>
                      </a:r>
                      <a:r>
                        <a:rPr lang="en-US" i="1" baseline="-25000" dirty="0"/>
                        <a:t>2</a:t>
                      </a:r>
                    </a:p>
                  </a:txBody>
                  <a:tcPr>
                    <a:solidFill>
                      <a:srgbClr val="92D050"/>
                    </a:solidFill>
                  </a:tcPr>
                </a:tc>
                <a:tc>
                  <a:txBody>
                    <a:bodyPr/>
                    <a:lstStyle/>
                    <a:p>
                      <a:pPr algn="ctr"/>
                      <a:r>
                        <a:rPr lang="en-US" dirty="0"/>
                        <a:t>0</a:t>
                      </a:r>
                    </a:p>
                  </a:txBody>
                  <a:tcPr>
                    <a:solidFill>
                      <a:srgbClr val="92D050"/>
                    </a:solidFill>
                  </a:tcPr>
                </a:tc>
                <a:tc>
                  <a:txBody>
                    <a:bodyPr/>
                    <a:lstStyle/>
                    <a:p>
                      <a:pPr algn="ctr"/>
                      <a:r>
                        <a:rPr lang="en-US" dirty="0"/>
                        <a:t>20</a:t>
                      </a:r>
                    </a:p>
                  </a:txBody>
                  <a:tcPr>
                    <a:solidFill>
                      <a:srgbClr val="92D050"/>
                    </a:solidFill>
                  </a:tcPr>
                </a:tc>
                <a:tc>
                  <a:txBody>
                    <a:bodyPr/>
                    <a:lstStyle/>
                    <a:p>
                      <a:pPr algn="ctr"/>
                      <a:r>
                        <a:rPr lang="en-US" dirty="0"/>
                        <a:t>5</a:t>
                      </a:r>
                    </a:p>
                  </a:txBody>
                  <a:tcPr>
                    <a:solidFill>
                      <a:srgbClr val="92D050"/>
                    </a:solidFill>
                  </a:tcPr>
                </a:tc>
                <a:tc>
                  <a:txBody>
                    <a:bodyPr/>
                    <a:lstStyle/>
                    <a:p>
                      <a:pPr algn="ctr"/>
                      <a:r>
                        <a:rPr lang="en-US" dirty="0"/>
                        <a:t>25</a:t>
                      </a:r>
                    </a:p>
                  </a:txBody>
                  <a:tcPr>
                    <a:solidFill>
                      <a:srgbClr val="92D050"/>
                    </a:solidFill>
                  </a:tcPr>
                </a:tc>
                <a:extLst>
                  <a:ext uri="{0D108BD9-81ED-4DB2-BD59-A6C34878D82A}">
                    <a16:rowId xmlns:a16="http://schemas.microsoft.com/office/drawing/2014/main" val="10002"/>
                  </a:ext>
                </a:extLst>
              </a:tr>
              <a:tr h="386237">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i="1" dirty="0"/>
                        <a:t>C</a:t>
                      </a:r>
                      <a:r>
                        <a:rPr lang="en-US" i="1" baseline="-25000" dirty="0"/>
                        <a:t>3</a:t>
                      </a:r>
                    </a:p>
                  </a:txBody>
                  <a:tcPr>
                    <a:solidFill>
                      <a:srgbClr val="92D050"/>
                    </a:solidFill>
                  </a:tcPr>
                </a:tc>
                <a:tc>
                  <a:txBody>
                    <a:bodyPr/>
                    <a:lstStyle/>
                    <a:p>
                      <a:pPr algn="ctr"/>
                      <a:r>
                        <a:rPr lang="en-US" dirty="0"/>
                        <a:t>25</a:t>
                      </a:r>
                    </a:p>
                  </a:txBody>
                  <a:tcPr>
                    <a:solidFill>
                      <a:srgbClr val="92D050"/>
                    </a:solidFill>
                  </a:tcPr>
                </a:tc>
                <a:tc>
                  <a:txBody>
                    <a:bodyPr/>
                    <a:lstStyle/>
                    <a:p>
                      <a:pPr algn="ctr"/>
                      <a:r>
                        <a:rPr lang="en-US" dirty="0"/>
                        <a:t>0</a:t>
                      </a:r>
                    </a:p>
                  </a:txBody>
                  <a:tcPr>
                    <a:solidFill>
                      <a:srgbClr val="92D050"/>
                    </a:solidFill>
                  </a:tcPr>
                </a:tc>
                <a:tc>
                  <a:txBody>
                    <a:bodyPr/>
                    <a:lstStyle/>
                    <a:p>
                      <a:pPr algn="ctr"/>
                      <a:r>
                        <a:rPr lang="en-US" dirty="0"/>
                        <a:t>0</a:t>
                      </a:r>
                    </a:p>
                  </a:txBody>
                  <a:tcPr>
                    <a:solidFill>
                      <a:srgbClr val="92D050"/>
                    </a:solidFill>
                  </a:tcPr>
                </a:tc>
                <a:tc>
                  <a:txBody>
                    <a:bodyPr/>
                    <a:lstStyle/>
                    <a:p>
                      <a:pPr algn="ctr"/>
                      <a:r>
                        <a:rPr lang="en-US" dirty="0"/>
                        <a:t>25</a:t>
                      </a:r>
                    </a:p>
                  </a:txBody>
                  <a:tcPr>
                    <a:solidFill>
                      <a:srgbClr val="92D050"/>
                    </a:solidFill>
                  </a:tcPr>
                </a:tc>
                <a:extLst>
                  <a:ext uri="{0D108BD9-81ED-4DB2-BD59-A6C34878D82A}">
                    <a16:rowId xmlns:a16="http://schemas.microsoft.com/office/drawing/2014/main" val="10003"/>
                  </a:ext>
                </a:extLst>
              </a:tr>
              <a:tr h="386237">
                <a:tc>
                  <a:txBody>
                    <a:bodyPr/>
                    <a:lstStyle/>
                    <a:p>
                      <a:pPr algn="ctr"/>
                      <a:r>
                        <a:rPr lang="en-US" i="1" dirty="0" err="1"/>
                        <a:t>m</a:t>
                      </a:r>
                      <a:r>
                        <a:rPr lang="en-US" i="1" baseline="-25000" dirty="0" err="1"/>
                        <a:t>j</a:t>
                      </a:r>
                      <a:endParaRPr lang="en-US" i="1" baseline="-25000" dirty="0"/>
                    </a:p>
                  </a:txBody>
                  <a:tcPr>
                    <a:solidFill>
                      <a:srgbClr val="92D050"/>
                    </a:solidFill>
                  </a:tcPr>
                </a:tc>
                <a:tc>
                  <a:txBody>
                    <a:bodyPr/>
                    <a:lstStyle/>
                    <a:p>
                      <a:pPr algn="ctr"/>
                      <a:r>
                        <a:rPr lang="en-US" dirty="0"/>
                        <a:t>25</a:t>
                      </a:r>
                    </a:p>
                  </a:txBody>
                  <a:tcPr>
                    <a:solidFill>
                      <a:srgbClr val="92D050"/>
                    </a:solidFill>
                  </a:tcPr>
                </a:tc>
                <a:tc>
                  <a:txBody>
                    <a:bodyPr/>
                    <a:lstStyle/>
                    <a:p>
                      <a:pPr algn="ctr"/>
                      <a:r>
                        <a:rPr lang="en-US" dirty="0"/>
                        <a:t>40</a:t>
                      </a:r>
                    </a:p>
                  </a:txBody>
                  <a:tcPr>
                    <a:solidFill>
                      <a:srgbClr val="92D050"/>
                    </a:solidFill>
                  </a:tcPr>
                </a:tc>
                <a:tc>
                  <a:txBody>
                    <a:bodyPr/>
                    <a:lstStyle/>
                    <a:p>
                      <a:pPr algn="ctr"/>
                      <a:r>
                        <a:rPr lang="en-US" dirty="0"/>
                        <a:t>35</a:t>
                      </a:r>
                    </a:p>
                  </a:txBody>
                  <a:tcPr>
                    <a:solidFill>
                      <a:srgbClr val="92D050"/>
                    </a:solidFill>
                  </a:tcPr>
                </a:tc>
                <a:tc>
                  <a:txBody>
                    <a:bodyPr/>
                    <a:lstStyle/>
                    <a:p>
                      <a:pPr algn="ctr"/>
                      <a:r>
                        <a:rPr lang="en-US" dirty="0"/>
                        <a:t>100</a:t>
                      </a:r>
                    </a:p>
                  </a:txBody>
                  <a:tcPr>
                    <a:solidFill>
                      <a:srgbClr val="92D050"/>
                    </a:solidFill>
                  </a:tcPr>
                </a:tc>
                <a:extLst>
                  <a:ext uri="{0D108BD9-81ED-4DB2-BD59-A6C34878D82A}">
                    <a16:rowId xmlns:a16="http://schemas.microsoft.com/office/drawing/2014/main" val="10004"/>
                  </a:ext>
                </a:extLst>
              </a:tr>
            </a:tbl>
          </a:graphicData>
        </a:graphic>
      </p:graphicFrame>
      <p:graphicFrame>
        <p:nvGraphicFramePr>
          <p:cNvPr id="56" name="Object 55"/>
          <p:cNvGraphicFramePr>
            <a:graphicFrameLocks noChangeAspect="1"/>
          </p:cNvGraphicFramePr>
          <p:nvPr>
            <p:extLst/>
          </p:nvPr>
        </p:nvGraphicFramePr>
        <p:xfrm>
          <a:off x="2202575" y="4997726"/>
          <a:ext cx="4866198" cy="772239"/>
        </p:xfrm>
        <a:graphic>
          <a:graphicData uri="http://schemas.openxmlformats.org/presentationml/2006/ole">
            <mc:AlternateContent xmlns:mc="http://schemas.openxmlformats.org/markup-compatibility/2006">
              <mc:Choice xmlns:v="urn:schemas-microsoft-com:vml" Requires="v">
                <p:oleObj spid="_x0000_s22556" name="Equation" r:id="rId4" imgW="2869920" imgH="444240" progId="Equation.DSMT4">
                  <p:embed/>
                </p:oleObj>
              </mc:Choice>
              <mc:Fallback>
                <p:oleObj name="Equation" r:id="rId4" imgW="2869920" imgH="444240" progId="Equation.DSMT4">
                  <p:embed/>
                  <p:pic>
                    <p:nvPicPr>
                      <p:cNvPr id="0" name=""/>
                      <p:cNvPicPr/>
                      <p:nvPr/>
                    </p:nvPicPr>
                    <p:blipFill>
                      <a:blip r:embed="rId5"/>
                      <a:stretch>
                        <a:fillRect/>
                      </a:stretch>
                    </p:blipFill>
                    <p:spPr>
                      <a:xfrm>
                        <a:off x="2202575" y="4997726"/>
                        <a:ext cx="4866198" cy="772239"/>
                      </a:xfrm>
                      <a:prstGeom prst="rect">
                        <a:avLst/>
                      </a:prstGeom>
                    </p:spPr>
                  </p:pic>
                </p:oleObj>
              </mc:Fallback>
            </mc:AlternateContent>
          </a:graphicData>
        </a:graphic>
      </p:graphicFrame>
      <p:grpSp>
        <p:nvGrpSpPr>
          <p:cNvPr id="51" name="Group 50"/>
          <p:cNvGrpSpPr/>
          <p:nvPr/>
        </p:nvGrpSpPr>
        <p:grpSpPr>
          <a:xfrm>
            <a:off x="9588080" y="1260024"/>
            <a:ext cx="2094138" cy="1828863"/>
            <a:chOff x="9313760" y="1117784"/>
            <a:chExt cx="2094138" cy="1828863"/>
          </a:xfrm>
        </p:grpSpPr>
        <p:grpSp>
          <p:nvGrpSpPr>
            <p:cNvPr id="52" name="Group 47"/>
            <p:cNvGrpSpPr>
              <a:grpSpLocks/>
            </p:cNvGrpSpPr>
            <p:nvPr/>
          </p:nvGrpSpPr>
          <p:grpSpPr bwMode="auto">
            <a:xfrm>
              <a:off x="9350499" y="1117784"/>
              <a:ext cx="2057399" cy="1237140"/>
              <a:chOff x="6781800" y="1284661"/>
              <a:chExt cx="2042907" cy="1191839"/>
            </a:xfrm>
          </p:grpSpPr>
          <p:sp>
            <p:nvSpPr>
              <p:cNvPr id="67" name="Oval 8"/>
              <p:cNvSpPr>
                <a:spLocks noChangeArrowheads="1"/>
              </p:cNvSpPr>
              <p:nvPr/>
            </p:nvSpPr>
            <p:spPr bwMode="auto">
              <a:xfrm>
                <a:off x="7162800" y="17049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8" name="Oval 9"/>
              <p:cNvSpPr>
                <a:spLocks noChangeArrowheads="1"/>
              </p:cNvSpPr>
              <p:nvPr/>
            </p:nvSpPr>
            <p:spPr bwMode="auto">
              <a:xfrm>
                <a:off x="7391400" y="16287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9" name="Oval 10"/>
              <p:cNvSpPr>
                <a:spLocks noChangeArrowheads="1"/>
              </p:cNvSpPr>
              <p:nvPr/>
            </p:nvSpPr>
            <p:spPr bwMode="auto">
              <a:xfrm>
                <a:off x="7467600" y="20955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0" name="Oval 11"/>
              <p:cNvSpPr>
                <a:spLocks noChangeArrowheads="1"/>
              </p:cNvSpPr>
              <p:nvPr/>
            </p:nvSpPr>
            <p:spPr bwMode="auto">
              <a:xfrm>
                <a:off x="7696200" y="19335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1" name="Oval 12"/>
              <p:cNvSpPr>
                <a:spLocks noChangeArrowheads="1"/>
              </p:cNvSpPr>
              <p:nvPr/>
            </p:nvSpPr>
            <p:spPr bwMode="auto">
              <a:xfrm>
                <a:off x="7010400" y="20193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2" name="Oval 13"/>
              <p:cNvSpPr>
                <a:spLocks noChangeArrowheads="1"/>
              </p:cNvSpPr>
              <p:nvPr/>
            </p:nvSpPr>
            <p:spPr bwMode="auto">
              <a:xfrm>
                <a:off x="7010400" y="15525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3" name="Oval 14"/>
              <p:cNvSpPr>
                <a:spLocks noChangeArrowheads="1"/>
              </p:cNvSpPr>
              <p:nvPr/>
            </p:nvSpPr>
            <p:spPr bwMode="auto">
              <a:xfrm>
                <a:off x="72771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4" name="Oval 73"/>
              <p:cNvSpPr>
                <a:spLocks noChangeArrowheads="1"/>
              </p:cNvSpPr>
              <p:nvPr/>
            </p:nvSpPr>
            <p:spPr bwMode="auto">
              <a:xfrm>
                <a:off x="7620000" y="17145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5" name="Oval 74"/>
              <p:cNvSpPr>
                <a:spLocks noChangeArrowheads="1"/>
              </p:cNvSpPr>
              <p:nvPr/>
            </p:nvSpPr>
            <p:spPr bwMode="auto">
              <a:xfrm>
                <a:off x="7239000" y="20193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6" name="Oval 75"/>
              <p:cNvSpPr>
                <a:spLocks noChangeArrowheads="1"/>
              </p:cNvSpPr>
              <p:nvPr/>
            </p:nvSpPr>
            <p:spPr bwMode="auto">
              <a:xfrm>
                <a:off x="74676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7" name="Oval 33"/>
              <p:cNvSpPr>
                <a:spLocks noChangeArrowheads="1"/>
              </p:cNvSpPr>
              <p:nvPr/>
            </p:nvSpPr>
            <p:spPr bwMode="auto">
              <a:xfrm>
                <a:off x="7226077" y="2280758"/>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8" name="Oval 34"/>
              <p:cNvSpPr>
                <a:spLocks noChangeArrowheads="1"/>
              </p:cNvSpPr>
              <p:nvPr/>
            </p:nvSpPr>
            <p:spPr bwMode="auto">
              <a:xfrm>
                <a:off x="7315200" y="1485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9" name="Oval 35"/>
              <p:cNvSpPr>
                <a:spLocks noChangeArrowheads="1"/>
              </p:cNvSpPr>
              <p:nvPr/>
            </p:nvSpPr>
            <p:spPr bwMode="auto">
              <a:xfrm>
                <a:off x="7048500" y="22479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80" name="Oval 36"/>
              <p:cNvSpPr>
                <a:spLocks noChangeArrowheads="1"/>
              </p:cNvSpPr>
              <p:nvPr/>
            </p:nvSpPr>
            <p:spPr bwMode="auto">
              <a:xfrm>
                <a:off x="69342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81" name="Oval 15"/>
              <p:cNvSpPr>
                <a:spLocks noChangeArrowheads="1"/>
              </p:cNvSpPr>
              <p:nvPr/>
            </p:nvSpPr>
            <p:spPr bwMode="auto">
              <a:xfrm>
                <a:off x="8096250" y="1704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82" name="Oval 19"/>
              <p:cNvSpPr>
                <a:spLocks noChangeArrowheads="1"/>
              </p:cNvSpPr>
              <p:nvPr/>
            </p:nvSpPr>
            <p:spPr bwMode="auto">
              <a:xfrm>
                <a:off x="8248650" y="2009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83" name="Oval 20"/>
              <p:cNvSpPr>
                <a:spLocks noChangeArrowheads="1"/>
              </p:cNvSpPr>
              <p:nvPr/>
            </p:nvSpPr>
            <p:spPr bwMode="auto">
              <a:xfrm>
                <a:off x="8401050" y="1628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84" name="Oval 21"/>
              <p:cNvSpPr>
                <a:spLocks noChangeArrowheads="1"/>
              </p:cNvSpPr>
              <p:nvPr/>
            </p:nvSpPr>
            <p:spPr bwMode="auto">
              <a:xfrm>
                <a:off x="8248650" y="1857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85" name="Oval 22"/>
              <p:cNvSpPr>
                <a:spLocks noChangeArrowheads="1"/>
              </p:cNvSpPr>
              <p:nvPr/>
            </p:nvSpPr>
            <p:spPr bwMode="auto">
              <a:xfrm>
                <a:off x="8401050" y="1476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86" name="Oval 23"/>
              <p:cNvSpPr>
                <a:spLocks noChangeArrowheads="1"/>
              </p:cNvSpPr>
              <p:nvPr/>
            </p:nvSpPr>
            <p:spPr bwMode="auto">
              <a:xfrm>
                <a:off x="79438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87" name="Oval 24"/>
              <p:cNvSpPr>
                <a:spLocks noChangeArrowheads="1"/>
              </p:cNvSpPr>
              <p:nvPr/>
            </p:nvSpPr>
            <p:spPr bwMode="auto">
              <a:xfrm>
                <a:off x="8096250" y="1476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88" name="Oval 25"/>
              <p:cNvSpPr>
                <a:spLocks noChangeArrowheads="1"/>
              </p:cNvSpPr>
              <p:nvPr/>
            </p:nvSpPr>
            <p:spPr bwMode="auto">
              <a:xfrm>
                <a:off x="7905750" y="15906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89" name="Oval 26"/>
              <p:cNvSpPr>
                <a:spLocks noChangeArrowheads="1"/>
              </p:cNvSpPr>
              <p:nvPr/>
            </p:nvSpPr>
            <p:spPr bwMode="auto">
              <a:xfrm>
                <a:off x="8248650" y="1628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b="1">
                  <a:solidFill>
                    <a:srgbClr val="0000FF"/>
                  </a:solidFill>
                </a:endParaRPr>
              </a:p>
            </p:txBody>
          </p:sp>
          <p:sp>
            <p:nvSpPr>
              <p:cNvPr id="90" name="Oval 27"/>
              <p:cNvSpPr>
                <a:spLocks noChangeArrowheads="1"/>
              </p:cNvSpPr>
              <p:nvPr/>
            </p:nvSpPr>
            <p:spPr bwMode="auto">
              <a:xfrm>
                <a:off x="7943850" y="17811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91" name="Oval 28"/>
              <p:cNvSpPr>
                <a:spLocks noChangeArrowheads="1"/>
              </p:cNvSpPr>
              <p:nvPr/>
            </p:nvSpPr>
            <p:spPr bwMode="auto">
              <a:xfrm>
                <a:off x="80962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92" name="Oval 29"/>
              <p:cNvSpPr>
                <a:spLocks noChangeArrowheads="1"/>
              </p:cNvSpPr>
              <p:nvPr/>
            </p:nvSpPr>
            <p:spPr bwMode="auto">
              <a:xfrm>
                <a:off x="8401050" y="2009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93" name="Oval 30"/>
              <p:cNvSpPr>
                <a:spLocks noChangeArrowheads="1"/>
              </p:cNvSpPr>
              <p:nvPr/>
            </p:nvSpPr>
            <p:spPr bwMode="auto">
              <a:xfrm>
                <a:off x="85534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94" name="Oval 31"/>
              <p:cNvSpPr>
                <a:spLocks noChangeArrowheads="1"/>
              </p:cNvSpPr>
              <p:nvPr/>
            </p:nvSpPr>
            <p:spPr bwMode="auto">
              <a:xfrm>
                <a:off x="8629650" y="1704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95" name="Oval 32"/>
              <p:cNvSpPr>
                <a:spLocks noChangeArrowheads="1"/>
              </p:cNvSpPr>
              <p:nvPr/>
            </p:nvSpPr>
            <p:spPr bwMode="auto">
              <a:xfrm>
                <a:off x="8477250" y="17811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96" name="Oval 37"/>
              <p:cNvSpPr>
                <a:spLocks noChangeArrowheads="1"/>
              </p:cNvSpPr>
              <p:nvPr/>
            </p:nvSpPr>
            <p:spPr bwMode="auto">
              <a:xfrm>
                <a:off x="8020050" y="2085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97" name="Rectangle 1"/>
              <p:cNvSpPr>
                <a:spLocks noChangeArrowheads="1"/>
              </p:cNvSpPr>
              <p:nvPr/>
            </p:nvSpPr>
            <p:spPr bwMode="auto">
              <a:xfrm>
                <a:off x="6781800" y="1295400"/>
                <a:ext cx="2042907" cy="11811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sp>
            <p:nvSpPr>
              <p:cNvPr id="98" name="Oval 2"/>
              <p:cNvSpPr>
                <a:spLocks noChangeArrowheads="1"/>
              </p:cNvSpPr>
              <p:nvPr/>
            </p:nvSpPr>
            <p:spPr bwMode="auto">
              <a:xfrm>
                <a:off x="7600950" y="1385888"/>
                <a:ext cx="1143000" cy="809624"/>
              </a:xfrm>
              <a:prstGeom prst="ellipse">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sp>
            <p:nvSpPr>
              <p:cNvPr id="99" name="Oval 44"/>
              <p:cNvSpPr>
                <a:spLocks noChangeArrowheads="1"/>
              </p:cNvSpPr>
              <p:nvPr/>
            </p:nvSpPr>
            <p:spPr bwMode="auto">
              <a:xfrm rot="3005671">
                <a:off x="6910448" y="1473379"/>
                <a:ext cx="782476" cy="405040"/>
              </a:xfrm>
              <a:prstGeom prst="ellipse">
                <a:avLst/>
              </a:prstGeom>
              <a:noFill/>
              <a:ln w="28575" algn="ctr">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grpSp>
        <p:sp>
          <p:nvSpPr>
            <p:cNvPr id="53" name="TextBox 52"/>
            <p:cNvSpPr txBox="1"/>
            <p:nvPr/>
          </p:nvSpPr>
          <p:spPr>
            <a:xfrm>
              <a:off x="9351754" y="2362645"/>
              <a:ext cx="1220138" cy="276225"/>
            </a:xfrm>
            <a:prstGeom prst="rect">
              <a:avLst/>
            </a:prstGeom>
            <a:solidFill>
              <a:srgbClr val="E48312"/>
            </a:solidFill>
          </p:spPr>
          <p:txBody>
            <a:bodyPr wrap="square">
              <a:spAutoFit/>
            </a:bodyPr>
            <a:lstStyle/>
            <a:p>
              <a:pPr defTabSz="914400" fontAlgn="base">
                <a:spcBef>
                  <a:spcPct val="0"/>
                </a:spcBef>
                <a:spcAft>
                  <a:spcPct val="0"/>
                </a:spcAft>
                <a:defRPr/>
              </a:pPr>
              <a:r>
                <a:rPr lang="en-US" sz="1200" b="1" dirty="0">
                  <a:solidFill>
                    <a:srgbClr val="000000"/>
                  </a:solidFill>
                </a:rPr>
                <a:t>Ground Truth </a:t>
              </a:r>
              <a:r>
                <a:rPr lang="en-US" sz="1200" b="1" i="1" dirty="0">
                  <a:solidFill>
                    <a:srgbClr val="000000"/>
                  </a:solidFill>
                </a:rPr>
                <a:t>T</a:t>
              </a:r>
              <a:r>
                <a:rPr lang="en-US" sz="1200" b="1" i="1" baseline="-25000" dirty="0">
                  <a:solidFill>
                    <a:srgbClr val="000000"/>
                  </a:solidFill>
                </a:rPr>
                <a:t>1</a:t>
              </a:r>
            </a:p>
          </p:txBody>
        </p:sp>
        <p:sp>
          <p:nvSpPr>
            <p:cNvPr id="54" name="TextBox 46"/>
            <p:cNvSpPr txBox="1">
              <a:spLocks noChangeArrowheads="1"/>
            </p:cNvSpPr>
            <p:nvPr/>
          </p:nvSpPr>
          <p:spPr bwMode="auto">
            <a:xfrm>
              <a:off x="10599349" y="2359850"/>
              <a:ext cx="395287" cy="2762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r>
                <a:rPr lang="en-US" altLang="en-US" sz="1200" b="1" i="1" dirty="0">
                  <a:solidFill>
                    <a:srgbClr val="000000"/>
                  </a:solidFill>
                </a:rPr>
                <a:t>T</a:t>
              </a:r>
              <a:r>
                <a:rPr lang="en-US" altLang="en-US" sz="1200" b="1" i="1" baseline="-25000" dirty="0">
                  <a:solidFill>
                    <a:srgbClr val="000000"/>
                  </a:solidFill>
                </a:rPr>
                <a:t>2</a:t>
              </a:r>
            </a:p>
          </p:txBody>
        </p:sp>
        <p:sp>
          <p:nvSpPr>
            <p:cNvPr id="55" name="TextBox 54"/>
            <p:cNvSpPr txBox="1">
              <a:spLocks noChangeArrowheads="1"/>
            </p:cNvSpPr>
            <p:nvPr/>
          </p:nvSpPr>
          <p:spPr bwMode="auto">
            <a:xfrm>
              <a:off x="9439271" y="2631760"/>
              <a:ext cx="929361" cy="307777"/>
            </a:xfrm>
            <a:prstGeom prst="rect">
              <a:avLst/>
            </a:prstGeom>
            <a:noFill/>
            <a:ln w="28575">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1" fontAlgn="base" hangingPunct="1">
                <a:spcBef>
                  <a:spcPct val="0"/>
                </a:spcBef>
                <a:spcAft>
                  <a:spcPct val="0"/>
                </a:spcAft>
                <a:buClrTx/>
                <a:buSzTx/>
                <a:buFont typeface="Wingdings" panose="05000000000000000000" pitchFamily="2" charset="2"/>
                <a:buNone/>
              </a:pPr>
              <a:r>
                <a:rPr lang="en-US" altLang="en-US" sz="1400" b="1" dirty="0">
                  <a:solidFill>
                    <a:srgbClr val="000000"/>
                  </a:solidFill>
                  <a:latin typeface="Calibri"/>
                </a:rPr>
                <a:t>Cluster </a:t>
              </a:r>
              <a:r>
                <a:rPr lang="en-US" altLang="en-US" sz="1400" b="1" i="1" dirty="0">
                  <a:solidFill>
                    <a:srgbClr val="000000"/>
                  </a:solidFill>
                  <a:latin typeface="Calibri"/>
                </a:rPr>
                <a:t>C</a:t>
              </a:r>
              <a:r>
                <a:rPr lang="en-US" altLang="en-US" sz="1400" b="1" i="1" baseline="-25000" dirty="0">
                  <a:solidFill>
                    <a:srgbClr val="000000"/>
                  </a:solidFill>
                  <a:latin typeface="Calibri"/>
                </a:rPr>
                <a:t>1</a:t>
              </a:r>
            </a:p>
          </p:txBody>
        </p:sp>
        <p:sp>
          <p:nvSpPr>
            <p:cNvPr id="60" name="TextBox 49"/>
            <p:cNvSpPr txBox="1">
              <a:spLocks noChangeArrowheads="1"/>
            </p:cNvSpPr>
            <p:nvPr/>
          </p:nvSpPr>
          <p:spPr bwMode="auto">
            <a:xfrm>
              <a:off x="10410045" y="2638870"/>
              <a:ext cx="402888" cy="30777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1" fontAlgn="base" hangingPunct="1">
                <a:spcBef>
                  <a:spcPct val="0"/>
                </a:spcBef>
                <a:spcAft>
                  <a:spcPct val="0"/>
                </a:spcAft>
                <a:buClrTx/>
                <a:buSzTx/>
                <a:buFont typeface="Wingdings" panose="05000000000000000000" pitchFamily="2" charset="2"/>
                <a:buNone/>
              </a:pPr>
              <a:r>
                <a:rPr lang="en-US" altLang="en-US" sz="1400" b="1" i="1" dirty="0">
                  <a:solidFill>
                    <a:srgbClr val="000000"/>
                  </a:solidFill>
                  <a:latin typeface="Calibri"/>
                  <a:ea typeface="Tahoma" panose="020B0604030504040204" pitchFamily="34" charset="0"/>
                  <a:cs typeface="Tahoma" panose="020B0604030504040204" pitchFamily="34" charset="0"/>
                </a:rPr>
                <a:t>C</a:t>
              </a:r>
              <a:r>
                <a:rPr lang="en-US" altLang="en-US" sz="1400" b="1" i="1" baseline="-25000" dirty="0">
                  <a:solidFill>
                    <a:srgbClr val="000000"/>
                  </a:solidFill>
                  <a:latin typeface="Calibri"/>
                  <a:ea typeface="Tahoma" panose="020B0604030504040204" pitchFamily="34" charset="0"/>
                  <a:cs typeface="Tahoma" panose="020B0604030504040204" pitchFamily="34" charset="0"/>
                </a:rPr>
                <a:t>2</a:t>
              </a:r>
            </a:p>
          </p:txBody>
        </p:sp>
        <p:sp>
          <p:nvSpPr>
            <p:cNvPr id="61" name="Oval 35"/>
            <p:cNvSpPr>
              <a:spLocks noChangeArrowheads="1"/>
            </p:cNvSpPr>
            <p:nvPr/>
          </p:nvSpPr>
          <p:spPr bwMode="auto">
            <a:xfrm>
              <a:off x="9505904" y="1979325"/>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2" name="Oval 33"/>
            <p:cNvSpPr>
              <a:spLocks noChangeArrowheads="1"/>
            </p:cNvSpPr>
            <p:nvPr/>
          </p:nvSpPr>
          <p:spPr bwMode="auto">
            <a:xfrm>
              <a:off x="9836299" y="2013771"/>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3" name="Oval 2"/>
            <p:cNvSpPr>
              <a:spLocks noChangeArrowheads="1"/>
            </p:cNvSpPr>
            <p:nvPr/>
          </p:nvSpPr>
          <p:spPr bwMode="auto">
            <a:xfrm rot="1766439">
              <a:off x="9313760" y="1769947"/>
              <a:ext cx="911640" cy="485929"/>
            </a:xfrm>
            <a:prstGeom prst="ellipse">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sp>
          <p:nvSpPr>
            <p:cNvPr id="64" name="Oval 33"/>
            <p:cNvSpPr>
              <a:spLocks noChangeArrowheads="1"/>
            </p:cNvSpPr>
            <p:nvPr/>
          </p:nvSpPr>
          <p:spPr bwMode="auto">
            <a:xfrm>
              <a:off x="9988699" y="2166171"/>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65" name="TextBox 46"/>
            <p:cNvSpPr txBox="1">
              <a:spLocks noChangeArrowheads="1"/>
            </p:cNvSpPr>
            <p:nvPr/>
          </p:nvSpPr>
          <p:spPr bwMode="auto">
            <a:xfrm>
              <a:off x="11012611" y="2359849"/>
              <a:ext cx="395287" cy="276225"/>
            </a:xfrm>
            <a:prstGeom prst="rect">
              <a:avLst/>
            </a:prstGeom>
            <a:solidFill>
              <a:schemeClr val="tx1">
                <a:lumMod val="85000"/>
                <a:lumOff val="15000"/>
              </a:schemeClr>
            </a:solidFill>
            <a:ln>
              <a:noFill/>
            </a:ln>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r>
                <a:rPr lang="en-US" altLang="en-US" sz="1200" b="1" i="1" dirty="0">
                  <a:ln w="10160">
                    <a:solidFill>
                      <a:srgbClr val="C2BC80"/>
                    </a:solidFill>
                    <a:prstDash val="solid"/>
                  </a:ln>
                  <a:solidFill>
                    <a:srgbClr val="FFFFFF"/>
                  </a:solidFill>
                  <a:effectLst>
                    <a:outerShdw blurRad="38100" dist="22860" dir="5400000" algn="tl" rotWithShape="0">
                      <a:srgbClr val="000000">
                        <a:alpha val="30000"/>
                      </a:srgbClr>
                    </a:outerShdw>
                  </a:effectLst>
                </a:rPr>
                <a:t>T</a:t>
              </a:r>
              <a:r>
                <a:rPr lang="en-US" altLang="en-US" sz="1200" b="1" i="1" baseline="-25000" dirty="0">
                  <a:ln w="10160">
                    <a:solidFill>
                      <a:srgbClr val="C2BC80"/>
                    </a:solidFill>
                    <a:prstDash val="solid"/>
                  </a:ln>
                  <a:solidFill>
                    <a:srgbClr val="FFFFFF"/>
                  </a:solidFill>
                  <a:effectLst>
                    <a:outerShdw blurRad="38100" dist="22860" dir="5400000" algn="tl" rotWithShape="0">
                      <a:srgbClr val="000000">
                        <a:alpha val="30000"/>
                      </a:srgbClr>
                    </a:outerShdw>
                  </a:effectLst>
                </a:rPr>
                <a:t>3</a:t>
              </a:r>
            </a:p>
          </p:txBody>
        </p:sp>
        <p:sp>
          <p:nvSpPr>
            <p:cNvPr id="66" name="TextBox 49"/>
            <p:cNvSpPr txBox="1">
              <a:spLocks noChangeArrowheads="1"/>
            </p:cNvSpPr>
            <p:nvPr/>
          </p:nvSpPr>
          <p:spPr bwMode="auto">
            <a:xfrm>
              <a:off x="10885310" y="2638870"/>
              <a:ext cx="402888" cy="307777"/>
            </a:xfrm>
            <a:prstGeom prst="rect">
              <a:avLst/>
            </a:prstGeom>
            <a:noFill/>
            <a:ln w="28575">
              <a:solidFill>
                <a:schemeClr val="tx1">
                  <a:lumMod val="85000"/>
                  <a:lumOff val="1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1" fontAlgn="base" hangingPunct="1">
                <a:spcBef>
                  <a:spcPct val="0"/>
                </a:spcBef>
                <a:spcAft>
                  <a:spcPct val="0"/>
                </a:spcAft>
                <a:buClrTx/>
                <a:buSzTx/>
                <a:buFont typeface="Wingdings" panose="05000000000000000000" pitchFamily="2" charset="2"/>
                <a:buNone/>
              </a:pPr>
              <a:r>
                <a:rPr lang="en-US" altLang="en-US" sz="1400" b="1" i="1" dirty="0">
                  <a:solidFill>
                    <a:srgbClr val="000000"/>
                  </a:solidFill>
                  <a:latin typeface="Calibri"/>
                </a:rPr>
                <a:t>C</a:t>
              </a:r>
              <a:r>
                <a:rPr lang="en-US" altLang="en-US" sz="1400" b="1" i="1" baseline="-25000" dirty="0">
                  <a:solidFill>
                    <a:srgbClr val="000000"/>
                  </a:solidFill>
                  <a:latin typeface="Calibri"/>
                </a:rPr>
                <a:t>3</a:t>
              </a:r>
            </a:p>
          </p:txBody>
        </p:sp>
      </p:grpSp>
    </p:spTree>
    <p:extLst>
      <p:ext uri="{BB962C8B-B14F-4D97-AF65-F5344CB8AC3E}">
        <p14:creationId xmlns:p14="http://schemas.microsoft.com/office/powerpoint/2010/main" val="1971696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vert="horz" lIns="92075" tIns="46038" rIns="92075" bIns="46038" rtlCol="0" anchor="ctr">
            <a:noAutofit/>
          </a:bodyPr>
          <a:lstStyle/>
          <a:p>
            <a:pPr defTabSz="1219110"/>
            <a:r>
              <a:rPr lang="en-US" altLang="zh-CN" dirty="0">
                <a:solidFill>
                  <a:prstClr val="black"/>
                </a:solidFill>
              </a:rPr>
              <a:t>Internal Measures (I): </a:t>
            </a:r>
            <a:r>
              <a:rPr lang="en-US" altLang="zh-CN" dirty="0" err="1">
                <a:solidFill>
                  <a:prstClr val="black"/>
                </a:solidFill>
              </a:rPr>
              <a:t>BetaCV</a:t>
            </a:r>
            <a:r>
              <a:rPr lang="en-US" altLang="zh-CN" dirty="0">
                <a:solidFill>
                  <a:prstClr val="black"/>
                </a:solidFill>
              </a:rPr>
              <a:t> Measure</a:t>
            </a:r>
            <a:endParaRPr lang="en-US" dirty="0">
              <a:solidFill>
                <a:prstClr val="black"/>
              </a:solidFill>
            </a:endParaRPr>
          </a:p>
        </p:txBody>
      </p:sp>
      <p:sp>
        <p:nvSpPr>
          <p:cNvPr id="24579" name="Rectangle 3"/>
          <p:cNvSpPr>
            <a:spLocks noGrp="1" noChangeArrowheads="1"/>
          </p:cNvSpPr>
          <p:nvPr>
            <p:ph type="body" sz="half" idx="1"/>
          </p:nvPr>
        </p:nvSpPr>
        <p:spPr>
          <a:xfrm>
            <a:off x="556549" y="1160868"/>
            <a:ext cx="10950406" cy="5611124"/>
          </a:xfrm>
        </p:spPr>
        <p:txBody>
          <a:bodyPr vert="horz" lIns="92075" tIns="46038" rIns="92075" bIns="46038" rtlCol="0">
            <a:noAutofit/>
          </a:bodyPr>
          <a:lstStyle/>
          <a:p>
            <a:pPr>
              <a:spcAft>
                <a:spcPts val="600"/>
              </a:spcAft>
            </a:pPr>
            <a:r>
              <a:rPr lang="en-US" dirty="0"/>
              <a:t>A trade-off in maximizing intra-cluster compactness and inter-cluster separation</a:t>
            </a:r>
          </a:p>
          <a:p>
            <a:pPr>
              <a:spcAft>
                <a:spcPts val="600"/>
              </a:spcAft>
            </a:pPr>
            <a:r>
              <a:rPr lang="en-US" altLang="zh-CN" dirty="0">
                <a:ea typeface="SimSun" panose="02010600030101010101" pitchFamily="2" charset="-122"/>
                <a:cs typeface="Arial" panose="020B0604020202020204" pitchFamily="34" charset="0"/>
              </a:rPr>
              <a:t>Given a </a:t>
            </a:r>
            <a:r>
              <a:rPr lang="en-US" dirty="0"/>
              <a:t>clustering </a:t>
            </a:r>
            <a:r>
              <a:rPr lang="en-US" i="1" dirty="0"/>
              <a:t>C</a:t>
            </a:r>
            <a:r>
              <a:rPr lang="en-US" dirty="0"/>
              <a:t> = {</a:t>
            </a:r>
            <a:r>
              <a:rPr lang="en-US" i="1" dirty="0"/>
              <a:t>C</a:t>
            </a:r>
            <a:r>
              <a:rPr lang="en-US" i="1" baseline="-25000" dirty="0"/>
              <a:t>1</a:t>
            </a:r>
            <a:r>
              <a:rPr lang="en-US" i="1" dirty="0"/>
              <a:t>, . . ., </a:t>
            </a:r>
            <a:r>
              <a:rPr lang="en-US" i="1" dirty="0" err="1"/>
              <a:t>C</a:t>
            </a:r>
            <a:r>
              <a:rPr lang="en-US" i="1" baseline="-25000" dirty="0" err="1"/>
              <a:t>k</a:t>
            </a:r>
            <a:r>
              <a:rPr lang="en-US" dirty="0"/>
              <a:t>} with </a:t>
            </a:r>
            <a:r>
              <a:rPr lang="en-US" i="1" dirty="0"/>
              <a:t>k</a:t>
            </a:r>
            <a:r>
              <a:rPr lang="en-US" dirty="0"/>
              <a:t> clusters, cluster </a:t>
            </a:r>
            <a:r>
              <a:rPr lang="en-US" i="1" dirty="0"/>
              <a:t>C</a:t>
            </a:r>
            <a:r>
              <a:rPr lang="en-US" i="1" baseline="-25000" dirty="0"/>
              <a:t>i</a:t>
            </a:r>
            <a:r>
              <a:rPr lang="en-US" dirty="0"/>
              <a:t> containing </a:t>
            </a:r>
            <a:r>
              <a:rPr lang="en-US" i="1" dirty="0" err="1"/>
              <a:t>n</a:t>
            </a:r>
            <a:r>
              <a:rPr lang="en-US" i="1" baseline="-25000" dirty="0" err="1"/>
              <a:t>i</a:t>
            </a:r>
            <a:r>
              <a:rPr lang="en-US" dirty="0"/>
              <a:t> = |</a:t>
            </a:r>
            <a:r>
              <a:rPr lang="en-US" i="1" dirty="0"/>
              <a:t>C</a:t>
            </a:r>
            <a:r>
              <a:rPr lang="en-US" i="1" baseline="-25000" dirty="0"/>
              <a:t>i</a:t>
            </a:r>
            <a:r>
              <a:rPr lang="en-US" dirty="0"/>
              <a:t>| points</a:t>
            </a:r>
          </a:p>
          <a:p>
            <a:pPr lvl="1">
              <a:spcAft>
                <a:spcPts val="600"/>
              </a:spcAft>
            </a:pPr>
            <a:r>
              <a:rPr lang="en-US" altLang="zh-CN" dirty="0">
                <a:ea typeface="SimSun" panose="02010600030101010101" pitchFamily="2" charset="-122"/>
                <a:cs typeface="Arial" panose="020B0604020202020204" pitchFamily="34" charset="0"/>
              </a:rPr>
              <a:t>Let </a:t>
            </a:r>
            <a:r>
              <a:rPr lang="en-US" altLang="zh-CN" i="1" dirty="0">
                <a:ea typeface="SimSun" panose="02010600030101010101" pitchFamily="2" charset="-122"/>
                <a:cs typeface="Arial" panose="020B0604020202020204" pitchFamily="34" charset="0"/>
              </a:rPr>
              <a:t>W</a:t>
            </a:r>
            <a:r>
              <a:rPr lang="en-US" altLang="zh-CN" dirty="0">
                <a:ea typeface="SimSun" panose="02010600030101010101" pitchFamily="2" charset="-122"/>
                <a:cs typeface="Arial" panose="020B0604020202020204" pitchFamily="34" charset="0"/>
              </a:rPr>
              <a:t>(</a:t>
            </a:r>
            <a:r>
              <a:rPr lang="en-US" altLang="zh-CN" i="1" dirty="0">
                <a:ea typeface="SimSun" panose="02010600030101010101" pitchFamily="2" charset="-122"/>
                <a:cs typeface="Arial" panose="020B0604020202020204" pitchFamily="34" charset="0"/>
              </a:rPr>
              <a:t>S</a:t>
            </a:r>
            <a:r>
              <a:rPr lang="en-US" altLang="zh-CN" dirty="0">
                <a:ea typeface="SimSun" panose="02010600030101010101" pitchFamily="2" charset="-122"/>
                <a:cs typeface="Arial" panose="020B0604020202020204" pitchFamily="34" charset="0"/>
              </a:rPr>
              <a:t>, </a:t>
            </a:r>
            <a:r>
              <a:rPr lang="en-US" altLang="zh-CN" i="1" dirty="0">
                <a:ea typeface="SimSun" panose="02010600030101010101" pitchFamily="2" charset="-122"/>
                <a:cs typeface="Arial" panose="020B0604020202020204" pitchFamily="34" charset="0"/>
              </a:rPr>
              <a:t>R</a:t>
            </a:r>
            <a:r>
              <a:rPr lang="en-US" altLang="zh-CN" dirty="0">
                <a:ea typeface="SimSun" panose="02010600030101010101" pitchFamily="2" charset="-122"/>
                <a:cs typeface="Arial" panose="020B0604020202020204" pitchFamily="34" charset="0"/>
              </a:rPr>
              <a:t>) be sum of weights on all edges with one vertex in </a:t>
            </a:r>
            <a:r>
              <a:rPr lang="en-US" altLang="zh-CN" i="1" dirty="0">
                <a:ea typeface="SimSun" panose="02010600030101010101" pitchFamily="2" charset="-122"/>
                <a:cs typeface="Arial" panose="020B0604020202020204" pitchFamily="34" charset="0"/>
              </a:rPr>
              <a:t>S</a:t>
            </a:r>
            <a:r>
              <a:rPr lang="en-US" altLang="zh-CN" dirty="0">
                <a:ea typeface="SimSun" panose="02010600030101010101" pitchFamily="2" charset="-122"/>
                <a:cs typeface="Arial" panose="020B0604020202020204" pitchFamily="34" charset="0"/>
              </a:rPr>
              <a:t> and the other in </a:t>
            </a:r>
            <a:r>
              <a:rPr lang="en-US" altLang="zh-CN" i="1" dirty="0">
                <a:ea typeface="SimSun" panose="02010600030101010101" pitchFamily="2" charset="-122"/>
                <a:cs typeface="Arial" panose="020B0604020202020204" pitchFamily="34" charset="0"/>
              </a:rPr>
              <a:t>R</a:t>
            </a:r>
          </a:p>
          <a:p>
            <a:pPr lvl="1">
              <a:spcAft>
                <a:spcPts val="600"/>
              </a:spcAft>
            </a:pPr>
            <a:r>
              <a:rPr lang="en-US" dirty="0"/>
              <a:t>The sum of all the intra-cluster weights over all clusters:   </a:t>
            </a:r>
            <a:endParaRPr lang="en-US" altLang="zh-CN" dirty="0">
              <a:ea typeface="SimSun" panose="02010600030101010101" pitchFamily="2" charset="-122"/>
              <a:cs typeface="Arial" panose="020B0604020202020204" pitchFamily="34" charset="0"/>
            </a:endParaRPr>
          </a:p>
          <a:p>
            <a:pPr lvl="1">
              <a:spcAft>
                <a:spcPts val="600"/>
              </a:spcAft>
            </a:pPr>
            <a:r>
              <a:rPr lang="en-US" dirty="0"/>
              <a:t>The sum of all the inter-cluster weights: </a:t>
            </a:r>
          </a:p>
          <a:p>
            <a:pPr marL="200025" lvl="1" indent="0">
              <a:spcAft>
                <a:spcPts val="600"/>
              </a:spcAft>
              <a:buNone/>
            </a:pPr>
            <a:r>
              <a:rPr lang="en-US" dirty="0"/>
              <a:t>  </a:t>
            </a:r>
            <a:endParaRPr lang="en-US" altLang="zh-CN" dirty="0">
              <a:ea typeface="SimSun" panose="02010600030101010101" pitchFamily="2" charset="-122"/>
              <a:cs typeface="Arial" panose="020B0604020202020204" pitchFamily="34" charset="0"/>
            </a:endParaRPr>
          </a:p>
          <a:p>
            <a:pPr lvl="1">
              <a:spcAft>
                <a:spcPts val="600"/>
              </a:spcAft>
            </a:pPr>
            <a:r>
              <a:rPr lang="en-US" altLang="zh-CN" dirty="0">
                <a:ea typeface="SimSun" panose="02010600030101010101" pitchFamily="2" charset="-122"/>
                <a:cs typeface="Arial" panose="020B0604020202020204" pitchFamily="34" charset="0"/>
              </a:rPr>
              <a:t>The number of distinct intra-cluster edges:</a:t>
            </a:r>
          </a:p>
          <a:p>
            <a:pPr lvl="1">
              <a:spcAft>
                <a:spcPts val="600"/>
              </a:spcAft>
            </a:pPr>
            <a:r>
              <a:rPr lang="en-US" altLang="zh-CN" dirty="0">
                <a:ea typeface="SimSun" panose="02010600030101010101" pitchFamily="2" charset="-122"/>
                <a:cs typeface="Arial" panose="020B0604020202020204" pitchFamily="34" charset="0"/>
              </a:rPr>
              <a:t>The number of distinct inter-cluster edges:</a:t>
            </a:r>
          </a:p>
          <a:p>
            <a:pPr>
              <a:spcAft>
                <a:spcPts val="600"/>
              </a:spcAft>
            </a:pPr>
            <a:r>
              <a:rPr lang="en-US" altLang="zh-CN" b="1" dirty="0">
                <a:ea typeface="SimSun" panose="02010600030101010101" pitchFamily="2" charset="-122"/>
                <a:cs typeface="Arial" panose="020B0604020202020204" pitchFamily="34" charset="0"/>
              </a:rPr>
              <a:t>Beta-CV measure</a:t>
            </a:r>
            <a:r>
              <a:rPr lang="en-US" altLang="zh-CN" dirty="0">
                <a:ea typeface="SimSun" panose="02010600030101010101" pitchFamily="2" charset="-122"/>
                <a:cs typeface="Arial" panose="020B0604020202020204" pitchFamily="34" charset="0"/>
              </a:rPr>
              <a:t>: </a:t>
            </a:r>
            <a:r>
              <a:rPr lang="en-US" dirty="0"/>
              <a:t> </a:t>
            </a:r>
          </a:p>
          <a:p>
            <a:pPr lvl="1">
              <a:spcAft>
                <a:spcPts val="600"/>
              </a:spcAft>
            </a:pPr>
            <a:r>
              <a:rPr lang="en-US" dirty="0"/>
              <a:t>The ratio of the mean intra-cluster distance to the mean inter-cluster distance</a:t>
            </a:r>
            <a:endParaRPr lang="en-US" altLang="zh-CN" dirty="0">
              <a:ea typeface="SimSun" panose="02010600030101010101" pitchFamily="2" charset="-122"/>
              <a:cs typeface="Arial" panose="020B0604020202020204" pitchFamily="34" charset="0"/>
            </a:endParaRPr>
          </a:p>
          <a:p>
            <a:pPr lvl="1">
              <a:spcAft>
                <a:spcPts val="600"/>
              </a:spcAft>
            </a:pPr>
            <a:r>
              <a:rPr lang="en-US" altLang="zh-CN" dirty="0">
                <a:ea typeface="SimSun" panose="02010600030101010101" pitchFamily="2" charset="-122"/>
                <a:cs typeface="Arial" panose="020B0604020202020204" pitchFamily="34" charset="0"/>
              </a:rPr>
              <a:t>The smaller, the better the clustering</a:t>
            </a:r>
          </a:p>
        </p:txBody>
      </p:sp>
      <p:sp>
        <p:nvSpPr>
          <p:cNvPr id="2" name="TextBox 1"/>
          <p:cNvSpPr txBox="1"/>
          <p:nvPr/>
        </p:nvSpPr>
        <p:spPr>
          <a:xfrm>
            <a:off x="5622202" y="3032911"/>
            <a:ext cx="65" cy="292388"/>
          </a:xfrm>
          <a:prstGeom prst="rect">
            <a:avLst/>
          </a:prstGeom>
          <a:noFill/>
        </p:spPr>
        <p:txBody>
          <a:bodyPr wrap="none" lIns="0" tIns="0" rIns="0" bIns="0" rtlCol="0">
            <a:spAutoFit/>
          </a:bodyPr>
          <a:lstStyle/>
          <a:p>
            <a:endParaRPr lang="en-US" dirty="0"/>
          </a:p>
        </p:txBody>
      </p:sp>
      <p:graphicFrame>
        <p:nvGraphicFramePr>
          <p:cNvPr id="5" name="Object 4"/>
          <p:cNvGraphicFramePr>
            <a:graphicFrameLocks noChangeAspect="1"/>
          </p:cNvGraphicFramePr>
          <p:nvPr>
            <p:extLst/>
          </p:nvPr>
        </p:nvGraphicFramePr>
        <p:xfrm>
          <a:off x="8236173" y="2576001"/>
          <a:ext cx="2282488" cy="797129"/>
        </p:xfrm>
        <a:graphic>
          <a:graphicData uri="http://schemas.openxmlformats.org/presentationml/2006/ole">
            <mc:AlternateContent xmlns:mc="http://schemas.openxmlformats.org/markup-compatibility/2006">
              <mc:Choice xmlns:v="urn:schemas-microsoft-com:vml" Requires="v">
                <p:oleObj spid="_x0000_s23684" name="Equation" r:id="rId4" imgW="1269720" imgH="431640" progId="Equation.DSMT4">
                  <p:embed/>
                </p:oleObj>
              </mc:Choice>
              <mc:Fallback>
                <p:oleObj name="Equation" r:id="rId4" imgW="1269720" imgH="431640" progId="Equation.DSMT4">
                  <p:embed/>
                  <p:pic>
                    <p:nvPicPr>
                      <p:cNvPr id="0" name=""/>
                      <p:cNvPicPr/>
                      <p:nvPr/>
                    </p:nvPicPr>
                    <p:blipFill>
                      <a:blip r:embed="rId5"/>
                      <a:stretch>
                        <a:fillRect/>
                      </a:stretch>
                    </p:blipFill>
                    <p:spPr>
                      <a:xfrm>
                        <a:off x="8236173" y="2576001"/>
                        <a:ext cx="2282488" cy="797129"/>
                      </a:xfrm>
                      <a:prstGeom prst="rect">
                        <a:avLst/>
                      </a:prstGeom>
                    </p:spPr>
                  </p:pic>
                </p:oleObj>
              </mc:Fallback>
            </mc:AlternateContent>
          </a:graphicData>
        </a:graphic>
      </p:graphicFrame>
      <p:graphicFrame>
        <p:nvGraphicFramePr>
          <p:cNvPr id="6" name="Object 5"/>
          <p:cNvGraphicFramePr>
            <a:graphicFrameLocks noChangeAspect="1"/>
          </p:cNvGraphicFramePr>
          <p:nvPr>
            <p:extLst/>
          </p:nvPr>
        </p:nvGraphicFramePr>
        <p:xfrm>
          <a:off x="6254985" y="3243242"/>
          <a:ext cx="4383088" cy="819150"/>
        </p:xfrm>
        <a:graphic>
          <a:graphicData uri="http://schemas.openxmlformats.org/presentationml/2006/ole">
            <mc:AlternateContent xmlns:mc="http://schemas.openxmlformats.org/markup-compatibility/2006">
              <mc:Choice xmlns:v="urn:schemas-microsoft-com:vml" Requires="v">
                <p:oleObj spid="_x0000_s23685" name="Equation" r:id="rId6" imgW="2438280" imgH="444240" progId="Equation.DSMT4">
                  <p:embed/>
                </p:oleObj>
              </mc:Choice>
              <mc:Fallback>
                <p:oleObj name="Equation" r:id="rId6" imgW="2438280" imgH="444240" progId="Equation.DSMT4">
                  <p:embed/>
                  <p:pic>
                    <p:nvPicPr>
                      <p:cNvPr id="0" name=""/>
                      <p:cNvPicPr/>
                      <p:nvPr/>
                    </p:nvPicPr>
                    <p:blipFill>
                      <a:blip r:embed="rId7"/>
                      <a:stretch>
                        <a:fillRect/>
                      </a:stretch>
                    </p:blipFill>
                    <p:spPr>
                      <a:xfrm>
                        <a:off x="6254985" y="3243242"/>
                        <a:ext cx="4383088" cy="819150"/>
                      </a:xfrm>
                      <a:prstGeom prst="rect">
                        <a:avLst/>
                      </a:prstGeom>
                    </p:spPr>
                  </p:pic>
                </p:oleObj>
              </mc:Fallback>
            </mc:AlternateContent>
          </a:graphicData>
        </a:graphic>
      </p:graphicFrame>
      <p:graphicFrame>
        <p:nvGraphicFramePr>
          <p:cNvPr id="7" name="Object 6"/>
          <p:cNvGraphicFramePr>
            <a:graphicFrameLocks noChangeAspect="1"/>
          </p:cNvGraphicFramePr>
          <p:nvPr>
            <p:extLst/>
          </p:nvPr>
        </p:nvGraphicFramePr>
        <p:xfrm>
          <a:off x="6672122" y="4134066"/>
          <a:ext cx="1267179" cy="701356"/>
        </p:xfrm>
        <a:graphic>
          <a:graphicData uri="http://schemas.openxmlformats.org/presentationml/2006/ole">
            <mc:AlternateContent xmlns:mc="http://schemas.openxmlformats.org/markup-compatibility/2006">
              <mc:Choice xmlns:v="urn:schemas-microsoft-com:vml" Requires="v">
                <p:oleObj spid="_x0000_s23686" name="Equation" r:id="rId8" imgW="850680" imgH="457200" progId="Equation.DSMT4">
                  <p:embed/>
                </p:oleObj>
              </mc:Choice>
              <mc:Fallback>
                <p:oleObj name="Equation" r:id="rId8" imgW="850680" imgH="457200" progId="Equation.DSMT4">
                  <p:embed/>
                  <p:pic>
                    <p:nvPicPr>
                      <p:cNvPr id="0" name=""/>
                      <p:cNvPicPr/>
                      <p:nvPr/>
                    </p:nvPicPr>
                    <p:blipFill>
                      <a:blip r:embed="rId9"/>
                      <a:stretch>
                        <a:fillRect/>
                      </a:stretch>
                    </p:blipFill>
                    <p:spPr>
                      <a:xfrm>
                        <a:off x="6672122" y="4134066"/>
                        <a:ext cx="1267179" cy="701356"/>
                      </a:xfrm>
                      <a:prstGeom prst="rect">
                        <a:avLst/>
                      </a:prstGeom>
                    </p:spPr>
                  </p:pic>
                </p:oleObj>
              </mc:Fallback>
            </mc:AlternateContent>
          </a:graphicData>
        </a:graphic>
      </p:graphicFrame>
      <p:graphicFrame>
        <p:nvGraphicFramePr>
          <p:cNvPr id="8" name="Object 7"/>
          <p:cNvGraphicFramePr>
            <a:graphicFrameLocks noChangeAspect="1"/>
          </p:cNvGraphicFramePr>
          <p:nvPr>
            <p:extLst/>
          </p:nvPr>
        </p:nvGraphicFramePr>
        <p:xfrm>
          <a:off x="6670896" y="4833311"/>
          <a:ext cx="1749124" cy="734065"/>
        </p:xfrm>
        <a:graphic>
          <a:graphicData uri="http://schemas.openxmlformats.org/presentationml/2006/ole">
            <mc:AlternateContent xmlns:mc="http://schemas.openxmlformats.org/markup-compatibility/2006">
              <mc:Choice xmlns:v="urn:schemas-microsoft-com:vml" Requires="v">
                <p:oleObj spid="_x0000_s23687" name="Equation" r:id="rId10" imgW="1091880" imgH="444240" progId="Equation.DSMT4">
                  <p:embed/>
                </p:oleObj>
              </mc:Choice>
              <mc:Fallback>
                <p:oleObj name="Equation" r:id="rId10" imgW="1091880" imgH="444240" progId="Equation.DSMT4">
                  <p:embed/>
                  <p:pic>
                    <p:nvPicPr>
                      <p:cNvPr id="0" name=""/>
                      <p:cNvPicPr/>
                      <p:nvPr/>
                    </p:nvPicPr>
                    <p:blipFill>
                      <a:blip r:embed="rId11"/>
                      <a:stretch>
                        <a:fillRect/>
                      </a:stretch>
                    </p:blipFill>
                    <p:spPr>
                      <a:xfrm>
                        <a:off x="6670896" y="4833311"/>
                        <a:ext cx="1749124" cy="734065"/>
                      </a:xfrm>
                      <a:prstGeom prst="rect">
                        <a:avLst/>
                      </a:prstGeom>
                    </p:spPr>
                  </p:pic>
                </p:oleObj>
              </mc:Fallback>
            </mc:AlternateContent>
          </a:graphicData>
        </a:graphic>
      </p:graphicFrame>
      <p:graphicFrame>
        <p:nvGraphicFramePr>
          <p:cNvPr id="9" name="Object 8"/>
          <p:cNvGraphicFramePr>
            <a:graphicFrameLocks noChangeAspect="1"/>
          </p:cNvGraphicFramePr>
          <p:nvPr>
            <p:extLst/>
          </p:nvPr>
        </p:nvGraphicFramePr>
        <p:xfrm>
          <a:off x="3356452" y="5241846"/>
          <a:ext cx="2114550" cy="711200"/>
        </p:xfrm>
        <a:graphic>
          <a:graphicData uri="http://schemas.openxmlformats.org/presentationml/2006/ole">
            <mc:AlternateContent xmlns:mc="http://schemas.openxmlformats.org/markup-compatibility/2006">
              <mc:Choice xmlns:v="urn:schemas-microsoft-com:vml" Requires="v">
                <p:oleObj spid="_x0000_s23688" name="Equation" r:id="rId12" imgW="1320480" imgH="431640" progId="Equation.DSMT4">
                  <p:embed/>
                </p:oleObj>
              </mc:Choice>
              <mc:Fallback>
                <p:oleObj name="Equation" r:id="rId12" imgW="1320480" imgH="431640" progId="Equation.DSMT4">
                  <p:embed/>
                  <p:pic>
                    <p:nvPicPr>
                      <p:cNvPr id="0" name=""/>
                      <p:cNvPicPr/>
                      <p:nvPr/>
                    </p:nvPicPr>
                    <p:blipFill>
                      <a:blip r:embed="rId13"/>
                      <a:stretch>
                        <a:fillRect/>
                      </a:stretch>
                    </p:blipFill>
                    <p:spPr>
                      <a:xfrm>
                        <a:off x="3356452" y="5241846"/>
                        <a:ext cx="2114550" cy="711200"/>
                      </a:xfrm>
                      <a:prstGeom prst="rect">
                        <a:avLst/>
                      </a:prstGeom>
                    </p:spPr>
                  </p:pic>
                </p:oleObj>
              </mc:Fallback>
            </mc:AlternateContent>
          </a:graphicData>
        </a:graphic>
      </p:graphicFrame>
      <p:grpSp>
        <p:nvGrpSpPr>
          <p:cNvPr id="3" name="Group 2"/>
          <p:cNvGrpSpPr/>
          <p:nvPr/>
        </p:nvGrpSpPr>
        <p:grpSpPr>
          <a:xfrm>
            <a:off x="9237558" y="4163104"/>
            <a:ext cx="2057399" cy="1225993"/>
            <a:chOff x="10001278" y="3867115"/>
            <a:chExt cx="2057399" cy="1225993"/>
          </a:xfrm>
        </p:grpSpPr>
        <p:grpSp>
          <p:nvGrpSpPr>
            <p:cNvPr id="11" name="Group 47"/>
            <p:cNvGrpSpPr>
              <a:grpSpLocks/>
            </p:cNvGrpSpPr>
            <p:nvPr/>
          </p:nvGrpSpPr>
          <p:grpSpPr bwMode="auto">
            <a:xfrm>
              <a:off x="10001278" y="3867115"/>
              <a:ext cx="2057399" cy="1225993"/>
              <a:chOff x="6781800" y="1295400"/>
              <a:chExt cx="2042907" cy="1181100"/>
            </a:xfrm>
          </p:grpSpPr>
          <p:sp>
            <p:nvSpPr>
              <p:cNvPr id="22" name="Oval 8"/>
              <p:cNvSpPr>
                <a:spLocks noChangeArrowheads="1"/>
              </p:cNvSpPr>
              <p:nvPr/>
            </p:nvSpPr>
            <p:spPr bwMode="auto">
              <a:xfrm>
                <a:off x="7162800" y="17049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3" name="Oval 9"/>
              <p:cNvSpPr>
                <a:spLocks noChangeArrowheads="1"/>
              </p:cNvSpPr>
              <p:nvPr/>
            </p:nvSpPr>
            <p:spPr bwMode="auto">
              <a:xfrm>
                <a:off x="7391400" y="16287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4" name="Oval 10"/>
              <p:cNvSpPr>
                <a:spLocks noChangeArrowheads="1"/>
              </p:cNvSpPr>
              <p:nvPr/>
            </p:nvSpPr>
            <p:spPr bwMode="auto">
              <a:xfrm>
                <a:off x="7467600" y="20955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5" name="Oval 11"/>
              <p:cNvSpPr>
                <a:spLocks noChangeArrowheads="1"/>
              </p:cNvSpPr>
              <p:nvPr/>
            </p:nvSpPr>
            <p:spPr bwMode="auto">
              <a:xfrm>
                <a:off x="7696200" y="19335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6" name="Oval 12"/>
              <p:cNvSpPr>
                <a:spLocks noChangeArrowheads="1"/>
              </p:cNvSpPr>
              <p:nvPr/>
            </p:nvSpPr>
            <p:spPr bwMode="auto">
              <a:xfrm>
                <a:off x="7010400" y="20193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7" name="Oval 13"/>
              <p:cNvSpPr>
                <a:spLocks noChangeArrowheads="1"/>
              </p:cNvSpPr>
              <p:nvPr/>
            </p:nvSpPr>
            <p:spPr bwMode="auto">
              <a:xfrm>
                <a:off x="7010400" y="15525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8" name="Oval 14"/>
              <p:cNvSpPr>
                <a:spLocks noChangeArrowheads="1"/>
              </p:cNvSpPr>
              <p:nvPr/>
            </p:nvSpPr>
            <p:spPr bwMode="auto">
              <a:xfrm>
                <a:off x="72771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9" name="Oval 28"/>
              <p:cNvSpPr>
                <a:spLocks noChangeArrowheads="1"/>
              </p:cNvSpPr>
              <p:nvPr/>
            </p:nvSpPr>
            <p:spPr bwMode="auto">
              <a:xfrm>
                <a:off x="7620000" y="17145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1" name="Oval 30"/>
              <p:cNvSpPr>
                <a:spLocks noChangeArrowheads="1"/>
              </p:cNvSpPr>
              <p:nvPr/>
            </p:nvSpPr>
            <p:spPr bwMode="auto">
              <a:xfrm>
                <a:off x="74676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2" name="Oval 33"/>
              <p:cNvSpPr>
                <a:spLocks noChangeArrowheads="1"/>
              </p:cNvSpPr>
              <p:nvPr/>
            </p:nvSpPr>
            <p:spPr bwMode="auto">
              <a:xfrm>
                <a:off x="7226077" y="2280758"/>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3" name="Oval 34"/>
              <p:cNvSpPr>
                <a:spLocks noChangeArrowheads="1"/>
              </p:cNvSpPr>
              <p:nvPr/>
            </p:nvSpPr>
            <p:spPr bwMode="auto">
              <a:xfrm>
                <a:off x="7315200" y="1485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4" name="Oval 35"/>
              <p:cNvSpPr>
                <a:spLocks noChangeArrowheads="1"/>
              </p:cNvSpPr>
              <p:nvPr/>
            </p:nvSpPr>
            <p:spPr bwMode="auto">
              <a:xfrm>
                <a:off x="7048500" y="22479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6" name="Oval 15"/>
              <p:cNvSpPr>
                <a:spLocks noChangeArrowheads="1"/>
              </p:cNvSpPr>
              <p:nvPr/>
            </p:nvSpPr>
            <p:spPr bwMode="auto">
              <a:xfrm>
                <a:off x="8096250" y="1704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7" name="Oval 19"/>
              <p:cNvSpPr>
                <a:spLocks noChangeArrowheads="1"/>
              </p:cNvSpPr>
              <p:nvPr/>
            </p:nvSpPr>
            <p:spPr bwMode="auto">
              <a:xfrm>
                <a:off x="8248650" y="2009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8" name="Oval 20"/>
              <p:cNvSpPr>
                <a:spLocks noChangeArrowheads="1"/>
              </p:cNvSpPr>
              <p:nvPr/>
            </p:nvSpPr>
            <p:spPr bwMode="auto">
              <a:xfrm>
                <a:off x="8401050" y="1628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9" name="Oval 21"/>
              <p:cNvSpPr>
                <a:spLocks noChangeArrowheads="1"/>
              </p:cNvSpPr>
              <p:nvPr/>
            </p:nvSpPr>
            <p:spPr bwMode="auto">
              <a:xfrm>
                <a:off x="8248650" y="1857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0" name="Oval 22"/>
              <p:cNvSpPr>
                <a:spLocks noChangeArrowheads="1"/>
              </p:cNvSpPr>
              <p:nvPr/>
            </p:nvSpPr>
            <p:spPr bwMode="auto">
              <a:xfrm>
                <a:off x="8401050" y="1476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1" name="Oval 23"/>
              <p:cNvSpPr>
                <a:spLocks noChangeArrowheads="1"/>
              </p:cNvSpPr>
              <p:nvPr/>
            </p:nvSpPr>
            <p:spPr bwMode="auto">
              <a:xfrm>
                <a:off x="79438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2" name="Oval 24"/>
              <p:cNvSpPr>
                <a:spLocks noChangeArrowheads="1"/>
              </p:cNvSpPr>
              <p:nvPr/>
            </p:nvSpPr>
            <p:spPr bwMode="auto">
              <a:xfrm>
                <a:off x="8096250" y="1476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3" name="Oval 25"/>
              <p:cNvSpPr>
                <a:spLocks noChangeArrowheads="1"/>
              </p:cNvSpPr>
              <p:nvPr/>
            </p:nvSpPr>
            <p:spPr bwMode="auto">
              <a:xfrm>
                <a:off x="7905750" y="15906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4" name="Oval 26"/>
              <p:cNvSpPr>
                <a:spLocks noChangeArrowheads="1"/>
              </p:cNvSpPr>
              <p:nvPr/>
            </p:nvSpPr>
            <p:spPr bwMode="auto">
              <a:xfrm>
                <a:off x="8248650" y="1628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b="1">
                  <a:solidFill>
                    <a:srgbClr val="0000FF"/>
                  </a:solidFill>
                </a:endParaRPr>
              </a:p>
            </p:txBody>
          </p:sp>
          <p:sp>
            <p:nvSpPr>
              <p:cNvPr id="45" name="Oval 27"/>
              <p:cNvSpPr>
                <a:spLocks noChangeArrowheads="1"/>
              </p:cNvSpPr>
              <p:nvPr/>
            </p:nvSpPr>
            <p:spPr bwMode="auto">
              <a:xfrm>
                <a:off x="7943850" y="17811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6" name="Oval 28"/>
              <p:cNvSpPr>
                <a:spLocks noChangeArrowheads="1"/>
              </p:cNvSpPr>
              <p:nvPr/>
            </p:nvSpPr>
            <p:spPr bwMode="auto">
              <a:xfrm>
                <a:off x="80962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7" name="Oval 29"/>
              <p:cNvSpPr>
                <a:spLocks noChangeArrowheads="1"/>
              </p:cNvSpPr>
              <p:nvPr/>
            </p:nvSpPr>
            <p:spPr bwMode="auto">
              <a:xfrm>
                <a:off x="8401050" y="2009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8" name="Oval 30"/>
              <p:cNvSpPr>
                <a:spLocks noChangeArrowheads="1"/>
              </p:cNvSpPr>
              <p:nvPr/>
            </p:nvSpPr>
            <p:spPr bwMode="auto">
              <a:xfrm>
                <a:off x="85534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9" name="Oval 31"/>
              <p:cNvSpPr>
                <a:spLocks noChangeArrowheads="1"/>
              </p:cNvSpPr>
              <p:nvPr/>
            </p:nvSpPr>
            <p:spPr bwMode="auto">
              <a:xfrm>
                <a:off x="8629650" y="1704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50" name="Oval 32"/>
              <p:cNvSpPr>
                <a:spLocks noChangeArrowheads="1"/>
              </p:cNvSpPr>
              <p:nvPr/>
            </p:nvSpPr>
            <p:spPr bwMode="auto">
              <a:xfrm>
                <a:off x="8477250" y="17811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51" name="Oval 37"/>
              <p:cNvSpPr>
                <a:spLocks noChangeArrowheads="1"/>
              </p:cNvSpPr>
              <p:nvPr/>
            </p:nvSpPr>
            <p:spPr bwMode="auto">
              <a:xfrm>
                <a:off x="8020050" y="2085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52" name="Rectangle 1"/>
              <p:cNvSpPr>
                <a:spLocks noChangeArrowheads="1"/>
              </p:cNvSpPr>
              <p:nvPr/>
            </p:nvSpPr>
            <p:spPr bwMode="auto">
              <a:xfrm>
                <a:off x="6781800" y="1295400"/>
                <a:ext cx="2042907" cy="11811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sp>
            <p:nvSpPr>
              <p:cNvPr id="53" name="Oval 2"/>
              <p:cNvSpPr>
                <a:spLocks noChangeArrowheads="1"/>
              </p:cNvSpPr>
              <p:nvPr/>
            </p:nvSpPr>
            <p:spPr bwMode="auto">
              <a:xfrm rot="20962536">
                <a:off x="7845935" y="1424254"/>
                <a:ext cx="897260" cy="790039"/>
              </a:xfrm>
              <a:prstGeom prst="ellipse">
                <a:avLst/>
              </a:prstGeom>
              <a:noFill/>
              <a:ln w="28575" algn="ctr">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sp>
            <p:nvSpPr>
              <p:cNvPr id="54" name="Oval 44"/>
              <p:cNvSpPr>
                <a:spLocks noChangeArrowheads="1"/>
              </p:cNvSpPr>
              <p:nvPr/>
            </p:nvSpPr>
            <p:spPr bwMode="auto">
              <a:xfrm rot="2595734">
                <a:off x="6892421" y="1472681"/>
                <a:ext cx="995748" cy="491656"/>
              </a:xfrm>
              <a:prstGeom prst="ellipse">
                <a:avLst/>
              </a:prstGeom>
              <a:noFill/>
              <a:ln w="28575" algn="ctr">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grpSp>
        <p:sp>
          <p:nvSpPr>
            <p:cNvPr id="16" name="Oval 35"/>
            <p:cNvSpPr>
              <a:spLocks noChangeArrowheads="1"/>
            </p:cNvSpPr>
            <p:nvPr/>
          </p:nvSpPr>
          <p:spPr bwMode="auto">
            <a:xfrm>
              <a:off x="10156683" y="4717509"/>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7" name="Oval 33"/>
            <p:cNvSpPr>
              <a:spLocks noChangeArrowheads="1"/>
            </p:cNvSpPr>
            <p:nvPr/>
          </p:nvSpPr>
          <p:spPr bwMode="auto">
            <a:xfrm>
              <a:off x="10487078" y="4751955"/>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8" name="Oval 2"/>
            <p:cNvSpPr>
              <a:spLocks noChangeArrowheads="1"/>
            </p:cNvSpPr>
            <p:nvPr/>
          </p:nvSpPr>
          <p:spPr bwMode="auto">
            <a:xfrm rot="426211">
              <a:off x="10077189" y="4589185"/>
              <a:ext cx="786225" cy="422615"/>
            </a:xfrm>
            <a:prstGeom prst="ellipse">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sp>
          <p:nvSpPr>
            <p:cNvPr id="19" name="Oval 33"/>
            <p:cNvSpPr>
              <a:spLocks noChangeArrowheads="1"/>
            </p:cNvSpPr>
            <p:nvPr/>
          </p:nvSpPr>
          <p:spPr bwMode="auto">
            <a:xfrm>
              <a:off x="10639478" y="4904355"/>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grpSp>
    </p:spTree>
    <p:extLst>
      <p:ext uri="{BB962C8B-B14F-4D97-AF65-F5344CB8AC3E}">
        <p14:creationId xmlns:p14="http://schemas.microsoft.com/office/powerpoint/2010/main" val="5244274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285893"/>
            <a:ext cx="12191999" cy="609600"/>
          </a:xfrm>
        </p:spPr>
        <p:txBody>
          <a:bodyPr vert="horz" lIns="92075" tIns="46038" rIns="92075" bIns="46038" rtlCol="0" anchor="ctr">
            <a:noAutofit/>
          </a:bodyPr>
          <a:lstStyle/>
          <a:p>
            <a:pPr defTabSz="1219110"/>
            <a:r>
              <a:rPr lang="en-US" altLang="zh-CN" sz="4000" dirty="0">
                <a:solidFill>
                  <a:prstClr val="black"/>
                </a:solidFill>
              </a:rPr>
              <a:t>Internal Measures (II): Normalized Cut and Modularity</a:t>
            </a:r>
            <a:endParaRPr lang="en-US" sz="4000" dirty="0">
              <a:solidFill>
                <a:prstClr val="black"/>
              </a:solidFill>
            </a:endParaRPr>
          </a:p>
        </p:txBody>
      </p:sp>
      <p:sp>
        <p:nvSpPr>
          <p:cNvPr id="24579" name="Rectangle 3"/>
          <p:cNvSpPr>
            <a:spLocks noGrp="1" noChangeArrowheads="1"/>
          </p:cNvSpPr>
          <p:nvPr>
            <p:ph type="body" sz="half" idx="1"/>
          </p:nvPr>
        </p:nvSpPr>
        <p:spPr>
          <a:xfrm>
            <a:off x="556548" y="1169919"/>
            <a:ext cx="10950406" cy="5611124"/>
          </a:xfrm>
        </p:spPr>
        <p:txBody>
          <a:bodyPr vert="horz" lIns="92075" tIns="46038" rIns="92075" bIns="46038" rtlCol="0">
            <a:noAutofit/>
          </a:bodyPr>
          <a:lstStyle/>
          <a:p>
            <a:r>
              <a:rPr lang="en-US" altLang="zh-CN" b="1" dirty="0">
                <a:ea typeface="SimSun" panose="02010600030101010101" pitchFamily="2" charset="-122"/>
                <a:cs typeface="Arial" panose="020B0604020202020204" pitchFamily="34" charset="0"/>
              </a:rPr>
              <a:t>Normalized cut</a:t>
            </a:r>
            <a:r>
              <a:rPr lang="en-US" altLang="zh-CN" dirty="0">
                <a:ea typeface="SimSun" panose="02010600030101010101" pitchFamily="2" charset="-122"/>
                <a:cs typeface="Arial" panose="020B0604020202020204" pitchFamily="34" charset="0"/>
              </a:rPr>
              <a:t>:</a:t>
            </a:r>
          </a:p>
          <a:p>
            <a:endParaRPr lang="en-US" altLang="zh-CN" dirty="0">
              <a:ea typeface="SimSun" panose="02010600030101010101" pitchFamily="2" charset="-122"/>
              <a:cs typeface="Arial" panose="020B0604020202020204" pitchFamily="34" charset="0"/>
            </a:endParaRPr>
          </a:p>
          <a:p>
            <a:pPr marL="612782" lvl="3" indent="0">
              <a:buNone/>
            </a:pPr>
            <a:r>
              <a:rPr lang="en-US" dirty="0"/>
              <a:t>where </a:t>
            </a:r>
            <a:r>
              <a:rPr lang="en-US" i="1" dirty="0" err="1"/>
              <a:t>vol</a:t>
            </a:r>
            <a:r>
              <a:rPr lang="en-US" dirty="0"/>
              <a:t>(</a:t>
            </a:r>
            <a:r>
              <a:rPr lang="en-US" i="1" dirty="0"/>
              <a:t>C</a:t>
            </a:r>
            <a:r>
              <a:rPr lang="en-US" i="1" baseline="-25000" dirty="0"/>
              <a:t>i</a:t>
            </a:r>
            <a:r>
              <a:rPr lang="en-US" dirty="0"/>
              <a:t>) = </a:t>
            </a:r>
            <a:r>
              <a:rPr lang="en-US" i="1" dirty="0"/>
              <a:t>W</a:t>
            </a:r>
            <a:r>
              <a:rPr lang="en-US" dirty="0"/>
              <a:t>(</a:t>
            </a:r>
            <a:r>
              <a:rPr lang="en-US" i="1" dirty="0"/>
              <a:t>C</a:t>
            </a:r>
            <a:r>
              <a:rPr lang="en-US" i="1" baseline="-25000" dirty="0"/>
              <a:t>i</a:t>
            </a:r>
            <a:r>
              <a:rPr lang="en-US" i="1" dirty="0"/>
              <a:t>, V</a:t>
            </a:r>
            <a:r>
              <a:rPr lang="en-US" dirty="0"/>
              <a:t>) is the volume of cluster </a:t>
            </a:r>
            <a:r>
              <a:rPr lang="en-US" i="1" dirty="0"/>
              <a:t>C</a:t>
            </a:r>
            <a:r>
              <a:rPr lang="en-US" i="1" baseline="-25000" dirty="0"/>
              <a:t>i</a:t>
            </a:r>
            <a:r>
              <a:rPr lang="en-US" dirty="0"/>
              <a:t> </a:t>
            </a:r>
          </a:p>
          <a:p>
            <a:pPr lvl="1"/>
            <a:r>
              <a:rPr lang="en-US" altLang="zh-CN" dirty="0">
                <a:ea typeface="SimSun" panose="02010600030101010101" pitchFamily="2" charset="-122"/>
                <a:cs typeface="Arial" panose="020B0604020202020204" pitchFamily="34" charset="0"/>
              </a:rPr>
              <a:t>The higher normalized cut value, the better the clustering</a:t>
            </a:r>
            <a:endParaRPr lang="en-US" dirty="0"/>
          </a:p>
          <a:p>
            <a:endParaRPr lang="en-US" dirty="0"/>
          </a:p>
          <a:p>
            <a:endParaRPr lang="en-US" dirty="0"/>
          </a:p>
          <a:p>
            <a:r>
              <a:rPr lang="en-US" b="1" dirty="0"/>
              <a:t>Modularity</a:t>
            </a:r>
            <a:r>
              <a:rPr lang="en-US" dirty="0"/>
              <a:t> (for graph clustering)</a:t>
            </a:r>
            <a:endParaRPr lang="en-US" altLang="zh-CN" dirty="0">
              <a:ea typeface="SimSun" panose="02010600030101010101" pitchFamily="2" charset="-122"/>
              <a:cs typeface="Arial" panose="020B0604020202020204" pitchFamily="34" charset="0"/>
            </a:endParaRPr>
          </a:p>
          <a:p>
            <a:pPr lvl="1"/>
            <a:r>
              <a:rPr lang="en-US" dirty="0"/>
              <a:t>Modularity </a:t>
            </a:r>
            <a:r>
              <a:rPr lang="en-US" altLang="zh-CN" i="1" dirty="0">
                <a:ea typeface="SimSun" panose="02010600030101010101" pitchFamily="2" charset="-122"/>
                <a:cs typeface="Arial" panose="020B0604020202020204" pitchFamily="34" charset="0"/>
              </a:rPr>
              <a:t>Q</a:t>
            </a:r>
            <a:r>
              <a:rPr lang="en-US" altLang="zh-CN" dirty="0">
                <a:ea typeface="SimSun" panose="02010600030101010101" pitchFamily="2" charset="-122"/>
                <a:cs typeface="Arial" panose="020B0604020202020204" pitchFamily="34" charset="0"/>
              </a:rPr>
              <a:t> is defined as</a:t>
            </a:r>
          </a:p>
          <a:p>
            <a:pPr marL="612782" lvl="3" indent="0">
              <a:buNone/>
            </a:pPr>
            <a:r>
              <a:rPr lang="en-US" altLang="zh-CN" dirty="0">
                <a:ea typeface="SimSun" panose="02010600030101010101" pitchFamily="2" charset="-122"/>
                <a:cs typeface="Arial" panose="020B0604020202020204" pitchFamily="34" charset="0"/>
              </a:rPr>
              <a:t>where</a:t>
            </a:r>
          </a:p>
          <a:p>
            <a:pPr lvl="1"/>
            <a:r>
              <a:rPr lang="en-US" dirty="0"/>
              <a:t>Modularity measures the difference between the observed and expected fraction of weights on edges within the clusters.</a:t>
            </a:r>
          </a:p>
          <a:p>
            <a:pPr lvl="1"/>
            <a:r>
              <a:rPr lang="en-US" dirty="0"/>
              <a:t>The smaller the value, the better the clustering—the intra-cluster distances are lower than expected</a:t>
            </a:r>
          </a:p>
        </p:txBody>
      </p:sp>
      <p:sp>
        <p:nvSpPr>
          <p:cNvPr id="2" name="TextBox 1"/>
          <p:cNvSpPr txBox="1"/>
          <p:nvPr/>
        </p:nvSpPr>
        <p:spPr>
          <a:xfrm>
            <a:off x="5622202" y="3032911"/>
            <a:ext cx="65" cy="292388"/>
          </a:xfrm>
          <a:prstGeom prst="rect">
            <a:avLst/>
          </a:prstGeom>
          <a:noFill/>
        </p:spPr>
        <p:txBody>
          <a:bodyPr wrap="none" lIns="0" tIns="0" rIns="0" bIns="0" rtlCol="0">
            <a:spAutoFit/>
          </a:bodyPr>
          <a:lstStyle/>
          <a:p>
            <a:endParaRPr lang="en-US" dirty="0">
              <a:solidFill>
                <a:srgbClr val="000000"/>
              </a:solidFill>
            </a:endParaRPr>
          </a:p>
        </p:txBody>
      </p:sp>
      <p:graphicFrame>
        <p:nvGraphicFramePr>
          <p:cNvPr id="6" name="Object 5"/>
          <p:cNvGraphicFramePr>
            <a:graphicFrameLocks noChangeAspect="1"/>
          </p:cNvGraphicFramePr>
          <p:nvPr>
            <p:extLst/>
          </p:nvPr>
        </p:nvGraphicFramePr>
        <p:xfrm>
          <a:off x="3099276" y="1208997"/>
          <a:ext cx="7592868" cy="1061876"/>
        </p:xfrm>
        <a:graphic>
          <a:graphicData uri="http://schemas.openxmlformats.org/presentationml/2006/ole">
            <mc:AlternateContent xmlns:mc="http://schemas.openxmlformats.org/markup-compatibility/2006">
              <mc:Choice xmlns:v="urn:schemas-microsoft-com:vml" Requires="v">
                <p:oleObj spid="_x0000_s24656" name="Equation" r:id="rId4" imgW="4927320" imgH="672840" progId="Equation.DSMT4">
                  <p:embed/>
                </p:oleObj>
              </mc:Choice>
              <mc:Fallback>
                <p:oleObj name="Equation" r:id="rId4" imgW="4927320" imgH="672840" progId="Equation.DSMT4">
                  <p:embed/>
                  <p:pic>
                    <p:nvPicPr>
                      <p:cNvPr id="0" name=""/>
                      <p:cNvPicPr/>
                      <p:nvPr/>
                    </p:nvPicPr>
                    <p:blipFill>
                      <a:blip r:embed="rId5"/>
                      <a:stretch>
                        <a:fillRect/>
                      </a:stretch>
                    </p:blipFill>
                    <p:spPr>
                      <a:xfrm>
                        <a:off x="3099276" y="1208997"/>
                        <a:ext cx="7592868" cy="1061876"/>
                      </a:xfrm>
                      <a:prstGeom prst="rect">
                        <a:avLst/>
                      </a:prstGeom>
                    </p:spPr>
                  </p:pic>
                </p:oleObj>
              </mc:Fallback>
            </mc:AlternateContent>
          </a:graphicData>
        </a:graphic>
      </p:graphicFrame>
      <p:graphicFrame>
        <p:nvGraphicFramePr>
          <p:cNvPr id="10" name="Object 9"/>
          <p:cNvGraphicFramePr>
            <a:graphicFrameLocks noChangeAspect="1"/>
          </p:cNvGraphicFramePr>
          <p:nvPr>
            <p:extLst/>
          </p:nvPr>
        </p:nvGraphicFramePr>
        <p:xfrm>
          <a:off x="5234143" y="3719526"/>
          <a:ext cx="3306762" cy="881063"/>
        </p:xfrm>
        <a:graphic>
          <a:graphicData uri="http://schemas.openxmlformats.org/presentationml/2006/ole">
            <mc:AlternateContent xmlns:mc="http://schemas.openxmlformats.org/markup-compatibility/2006">
              <mc:Choice xmlns:v="urn:schemas-microsoft-com:vml" Requires="v">
                <p:oleObj spid="_x0000_s24657" name="Equation" r:id="rId6" imgW="2145960" imgH="558720" progId="Equation.DSMT4">
                  <p:embed/>
                </p:oleObj>
              </mc:Choice>
              <mc:Fallback>
                <p:oleObj name="Equation" r:id="rId6" imgW="2145960" imgH="558720" progId="Equation.DSMT4">
                  <p:embed/>
                  <p:pic>
                    <p:nvPicPr>
                      <p:cNvPr id="0" name=""/>
                      <p:cNvPicPr/>
                      <p:nvPr/>
                    </p:nvPicPr>
                    <p:blipFill>
                      <a:blip r:embed="rId7"/>
                      <a:stretch>
                        <a:fillRect/>
                      </a:stretch>
                    </p:blipFill>
                    <p:spPr>
                      <a:xfrm>
                        <a:off x="5234143" y="3719526"/>
                        <a:ext cx="3306762" cy="881063"/>
                      </a:xfrm>
                      <a:prstGeom prst="rect">
                        <a:avLst/>
                      </a:prstGeom>
                    </p:spPr>
                  </p:pic>
                </p:oleObj>
              </mc:Fallback>
            </mc:AlternateContent>
          </a:graphicData>
        </a:graphic>
      </p:graphicFrame>
      <p:graphicFrame>
        <p:nvGraphicFramePr>
          <p:cNvPr id="11" name="Object 10"/>
          <p:cNvGraphicFramePr>
            <a:graphicFrameLocks noChangeAspect="1"/>
          </p:cNvGraphicFramePr>
          <p:nvPr>
            <p:extLst/>
          </p:nvPr>
        </p:nvGraphicFramePr>
        <p:xfrm>
          <a:off x="2768363" y="4642104"/>
          <a:ext cx="6359525" cy="681037"/>
        </p:xfrm>
        <a:graphic>
          <a:graphicData uri="http://schemas.openxmlformats.org/presentationml/2006/ole">
            <mc:AlternateContent xmlns:mc="http://schemas.openxmlformats.org/markup-compatibility/2006">
              <mc:Choice xmlns:v="urn:schemas-microsoft-com:vml" Requires="v">
                <p:oleObj spid="_x0000_s24658" name="Equation" r:id="rId8" imgW="4127400" imgH="431640" progId="Equation.DSMT4">
                  <p:embed/>
                </p:oleObj>
              </mc:Choice>
              <mc:Fallback>
                <p:oleObj name="Equation" r:id="rId8" imgW="4127400" imgH="431640" progId="Equation.DSMT4">
                  <p:embed/>
                  <p:pic>
                    <p:nvPicPr>
                      <p:cNvPr id="0" name=""/>
                      <p:cNvPicPr/>
                      <p:nvPr/>
                    </p:nvPicPr>
                    <p:blipFill>
                      <a:blip r:embed="rId9"/>
                      <a:stretch>
                        <a:fillRect/>
                      </a:stretch>
                    </p:blipFill>
                    <p:spPr>
                      <a:xfrm>
                        <a:off x="2768363" y="4642104"/>
                        <a:ext cx="6359525" cy="681037"/>
                      </a:xfrm>
                      <a:prstGeom prst="rect">
                        <a:avLst/>
                      </a:prstGeom>
                    </p:spPr>
                  </p:pic>
                </p:oleObj>
              </mc:Fallback>
            </mc:AlternateContent>
          </a:graphicData>
        </a:graphic>
      </p:graphicFrame>
      <p:grpSp>
        <p:nvGrpSpPr>
          <p:cNvPr id="8" name="Group 7"/>
          <p:cNvGrpSpPr/>
          <p:nvPr/>
        </p:nvGrpSpPr>
        <p:grpSpPr>
          <a:xfrm>
            <a:off x="9425849" y="2534733"/>
            <a:ext cx="2057399" cy="1225993"/>
            <a:chOff x="10001278" y="3867115"/>
            <a:chExt cx="2057399" cy="1225993"/>
          </a:xfrm>
        </p:grpSpPr>
        <p:grpSp>
          <p:nvGrpSpPr>
            <p:cNvPr id="9" name="Group 47"/>
            <p:cNvGrpSpPr>
              <a:grpSpLocks/>
            </p:cNvGrpSpPr>
            <p:nvPr/>
          </p:nvGrpSpPr>
          <p:grpSpPr bwMode="auto">
            <a:xfrm>
              <a:off x="10001278" y="3867115"/>
              <a:ext cx="2057399" cy="1225993"/>
              <a:chOff x="6781800" y="1295400"/>
              <a:chExt cx="2042907" cy="1181100"/>
            </a:xfrm>
          </p:grpSpPr>
          <p:sp>
            <p:nvSpPr>
              <p:cNvPr id="16" name="Oval 8"/>
              <p:cNvSpPr>
                <a:spLocks noChangeArrowheads="1"/>
              </p:cNvSpPr>
              <p:nvPr/>
            </p:nvSpPr>
            <p:spPr bwMode="auto">
              <a:xfrm>
                <a:off x="7162800" y="17049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7" name="Oval 9"/>
              <p:cNvSpPr>
                <a:spLocks noChangeArrowheads="1"/>
              </p:cNvSpPr>
              <p:nvPr/>
            </p:nvSpPr>
            <p:spPr bwMode="auto">
              <a:xfrm>
                <a:off x="7391400" y="16287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8" name="Oval 10"/>
              <p:cNvSpPr>
                <a:spLocks noChangeArrowheads="1"/>
              </p:cNvSpPr>
              <p:nvPr/>
            </p:nvSpPr>
            <p:spPr bwMode="auto">
              <a:xfrm>
                <a:off x="7467600" y="20955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9" name="Oval 11"/>
              <p:cNvSpPr>
                <a:spLocks noChangeArrowheads="1"/>
              </p:cNvSpPr>
              <p:nvPr/>
            </p:nvSpPr>
            <p:spPr bwMode="auto">
              <a:xfrm>
                <a:off x="7696200" y="19335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0" name="Oval 12"/>
              <p:cNvSpPr>
                <a:spLocks noChangeArrowheads="1"/>
              </p:cNvSpPr>
              <p:nvPr/>
            </p:nvSpPr>
            <p:spPr bwMode="auto">
              <a:xfrm>
                <a:off x="7010400" y="20193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1" name="Oval 13"/>
              <p:cNvSpPr>
                <a:spLocks noChangeArrowheads="1"/>
              </p:cNvSpPr>
              <p:nvPr/>
            </p:nvSpPr>
            <p:spPr bwMode="auto">
              <a:xfrm>
                <a:off x="7010400" y="15525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2" name="Oval 14"/>
              <p:cNvSpPr>
                <a:spLocks noChangeArrowheads="1"/>
              </p:cNvSpPr>
              <p:nvPr/>
            </p:nvSpPr>
            <p:spPr bwMode="auto">
              <a:xfrm>
                <a:off x="72771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3" name="Oval 22"/>
              <p:cNvSpPr>
                <a:spLocks noChangeArrowheads="1"/>
              </p:cNvSpPr>
              <p:nvPr/>
            </p:nvSpPr>
            <p:spPr bwMode="auto">
              <a:xfrm>
                <a:off x="7620000" y="17145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4" name="Oval 23"/>
              <p:cNvSpPr>
                <a:spLocks noChangeArrowheads="1"/>
              </p:cNvSpPr>
              <p:nvPr/>
            </p:nvSpPr>
            <p:spPr bwMode="auto">
              <a:xfrm>
                <a:off x="74676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5" name="Oval 33"/>
              <p:cNvSpPr>
                <a:spLocks noChangeArrowheads="1"/>
              </p:cNvSpPr>
              <p:nvPr/>
            </p:nvSpPr>
            <p:spPr bwMode="auto">
              <a:xfrm>
                <a:off x="7226077" y="2280758"/>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6" name="Oval 34"/>
              <p:cNvSpPr>
                <a:spLocks noChangeArrowheads="1"/>
              </p:cNvSpPr>
              <p:nvPr/>
            </p:nvSpPr>
            <p:spPr bwMode="auto">
              <a:xfrm>
                <a:off x="7315200" y="1485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7" name="Oval 35"/>
              <p:cNvSpPr>
                <a:spLocks noChangeArrowheads="1"/>
              </p:cNvSpPr>
              <p:nvPr/>
            </p:nvSpPr>
            <p:spPr bwMode="auto">
              <a:xfrm>
                <a:off x="7048500" y="22479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8" name="Oval 15"/>
              <p:cNvSpPr>
                <a:spLocks noChangeArrowheads="1"/>
              </p:cNvSpPr>
              <p:nvPr/>
            </p:nvSpPr>
            <p:spPr bwMode="auto">
              <a:xfrm>
                <a:off x="8096250" y="1704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29" name="Oval 19"/>
              <p:cNvSpPr>
                <a:spLocks noChangeArrowheads="1"/>
              </p:cNvSpPr>
              <p:nvPr/>
            </p:nvSpPr>
            <p:spPr bwMode="auto">
              <a:xfrm>
                <a:off x="8248650" y="2009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0" name="Oval 20"/>
              <p:cNvSpPr>
                <a:spLocks noChangeArrowheads="1"/>
              </p:cNvSpPr>
              <p:nvPr/>
            </p:nvSpPr>
            <p:spPr bwMode="auto">
              <a:xfrm>
                <a:off x="8401050" y="1628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1" name="Oval 21"/>
              <p:cNvSpPr>
                <a:spLocks noChangeArrowheads="1"/>
              </p:cNvSpPr>
              <p:nvPr/>
            </p:nvSpPr>
            <p:spPr bwMode="auto">
              <a:xfrm>
                <a:off x="8248650" y="1857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2" name="Oval 22"/>
              <p:cNvSpPr>
                <a:spLocks noChangeArrowheads="1"/>
              </p:cNvSpPr>
              <p:nvPr/>
            </p:nvSpPr>
            <p:spPr bwMode="auto">
              <a:xfrm>
                <a:off x="8401050" y="1476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3" name="Oval 23"/>
              <p:cNvSpPr>
                <a:spLocks noChangeArrowheads="1"/>
              </p:cNvSpPr>
              <p:nvPr/>
            </p:nvSpPr>
            <p:spPr bwMode="auto">
              <a:xfrm>
                <a:off x="79438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4" name="Oval 24"/>
              <p:cNvSpPr>
                <a:spLocks noChangeArrowheads="1"/>
              </p:cNvSpPr>
              <p:nvPr/>
            </p:nvSpPr>
            <p:spPr bwMode="auto">
              <a:xfrm>
                <a:off x="8096250" y="1476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5" name="Oval 25"/>
              <p:cNvSpPr>
                <a:spLocks noChangeArrowheads="1"/>
              </p:cNvSpPr>
              <p:nvPr/>
            </p:nvSpPr>
            <p:spPr bwMode="auto">
              <a:xfrm>
                <a:off x="7905750" y="15906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6" name="Oval 26"/>
              <p:cNvSpPr>
                <a:spLocks noChangeArrowheads="1"/>
              </p:cNvSpPr>
              <p:nvPr/>
            </p:nvSpPr>
            <p:spPr bwMode="auto">
              <a:xfrm>
                <a:off x="8248650" y="1628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b="1">
                  <a:solidFill>
                    <a:srgbClr val="0000FF"/>
                  </a:solidFill>
                </a:endParaRPr>
              </a:p>
            </p:txBody>
          </p:sp>
          <p:sp>
            <p:nvSpPr>
              <p:cNvPr id="37" name="Oval 27"/>
              <p:cNvSpPr>
                <a:spLocks noChangeArrowheads="1"/>
              </p:cNvSpPr>
              <p:nvPr/>
            </p:nvSpPr>
            <p:spPr bwMode="auto">
              <a:xfrm>
                <a:off x="7943850" y="17811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8" name="Oval 28"/>
              <p:cNvSpPr>
                <a:spLocks noChangeArrowheads="1"/>
              </p:cNvSpPr>
              <p:nvPr/>
            </p:nvSpPr>
            <p:spPr bwMode="auto">
              <a:xfrm>
                <a:off x="80962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9" name="Oval 29"/>
              <p:cNvSpPr>
                <a:spLocks noChangeArrowheads="1"/>
              </p:cNvSpPr>
              <p:nvPr/>
            </p:nvSpPr>
            <p:spPr bwMode="auto">
              <a:xfrm>
                <a:off x="8401050" y="2009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0" name="Oval 30"/>
              <p:cNvSpPr>
                <a:spLocks noChangeArrowheads="1"/>
              </p:cNvSpPr>
              <p:nvPr/>
            </p:nvSpPr>
            <p:spPr bwMode="auto">
              <a:xfrm>
                <a:off x="85534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1" name="Oval 31"/>
              <p:cNvSpPr>
                <a:spLocks noChangeArrowheads="1"/>
              </p:cNvSpPr>
              <p:nvPr/>
            </p:nvSpPr>
            <p:spPr bwMode="auto">
              <a:xfrm>
                <a:off x="8629650" y="1704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2" name="Oval 32"/>
              <p:cNvSpPr>
                <a:spLocks noChangeArrowheads="1"/>
              </p:cNvSpPr>
              <p:nvPr/>
            </p:nvSpPr>
            <p:spPr bwMode="auto">
              <a:xfrm>
                <a:off x="8477250" y="17811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3" name="Oval 37"/>
              <p:cNvSpPr>
                <a:spLocks noChangeArrowheads="1"/>
              </p:cNvSpPr>
              <p:nvPr/>
            </p:nvSpPr>
            <p:spPr bwMode="auto">
              <a:xfrm>
                <a:off x="8020050" y="2085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4" name="Rectangle 1"/>
              <p:cNvSpPr>
                <a:spLocks noChangeArrowheads="1"/>
              </p:cNvSpPr>
              <p:nvPr/>
            </p:nvSpPr>
            <p:spPr bwMode="auto">
              <a:xfrm>
                <a:off x="6781800" y="1295400"/>
                <a:ext cx="2042907" cy="11811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sp>
            <p:nvSpPr>
              <p:cNvPr id="45" name="Oval 2"/>
              <p:cNvSpPr>
                <a:spLocks noChangeArrowheads="1"/>
              </p:cNvSpPr>
              <p:nvPr/>
            </p:nvSpPr>
            <p:spPr bwMode="auto">
              <a:xfrm rot="20962536">
                <a:off x="7845935" y="1424254"/>
                <a:ext cx="897260" cy="790039"/>
              </a:xfrm>
              <a:prstGeom prst="ellipse">
                <a:avLst/>
              </a:prstGeom>
              <a:noFill/>
              <a:ln w="28575" algn="ctr">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sp>
            <p:nvSpPr>
              <p:cNvPr id="46" name="Oval 44"/>
              <p:cNvSpPr>
                <a:spLocks noChangeArrowheads="1"/>
              </p:cNvSpPr>
              <p:nvPr/>
            </p:nvSpPr>
            <p:spPr bwMode="auto">
              <a:xfrm rot="2595734">
                <a:off x="6892421" y="1472681"/>
                <a:ext cx="995748" cy="491656"/>
              </a:xfrm>
              <a:prstGeom prst="ellipse">
                <a:avLst/>
              </a:prstGeom>
              <a:noFill/>
              <a:ln w="28575" algn="ctr">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grpSp>
        <p:sp>
          <p:nvSpPr>
            <p:cNvPr id="12" name="Oval 35"/>
            <p:cNvSpPr>
              <a:spLocks noChangeArrowheads="1"/>
            </p:cNvSpPr>
            <p:nvPr/>
          </p:nvSpPr>
          <p:spPr bwMode="auto">
            <a:xfrm>
              <a:off x="10156683" y="4717509"/>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3" name="Oval 33"/>
            <p:cNvSpPr>
              <a:spLocks noChangeArrowheads="1"/>
            </p:cNvSpPr>
            <p:nvPr/>
          </p:nvSpPr>
          <p:spPr bwMode="auto">
            <a:xfrm>
              <a:off x="10487078" y="4751955"/>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4" name="Oval 2"/>
            <p:cNvSpPr>
              <a:spLocks noChangeArrowheads="1"/>
            </p:cNvSpPr>
            <p:nvPr/>
          </p:nvSpPr>
          <p:spPr bwMode="auto">
            <a:xfrm rot="426211">
              <a:off x="10077189" y="4589185"/>
              <a:ext cx="786225" cy="422615"/>
            </a:xfrm>
            <a:prstGeom prst="ellipse">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sp>
          <p:nvSpPr>
            <p:cNvPr id="15" name="Oval 33"/>
            <p:cNvSpPr>
              <a:spLocks noChangeArrowheads="1"/>
            </p:cNvSpPr>
            <p:nvPr/>
          </p:nvSpPr>
          <p:spPr bwMode="auto">
            <a:xfrm>
              <a:off x="10639478" y="4904355"/>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grpSp>
    </p:spTree>
    <p:extLst>
      <p:ext uri="{BB962C8B-B14F-4D97-AF65-F5344CB8AC3E}">
        <p14:creationId xmlns:p14="http://schemas.microsoft.com/office/powerpoint/2010/main" val="1093423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990165" y="381000"/>
            <a:ext cx="8269638" cy="609600"/>
          </a:xfrm>
        </p:spPr>
        <p:txBody>
          <a:bodyPr vert="horz" lIns="92075" tIns="46038" rIns="92075" bIns="46038" rtlCol="0" anchor="ctr">
            <a:noAutofit/>
          </a:bodyPr>
          <a:lstStyle/>
          <a:p>
            <a:r>
              <a:rPr lang="en-US" altLang="zh-CN" dirty="0">
                <a:ea typeface="SimSun" panose="02010600030101010101" pitchFamily="2" charset="-122"/>
              </a:rPr>
              <a:t>Relative Measure</a:t>
            </a:r>
            <a:endParaRPr lang="en-US" altLang="zh-CN" sz="4000" dirty="0">
              <a:ea typeface="SimSun" panose="02010600030101010101" pitchFamily="2" charset="-122"/>
            </a:endParaRPr>
          </a:p>
        </p:txBody>
      </p:sp>
      <p:sp>
        <p:nvSpPr>
          <p:cNvPr id="24579" name="Rectangle 3"/>
          <p:cNvSpPr>
            <a:spLocks noGrp="1" noChangeArrowheads="1"/>
          </p:cNvSpPr>
          <p:nvPr>
            <p:ph type="body" sz="half" idx="1"/>
          </p:nvPr>
        </p:nvSpPr>
        <p:spPr>
          <a:xfrm>
            <a:off x="498787" y="1220879"/>
            <a:ext cx="11375476" cy="5411948"/>
          </a:xfrm>
        </p:spPr>
        <p:txBody>
          <a:bodyPr vert="horz" lIns="92075" tIns="46038" rIns="92075" bIns="46038" rtlCol="0">
            <a:noAutofit/>
          </a:bodyPr>
          <a:lstStyle/>
          <a:p>
            <a:pPr>
              <a:lnSpc>
                <a:spcPct val="120000"/>
              </a:lnSpc>
            </a:pPr>
            <a:r>
              <a:rPr lang="en-US" altLang="zh-CN" dirty="0">
                <a:ea typeface="SimSun" panose="02010600030101010101" pitchFamily="2" charset="-122"/>
              </a:rPr>
              <a:t>Relative measure: Directly compare different </a:t>
            </a:r>
            <a:r>
              <a:rPr lang="en-US" altLang="zh-CN" dirty="0" err="1">
                <a:ea typeface="SimSun" panose="02010600030101010101" pitchFamily="2" charset="-122"/>
              </a:rPr>
              <a:t>clusterings</a:t>
            </a:r>
            <a:r>
              <a:rPr lang="en-US" altLang="zh-CN" dirty="0">
                <a:ea typeface="SimSun" panose="02010600030101010101" pitchFamily="2" charset="-122"/>
              </a:rPr>
              <a:t>, usually those obtained via different parameter settings for the same algorithm</a:t>
            </a:r>
          </a:p>
          <a:p>
            <a:r>
              <a:rPr lang="en-US" altLang="zh-CN" b="1" dirty="0">
                <a:ea typeface="SimSun" panose="02010600030101010101" pitchFamily="2" charset="-122"/>
                <a:cs typeface="Arial" panose="020B0604020202020204" pitchFamily="34" charset="0"/>
              </a:rPr>
              <a:t>Silhouette coefficient </a:t>
            </a:r>
            <a:r>
              <a:rPr lang="en-US" altLang="zh-CN" dirty="0">
                <a:ea typeface="SimSun" panose="02010600030101010101" pitchFamily="2" charset="-122"/>
                <a:cs typeface="Arial" panose="020B0604020202020204" pitchFamily="34" charset="0"/>
              </a:rPr>
              <a:t>as</a:t>
            </a:r>
            <a:r>
              <a:rPr lang="en-US" altLang="zh-CN" b="1" dirty="0">
                <a:ea typeface="SimSun" panose="02010600030101010101" pitchFamily="2" charset="-122"/>
                <a:cs typeface="Arial" panose="020B0604020202020204" pitchFamily="34" charset="0"/>
              </a:rPr>
              <a:t> </a:t>
            </a:r>
            <a:r>
              <a:rPr lang="en-US" altLang="zh-CN" dirty="0">
                <a:ea typeface="SimSun" panose="02010600030101010101" pitchFamily="2" charset="-122"/>
                <a:cs typeface="Arial" panose="020B0604020202020204" pitchFamily="34" charset="0"/>
              </a:rPr>
              <a:t>an </a:t>
            </a:r>
            <a:r>
              <a:rPr lang="en-US" altLang="zh-CN" b="1" dirty="0">
                <a:ea typeface="SimSun" panose="02010600030101010101" pitchFamily="2" charset="-122"/>
                <a:cs typeface="Arial" panose="020B0604020202020204" pitchFamily="34" charset="0"/>
              </a:rPr>
              <a:t>internal measure</a:t>
            </a:r>
            <a:r>
              <a:rPr lang="en-US" altLang="zh-CN" dirty="0">
                <a:ea typeface="SimSun" panose="02010600030101010101" pitchFamily="2" charset="-122"/>
                <a:cs typeface="Arial" panose="020B0604020202020204" pitchFamily="34" charset="0"/>
              </a:rPr>
              <a:t>: Check cluster cohesion and separation</a:t>
            </a:r>
          </a:p>
          <a:p>
            <a:pPr lvl="1"/>
            <a:r>
              <a:rPr lang="en-US" altLang="zh-CN" dirty="0">
                <a:ea typeface="SimSun" panose="02010600030101010101" pitchFamily="2" charset="-122"/>
                <a:cs typeface="Arial" panose="020B0604020202020204" pitchFamily="34" charset="0"/>
              </a:rPr>
              <a:t>For each point </a:t>
            </a:r>
            <a:r>
              <a:rPr lang="en-US" altLang="zh-CN" b="1" i="1" dirty="0">
                <a:ea typeface="SimSun" panose="02010600030101010101" pitchFamily="2" charset="-122"/>
                <a:cs typeface="Arial" panose="020B0604020202020204" pitchFamily="34" charset="0"/>
              </a:rPr>
              <a:t>x</a:t>
            </a:r>
            <a:r>
              <a:rPr lang="en-US" altLang="zh-CN" i="1" baseline="-25000" dirty="0">
                <a:ea typeface="SimSun" panose="02010600030101010101" pitchFamily="2" charset="-122"/>
                <a:cs typeface="Arial" panose="020B0604020202020204" pitchFamily="34" charset="0"/>
              </a:rPr>
              <a:t>i</a:t>
            </a:r>
            <a:r>
              <a:rPr lang="en-US" altLang="zh-CN" dirty="0">
                <a:ea typeface="SimSun" panose="02010600030101010101" pitchFamily="2" charset="-122"/>
                <a:cs typeface="Arial" panose="020B0604020202020204" pitchFamily="34" charset="0"/>
              </a:rPr>
              <a:t>, its silhouette coefficient </a:t>
            </a:r>
            <a:r>
              <a:rPr lang="en-US" altLang="zh-CN" i="1" dirty="0" err="1">
                <a:ea typeface="SimSun" panose="02010600030101010101" pitchFamily="2" charset="-122"/>
                <a:cs typeface="Arial" panose="020B0604020202020204" pitchFamily="34" charset="0"/>
              </a:rPr>
              <a:t>s</a:t>
            </a:r>
            <a:r>
              <a:rPr lang="en-US" altLang="zh-CN" i="1" baseline="-25000" dirty="0" err="1">
                <a:ea typeface="SimSun" panose="02010600030101010101" pitchFamily="2" charset="-122"/>
                <a:cs typeface="Arial" panose="020B0604020202020204" pitchFamily="34" charset="0"/>
              </a:rPr>
              <a:t>i</a:t>
            </a:r>
            <a:r>
              <a:rPr lang="en-US" altLang="zh-CN" dirty="0">
                <a:ea typeface="SimSun" panose="02010600030101010101" pitchFamily="2" charset="-122"/>
                <a:cs typeface="Arial" panose="020B0604020202020204" pitchFamily="34" charset="0"/>
              </a:rPr>
              <a:t> is: </a:t>
            </a:r>
          </a:p>
          <a:p>
            <a:pPr marL="852487" lvl="4" indent="0">
              <a:buNone/>
            </a:pPr>
            <a:r>
              <a:rPr lang="en-US" altLang="zh-CN" dirty="0">
                <a:ea typeface="SimSun" panose="02010600030101010101" pitchFamily="2" charset="-122"/>
                <a:cs typeface="Arial" panose="020B0604020202020204" pitchFamily="34" charset="0"/>
              </a:rPr>
              <a:t>where             is the mean distance from </a:t>
            </a:r>
            <a:r>
              <a:rPr lang="en-US" altLang="zh-CN" b="1" i="1" dirty="0">
                <a:ea typeface="SimSun" panose="02010600030101010101" pitchFamily="2" charset="-122"/>
                <a:cs typeface="Arial" panose="020B0604020202020204" pitchFamily="34" charset="0"/>
              </a:rPr>
              <a:t>x</a:t>
            </a:r>
            <a:r>
              <a:rPr lang="en-US" altLang="zh-CN" i="1" baseline="-25000" dirty="0">
                <a:ea typeface="SimSun" panose="02010600030101010101" pitchFamily="2" charset="-122"/>
                <a:cs typeface="Arial" panose="020B0604020202020204" pitchFamily="34" charset="0"/>
              </a:rPr>
              <a:t>i</a:t>
            </a:r>
            <a:r>
              <a:rPr lang="en-US" altLang="zh-CN" dirty="0">
                <a:ea typeface="SimSun" panose="02010600030101010101" pitchFamily="2" charset="-122"/>
                <a:cs typeface="Arial" panose="020B0604020202020204" pitchFamily="34" charset="0"/>
              </a:rPr>
              <a:t> to points in its own cluster</a:t>
            </a:r>
          </a:p>
          <a:p>
            <a:pPr marL="852487" lvl="4" indent="0">
              <a:buNone/>
            </a:pPr>
            <a:r>
              <a:rPr lang="en-US" altLang="zh-CN" dirty="0">
                <a:ea typeface="SimSun" panose="02010600030101010101" pitchFamily="2" charset="-122"/>
                <a:cs typeface="Arial" panose="020B0604020202020204" pitchFamily="34" charset="0"/>
              </a:rPr>
              <a:t>                           is the mean distance from </a:t>
            </a:r>
            <a:r>
              <a:rPr lang="en-US" altLang="zh-CN" b="1" i="1" dirty="0">
                <a:ea typeface="SimSun" panose="02010600030101010101" pitchFamily="2" charset="-122"/>
                <a:cs typeface="Arial" panose="020B0604020202020204" pitchFamily="34" charset="0"/>
              </a:rPr>
              <a:t>x</a:t>
            </a:r>
            <a:r>
              <a:rPr lang="en-US" altLang="zh-CN" i="1" baseline="-25000" dirty="0">
                <a:ea typeface="SimSun" panose="02010600030101010101" pitchFamily="2" charset="-122"/>
                <a:cs typeface="Arial" panose="020B0604020202020204" pitchFamily="34" charset="0"/>
              </a:rPr>
              <a:t>i</a:t>
            </a:r>
            <a:r>
              <a:rPr lang="en-US" altLang="zh-CN" dirty="0">
                <a:ea typeface="SimSun" panose="02010600030101010101" pitchFamily="2" charset="-122"/>
                <a:cs typeface="Arial" panose="020B0604020202020204" pitchFamily="34" charset="0"/>
              </a:rPr>
              <a:t> to points in its closest cluster</a:t>
            </a:r>
          </a:p>
          <a:p>
            <a:pPr lvl="1"/>
            <a:r>
              <a:rPr lang="en-US" altLang="zh-CN" dirty="0">
                <a:ea typeface="SimSun" panose="02010600030101010101" pitchFamily="2" charset="-122"/>
                <a:cs typeface="Arial" panose="020B0604020202020204" pitchFamily="34" charset="0"/>
              </a:rPr>
              <a:t>Silhouette coefficient (</a:t>
            </a:r>
            <a:r>
              <a:rPr lang="en-US" altLang="zh-CN" i="1" dirty="0">
                <a:ea typeface="SimSun" panose="02010600030101010101" pitchFamily="2" charset="-122"/>
                <a:cs typeface="Arial" panose="020B0604020202020204" pitchFamily="34" charset="0"/>
              </a:rPr>
              <a:t>SC</a:t>
            </a:r>
            <a:r>
              <a:rPr lang="en-US" altLang="zh-CN" dirty="0">
                <a:ea typeface="SimSun" panose="02010600030101010101" pitchFamily="2" charset="-122"/>
                <a:cs typeface="Arial" panose="020B0604020202020204" pitchFamily="34" charset="0"/>
              </a:rPr>
              <a:t>) is the mean values of </a:t>
            </a:r>
            <a:r>
              <a:rPr lang="en-US" altLang="zh-CN" i="1" dirty="0" err="1">
                <a:ea typeface="SimSun" panose="02010600030101010101" pitchFamily="2" charset="-122"/>
                <a:cs typeface="Arial" panose="020B0604020202020204" pitchFamily="34" charset="0"/>
              </a:rPr>
              <a:t>s</a:t>
            </a:r>
            <a:r>
              <a:rPr lang="en-US" altLang="zh-CN" i="1" baseline="-25000" dirty="0" err="1">
                <a:ea typeface="SimSun" panose="02010600030101010101" pitchFamily="2" charset="-122"/>
                <a:cs typeface="Arial" panose="020B0604020202020204" pitchFamily="34" charset="0"/>
              </a:rPr>
              <a:t>i</a:t>
            </a:r>
            <a:r>
              <a:rPr lang="en-US" altLang="zh-CN" dirty="0">
                <a:ea typeface="SimSun" panose="02010600030101010101" pitchFamily="2" charset="-122"/>
                <a:cs typeface="Arial" panose="020B0604020202020204" pitchFamily="34" charset="0"/>
              </a:rPr>
              <a:t> across all the points:</a:t>
            </a:r>
          </a:p>
          <a:p>
            <a:pPr lvl="1"/>
            <a:r>
              <a:rPr lang="en-US" altLang="zh-CN" i="1" dirty="0">
                <a:ea typeface="SimSun" panose="02010600030101010101" pitchFamily="2" charset="-122"/>
                <a:cs typeface="Arial" panose="020B0604020202020204" pitchFamily="34" charset="0"/>
              </a:rPr>
              <a:t>SC</a:t>
            </a:r>
            <a:r>
              <a:rPr lang="en-US" altLang="zh-CN" dirty="0">
                <a:ea typeface="SimSun" panose="02010600030101010101" pitchFamily="2" charset="-122"/>
                <a:cs typeface="Arial" panose="020B0604020202020204" pitchFamily="34" charset="0"/>
              </a:rPr>
              <a:t> close to +1 implies good clustering</a:t>
            </a:r>
          </a:p>
          <a:p>
            <a:pPr lvl="3"/>
            <a:r>
              <a:rPr lang="en-US" altLang="zh-CN" dirty="0">
                <a:ea typeface="SimSun" panose="02010600030101010101" pitchFamily="2" charset="-122"/>
                <a:cs typeface="Arial" panose="020B0604020202020204" pitchFamily="34" charset="0"/>
              </a:rPr>
              <a:t>Points are close to their own clusters but far from other clusters </a:t>
            </a:r>
          </a:p>
          <a:p>
            <a:r>
              <a:rPr lang="en-US" altLang="zh-CN" b="1" dirty="0">
                <a:ea typeface="SimSun" panose="02010600030101010101" pitchFamily="2" charset="-122"/>
                <a:cs typeface="Arial" panose="020B0604020202020204" pitchFamily="34" charset="0"/>
              </a:rPr>
              <a:t>Silhouette coefficient </a:t>
            </a:r>
            <a:r>
              <a:rPr lang="en-US" altLang="zh-CN" dirty="0">
                <a:ea typeface="SimSun" panose="02010600030101010101" pitchFamily="2" charset="-122"/>
                <a:cs typeface="Arial" panose="020B0604020202020204" pitchFamily="34" charset="0"/>
              </a:rPr>
              <a:t>as</a:t>
            </a:r>
            <a:r>
              <a:rPr lang="en-US" altLang="zh-CN" b="1" dirty="0">
                <a:ea typeface="SimSun" panose="02010600030101010101" pitchFamily="2" charset="-122"/>
                <a:cs typeface="Arial" panose="020B0604020202020204" pitchFamily="34" charset="0"/>
              </a:rPr>
              <a:t> </a:t>
            </a:r>
            <a:r>
              <a:rPr lang="en-US" altLang="zh-CN" dirty="0">
                <a:ea typeface="SimSun" panose="02010600030101010101" pitchFamily="2" charset="-122"/>
                <a:cs typeface="Arial" panose="020B0604020202020204" pitchFamily="34" charset="0"/>
              </a:rPr>
              <a:t>a </a:t>
            </a:r>
            <a:r>
              <a:rPr lang="en-US" altLang="zh-CN" b="1" dirty="0">
                <a:ea typeface="SimSun" panose="02010600030101010101" pitchFamily="2" charset="-122"/>
                <a:cs typeface="Arial" panose="020B0604020202020204" pitchFamily="34" charset="0"/>
              </a:rPr>
              <a:t>relative measure</a:t>
            </a:r>
            <a:r>
              <a:rPr lang="en-US" altLang="zh-CN" dirty="0">
                <a:ea typeface="SimSun" panose="02010600030101010101" pitchFamily="2" charset="-122"/>
                <a:cs typeface="Arial" panose="020B0604020202020204" pitchFamily="34" charset="0"/>
              </a:rPr>
              <a:t>: Estimate the # of clusters in the data</a:t>
            </a:r>
          </a:p>
          <a:p>
            <a:pPr marL="852487" lvl="4" indent="0">
              <a:buNone/>
            </a:pPr>
            <a:endParaRPr lang="en-US" altLang="zh-CN" dirty="0">
              <a:ea typeface="SimSun" panose="02010600030101010101" pitchFamily="2" charset="-122"/>
              <a:cs typeface="Arial" panose="020B0604020202020204" pitchFamily="34" charset="0"/>
            </a:endParaRPr>
          </a:p>
          <a:p>
            <a:pPr marL="852487" lvl="4" indent="0">
              <a:buNone/>
            </a:pPr>
            <a:endParaRPr lang="en-US" altLang="zh-CN" dirty="0">
              <a:ea typeface="SimSun" panose="02010600030101010101" pitchFamily="2" charset="-122"/>
              <a:cs typeface="Arial" panose="020B0604020202020204" pitchFamily="34" charset="0"/>
            </a:endParaRPr>
          </a:p>
        </p:txBody>
      </p:sp>
      <p:graphicFrame>
        <p:nvGraphicFramePr>
          <p:cNvPr id="4" name="Object 3"/>
          <p:cNvGraphicFramePr>
            <a:graphicFrameLocks noChangeAspect="1"/>
          </p:cNvGraphicFramePr>
          <p:nvPr>
            <p:extLst/>
          </p:nvPr>
        </p:nvGraphicFramePr>
        <p:xfrm>
          <a:off x="6975267" y="2448715"/>
          <a:ext cx="2741709" cy="765050"/>
        </p:xfrm>
        <a:graphic>
          <a:graphicData uri="http://schemas.openxmlformats.org/presentationml/2006/ole">
            <mc:AlternateContent xmlns:mc="http://schemas.openxmlformats.org/markup-compatibility/2006">
              <mc:Choice xmlns:v="urn:schemas-microsoft-com:vml" Requires="v">
                <p:oleObj spid="_x0000_s25732" name="Equation" r:id="rId4" imgW="1676160" imgH="457200" progId="Equation.DSMT4">
                  <p:embed/>
                </p:oleObj>
              </mc:Choice>
              <mc:Fallback>
                <p:oleObj name="Equation" r:id="rId4" imgW="1676160" imgH="457200" progId="Equation.DSMT4">
                  <p:embed/>
                  <p:pic>
                    <p:nvPicPr>
                      <p:cNvPr id="0" name=""/>
                      <p:cNvPicPr/>
                      <p:nvPr/>
                    </p:nvPicPr>
                    <p:blipFill>
                      <a:blip r:embed="rId5"/>
                      <a:stretch>
                        <a:fillRect/>
                      </a:stretch>
                    </p:blipFill>
                    <p:spPr>
                      <a:xfrm>
                        <a:off x="6975267" y="2448715"/>
                        <a:ext cx="2741709" cy="765050"/>
                      </a:xfrm>
                      <a:prstGeom prst="rect">
                        <a:avLst/>
                      </a:prstGeom>
                    </p:spPr>
                  </p:pic>
                </p:oleObj>
              </mc:Fallback>
            </mc:AlternateContent>
          </a:graphicData>
        </a:graphic>
      </p:graphicFrame>
      <p:graphicFrame>
        <p:nvGraphicFramePr>
          <p:cNvPr id="5" name="Object 4"/>
          <p:cNvGraphicFramePr>
            <a:graphicFrameLocks noChangeAspect="1"/>
          </p:cNvGraphicFramePr>
          <p:nvPr>
            <p:extLst/>
          </p:nvPr>
        </p:nvGraphicFramePr>
        <p:xfrm>
          <a:off x="2365472" y="3113013"/>
          <a:ext cx="704850" cy="360362"/>
        </p:xfrm>
        <a:graphic>
          <a:graphicData uri="http://schemas.openxmlformats.org/presentationml/2006/ole">
            <mc:AlternateContent xmlns:mc="http://schemas.openxmlformats.org/markup-compatibility/2006">
              <mc:Choice xmlns:v="urn:schemas-microsoft-com:vml" Requires="v">
                <p:oleObj spid="_x0000_s25733" name="Equation" r:id="rId6" imgW="457200" imgH="228600" progId="Equation.DSMT4">
                  <p:embed/>
                </p:oleObj>
              </mc:Choice>
              <mc:Fallback>
                <p:oleObj name="Equation" r:id="rId6" imgW="457200" imgH="228600" progId="Equation.DSMT4">
                  <p:embed/>
                  <p:pic>
                    <p:nvPicPr>
                      <p:cNvPr id="0" name=""/>
                      <p:cNvPicPr/>
                      <p:nvPr/>
                    </p:nvPicPr>
                    <p:blipFill>
                      <a:blip r:embed="rId7"/>
                      <a:stretch>
                        <a:fillRect/>
                      </a:stretch>
                    </p:blipFill>
                    <p:spPr>
                      <a:xfrm>
                        <a:off x="2365472" y="3113013"/>
                        <a:ext cx="704850" cy="360362"/>
                      </a:xfrm>
                      <a:prstGeom prst="rect">
                        <a:avLst/>
                      </a:prstGeom>
                    </p:spPr>
                  </p:pic>
                </p:oleObj>
              </mc:Fallback>
            </mc:AlternateContent>
          </a:graphicData>
        </a:graphic>
      </p:graphicFrame>
      <p:graphicFrame>
        <p:nvGraphicFramePr>
          <p:cNvPr id="6" name="Object 5"/>
          <p:cNvGraphicFramePr>
            <a:graphicFrameLocks noChangeAspect="1"/>
          </p:cNvGraphicFramePr>
          <p:nvPr>
            <p:extLst/>
          </p:nvPr>
        </p:nvGraphicFramePr>
        <p:xfrm>
          <a:off x="2302019" y="3495053"/>
          <a:ext cx="957262" cy="431800"/>
        </p:xfrm>
        <a:graphic>
          <a:graphicData uri="http://schemas.openxmlformats.org/presentationml/2006/ole">
            <mc:AlternateContent xmlns:mc="http://schemas.openxmlformats.org/markup-compatibility/2006">
              <mc:Choice xmlns:v="urn:schemas-microsoft-com:vml" Requires="v">
                <p:oleObj spid="_x0000_s25734" name="Equation" r:id="rId8" imgW="545760" imgH="241200" progId="Equation.DSMT4">
                  <p:embed/>
                </p:oleObj>
              </mc:Choice>
              <mc:Fallback>
                <p:oleObj name="Equation" r:id="rId8" imgW="545760" imgH="241200" progId="Equation.DSMT4">
                  <p:embed/>
                  <p:pic>
                    <p:nvPicPr>
                      <p:cNvPr id="0" name=""/>
                      <p:cNvPicPr/>
                      <p:nvPr/>
                    </p:nvPicPr>
                    <p:blipFill>
                      <a:blip r:embed="rId9"/>
                      <a:stretch>
                        <a:fillRect/>
                      </a:stretch>
                    </p:blipFill>
                    <p:spPr>
                      <a:xfrm>
                        <a:off x="2302019" y="3495053"/>
                        <a:ext cx="957262" cy="431800"/>
                      </a:xfrm>
                      <a:prstGeom prst="rect">
                        <a:avLst/>
                      </a:prstGeom>
                    </p:spPr>
                  </p:pic>
                </p:oleObj>
              </mc:Fallback>
            </mc:AlternateContent>
          </a:graphicData>
        </a:graphic>
      </p:graphicFrame>
      <p:graphicFrame>
        <p:nvGraphicFramePr>
          <p:cNvPr id="7" name="Object 6"/>
          <p:cNvGraphicFramePr>
            <a:graphicFrameLocks noChangeAspect="1"/>
          </p:cNvGraphicFramePr>
          <p:nvPr>
            <p:extLst/>
          </p:nvPr>
        </p:nvGraphicFramePr>
        <p:xfrm>
          <a:off x="9984699" y="3841284"/>
          <a:ext cx="1403350" cy="774700"/>
        </p:xfrm>
        <a:graphic>
          <a:graphicData uri="http://schemas.openxmlformats.org/presentationml/2006/ole">
            <mc:AlternateContent xmlns:mc="http://schemas.openxmlformats.org/markup-compatibility/2006">
              <mc:Choice xmlns:v="urn:schemas-microsoft-com:vml" Requires="v">
                <p:oleObj spid="_x0000_s25735" name="Equation" r:id="rId10" imgW="799920" imgH="431640" progId="Equation.DSMT4">
                  <p:embed/>
                </p:oleObj>
              </mc:Choice>
              <mc:Fallback>
                <p:oleObj name="Equation" r:id="rId10" imgW="799920" imgH="431640" progId="Equation.DSMT4">
                  <p:embed/>
                  <p:pic>
                    <p:nvPicPr>
                      <p:cNvPr id="0" name=""/>
                      <p:cNvPicPr/>
                      <p:nvPr/>
                    </p:nvPicPr>
                    <p:blipFill>
                      <a:blip r:embed="rId11"/>
                      <a:stretch>
                        <a:fillRect/>
                      </a:stretch>
                    </p:blipFill>
                    <p:spPr>
                      <a:xfrm>
                        <a:off x="9984699" y="3841284"/>
                        <a:ext cx="1403350" cy="774700"/>
                      </a:xfrm>
                      <a:prstGeom prst="rect">
                        <a:avLst/>
                      </a:prstGeom>
                    </p:spPr>
                  </p:pic>
                </p:oleObj>
              </mc:Fallback>
            </mc:AlternateContent>
          </a:graphicData>
        </a:graphic>
      </p:graphicFrame>
      <p:grpSp>
        <p:nvGrpSpPr>
          <p:cNvPr id="2" name="Group 1"/>
          <p:cNvGrpSpPr/>
          <p:nvPr/>
        </p:nvGrpSpPr>
        <p:grpSpPr>
          <a:xfrm>
            <a:off x="10257454" y="2490"/>
            <a:ext cx="1819834" cy="1373903"/>
            <a:chOff x="10363946" y="-12486"/>
            <a:chExt cx="1819834" cy="1373903"/>
          </a:xfrm>
        </p:grpSpPr>
        <p:sp>
          <p:nvSpPr>
            <p:cNvPr id="14" name="Oval 8"/>
            <p:cNvSpPr>
              <a:spLocks noChangeArrowheads="1"/>
            </p:cNvSpPr>
            <p:nvPr/>
          </p:nvSpPr>
          <p:spPr bwMode="auto">
            <a:xfrm>
              <a:off x="10703343" y="463948"/>
              <a:ext cx="67879" cy="88639"/>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5" name="Oval 9"/>
            <p:cNvSpPr>
              <a:spLocks noChangeArrowheads="1"/>
            </p:cNvSpPr>
            <p:nvPr/>
          </p:nvSpPr>
          <p:spPr bwMode="auto">
            <a:xfrm>
              <a:off x="10906981" y="375309"/>
              <a:ext cx="67879" cy="88639"/>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6" name="Oval 10"/>
            <p:cNvSpPr>
              <a:spLocks noChangeArrowheads="1"/>
            </p:cNvSpPr>
            <p:nvPr/>
          </p:nvSpPr>
          <p:spPr bwMode="auto">
            <a:xfrm>
              <a:off x="10974861" y="918222"/>
              <a:ext cx="67879" cy="88639"/>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7" name="Oval 11"/>
            <p:cNvSpPr>
              <a:spLocks noChangeArrowheads="1"/>
            </p:cNvSpPr>
            <p:nvPr/>
          </p:nvSpPr>
          <p:spPr bwMode="auto">
            <a:xfrm>
              <a:off x="11067601" y="774810"/>
              <a:ext cx="67879" cy="88639"/>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8" name="Oval 12"/>
            <p:cNvSpPr>
              <a:spLocks noChangeArrowheads="1"/>
            </p:cNvSpPr>
            <p:nvPr/>
          </p:nvSpPr>
          <p:spPr bwMode="auto">
            <a:xfrm>
              <a:off x="10567584" y="829584"/>
              <a:ext cx="67879" cy="88639"/>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9" name="Oval 13"/>
            <p:cNvSpPr>
              <a:spLocks noChangeArrowheads="1"/>
            </p:cNvSpPr>
            <p:nvPr/>
          </p:nvSpPr>
          <p:spPr bwMode="auto">
            <a:xfrm>
              <a:off x="10567584" y="286670"/>
              <a:ext cx="67879" cy="88639"/>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0" name="Oval 14"/>
            <p:cNvSpPr>
              <a:spLocks noChangeArrowheads="1"/>
            </p:cNvSpPr>
            <p:nvPr/>
          </p:nvSpPr>
          <p:spPr bwMode="auto">
            <a:xfrm>
              <a:off x="10635464" y="1136671"/>
              <a:ext cx="67879" cy="88639"/>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2" name="Oval 21"/>
            <p:cNvSpPr>
              <a:spLocks noChangeArrowheads="1"/>
            </p:cNvSpPr>
            <p:nvPr/>
          </p:nvSpPr>
          <p:spPr bwMode="auto">
            <a:xfrm>
              <a:off x="10771223" y="829584"/>
              <a:ext cx="67879" cy="88639"/>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3" name="Oval 22"/>
            <p:cNvSpPr>
              <a:spLocks noChangeArrowheads="1"/>
            </p:cNvSpPr>
            <p:nvPr/>
          </p:nvSpPr>
          <p:spPr bwMode="auto">
            <a:xfrm>
              <a:off x="10974861" y="652306"/>
              <a:ext cx="67879" cy="88639"/>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4" name="Oval 33"/>
            <p:cNvSpPr>
              <a:spLocks noChangeArrowheads="1"/>
            </p:cNvSpPr>
            <p:nvPr/>
          </p:nvSpPr>
          <p:spPr bwMode="auto">
            <a:xfrm>
              <a:off x="10830065" y="1055766"/>
              <a:ext cx="67879" cy="88639"/>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5" name="Oval 34"/>
            <p:cNvSpPr>
              <a:spLocks noChangeArrowheads="1"/>
            </p:cNvSpPr>
            <p:nvPr/>
          </p:nvSpPr>
          <p:spPr bwMode="auto">
            <a:xfrm>
              <a:off x="10839102" y="209111"/>
              <a:ext cx="67879" cy="88639"/>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6" name="Oval 35"/>
            <p:cNvSpPr>
              <a:spLocks noChangeArrowheads="1"/>
            </p:cNvSpPr>
            <p:nvPr/>
          </p:nvSpPr>
          <p:spPr bwMode="auto">
            <a:xfrm>
              <a:off x="10652435" y="989577"/>
              <a:ext cx="67879" cy="88639"/>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7" name="Oval 36"/>
            <p:cNvSpPr>
              <a:spLocks noChangeArrowheads="1"/>
            </p:cNvSpPr>
            <p:nvPr/>
          </p:nvSpPr>
          <p:spPr bwMode="auto">
            <a:xfrm>
              <a:off x="10737282" y="690089"/>
              <a:ext cx="67879" cy="88639"/>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8" name="Oval 15"/>
            <p:cNvSpPr>
              <a:spLocks noChangeArrowheads="1"/>
            </p:cNvSpPr>
            <p:nvPr/>
          </p:nvSpPr>
          <p:spPr bwMode="auto">
            <a:xfrm>
              <a:off x="11534866" y="463948"/>
              <a:ext cx="67879" cy="88639"/>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29" name="Oval 19"/>
            <p:cNvSpPr>
              <a:spLocks noChangeArrowheads="1"/>
            </p:cNvSpPr>
            <p:nvPr/>
          </p:nvSpPr>
          <p:spPr bwMode="auto">
            <a:xfrm>
              <a:off x="11670625" y="818504"/>
              <a:ext cx="67879" cy="88639"/>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0" name="Oval 20"/>
            <p:cNvSpPr>
              <a:spLocks noChangeArrowheads="1"/>
            </p:cNvSpPr>
            <p:nvPr/>
          </p:nvSpPr>
          <p:spPr bwMode="auto">
            <a:xfrm>
              <a:off x="11806384" y="375309"/>
              <a:ext cx="67879" cy="88639"/>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1" name="Oval 21"/>
            <p:cNvSpPr>
              <a:spLocks noChangeArrowheads="1"/>
            </p:cNvSpPr>
            <p:nvPr/>
          </p:nvSpPr>
          <p:spPr bwMode="auto">
            <a:xfrm>
              <a:off x="11670625" y="641226"/>
              <a:ext cx="67879" cy="88639"/>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2" name="Oval 22"/>
            <p:cNvSpPr>
              <a:spLocks noChangeArrowheads="1"/>
            </p:cNvSpPr>
            <p:nvPr/>
          </p:nvSpPr>
          <p:spPr bwMode="auto">
            <a:xfrm>
              <a:off x="11806384" y="198031"/>
              <a:ext cx="67879" cy="88639"/>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3" name="Oval 23"/>
            <p:cNvSpPr>
              <a:spLocks noChangeArrowheads="1"/>
            </p:cNvSpPr>
            <p:nvPr/>
          </p:nvSpPr>
          <p:spPr bwMode="auto">
            <a:xfrm>
              <a:off x="11399107" y="729865"/>
              <a:ext cx="67879" cy="88639"/>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4" name="Oval 24"/>
            <p:cNvSpPr>
              <a:spLocks noChangeArrowheads="1"/>
            </p:cNvSpPr>
            <p:nvPr/>
          </p:nvSpPr>
          <p:spPr bwMode="auto">
            <a:xfrm>
              <a:off x="11534866" y="198031"/>
              <a:ext cx="67879" cy="88639"/>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5" name="Oval 25"/>
            <p:cNvSpPr>
              <a:spLocks noChangeArrowheads="1"/>
            </p:cNvSpPr>
            <p:nvPr/>
          </p:nvSpPr>
          <p:spPr bwMode="auto">
            <a:xfrm>
              <a:off x="11365168" y="330990"/>
              <a:ext cx="67879" cy="88639"/>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6" name="Oval 26"/>
            <p:cNvSpPr>
              <a:spLocks noChangeArrowheads="1"/>
            </p:cNvSpPr>
            <p:nvPr/>
          </p:nvSpPr>
          <p:spPr bwMode="auto">
            <a:xfrm>
              <a:off x="11670625" y="375309"/>
              <a:ext cx="67879" cy="88639"/>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b="1">
                <a:solidFill>
                  <a:srgbClr val="0000FF"/>
                </a:solidFill>
              </a:endParaRPr>
            </a:p>
          </p:txBody>
        </p:sp>
        <p:sp>
          <p:nvSpPr>
            <p:cNvPr id="37" name="Oval 27"/>
            <p:cNvSpPr>
              <a:spLocks noChangeArrowheads="1"/>
            </p:cNvSpPr>
            <p:nvPr/>
          </p:nvSpPr>
          <p:spPr bwMode="auto">
            <a:xfrm>
              <a:off x="11399107" y="552587"/>
              <a:ext cx="67879" cy="88639"/>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8" name="Oval 28"/>
            <p:cNvSpPr>
              <a:spLocks noChangeArrowheads="1"/>
            </p:cNvSpPr>
            <p:nvPr/>
          </p:nvSpPr>
          <p:spPr bwMode="auto">
            <a:xfrm>
              <a:off x="11534866" y="729865"/>
              <a:ext cx="67879" cy="88639"/>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9" name="Oval 29"/>
            <p:cNvSpPr>
              <a:spLocks noChangeArrowheads="1"/>
            </p:cNvSpPr>
            <p:nvPr/>
          </p:nvSpPr>
          <p:spPr bwMode="auto">
            <a:xfrm>
              <a:off x="11806384" y="818504"/>
              <a:ext cx="67879" cy="88639"/>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0" name="Oval 30"/>
            <p:cNvSpPr>
              <a:spLocks noChangeArrowheads="1"/>
            </p:cNvSpPr>
            <p:nvPr/>
          </p:nvSpPr>
          <p:spPr bwMode="auto">
            <a:xfrm>
              <a:off x="11942143" y="729865"/>
              <a:ext cx="67879" cy="88639"/>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1" name="Oval 31"/>
            <p:cNvSpPr>
              <a:spLocks noChangeArrowheads="1"/>
            </p:cNvSpPr>
            <p:nvPr/>
          </p:nvSpPr>
          <p:spPr bwMode="auto">
            <a:xfrm>
              <a:off x="12010022" y="463948"/>
              <a:ext cx="67879" cy="88639"/>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2" name="Oval 32"/>
            <p:cNvSpPr>
              <a:spLocks noChangeArrowheads="1"/>
            </p:cNvSpPr>
            <p:nvPr/>
          </p:nvSpPr>
          <p:spPr bwMode="auto">
            <a:xfrm>
              <a:off x="11874263" y="552587"/>
              <a:ext cx="67879" cy="88639"/>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3" name="Oval 37"/>
            <p:cNvSpPr>
              <a:spLocks noChangeArrowheads="1"/>
            </p:cNvSpPr>
            <p:nvPr/>
          </p:nvSpPr>
          <p:spPr bwMode="auto">
            <a:xfrm>
              <a:off x="11466987" y="907143"/>
              <a:ext cx="67879" cy="88639"/>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4" name="Rectangle 1"/>
            <p:cNvSpPr>
              <a:spLocks noChangeArrowheads="1"/>
            </p:cNvSpPr>
            <p:nvPr/>
          </p:nvSpPr>
          <p:spPr bwMode="auto">
            <a:xfrm>
              <a:off x="10363946" y="-12486"/>
              <a:ext cx="1819834" cy="137390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sp>
          <p:nvSpPr>
            <p:cNvPr id="45" name="Oval 2"/>
            <p:cNvSpPr>
              <a:spLocks noChangeArrowheads="1"/>
            </p:cNvSpPr>
            <p:nvPr/>
          </p:nvSpPr>
          <p:spPr bwMode="auto">
            <a:xfrm>
              <a:off x="11314257" y="105893"/>
              <a:ext cx="763645" cy="941787"/>
            </a:xfrm>
            <a:prstGeom prst="ellipse">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sp>
          <p:nvSpPr>
            <p:cNvPr id="46" name="Oval 44"/>
            <p:cNvSpPr>
              <a:spLocks noChangeArrowheads="1"/>
            </p:cNvSpPr>
            <p:nvPr/>
          </p:nvSpPr>
          <p:spPr bwMode="auto">
            <a:xfrm>
              <a:off x="10502054" y="99565"/>
              <a:ext cx="727354" cy="491243"/>
            </a:xfrm>
            <a:prstGeom prst="ellipse">
              <a:avLst/>
            </a:prstGeom>
            <a:noFill/>
            <a:ln w="28575" algn="ctr">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sp>
          <p:nvSpPr>
            <p:cNvPr id="47" name="Oval 9"/>
            <p:cNvSpPr>
              <a:spLocks noChangeArrowheads="1"/>
            </p:cNvSpPr>
            <p:nvPr/>
          </p:nvSpPr>
          <p:spPr bwMode="auto">
            <a:xfrm>
              <a:off x="11067601" y="190153"/>
              <a:ext cx="67879" cy="88639"/>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81" name="Oval 44"/>
            <p:cNvSpPr>
              <a:spLocks noChangeArrowheads="1"/>
            </p:cNvSpPr>
            <p:nvPr/>
          </p:nvSpPr>
          <p:spPr bwMode="auto">
            <a:xfrm rot="18755672">
              <a:off x="10442675" y="651596"/>
              <a:ext cx="770069" cy="523657"/>
            </a:xfrm>
            <a:prstGeom prst="ellipse">
              <a:avLst/>
            </a:prstGeom>
            <a:noFill/>
            <a:ln w="28575" algn="ctr">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grpSp>
      <p:graphicFrame>
        <p:nvGraphicFramePr>
          <p:cNvPr id="83" name="Object 82"/>
          <p:cNvGraphicFramePr>
            <a:graphicFrameLocks noChangeAspect="1"/>
          </p:cNvGraphicFramePr>
          <p:nvPr>
            <p:extLst/>
          </p:nvPr>
        </p:nvGraphicFramePr>
        <p:xfrm>
          <a:off x="1047847" y="5747549"/>
          <a:ext cx="1670050" cy="842962"/>
        </p:xfrm>
        <a:graphic>
          <a:graphicData uri="http://schemas.openxmlformats.org/presentationml/2006/ole">
            <mc:AlternateContent xmlns:mc="http://schemas.openxmlformats.org/markup-compatibility/2006">
              <mc:Choice xmlns:v="urn:schemas-microsoft-com:vml" Requires="v">
                <p:oleObj spid="_x0000_s25736" name="Equation" r:id="rId12" imgW="952200" imgH="469800" progId="Equation.DSMT4">
                  <p:embed/>
                </p:oleObj>
              </mc:Choice>
              <mc:Fallback>
                <p:oleObj name="Equation" r:id="rId12" imgW="952200" imgH="469800" progId="Equation.DSMT4">
                  <p:embed/>
                  <p:pic>
                    <p:nvPicPr>
                      <p:cNvPr id="0" name=""/>
                      <p:cNvPicPr/>
                      <p:nvPr/>
                    </p:nvPicPr>
                    <p:blipFill>
                      <a:blip r:embed="rId13"/>
                      <a:stretch>
                        <a:fillRect/>
                      </a:stretch>
                    </p:blipFill>
                    <p:spPr>
                      <a:xfrm>
                        <a:off x="1047847" y="5747549"/>
                        <a:ext cx="1670050" cy="842962"/>
                      </a:xfrm>
                      <a:prstGeom prst="rect">
                        <a:avLst/>
                      </a:prstGeom>
                    </p:spPr>
                  </p:pic>
                </p:oleObj>
              </mc:Fallback>
            </mc:AlternateContent>
          </a:graphicData>
        </a:graphic>
      </p:graphicFrame>
      <p:sp>
        <p:nvSpPr>
          <p:cNvPr id="3" name="TextBox 2"/>
          <p:cNvSpPr txBox="1"/>
          <p:nvPr/>
        </p:nvSpPr>
        <p:spPr>
          <a:xfrm>
            <a:off x="2511477" y="5716261"/>
            <a:ext cx="8927580" cy="830997"/>
          </a:xfrm>
          <a:prstGeom prst="rect">
            <a:avLst/>
          </a:prstGeom>
          <a:noFill/>
        </p:spPr>
        <p:txBody>
          <a:bodyPr wrap="square" rtlCol="0">
            <a:spAutoFit/>
          </a:bodyPr>
          <a:lstStyle/>
          <a:p>
            <a:pPr lvl="1"/>
            <a:r>
              <a:rPr lang="en-US" altLang="zh-CN" sz="2400" dirty="0">
                <a:ea typeface="SimSun" panose="02010600030101010101" pitchFamily="2" charset="-122"/>
                <a:cs typeface="Arial" panose="020B0604020202020204" pitchFamily="34" charset="0"/>
              </a:rPr>
              <a:t>Pick the </a:t>
            </a:r>
            <a:r>
              <a:rPr lang="en-US" altLang="zh-CN" sz="2400" i="1" dirty="0">
                <a:ea typeface="SimSun" panose="02010600030101010101" pitchFamily="2" charset="-122"/>
                <a:cs typeface="Arial" panose="020B0604020202020204" pitchFamily="34" charset="0"/>
              </a:rPr>
              <a:t>k</a:t>
            </a:r>
            <a:r>
              <a:rPr lang="en-US" altLang="zh-CN" sz="2400" dirty="0">
                <a:ea typeface="SimSun" panose="02010600030101010101" pitchFamily="2" charset="-122"/>
                <a:cs typeface="Arial" panose="020B0604020202020204" pitchFamily="34" charset="0"/>
              </a:rPr>
              <a:t> value that yields the best clustering, i.e., yielding high values for </a:t>
            </a:r>
            <a:r>
              <a:rPr lang="en-US" altLang="zh-CN" sz="2400" i="1" dirty="0">
                <a:ea typeface="SimSun" panose="02010600030101010101" pitchFamily="2" charset="-122"/>
                <a:cs typeface="Arial" panose="020B0604020202020204" pitchFamily="34" charset="0"/>
              </a:rPr>
              <a:t>SC</a:t>
            </a:r>
            <a:r>
              <a:rPr lang="en-US" altLang="zh-CN" sz="2400" dirty="0">
                <a:ea typeface="SimSun" panose="02010600030101010101" pitchFamily="2" charset="-122"/>
                <a:cs typeface="Arial" panose="020B0604020202020204" pitchFamily="34" charset="0"/>
              </a:rPr>
              <a:t> and </a:t>
            </a:r>
            <a:r>
              <a:rPr lang="en-US" altLang="zh-CN" sz="2400" i="1" dirty="0" err="1">
                <a:ea typeface="SimSun" panose="02010600030101010101" pitchFamily="2" charset="-122"/>
                <a:cs typeface="Arial" panose="020B0604020202020204" pitchFamily="34" charset="0"/>
              </a:rPr>
              <a:t>SC</a:t>
            </a:r>
            <a:r>
              <a:rPr lang="en-US" altLang="zh-CN" sz="2400" i="1" baseline="-25000" dirty="0" err="1">
                <a:ea typeface="SimSun" panose="02010600030101010101" pitchFamily="2" charset="-122"/>
                <a:cs typeface="Arial" panose="020B0604020202020204" pitchFamily="34" charset="0"/>
              </a:rPr>
              <a:t>i</a:t>
            </a:r>
            <a:r>
              <a:rPr lang="en-US" altLang="zh-CN" sz="2400" dirty="0">
                <a:ea typeface="SimSun" panose="02010600030101010101" pitchFamily="2" charset="-122"/>
                <a:cs typeface="Arial" panose="020B0604020202020204" pitchFamily="34" charset="0"/>
              </a:rPr>
              <a:t> (1 ≤ </a:t>
            </a:r>
            <a:r>
              <a:rPr lang="en-US" altLang="zh-CN" sz="2400" i="1" dirty="0" err="1">
                <a:ea typeface="SimSun" panose="02010600030101010101" pitchFamily="2" charset="-122"/>
                <a:cs typeface="Arial" panose="020B0604020202020204" pitchFamily="34" charset="0"/>
              </a:rPr>
              <a:t>i</a:t>
            </a:r>
            <a:r>
              <a:rPr lang="en-US" altLang="zh-CN" sz="2400" dirty="0">
                <a:ea typeface="SimSun" panose="02010600030101010101" pitchFamily="2" charset="-122"/>
                <a:cs typeface="Arial" panose="020B0604020202020204" pitchFamily="34" charset="0"/>
              </a:rPr>
              <a:t> ≤ </a:t>
            </a:r>
            <a:r>
              <a:rPr lang="en-US" altLang="zh-CN" sz="2400" i="1" dirty="0">
                <a:ea typeface="SimSun" panose="02010600030101010101" pitchFamily="2" charset="-122"/>
                <a:cs typeface="Arial" panose="020B0604020202020204" pitchFamily="34" charset="0"/>
              </a:rPr>
              <a:t>k</a:t>
            </a:r>
            <a:r>
              <a:rPr lang="en-US" altLang="zh-CN" sz="2400" dirty="0">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3301484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vert="horz" lIns="92075" tIns="46038" rIns="92075" bIns="46038" rtlCol="0" anchor="ctr">
            <a:noAutofit/>
          </a:bodyPr>
          <a:lstStyle/>
          <a:p>
            <a:r>
              <a:rPr lang="en-US" altLang="zh-CN" dirty="0">
                <a:ea typeface="SimSun" panose="02010600030101010101" pitchFamily="2" charset="-122"/>
              </a:rPr>
              <a:t>Cluster Stability</a:t>
            </a:r>
            <a:endParaRPr lang="en-US" altLang="zh-CN" sz="4000" dirty="0">
              <a:ea typeface="SimSun" panose="02010600030101010101" pitchFamily="2" charset="-122"/>
            </a:endParaRPr>
          </a:p>
        </p:txBody>
      </p:sp>
      <p:sp>
        <p:nvSpPr>
          <p:cNvPr id="24579" name="Rectangle 3"/>
          <p:cNvSpPr>
            <a:spLocks noGrp="1" noChangeArrowheads="1"/>
          </p:cNvSpPr>
          <p:nvPr>
            <p:ph type="body" sz="half" idx="1"/>
          </p:nvPr>
        </p:nvSpPr>
        <p:spPr>
          <a:xfrm>
            <a:off x="556548" y="1160868"/>
            <a:ext cx="11249372" cy="5504092"/>
          </a:xfrm>
        </p:spPr>
        <p:txBody>
          <a:bodyPr vert="horz" lIns="92075" tIns="46038" rIns="92075" bIns="46038" rtlCol="0">
            <a:noAutofit/>
          </a:bodyPr>
          <a:lstStyle/>
          <a:p>
            <a:r>
              <a:rPr lang="en-US" altLang="zh-CN" dirty="0" err="1">
                <a:ea typeface="SimSun" panose="02010600030101010101" pitchFamily="2" charset="-122"/>
              </a:rPr>
              <a:t>Clusterings</a:t>
            </a:r>
            <a:r>
              <a:rPr lang="en-US" altLang="zh-CN" dirty="0">
                <a:ea typeface="SimSun" panose="02010600030101010101" pitchFamily="2" charset="-122"/>
              </a:rPr>
              <a:t> obtained from several datasets sampled from </a:t>
            </a:r>
          </a:p>
          <a:p>
            <a:pPr marL="384165" lvl="2" indent="0">
              <a:buNone/>
            </a:pPr>
            <a:r>
              <a:rPr lang="en-US" altLang="zh-CN" dirty="0">
                <a:ea typeface="SimSun" panose="02010600030101010101" pitchFamily="2" charset="-122"/>
              </a:rPr>
              <a:t>the same underlying distribution as </a:t>
            </a:r>
            <a:r>
              <a:rPr lang="en-US" altLang="zh-CN" b="1" i="1" dirty="0">
                <a:ea typeface="SimSun" panose="02010600030101010101" pitchFamily="2" charset="-122"/>
              </a:rPr>
              <a:t>D</a:t>
            </a:r>
            <a:r>
              <a:rPr lang="en-US" altLang="zh-CN" dirty="0">
                <a:ea typeface="SimSun" panose="02010600030101010101" pitchFamily="2" charset="-122"/>
              </a:rPr>
              <a:t> should be similar or “stable”</a:t>
            </a:r>
          </a:p>
          <a:p>
            <a:r>
              <a:rPr lang="en-US" altLang="zh-CN" dirty="0">
                <a:ea typeface="SimSun" panose="02010600030101010101" pitchFamily="2" charset="-122"/>
              </a:rPr>
              <a:t>Typical approach: </a:t>
            </a:r>
          </a:p>
          <a:p>
            <a:pPr lvl="1"/>
            <a:r>
              <a:rPr lang="en-US" altLang="zh-CN" dirty="0">
                <a:ea typeface="SimSun" panose="02010600030101010101" pitchFamily="2" charset="-122"/>
              </a:rPr>
              <a:t>Find good parameter values for a given clustering algorithm</a:t>
            </a:r>
          </a:p>
          <a:p>
            <a:r>
              <a:rPr lang="en-US" altLang="zh-CN" dirty="0">
                <a:ea typeface="SimSun" panose="02010600030101010101" pitchFamily="2" charset="-122"/>
                <a:cs typeface="Arial" panose="020B0604020202020204" pitchFamily="34" charset="0"/>
              </a:rPr>
              <a:t>Example: Find a good value of </a:t>
            </a:r>
            <a:r>
              <a:rPr lang="en-US" altLang="zh-CN" i="1" dirty="0">
                <a:ea typeface="SimSun" panose="02010600030101010101" pitchFamily="2" charset="-122"/>
                <a:cs typeface="Arial" panose="020B0604020202020204" pitchFamily="34" charset="0"/>
              </a:rPr>
              <a:t>k</a:t>
            </a:r>
            <a:r>
              <a:rPr lang="en-US" altLang="zh-CN" dirty="0">
                <a:ea typeface="SimSun" panose="02010600030101010101" pitchFamily="2" charset="-122"/>
                <a:cs typeface="Arial" panose="020B0604020202020204" pitchFamily="34" charset="0"/>
              </a:rPr>
              <a:t>, the correct number of clusters</a:t>
            </a:r>
          </a:p>
          <a:p>
            <a:r>
              <a:rPr lang="en-US" altLang="zh-CN" dirty="0">
                <a:ea typeface="SimSun" panose="02010600030101010101" pitchFamily="2" charset="-122"/>
                <a:cs typeface="Arial" panose="020B0604020202020204" pitchFamily="34" charset="0"/>
              </a:rPr>
              <a:t>A </a:t>
            </a:r>
            <a:r>
              <a:rPr lang="en-US" altLang="zh-CN" b="1" dirty="0">
                <a:ea typeface="SimSun" panose="02010600030101010101" pitchFamily="2" charset="-122"/>
                <a:cs typeface="Arial" panose="020B0604020202020204" pitchFamily="34" charset="0"/>
              </a:rPr>
              <a:t>bootstrapping approach </a:t>
            </a:r>
            <a:r>
              <a:rPr lang="en-US" altLang="zh-CN" dirty="0">
                <a:ea typeface="SimSun" panose="02010600030101010101" pitchFamily="2" charset="-122"/>
                <a:cs typeface="Arial" panose="020B0604020202020204" pitchFamily="34" charset="0"/>
              </a:rPr>
              <a:t>to find the best value of </a:t>
            </a:r>
            <a:r>
              <a:rPr lang="en-US" altLang="zh-CN" i="1" dirty="0">
                <a:ea typeface="SimSun" panose="02010600030101010101" pitchFamily="2" charset="-122"/>
                <a:cs typeface="Arial" panose="020B0604020202020204" pitchFamily="34" charset="0"/>
              </a:rPr>
              <a:t>k</a:t>
            </a:r>
            <a:r>
              <a:rPr lang="en-US" altLang="zh-CN" dirty="0">
                <a:ea typeface="SimSun" panose="02010600030101010101" pitchFamily="2" charset="-122"/>
                <a:cs typeface="Arial" panose="020B0604020202020204" pitchFamily="34" charset="0"/>
              </a:rPr>
              <a:t> (judged on stability)</a:t>
            </a:r>
          </a:p>
          <a:p>
            <a:pPr lvl="1"/>
            <a:r>
              <a:rPr lang="en-US" altLang="zh-CN" dirty="0">
                <a:ea typeface="SimSun" panose="02010600030101010101" pitchFamily="2" charset="-122"/>
                <a:cs typeface="Arial" panose="020B0604020202020204" pitchFamily="34" charset="0"/>
              </a:rPr>
              <a:t>Generate </a:t>
            </a:r>
            <a:r>
              <a:rPr lang="en-US" altLang="zh-CN" i="1" dirty="0">
                <a:ea typeface="SimSun" panose="02010600030101010101" pitchFamily="2" charset="-122"/>
                <a:cs typeface="Arial" panose="020B0604020202020204" pitchFamily="34" charset="0"/>
              </a:rPr>
              <a:t>t</a:t>
            </a:r>
            <a:r>
              <a:rPr lang="en-US" altLang="zh-CN" dirty="0">
                <a:ea typeface="SimSun" panose="02010600030101010101" pitchFamily="2" charset="-122"/>
                <a:cs typeface="Arial" panose="020B0604020202020204" pitchFamily="34" charset="0"/>
              </a:rPr>
              <a:t> samples of size </a:t>
            </a:r>
            <a:r>
              <a:rPr lang="en-US" altLang="zh-CN" i="1" dirty="0">
                <a:ea typeface="SimSun" panose="02010600030101010101" pitchFamily="2" charset="-122"/>
                <a:cs typeface="Arial" panose="020B0604020202020204" pitchFamily="34" charset="0"/>
              </a:rPr>
              <a:t>n</a:t>
            </a:r>
            <a:r>
              <a:rPr lang="en-US" altLang="zh-CN" dirty="0">
                <a:ea typeface="SimSun" panose="02010600030101010101" pitchFamily="2" charset="-122"/>
                <a:cs typeface="Arial" panose="020B0604020202020204" pitchFamily="34" charset="0"/>
              </a:rPr>
              <a:t> by sampling from </a:t>
            </a:r>
            <a:r>
              <a:rPr lang="en-US" altLang="zh-CN" b="1" i="1" dirty="0">
                <a:ea typeface="SimSun" panose="02010600030101010101" pitchFamily="2" charset="-122"/>
                <a:cs typeface="Arial" panose="020B0604020202020204" pitchFamily="34" charset="0"/>
              </a:rPr>
              <a:t>D</a:t>
            </a:r>
            <a:r>
              <a:rPr lang="en-US" altLang="zh-CN" dirty="0">
                <a:ea typeface="SimSun" panose="02010600030101010101" pitchFamily="2" charset="-122"/>
                <a:cs typeface="Arial" panose="020B0604020202020204" pitchFamily="34" charset="0"/>
              </a:rPr>
              <a:t> with replacement </a:t>
            </a:r>
          </a:p>
          <a:p>
            <a:pPr lvl="1"/>
            <a:r>
              <a:rPr lang="en-US" altLang="zh-CN" dirty="0">
                <a:ea typeface="SimSun" panose="02010600030101010101" pitchFamily="2" charset="-122"/>
                <a:cs typeface="Arial" panose="020B0604020202020204" pitchFamily="34" charset="0"/>
              </a:rPr>
              <a:t>For each sample </a:t>
            </a:r>
            <a:r>
              <a:rPr lang="en-US" altLang="zh-CN" b="1" i="1" dirty="0">
                <a:ea typeface="SimSun" panose="02010600030101010101" pitchFamily="2" charset="-122"/>
                <a:cs typeface="Arial" panose="020B0604020202020204" pitchFamily="34" charset="0"/>
              </a:rPr>
              <a:t>D</a:t>
            </a:r>
            <a:r>
              <a:rPr lang="en-US" altLang="zh-CN" i="1" baseline="-25000" dirty="0">
                <a:ea typeface="SimSun" panose="02010600030101010101" pitchFamily="2" charset="-122"/>
                <a:cs typeface="Arial" panose="020B0604020202020204" pitchFamily="34" charset="0"/>
              </a:rPr>
              <a:t>i</a:t>
            </a:r>
            <a:r>
              <a:rPr lang="en-US" altLang="zh-CN" dirty="0">
                <a:ea typeface="SimSun" panose="02010600030101010101" pitchFamily="2" charset="-122"/>
                <a:cs typeface="Arial" panose="020B0604020202020204" pitchFamily="34" charset="0"/>
              </a:rPr>
              <a:t>, run the same clustering algorithm with </a:t>
            </a:r>
            <a:r>
              <a:rPr lang="en-US" altLang="zh-CN" i="1" dirty="0">
                <a:ea typeface="SimSun" panose="02010600030101010101" pitchFamily="2" charset="-122"/>
                <a:cs typeface="Arial" panose="020B0604020202020204" pitchFamily="34" charset="0"/>
              </a:rPr>
              <a:t>k</a:t>
            </a:r>
            <a:r>
              <a:rPr lang="en-US" altLang="zh-CN" dirty="0">
                <a:ea typeface="SimSun" panose="02010600030101010101" pitchFamily="2" charset="-122"/>
                <a:cs typeface="Arial" panose="020B0604020202020204" pitchFamily="34" charset="0"/>
              </a:rPr>
              <a:t> values from 2 to </a:t>
            </a:r>
            <a:r>
              <a:rPr lang="en-US" altLang="zh-CN" i="1" dirty="0" err="1">
                <a:ea typeface="SimSun" panose="02010600030101010101" pitchFamily="2" charset="-122"/>
                <a:cs typeface="Arial" panose="020B0604020202020204" pitchFamily="34" charset="0"/>
              </a:rPr>
              <a:t>k</a:t>
            </a:r>
            <a:r>
              <a:rPr lang="en-US" altLang="zh-CN" i="1" baseline="-25000" dirty="0" err="1">
                <a:ea typeface="SimSun" panose="02010600030101010101" pitchFamily="2" charset="-122"/>
                <a:cs typeface="Arial" panose="020B0604020202020204" pitchFamily="34" charset="0"/>
              </a:rPr>
              <a:t>max</a:t>
            </a:r>
            <a:endParaRPr lang="en-US" altLang="zh-CN" i="1" baseline="-25000" dirty="0">
              <a:ea typeface="SimSun" panose="02010600030101010101" pitchFamily="2" charset="-122"/>
              <a:cs typeface="Arial" panose="020B0604020202020204" pitchFamily="34" charset="0"/>
            </a:endParaRPr>
          </a:p>
          <a:p>
            <a:pPr lvl="1"/>
            <a:r>
              <a:rPr lang="en-US" altLang="zh-CN" dirty="0">
                <a:ea typeface="SimSun" panose="02010600030101010101" pitchFamily="2" charset="-122"/>
                <a:cs typeface="Arial" panose="020B0604020202020204" pitchFamily="34" charset="0"/>
              </a:rPr>
              <a:t>Compare the distance between all pairs of </a:t>
            </a:r>
            <a:r>
              <a:rPr lang="en-US" altLang="zh-CN" dirty="0" err="1">
                <a:ea typeface="SimSun" panose="02010600030101010101" pitchFamily="2" charset="-122"/>
                <a:cs typeface="Arial" panose="020B0604020202020204" pitchFamily="34" charset="0"/>
              </a:rPr>
              <a:t>clusterings</a:t>
            </a:r>
            <a:r>
              <a:rPr lang="en-US" altLang="zh-CN" dirty="0">
                <a:ea typeface="SimSun" panose="02010600030101010101" pitchFamily="2" charset="-122"/>
                <a:cs typeface="Arial" panose="020B0604020202020204" pitchFamily="34" charset="0"/>
              </a:rPr>
              <a:t> </a:t>
            </a:r>
            <a:r>
              <a:rPr lang="en-US" altLang="zh-CN" i="1" dirty="0" err="1">
                <a:ea typeface="SimSun" panose="02010600030101010101" pitchFamily="2" charset="-122"/>
                <a:cs typeface="Arial" panose="020B0604020202020204" pitchFamily="34" charset="0"/>
              </a:rPr>
              <a:t>C</a:t>
            </a:r>
            <a:r>
              <a:rPr lang="en-US" altLang="zh-CN" i="1" baseline="-25000" dirty="0" err="1">
                <a:ea typeface="SimSun" panose="02010600030101010101" pitchFamily="2" charset="-122"/>
                <a:cs typeface="Arial" panose="020B0604020202020204" pitchFamily="34" charset="0"/>
              </a:rPr>
              <a:t>k</a:t>
            </a:r>
            <a:r>
              <a:rPr lang="en-US" altLang="zh-CN" dirty="0">
                <a:ea typeface="SimSun" panose="02010600030101010101" pitchFamily="2" charset="-122"/>
                <a:cs typeface="Arial" panose="020B0604020202020204" pitchFamily="34" charset="0"/>
              </a:rPr>
              <a:t>(</a:t>
            </a:r>
            <a:r>
              <a:rPr lang="en-US" altLang="zh-CN" b="1" i="1" dirty="0">
                <a:ea typeface="SimSun" panose="02010600030101010101" pitchFamily="2" charset="-122"/>
                <a:cs typeface="Arial" panose="020B0604020202020204" pitchFamily="34" charset="0"/>
              </a:rPr>
              <a:t>D</a:t>
            </a:r>
            <a:r>
              <a:rPr lang="en-US" altLang="zh-CN" i="1" baseline="-25000" dirty="0">
                <a:ea typeface="SimSun" panose="02010600030101010101" pitchFamily="2" charset="-122"/>
                <a:cs typeface="Arial" panose="020B0604020202020204" pitchFamily="34" charset="0"/>
              </a:rPr>
              <a:t>i</a:t>
            </a:r>
            <a:r>
              <a:rPr lang="en-US" altLang="zh-CN" dirty="0">
                <a:ea typeface="SimSun" panose="02010600030101010101" pitchFamily="2" charset="-122"/>
                <a:cs typeface="Arial" panose="020B0604020202020204" pitchFamily="34" charset="0"/>
              </a:rPr>
              <a:t>) and </a:t>
            </a:r>
            <a:r>
              <a:rPr lang="en-US" altLang="zh-CN" i="1" dirty="0" err="1">
                <a:ea typeface="SimSun" panose="02010600030101010101" pitchFamily="2" charset="-122"/>
                <a:cs typeface="Arial" panose="020B0604020202020204" pitchFamily="34" charset="0"/>
              </a:rPr>
              <a:t>C</a:t>
            </a:r>
            <a:r>
              <a:rPr lang="en-US" altLang="zh-CN" i="1" baseline="-25000" dirty="0" err="1">
                <a:ea typeface="SimSun" panose="02010600030101010101" pitchFamily="2" charset="-122"/>
                <a:cs typeface="Arial" panose="020B0604020202020204" pitchFamily="34" charset="0"/>
              </a:rPr>
              <a:t>k</a:t>
            </a:r>
            <a:r>
              <a:rPr lang="en-US" altLang="zh-CN" dirty="0">
                <a:ea typeface="SimSun" panose="02010600030101010101" pitchFamily="2" charset="-122"/>
                <a:cs typeface="Arial" panose="020B0604020202020204" pitchFamily="34" charset="0"/>
              </a:rPr>
              <a:t>(</a:t>
            </a:r>
            <a:r>
              <a:rPr lang="en-US" altLang="zh-CN" b="1" i="1" dirty="0" err="1">
                <a:ea typeface="SimSun" panose="02010600030101010101" pitchFamily="2" charset="-122"/>
                <a:cs typeface="Arial" panose="020B0604020202020204" pitchFamily="34" charset="0"/>
              </a:rPr>
              <a:t>D</a:t>
            </a:r>
            <a:r>
              <a:rPr lang="en-US" altLang="zh-CN" i="1" baseline="-25000" dirty="0" err="1">
                <a:ea typeface="SimSun" panose="02010600030101010101" pitchFamily="2" charset="-122"/>
                <a:cs typeface="Arial" panose="020B0604020202020204" pitchFamily="34" charset="0"/>
              </a:rPr>
              <a:t>j</a:t>
            </a:r>
            <a:r>
              <a:rPr lang="en-US" altLang="zh-CN" dirty="0">
                <a:ea typeface="SimSun" panose="02010600030101010101" pitchFamily="2" charset="-122"/>
                <a:cs typeface="Arial" panose="020B0604020202020204" pitchFamily="34" charset="0"/>
              </a:rPr>
              <a:t>) via some distance function</a:t>
            </a:r>
          </a:p>
          <a:p>
            <a:pPr lvl="3"/>
            <a:r>
              <a:rPr lang="en-US" altLang="zh-CN" dirty="0">
                <a:ea typeface="SimSun" panose="02010600030101010101" pitchFamily="2" charset="-122"/>
                <a:cs typeface="Arial" panose="020B0604020202020204" pitchFamily="34" charset="0"/>
              </a:rPr>
              <a:t>Compute the expected pairwise distance for each value of </a:t>
            </a:r>
            <a:r>
              <a:rPr lang="en-US" altLang="zh-CN" i="1" dirty="0">
                <a:ea typeface="SimSun" panose="02010600030101010101" pitchFamily="2" charset="-122"/>
                <a:cs typeface="Arial" panose="020B0604020202020204" pitchFamily="34" charset="0"/>
              </a:rPr>
              <a:t>k</a:t>
            </a:r>
          </a:p>
          <a:p>
            <a:pPr lvl="1"/>
            <a:r>
              <a:rPr lang="en-US" altLang="zh-CN" dirty="0">
                <a:ea typeface="SimSun" panose="02010600030101010101" pitchFamily="2" charset="-122"/>
                <a:cs typeface="Arial" panose="020B0604020202020204" pitchFamily="34" charset="0"/>
              </a:rPr>
              <a:t>The value </a:t>
            </a:r>
            <a:r>
              <a:rPr lang="en-US" altLang="zh-CN" i="1" dirty="0">
                <a:ea typeface="SimSun" panose="02010600030101010101" pitchFamily="2" charset="-122"/>
                <a:cs typeface="Arial" panose="020B0604020202020204" pitchFamily="34" charset="0"/>
              </a:rPr>
              <a:t>k</a:t>
            </a:r>
            <a:r>
              <a:rPr lang="en-US" altLang="zh-CN" dirty="0">
                <a:ea typeface="SimSun" panose="02010600030101010101" pitchFamily="2" charset="-122"/>
                <a:cs typeface="Arial" panose="020B0604020202020204" pitchFamily="34" charset="0"/>
              </a:rPr>
              <a:t>* that exhibits the least deviation between the </a:t>
            </a:r>
            <a:r>
              <a:rPr lang="en-US" altLang="zh-CN" dirty="0" err="1">
                <a:ea typeface="SimSun" panose="02010600030101010101" pitchFamily="2" charset="-122"/>
                <a:cs typeface="Arial" panose="020B0604020202020204" pitchFamily="34" charset="0"/>
              </a:rPr>
              <a:t>clusterings</a:t>
            </a:r>
            <a:r>
              <a:rPr lang="en-US" altLang="zh-CN" dirty="0">
                <a:ea typeface="SimSun" panose="02010600030101010101" pitchFamily="2" charset="-122"/>
                <a:cs typeface="Arial" panose="020B0604020202020204" pitchFamily="34" charset="0"/>
              </a:rPr>
              <a:t> obtained from the resampled datasets is the best choice for </a:t>
            </a:r>
            <a:r>
              <a:rPr lang="en-US" altLang="zh-CN" i="1" dirty="0">
                <a:ea typeface="SimSun" panose="02010600030101010101" pitchFamily="2" charset="-122"/>
                <a:cs typeface="Arial" panose="020B0604020202020204" pitchFamily="34" charset="0"/>
              </a:rPr>
              <a:t>k</a:t>
            </a:r>
            <a:r>
              <a:rPr lang="en-US" altLang="zh-CN" dirty="0">
                <a:ea typeface="SimSun" panose="02010600030101010101" pitchFamily="2" charset="-122"/>
                <a:cs typeface="Arial" panose="020B0604020202020204" pitchFamily="34" charset="0"/>
              </a:rPr>
              <a:t> since it exhibits the most stability</a:t>
            </a:r>
          </a:p>
        </p:txBody>
      </p:sp>
      <p:grpSp>
        <p:nvGrpSpPr>
          <p:cNvPr id="4" name="Group 3"/>
          <p:cNvGrpSpPr/>
          <p:nvPr/>
        </p:nvGrpSpPr>
        <p:grpSpPr>
          <a:xfrm>
            <a:off x="9552518" y="1369104"/>
            <a:ext cx="2057399" cy="1225993"/>
            <a:chOff x="10001278" y="3867115"/>
            <a:chExt cx="2057399" cy="1225993"/>
          </a:xfrm>
        </p:grpSpPr>
        <p:grpSp>
          <p:nvGrpSpPr>
            <p:cNvPr id="5" name="Group 47"/>
            <p:cNvGrpSpPr>
              <a:grpSpLocks/>
            </p:cNvGrpSpPr>
            <p:nvPr/>
          </p:nvGrpSpPr>
          <p:grpSpPr bwMode="auto">
            <a:xfrm>
              <a:off x="10001278" y="3867115"/>
              <a:ext cx="2057399" cy="1225993"/>
              <a:chOff x="6781800" y="1295400"/>
              <a:chExt cx="2042907" cy="1181100"/>
            </a:xfrm>
          </p:grpSpPr>
          <p:sp>
            <p:nvSpPr>
              <p:cNvPr id="10" name="Oval 8"/>
              <p:cNvSpPr>
                <a:spLocks noChangeArrowheads="1"/>
              </p:cNvSpPr>
              <p:nvPr/>
            </p:nvSpPr>
            <p:spPr bwMode="auto">
              <a:xfrm>
                <a:off x="7162800" y="17049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1" name="Oval 9"/>
              <p:cNvSpPr>
                <a:spLocks noChangeArrowheads="1"/>
              </p:cNvSpPr>
              <p:nvPr/>
            </p:nvSpPr>
            <p:spPr bwMode="auto">
              <a:xfrm>
                <a:off x="7391400" y="16287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2" name="Oval 10"/>
              <p:cNvSpPr>
                <a:spLocks noChangeArrowheads="1"/>
              </p:cNvSpPr>
              <p:nvPr/>
            </p:nvSpPr>
            <p:spPr bwMode="auto">
              <a:xfrm>
                <a:off x="7467600" y="20955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3" name="Oval 11"/>
              <p:cNvSpPr>
                <a:spLocks noChangeArrowheads="1"/>
              </p:cNvSpPr>
              <p:nvPr/>
            </p:nvSpPr>
            <p:spPr bwMode="auto">
              <a:xfrm>
                <a:off x="7696200" y="19335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4" name="Oval 12"/>
              <p:cNvSpPr>
                <a:spLocks noChangeArrowheads="1"/>
              </p:cNvSpPr>
              <p:nvPr/>
            </p:nvSpPr>
            <p:spPr bwMode="auto">
              <a:xfrm>
                <a:off x="7010400" y="20193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5" name="Oval 13"/>
              <p:cNvSpPr>
                <a:spLocks noChangeArrowheads="1"/>
              </p:cNvSpPr>
              <p:nvPr/>
            </p:nvSpPr>
            <p:spPr bwMode="auto">
              <a:xfrm>
                <a:off x="7010400" y="15525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6" name="Oval 14"/>
              <p:cNvSpPr>
                <a:spLocks noChangeArrowheads="1"/>
              </p:cNvSpPr>
              <p:nvPr/>
            </p:nvSpPr>
            <p:spPr bwMode="auto">
              <a:xfrm>
                <a:off x="72771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7" name="Oval 16"/>
              <p:cNvSpPr>
                <a:spLocks noChangeArrowheads="1"/>
              </p:cNvSpPr>
              <p:nvPr/>
            </p:nvSpPr>
            <p:spPr bwMode="auto">
              <a:xfrm>
                <a:off x="7620000" y="17145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8" name="Oval 17"/>
              <p:cNvSpPr>
                <a:spLocks noChangeArrowheads="1"/>
              </p:cNvSpPr>
              <p:nvPr/>
            </p:nvSpPr>
            <p:spPr bwMode="auto">
              <a:xfrm>
                <a:off x="74676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9" name="Oval 33"/>
              <p:cNvSpPr>
                <a:spLocks noChangeArrowheads="1"/>
              </p:cNvSpPr>
              <p:nvPr/>
            </p:nvSpPr>
            <p:spPr bwMode="auto">
              <a:xfrm>
                <a:off x="7226077" y="2280758"/>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0" name="Oval 34"/>
              <p:cNvSpPr>
                <a:spLocks noChangeArrowheads="1"/>
              </p:cNvSpPr>
              <p:nvPr/>
            </p:nvSpPr>
            <p:spPr bwMode="auto">
              <a:xfrm>
                <a:off x="7315200" y="1485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1" name="Oval 35"/>
              <p:cNvSpPr>
                <a:spLocks noChangeArrowheads="1"/>
              </p:cNvSpPr>
              <p:nvPr/>
            </p:nvSpPr>
            <p:spPr bwMode="auto">
              <a:xfrm>
                <a:off x="7048500" y="22479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2" name="Oval 15"/>
              <p:cNvSpPr>
                <a:spLocks noChangeArrowheads="1"/>
              </p:cNvSpPr>
              <p:nvPr/>
            </p:nvSpPr>
            <p:spPr bwMode="auto">
              <a:xfrm>
                <a:off x="8096250" y="1704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23" name="Oval 19"/>
              <p:cNvSpPr>
                <a:spLocks noChangeArrowheads="1"/>
              </p:cNvSpPr>
              <p:nvPr/>
            </p:nvSpPr>
            <p:spPr bwMode="auto">
              <a:xfrm>
                <a:off x="8248650" y="2009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24" name="Oval 20"/>
              <p:cNvSpPr>
                <a:spLocks noChangeArrowheads="1"/>
              </p:cNvSpPr>
              <p:nvPr/>
            </p:nvSpPr>
            <p:spPr bwMode="auto">
              <a:xfrm>
                <a:off x="8401050" y="1628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25" name="Oval 21"/>
              <p:cNvSpPr>
                <a:spLocks noChangeArrowheads="1"/>
              </p:cNvSpPr>
              <p:nvPr/>
            </p:nvSpPr>
            <p:spPr bwMode="auto">
              <a:xfrm>
                <a:off x="8248650" y="1857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26" name="Oval 22"/>
              <p:cNvSpPr>
                <a:spLocks noChangeArrowheads="1"/>
              </p:cNvSpPr>
              <p:nvPr/>
            </p:nvSpPr>
            <p:spPr bwMode="auto">
              <a:xfrm>
                <a:off x="8401050" y="1476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27" name="Oval 23"/>
              <p:cNvSpPr>
                <a:spLocks noChangeArrowheads="1"/>
              </p:cNvSpPr>
              <p:nvPr/>
            </p:nvSpPr>
            <p:spPr bwMode="auto">
              <a:xfrm>
                <a:off x="79438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28" name="Oval 24"/>
              <p:cNvSpPr>
                <a:spLocks noChangeArrowheads="1"/>
              </p:cNvSpPr>
              <p:nvPr/>
            </p:nvSpPr>
            <p:spPr bwMode="auto">
              <a:xfrm>
                <a:off x="8096250" y="1476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29" name="Oval 25"/>
              <p:cNvSpPr>
                <a:spLocks noChangeArrowheads="1"/>
              </p:cNvSpPr>
              <p:nvPr/>
            </p:nvSpPr>
            <p:spPr bwMode="auto">
              <a:xfrm>
                <a:off x="7905750" y="15906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0" name="Oval 26"/>
              <p:cNvSpPr>
                <a:spLocks noChangeArrowheads="1"/>
              </p:cNvSpPr>
              <p:nvPr/>
            </p:nvSpPr>
            <p:spPr bwMode="auto">
              <a:xfrm>
                <a:off x="8248650" y="1628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b="1">
                  <a:solidFill>
                    <a:srgbClr val="0000FF"/>
                  </a:solidFill>
                </a:endParaRPr>
              </a:p>
            </p:txBody>
          </p:sp>
          <p:sp>
            <p:nvSpPr>
              <p:cNvPr id="31" name="Oval 27"/>
              <p:cNvSpPr>
                <a:spLocks noChangeArrowheads="1"/>
              </p:cNvSpPr>
              <p:nvPr/>
            </p:nvSpPr>
            <p:spPr bwMode="auto">
              <a:xfrm>
                <a:off x="7943850" y="17811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2" name="Oval 28"/>
              <p:cNvSpPr>
                <a:spLocks noChangeArrowheads="1"/>
              </p:cNvSpPr>
              <p:nvPr/>
            </p:nvSpPr>
            <p:spPr bwMode="auto">
              <a:xfrm>
                <a:off x="80962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3" name="Oval 29"/>
              <p:cNvSpPr>
                <a:spLocks noChangeArrowheads="1"/>
              </p:cNvSpPr>
              <p:nvPr/>
            </p:nvSpPr>
            <p:spPr bwMode="auto">
              <a:xfrm>
                <a:off x="8401050" y="2009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4" name="Oval 30"/>
              <p:cNvSpPr>
                <a:spLocks noChangeArrowheads="1"/>
              </p:cNvSpPr>
              <p:nvPr/>
            </p:nvSpPr>
            <p:spPr bwMode="auto">
              <a:xfrm>
                <a:off x="85534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5" name="Oval 31"/>
              <p:cNvSpPr>
                <a:spLocks noChangeArrowheads="1"/>
              </p:cNvSpPr>
              <p:nvPr/>
            </p:nvSpPr>
            <p:spPr bwMode="auto">
              <a:xfrm>
                <a:off x="8629650" y="1704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6" name="Oval 32"/>
              <p:cNvSpPr>
                <a:spLocks noChangeArrowheads="1"/>
              </p:cNvSpPr>
              <p:nvPr/>
            </p:nvSpPr>
            <p:spPr bwMode="auto">
              <a:xfrm>
                <a:off x="8477250" y="17811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7" name="Oval 37"/>
              <p:cNvSpPr>
                <a:spLocks noChangeArrowheads="1"/>
              </p:cNvSpPr>
              <p:nvPr/>
            </p:nvSpPr>
            <p:spPr bwMode="auto">
              <a:xfrm>
                <a:off x="8020050" y="2085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8" name="Rectangle 1"/>
              <p:cNvSpPr>
                <a:spLocks noChangeArrowheads="1"/>
              </p:cNvSpPr>
              <p:nvPr/>
            </p:nvSpPr>
            <p:spPr bwMode="auto">
              <a:xfrm>
                <a:off x="6781800" y="1295400"/>
                <a:ext cx="2042907" cy="11811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sp>
            <p:nvSpPr>
              <p:cNvPr id="39" name="Oval 2"/>
              <p:cNvSpPr>
                <a:spLocks noChangeArrowheads="1"/>
              </p:cNvSpPr>
              <p:nvPr/>
            </p:nvSpPr>
            <p:spPr bwMode="auto">
              <a:xfrm rot="20962536">
                <a:off x="7845935" y="1424254"/>
                <a:ext cx="897260" cy="790039"/>
              </a:xfrm>
              <a:prstGeom prst="ellipse">
                <a:avLst/>
              </a:prstGeom>
              <a:noFill/>
              <a:ln w="28575" algn="ctr">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sp>
            <p:nvSpPr>
              <p:cNvPr id="40" name="Oval 44"/>
              <p:cNvSpPr>
                <a:spLocks noChangeArrowheads="1"/>
              </p:cNvSpPr>
              <p:nvPr/>
            </p:nvSpPr>
            <p:spPr bwMode="auto">
              <a:xfrm rot="2595734">
                <a:off x="6892421" y="1472681"/>
                <a:ext cx="995748" cy="491656"/>
              </a:xfrm>
              <a:prstGeom prst="ellipse">
                <a:avLst/>
              </a:prstGeom>
              <a:noFill/>
              <a:ln w="28575" algn="ctr">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grpSp>
        <p:sp>
          <p:nvSpPr>
            <p:cNvPr id="6" name="Oval 35"/>
            <p:cNvSpPr>
              <a:spLocks noChangeArrowheads="1"/>
            </p:cNvSpPr>
            <p:nvPr/>
          </p:nvSpPr>
          <p:spPr bwMode="auto">
            <a:xfrm>
              <a:off x="10156683" y="4717509"/>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 name="Oval 33"/>
            <p:cNvSpPr>
              <a:spLocks noChangeArrowheads="1"/>
            </p:cNvSpPr>
            <p:nvPr/>
          </p:nvSpPr>
          <p:spPr bwMode="auto">
            <a:xfrm>
              <a:off x="10487078" y="4751955"/>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8" name="Oval 2"/>
            <p:cNvSpPr>
              <a:spLocks noChangeArrowheads="1"/>
            </p:cNvSpPr>
            <p:nvPr/>
          </p:nvSpPr>
          <p:spPr bwMode="auto">
            <a:xfrm rot="426211">
              <a:off x="10077189" y="4589185"/>
              <a:ext cx="786225" cy="422615"/>
            </a:xfrm>
            <a:prstGeom prst="ellipse">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sp>
          <p:nvSpPr>
            <p:cNvPr id="9" name="Oval 33"/>
            <p:cNvSpPr>
              <a:spLocks noChangeArrowheads="1"/>
            </p:cNvSpPr>
            <p:nvPr/>
          </p:nvSpPr>
          <p:spPr bwMode="auto">
            <a:xfrm>
              <a:off x="10639478" y="4904355"/>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grpSp>
    </p:spTree>
    <p:extLst>
      <p:ext uri="{BB962C8B-B14F-4D97-AF65-F5344CB8AC3E}">
        <p14:creationId xmlns:p14="http://schemas.microsoft.com/office/powerpoint/2010/main" val="13175578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8354"/>
            <a:ext cx="12192000" cy="1067971"/>
          </a:xfrm>
        </p:spPr>
        <p:txBody>
          <a:bodyPr vert="horz" lIns="92075" tIns="46038" rIns="92075" bIns="46038" rtlCol="0" anchor="ctr">
            <a:noAutofit/>
          </a:bodyPr>
          <a:lstStyle/>
          <a:p>
            <a:r>
              <a:rPr lang="en-US" altLang="zh-CN" sz="4000" dirty="0">
                <a:ea typeface="SimSun" panose="02010600030101010101" pitchFamily="2" charset="-122"/>
              </a:rPr>
              <a:t>Other Methods for Finding K, the Number of Clusters</a:t>
            </a:r>
            <a:endParaRPr lang="en-US" altLang="zh-CN" sz="3600" dirty="0">
              <a:ea typeface="SimSun" panose="02010600030101010101" pitchFamily="2" charset="-122"/>
            </a:endParaRPr>
          </a:p>
        </p:txBody>
      </p:sp>
      <p:sp>
        <p:nvSpPr>
          <p:cNvPr id="24579" name="Rectangle 3"/>
          <p:cNvSpPr>
            <a:spLocks noGrp="1" noChangeArrowheads="1"/>
          </p:cNvSpPr>
          <p:nvPr>
            <p:ph type="body" sz="half" idx="1"/>
          </p:nvPr>
        </p:nvSpPr>
        <p:spPr>
          <a:xfrm>
            <a:off x="500886" y="1146953"/>
            <a:ext cx="11260897" cy="5540717"/>
          </a:xfrm>
        </p:spPr>
        <p:txBody>
          <a:bodyPr vert="horz" lIns="92075" tIns="46038" rIns="92075" bIns="46038" rtlCol="0">
            <a:noAutofit/>
          </a:bodyPr>
          <a:lstStyle/>
          <a:p>
            <a:r>
              <a:rPr lang="en-US" altLang="zh-CN" b="1" dirty="0">
                <a:ea typeface="SimSun" panose="02010600030101010101" pitchFamily="2" charset="-122"/>
              </a:rPr>
              <a:t>Empirical method</a:t>
            </a:r>
          </a:p>
          <a:p>
            <a:pPr lvl="1"/>
            <a:r>
              <a:rPr lang="en-US" altLang="zh-CN" dirty="0">
                <a:ea typeface="SimSun" panose="02010600030101010101" pitchFamily="2" charset="-122"/>
              </a:rPr>
              <a:t># of clusters:                     </a:t>
            </a:r>
            <a:r>
              <a:rPr lang="en-US" altLang="zh-CN" dirty="0">
                <a:ea typeface="SimSun" panose="02010600030101010101" pitchFamily="2" charset="-122"/>
                <a:cs typeface="Arial" panose="020B0604020202020204" pitchFamily="34" charset="0"/>
              </a:rPr>
              <a:t>for a dataset of n points (e.g., </a:t>
            </a:r>
            <a:r>
              <a:rPr lang="en-US" altLang="zh-CN" i="1" dirty="0">
                <a:ea typeface="SimSun" panose="02010600030101010101" pitchFamily="2" charset="-122"/>
                <a:cs typeface="Arial" panose="020B0604020202020204" pitchFamily="34" charset="0"/>
              </a:rPr>
              <a:t>n</a:t>
            </a:r>
            <a:r>
              <a:rPr lang="en-US" altLang="zh-CN" dirty="0">
                <a:ea typeface="SimSun" panose="02010600030101010101" pitchFamily="2" charset="-122"/>
                <a:cs typeface="Arial" panose="020B0604020202020204" pitchFamily="34" charset="0"/>
              </a:rPr>
              <a:t> = 200, </a:t>
            </a:r>
            <a:r>
              <a:rPr lang="en-US" altLang="zh-CN" i="1" dirty="0">
                <a:ea typeface="SimSun" panose="02010600030101010101" pitchFamily="2" charset="-122"/>
                <a:cs typeface="Arial" panose="020B0604020202020204" pitchFamily="34" charset="0"/>
              </a:rPr>
              <a:t>k</a:t>
            </a:r>
            <a:r>
              <a:rPr lang="en-US" altLang="zh-CN" dirty="0">
                <a:ea typeface="SimSun" panose="02010600030101010101" pitchFamily="2" charset="-122"/>
                <a:cs typeface="Arial" panose="020B0604020202020204" pitchFamily="34" charset="0"/>
              </a:rPr>
              <a:t> = 10)</a:t>
            </a:r>
          </a:p>
          <a:p>
            <a:r>
              <a:rPr lang="en-US" altLang="zh-CN" b="1" dirty="0">
                <a:ea typeface="SimSun" panose="02010600030101010101" pitchFamily="2" charset="-122"/>
                <a:cs typeface="Arial" panose="020B0604020202020204" pitchFamily="34" charset="0"/>
              </a:rPr>
              <a:t>Elbow method</a:t>
            </a:r>
            <a:r>
              <a:rPr lang="en-US" altLang="zh-CN" dirty="0">
                <a:ea typeface="SimSun" panose="02010600030101010101" pitchFamily="2" charset="-122"/>
                <a:cs typeface="Arial" panose="020B0604020202020204" pitchFamily="34" charset="0"/>
              </a:rPr>
              <a:t>: Use the turning point in the curve of the sum </a:t>
            </a:r>
          </a:p>
          <a:p>
            <a:pPr marL="384165" lvl="2" indent="0">
              <a:buNone/>
            </a:pPr>
            <a:r>
              <a:rPr lang="en-US" altLang="zh-CN" dirty="0">
                <a:ea typeface="SimSun" panose="02010600030101010101" pitchFamily="2" charset="-122"/>
                <a:cs typeface="Arial" panose="020B0604020202020204" pitchFamily="34" charset="0"/>
              </a:rPr>
              <a:t>of within cluster variance with respect to the # of clusters</a:t>
            </a:r>
          </a:p>
          <a:p>
            <a:r>
              <a:rPr lang="en-US" altLang="zh-CN" b="1" dirty="0">
                <a:ea typeface="SimSun" panose="02010600030101010101" pitchFamily="2" charset="-122"/>
                <a:cs typeface="Arial" panose="020B0604020202020204" pitchFamily="34" charset="0"/>
              </a:rPr>
              <a:t>Cross validation method</a:t>
            </a:r>
          </a:p>
          <a:p>
            <a:pPr lvl="1"/>
            <a:r>
              <a:rPr lang="en-US" altLang="zh-CN" dirty="0">
                <a:ea typeface="SimSun" panose="02010600030101010101" pitchFamily="2" charset="-122"/>
                <a:cs typeface="Arial" panose="020B0604020202020204" pitchFamily="34" charset="0"/>
              </a:rPr>
              <a:t>Divide a given data set into </a:t>
            </a:r>
            <a:r>
              <a:rPr lang="en-US" altLang="zh-CN" i="1" dirty="0">
                <a:ea typeface="SimSun" panose="02010600030101010101" pitchFamily="2" charset="-122"/>
                <a:cs typeface="Arial" panose="020B0604020202020204" pitchFamily="34" charset="0"/>
              </a:rPr>
              <a:t>m</a:t>
            </a:r>
            <a:r>
              <a:rPr lang="en-US" altLang="zh-CN" dirty="0">
                <a:ea typeface="SimSun" panose="02010600030101010101" pitchFamily="2" charset="-122"/>
                <a:cs typeface="Arial" panose="020B0604020202020204" pitchFamily="34" charset="0"/>
              </a:rPr>
              <a:t> parts</a:t>
            </a:r>
          </a:p>
          <a:p>
            <a:pPr lvl="1"/>
            <a:r>
              <a:rPr lang="en-US" altLang="zh-CN" dirty="0">
                <a:ea typeface="SimSun" panose="02010600030101010101" pitchFamily="2" charset="-122"/>
                <a:cs typeface="Arial" panose="020B0604020202020204" pitchFamily="34" charset="0"/>
              </a:rPr>
              <a:t>Use </a:t>
            </a:r>
            <a:r>
              <a:rPr lang="en-US" altLang="zh-CN" i="1" dirty="0">
                <a:ea typeface="SimSun" panose="02010600030101010101" pitchFamily="2" charset="-122"/>
                <a:cs typeface="Arial" panose="020B0604020202020204" pitchFamily="34" charset="0"/>
              </a:rPr>
              <a:t>m</a:t>
            </a:r>
            <a:r>
              <a:rPr lang="en-US" altLang="zh-CN" dirty="0">
                <a:ea typeface="SimSun" panose="02010600030101010101" pitchFamily="2" charset="-122"/>
                <a:cs typeface="Arial" panose="020B0604020202020204" pitchFamily="34" charset="0"/>
              </a:rPr>
              <a:t> </a:t>
            </a:r>
            <a:r>
              <a:rPr lang="en-US" altLang="zh-CN" dirty="0">
                <a:ea typeface="SimSun" panose="02010600030101010101" pitchFamily="2" charset="-122"/>
                <a:cs typeface="Times New Roman" panose="02020603050405020304" pitchFamily="18" charset="0"/>
              </a:rPr>
              <a:t>–</a:t>
            </a:r>
            <a:r>
              <a:rPr lang="en-US" altLang="zh-CN" dirty="0">
                <a:ea typeface="SimSun" panose="02010600030101010101" pitchFamily="2" charset="-122"/>
                <a:cs typeface="Arial" panose="020B0604020202020204" pitchFamily="34" charset="0"/>
              </a:rPr>
              <a:t> 1 parts to obtain a clustering model</a:t>
            </a:r>
          </a:p>
          <a:p>
            <a:pPr lvl="1"/>
            <a:r>
              <a:rPr lang="en-US" altLang="zh-CN" dirty="0">
                <a:ea typeface="SimSun" panose="02010600030101010101" pitchFamily="2" charset="-122"/>
                <a:cs typeface="Arial" panose="020B0604020202020204" pitchFamily="34" charset="0"/>
              </a:rPr>
              <a:t>Use the remaining part to test the quality of the clustering</a:t>
            </a:r>
          </a:p>
          <a:p>
            <a:pPr lvl="2"/>
            <a:r>
              <a:rPr lang="en-US" altLang="zh-CN" dirty="0">
                <a:ea typeface="SimSun" panose="02010600030101010101" pitchFamily="2" charset="-122"/>
                <a:cs typeface="Arial" panose="020B0604020202020204" pitchFamily="34" charset="0"/>
              </a:rPr>
              <a:t>For example, for each point in the test set, find the closest centroid, and use the sum of squared distance between all points in the test set and the closest centroids to measure how well the model fits the test set</a:t>
            </a:r>
          </a:p>
          <a:p>
            <a:pPr lvl="1"/>
            <a:r>
              <a:rPr lang="en-US" altLang="zh-CN" dirty="0">
                <a:ea typeface="SimSun" panose="02010600030101010101" pitchFamily="2" charset="-122"/>
                <a:cs typeface="Arial" panose="020B0604020202020204" pitchFamily="34" charset="0"/>
              </a:rPr>
              <a:t>For any </a:t>
            </a:r>
            <a:r>
              <a:rPr lang="en-US" altLang="zh-CN" i="1" dirty="0">
                <a:ea typeface="SimSun" panose="02010600030101010101" pitchFamily="2" charset="-122"/>
                <a:cs typeface="Arial" panose="020B0604020202020204" pitchFamily="34" charset="0"/>
              </a:rPr>
              <a:t>k</a:t>
            </a:r>
            <a:r>
              <a:rPr lang="en-US" altLang="zh-CN" dirty="0">
                <a:ea typeface="SimSun" panose="02010600030101010101" pitchFamily="2" charset="-122"/>
                <a:cs typeface="Arial" panose="020B0604020202020204" pitchFamily="34" charset="0"/>
              </a:rPr>
              <a:t> &gt; 0, repeat it </a:t>
            </a:r>
            <a:r>
              <a:rPr lang="en-US" altLang="zh-CN" i="1" dirty="0">
                <a:ea typeface="SimSun" panose="02010600030101010101" pitchFamily="2" charset="-122"/>
                <a:cs typeface="Arial" panose="020B0604020202020204" pitchFamily="34" charset="0"/>
              </a:rPr>
              <a:t>m</a:t>
            </a:r>
            <a:r>
              <a:rPr lang="en-US" altLang="zh-CN" dirty="0">
                <a:ea typeface="SimSun" panose="02010600030101010101" pitchFamily="2" charset="-122"/>
                <a:cs typeface="Arial" panose="020B0604020202020204" pitchFamily="34" charset="0"/>
              </a:rPr>
              <a:t> times, compare the overall quality measure w.r.t. different </a:t>
            </a:r>
            <a:r>
              <a:rPr lang="en-US" altLang="zh-CN" i="1" dirty="0">
                <a:ea typeface="SimSun" panose="02010600030101010101" pitchFamily="2" charset="-122"/>
                <a:cs typeface="Arial" panose="020B0604020202020204" pitchFamily="34" charset="0"/>
              </a:rPr>
              <a:t>k’s</a:t>
            </a:r>
            <a:r>
              <a:rPr lang="en-US" altLang="zh-CN" dirty="0">
                <a:ea typeface="SimSun" panose="02010600030101010101" pitchFamily="2" charset="-122"/>
                <a:cs typeface="Arial" panose="020B0604020202020204" pitchFamily="34" charset="0"/>
              </a:rPr>
              <a:t>, and find # of clusters that fits the data the best</a:t>
            </a:r>
          </a:p>
        </p:txBody>
      </p:sp>
      <p:graphicFrame>
        <p:nvGraphicFramePr>
          <p:cNvPr id="4" name="Object 3"/>
          <p:cNvGraphicFramePr>
            <a:graphicFrameLocks noChangeAspect="1"/>
          </p:cNvGraphicFramePr>
          <p:nvPr>
            <p:extLst/>
          </p:nvPr>
        </p:nvGraphicFramePr>
        <p:xfrm>
          <a:off x="2904009" y="1563892"/>
          <a:ext cx="1273175" cy="461963"/>
        </p:xfrm>
        <a:graphic>
          <a:graphicData uri="http://schemas.openxmlformats.org/presentationml/2006/ole">
            <mc:AlternateContent xmlns:mc="http://schemas.openxmlformats.org/markup-compatibility/2006">
              <mc:Choice xmlns:v="urn:schemas-microsoft-com:vml" Requires="v">
                <p:oleObj spid="_x0000_s26652" name="Equation" r:id="rId4" imgW="647640" imgH="228600" progId="Equation.DSMT4">
                  <p:embed/>
                </p:oleObj>
              </mc:Choice>
              <mc:Fallback>
                <p:oleObj name="Equation" r:id="rId4" imgW="647640" imgH="228600" progId="Equation.DSMT4">
                  <p:embed/>
                  <p:pic>
                    <p:nvPicPr>
                      <p:cNvPr id="0" name=""/>
                      <p:cNvPicPr/>
                      <p:nvPr/>
                    </p:nvPicPr>
                    <p:blipFill>
                      <a:blip r:embed="rId5"/>
                      <a:stretch>
                        <a:fillRect/>
                      </a:stretch>
                    </p:blipFill>
                    <p:spPr>
                      <a:xfrm>
                        <a:off x="2904009" y="1563892"/>
                        <a:ext cx="1273175" cy="461963"/>
                      </a:xfrm>
                      <a:prstGeom prst="rect">
                        <a:avLst/>
                      </a:prstGeom>
                    </p:spPr>
                  </p:pic>
                </p:oleObj>
              </mc:Fallback>
            </mc:AlternateContent>
          </a:graphicData>
        </a:graphic>
      </p:graphicFrame>
      <p:pic>
        <p:nvPicPr>
          <p:cNvPr id="2" name="Picture 1"/>
          <p:cNvPicPr>
            <a:picLocks noChangeAspect="1"/>
          </p:cNvPicPr>
          <p:nvPr/>
        </p:nvPicPr>
        <p:blipFill>
          <a:blip r:embed="rId6"/>
          <a:stretch>
            <a:fillRect/>
          </a:stretch>
        </p:blipFill>
        <p:spPr>
          <a:xfrm>
            <a:off x="8543453" y="1990926"/>
            <a:ext cx="3352800" cy="2714172"/>
          </a:xfrm>
          <a:prstGeom prst="rect">
            <a:avLst/>
          </a:prstGeom>
        </p:spPr>
      </p:pic>
    </p:spTree>
    <p:extLst>
      <p:ext uri="{BB962C8B-B14F-4D97-AF65-F5344CB8AC3E}">
        <p14:creationId xmlns:p14="http://schemas.microsoft.com/office/powerpoint/2010/main" val="3393225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0"/>
            <a:ext cx="12192000" cy="1095468"/>
          </a:xfrm>
        </p:spPr>
        <p:txBody>
          <a:bodyPr vert="horz" lIns="92075" tIns="46038" rIns="92075" bIns="46038" rtlCol="0" anchor="ctr">
            <a:noAutofit/>
          </a:bodyPr>
          <a:lstStyle/>
          <a:p>
            <a:pPr lvl="3" algn="ctr" defTabSz="914377" rtl="0">
              <a:lnSpc>
                <a:spcPct val="85000"/>
              </a:lnSpc>
              <a:spcBef>
                <a:spcPct val="0"/>
              </a:spcBef>
            </a:pPr>
            <a:r>
              <a:rPr lang="en-US" altLang="zh-CN" sz="4400" dirty="0">
                <a:latin typeface="Berlin Sans FB Demi" panose="020E0802020502020306" pitchFamily="34" charset="0"/>
                <a:ea typeface="SimSun" panose="02010600030101010101" pitchFamily="2" charset="-122"/>
              </a:rPr>
              <a:t>Clustering Tendency: Whether the Data Contains Inherent Grouping Structure</a:t>
            </a:r>
          </a:p>
        </p:txBody>
      </p:sp>
      <p:sp>
        <p:nvSpPr>
          <p:cNvPr id="24579" name="Rectangle 3"/>
          <p:cNvSpPr>
            <a:spLocks noGrp="1" noChangeArrowheads="1"/>
          </p:cNvSpPr>
          <p:nvPr>
            <p:ph type="body" sz="half" idx="1"/>
          </p:nvPr>
        </p:nvSpPr>
        <p:spPr>
          <a:xfrm>
            <a:off x="556548" y="1160867"/>
            <a:ext cx="11053369" cy="5493429"/>
          </a:xfrm>
        </p:spPr>
        <p:txBody>
          <a:bodyPr vert="horz" lIns="92075" tIns="46038" rIns="92075" bIns="46038" rtlCol="0">
            <a:noAutofit/>
          </a:bodyPr>
          <a:lstStyle/>
          <a:p>
            <a:pPr marL="341313" lvl="3" indent="-341313">
              <a:buClr>
                <a:srgbClr val="0000CC"/>
              </a:buClr>
            </a:pPr>
            <a:r>
              <a:rPr lang="en-US" altLang="zh-CN" dirty="0">
                <a:ea typeface="SimSun" panose="02010600030101010101" pitchFamily="2" charset="-122"/>
              </a:rPr>
              <a:t>Assessing the </a:t>
            </a:r>
            <a:r>
              <a:rPr lang="en-US" altLang="zh-CN" b="1" dirty="0">
                <a:ea typeface="SimSun" panose="02010600030101010101" pitchFamily="2" charset="-122"/>
              </a:rPr>
              <a:t>suitability of clustering</a:t>
            </a:r>
            <a:r>
              <a:rPr lang="en-US" altLang="zh-CN" dirty="0">
                <a:ea typeface="SimSun" panose="02010600030101010101" pitchFamily="2" charset="-122"/>
              </a:rPr>
              <a:t> </a:t>
            </a:r>
          </a:p>
          <a:p>
            <a:pPr marL="571500" lvl="4" indent="-341313">
              <a:buClr>
                <a:srgbClr val="0000CC"/>
              </a:buClr>
            </a:pPr>
            <a:r>
              <a:rPr lang="en-US" altLang="zh-CN" dirty="0">
                <a:ea typeface="SimSun" panose="02010600030101010101" pitchFamily="2" charset="-122"/>
              </a:rPr>
              <a:t>(i.e., whether the data has any inherent grouping structure)</a:t>
            </a:r>
          </a:p>
          <a:p>
            <a:r>
              <a:rPr lang="en-US" altLang="zh-CN" dirty="0">
                <a:ea typeface="SimSun" panose="02010600030101010101" pitchFamily="2" charset="-122"/>
              </a:rPr>
              <a:t>Determining </a:t>
            </a:r>
            <a:r>
              <a:rPr lang="en-US" altLang="zh-CN" b="1" i="1" dirty="0">
                <a:ea typeface="SimSun" panose="02010600030101010101" pitchFamily="2" charset="-122"/>
              </a:rPr>
              <a:t>clustering tendency </a:t>
            </a:r>
            <a:r>
              <a:rPr lang="en-US" altLang="zh-CN" dirty="0">
                <a:ea typeface="SimSun" panose="02010600030101010101" pitchFamily="2" charset="-122"/>
              </a:rPr>
              <a:t>or </a:t>
            </a:r>
            <a:r>
              <a:rPr lang="en-US" altLang="zh-CN" b="1" i="1" dirty="0" err="1">
                <a:ea typeface="SimSun" panose="02010600030101010101" pitchFamily="2" charset="-122"/>
              </a:rPr>
              <a:t>clusterability</a:t>
            </a:r>
            <a:r>
              <a:rPr lang="en-US" altLang="zh-CN" dirty="0">
                <a:ea typeface="SimSun" panose="02010600030101010101" pitchFamily="2" charset="-122"/>
              </a:rPr>
              <a:t> </a:t>
            </a:r>
          </a:p>
          <a:p>
            <a:pPr lvl="1"/>
            <a:r>
              <a:rPr lang="en-US" altLang="zh-CN" b="1" dirty="0">
                <a:ea typeface="SimSun" panose="02010600030101010101" pitchFamily="2" charset="-122"/>
              </a:rPr>
              <a:t>A hard task </a:t>
            </a:r>
            <a:r>
              <a:rPr lang="en-US" altLang="zh-CN" dirty="0">
                <a:ea typeface="SimSun" panose="02010600030101010101" pitchFamily="2" charset="-122"/>
              </a:rPr>
              <a:t>because there are so many different definitions of clusters</a:t>
            </a:r>
          </a:p>
          <a:p>
            <a:pPr lvl="2"/>
            <a:r>
              <a:rPr lang="en-US" altLang="zh-CN" dirty="0">
                <a:ea typeface="SimSun" panose="02010600030101010101" pitchFamily="2" charset="-122"/>
              </a:rPr>
              <a:t>E.g., partitioning, hierarchical, density-based, graph-based, etc.</a:t>
            </a:r>
          </a:p>
          <a:p>
            <a:pPr lvl="1"/>
            <a:r>
              <a:rPr lang="en-US" altLang="zh-CN" dirty="0">
                <a:ea typeface="SimSun" panose="02010600030101010101" pitchFamily="2" charset="-122"/>
              </a:rPr>
              <a:t>Even fixing cluster type, still hard to define an appropriate null model for a data set</a:t>
            </a:r>
          </a:p>
          <a:p>
            <a:r>
              <a:rPr lang="en-US" altLang="zh-CN" dirty="0">
                <a:ea typeface="SimSun" panose="02010600030101010101" pitchFamily="2" charset="-122"/>
                <a:cs typeface="Arial" panose="020B0604020202020204" pitchFamily="34" charset="0"/>
              </a:rPr>
              <a:t>Still, there are some </a:t>
            </a:r>
            <a:r>
              <a:rPr lang="en-US" altLang="zh-CN" b="1" dirty="0" err="1">
                <a:ea typeface="SimSun" panose="02010600030101010101" pitchFamily="2" charset="-122"/>
                <a:cs typeface="Arial" panose="020B0604020202020204" pitchFamily="34" charset="0"/>
              </a:rPr>
              <a:t>clusterability</a:t>
            </a:r>
            <a:r>
              <a:rPr lang="en-US" altLang="zh-CN" b="1" dirty="0">
                <a:ea typeface="SimSun" panose="02010600030101010101" pitchFamily="2" charset="-122"/>
                <a:cs typeface="Arial" panose="020B0604020202020204" pitchFamily="34" charset="0"/>
              </a:rPr>
              <a:t> assessment methods</a:t>
            </a:r>
            <a:r>
              <a:rPr lang="en-US" altLang="zh-CN" dirty="0">
                <a:ea typeface="SimSun" panose="02010600030101010101" pitchFamily="2" charset="-122"/>
                <a:cs typeface="Arial" panose="020B0604020202020204" pitchFamily="34" charset="0"/>
              </a:rPr>
              <a:t>, such as</a:t>
            </a:r>
          </a:p>
          <a:p>
            <a:pPr lvl="1"/>
            <a:r>
              <a:rPr lang="en-US" altLang="zh-CN" b="1" dirty="0">
                <a:ea typeface="SimSun" panose="02010600030101010101" pitchFamily="2" charset="-122"/>
                <a:cs typeface="Arial" panose="020B0604020202020204" pitchFamily="34" charset="0"/>
              </a:rPr>
              <a:t>Spatial histogram</a:t>
            </a:r>
            <a:r>
              <a:rPr lang="en-US" altLang="zh-CN" dirty="0">
                <a:ea typeface="SimSun" panose="02010600030101010101" pitchFamily="2" charset="-122"/>
                <a:cs typeface="Arial" panose="020B0604020202020204" pitchFamily="34" charset="0"/>
              </a:rPr>
              <a:t>: Contrast the histogram of the data with that generated from random samples  </a:t>
            </a:r>
          </a:p>
          <a:p>
            <a:pPr lvl="1"/>
            <a:r>
              <a:rPr lang="en-US" altLang="zh-CN" b="1" dirty="0">
                <a:ea typeface="SimSun" panose="02010600030101010101" pitchFamily="2" charset="-122"/>
                <a:cs typeface="Arial" panose="020B0604020202020204" pitchFamily="34" charset="0"/>
              </a:rPr>
              <a:t>Distance distribution</a:t>
            </a:r>
            <a:r>
              <a:rPr lang="en-US" altLang="zh-CN" dirty="0">
                <a:ea typeface="SimSun" panose="02010600030101010101" pitchFamily="2" charset="-122"/>
                <a:cs typeface="Arial" panose="020B0604020202020204" pitchFamily="34" charset="0"/>
              </a:rPr>
              <a:t>: Compare the pairwise point distance from the data with those from the randomly generated samples </a:t>
            </a:r>
            <a:r>
              <a:rPr lang="en-US" altLang="zh-CN" b="1" dirty="0">
                <a:ea typeface="SimSun" panose="02010600030101010101" pitchFamily="2" charset="-122"/>
                <a:cs typeface="Arial" panose="020B0604020202020204" pitchFamily="34" charset="0"/>
              </a:rPr>
              <a:t> </a:t>
            </a:r>
            <a:endParaRPr lang="en-US" altLang="zh-CN" dirty="0">
              <a:ea typeface="SimSun" panose="02010600030101010101" pitchFamily="2" charset="-122"/>
              <a:cs typeface="Arial" panose="020B0604020202020204" pitchFamily="34" charset="0"/>
            </a:endParaRPr>
          </a:p>
          <a:p>
            <a:pPr lvl="1"/>
            <a:r>
              <a:rPr lang="en-US" altLang="zh-CN" b="1" dirty="0">
                <a:ea typeface="SimSun" panose="02010600030101010101" pitchFamily="2" charset="-122"/>
                <a:cs typeface="Arial" panose="020B0604020202020204" pitchFamily="34" charset="0"/>
              </a:rPr>
              <a:t>Hopkins Statistic</a:t>
            </a:r>
            <a:r>
              <a:rPr lang="en-US" altLang="zh-CN" dirty="0">
                <a:ea typeface="SimSun" panose="02010600030101010101" pitchFamily="2" charset="-122"/>
                <a:cs typeface="Arial" panose="020B0604020202020204" pitchFamily="34" charset="0"/>
              </a:rPr>
              <a:t>: A sparse sampling test for spatial randomness</a:t>
            </a:r>
          </a:p>
        </p:txBody>
      </p:sp>
      <p:grpSp>
        <p:nvGrpSpPr>
          <p:cNvPr id="4" name="Group 3"/>
          <p:cNvGrpSpPr/>
          <p:nvPr/>
        </p:nvGrpSpPr>
        <p:grpSpPr>
          <a:xfrm>
            <a:off x="9454822" y="1244288"/>
            <a:ext cx="2057399" cy="1225993"/>
            <a:chOff x="10001278" y="3867115"/>
            <a:chExt cx="2057399" cy="1225993"/>
          </a:xfrm>
        </p:grpSpPr>
        <p:grpSp>
          <p:nvGrpSpPr>
            <p:cNvPr id="5" name="Group 47"/>
            <p:cNvGrpSpPr>
              <a:grpSpLocks/>
            </p:cNvGrpSpPr>
            <p:nvPr/>
          </p:nvGrpSpPr>
          <p:grpSpPr bwMode="auto">
            <a:xfrm>
              <a:off x="10001278" y="3867115"/>
              <a:ext cx="2057399" cy="1225993"/>
              <a:chOff x="6781800" y="1295400"/>
              <a:chExt cx="2042907" cy="1181100"/>
            </a:xfrm>
          </p:grpSpPr>
          <p:sp>
            <p:nvSpPr>
              <p:cNvPr id="10" name="Oval 8"/>
              <p:cNvSpPr>
                <a:spLocks noChangeArrowheads="1"/>
              </p:cNvSpPr>
              <p:nvPr/>
            </p:nvSpPr>
            <p:spPr bwMode="auto">
              <a:xfrm>
                <a:off x="7162800" y="17049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1" name="Oval 9"/>
              <p:cNvSpPr>
                <a:spLocks noChangeArrowheads="1"/>
              </p:cNvSpPr>
              <p:nvPr/>
            </p:nvSpPr>
            <p:spPr bwMode="auto">
              <a:xfrm>
                <a:off x="7391400" y="16287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2" name="Oval 10"/>
              <p:cNvSpPr>
                <a:spLocks noChangeArrowheads="1"/>
              </p:cNvSpPr>
              <p:nvPr/>
            </p:nvSpPr>
            <p:spPr bwMode="auto">
              <a:xfrm>
                <a:off x="7467600" y="20955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3" name="Oval 11"/>
              <p:cNvSpPr>
                <a:spLocks noChangeArrowheads="1"/>
              </p:cNvSpPr>
              <p:nvPr/>
            </p:nvSpPr>
            <p:spPr bwMode="auto">
              <a:xfrm>
                <a:off x="7696200" y="19335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4" name="Oval 12"/>
              <p:cNvSpPr>
                <a:spLocks noChangeArrowheads="1"/>
              </p:cNvSpPr>
              <p:nvPr/>
            </p:nvSpPr>
            <p:spPr bwMode="auto">
              <a:xfrm>
                <a:off x="7010400" y="1902082"/>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5" name="Oval 13"/>
              <p:cNvSpPr>
                <a:spLocks noChangeArrowheads="1"/>
              </p:cNvSpPr>
              <p:nvPr/>
            </p:nvSpPr>
            <p:spPr bwMode="auto">
              <a:xfrm>
                <a:off x="7010400" y="15525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6" name="Oval 14"/>
              <p:cNvSpPr>
                <a:spLocks noChangeArrowheads="1"/>
              </p:cNvSpPr>
              <p:nvPr/>
            </p:nvSpPr>
            <p:spPr bwMode="auto">
              <a:xfrm>
                <a:off x="72771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7" name="Oval 16"/>
              <p:cNvSpPr>
                <a:spLocks noChangeArrowheads="1"/>
              </p:cNvSpPr>
              <p:nvPr/>
            </p:nvSpPr>
            <p:spPr bwMode="auto">
              <a:xfrm>
                <a:off x="7620000" y="17145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8" name="Oval 17"/>
              <p:cNvSpPr>
                <a:spLocks noChangeArrowheads="1"/>
              </p:cNvSpPr>
              <p:nvPr/>
            </p:nvSpPr>
            <p:spPr bwMode="auto">
              <a:xfrm>
                <a:off x="74676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9" name="Oval 33"/>
              <p:cNvSpPr>
                <a:spLocks noChangeArrowheads="1"/>
              </p:cNvSpPr>
              <p:nvPr/>
            </p:nvSpPr>
            <p:spPr bwMode="auto">
              <a:xfrm>
                <a:off x="7226077" y="2280758"/>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0" name="Oval 34"/>
              <p:cNvSpPr>
                <a:spLocks noChangeArrowheads="1"/>
              </p:cNvSpPr>
              <p:nvPr/>
            </p:nvSpPr>
            <p:spPr bwMode="auto">
              <a:xfrm>
                <a:off x="7315200" y="1485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1" name="Oval 35"/>
              <p:cNvSpPr>
                <a:spLocks noChangeArrowheads="1"/>
              </p:cNvSpPr>
              <p:nvPr/>
            </p:nvSpPr>
            <p:spPr bwMode="auto">
              <a:xfrm>
                <a:off x="7048500" y="22479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2" name="Oval 15"/>
              <p:cNvSpPr>
                <a:spLocks noChangeArrowheads="1"/>
              </p:cNvSpPr>
              <p:nvPr/>
            </p:nvSpPr>
            <p:spPr bwMode="auto">
              <a:xfrm>
                <a:off x="8096250" y="1704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23" name="Oval 19"/>
              <p:cNvSpPr>
                <a:spLocks noChangeArrowheads="1"/>
              </p:cNvSpPr>
              <p:nvPr/>
            </p:nvSpPr>
            <p:spPr bwMode="auto">
              <a:xfrm>
                <a:off x="8170115" y="2294659"/>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24" name="Oval 20"/>
              <p:cNvSpPr>
                <a:spLocks noChangeArrowheads="1"/>
              </p:cNvSpPr>
              <p:nvPr/>
            </p:nvSpPr>
            <p:spPr bwMode="auto">
              <a:xfrm>
                <a:off x="7782354" y="217582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25" name="Oval 21"/>
              <p:cNvSpPr>
                <a:spLocks noChangeArrowheads="1"/>
              </p:cNvSpPr>
              <p:nvPr/>
            </p:nvSpPr>
            <p:spPr bwMode="auto">
              <a:xfrm>
                <a:off x="8590869" y="2269309"/>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26" name="Oval 22"/>
              <p:cNvSpPr>
                <a:spLocks noChangeArrowheads="1"/>
              </p:cNvSpPr>
              <p:nvPr/>
            </p:nvSpPr>
            <p:spPr bwMode="auto">
              <a:xfrm>
                <a:off x="8401050" y="1476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27" name="Oval 23"/>
              <p:cNvSpPr>
                <a:spLocks noChangeArrowheads="1"/>
              </p:cNvSpPr>
              <p:nvPr/>
            </p:nvSpPr>
            <p:spPr bwMode="auto">
              <a:xfrm>
                <a:off x="79438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28" name="Oval 24"/>
              <p:cNvSpPr>
                <a:spLocks noChangeArrowheads="1"/>
              </p:cNvSpPr>
              <p:nvPr/>
            </p:nvSpPr>
            <p:spPr bwMode="auto">
              <a:xfrm>
                <a:off x="7737102" y="1496408"/>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29" name="Oval 25"/>
              <p:cNvSpPr>
                <a:spLocks noChangeArrowheads="1"/>
              </p:cNvSpPr>
              <p:nvPr/>
            </p:nvSpPr>
            <p:spPr bwMode="auto">
              <a:xfrm>
                <a:off x="7905750" y="15906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0" name="Oval 26"/>
              <p:cNvSpPr>
                <a:spLocks noChangeArrowheads="1"/>
              </p:cNvSpPr>
              <p:nvPr/>
            </p:nvSpPr>
            <p:spPr bwMode="auto">
              <a:xfrm>
                <a:off x="8248650" y="1628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b="1">
                  <a:solidFill>
                    <a:srgbClr val="0000FF"/>
                  </a:solidFill>
                </a:endParaRPr>
              </a:p>
            </p:txBody>
          </p:sp>
          <p:sp>
            <p:nvSpPr>
              <p:cNvPr id="31" name="Oval 27"/>
              <p:cNvSpPr>
                <a:spLocks noChangeArrowheads="1"/>
              </p:cNvSpPr>
              <p:nvPr/>
            </p:nvSpPr>
            <p:spPr bwMode="auto">
              <a:xfrm>
                <a:off x="7793177" y="1752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2" name="Oval 28"/>
              <p:cNvSpPr>
                <a:spLocks noChangeArrowheads="1"/>
              </p:cNvSpPr>
              <p:nvPr/>
            </p:nvSpPr>
            <p:spPr bwMode="auto">
              <a:xfrm>
                <a:off x="80962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3" name="Oval 29"/>
              <p:cNvSpPr>
                <a:spLocks noChangeArrowheads="1"/>
              </p:cNvSpPr>
              <p:nvPr/>
            </p:nvSpPr>
            <p:spPr bwMode="auto">
              <a:xfrm>
                <a:off x="8401050" y="2009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4" name="Oval 30"/>
              <p:cNvSpPr>
                <a:spLocks noChangeArrowheads="1"/>
              </p:cNvSpPr>
              <p:nvPr/>
            </p:nvSpPr>
            <p:spPr bwMode="auto">
              <a:xfrm>
                <a:off x="85534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5" name="Oval 31"/>
              <p:cNvSpPr>
                <a:spLocks noChangeArrowheads="1"/>
              </p:cNvSpPr>
              <p:nvPr/>
            </p:nvSpPr>
            <p:spPr bwMode="auto">
              <a:xfrm>
                <a:off x="8629650" y="1704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6" name="Oval 32"/>
              <p:cNvSpPr>
                <a:spLocks noChangeArrowheads="1"/>
              </p:cNvSpPr>
              <p:nvPr/>
            </p:nvSpPr>
            <p:spPr bwMode="auto">
              <a:xfrm>
                <a:off x="8088144" y="1329778"/>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7" name="Oval 37"/>
              <p:cNvSpPr>
                <a:spLocks noChangeArrowheads="1"/>
              </p:cNvSpPr>
              <p:nvPr/>
            </p:nvSpPr>
            <p:spPr bwMode="auto">
              <a:xfrm>
                <a:off x="8020050" y="2085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8" name="Rectangle 1"/>
              <p:cNvSpPr>
                <a:spLocks noChangeArrowheads="1"/>
              </p:cNvSpPr>
              <p:nvPr/>
            </p:nvSpPr>
            <p:spPr bwMode="auto">
              <a:xfrm>
                <a:off x="6781800" y="1295400"/>
                <a:ext cx="2042907" cy="11811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grpSp>
        <p:sp>
          <p:nvSpPr>
            <p:cNvPr id="6" name="Oval 35"/>
            <p:cNvSpPr>
              <a:spLocks noChangeArrowheads="1"/>
            </p:cNvSpPr>
            <p:nvPr/>
          </p:nvSpPr>
          <p:spPr bwMode="auto">
            <a:xfrm>
              <a:off x="10156683" y="4717509"/>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7" name="Oval 33"/>
            <p:cNvSpPr>
              <a:spLocks noChangeArrowheads="1"/>
            </p:cNvSpPr>
            <p:nvPr/>
          </p:nvSpPr>
          <p:spPr bwMode="auto">
            <a:xfrm>
              <a:off x="10446675" y="4640465"/>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9" name="Oval 33"/>
            <p:cNvSpPr>
              <a:spLocks noChangeArrowheads="1"/>
            </p:cNvSpPr>
            <p:nvPr/>
          </p:nvSpPr>
          <p:spPr bwMode="auto">
            <a:xfrm>
              <a:off x="10639478" y="4904355"/>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grpSp>
      <p:sp>
        <p:nvSpPr>
          <p:cNvPr id="2" name="TextBox 1"/>
          <p:cNvSpPr txBox="1"/>
          <p:nvPr/>
        </p:nvSpPr>
        <p:spPr>
          <a:xfrm>
            <a:off x="4124960" y="4663440"/>
            <a:ext cx="2222011" cy="400110"/>
          </a:xfrm>
          <a:prstGeom prst="rect">
            <a:avLst/>
          </a:prstGeom>
          <a:solidFill>
            <a:srgbClr val="FFC000"/>
          </a:solidFill>
        </p:spPr>
        <p:txBody>
          <a:bodyPr wrap="square" rtlCol="0">
            <a:spAutoFit/>
          </a:bodyPr>
          <a:lstStyle/>
          <a:p>
            <a:r>
              <a:rPr lang="en-US" sz="2000" dirty="0"/>
              <a:t>To be covered here</a:t>
            </a:r>
          </a:p>
        </p:txBody>
      </p:sp>
    </p:spTree>
    <p:extLst>
      <p:ext uri="{BB962C8B-B14F-4D97-AF65-F5344CB8AC3E}">
        <p14:creationId xmlns:p14="http://schemas.microsoft.com/office/powerpoint/2010/main" val="38262497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0686" y="125506"/>
            <a:ext cx="12335435" cy="969962"/>
          </a:xfrm>
        </p:spPr>
        <p:txBody>
          <a:bodyPr vert="horz" lIns="92075" tIns="46038" rIns="92075" bIns="46038" rtlCol="0" anchor="ctr">
            <a:noAutofit/>
          </a:bodyPr>
          <a:lstStyle/>
          <a:p>
            <a:pPr lvl="3" algn="ctr" defTabSz="914377" rtl="0">
              <a:lnSpc>
                <a:spcPct val="85000"/>
              </a:lnSpc>
              <a:spcBef>
                <a:spcPct val="0"/>
              </a:spcBef>
            </a:pPr>
            <a:r>
              <a:rPr lang="en-US" altLang="zh-CN" sz="3600" dirty="0">
                <a:latin typeface="Berlin Sans FB Demi" panose="020E0802020502020306" pitchFamily="34" charset="0"/>
                <a:ea typeface="SimSun" panose="02010600030101010101" pitchFamily="2" charset="-122"/>
              </a:rPr>
              <a:t>Testing Clustering Tendency: </a:t>
            </a:r>
            <a:r>
              <a:rPr lang="en-US" altLang="zh-CN" sz="3600" b="1" dirty="0">
                <a:latin typeface="Berlin Sans FB Demi" panose="020E0802020502020306" pitchFamily="34" charset="0"/>
                <a:ea typeface="SimSun" panose="02010600030101010101" pitchFamily="2" charset="-122"/>
                <a:cs typeface="Arial" panose="020B0604020202020204" pitchFamily="34" charset="0"/>
              </a:rPr>
              <a:t>A Spatial Histogram Approach</a:t>
            </a:r>
            <a:endParaRPr lang="en-US" altLang="zh-CN" sz="3600" dirty="0">
              <a:latin typeface="Berlin Sans FB Demi" panose="020E0802020502020306" pitchFamily="34" charset="0"/>
              <a:ea typeface="SimSun" panose="02010600030101010101" pitchFamily="2" charset="-122"/>
            </a:endParaRPr>
          </a:p>
        </p:txBody>
      </p:sp>
      <p:sp>
        <p:nvSpPr>
          <p:cNvPr id="24579" name="Rectangle 3"/>
          <p:cNvSpPr>
            <a:spLocks noGrp="1" noChangeArrowheads="1"/>
          </p:cNvSpPr>
          <p:nvPr>
            <p:ph type="body" sz="half" idx="1"/>
          </p:nvPr>
        </p:nvSpPr>
        <p:spPr>
          <a:xfrm>
            <a:off x="561827" y="1146277"/>
            <a:ext cx="10984714" cy="1213419"/>
          </a:xfrm>
        </p:spPr>
        <p:txBody>
          <a:bodyPr vert="horz" lIns="92075" tIns="46038" rIns="92075" bIns="46038" rtlCol="0">
            <a:noAutofit/>
          </a:bodyPr>
          <a:lstStyle/>
          <a:p>
            <a:r>
              <a:rPr lang="en-US" altLang="zh-CN" b="1" dirty="0">
                <a:latin typeface="Berlin Sans FB Demi" panose="020E0802020502020306" pitchFamily="34" charset="0"/>
                <a:ea typeface="SimSun" panose="02010600030101010101" pitchFamily="2" charset="-122"/>
                <a:cs typeface="Arial" panose="020B0604020202020204" pitchFamily="34" charset="0"/>
              </a:rPr>
              <a:t>Spatial Histogram Approach: </a:t>
            </a:r>
            <a:r>
              <a:rPr lang="en-US" altLang="zh-CN" dirty="0">
                <a:ea typeface="SimSun" panose="02010600030101010101" pitchFamily="2" charset="-122"/>
                <a:cs typeface="Arial" panose="020B0604020202020204" pitchFamily="34" charset="0"/>
              </a:rPr>
              <a:t>Contrast the </a:t>
            </a:r>
            <a:r>
              <a:rPr lang="en-US" altLang="zh-CN" i="1" dirty="0">
                <a:ea typeface="SimSun" panose="02010600030101010101" pitchFamily="2" charset="-122"/>
                <a:cs typeface="Arial" panose="020B0604020202020204" pitchFamily="34" charset="0"/>
              </a:rPr>
              <a:t>d</a:t>
            </a:r>
            <a:r>
              <a:rPr lang="en-US" altLang="zh-CN" dirty="0">
                <a:ea typeface="SimSun" panose="02010600030101010101" pitchFamily="2" charset="-122"/>
                <a:cs typeface="Arial" panose="020B0604020202020204" pitchFamily="34" charset="0"/>
              </a:rPr>
              <a:t>-dimensional histogram of the input dataset </a:t>
            </a:r>
            <a:r>
              <a:rPr lang="en-US" altLang="zh-CN" b="1" i="1" dirty="0">
                <a:ea typeface="SimSun" panose="02010600030101010101" pitchFamily="2" charset="-122"/>
                <a:cs typeface="Arial" panose="020B0604020202020204" pitchFamily="34" charset="0"/>
              </a:rPr>
              <a:t>D</a:t>
            </a:r>
            <a:r>
              <a:rPr lang="en-US" altLang="zh-CN" dirty="0">
                <a:ea typeface="SimSun" panose="02010600030101010101" pitchFamily="2" charset="-122"/>
                <a:cs typeface="Arial" panose="020B0604020202020204" pitchFamily="34" charset="0"/>
              </a:rPr>
              <a:t> with the histogram generated from random samples</a:t>
            </a:r>
          </a:p>
          <a:p>
            <a:pPr lvl="1"/>
            <a:r>
              <a:rPr lang="en-US" altLang="zh-CN" dirty="0">
                <a:ea typeface="SimSun" panose="02010600030101010101" pitchFamily="2" charset="-122"/>
                <a:cs typeface="Arial" panose="020B0604020202020204" pitchFamily="34" charset="0"/>
              </a:rPr>
              <a:t>Dataset D is </a:t>
            </a:r>
            <a:r>
              <a:rPr lang="en-US" altLang="zh-CN" dirty="0" err="1">
                <a:ea typeface="SimSun" panose="02010600030101010101" pitchFamily="2" charset="-122"/>
                <a:cs typeface="Arial" panose="020B0604020202020204" pitchFamily="34" charset="0"/>
              </a:rPr>
              <a:t>clusterable</a:t>
            </a:r>
            <a:r>
              <a:rPr lang="en-US" altLang="zh-CN" dirty="0">
                <a:ea typeface="SimSun" panose="02010600030101010101" pitchFamily="2" charset="-122"/>
                <a:cs typeface="Arial" panose="020B0604020202020204" pitchFamily="34" charset="0"/>
              </a:rPr>
              <a:t> if the distributions of two histograms are rather different</a:t>
            </a:r>
          </a:p>
        </p:txBody>
      </p:sp>
      <p:sp>
        <p:nvSpPr>
          <p:cNvPr id="7" name="Rectangle 3"/>
          <p:cNvSpPr txBox="1">
            <a:spLocks noChangeArrowheads="1"/>
          </p:cNvSpPr>
          <p:nvPr/>
        </p:nvSpPr>
        <p:spPr>
          <a:xfrm>
            <a:off x="561827" y="2350732"/>
            <a:ext cx="3788676" cy="3072916"/>
          </a:xfrm>
          <a:prstGeom prst="rect">
            <a:avLst/>
          </a:prstGeom>
        </p:spPr>
        <p:txBody>
          <a:bodyPr vert="horz" lIns="92075" tIns="46038" rIns="92075" bIns="46038" rtlCol="0">
            <a:noAutofit/>
          </a:bodyPr>
          <a:lstStyle>
            <a:lvl1pPr marL="341313" indent="-341313" algn="l" defTabSz="914377"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88" indent="-373063" algn="l" defTabSz="914377"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96" indent="-300031" algn="l" defTabSz="914377"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813" indent="-290513" algn="l" defTabSz="914377"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3000" indent="-274638" algn="l" defTabSz="914377"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r>
              <a:rPr lang="en-US" altLang="zh-CN" dirty="0">
                <a:ea typeface="SimSun" panose="02010600030101010101" pitchFamily="2" charset="-122"/>
                <a:cs typeface="Arial" panose="020B0604020202020204" pitchFamily="34" charset="0"/>
              </a:rPr>
              <a:t>Method outline</a:t>
            </a:r>
          </a:p>
          <a:p>
            <a:pPr lvl="1"/>
            <a:r>
              <a:rPr lang="en-US" altLang="zh-CN" dirty="0">
                <a:ea typeface="SimSun" panose="02010600030101010101" pitchFamily="2" charset="-122"/>
                <a:cs typeface="Arial" panose="020B0604020202020204" pitchFamily="34" charset="0"/>
              </a:rPr>
              <a:t>Divide each dimension into </a:t>
            </a:r>
            <a:r>
              <a:rPr lang="en-US" altLang="zh-CN" dirty="0" err="1">
                <a:ea typeface="SimSun" panose="02010600030101010101" pitchFamily="2" charset="-122"/>
                <a:cs typeface="Arial" panose="020B0604020202020204" pitchFamily="34" charset="0"/>
              </a:rPr>
              <a:t>equi</a:t>
            </a:r>
            <a:r>
              <a:rPr lang="en-US" altLang="zh-CN" dirty="0">
                <a:ea typeface="SimSun" panose="02010600030101010101" pitchFamily="2" charset="-122"/>
                <a:cs typeface="Arial" panose="020B0604020202020204" pitchFamily="34" charset="0"/>
              </a:rPr>
              <a:t>-width bins, count how many points lie in each cells, and obtain the empirical joint probability mass function (EPMF)</a:t>
            </a:r>
          </a:p>
        </p:txBody>
      </p:sp>
      <p:sp>
        <p:nvSpPr>
          <p:cNvPr id="8" name="Rectangle 3"/>
          <p:cNvSpPr txBox="1">
            <a:spLocks noChangeArrowheads="1"/>
          </p:cNvSpPr>
          <p:nvPr/>
        </p:nvSpPr>
        <p:spPr>
          <a:xfrm>
            <a:off x="490110" y="5432612"/>
            <a:ext cx="10984714" cy="551976"/>
          </a:xfrm>
          <a:prstGeom prst="rect">
            <a:avLst/>
          </a:prstGeom>
        </p:spPr>
        <p:txBody>
          <a:bodyPr vert="horz" lIns="92075" tIns="46038" rIns="92075" bIns="46038" rtlCol="0">
            <a:noAutofit/>
          </a:bodyPr>
          <a:lstStyle>
            <a:lvl1pPr marL="341313" indent="-341313" algn="l" defTabSz="914377"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88" indent="-373063" algn="l" defTabSz="914377"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96" indent="-300031" algn="l" defTabSz="914377"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813" indent="-290513" algn="l" defTabSz="914377"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3000" indent="-274638" algn="l" defTabSz="914377"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lvl="1"/>
            <a:r>
              <a:rPr lang="en-US" altLang="zh-CN" dirty="0">
                <a:ea typeface="SimSun" panose="02010600030101010101" pitchFamily="2" charset="-122"/>
                <a:cs typeface="Arial" panose="020B0604020202020204" pitchFamily="34" charset="0"/>
              </a:rPr>
              <a:t>Do the same for the randomly sampled data</a:t>
            </a:r>
          </a:p>
          <a:p>
            <a:pPr lvl="1"/>
            <a:r>
              <a:rPr lang="en-US" altLang="zh-CN" dirty="0">
                <a:ea typeface="SimSun" panose="02010600030101010101" pitchFamily="2" charset="-122"/>
                <a:cs typeface="Arial" panose="020B0604020202020204" pitchFamily="34" charset="0"/>
              </a:rPr>
              <a:t>Compute how much they differ using the </a:t>
            </a:r>
            <a:r>
              <a:rPr lang="en-US" altLang="zh-CN" i="1" dirty="0" err="1">
                <a:ea typeface="SimSun" panose="02010600030101010101" pitchFamily="2" charset="-122"/>
                <a:cs typeface="Arial" panose="020B0604020202020204" pitchFamily="34" charset="0"/>
              </a:rPr>
              <a:t>Kullback-Leibler</a:t>
            </a:r>
            <a:r>
              <a:rPr lang="en-US" altLang="zh-CN" dirty="0">
                <a:ea typeface="SimSun" panose="02010600030101010101" pitchFamily="2" charset="-122"/>
                <a:cs typeface="Arial" panose="020B0604020202020204" pitchFamily="34" charset="0"/>
              </a:rPr>
              <a:t> (</a:t>
            </a:r>
            <a:r>
              <a:rPr lang="en-US" altLang="zh-CN" i="1" dirty="0">
                <a:ea typeface="SimSun" panose="02010600030101010101" pitchFamily="2" charset="-122"/>
                <a:cs typeface="Arial" panose="020B0604020202020204" pitchFamily="34" charset="0"/>
              </a:rPr>
              <a:t>KL</a:t>
            </a:r>
            <a:r>
              <a:rPr lang="en-US" altLang="zh-CN" dirty="0">
                <a:ea typeface="SimSun" panose="02010600030101010101" pitchFamily="2" charset="-122"/>
                <a:cs typeface="Arial" panose="020B0604020202020204" pitchFamily="34" charset="0"/>
              </a:rPr>
              <a:t>) </a:t>
            </a:r>
            <a:r>
              <a:rPr lang="en-US" altLang="zh-CN" i="1" dirty="0">
                <a:ea typeface="SimSun" panose="02010600030101010101" pitchFamily="2" charset="-122"/>
                <a:cs typeface="Arial" panose="020B0604020202020204" pitchFamily="34" charset="0"/>
              </a:rPr>
              <a:t>divergence</a:t>
            </a:r>
            <a:r>
              <a:rPr lang="en-US" altLang="zh-CN" dirty="0">
                <a:ea typeface="SimSun" panose="02010600030101010101" pitchFamily="2" charset="-122"/>
                <a:cs typeface="Arial" panose="020B0604020202020204" pitchFamily="34" charset="0"/>
              </a:rPr>
              <a:t> value </a:t>
            </a:r>
          </a:p>
        </p:txBody>
      </p:sp>
      <p:pic>
        <p:nvPicPr>
          <p:cNvPr id="5" name="Picture 4"/>
          <p:cNvPicPr>
            <a:picLocks noChangeAspect="1"/>
          </p:cNvPicPr>
          <p:nvPr/>
        </p:nvPicPr>
        <p:blipFill>
          <a:blip r:embed="rId3"/>
          <a:stretch>
            <a:fillRect/>
          </a:stretch>
        </p:blipFill>
        <p:spPr>
          <a:xfrm>
            <a:off x="4132879" y="2368660"/>
            <a:ext cx="3702273" cy="2909337"/>
          </a:xfrm>
          <a:prstGeom prst="rect">
            <a:avLst/>
          </a:prstGeom>
        </p:spPr>
      </p:pic>
      <p:pic>
        <p:nvPicPr>
          <p:cNvPr id="6" name="Picture 5"/>
          <p:cNvPicPr>
            <a:picLocks noChangeAspect="1"/>
          </p:cNvPicPr>
          <p:nvPr/>
        </p:nvPicPr>
        <p:blipFill>
          <a:blip r:embed="rId4"/>
          <a:stretch>
            <a:fillRect/>
          </a:stretch>
        </p:blipFill>
        <p:spPr>
          <a:xfrm>
            <a:off x="7854958" y="2368660"/>
            <a:ext cx="3691583" cy="2895248"/>
          </a:xfrm>
          <a:prstGeom prst="rect">
            <a:avLst/>
          </a:prstGeom>
        </p:spPr>
      </p:pic>
    </p:spTree>
    <p:extLst>
      <p:ext uri="{BB962C8B-B14F-4D97-AF65-F5344CB8AC3E}">
        <p14:creationId xmlns:p14="http://schemas.microsoft.com/office/powerpoint/2010/main" val="1782658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0" y="95250"/>
            <a:ext cx="12192000" cy="990600"/>
          </a:xfrm>
        </p:spPr>
        <p:txBody>
          <a:bodyPr vert="horz" lIns="92075" tIns="46038" rIns="92075" bIns="46038" rtlCol="0" anchor="ctr">
            <a:noAutofit/>
          </a:bodyPr>
          <a:lstStyle/>
          <a:p>
            <a:pPr eaLnBrk="1" hangingPunct="1"/>
            <a:r>
              <a:rPr lang="en-US" altLang="zh-CN" sz="3800" dirty="0">
                <a:ea typeface="SimSun" panose="02010600030101010101" pitchFamily="2" charset="-122"/>
              </a:rPr>
              <a:t>Chapter 10. </a:t>
            </a:r>
            <a:r>
              <a:rPr lang="en-AU" altLang="zh-TW" sz="3800" dirty="0">
                <a:ea typeface="PMingLiU" panose="02020500000000000000" pitchFamily="18" charset="-120"/>
              </a:rPr>
              <a:t>Cluster Analysis: Basic Concepts and Methods</a:t>
            </a:r>
            <a:endParaRPr lang="en-US" altLang="zh-CN" sz="3800" dirty="0">
              <a:ea typeface="PMingLiU" panose="02020500000000000000" pitchFamily="18" charset="-120"/>
            </a:endParaRPr>
          </a:p>
        </p:txBody>
      </p:sp>
      <p:sp>
        <p:nvSpPr>
          <p:cNvPr id="12292" name="Rectangle 3"/>
          <p:cNvSpPr>
            <a:spLocks noGrp="1" noChangeArrowheads="1"/>
          </p:cNvSpPr>
          <p:nvPr>
            <p:ph type="body" idx="4294967295"/>
          </p:nvPr>
        </p:nvSpPr>
        <p:spPr>
          <a:xfrm>
            <a:off x="692726" y="1157288"/>
            <a:ext cx="10222923" cy="5595937"/>
          </a:xfrm>
        </p:spPr>
        <p:txBody>
          <a:bodyPr vert="horz" lIns="92075" tIns="46038" rIns="92075" bIns="46038" rtlCol="0">
            <a:noAutofit/>
          </a:bodyPr>
          <a:lstStyle/>
          <a:p>
            <a:pPr marL="533400" indent="-533400">
              <a:lnSpc>
                <a:spcPct val="200000"/>
              </a:lnSpc>
            </a:pPr>
            <a:r>
              <a:rPr lang="en-US" altLang="zh-CN" sz="2800" dirty="0">
                <a:latin typeface="Calibri" panose="020F0502020204030204" pitchFamily="34" charset="0"/>
                <a:ea typeface="SimSun" panose="02010600030101010101" pitchFamily="2" charset="-122"/>
              </a:rPr>
              <a:t>Cluster Analysis: An Introduction</a:t>
            </a:r>
          </a:p>
          <a:p>
            <a:pPr marL="533400" indent="-533400">
              <a:lnSpc>
                <a:spcPct val="200000"/>
              </a:lnSpc>
            </a:pPr>
            <a:r>
              <a:rPr lang="en-US" altLang="zh-CN" sz="2800" dirty="0">
                <a:latin typeface="Calibri" panose="020F0502020204030204" pitchFamily="34" charset="0"/>
                <a:ea typeface="SimSun" panose="02010600030101010101" pitchFamily="2" charset="-122"/>
              </a:rPr>
              <a:t>Partitioning Methods</a:t>
            </a:r>
          </a:p>
          <a:p>
            <a:pPr marL="533400" indent="-533400">
              <a:lnSpc>
                <a:spcPct val="200000"/>
              </a:lnSpc>
            </a:pPr>
            <a:r>
              <a:rPr lang="en-US" altLang="zh-CN" sz="2800" dirty="0">
                <a:latin typeface="Calibri" panose="020F0502020204030204" pitchFamily="34" charset="0"/>
                <a:ea typeface="SimSun" panose="02010600030101010101" pitchFamily="2" charset="-122"/>
              </a:rPr>
              <a:t>Hierarchical Methods</a:t>
            </a:r>
          </a:p>
          <a:p>
            <a:pPr marL="533400" indent="-533400">
              <a:lnSpc>
                <a:spcPct val="200000"/>
              </a:lnSpc>
            </a:pPr>
            <a:r>
              <a:rPr lang="en-US" altLang="zh-CN" sz="2800" dirty="0">
                <a:solidFill>
                  <a:schemeClr val="bg1">
                    <a:lumMod val="75000"/>
                  </a:schemeClr>
                </a:solidFill>
                <a:latin typeface="Calibri" panose="020F0502020204030204" pitchFamily="34" charset="0"/>
                <a:ea typeface="SimSun" panose="02010600030101010101" pitchFamily="2" charset="-122"/>
              </a:rPr>
              <a:t>Density- and Grid-Based Methods</a:t>
            </a:r>
          </a:p>
          <a:p>
            <a:pPr marL="533400" indent="-533400">
              <a:lnSpc>
                <a:spcPct val="200000"/>
              </a:lnSpc>
            </a:pPr>
            <a:r>
              <a:rPr lang="en-US" altLang="zh-CN" sz="2800" dirty="0">
                <a:latin typeface="Calibri" panose="020F0502020204030204" pitchFamily="34" charset="0"/>
                <a:ea typeface="SimSun" panose="02010600030101010101" pitchFamily="2" charset="-122"/>
              </a:rPr>
              <a:t>Evaluation of Clustering</a:t>
            </a:r>
          </a:p>
          <a:p>
            <a:pPr marL="533400" indent="-533400">
              <a:lnSpc>
                <a:spcPct val="200000"/>
              </a:lnSpc>
            </a:pPr>
            <a:r>
              <a:rPr lang="en-US" altLang="zh-CN" sz="2800" dirty="0">
                <a:latin typeface="Calibri" panose="020F0502020204030204" pitchFamily="34" charset="0"/>
                <a:ea typeface="SimSun" panose="02010600030101010101" pitchFamily="2" charset="-122"/>
              </a:rPr>
              <a:t>Summary</a:t>
            </a:r>
          </a:p>
        </p:txBody>
      </p:sp>
      <p:sp>
        <p:nvSpPr>
          <p:cNvPr id="12293" name="AutoShape 5"/>
          <p:cNvSpPr>
            <a:spLocks noChangeArrowheads="1"/>
          </p:cNvSpPr>
          <p:nvPr/>
        </p:nvSpPr>
        <p:spPr bwMode="auto">
          <a:xfrm rot="9867012">
            <a:off x="2962274" y="6001660"/>
            <a:ext cx="304800" cy="381000"/>
          </a:xfrm>
          <a:prstGeom prst="notchedRightArrow">
            <a:avLst>
              <a:gd name="adj1" fmla="val 50000"/>
              <a:gd name="adj2" fmla="val 25000"/>
            </a:avLst>
          </a:prstGeom>
          <a:solidFill>
            <a:srgbClr val="00CCFF"/>
          </a:solidFill>
          <a:ln w="9525">
            <a:solidFill>
              <a:schemeClr val="tx1"/>
            </a:solidFill>
            <a:miter lim="800000"/>
            <a:headEnd/>
            <a:tailEnd/>
          </a:ln>
        </p:spPr>
        <p:txBody>
          <a:bodyPr rot="10800000"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zh-CN" altLang="zh-CN" sz="1800">
              <a:solidFill>
                <a:srgbClr val="000000"/>
              </a:solidFill>
            </a:endParaRPr>
          </a:p>
        </p:txBody>
      </p:sp>
    </p:spTree>
    <p:extLst>
      <p:ext uri="{BB962C8B-B14F-4D97-AF65-F5344CB8AC3E}">
        <p14:creationId xmlns:p14="http://schemas.microsoft.com/office/powerpoint/2010/main" val="968883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0" y="95250"/>
            <a:ext cx="12192000" cy="990600"/>
          </a:xfrm>
        </p:spPr>
        <p:txBody>
          <a:bodyPr vert="horz" lIns="92075" tIns="46038" rIns="92075" bIns="46038" rtlCol="0" anchor="ctr">
            <a:noAutofit/>
          </a:bodyPr>
          <a:lstStyle/>
          <a:p>
            <a:pPr eaLnBrk="1" hangingPunct="1"/>
            <a:r>
              <a:rPr lang="en-US" altLang="zh-CN" dirty="0">
                <a:ea typeface="SimSun" panose="02010600030101010101" pitchFamily="2" charset="-122"/>
              </a:rPr>
              <a:t>Summary</a:t>
            </a:r>
            <a:endParaRPr lang="en-US" altLang="zh-CN" dirty="0">
              <a:ea typeface="PMingLiU" panose="02020500000000000000" pitchFamily="18" charset="-120"/>
            </a:endParaRPr>
          </a:p>
        </p:txBody>
      </p:sp>
      <p:sp>
        <p:nvSpPr>
          <p:cNvPr id="12292" name="Rectangle 3"/>
          <p:cNvSpPr>
            <a:spLocks noGrp="1" noChangeArrowheads="1"/>
          </p:cNvSpPr>
          <p:nvPr>
            <p:ph type="body" idx="4294967295"/>
          </p:nvPr>
        </p:nvSpPr>
        <p:spPr>
          <a:xfrm>
            <a:off x="886690" y="1157288"/>
            <a:ext cx="10028959" cy="5595937"/>
          </a:xfrm>
        </p:spPr>
        <p:txBody>
          <a:bodyPr vert="horz" lIns="92075" tIns="46038" rIns="92075" bIns="46038" rtlCol="0">
            <a:noAutofit/>
          </a:bodyPr>
          <a:lstStyle/>
          <a:p>
            <a:pPr marL="533400" indent="-533400">
              <a:lnSpc>
                <a:spcPct val="200000"/>
              </a:lnSpc>
            </a:pPr>
            <a:r>
              <a:rPr lang="en-US" altLang="zh-CN" sz="2800" dirty="0">
                <a:latin typeface="Calibri" panose="020F0502020204030204" pitchFamily="34" charset="0"/>
                <a:ea typeface="SimSun" panose="02010600030101010101" pitchFamily="2" charset="-122"/>
              </a:rPr>
              <a:t>Cluster Analysis: An Introduction</a:t>
            </a:r>
          </a:p>
          <a:p>
            <a:pPr marL="533400" indent="-533400">
              <a:lnSpc>
                <a:spcPct val="200000"/>
              </a:lnSpc>
            </a:pPr>
            <a:r>
              <a:rPr lang="en-US" altLang="zh-CN" sz="2800" dirty="0">
                <a:latin typeface="Calibri" panose="020F0502020204030204" pitchFamily="34" charset="0"/>
                <a:ea typeface="SimSun" panose="02010600030101010101" pitchFamily="2" charset="-122"/>
              </a:rPr>
              <a:t>Partitioning Methods</a:t>
            </a:r>
          </a:p>
          <a:p>
            <a:pPr marL="533400" indent="-533400">
              <a:lnSpc>
                <a:spcPct val="200000"/>
              </a:lnSpc>
            </a:pPr>
            <a:r>
              <a:rPr lang="en-US" altLang="zh-CN" sz="2800" dirty="0">
                <a:latin typeface="Calibri" panose="020F0502020204030204" pitchFamily="34" charset="0"/>
                <a:ea typeface="SimSun" panose="02010600030101010101" pitchFamily="2" charset="-122"/>
              </a:rPr>
              <a:t>Hierarchical Methods</a:t>
            </a:r>
          </a:p>
          <a:p>
            <a:pPr marL="533400" indent="-533400">
              <a:lnSpc>
                <a:spcPct val="200000"/>
              </a:lnSpc>
            </a:pPr>
            <a:r>
              <a:rPr lang="en-US" altLang="zh-CN" sz="2800" dirty="0">
                <a:latin typeface="Calibri" panose="020F0502020204030204" pitchFamily="34" charset="0"/>
                <a:ea typeface="SimSun" panose="02010600030101010101" pitchFamily="2" charset="-122"/>
              </a:rPr>
              <a:t>Density- and Grid-Based Methods</a:t>
            </a:r>
          </a:p>
          <a:p>
            <a:pPr marL="533400" indent="-533400">
              <a:lnSpc>
                <a:spcPct val="200000"/>
              </a:lnSpc>
            </a:pPr>
            <a:r>
              <a:rPr lang="en-US" altLang="zh-CN" sz="2800" dirty="0">
                <a:latin typeface="Calibri" panose="020F0502020204030204" pitchFamily="34" charset="0"/>
                <a:ea typeface="SimSun" panose="02010600030101010101" pitchFamily="2" charset="-122"/>
              </a:rPr>
              <a:t>Evaluation of Clustering</a:t>
            </a:r>
          </a:p>
        </p:txBody>
      </p:sp>
    </p:spTree>
    <p:extLst>
      <p:ext uri="{BB962C8B-B14F-4D97-AF65-F5344CB8AC3E}">
        <p14:creationId xmlns:p14="http://schemas.microsoft.com/office/powerpoint/2010/main" val="1509178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0" y="95250"/>
            <a:ext cx="12192000" cy="990600"/>
          </a:xfrm>
        </p:spPr>
        <p:txBody>
          <a:bodyPr vert="horz" lIns="92075" tIns="46038" rIns="92075" bIns="46038" rtlCol="0" anchor="ctr">
            <a:noAutofit/>
          </a:bodyPr>
          <a:lstStyle/>
          <a:p>
            <a:pPr eaLnBrk="1" hangingPunct="1"/>
            <a:r>
              <a:rPr lang="en-US" altLang="zh-CN" sz="3800" dirty="0">
                <a:ea typeface="SimSun" panose="02010600030101010101" pitchFamily="2" charset="-122"/>
              </a:rPr>
              <a:t>Chapter 10. </a:t>
            </a:r>
            <a:r>
              <a:rPr lang="en-AU" altLang="zh-TW" sz="3800" dirty="0">
                <a:ea typeface="PMingLiU" panose="02020500000000000000" pitchFamily="18" charset="-120"/>
              </a:rPr>
              <a:t>Cluster Analysis: Basic Concepts and Methods</a:t>
            </a:r>
            <a:endParaRPr lang="en-US" altLang="zh-CN" sz="3800" dirty="0">
              <a:ea typeface="PMingLiU" panose="02020500000000000000" pitchFamily="18" charset="-120"/>
            </a:endParaRPr>
          </a:p>
        </p:txBody>
      </p:sp>
      <p:sp>
        <p:nvSpPr>
          <p:cNvPr id="12292" name="Rectangle 3"/>
          <p:cNvSpPr>
            <a:spLocks noGrp="1" noChangeArrowheads="1"/>
          </p:cNvSpPr>
          <p:nvPr>
            <p:ph type="body" idx="4294967295"/>
          </p:nvPr>
        </p:nvSpPr>
        <p:spPr>
          <a:xfrm>
            <a:off x="637308" y="1157288"/>
            <a:ext cx="10278341" cy="5595937"/>
          </a:xfrm>
        </p:spPr>
        <p:txBody>
          <a:bodyPr vert="horz" lIns="92075" tIns="46038" rIns="92075" bIns="46038" rtlCol="0">
            <a:noAutofit/>
          </a:bodyPr>
          <a:lstStyle/>
          <a:p>
            <a:pPr marL="533400" indent="-533400">
              <a:lnSpc>
                <a:spcPct val="200000"/>
              </a:lnSpc>
            </a:pPr>
            <a:r>
              <a:rPr lang="en-US" altLang="zh-CN" sz="2800" dirty="0">
                <a:latin typeface="Calibri" panose="020F0502020204030204" pitchFamily="34" charset="0"/>
                <a:ea typeface="SimSun" panose="02010600030101010101" pitchFamily="2" charset="-122"/>
              </a:rPr>
              <a:t>Cluster Analysis: An Introduction</a:t>
            </a:r>
          </a:p>
          <a:p>
            <a:pPr marL="533400" indent="-533400">
              <a:lnSpc>
                <a:spcPct val="200000"/>
              </a:lnSpc>
            </a:pPr>
            <a:r>
              <a:rPr lang="en-US" altLang="zh-CN" sz="2800" dirty="0">
                <a:latin typeface="Calibri" panose="020F0502020204030204" pitchFamily="34" charset="0"/>
                <a:ea typeface="SimSun" panose="02010600030101010101" pitchFamily="2" charset="-122"/>
              </a:rPr>
              <a:t>Partitioning Methods</a:t>
            </a:r>
          </a:p>
          <a:p>
            <a:pPr marL="533400" indent="-533400">
              <a:lnSpc>
                <a:spcPct val="200000"/>
              </a:lnSpc>
            </a:pPr>
            <a:r>
              <a:rPr lang="en-US" altLang="zh-CN" sz="2800" dirty="0">
                <a:latin typeface="Calibri" panose="020F0502020204030204" pitchFamily="34" charset="0"/>
                <a:ea typeface="SimSun" panose="02010600030101010101" pitchFamily="2" charset="-122"/>
              </a:rPr>
              <a:t>Hierarchical Methods</a:t>
            </a:r>
          </a:p>
          <a:p>
            <a:pPr marL="533400" indent="-533400">
              <a:lnSpc>
                <a:spcPct val="200000"/>
              </a:lnSpc>
            </a:pPr>
            <a:r>
              <a:rPr lang="en-US" altLang="zh-CN" sz="2800" dirty="0">
                <a:solidFill>
                  <a:schemeClr val="bg1">
                    <a:lumMod val="75000"/>
                  </a:schemeClr>
                </a:solidFill>
                <a:latin typeface="Calibri" panose="020F0502020204030204" pitchFamily="34" charset="0"/>
                <a:ea typeface="SimSun" panose="02010600030101010101" pitchFamily="2" charset="-122"/>
              </a:rPr>
              <a:t>Density- and Grid-Based Methods</a:t>
            </a:r>
          </a:p>
          <a:p>
            <a:pPr marL="533400" indent="-533400">
              <a:lnSpc>
                <a:spcPct val="200000"/>
              </a:lnSpc>
            </a:pPr>
            <a:r>
              <a:rPr lang="en-US" altLang="zh-CN" sz="2800" dirty="0">
                <a:latin typeface="Calibri" panose="020F0502020204030204" pitchFamily="34" charset="0"/>
                <a:ea typeface="SimSun" panose="02010600030101010101" pitchFamily="2" charset="-122"/>
              </a:rPr>
              <a:t>Evaluation of Clustering</a:t>
            </a:r>
          </a:p>
          <a:p>
            <a:pPr marL="533400" indent="-533400">
              <a:lnSpc>
                <a:spcPct val="200000"/>
              </a:lnSpc>
            </a:pPr>
            <a:r>
              <a:rPr lang="en-US" altLang="zh-CN" sz="2800" dirty="0">
                <a:latin typeface="Calibri" panose="020F0502020204030204" pitchFamily="34" charset="0"/>
                <a:ea typeface="SimSun" panose="02010600030101010101" pitchFamily="2" charset="-122"/>
              </a:rPr>
              <a:t>Summary</a:t>
            </a:r>
          </a:p>
        </p:txBody>
      </p:sp>
      <p:sp>
        <p:nvSpPr>
          <p:cNvPr id="12293" name="AutoShape 5"/>
          <p:cNvSpPr>
            <a:spLocks noChangeArrowheads="1"/>
          </p:cNvSpPr>
          <p:nvPr/>
        </p:nvSpPr>
        <p:spPr bwMode="auto">
          <a:xfrm rot="9867012">
            <a:off x="4709012" y="2308891"/>
            <a:ext cx="304800" cy="381000"/>
          </a:xfrm>
          <a:prstGeom prst="notchedRightArrow">
            <a:avLst>
              <a:gd name="adj1" fmla="val 50000"/>
              <a:gd name="adj2" fmla="val 25000"/>
            </a:avLst>
          </a:prstGeom>
          <a:solidFill>
            <a:srgbClr val="00CCFF"/>
          </a:solidFill>
          <a:ln w="9525">
            <a:solidFill>
              <a:schemeClr val="tx1"/>
            </a:solidFill>
            <a:miter lim="800000"/>
            <a:headEnd/>
            <a:tailEnd/>
          </a:ln>
        </p:spPr>
        <p:txBody>
          <a:bodyPr rot="10800000"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zh-CN" altLang="zh-CN" sz="1800">
              <a:ea typeface="SimSun" panose="02010600030101010101" pitchFamily="2" charset="-122"/>
            </a:endParaRPr>
          </a:p>
        </p:txBody>
      </p:sp>
    </p:spTree>
    <p:extLst>
      <p:ext uri="{BB962C8B-B14F-4D97-AF65-F5344CB8AC3E}">
        <p14:creationId xmlns:p14="http://schemas.microsoft.com/office/powerpoint/2010/main" val="3114137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0" y="381000"/>
            <a:ext cx="12192000" cy="609600"/>
          </a:xfrm>
        </p:spPr>
        <p:txBody>
          <a:bodyPr>
            <a:noAutofit/>
          </a:bodyPr>
          <a:lstStyle/>
          <a:p>
            <a:r>
              <a:rPr lang="en-US" altLang="en-US" dirty="0"/>
              <a:t>References: (I) </a:t>
            </a:r>
            <a:r>
              <a:rPr lang="en-US" altLang="en-US" kern="0" dirty="0"/>
              <a:t>Cluster Analysis: </a:t>
            </a:r>
            <a:r>
              <a:rPr lang="en-US" altLang="en-US" dirty="0"/>
              <a:t>An Introduction</a:t>
            </a:r>
          </a:p>
        </p:txBody>
      </p:sp>
      <p:sp>
        <p:nvSpPr>
          <p:cNvPr id="13316" name="Rectangle 3"/>
          <p:cNvSpPr>
            <a:spLocks noGrp="1" noChangeArrowheads="1"/>
          </p:cNvSpPr>
          <p:nvPr>
            <p:ph type="body" idx="1"/>
          </p:nvPr>
        </p:nvSpPr>
        <p:spPr>
          <a:xfrm>
            <a:off x="508000" y="1447799"/>
            <a:ext cx="11179908" cy="5117123"/>
          </a:xfrm>
        </p:spPr>
        <p:txBody>
          <a:bodyPr/>
          <a:lstStyle/>
          <a:p>
            <a:pPr>
              <a:spcAft>
                <a:spcPts val="600"/>
              </a:spcAft>
              <a:defRPr/>
            </a:pPr>
            <a:r>
              <a:rPr lang="en-US" altLang="en-US" sz="2400" dirty="0"/>
              <a:t>Jiawei Han, Micheline </a:t>
            </a:r>
            <a:r>
              <a:rPr lang="en-US" altLang="en-US" sz="2400" dirty="0" err="1"/>
              <a:t>Kamber</a:t>
            </a:r>
            <a:r>
              <a:rPr lang="en-US" altLang="en-US" sz="2400" dirty="0"/>
              <a:t>, and Jian Pei. Data Mining: Concepts and Techniques. Morgan Kaufmann, 3</a:t>
            </a:r>
            <a:r>
              <a:rPr lang="en-US" altLang="en-US" sz="2400" baseline="30000" dirty="0"/>
              <a:t>rd</a:t>
            </a:r>
            <a:r>
              <a:rPr lang="en-US" altLang="en-US" sz="2400" dirty="0"/>
              <a:t> ed. , 2011 (Chapters 10 &amp; 11)</a:t>
            </a:r>
          </a:p>
          <a:p>
            <a:pPr>
              <a:spcBef>
                <a:spcPts val="1200"/>
              </a:spcBef>
              <a:spcAft>
                <a:spcPts val="600"/>
              </a:spcAft>
            </a:pPr>
            <a:r>
              <a:rPr lang="en-US" altLang="en-US" sz="2400" dirty="0" err="1"/>
              <a:t>Charu</a:t>
            </a:r>
            <a:r>
              <a:rPr lang="en-US" altLang="en-US" sz="2400" dirty="0"/>
              <a:t> Aggarwal and </a:t>
            </a:r>
            <a:r>
              <a:rPr lang="en-US" altLang="en-US" sz="2400" dirty="0" err="1"/>
              <a:t>Chandran</a:t>
            </a:r>
            <a:r>
              <a:rPr lang="en-US" altLang="en-US" sz="2400" dirty="0"/>
              <a:t> K. Reddy (eds.). Data Clustering: Algorithms and Applications. CRC Press, 2014</a:t>
            </a:r>
          </a:p>
          <a:p>
            <a:pPr>
              <a:spcBef>
                <a:spcPts val="1200"/>
              </a:spcBef>
              <a:spcAft>
                <a:spcPts val="600"/>
              </a:spcAft>
            </a:pPr>
            <a:r>
              <a:rPr lang="en-US" altLang="en-US" sz="2400" dirty="0"/>
              <a:t>Mohammed J. </a:t>
            </a:r>
            <a:r>
              <a:rPr lang="en-US" altLang="en-US" sz="2400" dirty="0" err="1"/>
              <a:t>Zaki</a:t>
            </a:r>
            <a:r>
              <a:rPr lang="en-US" altLang="en-US" sz="2400" dirty="0"/>
              <a:t> and Wagner </a:t>
            </a:r>
            <a:r>
              <a:rPr lang="en-US" altLang="en-US" sz="2400" dirty="0" err="1"/>
              <a:t>Meira</a:t>
            </a:r>
            <a:r>
              <a:rPr lang="en-US" altLang="en-US" sz="2400" dirty="0"/>
              <a:t>, Jr..  Data Mining and Analysis: Fundamental Concepts and Algorithms.  Cambridge University Press, 2014</a:t>
            </a:r>
          </a:p>
          <a:p>
            <a:pPr lvl="0">
              <a:lnSpc>
                <a:spcPct val="150000"/>
              </a:lnSpc>
              <a:spcBef>
                <a:spcPts val="1200"/>
              </a:spcBef>
              <a:spcAft>
                <a:spcPts val="600"/>
              </a:spcAft>
            </a:pPr>
            <a:r>
              <a:rPr lang="en-US" altLang="en-US" sz="2400" dirty="0">
                <a:solidFill>
                  <a:srgbClr val="000000"/>
                </a:solidFill>
              </a:rPr>
              <a:t>L. Kaufman and P. J. </a:t>
            </a:r>
            <a:r>
              <a:rPr lang="en-US" altLang="en-US" sz="2400" dirty="0" err="1">
                <a:solidFill>
                  <a:srgbClr val="000000"/>
                </a:solidFill>
              </a:rPr>
              <a:t>Rousseeuw</a:t>
            </a:r>
            <a:r>
              <a:rPr lang="en-US" altLang="en-US" sz="2400" dirty="0">
                <a:solidFill>
                  <a:srgbClr val="000000"/>
                </a:solidFill>
              </a:rPr>
              <a:t>, Finding Groups in Data: An Introduction to Cluster Analysis, John Wiley &amp; Sons, 1990</a:t>
            </a:r>
            <a:endParaRPr lang="en-US" altLang="en-US" sz="2400" dirty="0"/>
          </a:p>
          <a:p>
            <a:pPr lvl="0">
              <a:lnSpc>
                <a:spcPct val="150000"/>
              </a:lnSpc>
              <a:spcBef>
                <a:spcPts val="1200"/>
              </a:spcBef>
              <a:spcAft>
                <a:spcPts val="600"/>
              </a:spcAft>
            </a:pPr>
            <a:r>
              <a:rPr lang="en-US" altLang="en-US" sz="2400" dirty="0" err="1"/>
              <a:t>Charu</a:t>
            </a:r>
            <a:r>
              <a:rPr lang="en-US" altLang="en-US" sz="2400" dirty="0"/>
              <a:t> Aggarwal. An Introduction to Clustering Analysis. </a:t>
            </a:r>
            <a:r>
              <a:rPr lang="en-US" altLang="en-US" sz="2400" i="1" dirty="0"/>
              <a:t>in</a:t>
            </a:r>
            <a:r>
              <a:rPr lang="en-US" altLang="en-US" sz="2400" dirty="0"/>
              <a:t> Aggarwal and Reddy (eds.). Data Clustering: Algorithms and Applications (Chapter 1). CRC Press, 2014</a:t>
            </a:r>
          </a:p>
        </p:txBody>
      </p:sp>
    </p:spTree>
    <p:extLst>
      <p:ext uri="{BB962C8B-B14F-4D97-AF65-F5344CB8AC3E}">
        <p14:creationId xmlns:p14="http://schemas.microsoft.com/office/powerpoint/2010/main" val="69673264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0" y="29376"/>
            <a:ext cx="12192000" cy="1131345"/>
          </a:xfrm>
        </p:spPr>
        <p:txBody>
          <a:bodyPr>
            <a:noAutofit/>
          </a:bodyPr>
          <a:lstStyle/>
          <a:p>
            <a:pPr marL="533400" indent="-533400">
              <a:lnSpc>
                <a:spcPct val="150000"/>
              </a:lnSpc>
            </a:pPr>
            <a:r>
              <a:rPr lang="en-US" altLang="en-US" dirty="0"/>
              <a:t>References: (II) </a:t>
            </a:r>
            <a:r>
              <a:rPr lang="en-US" altLang="zh-CN" dirty="0">
                <a:ea typeface="SimSun" panose="02010600030101010101" pitchFamily="2" charset="-122"/>
              </a:rPr>
              <a:t>Partitioning Methods </a:t>
            </a:r>
          </a:p>
        </p:txBody>
      </p:sp>
      <p:sp>
        <p:nvSpPr>
          <p:cNvPr id="25604" name="Rectangle 3"/>
          <p:cNvSpPr>
            <a:spLocks noGrp="1" noChangeArrowheads="1"/>
          </p:cNvSpPr>
          <p:nvPr>
            <p:ph idx="1"/>
          </p:nvPr>
        </p:nvSpPr>
        <p:spPr>
          <a:xfrm>
            <a:off x="609600" y="1131345"/>
            <a:ext cx="11033156" cy="5495793"/>
          </a:xfrm>
        </p:spPr>
        <p:txBody>
          <a:bodyPr/>
          <a:lstStyle/>
          <a:p>
            <a:pPr>
              <a:spcAft>
                <a:spcPts val="600"/>
              </a:spcAft>
            </a:pPr>
            <a:r>
              <a:rPr lang="en-US" sz="2200" dirty="0"/>
              <a:t>J. </a:t>
            </a:r>
            <a:r>
              <a:rPr lang="en-US" sz="2200" dirty="0" err="1"/>
              <a:t>MacQueen</a:t>
            </a:r>
            <a:r>
              <a:rPr lang="en-US" sz="2200" dirty="0"/>
              <a:t>. Some Methods for Classification and Analysis of Multivariate Observations. In </a:t>
            </a:r>
            <a:r>
              <a:rPr lang="en-US" sz="2200" i="1" dirty="0"/>
              <a:t>Proc. of the 5th Berkeley </a:t>
            </a:r>
            <a:r>
              <a:rPr lang="en-US" sz="2200" i="1" dirty="0" err="1"/>
              <a:t>Symp</a:t>
            </a:r>
            <a:r>
              <a:rPr lang="en-US" sz="2200" i="1" dirty="0"/>
              <a:t>. on Mathematical Statistics and Probability</a:t>
            </a:r>
            <a:r>
              <a:rPr lang="en-US" sz="2200" dirty="0"/>
              <a:t>, 1967</a:t>
            </a:r>
          </a:p>
          <a:p>
            <a:pPr>
              <a:spcAft>
                <a:spcPts val="600"/>
              </a:spcAft>
            </a:pPr>
            <a:r>
              <a:rPr lang="en-US" sz="2200" dirty="0"/>
              <a:t>S. Lloyd. Least Squares Quantization in PCM. </a:t>
            </a:r>
            <a:r>
              <a:rPr lang="en-US" sz="2200" i="1" dirty="0"/>
              <a:t>IEEE Trans. on Information Theory</a:t>
            </a:r>
            <a:r>
              <a:rPr lang="en-US" sz="2200" dirty="0"/>
              <a:t>, 28(2), 1982</a:t>
            </a:r>
          </a:p>
          <a:p>
            <a:pPr>
              <a:spcAft>
                <a:spcPts val="600"/>
              </a:spcAft>
            </a:pPr>
            <a:r>
              <a:rPr lang="en-US" altLang="zh-CN" sz="2200" dirty="0">
                <a:ea typeface="SimSun" panose="02010600030101010101" pitchFamily="2" charset="-122"/>
              </a:rPr>
              <a:t>A. K. Jain and R. C. </a:t>
            </a:r>
            <a:r>
              <a:rPr lang="en-US" altLang="zh-CN" sz="2200" dirty="0" err="1">
                <a:ea typeface="SimSun" panose="02010600030101010101" pitchFamily="2" charset="-122"/>
              </a:rPr>
              <a:t>Dubes</a:t>
            </a:r>
            <a:r>
              <a:rPr lang="en-US" altLang="zh-CN" sz="2200" dirty="0">
                <a:ea typeface="SimSun" panose="02010600030101010101" pitchFamily="2" charset="-122"/>
              </a:rPr>
              <a:t>. Algorithms for Clustering Data. Prentice Hall, 1988</a:t>
            </a:r>
          </a:p>
          <a:p>
            <a:pPr>
              <a:spcAft>
                <a:spcPts val="600"/>
              </a:spcAft>
            </a:pPr>
            <a:r>
              <a:rPr lang="en-US" altLang="zh-CN" sz="2200" dirty="0">
                <a:ea typeface="SimSun" panose="02010600030101010101" pitchFamily="2" charset="-122"/>
              </a:rPr>
              <a:t>R. Ng and J. Han. Efficient and Effective Clustering Method for Spatial Data Mining. VLDB'94</a:t>
            </a:r>
          </a:p>
          <a:p>
            <a:pPr>
              <a:spcAft>
                <a:spcPts val="600"/>
              </a:spcAft>
            </a:pPr>
            <a:r>
              <a:rPr lang="en-US" sz="2200" dirty="0"/>
              <a:t>B. </a:t>
            </a:r>
            <a:r>
              <a:rPr lang="en-US" sz="2200" dirty="0" err="1"/>
              <a:t>Schölkopf</a:t>
            </a:r>
            <a:r>
              <a:rPr lang="en-US" sz="2200" dirty="0"/>
              <a:t>, A. </a:t>
            </a:r>
            <a:r>
              <a:rPr lang="en-US" sz="2200" dirty="0" err="1"/>
              <a:t>Smola</a:t>
            </a:r>
            <a:r>
              <a:rPr lang="en-US" sz="2200" dirty="0"/>
              <a:t>, and K. R. Müller. Nonlinear Component Analysis as a Kernel Eigenvalue Problem. </a:t>
            </a:r>
            <a:r>
              <a:rPr lang="en-US" sz="2200" i="1" dirty="0"/>
              <a:t>Neural computation</a:t>
            </a:r>
            <a:r>
              <a:rPr lang="en-US" sz="2200" dirty="0"/>
              <a:t>, 10(5):1299–1319, 1998</a:t>
            </a:r>
            <a:endParaRPr lang="en-US" altLang="zh-CN" sz="2200" b="1" dirty="0">
              <a:ea typeface="SimSun" panose="02010600030101010101" pitchFamily="2" charset="-122"/>
            </a:endParaRPr>
          </a:p>
          <a:p>
            <a:pPr>
              <a:spcAft>
                <a:spcPts val="600"/>
              </a:spcAft>
            </a:pPr>
            <a:r>
              <a:rPr lang="en-US" sz="2200" dirty="0"/>
              <a:t>I. S. </a:t>
            </a:r>
            <a:r>
              <a:rPr lang="en-US" sz="2200" dirty="0" err="1"/>
              <a:t>Dhillon</a:t>
            </a:r>
            <a:r>
              <a:rPr lang="en-US" sz="2200" dirty="0"/>
              <a:t>, Y. Guan, and B. </a:t>
            </a:r>
            <a:r>
              <a:rPr lang="en-US" sz="2200" dirty="0" err="1"/>
              <a:t>Kulis</a:t>
            </a:r>
            <a:r>
              <a:rPr lang="en-US" sz="2200" dirty="0"/>
              <a:t>. Kernel K-Means: Spectral Clustering and Normalized Cuts. </a:t>
            </a:r>
            <a:r>
              <a:rPr lang="en-US" sz="2200" i="1" dirty="0"/>
              <a:t>KDD</a:t>
            </a:r>
            <a:r>
              <a:rPr lang="en-US" sz="2200" dirty="0"/>
              <a:t>’04</a:t>
            </a:r>
          </a:p>
          <a:p>
            <a:pPr>
              <a:spcAft>
                <a:spcPts val="600"/>
              </a:spcAft>
            </a:pPr>
            <a:r>
              <a:rPr lang="en-US" sz="2200" dirty="0"/>
              <a:t>D. Arthur and S. </a:t>
            </a:r>
            <a:r>
              <a:rPr lang="en-US" sz="2200" dirty="0" err="1"/>
              <a:t>Vassilvitskii</a:t>
            </a:r>
            <a:r>
              <a:rPr lang="en-US" sz="2200" dirty="0"/>
              <a:t>. K-means++: The Advantages of Careful Seeding. SODA’07</a:t>
            </a:r>
          </a:p>
          <a:p>
            <a:pPr>
              <a:spcAft>
                <a:spcPts val="600"/>
              </a:spcAft>
            </a:pPr>
            <a:r>
              <a:rPr lang="en-US" sz="2200" dirty="0"/>
              <a:t>C. K. Reddy and B. </a:t>
            </a:r>
            <a:r>
              <a:rPr lang="en-US" sz="2200" dirty="0" err="1"/>
              <a:t>Vinzamuri</a:t>
            </a:r>
            <a:r>
              <a:rPr lang="en-US" sz="2200" dirty="0"/>
              <a:t>. A Survey of </a:t>
            </a:r>
            <a:r>
              <a:rPr lang="en-US" sz="2200" dirty="0" err="1"/>
              <a:t>Partitional</a:t>
            </a:r>
            <a:r>
              <a:rPr lang="en-US" sz="2200" dirty="0"/>
              <a:t> and Hierarchical Clustering Algorithms</a:t>
            </a:r>
            <a:r>
              <a:rPr lang="en-US" altLang="en-US" sz="2200" dirty="0"/>
              <a:t>, in (Chap. 4) Aggarwal and Reddy (eds.), Data Clustering: Algorithms and Applications. CRC Press, 2014</a:t>
            </a:r>
          </a:p>
        </p:txBody>
      </p:sp>
    </p:spTree>
    <p:extLst>
      <p:ext uri="{BB962C8B-B14F-4D97-AF65-F5344CB8AC3E}">
        <p14:creationId xmlns:p14="http://schemas.microsoft.com/office/powerpoint/2010/main" val="32915703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0" y="381001"/>
            <a:ext cx="12192000" cy="554039"/>
          </a:xfrm>
        </p:spPr>
        <p:txBody>
          <a:bodyPr>
            <a:noAutofit/>
          </a:bodyPr>
          <a:lstStyle/>
          <a:p>
            <a:r>
              <a:rPr lang="en-US" altLang="en-US" dirty="0"/>
              <a:t>References: (III) </a:t>
            </a:r>
            <a:r>
              <a:rPr lang="en-US" altLang="zh-CN" dirty="0">
                <a:ea typeface="SimSun" panose="02010600030101010101" pitchFamily="2" charset="-122"/>
              </a:rPr>
              <a:t>Hierarchical Methods </a:t>
            </a:r>
            <a:endParaRPr lang="en-US" altLang="en-US" dirty="0"/>
          </a:p>
        </p:txBody>
      </p:sp>
      <p:sp>
        <p:nvSpPr>
          <p:cNvPr id="25604" name="Rectangle 3"/>
          <p:cNvSpPr>
            <a:spLocks noGrp="1" noChangeArrowheads="1"/>
          </p:cNvSpPr>
          <p:nvPr>
            <p:ph idx="1"/>
          </p:nvPr>
        </p:nvSpPr>
        <p:spPr>
          <a:xfrm>
            <a:off x="579001" y="1383324"/>
            <a:ext cx="11290671" cy="5122984"/>
          </a:xfrm>
        </p:spPr>
        <p:txBody>
          <a:bodyPr/>
          <a:lstStyle/>
          <a:p>
            <a:pPr>
              <a:spcAft>
                <a:spcPts val="200"/>
              </a:spcAft>
            </a:pPr>
            <a:r>
              <a:rPr lang="en-US" altLang="zh-CN" sz="2400" dirty="0">
                <a:ea typeface="SimSun" panose="02010600030101010101" pitchFamily="2" charset="-122"/>
              </a:rPr>
              <a:t>A. K. Jain and R. C. </a:t>
            </a:r>
            <a:r>
              <a:rPr lang="en-US" altLang="zh-CN" sz="2400" dirty="0" err="1">
                <a:ea typeface="SimSun" panose="02010600030101010101" pitchFamily="2" charset="-122"/>
              </a:rPr>
              <a:t>Dubes</a:t>
            </a:r>
            <a:r>
              <a:rPr lang="en-US" altLang="zh-CN" sz="2400" dirty="0">
                <a:ea typeface="SimSun" panose="02010600030101010101" pitchFamily="2" charset="-122"/>
              </a:rPr>
              <a:t>. Algorithms for Clustering Data. Prentice Hall, 1988</a:t>
            </a:r>
          </a:p>
          <a:p>
            <a:pPr>
              <a:spcAft>
                <a:spcPts val="200"/>
              </a:spcAft>
            </a:pPr>
            <a:r>
              <a:rPr lang="en-US" altLang="zh-CN" sz="2400" dirty="0">
                <a:ea typeface="SimSun" panose="02010600030101010101" pitchFamily="2" charset="-122"/>
              </a:rPr>
              <a:t>L. Kaufman and P. J. </a:t>
            </a:r>
            <a:r>
              <a:rPr lang="en-US" altLang="zh-CN" sz="2400" dirty="0" err="1">
                <a:ea typeface="SimSun" panose="02010600030101010101" pitchFamily="2" charset="-122"/>
              </a:rPr>
              <a:t>Rousseeuw</a:t>
            </a:r>
            <a:r>
              <a:rPr lang="en-US" altLang="zh-CN" sz="2400" dirty="0">
                <a:ea typeface="SimSun" panose="02010600030101010101" pitchFamily="2" charset="-122"/>
              </a:rPr>
              <a:t>. Finding Groups in Data: An Introduction to Cluster Analysis. John Wiley &amp; Sons, 1990</a:t>
            </a:r>
          </a:p>
          <a:p>
            <a:pPr>
              <a:spcAft>
                <a:spcPts val="200"/>
              </a:spcAft>
            </a:pPr>
            <a:r>
              <a:rPr lang="en-US" altLang="zh-CN" sz="2400" dirty="0">
                <a:ea typeface="SimSun" panose="02010600030101010101" pitchFamily="2" charset="-122"/>
              </a:rPr>
              <a:t>T. Zhang, R. </a:t>
            </a:r>
            <a:r>
              <a:rPr lang="en-US" altLang="zh-CN" sz="2400" dirty="0" err="1">
                <a:ea typeface="SimSun" panose="02010600030101010101" pitchFamily="2" charset="-122"/>
              </a:rPr>
              <a:t>Ramakrishnan</a:t>
            </a:r>
            <a:r>
              <a:rPr lang="en-US" altLang="zh-CN" sz="2400" dirty="0">
                <a:ea typeface="SimSun" panose="02010600030101010101" pitchFamily="2" charset="-122"/>
              </a:rPr>
              <a:t>, and M. </a:t>
            </a:r>
            <a:r>
              <a:rPr lang="en-US" altLang="zh-CN" sz="2400" dirty="0" err="1">
                <a:ea typeface="SimSun" panose="02010600030101010101" pitchFamily="2" charset="-122"/>
              </a:rPr>
              <a:t>Livny</a:t>
            </a:r>
            <a:r>
              <a:rPr lang="en-US" altLang="zh-CN" sz="2400" dirty="0">
                <a:ea typeface="SimSun" panose="02010600030101010101" pitchFamily="2" charset="-122"/>
              </a:rPr>
              <a:t>. BIRCH: An Efficient Data Clustering Method for Very Large Databases. SIGMOD'96</a:t>
            </a:r>
          </a:p>
          <a:p>
            <a:pPr>
              <a:spcAft>
                <a:spcPts val="200"/>
              </a:spcAft>
            </a:pPr>
            <a:r>
              <a:rPr lang="en-US" sz="2400" dirty="0"/>
              <a:t>S. </a:t>
            </a:r>
            <a:r>
              <a:rPr lang="en-US" sz="2400" dirty="0" err="1"/>
              <a:t>Guha</a:t>
            </a:r>
            <a:r>
              <a:rPr lang="en-US" sz="2400" dirty="0"/>
              <a:t>, R. </a:t>
            </a:r>
            <a:r>
              <a:rPr lang="en-US" sz="2400" dirty="0" err="1"/>
              <a:t>Rastogi</a:t>
            </a:r>
            <a:r>
              <a:rPr lang="en-US" sz="2400" dirty="0"/>
              <a:t>, and K. Shim. Cure: An Efficient Clustering Algorithm for Large Databases. SIGMOD’98</a:t>
            </a:r>
          </a:p>
          <a:p>
            <a:pPr>
              <a:spcAft>
                <a:spcPts val="200"/>
              </a:spcAft>
            </a:pPr>
            <a:r>
              <a:rPr lang="en-US" altLang="zh-CN" sz="2400" dirty="0">
                <a:ea typeface="SimSun" panose="02010600030101010101" pitchFamily="2" charset="-122"/>
              </a:rPr>
              <a:t>G. </a:t>
            </a:r>
            <a:r>
              <a:rPr lang="en-US" altLang="zh-CN" sz="2400" dirty="0" err="1">
                <a:ea typeface="SimSun" panose="02010600030101010101" pitchFamily="2" charset="-122"/>
              </a:rPr>
              <a:t>Karypis</a:t>
            </a:r>
            <a:r>
              <a:rPr lang="en-US" altLang="zh-CN" sz="2400" dirty="0">
                <a:ea typeface="SimSun" panose="02010600030101010101" pitchFamily="2" charset="-122"/>
              </a:rPr>
              <a:t>, E.-H. Han, and V. Kumar. CHAMELEON: A Hierarchical Clustering Algorithm Using Dynamic Modeling. </a:t>
            </a:r>
            <a:r>
              <a:rPr lang="en-US" altLang="zh-CN" sz="2400" i="1" dirty="0">
                <a:ea typeface="SimSun" panose="02010600030101010101" pitchFamily="2" charset="-122"/>
              </a:rPr>
              <a:t>COMPUTER</a:t>
            </a:r>
            <a:r>
              <a:rPr lang="en-US" altLang="zh-CN" sz="2400" dirty="0">
                <a:ea typeface="SimSun" panose="02010600030101010101" pitchFamily="2" charset="-122"/>
              </a:rPr>
              <a:t>, 32(8): 68-75, 1999. </a:t>
            </a:r>
          </a:p>
          <a:p>
            <a:pPr>
              <a:spcAft>
                <a:spcPts val="200"/>
              </a:spcAft>
            </a:pPr>
            <a:r>
              <a:rPr lang="en-US" sz="2400" dirty="0"/>
              <a:t>C. K. Reddy and B. </a:t>
            </a:r>
            <a:r>
              <a:rPr lang="en-US" sz="2400" dirty="0" err="1"/>
              <a:t>Vinzamuri</a:t>
            </a:r>
            <a:r>
              <a:rPr lang="en-US" sz="2400" dirty="0"/>
              <a:t>. A Survey of </a:t>
            </a:r>
            <a:r>
              <a:rPr lang="en-US" sz="2400" dirty="0" err="1"/>
              <a:t>Partitional</a:t>
            </a:r>
            <a:r>
              <a:rPr lang="en-US" sz="2400" dirty="0"/>
              <a:t> and Hierarchical Clustering Algorithms</a:t>
            </a:r>
            <a:r>
              <a:rPr lang="en-US" altLang="en-US" sz="2400" dirty="0"/>
              <a:t>, in (Chap. 4) Aggarwal and Reddy (eds.), Data Clustering: Algorithms and Applications. CRC Press, 2014</a:t>
            </a:r>
          </a:p>
        </p:txBody>
      </p:sp>
    </p:spTree>
    <p:extLst>
      <p:ext uri="{BB962C8B-B14F-4D97-AF65-F5344CB8AC3E}">
        <p14:creationId xmlns:p14="http://schemas.microsoft.com/office/powerpoint/2010/main" val="25188645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93786" y="293077"/>
            <a:ext cx="12379569" cy="641963"/>
          </a:xfrm>
        </p:spPr>
        <p:txBody>
          <a:bodyPr>
            <a:noAutofit/>
          </a:bodyPr>
          <a:lstStyle/>
          <a:p>
            <a:r>
              <a:rPr lang="en-US" altLang="en-US" dirty="0"/>
              <a:t>References: (IV) </a:t>
            </a:r>
            <a:r>
              <a:rPr lang="en-US" altLang="zh-CN" dirty="0">
                <a:ea typeface="SimSun" panose="02010600030101010101" pitchFamily="2" charset="-122"/>
              </a:rPr>
              <a:t>Density- and Grid-Based Methods </a:t>
            </a:r>
            <a:endParaRPr lang="en-US" altLang="en-US" dirty="0"/>
          </a:p>
        </p:txBody>
      </p:sp>
      <p:sp>
        <p:nvSpPr>
          <p:cNvPr id="25604" name="Rectangle 3"/>
          <p:cNvSpPr>
            <a:spLocks noGrp="1" noChangeArrowheads="1"/>
          </p:cNvSpPr>
          <p:nvPr>
            <p:ph idx="1"/>
          </p:nvPr>
        </p:nvSpPr>
        <p:spPr>
          <a:xfrm>
            <a:off x="577912" y="1125385"/>
            <a:ext cx="11036175" cy="5396205"/>
          </a:xfrm>
        </p:spPr>
        <p:txBody>
          <a:bodyPr/>
          <a:lstStyle/>
          <a:p>
            <a:pPr>
              <a:spcBef>
                <a:spcPts val="400"/>
              </a:spcBef>
            </a:pPr>
            <a:r>
              <a:rPr lang="en-US" altLang="zh-CN" sz="2400" dirty="0">
                <a:ea typeface="SimSun" panose="02010600030101010101" pitchFamily="2" charset="-122"/>
              </a:rPr>
              <a:t>M. Ester, H.-P. </a:t>
            </a:r>
            <a:r>
              <a:rPr lang="en-US" altLang="zh-CN" sz="2400" dirty="0" err="1">
                <a:ea typeface="SimSun" panose="02010600030101010101" pitchFamily="2" charset="-122"/>
              </a:rPr>
              <a:t>Kriegel</a:t>
            </a:r>
            <a:r>
              <a:rPr lang="en-US" altLang="zh-CN" sz="2400" dirty="0">
                <a:ea typeface="SimSun" panose="02010600030101010101" pitchFamily="2" charset="-122"/>
              </a:rPr>
              <a:t>, J. Sander, and X. Xu. A Density-Based Algorithm for Discovering Clusters in Large Spatial Databases. KDD'96</a:t>
            </a:r>
          </a:p>
          <a:p>
            <a:pPr>
              <a:spcBef>
                <a:spcPts val="400"/>
              </a:spcBef>
            </a:pPr>
            <a:r>
              <a:rPr lang="en-US" altLang="zh-CN" sz="2400" dirty="0">
                <a:ea typeface="SimSun" panose="02010600030101010101" pitchFamily="2" charset="-122"/>
              </a:rPr>
              <a:t>W. Wang, J. Yang, R. </a:t>
            </a:r>
            <a:r>
              <a:rPr lang="en-US" altLang="zh-CN" sz="2400" dirty="0" err="1">
                <a:ea typeface="SimSun" panose="02010600030101010101" pitchFamily="2" charset="-122"/>
              </a:rPr>
              <a:t>Muntz</a:t>
            </a:r>
            <a:r>
              <a:rPr lang="en-US" altLang="zh-CN" sz="2400" dirty="0">
                <a:ea typeface="SimSun" panose="02010600030101010101" pitchFamily="2" charset="-122"/>
              </a:rPr>
              <a:t>, STING: A Statistical Information Grid Approach to Spatial Data Mining, VLDB’97</a:t>
            </a:r>
          </a:p>
          <a:p>
            <a:pPr>
              <a:spcBef>
                <a:spcPts val="400"/>
              </a:spcBef>
            </a:pPr>
            <a:r>
              <a:rPr lang="en-US" sz="2400" dirty="0"/>
              <a:t>R. Agrawal, J. </a:t>
            </a:r>
            <a:r>
              <a:rPr lang="en-US" sz="2400" dirty="0" err="1"/>
              <a:t>Gehrke</a:t>
            </a:r>
            <a:r>
              <a:rPr lang="en-US" sz="2400" dirty="0"/>
              <a:t>, D. </a:t>
            </a:r>
            <a:r>
              <a:rPr lang="en-US" sz="2400" dirty="0" err="1"/>
              <a:t>Gunopulos</a:t>
            </a:r>
            <a:r>
              <a:rPr lang="en-US" sz="2400" dirty="0"/>
              <a:t>, and P. </a:t>
            </a:r>
            <a:r>
              <a:rPr lang="en-US" sz="2400" dirty="0" err="1"/>
              <a:t>Raghavan</a:t>
            </a:r>
            <a:r>
              <a:rPr lang="en-US" sz="2400" dirty="0"/>
              <a:t>. Automatic Subspace Clustering of High Dimensional Data for Data Mining Applications. SIGMOD’98</a:t>
            </a:r>
          </a:p>
          <a:p>
            <a:pPr>
              <a:spcBef>
                <a:spcPts val="400"/>
              </a:spcBef>
            </a:pPr>
            <a:r>
              <a:rPr lang="en-US" sz="2400" dirty="0"/>
              <a:t>A. </a:t>
            </a:r>
            <a:r>
              <a:rPr lang="en-US" sz="2400" dirty="0" err="1"/>
              <a:t>Hinneburg</a:t>
            </a:r>
            <a:r>
              <a:rPr lang="en-US" sz="2400" dirty="0"/>
              <a:t> and D. A. </a:t>
            </a:r>
            <a:r>
              <a:rPr lang="en-US" sz="2400" dirty="0" err="1"/>
              <a:t>Keim</a:t>
            </a:r>
            <a:r>
              <a:rPr lang="en-US" sz="2400" dirty="0"/>
              <a:t>. An Efficient Approach to Clustering in Large Multimedia Databases with Noise. KDD’98</a:t>
            </a:r>
          </a:p>
          <a:p>
            <a:pPr>
              <a:spcBef>
                <a:spcPts val="400"/>
              </a:spcBef>
            </a:pPr>
            <a:r>
              <a:rPr lang="en-US" sz="2400" dirty="0"/>
              <a:t>M. </a:t>
            </a:r>
            <a:r>
              <a:rPr lang="en-US" sz="2400" dirty="0" err="1"/>
              <a:t>Ankerst</a:t>
            </a:r>
            <a:r>
              <a:rPr lang="en-US" sz="2400" dirty="0"/>
              <a:t>, M. M. </a:t>
            </a:r>
            <a:r>
              <a:rPr lang="en-US" sz="2400" dirty="0" err="1"/>
              <a:t>Breunig</a:t>
            </a:r>
            <a:r>
              <a:rPr lang="en-US" sz="2400" dirty="0"/>
              <a:t>, H.-P. </a:t>
            </a:r>
            <a:r>
              <a:rPr lang="en-US" sz="2400" dirty="0" err="1"/>
              <a:t>Kriegel</a:t>
            </a:r>
            <a:r>
              <a:rPr lang="en-US" sz="2400" dirty="0"/>
              <a:t>, and J. Sander. Optics: Ordering Points to Identify the Clustering Structure. SIGMOD’99</a:t>
            </a:r>
          </a:p>
          <a:p>
            <a:pPr>
              <a:spcBef>
                <a:spcPts val="400"/>
              </a:spcBef>
            </a:pPr>
            <a:r>
              <a:rPr lang="en-US" altLang="en-US" sz="2400" dirty="0"/>
              <a:t>M. Ester. Density-Based Clustering. In (Chapter 5) Aggarwal and Reddy (eds.), Data Clustering: Algorithms and Applications . CRC Press. 2014</a:t>
            </a:r>
          </a:p>
          <a:p>
            <a:pPr>
              <a:spcBef>
                <a:spcPts val="400"/>
              </a:spcBef>
            </a:pPr>
            <a:r>
              <a:rPr lang="en-US" sz="2400" dirty="0"/>
              <a:t>W. Cheng, W. Wang, and S. Batista.  Grid-based Clustering. In </a:t>
            </a:r>
            <a:r>
              <a:rPr lang="en-US" altLang="en-US" sz="2400" dirty="0"/>
              <a:t>(Chapter 6) Aggarwal and Reddy (eds.), Data Clustering: Algorithms and Applications. CRC Press. </a:t>
            </a:r>
            <a:r>
              <a:rPr lang="en-US" altLang="en-US" sz="2400"/>
              <a:t>2014</a:t>
            </a:r>
            <a:endParaRPr lang="en-US" sz="2400" dirty="0"/>
          </a:p>
        </p:txBody>
      </p:sp>
    </p:spTree>
    <p:extLst>
      <p:ext uri="{BB962C8B-B14F-4D97-AF65-F5344CB8AC3E}">
        <p14:creationId xmlns:p14="http://schemas.microsoft.com/office/powerpoint/2010/main" val="33391168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0" y="381001"/>
            <a:ext cx="12192000" cy="554039"/>
          </a:xfrm>
        </p:spPr>
        <p:txBody>
          <a:bodyPr>
            <a:noAutofit/>
          </a:bodyPr>
          <a:lstStyle/>
          <a:p>
            <a:r>
              <a:rPr lang="en-US" altLang="en-US" dirty="0"/>
              <a:t>References: (IV) </a:t>
            </a:r>
            <a:r>
              <a:rPr lang="en-US" altLang="zh-CN" dirty="0">
                <a:ea typeface="SimSun" panose="02010600030101010101" pitchFamily="2" charset="-122"/>
              </a:rPr>
              <a:t>Evaluation of Clustering </a:t>
            </a:r>
            <a:endParaRPr lang="en-US" altLang="en-US" dirty="0"/>
          </a:p>
        </p:txBody>
      </p:sp>
      <p:sp>
        <p:nvSpPr>
          <p:cNvPr id="25604" name="Rectangle 3"/>
          <p:cNvSpPr>
            <a:spLocks noGrp="1" noChangeArrowheads="1"/>
          </p:cNvSpPr>
          <p:nvPr>
            <p:ph idx="1"/>
          </p:nvPr>
        </p:nvSpPr>
        <p:spPr>
          <a:xfrm>
            <a:off x="406400" y="1239985"/>
            <a:ext cx="11281624" cy="5133108"/>
          </a:xfrm>
        </p:spPr>
        <p:txBody>
          <a:bodyPr/>
          <a:lstStyle/>
          <a:p>
            <a:pPr>
              <a:spcAft>
                <a:spcPts val="600"/>
              </a:spcAft>
            </a:pPr>
            <a:r>
              <a:rPr lang="en-US" altLang="en-US" sz="2400" dirty="0"/>
              <a:t>M. J. </a:t>
            </a:r>
            <a:r>
              <a:rPr lang="en-US" altLang="en-US" sz="2400" dirty="0" err="1"/>
              <a:t>Zaki</a:t>
            </a:r>
            <a:r>
              <a:rPr lang="en-US" altLang="en-US" sz="2400" dirty="0"/>
              <a:t> and W. </a:t>
            </a:r>
            <a:r>
              <a:rPr lang="en-US" altLang="en-US" sz="2400" dirty="0" err="1"/>
              <a:t>Meira</a:t>
            </a:r>
            <a:r>
              <a:rPr lang="en-US" altLang="en-US" sz="2400" dirty="0"/>
              <a:t>, Jr..  Data Mining and Analysis: Fundamental Concepts and Algorithms.  Cambridge University Press, 2014</a:t>
            </a:r>
          </a:p>
          <a:p>
            <a:pPr>
              <a:spcAft>
                <a:spcPts val="600"/>
              </a:spcAft>
            </a:pPr>
            <a:r>
              <a:rPr lang="en-US" sz="2400" dirty="0"/>
              <a:t>L. Hubert and P. </a:t>
            </a:r>
            <a:r>
              <a:rPr lang="en-US" sz="2400" dirty="0" err="1"/>
              <a:t>Arabie</a:t>
            </a:r>
            <a:r>
              <a:rPr lang="en-US" sz="2400" dirty="0"/>
              <a:t>. Comparing Partitions. </a:t>
            </a:r>
            <a:r>
              <a:rPr lang="en-US" sz="2400" i="1" dirty="0"/>
              <a:t>Journal of Classification</a:t>
            </a:r>
            <a:r>
              <a:rPr lang="en-US" sz="2400" dirty="0"/>
              <a:t>, 2:193–218, 1985</a:t>
            </a:r>
          </a:p>
          <a:p>
            <a:pPr>
              <a:spcAft>
                <a:spcPts val="600"/>
              </a:spcAft>
            </a:pPr>
            <a:r>
              <a:rPr lang="en-US" altLang="zh-CN" sz="2400" dirty="0">
                <a:ea typeface="SimSun" panose="02010600030101010101" pitchFamily="2" charset="-122"/>
              </a:rPr>
              <a:t>A. K. Jain and R. C. </a:t>
            </a:r>
            <a:r>
              <a:rPr lang="en-US" altLang="zh-CN" sz="2400" dirty="0" err="1">
                <a:ea typeface="SimSun" panose="02010600030101010101" pitchFamily="2" charset="-122"/>
              </a:rPr>
              <a:t>Dubes</a:t>
            </a:r>
            <a:r>
              <a:rPr lang="en-US" altLang="zh-CN" sz="2400" dirty="0">
                <a:ea typeface="SimSun" panose="02010600030101010101" pitchFamily="2" charset="-122"/>
              </a:rPr>
              <a:t>. Algorithms for Clustering Data. </a:t>
            </a:r>
            <a:r>
              <a:rPr lang="en-US" altLang="zh-CN" sz="2400" dirty="0" err="1">
                <a:ea typeface="SimSun" panose="02010600030101010101" pitchFamily="2" charset="-122"/>
              </a:rPr>
              <a:t>Printice</a:t>
            </a:r>
            <a:r>
              <a:rPr lang="en-US" altLang="zh-CN" sz="2400" dirty="0">
                <a:ea typeface="SimSun" panose="02010600030101010101" pitchFamily="2" charset="-122"/>
              </a:rPr>
              <a:t> Hall, 1988</a:t>
            </a:r>
          </a:p>
          <a:p>
            <a:pPr>
              <a:spcAft>
                <a:spcPts val="600"/>
              </a:spcAft>
            </a:pPr>
            <a:r>
              <a:rPr lang="en-US" sz="2400" dirty="0"/>
              <a:t>M. </a:t>
            </a:r>
            <a:r>
              <a:rPr lang="en-US" sz="2400" dirty="0" err="1"/>
              <a:t>Halkidi</a:t>
            </a:r>
            <a:r>
              <a:rPr lang="en-US" sz="2400" dirty="0"/>
              <a:t>, Y. </a:t>
            </a:r>
            <a:r>
              <a:rPr lang="en-US" sz="2400" dirty="0" err="1"/>
              <a:t>Batistakis</a:t>
            </a:r>
            <a:r>
              <a:rPr lang="en-US" sz="2400" dirty="0"/>
              <a:t>, and M. </a:t>
            </a:r>
            <a:r>
              <a:rPr lang="en-US" sz="2400" dirty="0" err="1"/>
              <a:t>Vazirgiannis</a:t>
            </a:r>
            <a:r>
              <a:rPr lang="en-US" sz="2400" dirty="0"/>
              <a:t>. On Clustering Validation Techniques. </a:t>
            </a:r>
            <a:r>
              <a:rPr lang="en-US" sz="2400" i="1" dirty="0"/>
              <a:t>Journal of Intelligent Info. Systems</a:t>
            </a:r>
            <a:r>
              <a:rPr lang="en-US" sz="2400" dirty="0"/>
              <a:t>, 17(2-3):107–145, 2001</a:t>
            </a:r>
            <a:endParaRPr lang="en-US" altLang="en-US" sz="2400" dirty="0"/>
          </a:p>
          <a:p>
            <a:pPr>
              <a:spcAft>
                <a:spcPts val="600"/>
              </a:spcAft>
            </a:pPr>
            <a:r>
              <a:rPr lang="en-US" altLang="en-US" sz="2400" dirty="0"/>
              <a:t>J. Han, M. </a:t>
            </a:r>
            <a:r>
              <a:rPr lang="en-US" altLang="en-US" sz="2400" dirty="0" err="1"/>
              <a:t>Kamber</a:t>
            </a:r>
            <a:r>
              <a:rPr lang="en-US" altLang="en-US" sz="2400" dirty="0"/>
              <a:t>, and J. Pei. Data Mining: Concepts and Techniques. Morgan Kaufmann, 3</a:t>
            </a:r>
            <a:r>
              <a:rPr lang="en-US" altLang="en-US" sz="2400" baseline="30000" dirty="0"/>
              <a:t>rd</a:t>
            </a:r>
            <a:r>
              <a:rPr lang="en-US" altLang="en-US" sz="2400" dirty="0"/>
              <a:t> ed. , 2011</a:t>
            </a:r>
          </a:p>
          <a:p>
            <a:pPr>
              <a:spcAft>
                <a:spcPts val="600"/>
              </a:spcAft>
            </a:pPr>
            <a:r>
              <a:rPr lang="en-US" sz="2400" dirty="0"/>
              <a:t>H. </a:t>
            </a:r>
            <a:r>
              <a:rPr lang="en-US" sz="2400" dirty="0" err="1"/>
              <a:t>Xiong</a:t>
            </a:r>
            <a:r>
              <a:rPr lang="en-US" sz="2400" dirty="0"/>
              <a:t> and Z. Li. Clustering Validation Measures.</a:t>
            </a:r>
            <a:r>
              <a:rPr lang="en-US" altLang="en-US" sz="2400" dirty="0"/>
              <a:t> in (Chapter 23) C. Aggarwal and C. K. Reddy (eds.), Data Clustering: Algorithms and Applications. CRC Press, 2014</a:t>
            </a:r>
          </a:p>
        </p:txBody>
      </p:sp>
    </p:spTree>
    <p:extLst>
      <p:ext uri="{BB962C8B-B14F-4D97-AF65-F5344CB8AC3E}">
        <p14:creationId xmlns:p14="http://schemas.microsoft.com/office/powerpoint/2010/main" val="220711979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0" y="228600"/>
            <a:ext cx="12192000" cy="762000"/>
          </a:xfrm>
        </p:spPr>
        <p:txBody>
          <a:bodyPr>
            <a:normAutofit fontScale="90000"/>
          </a:bodyPr>
          <a:lstStyle/>
          <a:p>
            <a:r>
              <a:rPr lang="en-US" altLang="en-US" dirty="0">
                <a:solidFill>
                  <a:prstClr val="black"/>
                </a:solidFill>
              </a:rPr>
              <a:t>Cluster Analysis: A Multi-Dimensional Categorization</a:t>
            </a:r>
            <a:endParaRPr lang="en-US" altLang="en-US" dirty="0"/>
          </a:p>
        </p:txBody>
      </p:sp>
      <p:sp>
        <p:nvSpPr>
          <p:cNvPr id="4100" name="Rectangle 3"/>
          <p:cNvSpPr>
            <a:spLocks noGrp="1" noChangeArrowheads="1"/>
          </p:cNvSpPr>
          <p:nvPr>
            <p:ph type="body" idx="1"/>
          </p:nvPr>
        </p:nvSpPr>
        <p:spPr>
          <a:xfrm>
            <a:off x="576039" y="1169668"/>
            <a:ext cx="10901377" cy="5450312"/>
          </a:xfrm>
        </p:spPr>
        <p:txBody>
          <a:bodyPr/>
          <a:lstStyle/>
          <a:p>
            <a:r>
              <a:rPr lang="en-US" altLang="en-US" sz="2400" b="1" dirty="0"/>
              <a:t>Technique-Centered</a:t>
            </a:r>
          </a:p>
          <a:p>
            <a:pPr lvl="1"/>
            <a:r>
              <a:rPr lang="en-US" altLang="en-US" sz="2400" dirty="0"/>
              <a:t>Distance-based methods</a:t>
            </a:r>
          </a:p>
          <a:p>
            <a:pPr lvl="1"/>
            <a:r>
              <a:rPr lang="en-US" altLang="en-US" sz="2400" dirty="0"/>
              <a:t>Density-based and grid-based methods</a:t>
            </a:r>
          </a:p>
          <a:p>
            <a:pPr lvl="1"/>
            <a:r>
              <a:rPr lang="en-US" altLang="en-US" sz="2400" dirty="0"/>
              <a:t>Probabilistic and generative models</a:t>
            </a:r>
          </a:p>
          <a:p>
            <a:pPr lvl="1"/>
            <a:r>
              <a:rPr lang="en-US" altLang="en-US" sz="2400" dirty="0"/>
              <a:t>Leveraging dimensionality reduction methods</a:t>
            </a:r>
          </a:p>
          <a:p>
            <a:pPr lvl="1"/>
            <a:r>
              <a:rPr lang="en-US" altLang="en-US" sz="2400" dirty="0"/>
              <a:t>High-dimensional clustering</a:t>
            </a:r>
          </a:p>
          <a:p>
            <a:pPr lvl="1"/>
            <a:r>
              <a:rPr lang="en-US" altLang="en-US" sz="2400" dirty="0"/>
              <a:t>Scalable techniques for cluster analysis</a:t>
            </a:r>
          </a:p>
          <a:p>
            <a:r>
              <a:rPr lang="en-US" altLang="en-US" sz="2400" b="1" dirty="0"/>
              <a:t>Data Type-Centered</a:t>
            </a:r>
          </a:p>
          <a:p>
            <a:pPr lvl="1">
              <a:lnSpc>
                <a:spcPct val="110000"/>
              </a:lnSpc>
            </a:pPr>
            <a:r>
              <a:rPr lang="en-US" altLang="zh-CN" sz="2400" dirty="0">
                <a:ea typeface="SimSun" panose="02010600030101010101" pitchFamily="2" charset="-122"/>
              </a:rPr>
              <a:t>Clustering numerical data, categorical data, text data, multimedia data, time-series data, sequences, stream data, networked data, uncertain data</a:t>
            </a:r>
            <a:endParaRPr lang="en-US" altLang="en-US" sz="2400" dirty="0"/>
          </a:p>
          <a:p>
            <a:r>
              <a:rPr lang="en-US" altLang="en-US" sz="2400" b="1" dirty="0"/>
              <a:t>Additional Insight-Centered</a:t>
            </a:r>
            <a:endParaRPr lang="en-US" altLang="zh-CN" sz="2400" b="1" dirty="0">
              <a:ea typeface="SimSun" panose="02010600030101010101" pitchFamily="2" charset="-122"/>
            </a:endParaRPr>
          </a:p>
          <a:p>
            <a:pPr lvl="1">
              <a:lnSpc>
                <a:spcPct val="110000"/>
              </a:lnSpc>
            </a:pPr>
            <a:r>
              <a:rPr lang="en-US" altLang="zh-CN" sz="2400" dirty="0">
                <a:ea typeface="SimSun" panose="02010600030101010101" pitchFamily="2" charset="-122"/>
              </a:rPr>
              <a:t>Visual insights, semi-supervised, ensemble-based, validation-based</a:t>
            </a:r>
          </a:p>
        </p:txBody>
      </p:sp>
    </p:spTree>
    <p:extLst>
      <p:ext uri="{BB962C8B-B14F-4D97-AF65-F5344CB8AC3E}">
        <p14:creationId xmlns:p14="http://schemas.microsoft.com/office/powerpoint/2010/main" val="2322529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0" y="228600"/>
            <a:ext cx="12192000" cy="762000"/>
          </a:xfrm>
        </p:spPr>
        <p:txBody>
          <a:bodyPr>
            <a:normAutofit/>
          </a:bodyPr>
          <a:lstStyle/>
          <a:p>
            <a:pPr defTabSz="1219110"/>
            <a:r>
              <a:rPr lang="en-US" altLang="en-US" dirty="0">
                <a:solidFill>
                  <a:prstClr val="black"/>
                </a:solidFill>
              </a:rPr>
              <a:t>Typical Clustering Methodologies (I)</a:t>
            </a:r>
          </a:p>
        </p:txBody>
      </p:sp>
      <p:sp>
        <p:nvSpPr>
          <p:cNvPr id="4100" name="Rectangle 3"/>
          <p:cNvSpPr>
            <a:spLocks noGrp="1" noChangeArrowheads="1"/>
          </p:cNvSpPr>
          <p:nvPr>
            <p:ph type="body" idx="1"/>
          </p:nvPr>
        </p:nvSpPr>
        <p:spPr>
          <a:xfrm>
            <a:off x="576039" y="1123488"/>
            <a:ext cx="10258216" cy="5450312"/>
          </a:xfrm>
        </p:spPr>
        <p:txBody>
          <a:bodyPr/>
          <a:lstStyle/>
          <a:p>
            <a:r>
              <a:rPr lang="en-US" altLang="en-US" sz="2400" b="1" dirty="0"/>
              <a:t>Distance-based methods</a:t>
            </a:r>
          </a:p>
          <a:p>
            <a:pPr lvl="2"/>
            <a:r>
              <a:rPr lang="en-US" altLang="en-US" sz="2400" dirty="0"/>
              <a:t>Partitioning algorithms: K-Means, K-Medians, K-</a:t>
            </a:r>
            <a:r>
              <a:rPr lang="en-US" altLang="en-US" sz="2400" dirty="0" err="1"/>
              <a:t>Medoids</a:t>
            </a:r>
            <a:endParaRPr lang="en-US" altLang="en-US" sz="2400" dirty="0"/>
          </a:p>
          <a:p>
            <a:pPr lvl="2"/>
            <a:r>
              <a:rPr lang="en-US" altLang="en-US" sz="2400" dirty="0"/>
              <a:t>Hierarchical algorithms: Agglomerative vs. divisive methods</a:t>
            </a:r>
          </a:p>
          <a:p>
            <a:r>
              <a:rPr lang="en-US" altLang="en-US" sz="2400" b="1" dirty="0"/>
              <a:t>Density-based and grid-based methods</a:t>
            </a:r>
          </a:p>
          <a:p>
            <a:pPr lvl="2"/>
            <a:r>
              <a:rPr lang="en-US" altLang="en-US" sz="2400" dirty="0"/>
              <a:t>Density-based:  Data space is explored at a high-level of granularity and then post-processing to put together dense regions into an arbitrary shape</a:t>
            </a:r>
          </a:p>
          <a:p>
            <a:pPr lvl="2"/>
            <a:r>
              <a:rPr lang="en-US" altLang="en-US" sz="2400" dirty="0"/>
              <a:t>Grid-based: Individual regions of the data space are formed into a grid-like structure</a:t>
            </a:r>
          </a:p>
          <a:p>
            <a:r>
              <a:rPr lang="en-US" altLang="en-US" sz="2400" b="1" dirty="0"/>
              <a:t>Probabilistic and generative models:  </a:t>
            </a:r>
            <a:r>
              <a:rPr lang="en-US" altLang="en-US" sz="2400" dirty="0"/>
              <a:t>Modeling data from a generative process</a:t>
            </a:r>
          </a:p>
          <a:p>
            <a:pPr lvl="2"/>
            <a:r>
              <a:rPr lang="en-US" altLang="en-US" sz="2400" dirty="0"/>
              <a:t>Assume a specific form of the generative model (e.g., mixture of Gaussians)</a:t>
            </a:r>
          </a:p>
          <a:p>
            <a:pPr lvl="2"/>
            <a:r>
              <a:rPr lang="en-US" altLang="en-US" sz="2400" dirty="0"/>
              <a:t>Model parameters are estimated with the Expectation-Maximization (EM) algorithm (using the available dataset, for a maximum likelihood fit)</a:t>
            </a:r>
          </a:p>
          <a:p>
            <a:pPr lvl="2"/>
            <a:r>
              <a:rPr lang="en-US" altLang="en-US" sz="2400" dirty="0"/>
              <a:t>Then estimate the generative probability of the underlying data points</a:t>
            </a:r>
          </a:p>
        </p:txBody>
      </p:sp>
    </p:spTree>
    <p:extLst>
      <p:ext uri="{BB962C8B-B14F-4D97-AF65-F5344CB8AC3E}">
        <p14:creationId xmlns:p14="http://schemas.microsoft.com/office/powerpoint/2010/main" val="2086737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0" y="228600"/>
            <a:ext cx="12192000" cy="762000"/>
          </a:xfrm>
        </p:spPr>
        <p:txBody>
          <a:bodyPr>
            <a:normAutofit/>
          </a:bodyPr>
          <a:lstStyle/>
          <a:p>
            <a:r>
              <a:rPr lang="en-US" altLang="en-US" dirty="0">
                <a:solidFill>
                  <a:prstClr val="black"/>
                </a:solidFill>
              </a:rPr>
              <a:t>Typical Clustering Methodologies (II)</a:t>
            </a:r>
            <a:endParaRPr lang="en-US" altLang="en-US" dirty="0"/>
          </a:p>
        </p:txBody>
      </p:sp>
      <p:sp>
        <p:nvSpPr>
          <p:cNvPr id="4100" name="Rectangle 3"/>
          <p:cNvSpPr>
            <a:spLocks noGrp="1" noChangeArrowheads="1"/>
          </p:cNvSpPr>
          <p:nvPr>
            <p:ph type="body" idx="1"/>
          </p:nvPr>
        </p:nvSpPr>
        <p:spPr>
          <a:xfrm>
            <a:off x="576039" y="1169668"/>
            <a:ext cx="10930915" cy="5450312"/>
          </a:xfrm>
        </p:spPr>
        <p:txBody>
          <a:bodyPr/>
          <a:lstStyle/>
          <a:p>
            <a:r>
              <a:rPr lang="en-US" altLang="en-US" sz="2400" b="1" dirty="0"/>
              <a:t>High-dimensional clustering</a:t>
            </a:r>
          </a:p>
          <a:p>
            <a:pPr lvl="1"/>
            <a:r>
              <a:rPr lang="en-US" altLang="en-US" sz="2400" dirty="0"/>
              <a:t>Subspace clustering: Find clusters on various subspaces</a:t>
            </a:r>
          </a:p>
          <a:p>
            <a:pPr lvl="2"/>
            <a:r>
              <a:rPr lang="en-US" altLang="en-US" sz="2400" dirty="0"/>
              <a:t>Bottom-up, top-down, correlation-based methods vs. </a:t>
            </a:r>
            <a:r>
              <a:rPr lang="el-GR" altLang="en-US" sz="2400" dirty="0">
                <a:ea typeface="Dotum" panose="020B0600000101010101" pitchFamily="34" charset="-127"/>
              </a:rPr>
              <a:t>δ</a:t>
            </a:r>
            <a:r>
              <a:rPr lang="en-US" altLang="en-US" sz="2400" dirty="0"/>
              <a:t>-cluster methods</a:t>
            </a:r>
          </a:p>
          <a:p>
            <a:pPr lvl="1"/>
            <a:r>
              <a:rPr lang="en-US" altLang="en-US" sz="2400" dirty="0"/>
              <a:t>Dimensionality reduction: A vertical form (i.e., columns) of clustering </a:t>
            </a:r>
          </a:p>
          <a:p>
            <a:pPr lvl="3"/>
            <a:r>
              <a:rPr lang="en-US" altLang="en-US" sz="2400" dirty="0"/>
              <a:t>Columns are clustered; may cluster rows and columns together (co-clustering)</a:t>
            </a:r>
          </a:p>
          <a:p>
            <a:pPr lvl="2"/>
            <a:r>
              <a:rPr lang="en-US" altLang="en-US" sz="2400" dirty="0"/>
              <a:t>Probabilistic latent semantic indexing (PLSI) then LDA: Topic modeling of text data</a:t>
            </a:r>
          </a:p>
          <a:p>
            <a:pPr lvl="3"/>
            <a:r>
              <a:rPr lang="en-US" altLang="en-US" sz="2400" dirty="0"/>
              <a:t>A cluster (i.e., topic) is associated with a set of words (i.e., dimensions) and a set of documents (i.e., rows) simultaneously</a:t>
            </a:r>
          </a:p>
          <a:p>
            <a:pPr lvl="2"/>
            <a:r>
              <a:rPr lang="en-US" altLang="en-US" sz="2400" dirty="0"/>
              <a:t>Nonnegative matrix factorization (NMF) (as one kind of co-clustering)</a:t>
            </a:r>
          </a:p>
          <a:p>
            <a:pPr lvl="3"/>
            <a:r>
              <a:rPr lang="en-US" altLang="en-US" sz="2400" dirty="0"/>
              <a:t>A nonnegative matrix A (e.g., word frequencies in documents) can be approximately factorized two non-negative low rank matrices U and V</a:t>
            </a:r>
          </a:p>
          <a:p>
            <a:pPr lvl="2"/>
            <a:r>
              <a:rPr lang="en-US" altLang="en-US" sz="2400" dirty="0"/>
              <a:t>Spectral clustering: Use the </a:t>
            </a:r>
            <a:r>
              <a:rPr lang="en-US" altLang="en-US" sz="2400" i="1" dirty="0"/>
              <a:t>spectrum</a:t>
            </a:r>
            <a:r>
              <a:rPr lang="en-US" altLang="en-US" sz="2400" dirty="0"/>
              <a:t> of the similarity matrix of the data to perform dimensionality reduction for clustering in fewer dimensions</a:t>
            </a:r>
          </a:p>
          <a:p>
            <a:pPr lvl="2"/>
            <a:endParaRPr lang="en-US" altLang="en-US" sz="2400" dirty="0"/>
          </a:p>
        </p:txBody>
      </p:sp>
    </p:spTree>
    <p:extLst>
      <p:ext uri="{BB962C8B-B14F-4D97-AF65-F5344CB8AC3E}">
        <p14:creationId xmlns:p14="http://schemas.microsoft.com/office/powerpoint/2010/main" val="2148509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0" y="228600"/>
            <a:ext cx="12192000" cy="762000"/>
          </a:xfrm>
        </p:spPr>
        <p:txBody>
          <a:bodyPr>
            <a:normAutofit/>
          </a:bodyPr>
          <a:lstStyle/>
          <a:p>
            <a:r>
              <a:rPr lang="en-US" altLang="en-US" dirty="0">
                <a:solidFill>
                  <a:prstClr val="black"/>
                </a:solidFill>
              </a:rPr>
              <a:t>Clustering Different Types of Data (I)</a:t>
            </a:r>
            <a:endParaRPr lang="en-US" altLang="en-US" dirty="0"/>
          </a:p>
        </p:txBody>
      </p:sp>
      <p:sp>
        <p:nvSpPr>
          <p:cNvPr id="4100" name="Rectangle 3"/>
          <p:cNvSpPr>
            <a:spLocks noGrp="1" noChangeArrowheads="1"/>
          </p:cNvSpPr>
          <p:nvPr>
            <p:ph type="body" idx="1"/>
          </p:nvPr>
        </p:nvSpPr>
        <p:spPr>
          <a:xfrm>
            <a:off x="554182" y="1151195"/>
            <a:ext cx="11148291" cy="5450312"/>
          </a:xfrm>
        </p:spPr>
        <p:txBody>
          <a:bodyPr/>
          <a:lstStyle/>
          <a:p>
            <a:r>
              <a:rPr lang="en-US" altLang="en-US" sz="2400" b="1" dirty="0"/>
              <a:t>Numerical data</a:t>
            </a:r>
          </a:p>
          <a:p>
            <a:pPr lvl="1"/>
            <a:r>
              <a:rPr lang="en-US" altLang="en-US" sz="2400" dirty="0"/>
              <a:t>Most earliest clustering algorithms were designed for numerical data</a:t>
            </a:r>
          </a:p>
          <a:p>
            <a:r>
              <a:rPr lang="en-US" altLang="en-US" sz="2400" b="1" dirty="0"/>
              <a:t>Categorical data </a:t>
            </a:r>
            <a:r>
              <a:rPr lang="en-US" altLang="en-US" sz="2400" dirty="0"/>
              <a:t>(including binary data)</a:t>
            </a:r>
          </a:p>
          <a:p>
            <a:pPr lvl="1"/>
            <a:r>
              <a:rPr lang="en-US" altLang="en-US" sz="2400" dirty="0"/>
              <a:t>Discrete data, no natural order (e.g., sex, race, zip-code, and market-basket) </a:t>
            </a:r>
          </a:p>
          <a:p>
            <a:r>
              <a:rPr lang="en-US" altLang="en-US" sz="2400" b="1" dirty="0"/>
              <a:t>Text data</a:t>
            </a:r>
            <a:r>
              <a:rPr lang="en-US" altLang="en-US" sz="2400" dirty="0"/>
              <a:t>:  Popular in social media, Web, and social networks</a:t>
            </a:r>
          </a:p>
          <a:p>
            <a:pPr lvl="1"/>
            <a:r>
              <a:rPr lang="en-US" altLang="en-US" sz="2400" dirty="0"/>
              <a:t>Features:  High-dimensional, sparse, value corresponding to word frequencies</a:t>
            </a:r>
          </a:p>
          <a:p>
            <a:pPr lvl="1"/>
            <a:r>
              <a:rPr lang="en-US" altLang="en-US" sz="2400" dirty="0"/>
              <a:t>Methods: Combination of k-means and agglomerative; topic modeling; co-clustering</a:t>
            </a:r>
          </a:p>
          <a:p>
            <a:r>
              <a:rPr lang="en-US" altLang="zh-CN" sz="2400" b="1" dirty="0">
                <a:ea typeface="SimSun" panose="02010600030101010101" pitchFamily="2" charset="-122"/>
              </a:rPr>
              <a:t>Multimedia data</a:t>
            </a:r>
            <a:r>
              <a:rPr lang="en-US" altLang="zh-CN" sz="2400" dirty="0">
                <a:ea typeface="SimSun" panose="02010600030101010101" pitchFamily="2" charset="-122"/>
              </a:rPr>
              <a:t>: Image, audio, video (e.g., on Flickr, YouTube)</a:t>
            </a:r>
          </a:p>
          <a:p>
            <a:pPr lvl="1"/>
            <a:r>
              <a:rPr lang="en-US" altLang="zh-CN" sz="2400" dirty="0">
                <a:ea typeface="SimSun" panose="02010600030101010101" pitchFamily="2" charset="-122"/>
              </a:rPr>
              <a:t>Multi-modal (often combined with text data)</a:t>
            </a:r>
          </a:p>
          <a:p>
            <a:pPr lvl="1"/>
            <a:r>
              <a:rPr lang="en-US" altLang="zh-CN" sz="2400" dirty="0">
                <a:ea typeface="SimSun" panose="02010600030101010101" pitchFamily="2" charset="-122"/>
              </a:rPr>
              <a:t>Contextual: Containing both behavioral and contextual attributes</a:t>
            </a:r>
          </a:p>
          <a:p>
            <a:pPr lvl="2"/>
            <a:r>
              <a:rPr lang="en-US" altLang="zh-CN" sz="2400" dirty="0">
                <a:ea typeface="SimSun" panose="02010600030101010101" pitchFamily="2" charset="-122"/>
              </a:rPr>
              <a:t>Images:  Position of a pixel represents its context, value represents its behavior</a:t>
            </a:r>
          </a:p>
          <a:p>
            <a:pPr lvl="2"/>
            <a:r>
              <a:rPr lang="en-US" altLang="zh-CN" sz="2400" dirty="0">
                <a:ea typeface="SimSun" panose="02010600030101010101" pitchFamily="2" charset="-122"/>
              </a:rPr>
              <a:t>Video and music data:  Temporal ordering of records represents its meaning</a:t>
            </a:r>
          </a:p>
        </p:txBody>
      </p:sp>
    </p:spTree>
    <p:extLst>
      <p:ext uri="{BB962C8B-B14F-4D97-AF65-F5344CB8AC3E}">
        <p14:creationId xmlns:p14="http://schemas.microsoft.com/office/powerpoint/2010/main" val="366529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0" y="228600"/>
            <a:ext cx="12192000" cy="762000"/>
          </a:xfrm>
        </p:spPr>
        <p:txBody>
          <a:bodyPr>
            <a:normAutofit/>
          </a:bodyPr>
          <a:lstStyle/>
          <a:p>
            <a:r>
              <a:rPr lang="en-US" altLang="en-US" dirty="0">
                <a:solidFill>
                  <a:prstClr val="black"/>
                </a:solidFill>
              </a:rPr>
              <a:t>Clustering Different Types of Data (II)</a:t>
            </a:r>
            <a:endParaRPr lang="en-US" altLang="en-US" dirty="0"/>
          </a:p>
        </p:txBody>
      </p:sp>
      <p:sp>
        <p:nvSpPr>
          <p:cNvPr id="4100" name="Rectangle 3"/>
          <p:cNvSpPr>
            <a:spLocks noGrp="1" noChangeArrowheads="1"/>
          </p:cNvSpPr>
          <p:nvPr>
            <p:ph type="body" idx="1"/>
          </p:nvPr>
        </p:nvSpPr>
        <p:spPr>
          <a:xfrm>
            <a:off x="554182" y="1151195"/>
            <a:ext cx="11206269" cy="5450312"/>
          </a:xfrm>
        </p:spPr>
        <p:txBody>
          <a:bodyPr/>
          <a:lstStyle/>
          <a:p>
            <a:r>
              <a:rPr lang="en-US" altLang="zh-CN" sz="2400" b="1" dirty="0">
                <a:ea typeface="SimSun" panose="02010600030101010101" pitchFamily="2" charset="-122"/>
              </a:rPr>
              <a:t>Time-series data</a:t>
            </a:r>
            <a:r>
              <a:rPr lang="en-US" altLang="zh-CN" sz="2400" dirty="0">
                <a:ea typeface="SimSun" panose="02010600030101010101" pitchFamily="2" charset="-122"/>
              </a:rPr>
              <a:t>: Sensor data, stock markets, temporal tracking, forecasting, etc.</a:t>
            </a:r>
          </a:p>
          <a:p>
            <a:pPr lvl="1"/>
            <a:r>
              <a:rPr lang="en-US" altLang="zh-CN" sz="2400" dirty="0">
                <a:ea typeface="SimSun" panose="02010600030101010101" pitchFamily="2" charset="-122"/>
              </a:rPr>
              <a:t>Data are temporally dependent</a:t>
            </a:r>
          </a:p>
          <a:p>
            <a:pPr lvl="1"/>
            <a:r>
              <a:rPr lang="en-US" altLang="zh-CN" sz="2400" dirty="0">
                <a:ea typeface="SimSun" panose="02010600030101010101" pitchFamily="2" charset="-122"/>
              </a:rPr>
              <a:t>Time: contextual attribute; data value: behavioral attribute</a:t>
            </a:r>
          </a:p>
          <a:p>
            <a:pPr lvl="1"/>
            <a:r>
              <a:rPr lang="en-US" altLang="zh-CN" sz="2400" dirty="0">
                <a:ea typeface="SimSun" panose="02010600030101010101" pitchFamily="2" charset="-122"/>
              </a:rPr>
              <a:t>Correlation-based online analysis (e.g., online clustering of stock to find stock tickers)</a:t>
            </a:r>
          </a:p>
          <a:p>
            <a:pPr lvl="1"/>
            <a:r>
              <a:rPr lang="en-US" altLang="zh-CN" sz="2400" dirty="0">
                <a:ea typeface="SimSun" panose="02010600030101010101" pitchFamily="2" charset="-122"/>
              </a:rPr>
              <a:t>Shape-based offline analysis (e.g., cluster ECG based on overall shapes)</a:t>
            </a:r>
          </a:p>
          <a:p>
            <a:r>
              <a:rPr lang="en-US" altLang="zh-CN" sz="2400" b="1" dirty="0">
                <a:ea typeface="SimSun" panose="02010600030101010101" pitchFamily="2" charset="-122"/>
              </a:rPr>
              <a:t>Sequence data</a:t>
            </a:r>
            <a:r>
              <a:rPr lang="en-US" altLang="zh-CN" sz="2400" dirty="0">
                <a:ea typeface="SimSun" panose="02010600030101010101" pitchFamily="2" charset="-122"/>
              </a:rPr>
              <a:t>:  Weblogs, biological sequences, system command sequences</a:t>
            </a:r>
          </a:p>
          <a:p>
            <a:pPr lvl="1"/>
            <a:r>
              <a:rPr lang="en-US" altLang="zh-CN" sz="2400" dirty="0">
                <a:ea typeface="SimSun" panose="02010600030101010101" pitchFamily="2" charset="-122"/>
              </a:rPr>
              <a:t>Contextual attribute: Placement (rather than time)</a:t>
            </a:r>
          </a:p>
          <a:p>
            <a:pPr lvl="1"/>
            <a:r>
              <a:rPr lang="en-US" altLang="zh-CN" sz="2400" dirty="0">
                <a:ea typeface="SimSun" panose="02010600030101010101" pitchFamily="2" charset="-122"/>
              </a:rPr>
              <a:t>Similarity functions: Hamming distance, edit distance, longest common subsequence</a:t>
            </a:r>
          </a:p>
          <a:p>
            <a:pPr lvl="1"/>
            <a:r>
              <a:rPr lang="en-US" altLang="zh-CN" sz="2400" dirty="0">
                <a:ea typeface="SimSun" panose="02010600030101010101" pitchFamily="2" charset="-122"/>
              </a:rPr>
              <a:t>Sequence clustering: Suffix tree; generative model (e.g., Hidden Markov Model)</a:t>
            </a:r>
          </a:p>
          <a:p>
            <a:r>
              <a:rPr lang="en-US" altLang="zh-CN" sz="2400" b="1" dirty="0">
                <a:ea typeface="SimSun" panose="02010600030101010101" pitchFamily="2" charset="-122"/>
              </a:rPr>
              <a:t>Stream data</a:t>
            </a:r>
            <a:r>
              <a:rPr lang="en-US" altLang="zh-CN" sz="2400" dirty="0">
                <a:ea typeface="SimSun" panose="02010600030101010101" pitchFamily="2" charset="-122"/>
              </a:rPr>
              <a:t>: </a:t>
            </a:r>
          </a:p>
          <a:p>
            <a:pPr lvl="1"/>
            <a:r>
              <a:rPr lang="en-US" altLang="zh-CN" sz="2400" dirty="0">
                <a:ea typeface="SimSun" panose="02010600030101010101" pitchFamily="2" charset="-122"/>
              </a:rPr>
              <a:t>Real-time, evolution and concept drift, single pass algorithm</a:t>
            </a:r>
          </a:p>
          <a:p>
            <a:pPr lvl="1"/>
            <a:r>
              <a:rPr lang="en-US" altLang="zh-CN" sz="2400" dirty="0">
                <a:ea typeface="SimSun" panose="02010600030101010101" pitchFamily="2" charset="-122"/>
              </a:rPr>
              <a:t>Create efficient intermediate representation, e.g., micro-clustering</a:t>
            </a:r>
          </a:p>
        </p:txBody>
      </p:sp>
    </p:spTree>
    <p:extLst>
      <p:ext uri="{BB962C8B-B14F-4D97-AF65-F5344CB8AC3E}">
        <p14:creationId xmlns:p14="http://schemas.microsoft.com/office/powerpoint/2010/main" val="3362798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22470</TotalTime>
  <Words>10082</Words>
  <Application>Microsoft Office PowerPoint</Application>
  <PresentationFormat>寬螢幕</PresentationFormat>
  <Paragraphs>1419</Paragraphs>
  <Slides>101</Slides>
  <Notes>93</Notes>
  <HiddenSlides>7</HiddenSlides>
  <MMClips>0</MMClips>
  <ScaleCrop>false</ScaleCrop>
  <HeadingPairs>
    <vt:vector size="8" baseType="variant">
      <vt:variant>
        <vt:lpstr>使用字型</vt:lpstr>
      </vt:variant>
      <vt:variant>
        <vt:i4>15</vt:i4>
      </vt:variant>
      <vt:variant>
        <vt:lpstr>佈景主題</vt:lpstr>
      </vt:variant>
      <vt:variant>
        <vt:i4>1</vt:i4>
      </vt:variant>
      <vt:variant>
        <vt:lpstr>內嵌 OLE 伺服程式</vt:lpstr>
      </vt:variant>
      <vt:variant>
        <vt:i4>4</vt:i4>
      </vt:variant>
      <vt:variant>
        <vt:lpstr>投影片標題</vt:lpstr>
      </vt:variant>
      <vt:variant>
        <vt:i4>101</vt:i4>
      </vt:variant>
    </vt:vector>
  </HeadingPairs>
  <TitlesOfParts>
    <vt:vector size="121" baseType="lpstr">
      <vt:lpstr>Dotum</vt:lpstr>
      <vt:lpstr>Gulim</vt:lpstr>
      <vt:lpstr>SimSun</vt:lpstr>
      <vt:lpstr>SimSun</vt:lpstr>
      <vt:lpstr>Small Fonts</vt:lpstr>
      <vt:lpstr>新細明體</vt:lpstr>
      <vt:lpstr>新細明體</vt:lpstr>
      <vt:lpstr>Arial</vt:lpstr>
      <vt:lpstr>Berlin Sans FB Demi</vt:lpstr>
      <vt:lpstr>Calibri</vt:lpstr>
      <vt:lpstr>Cambria Math</vt:lpstr>
      <vt:lpstr>Symbol</vt:lpstr>
      <vt:lpstr>Tahoma</vt:lpstr>
      <vt:lpstr>Times New Roman</vt:lpstr>
      <vt:lpstr>Wingdings</vt:lpstr>
      <vt:lpstr>Retrospect</vt:lpstr>
      <vt:lpstr>Equation</vt:lpstr>
      <vt:lpstr>SmartDraw</vt:lpstr>
      <vt:lpstr>Worksheet</vt:lpstr>
      <vt:lpstr>Document</vt:lpstr>
      <vt:lpstr>Data Mining: Concepts and Principles Chapter 10. Cluster Analysis</vt:lpstr>
      <vt:lpstr>Chapter 10. Cluster Analysis: Basic Concepts and Methods</vt:lpstr>
      <vt:lpstr>Cluster Analysis: An Introduction</vt:lpstr>
      <vt:lpstr>What Is Cluster Analysis?</vt:lpstr>
      <vt:lpstr>What Is Good Clustering?</vt:lpstr>
      <vt:lpstr>Cluster Analysis: Applications</vt:lpstr>
      <vt:lpstr>Considerations for Cluster Analysis</vt:lpstr>
      <vt:lpstr>Requirements and Challenges</vt:lpstr>
      <vt:lpstr>Chapter 10. Cluster Analysis: Basic Concepts and Methods</vt:lpstr>
      <vt:lpstr>Partitioning-Based Clustering Methods</vt:lpstr>
      <vt:lpstr>Partitioning Algorithms: Basic Concepts</vt:lpstr>
      <vt:lpstr>The K-Means Clustering Method </vt:lpstr>
      <vt:lpstr>Example: K-Means Clustering</vt:lpstr>
      <vt:lpstr>Discussion on the K-Means Method</vt:lpstr>
      <vt:lpstr>Variations of K-Means</vt:lpstr>
      <vt:lpstr>Poor Initialization in K-Means May Lead to Poor Clustering</vt:lpstr>
      <vt:lpstr>Initialization of K-Means: Problem and Solution</vt:lpstr>
      <vt:lpstr>Handling Outliers: From K-Means to K-Medoids</vt:lpstr>
      <vt:lpstr>PAM: A Typical K-Medoids Algorithm</vt:lpstr>
      <vt:lpstr>Discussion on K-Medoids Clustering</vt:lpstr>
      <vt:lpstr>K-Medians: Handling Outliers by Computing Medians </vt:lpstr>
      <vt:lpstr>K-Modes: Clustering Categorical Data</vt:lpstr>
      <vt:lpstr>Kernel K-Means Clustering</vt:lpstr>
      <vt:lpstr>Kernel Functions and Kernel K-Means Clustering</vt:lpstr>
      <vt:lpstr>Example: Kernel Functions and Kernel K-Means Clustering</vt:lpstr>
      <vt:lpstr>Example: Kernel K-Means Clustering</vt:lpstr>
      <vt:lpstr>Chapter 10. Cluster Analysis: Basic Concepts and Methods</vt:lpstr>
      <vt:lpstr>Hierarchical Clustering Methods</vt:lpstr>
      <vt:lpstr>Hierarchical Clustering: Basic Concepts</vt:lpstr>
      <vt:lpstr>Dendrogram: Shows How Clusters are Merged</vt:lpstr>
      <vt:lpstr>Agglomerative Clustering Algorithm</vt:lpstr>
      <vt:lpstr>Single Link vs. Complete Link in Hierarchical Clustering</vt:lpstr>
      <vt:lpstr>Agglomerative Clustering: Average vs. Centroid Links</vt:lpstr>
      <vt:lpstr>Divisive Clustering</vt:lpstr>
      <vt:lpstr>More on Algorithm Design for Divisive Clustering</vt:lpstr>
      <vt:lpstr>Extensions to Hierarchical Clustering</vt:lpstr>
      <vt:lpstr>BIRCH (Balanced Iterative Reducing and Clustering Using Hierarchies)</vt:lpstr>
      <vt:lpstr>Clustering Feature Vector in BIRCH</vt:lpstr>
      <vt:lpstr>Measures of Cluster: Centroid, Radius and Diameter</vt:lpstr>
      <vt:lpstr>The CF Tree Structure in BIRCH</vt:lpstr>
      <vt:lpstr>BIRCH: A Scalable and Flexible Clustering Method</vt:lpstr>
      <vt:lpstr>CURE: Clustering Using Representatives</vt:lpstr>
      <vt:lpstr>CHAMELEON: Hierarchical Clustering Using Dynamic Modeling  </vt:lpstr>
      <vt:lpstr>Overall Framework of CHAMELEON</vt:lpstr>
      <vt:lpstr>KNN Graphs and Interconnectivity</vt:lpstr>
      <vt:lpstr>Relative Closeness &amp; Merge of Sub-Clusters</vt:lpstr>
      <vt:lpstr>CHAMELEON: Clustering Complex Objects</vt:lpstr>
      <vt:lpstr>Probabilistic Hierarchical Clustering</vt:lpstr>
      <vt:lpstr>Generative Model</vt:lpstr>
      <vt:lpstr>Gaussian Distribution</vt:lpstr>
      <vt:lpstr>A Probabilistic Hierarchical Clustering Algorithm</vt:lpstr>
      <vt:lpstr>Chapter 10. Cluster Analysis: Basic Concepts and Methods</vt:lpstr>
      <vt:lpstr>Density-Based and Grid-Based Clustering Methods</vt:lpstr>
      <vt:lpstr>Density-Based Clustering Methods</vt:lpstr>
      <vt:lpstr>DBSCAN: A Density-Based Spatial Clustering Algorithm</vt:lpstr>
      <vt:lpstr>DBSCAN: Density-Reachable and Density-Connected</vt:lpstr>
      <vt:lpstr>DBSCAN: The Algorithm</vt:lpstr>
      <vt:lpstr>DBSCAN Is Sensitive to the Setting of Parameters</vt:lpstr>
      <vt:lpstr>OPTICS: Ordering Points To Identify Clustering Structure</vt:lpstr>
      <vt:lpstr>OPTICS: An Extension from DBSCAN</vt:lpstr>
      <vt:lpstr>OPTICS: Finding Hierarchically Nested Clustering Structures </vt:lpstr>
      <vt:lpstr>Grid-Based Clustering Methods </vt:lpstr>
      <vt:lpstr>STING: A Statistical Information Grid Approach</vt:lpstr>
      <vt:lpstr>Query Processing in STING and Its Analysis</vt:lpstr>
      <vt:lpstr>CLIQUE: Grid-Based Subspace Clustering</vt:lpstr>
      <vt:lpstr>CLIQUE: SubSpace Clustering with Aprori Pruning</vt:lpstr>
      <vt:lpstr>Major Steps of the CLIQUE Algorithm</vt:lpstr>
      <vt:lpstr>Additional Comments on CLIQUE</vt:lpstr>
      <vt:lpstr>Chapter 10. Cluster Analysis: Basic Concepts and Methods</vt:lpstr>
      <vt:lpstr>Clustering Validation</vt:lpstr>
      <vt:lpstr> Clustering Validation and Assessment</vt:lpstr>
      <vt:lpstr>Measuring Clustering Quality</vt:lpstr>
      <vt:lpstr>Measuring Clustering Quality: External Methods </vt:lpstr>
      <vt:lpstr>Commonly Used External Measures</vt:lpstr>
      <vt:lpstr>Matching-Based Measures (I):  Purity vs. Maximum Matching</vt:lpstr>
      <vt:lpstr>Matching-Based Measures (II): F-Measure</vt:lpstr>
      <vt:lpstr>Entropy-Based Measures (I): Conditional Entropy</vt:lpstr>
      <vt:lpstr>Entropy-Based Measures (II):  Normalized Mutual Information (NMI)</vt:lpstr>
      <vt:lpstr>Pairwise Measures: Four Possibilities for Truth Assignment</vt:lpstr>
      <vt:lpstr>Pairwise Measures: Jaccard Coefficient and Rand Statistic</vt:lpstr>
      <vt:lpstr>Internal Measures (I): BetaCV Measure</vt:lpstr>
      <vt:lpstr>Internal Measures (II): Normalized Cut and Modularity</vt:lpstr>
      <vt:lpstr>Relative Measure</vt:lpstr>
      <vt:lpstr>Cluster Stability</vt:lpstr>
      <vt:lpstr>Other Methods for Finding K, the Number of Clusters</vt:lpstr>
      <vt:lpstr>Clustering Tendency: Whether the Data Contains Inherent Grouping Structure</vt:lpstr>
      <vt:lpstr>Testing Clustering Tendency: A Spatial Histogram Approach</vt:lpstr>
      <vt:lpstr>Chapter 10. Cluster Analysis: Basic Concepts and Methods</vt:lpstr>
      <vt:lpstr>Summary</vt:lpstr>
      <vt:lpstr>References: (I) Cluster Analysis: An Introduction</vt:lpstr>
      <vt:lpstr>References: (II) Partitioning Methods </vt:lpstr>
      <vt:lpstr>References: (III) Hierarchical Methods </vt:lpstr>
      <vt:lpstr>References: (IV) Density- and Grid-Based Methods </vt:lpstr>
      <vt:lpstr>References: (IV) Evaluation of Clustering </vt:lpstr>
      <vt:lpstr>Cluster Analysis: A Multi-Dimensional Categorization</vt:lpstr>
      <vt:lpstr>Typical Clustering Methodologies (I)</vt:lpstr>
      <vt:lpstr>Typical Clustering Methodologies (II)</vt:lpstr>
      <vt:lpstr>Clustering Different Types of Data (I)</vt:lpstr>
      <vt:lpstr>Clustering Different Types of Data (II)</vt:lpstr>
      <vt:lpstr>Clustering Different Types of Data (III)</vt:lpstr>
      <vt:lpstr>User Insights and Interactions in Clustering</vt:lpstr>
    </vt:vector>
  </TitlesOfParts>
  <Company>UIUC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Latent Entity Structures</dc:title>
  <dc:creator>Jiawei Han</dc:creator>
  <cp:lastModifiedBy>Windows 使用者</cp:lastModifiedBy>
  <cp:revision>995</cp:revision>
  <cp:lastPrinted>2015-09-24T15:46:10Z</cp:lastPrinted>
  <dcterms:created xsi:type="dcterms:W3CDTF">2014-06-02T15:06:14Z</dcterms:created>
  <dcterms:modified xsi:type="dcterms:W3CDTF">2023-10-18T08:17:03Z</dcterms:modified>
</cp:coreProperties>
</file>