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36"/>
  </p:notesMasterIdLst>
  <p:handoutMasterIdLst>
    <p:handoutMasterId r:id="rId37"/>
  </p:handoutMasterIdLst>
  <p:sldIdLst>
    <p:sldId id="409" r:id="rId2"/>
    <p:sldId id="463" r:id="rId3"/>
    <p:sldId id="464" r:id="rId4"/>
    <p:sldId id="410" r:id="rId5"/>
    <p:sldId id="411" r:id="rId6"/>
    <p:sldId id="412" r:id="rId7"/>
    <p:sldId id="413" r:id="rId8"/>
    <p:sldId id="414" r:id="rId9"/>
    <p:sldId id="415" r:id="rId10"/>
    <p:sldId id="454" r:id="rId11"/>
    <p:sldId id="456" r:id="rId12"/>
    <p:sldId id="416" r:id="rId13"/>
    <p:sldId id="453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32" r:id="rId30"/>
    <p:sldId id="433" r:id="rId31"/>
    <p:sldId id="434" r:id="rId32"/>
    <p:sldId id="462" r:id="rId33"/>
    <p:sldId id="436" r:id="rId34"/>
    <p:sldId id="465" r:id="rId35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04" autoAdjust="0"/>
    <p:restoredTop sz="86871" autoAdjust="0"/>
  </p:normalViewPr>
  <p:slideViewPr>
    <p:cSldViewPr>
      <p:cViewPr varScale="1">
        <p:scale>
          <a:sx n="90" d="100"/>
          <a:sy n="90" d="100"/>
        </p:scale>
        <p:origin x="72" y="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17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19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21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25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27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C5E02-D1A9-3348-91F2-7B092968B812}" type="slidenum">
              <a:rPr lang="en-US"/>
              <a:pPr/>
              <a:t>29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5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7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3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Searching for a path (sequence of edits) from the start string to the final string:</a:t>
            </a:r>
          </a:p>
          <a:p>
            <a:pPr lvl="1"/>
            <a:r>
              <a:rPr lang="en-US" b="1" dirty="0"/>
              <a:t>Initial state</a:t>
            </a:r>
            <a:r>
              <a:rPr lang="en-US" dirty="0"/>
              <a:t>: the word we’re transforming</a:t>
            </a:r>
          </a:p>
          <a:p>
            <a:pPr lvl="1"/>
            <a:r>
              <a:rPr lang="en-US" b="1" dirty="0"/>
              <a:t>Operators</a:t>
            </a:r>
            <a:r>
              <a:rPr lang="en-US" dirty="0"/>
              <a:t>: insert, delete, substitute</a:t>
            </a:r>
          </a:p>
          <a:p>
            <a:pPr lvl="1"/>
            <a:r>
              <a:rPr lang="en-US" b="1" dirty="0"/>
              <a:t>Goal state</a:t>
            </a:r>
            <a:r>
              <a:rPr lang="en-US" dirty="0"/>
              <a:t>:  the word we’re trying to get to</a:t>
            </a:r>
          </a:p>
          <a:p>
            <a:pPr lvl="1"/>
            <a:r>
              <a:rPr lang="en-US" b="1" dirty="0"/>
              <a:t>Path cost</a:t>
            </a:r>
            <a:r>
              <a:rPr lang="en-US" dirty="0"/>
              <a:t>: what we want to minimize: the number of edits</a:t>
            </a:r>
          </a:p>
          <a:p>
            <a:endParaRPr lang="en-US" dirty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3CF9962-03DC-2041-84E0-503C14DE85D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385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as Search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the space of all edit sequences is huge!</a:t>
            </a:r>
          </a:p>
          <a:p>
            <a:pPr lvl="1"/>
            <a:r>
              <a:rPr lang="en-US"/>
              <a:t>We can’t afford to navigate naïvely</a:t>
            </a:r>
          </a:p>
          <a:p>
            <a:pPr lvl="1"/>
            <a:r>
              <a:rPr lang="en-US"/>
              <a:t>Lots of distinct paths wind up at the same state.</a:t>
            </a:r>
          </a:p>
          <a:p>
            <a:pPr lvl="2"/>
            <a:r>
              <a:rPr lang="en-US"/>
              <a:t>We don’t have to keep track of all of them</a:t>
            </a:r>
          </a:p>
          <a:p>
            <a:pPr lvl="2"/>
            <a:r>
              <a:rPr lang="en-US"/>
              <a:t>Just the shortest path to each of those revisted states.</a:t>
            </a:r>
          </a:p>
          <a:p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C4191803-DA13-374C-8019-58379243383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For two strings</a:t>
            </a:r>
          </a:p>
          <a:p>
            <a:pPr lvl="1"/>
            <a:r>
              <a:rPr lang="en-US" sz="2400" dirty="0"/>
              <a:t>X of length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Y of length </a:t>
            </a:r>
            <a:r>
              <a:rPr lang="en-US" sz="2400" i="1" dirty="0"/>
              <a:t>m</a:t>
            </a:r>
            <a:endParaRPr lang="en-US" sz="2400" i="1" baseline="-25000" dirty="0"/>
          </a:p>
          <a:p>
            <a:r>
              <a:rPr lang="en-US" sz="2800" dirty="0"/>
              <a:t>We define D(</a:t>
            </a:r>
            <a:r>
              <a:rPr lang="en-US" sz="2800" i="1" dirty="0" err="1"/>
              <a:t>i,j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the edit distance between X[1..</a:t>
            </a:r>
            <a:r>
              <a:rPr lang="en-US" sz="2400" i="1" dirty="0"/>
              <a:t>i</a:t>
            </a:r>
            <a:r>
              <a:rPr lang="en-US" sz="2400" dirty="0"/>
              <a:t>] and Y[1..</a:t>
            </a:r>
            <a:r>
              <a:rPr lang="en-US" sz="2400" i="1" dirty="0"/>
              <a:t>j</a:t>
            </a:r>
            <a:r>
              <a:rPr lang="en-US" sz="2400" dirty="0"/>
              <a:t>] </a:t>
            </a:r>
          </a:p>
          <a:p>
            <a:pPr lvl="2"/>
            <a:r>
              <a:rPr lang="en-US" sz="2200" dirty="0"/>
              <a:t>i.e., the first </a:t>
            </a:r>
            <a:r>
              <a:rPr lang="en-US" sz="2200" i="1" dirty="0" err="1"/>
              <a:t>i</a:t>
            </a:r>
            <a:r>
              <a:rPr lang="en-US" sz="2200" dirty="0"/>
              <a:t> characters of X and the first </a:t>
            </a:r>
            <a:r>
              <a:rPr lang="en-US" sz="2200" i="1" dirty="0"/>
              <a:t>j</a:t>
            </a:r>
            <a:r>
              <a:rPr lang="en-US" sz="2200" dirty="0"/>
              <a:t> characters of Y</a:t>
            </a:r>
          </a:p>
          <a:p>
            <a:pPr lvl="1"/>
            <a:r>
              <a:rPr lang="en-US" sz="2400" dirty="0"/>
              <a:t>The edit distance between X and Y is thus D(</a:t>
            </a:r>
            <a:r>
              <a:rPr lang="en-US" sz="2400" i="1" dirty="0" err="1"/>
              <a:t>n,m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6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0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for</a:t>
            </a:r>
            <a:br>
              <a:rPr lang="en-US" dirty="0"/>
            </a:br>
            <a:r>
              <a:rPr lang="en-US" dirty="0"/>
              <a:t>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Dynamic programming</a:t>
            </a:r>
            <a:r>
              <a:rPr lang="en-US" dirty="0"/>
              <a:t>: A tabular computation of D(</a:t>
            </a:r>
            <a:r>
              <a:rPr lang="en-US" i="1" dirty="0" err="1"/>
              <a:t>n,m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Solving problems by combining solutions to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compute larger D(</a:t>
            </a:r>
            <a:r>
              <a:rPr lang="en-US" dirty="0" err="1"/>
              <a:t>i,j</a:t>
            </a:r>
            <a:r>
              <a:rPr lang="en-US" dirty="0"/>
              <a:t>) based on previously computed smaller values</a:t>
            </a:r>
          </a:p>
          <a:p>
            <a:pPr lvl="1"/>
            <a:r>
              <a:rPr lang="en-US" dirty="0"/>
              <a:t>i.e., compute 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D(i-1,j-1) +   2;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0;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581400" y="31813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715000" y="3838575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/>
        </p:nvGraphicFramePr>
        <p:xfrm>
          <a:off x="990600" y="1028700"/>
          <a:ext cx="6934200" cy="38528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3086100"/>
            <a:ext cx="457200" cy="97155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57350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8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625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4933"/>
              </p:ext>
            </p:extLst>
          </p:nvPr>
        </p:nvGraphicFramePr>
        <p:xfrm>
          <a:off x="1219200" y="1352550"/>
          <a:ext cx="6934200" cy="327660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Ch.2</a:t>
            </a:r>
            <a:r>
              <a:rPr lang="en-US" altLang="zh-TW" dirty="0"/>
              <a:t>: </a:t>
            </a:r>
            <a:r>
              <a:rPr lang="en-US" altLang="zh-TW" dirty="0" smtClean="0"/>
              <a:t>Regular </a:t>
            </a:r>
            <a:r>
              <a:rPr lang="en-US" altLang="zh-TW" dirty="0"/>
              <a:t>Expressions, Text Normalization, Edit Distance,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Dan </a:t>
            </a:r>
            <a:r>
              <a:rPr lang="en-US" altLang="zh-TW" dirty="0" err="1"/>
              <a:t>Jurafsky</a:t>
            </a:r>
            <a:r>
              <a:rPr lang="en-US" altLang="zh-TW" dirty="0"/>
              <a:t> and James H. Martin. Speech and Language Processing (3rd ed. draft)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B36E-EF5A-4F9F-B024-4E0D63E1172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672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13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Edit distance isn’t sufficient</a:t>
            </a:r>
          </a:p>
          <a:p>
            <a:pPr lvl="1"/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</a:t>
            </a:r>
            <a:r>
              <a:rPr lang="en-US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 </a:t>
            </a:r>
          </a:p>
          <a:p>
            <a:pPr lvl="1"/>
            <a:r>
              <a:rPr lang="en-US" dirty="0"/>
              <a:t>Trace back the path from the upper right corner to read off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94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MinEdit with Backtrace</a:t>
            </a: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50"/>
            <a:ext cx="8229600" cy="328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132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742950"/>
          </a:xfrm>
        </p:spPr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Backtrace</a:t>
            </a:r>
            <a:r>
              <a:rPr lang="en-US" dirty="0"/>
              <a:t> to Minimum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1800" dirty="0"/>
              <a:t>Base conditions:                                                        Termination: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D(i,0)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        D(0,j) = j         D(N,M) is distance </a:t>
            </a:r>
            <a:endParaRPr lang="en-US" sz="1800" i="1" dirty="0"/>
          </a:p>
          <a:p>
            <a:pPr algn="just"/>
            <a:r>
              <a:rPr lang="en-US" sz="1800" dirty="0"/>
              <a:t>Recurrence Relation</a:t>
            </a:r>
            <a:r>
              <a:rPr lang="en-US" sz="1800" i="1" dirty="0"/>
              <a:t>:</a:t>
            </a:r>
            <a:endParaRPr lang="en-US" sz="1600" i="1" dirty="0"/>
          </a:p>
          <a:p>
            <a:pPr marL="457200" lvl="1" indent="0">
              <a:buClr>
                <a:srgbClr val="000066"/>
              </a:buClr>
              <a:buNone/>
            </a:pPr>
            <a:r>
              <a:rPr lang="en-US" sz="1600" dirty="0">
                <a:latin typeface="Courier"/>
                <a:cs typeface="Courier"/>
              </a:rPr>
              <a:t>For each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 For each  j = 1…N</a:t>
            </a:r>
            <a:endParaRPr lang="en-US" sz="1800" i="1" dirty="0"/>
          </a:p>
          <a:p>
            <a:pPr lvl="1" algn="just">
              <a:lnSpc>
                <a:spcPct val="130000"/>
              </a:lnSpc>
              <a:buFont typeface="Wingdings" charset="2"/>
              <a:buNone/>
            </a:pPr>
            <a:r>
              <a:rPr lang="en-US" sz="1600" i="1" dirty="0">
                <a:latin typeface="Courier"/>
                <a:cs typeface="Courier"/>
              </a:rPr>
              <a:t>                      </a:t>
            </a:r>
            <a:r>
              <a:rPr lang="en-US" sz="16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ourier"/>
                <a:cs typeface="Courier"/>
              </a:rPr>
              <a:t>         D(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min  D(i,j-1) + 1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D(i-1,j-1) +  2;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         0;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= Y(j)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LEFT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</a:t>
            </a:r>
            <a:r>
              <a:rPr lang="en-US" sz="1600" dirty="0" err="1">
                <a:latin typeface="Courier"/>
                <a:cs typeface="Courier"/>
              </a:rPr>
              <a:t>ptr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DOWN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DIAG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200400" y="2724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334000" y="335280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3048000" y="3867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3962400" y="39433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3962400" y="4248150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3962400" y="4552950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493235" y="31051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486400" y="2792988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391400" y="3402588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522550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857250"/>
          </a:xfrm>
        </p:spPr>
        <p:txBody>
          <a:bodyPr/>
          <a:lstStyle/>
          <a:p>
            <a:r>
              <a:rPr lang="en-US" dirty="0"/>
              <a:t>The Distance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00600"/>
            <a:ext cx="3276600" cy="3429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 flipV="1">
            <a:off x="1219200" y="1428750"/>
            <a:ext cx="3810000" cy="281940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143000" y="42481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 flipH="1" flipV="1">
            <a:off x="-617857" y="2638395"/>
            <a:ext cx="29718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410200" y="1504950"/>
            <a:ext cx="3352800" cy="2616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Every non-decreasing path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from (0,0) to (M, N)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corresponds to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an alignment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of the two sequences</a:t>
            </a:r>
          </a:p>
          <a:p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5257800" y="4095750"/>
            <a:ext cx="380598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A4001D"/>
                </a:solidFill>
                <a:latin typeface="Arial Unicode MS" charset="0"/>
              </a:rPr>
              <a:t>An optimal alignment is composed of optimal </a:t>
            </a:r>
            <a:r>
              <a:rPr lang="en-US" sz="1800" dirty="0" err="1">
                <a:solidFill>
                  <a:srgbClr val="A4001D"/>
                </a:solidFill>
                <a:latin typeface="Arial Unicode MS" charset="0"/>
              </a:rPr>
              <a:t>subalignments</a:t>
            </a:r>
            <a:endParaRPr lang="en-US" sz="1800" dirty="0">
              <a:solidFill>
                <a:srgbClr val="A4001D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 err="1"/>
              <a:t>Backtrace</a:t>
            </a:r>
            <a:endParaRPr lang="en-US" dirty="0"/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29124"/>
            <a:ext cx="4838700" cy="201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913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  <a:endParaRPr lang="en-US" sz="3200" dirty="0"/>
          </a:p>
          <a:p>
            <a:r>
              <a:rPr lang="en-US" sz="3200" dirty="0"/>
              <a:t>Space: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</a:p>
          <a:p>
            <a:r>
              <a:rPr lang="en-US" sz="3200" dirty="0" err="1"/>
              <a:t>Backtrace</a:t>
            </a:r>
            <a:endParaRPr lang="en-US" sz="3200" dirty="0"/>
          </a:p>
          <a:p>
            <a:pPr lvl="1">
              <a:buFont typeface="Wingdings" charset="2"/>
              <a:buNone/>
            </a:pPr>
            <a:r>
              <a:rPr lang="en-US" sz="2800" dirty="0"/>
              <a:t>			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0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11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Edit Distance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would we add weights to the computation?</a:t>
            </a:r>
          </a:p>
          <a:p>
            <a:pPr lvl="1"/>
            <a:r>
              <a:rPr lang="en-US" dirty="0"/>
              <a:t>Spell Correction: some letters are more likely to be mistyped than others</a:t>
            </a:r>
          </a:p>
          <a:p>
            <a:pPr lvl="1"/>
            <a:r>
              <a:rPr lang="en-US" dirty="0"/>
              <a:t>Biology: certain kinds of deletions or insertions are more likely than others</a:t>
            </a:r>
          </a:p>
        </p:txBody>
      </p:sp>
    </p:spTree>
    <p:extLst>
      <p:ext uri="{BB962C8B-B14F-4D97-AF65-F5344CB8AC3E}">
        <p14:creationId xmlns:p14="http://schemas.microsoft.com/office/powerpoint/2010/main" val="98915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Definition of Minimum Edit Distance</a:t>
            </a:r>
          </a:p>
          <a:p>
            <a:r>
              <a:rPr lang="en-US" altLang="zh-TW" dirty="0" smtClean="0"/>
              <a:t>Computing Minimum Edit Distance</a:t>
            </a:r>
          </a:p>
          <a:p>
            <a:r>
              <a:rPr lang="en-US" altLang="zh-TW" dirty="0" err="1" smtClean="0"/>
              <a:t>Backtrace</a:t>
            </a:r>
            <a:r>
              <a:rPr lang="en-US" altLang="zh-TW" dirty="0" smtClean="0"/>
              <a:t> for Computing Alignments</a:t>
            </a:r>
          </a:p>
          <a:p>
            <a:r>
              <a:rPr lang="en-US" altLang="zh-TW" dirty="0" smtClean="0"/>
              <a:t>Weighted Minimum Edit Distance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sb-DE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0245-3951-4AE1-9734-598374028AB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124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matrix for spelling errors</a:t>
            </a:r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894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qwerty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13891"/>
            <a:ext cx="7759700" cy="301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3688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Min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76350"/>
            <a:ext cx="8763000" cy="3943350"/>
          </a:xfrm>
        </p:spPr>
        <p:txBody>
          <a:bodyPr/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D(0,0) = 0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D(i-1,0)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)];    1 &lt;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≤ N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D(0,j-1) + ins[y(j)];    1 &lt; j ≤ M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 </a:t>
            </a:r>
            <a:r>
              <a:rPr lang="en-US" dirty="0">
                <a:latin typeface="Courier"/>
                <a:cs typeface="Courier"/>
              </a:rPr>
              <a:t>D(i-1,j)  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>
                <a:latin typeface="Courier"/>
                <a:cs typeface="Courier"/>
              </a:rPr>
              <a:t>)= min  D(i,j-1)   + ins[y(j)]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 D(i-1,j-1) + sub[x(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/>
              <a:t>Termination</a:t>
            </a:r>
            <a:r>
              <a:rPr lang="en-US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438400" y="33337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Where did the name, dynamic programming, come from? </a:t>
            </a:r>
            <a:endParaRPr lang="en-US" dirty="0"/>
          </a:p>
        </p:txBody>
      </p:sp>
      <p:sp>
        <p:nvSpPr>
          <p:cNvPr id="1078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76350"/>
            <a:ext cx="8915400" cy="35433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600" dirty="0">
                <a:latin typeface="Arial" charset="0"/>
              </a:rPr>
              <a:t>…</a:t>
            </a:r>
            <a:r>
              <a:rPr lang="en-US" sz="1800" dirty="0">
                <a:latin typeface="Arial" charset="0"/>
              </a:rPr>
              <a:t>The 1950s were not good years for mathematical research. [the] Secretary of Defense …had a pathological fear and hatred of the word, research…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>
                <a:latin typeface="Arial" charset="0"/>
              </a:rPr>
              <a:t> I decided therefore to use the word, “</a:t>
            </a:r>
            <a:r>
              <a:rPr lang="en-US" sz="1800" b="1" dirty="0">
                <a:latin typeface="Arial" charset="0"/>
              </a:rPr>
              <a:t>programming</a:t>
            </a:r>
            <a:r>
              <a:rPr lang="en-US" sz="1800" dirty="0">
                <a:latin typeface="Arial" charset="0"/>
              </a:rPr>
              <a:t>”.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>
                <a:latin typeface="Arial" charset="0"/>
              </a:rPr>
              <a:t> I wanted to get across the idea that this was dynamic, this was multistage… I thought, let’s … take a word that has an absolutely precise meaning, namely </a:t>
            </a:r>
            <a:r>
              <a:rPr lang="en-US" sz="1800" b="1" dirty="0">
                <a:latin typeface="Arial" charset="0"/>
              </a:rPr>
              <a:t>dynamic</a:t>
            </a:r>
            <a:r>
              <a:rPr lang="en-US" sz="1800" dirty="0">
                <a:latin typeface="Arial" charset="0"/>
              </a:rPr>
              <a:t>… it’s impossible to use the word, </a:t>
            </a:r>
            <a:r>
              <a:rPr lang="en-US" sz="1800" b="1" dirty="0">
                <a:latin typeface="Arial" charset="0"/>
              </a:rPr>
              <a:t>dynamic</a:t>
            </a:r>
            <a:r>
              <a:rPr lang="en-US" sz="1800" dirty="0">
                <a:latin typeface="Arial" charset="0"/>
              </a:rPr>
              <a:t>, in a pejorative sense. Try thinking of some combination that will possibly give it a pejorative meaning. It’s impossible.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>
                <a:latin typeface="Arial" charset="0"/>
              </a:rPr>
              <a:t>Thus, I thought dynamic programming was a good name. It was something not even a Congressman could object to.”</a:t>
            </a:r>
            <a:r>
              <a:rPr lang="en-US" sz="1600" dirty="0">
                <a:latin typeface="Arial" charset="0"/>
              </a:rPr>
              <a:t> 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400" dirty="0"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600" b="1" dirty="0">
                <a:solidFill>
                  <a:srgbClr val="404040"/>
                </a:solidFill>
                <a:latin typeface="Arial" charset="0"/>
              </a:rPr>
              <a:t>		</a:t>
            </a:r>
            <a:r>
              <a:rPr lang="en-US" sz="1600" dirty="0">
                <a:solidFill>
                  <a:srgbClr val="404040"/>
                </a:solidFill>
                <a:latin typeface="Arial" charset="0"/>
              </a:rPr>
              <a:t>Richard Bellman, “Eye of the Hurricane: an autobiography” 1984.</a:t>
            </a:r>
            <a:endParaRPr lang="en-US" sz="9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45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NLP &amp; TM, Spring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sb-DE" altLang="zh-TW" smtClean="0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0245-3951-4AE1-9734-598374028AB2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41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52550"/>
            <a:ext cx="3886200" cy="3429000"/>
          </a:xfrm>
        </p:spPr>
        <p:txBody>
          <a:bodyPr/>
          <a:lstStyle/>
          <a:p>
            <a:r>
              <a:rPr lang="en-US" dirty="0"/>
              <a:t>Spell correction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24815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/>
              <a:t>Also for Machine Translation, Information Extraction, Speech Recognition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311664"/>
            <a:ext cx="480206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minimum edit distance between two strings</a:t>
            </a:r>
          </a:p>
          <a:p>
            <a:r>
              <a:rPr lang="en-US"/>
              <a:t>Is the minimum number of editing operations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Substitution</a:t>
            </a:r>
          </a:p>
          <a:p>
            <a:r>
              <a:rPr lang="en-US"/>
              <a:t>Needed to transform one into the other</a:t>
            </a:r>
          </a:p>
        </p:txBody>
      </p:sp>
    </p:spTree>
    <p:extLst>
      <p:ext uri="{BB962C8B-B14F-4D97-AF65-F5344CB8AC3E}">
        <p14:creationId xmlns:p14="http://schemas.microsoft.com/office/powerpoint/2010/main" val="285343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038350"/>
            <a:ext cx="5295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3257550"/>
            <a:ext cx="7924800" cy="188595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00150"/>
            <a:ext cx="3644900" cy="203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 Computational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/>
              <a:t>Given a sequence of bases</a:t>
            </a:r>
          </a:p>
          <a:p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r>
              <a:rPr lang="en-US" dirty="0"/>
              <a:t>An alignment: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sequences, align each letter to a letter or gap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3333750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00200" y="1962150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9161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Other uses of Edit Distance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04950"/>
            <a:ext cx="8991600" cy="3429000"/>
          </a:xfrm>
        </p:spPr>
        <p:txBody>
          <a:bodyPr/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R </a:t>
            </a:r>
            <a:r>
              <a:rPr lang="en-US" sz="1800" dirty="0">
                <a:latin typeface="Courier"/>
                <a:cs typeface="Courier"/>
              </a:rPr>
              <a:t>Spokesman confirms    senior government adviser was shot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H </a:t>
            </a:r>
            <a:r>
              <a:rPr lang="en-US" sz="1800" dirty="0">
                <a:latin typeface="Courier"/>
                <a:cs typeface="Courier"/>
              </a:rPr>
              <a:t>Spokesman said    the senior            adviser was shot dead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           S      I              D                        I</a:t>
            </a:r>
          </a:p>
          <a:p>
            <a:r>
              <a:rPr lang="en-US" dirty="0"/>
              <a:t>Named Entity Extraction and Entity </a:t>
            </a:r>
            <a:r>
              <a:rPr lang="en-US" dirty="0" err="1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President John Hennessy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Stanford University President John Hennessy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15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7465</TotalTime>
  <Words>1285</Words>
  <Application>Microsoft Office PowerPoint</Application>
  <PresentationFormat>如螢幕大小 (16:9)</PresentationFormat>
  <Paragraphs>503</Paragraphs>
  <Slides>34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7" baseType="lpstr">
      <vt:lpstr>Arial Unicode MS</vt:lpstr>
      <vt:lpstr>Courier</vt:lpstr>
      <vt:lpstr>ＭＳ Ｐゴシック</vt:lpstr>
      <vt:lpstr>新細明體</vt:lpstr>
      <vt:lpstr>Arial</vt:lpstr>
      <vt:lpstr>Calibri</vt:lpstr>
      <vt:lpstr>Courier New</vt:lpstr>
      <vt:lpstr>Lucida Sans</vt:lpstr>
      <vt:lpstr>Tahoma</vt:lpstr>
      <vt:lpstr>Times</vt:lpstr>
      <vt:lpstr>Times New Roman</vt:lpstr>
      <vt:lpstr>Wingdings</vt:lpstr>
      <vt:lpstr>NLP-jurafsky</vt:lpstr>
      <vt:lpstr>Minimum Edit Distance</vt:lpstr>
      <vt:lpstr>Reference</vt:lpstr>
      <vt:lpstr>Outline</vt:lpstr>
      <vt:lpstr>How similar are two strings?</vt:lpstr>
      <vt:lpstr>Edit Distance</vt:lpstr>
      <vt:lpstr>Minimum Edit Distance</vt:lpstr>
      <vt:lpstr>Minimum Edit Distance</vt:lpstr>
      <vt:lpstr>Alignment in Computational Biology</vt:lpstr>
      <vt:lpstr>Other uses of Edit Distance in NLP</vt:lpstr>
      <vt:lpstr>How to find the Min Edit Distance?</vt:lpstr>
      <vt:lpstr>Minimum Edit as Search</vt:lpstr>
      <vt:lpstr>Defining Min Edit Distance</vt:lpstr>
      <vt:lpstr>Minimum Edit Distance</vt:lpstr>
      <vt:lpstr>Dynamic Programming for Minimum Edit Distance</vt:lpstr>
      <vt:lpstr>Defining Min Edit Distance (Levenshtein)</vt:lpstr>
      <vt:lpstr>The Edit Distance Table</vt:lpstr>
      <vt:lpstr>PowerPoint 簡報</vt:lpstr>
      <vt:lpstr>Edit Distance</vt:lpstr>
      <vt:lpstr>PowerPoint 簡報</vt:lpstr>
      <vt:lpstr>Minimum Edit Distance</vt:lpstr>
      <vt:lpstr>Computing alignments</vt:lpstr>
      <vt:lpstr>Edit Distance</vt:lpstr>
      <vt:lpstr>MinEdit with Backtrace</vt:lpstr>
      <vt:lpstr>Adding Backtrace to Minimum Edit Distance</vt:lpstr>
      <vt:lpstr>The Distance Matrix</vt:lpstr>
      <vt:lpstr>Result of Backtrace</vt:lpstr>
      <vt:lpstr>Performance</vt:lpstr>
      <vt:lpstr>Minimum Edit Distance</vt:lpstr>
      <vt:lpstr>Weighted Edit Distance</vt:lpstr>
      <vt:lpstr>Confusion matrix for spelling errors</vt:lpstr>
      <vt:lpstr>PowerPoint 簡報</vt:lpstr>
      <vt:lpstr>Weighted Min Edit Distance</vt:lpstr>
      <vt:lpstr>Where did the name, dynamic programming, come from? </vt:lpstr>
      <vt:lpstr>Thanks for Your Attention!</vt:lpstr>
    </vt:vector>
  </TitlesOfParts>
  <Manager/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Edit Distance</dc:title>
  <dc:subject>cs124</dc:subject>
  <dc:creator>Dan Jurafsky</dc:creator>
  <cp:keywords/>
  <dc:description/>
  <cp:lastModifiedBy>Windows 使用者</cp:lastModifiedBy>
  <cp:revision>104</cp:revision>
  <cp:lastPrinted>2009-04-20T16:46:08Z</cp:lastPrinted>
  <dcterms:created xsi:type="dcterms:W3CDTF">2010-04-19T15:31:24Z</dcterms:created>
  <dcterms:modified xsi:type="dcterms:W3CDTF">2024-03-05T08:30:19Z</dcterms:modified>
  <cp:category/>
</cp:coreProperties>
</file>