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352" r:id="rId3"/>
    <p:sldId id="257" r:id="rId4"/>
    <p:sldId id="303" r:id="rId5"/>
    <p:sldId id="353" r:id="rId6"/>
    <p:sldId id="259" r:id="rId7"/>
    <p:sldId id="260" r:id="rId8"/>
    <p:sldId id="261" r:id="rId9"/>
    <p:sldId id="354" r:id="rId10"/>
    <p:sldId id="262" r:id="rId11"/>
    <p:sldId id="263" r:id="rId12"/>
    <p:sldId id="264" r:id="rId13"/>
    <p:sldId id="355" r:id="rId14"/>
    <p:sldId id="265" r:id="rId15"/>
    <p:sldId id="266" r:id="rId16"/>
    <p:sldId id="267" r:id="rId17"/>
    <p:sldId id="268"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270" r:id="rId35"/>
    <p:sldId id="271" r:id="rId36"/>
    <p:sldId id="321" r:id="rId37"/>
    <p:sldId id="275" r:id="rId38"/>
    <p:sldId id="276" r:id="rId39"/>
    <p:sldId id="277" r:id="rId40"/>
    <p:sldId id="278"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286" r:id="rId64"/>
    <p:sldId id="344" r:id="rId65"/>
    <p:sldId id="345" r:id="rId66"/>
    <p:sldId id="346" r:id="rId67"/>
    <p:sldId id="347" r:id="rId68"/>
    <p:sldId id="348" r:id="rId69"/>
    <p:sldId id="349" r:id="rId70"/>
    <p:sldId id="350" r:id="rId71"/>
    <p:sldId id="351" r:id="rId72"/>
    <p:sldId id="304" r:id="rId7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26474-3C06-4BFF-92BD-3335C5CB9F32}" type="datetimeFigureOut">
              <a:rPr lang="zh-TW" altLang="en-US" smtClean="0"/>
              <a:t>2024/3/5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A65CD-B1B8-4ABA-AEB8-E941E044843E}" type="slidenum">
              <a:rPr lang="zh-TW" altLang="en-US" smtClean="0"/>
              <a:t>‹#›</a:t>
            </a:fld>
            <a:endParaRPr lang="zh-TW" altLang="en-US"/>
          </a:p>
        </p:txBody>
      </p:sp>
    </p:spTree>
    <p:extLst>
      <p:ext uri="{BB962C8B-B14F-4D97-AF65-F5344CB8AC3E}">
        <p14:creationId xmlns:p14="http://schemas.microsoft.com/office/powerpoint/2010/main" val="421925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791434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13</a:t>
            </a:fld>
            <a:endParaRPr lang="en-US"/>
          </a:p>
        </p:txBody>
      </p:sp>
    </p:spTree>
    <p:extLst>
      <p:ext uri="{BB962C8B-B14F-4D97-AF65-F5344CB8AC3E}">
        <p14:creationId xmlns:p14="http://schemas.microsoft.com/office/powerpoint/2010/main" val="2411635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14</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30108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15</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180516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16</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282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Regular expression play a very powerful role when they are used to </a:t>
            </a:r>
            <a:r>
              <a:rPr lang="en-US" b="1" dirty="0">
                <a:latin typeface="Arial" charset="0"/>
                <a:ea typeface="ＭＳ Ｐゴシック" charset="0"/>
                <a:cs typeface="ＭＳ Ｐゴシック" charset="0"/>
              </a:rPr>
              <a:t>change</a:t>
            </a:r>
            <a:r>
              <a:rPr lang="en-US" dirty="0">
                <a:latin typeface="Arial" charset="0"/>
                <a:ea typeface="ＭＳ Ｐゴシック" charset="0"/>
                <a:cs typeface="ＭＳ Ｐゴシック" charset="0"/>
              </a:rPr>
              <a:t> strings, substituting one string for another.  And this power to easily model string substitutions turns out to play a role in one of the earliest NLP systems, the pioneering 1966 chatbot ELIZA.</a:t>
            </a:r>
          </a:p>
        </p:txBody>
      </p:sp>
    </p:spTree>
    <p:extLst>
      <p:ext uri="{BB962C8B-B14F-4D97-AF65-F5344CB8AC3E}">
        <p14:creationId xmlns:p14="http://schemas.microsoft.com/office/powerpoint/2010/main" val="4287916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2578902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2554458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2064775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22</a:t>
            </a:fld>
            <a:endParaRPr lang="en-US"/>
          </a:p>
        </p:txBody>
      </p:sp>
    </p:spTree>
    <p:extLst>
      <p:ext uri="{BB962C8B-B14F-4D97-AF65-F5344CB8AC3E}">
        <p14:creationId xmlns:p14="http://schemas.microsoft.com/office/powerpoint/2010/main" val="1934933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23</a:t>
            </a:fld>
            <a:endParaRPr lang="en-US"/>
          </a:p>
        </p:txBody>
      </p:sp>
    </p:spTree>
    <p:extLst>
      <p:ext uri="{BB962C8B-B14F-4D97-AF65-F5344CB8AC3E}">
        <p14:creationId xmlns:p14="http://schemas.microsoft.com/office/powerpoint/2010/main" val="1572106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000000"/>
                </a:solidFill>
                <a:effectLst/>
                <a:latin typeface="Monaco" pitchFamily="2" charset="77"/>
              </a:rPr>
              <a:t>Regular expressions are used everywhere in text processing, in every standard NLP toolkit and library, every programming language, and every industrial application of NLP.  They are particularly useful for searching in text, and play a huge role in analyzing text data, in web scraping, in pattern-matching, in data formatting, and as a  preprocessing step before applying some more sophisticated algorithms.</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5</a:t>
            </a:fld>
            <a:endParaRPr lang="en-US"/>
          </a:p>
        </p:txBody>
      </p:sp>
    </p:spTree>
    <p:extLst>
      <p:ext uri="{BB962C8B-B14F-4D97-AF65-F5344CB8AC3E}">
        <p14:creationId xmlns:p14="http://schemas.microsoft.com/office/powerpoint/2010/main" val="2030817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24</a:t>
            </a:fld>
            <a:endParaRPr lang="en-US"/>
          </a:p>
        </p:txBody>
      </p:sp>
    </p:spTree>
    <p:extLst>
      <p:ext uri="{BB962C8B-B14F-4D97-AF65-F5344CB8AC3E}">
        <p14:creationId xmlns:p14="http://schemas.microsoft.com/office/powerpoint/2010/main" val="3034684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25</a:t>
            </a:fld>
            <a:endParaRPr lang="en-US"/>
          </a:p>
        </p:txBody>
      </p:sp>
    </p:spTree>
    <p:extLst>
      <p:ext uri="{BB962C8B-B14F-4D97-AF65-F5344CB8AC3E}">
        <p14:creationId xmlns:p14="http://schemas.microsoft.com/office/powerpoint/2010/main" val="802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26</a:t>
            </a:fld>
            <a:endParaRPr lang="en-US"/>
          </a:p>
        </p:txBody>
      </p:sp>
    </p:spTree>
    <p:extLst>
      <p:ext uri="{BB962C8B-B14F-4D97-AF65-F5344CB8AC3E}">
        <p14:creationId xmlns:p14="http://schemas.microsoft.com/office/powerpoint/2010/main" val="3270157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3560185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28</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4241445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2460888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30</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15928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31</a:t>
            </a:fld>
            <a:endParaRPr lang="en-US"/>
          </a:p>
        </p:txBody>
      </p:sp>
    </p:spTree>
    <p:extLst>
      <p:ext uri="{BB962C8B-B14F-4D97-AF65-F5344CB8AC3E}">
        <p14:creationId xmlns:p14="http://schemas.microsoft.com/office/powerpoint/2010/main" val="1126681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32</a:t>
            </a:fld>
            <a:endParaRPr lang="en-US"/>
          </a:p>
        </p:txBody>
      </p:sp>
    </p:spTree>
    <p:extLst>
      <p:ext uri="{BB962C8B-B14F-4D97-AF65-F5344CB8AC3E}">
        <p14:creationId xmlns:p14="http://schemas.microsoft.com/office/powerpoint/2010/main" val="195685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33</a:t>
            </a:fld>
            <a:endParaRPr lang="en-US"/>
          </a:p>
        </p:txBody>
      </p:sp>
    </p:spTree>
    <p:extLst>
      <p:ext uri="{BB962C8B-B14F-4D97-AF65-F5344CB8AC3E}">
        <p14:creationId xmlns:p14="http://schemas.microsoft.com/office/powerpoint/2010/main" val="2703902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6</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076188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329374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35</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906857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36</a:t>
            </a:fld>
            <a:endParaRPr lang="en-US"/>
          </a:p>
        </p:txBody>
      </p:sp>
    </p:spTree>
    <p:extLst>
      <p:ext uri="{BB962C8B-B14F-4D97-AF65-F5344CB8AC3E}">
        <p14:creationId xmlns:p14="http://schemas.microsoft.com/office/powerpoint/2010/main" val="2538095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41</a:t>
            </a:fld>
            <a:endParaRPr lang="en-US"/>
          </a:p>
        </p:txBody>
      </p:sp>
    </p:spTree>
    <p:extLst>
      <p:ext uri="{BB962C8B-B14F-4D97-AF65-F5344CB8AC3E}">
        <p14:creationId xmlns:p14="http://schemas.microsoft.com/office/powerpoint/2010/main" val="3810366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42</a:t>
            </a:fld>
            <a:endParaRPr lang="en-US"/>
          </a:p>
        </p:txBody>
      </p:sp>
    </p:spTree>
    <p:extLst>
      <p:ext uri="{BB962C8B-B14F-4D97-AF65-F5344CB8AC3E}">
        <p14:creationId xmlns:p14="http://schemas.microsoft.com/office/powerpoint/2010/main" val="1752871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43</a:t>
            </a:fld>
            <a:endParaRPr lang="en-US"/>
          </a:p>
        </p:txBody>
      </p:sp>
    </p:spTree>
    <p:extLst>
      <p:ext uri="{BB962C8B-B14F-4D97-AF65-F5344CB8AC3E}">
        <p14:creationId xmlns:p14="http://schemas.microsoft.com/office/powerpoint/2010/main" val="40428285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3200" dirty="0">
                <a:latin typeface="Arial" charset="0"/>
                <a:ea typeface="ＭＳ Ｐゴシック" charset="0"/>
                <a:cs typeface="ＭＳ Ｐゴシック" charset="0"/>
              </a:rPr>
              <a:t>In this lecture, we introduce the Byte Pair Encoding or BPE algorithm that uses corpus statistics to decide how to segment a text into tokens.</a:t>
            </a:r>
          </a:p>
        </p:txBody>
      </p:sp>
    </p:spTree>
    <p:extLst>
      <p:ext uri="{BB962C8B-B14F-4D97-AF65-F5344CB8AC3E}">
        <p14:creationId xmlns:p14="http://schemas.microsoft.com/office/powerpoint/2010/main" val="41100116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8346639-C8C4-9A48-A995-2E425D4B1E5C}" type="slidenum">
              <a:rPr lang="en-US"/>
              <a:pPr/>
              <a:t>63</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902640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64</a:t>
            </a:fld>
            <a:endParaRPr lang="en-US"/>
          </a:p>
        </p:txBody>
      </p:sp>
    </p:spTree>
    <p:extLst>
      <p:ext uri="{BB962C8B-B14F-4D97-AF65-F5344CB8AC3E}">
        <p14:creationId xmlns:p14="http://schemas.microsoft.com/office/powerpoint/2010/main" val="38074280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67</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0439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7</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dirty="0"/>
          </a:p>
        </p:txBody>
      </p:sp>
    </p:spTree>
    <p:extLst>
      <p:ext uri="{BB962C8B-B14F-4D97-AF65-F5344CB8AC3E}">
        <p14:creationId xmlns:p14="http://schemas.microsoft.com/office/powerpoint/2010/main" val="40186272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70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497448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71</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1106579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8</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343740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9</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0" dirty="0"/>
              <a:t>Finally, we can use a special character, the backslash, to make even more aliases.  So \d means "any one digit", \s means whitespace and \w means any alphanumeric (plus the underbar, slightly confusing). Using the capital letter means negated, so \D means any non-digit.</a:t>
            </a:r>
          </a:p>
        </p:txBody>
      </p:sp>
    </p:spTree>
    <p:extLst>
      <p:ext uri="{BB962C8B-B14F-4D97-AF65-F5344CB8AC3E}">
        <p14:creationId xmlns:p14="http://schemas.microsoft.com/office/powerpoint/2010/main" val="2302664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10</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397725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11</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3666236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12</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46090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1085316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1000756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63936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366576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155554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r>
              <a:rPr lang="en-US" altLang="zh-TW" smtClean="0"/>
              <a:t>NLP &amp; TM, Spring 2024</a:t>
            </a:r>
            <a:endParaRPr lang="zh-TW" altLang="en-US"/>
          </a:p>
        </p:txBody>
      </p:sp>
      <p:sp>
        <p:nvSpPr>
          <p:cNvPr id="6" name="頁尾版面配置區 5"/>
          <p:cNvSpPr>
            <a:spLocks noGrp="1"/>
          </p:cNvSpPr>
          <p:nvPr>
            <p:ph type="ftr" sz="quarter" idx="11"/>
          </p:nvPr>
        </p:nvSpPr>
        <p:spPr/>
        <p:txBody>
          <a:bodyPr/>
          <a:lstStyle/>
          <a:p>
            <a:r>
              <a:rPr lang="en-US" altLang="zh-TW" smtClean="0"/>
              <a:t>NTUT CSIE</a:t>
            </a:r>
            <a:endParaRPr lang="zh-TW" altLang="en-US"/>
          </a:p>
        </p:txBody>
      </p:sp>
      <p:sp>
        <p:nvSpPr>
          <p:cNvPr id="7" name="投影片編號版面配置區 6"/>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407464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r>
              <a:rPr lang="en-US" altLang="zh-TW" smtClean="0"/>
              <a:t>NLP &amp; TM, Spring 2024</a:t>
            </a:r>
            <a:endParaRPr lang="zh-TW" altLang="en-US"/>
          </a:p>
        </p:txBody>
      </p:sp>
      <p:sp>
        <p:nvSpPr>
          <p:cNvPr id="8" name="頁尾版面配置區 7"/>
          <p:cNvSpPr>
            <a:spLocks noGrp="1"/>
          </p:cNvSpPr>
          <p:nvPr>
            <p:ph type="ftr" sz="quarter" idx="11"/>
          </p:nvPr>
        </p:nvSpPr>
        <p:spPr/>
        <p:txBody>
          <a:bodyPr/>
          <a:lstStyle/>
          <a:p>
            <a:r>
              <a:rPr lang="en-US" altLang="zh-TW" smtClean="0"/>
              <a:t>NTUT CSIE</a:t>
            </a:r>
            <a:endParaRPr lang="zh-TW" altLang="en-US"/>
          </a:p>
        </p:txBody>
      </p:sp>
      <p:sp>
        <p:nvSpPr>
          <p:cNvPr id="9" name="投影片編號版面配置區 8"/>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3675507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r>
              <a:rPr lang="en-US" altLang="zh-TW" smtClean="0"/>
              <a:t>NLP &amp; TM, Spring 2024</a:t>
            </a:r>
            <a:endParaRPr lang="zh-TW" altLang="en-US"/>
          </a:p>
        </p:txBody>
      </p:sp>
      <p:sp>
        <p:nvSpPr>
          <p:cNvPr id="4" name="頁尾版面配置區 3"/>
          <p:cNvSpPr>
            <a:spLocks noGrp="1"/>
          </p:cNvSpPr>
          <p:nvPr>
            <p:ph type="ftr" sz="quarter" idx="11"/>
          </p:nvPr>
        </p:nvSpPr>
        <p:spPr/>
        <p:txBody>
          <a:bodyPr/>
          <a:lstStyle/>
          <a:p>
            <a:r>
              <a:rPr lang="en-US" altLang="zh-TW" smtClean="0"/>
              <a:t>NTUT CSIE</a:t>
            </a:r>
            <a:endParaRPr lang="zh-TW" altLang="en-US"/>
          </a:p>
        </p:txBody>
      </p:sp>
      <p:sp>
        <p:nvSpPr>
          <p:cNvPr id="5" name="投影片編號版面配置區 4"/>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403902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44093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r>
              <a:rPr lang="en-US" altLang="zh-TW" smtClean="0"/>
              <a:t>NLP &amp; TM, Spring 2024</a:t>
            </a:r>
            <a:endParaRPr lang="zh-TW" altLang="en-US"/>
          </a:p>
        </p:txBody>
      </p:sp>
      <p:sp>
        <p:nvSpPr>
          <p:cNvPr id="6" name="頁尾版面配置區 5"/>
          <p:cNvSpPr>
            <a:spLocks noGrp="1"/>
          </p:cNvSpPr>
          <p:nvPr>
            <p:ph type="ftr" sz="quarter" idx="11"/>
          </p:nvPr>
        </p:nvSpPr>
        <p:spPr/>
        <p:txBody>
          <a:bodyPr/>
          <a:lstStyle/>
          <a:p>
            <a:r>
              <a:rPr lang="en-US" altLang="zh-TW" smtClean="0"/>
              <a:t>NTUT CSIE</a:t>
            </a:r>
            <a:endParaRPr lang="zh-TW" altLang="en-US"/>
          </a:p>
        </p:txBody>
      </p:sp>
      <p:sp>
        <p:nvSpPr>
          <p:cNvPr id="7" name="投影片編號版面配置區 6"/>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161769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r>
              <a:rPr lang="en-US" altLang="zh-TW" smtClean="0"/>
              <a:t>NLP &amp; TM, Spring 2024</a:t>
            </a:r>
            <a:endParaRPr lang="zh-TW" altLang="en-US"/>
          </a:p>
        </p:txBody>
      </p:sp>
      <p:sp>
        <p:nvSpPr>
          <p:cNvPr id="6" name="頁尾版面配置區 5"/>
          <p:cNvSpPr>
            <a:spLocks noGrp="1"/>
          </p:cNvSpPr>
          <p:nvPr>
            <p:ph type="ftr" sz="quarter" idx="11"/>
          </p:nvPr>
        </p:nvSpPr>
        <p:spPr/>
        <p:txBody>
          <a:bodyPr/>
          <a:lstStyle/>
          <a:p>
            <a:r>
              <a:rPr lang="en-US" altLang="zh-TW" smtClean="0"/>
              <a:t>NTUT CSIE</a:t>
            </a:r>
            <a:endParaRPr lang="zh-TW" altLang="en-US"/>
          </a:p>
        </p:txBody>
      </p:sp>
      <p:sp>
        <p:nvSpPr>
          <p:cNvPr id="7" name="投影片編號版面配置區 6"/>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1243950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TW" smtClean="0"/>
              <a:t>NLP &amp; TM, Spring 2024</a:t>
            </a:r>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smtClean="0"/>
              <a:t>NTUT CSIE</a:t>
            </a: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210143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Basic Text Processing</a:t>
            </a:r>
            <a:endParaRPr lang="zh-TW" altLang="en-US" dirty="0"/>
          </a:p>
        </p:txBody>
      </p:sp>
      <p:sp>
        <p:nvSpPr>
          <p:cNvPr id="3" name="副標題 2"/>
          <p:cNvSpPr>
            <a:spLocks noGrp="1"/>
          </p:cNvSpPr>
          <p:nvPr>
            <p:ph type="subTitle" idx="1"/>
          </p:nvPr>
        </p:nvSpPr>
        <p:spPr/>
        <p:txBody>
          <a:bodyPr/>
          <a:lstStyle/>
          <a:p>
            <a:r>
              <a:rPr lang="en-US" altLang="zh-TW" dirty="0" smtClean="0"/>
              <a:t>By J. H. Wang</a:t>
            </a:r>
          </a:p>
          <a:p>
            <a:r>
              <a:rPr lang="en-US" altLang="zh-TW" dirty="0" smtClean="0"/>
              <a:t>Feb. 26, 2024</a:t>
            </a:r>
            <a:endParaRPr lang="zh-TW" altLang="en-US"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1</a:t>
            </a:fld>
            <a:endParaRPr lang="zh-TW" altLang="en-US"/>
          </a:p>
        </p:txBody>
      </p:sp>
    </p:spTree>
    <p:extLst>
      <p:ext uri="{BB962C8B-B14F-4D97-AF65-F5344CB8AC3E}">
        <p14:creationId xmlns:p14="http://schemas.microsoft.com/office/powerpoint/2010/main" val="163002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828800" y="508000"/>
            <a:ext cx="10363200" cy="990600"/>
          </a:xfrm>
        </p:spPr>
        <p:txBody>
          <a:bodyPr/>
          <a:lstStyle/>
          <a:p>
            <a:pPr eaLnBrk="1" hangingPunct="1"/>
            <a:r>
              <a:rPr lang="en-US" dirty="0" smtClean="0"/>
              <a:t>Regular Expressions: More Disjunction</a:t>
            </a:r>
            <a:endParaRPr lang="en-US" dirty="0"/>
          </a:p>
        </p:txBody>
      </p:sp>
      <p:sp>
        <p:nvSpPr>
          <p:cNvPr id="87043" name="Rectangle 3"/>
          <p:cNvSpPr>
            <a:spLocks noGrp="1" noChangeArrowheads="1"/>
          </p:cNvSpPr>
          <p:nvPr>
            <p:ph idx="1"/>
          </p:nvPr>
        </p:nvSpPr>
        <p:spPr>
          <a:xfrm>
            <a:off x="812800" y="1905001"/>
            <a:ext cx="10160000" cy="5486399"/>
          </a:xfrm>
        </p:spPr>
        <p:txBody>
          <a:bodyPr/>
          <a:lstStyle/>
          <a:p>
            <a:pPr eaLnBrk="1" hangingPunct="1"/>
            <a:r>
              <a:rPr lang="en-US" dirty="0" smtClean="0">
                <a:solidFill>
                  <a:srgbClr val="000000"/>
                </a:solidFill>
                <a:latin typeface="Calibri"/>
                <a:cs typeface="Calibri"/>
              </a:rPr>
              <a:t>Woodchucks is another name for groundhog</a:t>
            </a:r>
            <a:r>
              <a:rPr lang="en-US" dirty="0" smtClean="0"/>
              <a:t>!</a:t>
            </a:r>
          </a:p>
          <a:p>
            <a:pPr eaLnBrk="1" hangingPunct="1"/>
            <a:r>
              <a:rPr lang="en-US" dirty="0" smtClean="0"/>
              <a:t>The pipe | for disjunction</a:t>
            </a:r>
          </a:p>
          <a:p>
            <a:pPr eaLnBrk="1" hangingPunct="1"/>
            <a:endParaRPr lang="en-US" dirty="0" smtClean="0">
              <a:solidFill>
                <a:srgbClr val="CC0000"/>
              </a:solidFill>
              <a:latin typeface="Courier"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239441428"/>
              </p:ext>
            </p:extLst>
          </p:nvPr>
        </p:nvGraphicFramePr>
        <p:xfrm>
          <a:off x="304800" y="3340947"/>
          <a:ext cx="7112000" cy="2831252"/>
        </p:xfrm>
        <a:graphic>
          <a:graphicData uri="http://schemas.openxmlformats.org/drawingml/2006/table">
            <a:tbl>
              <a:tblPr firstRow="1" bandRow="1">
                <a:tableStyleId>{5C22544A-7EE6-4342-B048-85BDC9FD1C3A}</a:tableStyleId>
              </a:tblPr>
              <a:tblGrid>
                <a:gridCol w="4913243">
                  <a:extLst>
                    <a:ext uri="{9D8B030D-6E8A-4147-A177-3AD203B41FA5}">
                      <a16:colId xmlns:a16="http://schemas.microsoft.com/office/drawing/2014/main" val="20000"/>
                    </a:ext>
                  </a:extLst>
                </a:gridCol>
                <a:gridCol w="2198757">
                  <a:extLst>
                    <a:ext uri="{9D8B030D-6E8A-4147-A177-3AD203B41FA5}">
                      <a16:colId xmlns:a16="http://schemas.microsoft.com/office/drawing/2014/main" val="20001"/>
                    </a:ext>
                  </a:extLst>
                </a:gridCol>
              </a:tblGrid>
              <a:tr h="494453">
                <a:tc>
                  <a:txBody>
                    <a:bodyPr/>
                    <a:lstStyle/>
                    <a:p>
                      <a:r>
                        <a:rPr lang="en-US" sz="2400" dirty="0" smtClean="0"/>
                        <a:t>Pattern</a:t>
                      </a:r>
                      <a:endParaRPr lang="en-US" sz="2400" dirty="0"/>
                    </a:p>
                  </a:txBody>
                  <a:tcPr marL="121920" marR="121920" marT="60960" marB="60960"/>
                </a:tc>
                <a:tc>
                  <a:txBody>
                    <a:bodyPr/>
                    <a:lstStyle/>
                    <a:p>
                      <a:r>
                        <a:rPr lang="en-US" sz="2400" dirty="0" smtClean="0"/>
                        <a:t>Matches</a:t>
                      </a:r>
                      <a:endParaRPr lang="en-US" sz="2400" dirty="0"/>
                    </a:p>
                  </a:txBody>
                  <a:tcPr marL="121920" marR="121920" marT="60960" marB="60960"/>
                </a:tc>
                <a:extLst>
                  <a:ext uri="{0D108BD9-81ED-4DB2-BD59-A6C34878D82A}">
                    <a16:rowId xmlns:a16="http://schemas.microsoft.com/office/drawing/2014/main" val="10000"/>
                  </a:ext>
                </a:extLst>
              </a:tr>
              <a:tr h="494453">
                <a:tc>
                  <a:txBody>
                    <a:bodyPr/>
                    <a:lstStyle/>
                    <a:p>
                      <a:r>
                        <a:rPr lang="en-US" sz="2400" dirty="0" err="1" smtClean="0">
                          <a:solidFill>
                            <a:srgbClr val="CC0000"/>
                          </a:solidFill>
                          <a:latin typeface="Courier"/>
                          <a:cs typeface="Courier"/>
                        </a:rPr>
                        <a:t>groundhog</a:t>
                      </a:r>
                      <a:r>
                        <a:rPr lang="en-US" sz="2400" b="1" dirty="0" err="1" smtClean="0">
                          <a:solidFill>
                            <a:srgbClr val="CC0000"/>
                          </a:solidFill>
                          <a:latin typeface="Courier"/>
                          <a:cs typeface="Courier"/>
                        </a:rPr>
                        <a:t>|</a:t>
                      </a:r>
                      <a:r>
                        <a:rPr lang="en-US" sz="2400" dirty="0" err="1" smtClean="0">
                          <a:solidFill>
                            <a:srgbClr val="CC0000"/>
                          </a:solidFill>
                          <a:latin typeface="Courier"/>
                          <a:cs typeface="Courier"/>
                        </a:rPr>
                        <a:t>woodchuck</a:t>
                      </a:r>
                      <a:endParaRPr lang="en-US" sz="2400" dirty="0"/>
                    </a:p>
                  </a:txBody>
                  <a:tcPr marL="121920" marR="121920" marT="60960" marB="60960"/>
                </a:tc>
                <a:tc>
                  <a:txBody>
                    <a:bodyPr/>
                    <a:lstStyle/>
                    <a:p>
                      <a:r>
                        <a:rPr lang="en-US" sz="2400" kern="1200" dirty="0" smtClean="0">
                          <a:solidFill>
                            <a:srgbClr val="000000"/>
                          </a:solidFill>
                          <a:latin typeface="Courier"/>
                          <a:ea typeface="+mn-ea"/>
                          <a:cs typeface="Courier"/>
                        </a:rPr>
                        <a:t>woodchuck</a:t>
                      </a:r>
                      <a:endParaRPr lang="en-US" sz="2400" kern="1200" dirty="0">
                        <a:solidFill>
                          <a:srgbClr val="000000"/>
                        </a:solidFill>
                        <a:latin typeface="Courier"/>
                        <a:ea typeface="+mn-ea"/>
                        <a:cs typeface="Courier"/>
                      </a:endParaRPr>
                    </a:p>
                  </a:txBody>
                  <a:tcPr marL="121920" marR="121920" marT="60960" marB="60960"/>
                </a:tc>
                <a:extLst>
                  <a:ext uri="{0D108BD9-81ED-4DB2-BD59-A6C34878D82A}">
                    <a16:rowId xmlns:a16="http://schemas.microsoft.com/office/drawing/2014/main" val="10001"/>
                  </a:ext>
                </a:extLst>
              </a:tr>
              <a:tr h="853440">
                <a:tc>
                  <a:txBody>
                    <a:bodyPr/>
                    <a:lstStyle/>
                    <a:p>
                      <a:r>
                        <a:rPr lang="en-US" sz="2400" dirty="0" err="1" smtClean="0">
                          <a:solidFill>
                            <a:srgbClr val="CC0000"/>
                          </a:solidFill>
                          <a:latin typeface="Courier"/>
                          <a:cs typeface="Courier"/>
                        </a:rPr>
                        <a:t>yours</a:t>
                      </a:r>
                      <a:r>
                        <a:rPr lang="en-US" sz="2400" b="1" dirty="0" err="1" smtClean="0">
                          <a:solidFill>
                            <a:srgbClr val="CC0000"/>
                          </a:solidFill>
                          <a:latin typeface="Courier"/>
                          <a:cs typeface="Courier"/>
                        </a:rPr>
                        <a:t>|</a:t>
                      </a:r>
                      <a:r>
                        <a:rPr lang="en-US" sz="2400" dirty="0" err="1" smtClean="0">
                          <a:solidFill>
                            <a:srgbClr val="CC0000"/>
                          </a:solidFill>
                          <a:latin typeface="Courier"/>
                          <a:cs typeface="Courier"/>
                        </a:rPr>
                        <a:t>mine</a:t>
                      </a:r>
                      <a:endParaRPr lang="en-US" sz="2400" dirty="0"/>
                    </a:p>
                  </a:txBody>
                  <a:tcPr marL="121920" marR="121920" marT="60960" marB="60960"/>
                </a:tc>
                <a:tc>
                  <a:txBody>
                    <a:bodyPr/>
                    <a:lstStyle/>
                    <a:p>
                      <a:r>
                        <a:rPr lang="en-US" sz="2400" dirty="0" smtClean="0">
                          <a:solidFill>
                            <a:srgbClr val="000000"/>
                          </a:solidFill>
                          <a:latin typeface="Courier"/>
                          <a:cs typeface="Courier"/>
                        </a:rPr>
                        <a:t>yours</a:t>
                      </a:r>
                      <a:r>
                        <a:rPr lang="en-US" sz="2400" baseline="0" dirty="0" smtClean="0">
                          <a:solidFill>
                            <a:srgbClr val="000000"/>
                          </a:solidFill>
                          <a:latin typeface="Courier"/>
                          <a:cs typeface="Courier"/>
                        </a:rPr>
                        <a:t>   mine</a:t>
                      </a:r>
                      <a:endParaRPr lang="en-US" sz="2400" dirty="0">
                        <a:solidFill>
                          <a:srgbClr val="000000"/>
                        </a:solidFill>
                        <a:latin typeface="Courier"/>
                        <a:cs typeface="Courier"/>
                      </a:endParaRPr>
                    </a:p>
                  </a:txBody>
                  <a:tcPr marL="121920" marR="121920" marT="60960" marB="60960"/>
                </a:tc>
                <a:extLst>
                  <a:ext uri="{0D108BD9-81ED-4DB2-BD59-A6C34878D82A}">
                    <a16:rowId xmlns:a16="http://schemas.microsoft.com/office/drawing/2014/main" val="10002"/>
                  </a:ext>
                </a:extLst>
              </a:tr>
              <a:tr h="494453">
                <a:tc>
                  <a:txBody>
                    <a:bodyPr/>
                    <a:lstStyle/>
                    <a:p>
                      <a:r>
                        <a:rPr lang="en-US" sz="2400" dirty="0" err="1" smtClean="0">
                          <a:solidFill>
                            <a:srgbClr val="CC0000"/>
                          </a:solidFill>
                          <a:latin typeface="Courier"/>
                          <a:cs typeface="Courier"/>
                        </a:rPr>
                        <a:t>a</a:t>
                      </a:r>
                      <a:r>
                        <a:rPr lang="en-US" sz="2400" b="1" dirty="0" err="1" smtClean="0">
                          <a:solidFill>
                            <a:srgbClr val="CC0000"/>
                          </a:solidFill>
                          <a:latin typeface="Courier"/>
                          <a:cs typeface="Courier"/>
                        </a:rPr>
                        <a:t>|</a:t>
                      </a:r>
                      <a:r>
                        <a:rPr lang="en-US" sz="2400" dirty="0" err="1" smtClean="0">
                          <a:solidFill>
                            <a:srgbClr val="CC0000"/>
                          </a:solidFill>
                          <a:latin typeface="Courier"/>
                          <a:cs typeface="Courier"/>
                        </a:rPr>
                        <a:t>b</a:t>
                      </a:r>
                      <a:r>
                        <a:rPr lang="en-US" sz="2400" b="1" dirty="0" err="1" smtClean="0">
                          <a:solidFill>
                            <a:srgbClr val="CC0000"/>
                          </a:solidFill>
                          <a:latin typeface="Courier"/>
                          <a:cs typeface="Courier"/>
                        </a:rPr>
                        <a:t>|</a:t>
                      </a:r>
                      <a:r>
                        <a:rPr lang="en-US" sz="2400" dirty="0" err="1" smtClean="0">
                          <a:solidFill>
                            <a:srgbClr val="CC0000"/>
                          </a:solidFill>
                          <a:latin typeface="Courier"/>
                          <a:cs typeface="Courier"/>
                        </a:rPr>
                        <a:t>c</a:t>
                      </a:r>
                      <a:endParaRPr lang="en-US" sz="2400" dirty="0"/>
                    </a:p>
                  </a:txBody>
                  <a:tcPr marL="121920" marR="121920" marT="60960" marB="60960"/>
                </a:tc>
                <a:tc>
                  <a:txBody>
                    <a:bodyPr/>
                    <a:lstStyle/>
                    <a:p>
                      <a:r>
                        <a:rPr lang="en-US" sz="2400" dirty="0" smtClean="0"/>
                        <a:t>= </a:t>
                      </a:r>
                      <a:r>
                        <a:rPr lang="en-US" sz="2400" dirty="0" smtClean="0">
                          <a:solidFill>
                            <a:srgbClr val="FF0000"/>
                          </a:solidFill>
                          <a:latin typeface="Calibri"/>
                          <a:cs typeface="Calibri"/>
                        </a:rPr>
                        <a:t>[</a:t>
                      </a:r>
                      <a:r>
                        <a:rPr lang="en-US" sz="2400" dirty="0" err="1" smtClean="0">
                          <a:solidFill>
                            <a:srgbClr val="FF0000"/>
                          </a:solidFill>
                          <a:latin typeface="Calibri"/>
                          <a:cs typeface="Calibri"/>
                        </a:rPr>
                        <a:t>abc</a:t>
                      </a:r>
                      <a:r>
                        <a:rPr lang="en-US" sz="2400" dirty="0" smtClean="0">
                          <a:solidFill>
                            <a:srgbClr val="FF0000"/>
                          </a:solidFill>
                          <a:latin typeface="Calibri"/>
                          <a:cs typeface="Calibri"/>
                        </a:rPr>
                        <a:t>]</a:t>
                      </a:r>
                      <a:endParaRPr lang="en-US" sz="2400" dirty="0">
                        <a:solidFill>
                          <a:srgbClr val="FF0000"/>
                        </a:solidFill>
                        <a:latin typeface="Calibri"/>
                        <a:cs typeface="Calibri"/>
                      </a:endParaRPr>
                    </a:p>
                  </a:txBody>
                  <a:tcPr marL="121920" marR="121920" marT="60960" marB="60960"/>
                </a:tc>
                <a:extLst>
                  <a:ext uri="{0D108BD9-81ED-4DB2-BD59-A6C34878D82A}">
                    <a16:rowId xmlns:a16="http://schemas.microsoft.com/office/drawing/2014/main" val="10003"/>
                  </a:ext>
                </a:extLst>
              </a:tr>
              <a:tr h="4944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solidFill>
                            <a:srgbClr val="CC0000"/>
                          </a:solidFill>
                          <a:latin typeface="Courier"/>
                          <a:cs typeface="Courier"/>
                        </a:rPr>
                        <a:t>[</a:t>
                      </a:r>
                      <a:r>
                        <a:rPr lang="en-US" sz="2400" dirty="0" err="1" smtClean="0">
                          <a:solidFill>
                            <a:srgbClr val="CC0000"/>
                          </a:solidFill>
                          <a:latin typeface="Courier"/>
                          <a:cs typeface="Courier"/>
                        </a:rPr>
                        <a:t>gG</a:t>
                      </a:r>
                      <a:r>
                        <a:rPr lang="en-US" sz="2400" dirty="0" smtClean="0">
                          <a:solidFill>
                            <a:srgbClr val="CC0000"/>
                          </a:solidFill>
                          <a:latin typeface="Courier"/>
                          <a:cs typeface="Courier"/>
                        </a:rPr>
                        <a:t>]</a:t>
                      </a:r>
                      <a:r>
                        <a:rPr lang="en-US" sz="2400" dirty="0" err="1" smtClean="0">
                          <a:solidFill>
                            <a:srgbClr val="CC0000"/>
                          </a:solidFill>
                          <a:latin typeface="Courier"/>
                          <a:cs typeface="Courier"/>
                        </a:rPr>
                        <a:t>roundhog</a:t>
                      </a:r>
                      <a:r>
                        <a:rPr lang="en-US" sz="2400" b="1" dirty="0" smtClean="0">
                          <a:solidFill>
                            <a:srgbClr val="CC0000"/>
                          </a:solidFill>
                          <a:latin typeface="Courier"/>
                          <a:cs typeface="Courier"/>
                        </a:rPr>
                        <a:t>|</a:t>
                      </a:r>
                      <a:r>
                        <a:rPr lang="en-US" sz="2400" dirty="0" smtClean="0">
                          <a:solidFill>
                            <a:srgbClr val="CC0000"/>
                          </a:solidFill>
                          <a:latin typeface="Courier"/>
                          <a:cs typeface="Courier"/>
                        </a:rPr>
                        <a:t>[</a:t>
                      </a:r>
                      <a:r>
                        <a:rPr lang="en-US" sz="2400" dirty="0" err="1" smtClean="0">
                          <a:solidFill>
                            <a:srgbClr val="CC0000"/>
                          </a:solidFill>
                          <a:latin typeface="Courier"/>
                          <a:cs typeface="Courier"/>
                        </a:rPr>
                        <a:t>Ww</a:t>
                      </a:r>
                      <a:r>
                        <a:rPr lang="en-US" sz="2400" dirty="0" smtClean="0">
                          <a:solidFill>
                            <a:srgbClr val="CC0000"/>
                          </a:solidFill>
                          <a:latin typeface="Courier"/>
                          <a:cs typeface="Courier"/>
                        </a:rPr>
                        <a:t>]</a:t>
                      </a:r>
                      <a:r>
                        <a:rPr lang="en-US" sz="2400" dirty="0" err="1" smtClean="0">
                          <a:solidFill>
                            <a:srgbClr val="CC0000"/>
                          </a:solidFill>
                          <a:latin typeface="Courier"/>
                          <a:cs typeface="Courier"/>
                        </a:rPr>
                        <a:t>oodchuck</a:t>
                      </a:r>
                      <a:endParaRPr lang="en-US" sz="2400" dirty="0" smtClean="0"/>
                    </a:p>
                  </a:txBody>
                  <a:tcPr marL="121920" marR="121920" marT="60960" marB="60960"/>
                </a:tc>
                <a:tc>
                  <a:txBody>
                    <a:bodyPr/>
                    <a:lstStyle/>
                    <a:p>
                      <a:pPr marL="0" algn="l" defTabSz="914400" rtl="0" eaLnBrk="1" latinLnBrk="0" hangingPunct="1"/>
                      <a:r>
                        <a:rPr lang="en-US" sz="2400" kern="1200" dirty="0" smtClean="0">
                          <a:solidFill>
                            <a:srgbClr val="000000"/>
                          </a:solidFill>
                          <a:latin typeface="Courier"/>
                          <a:ea typeface="+mn-ea"/>
                          <a:cs typeface="Courier"/>
                        </a:rPr>
                        <a:t>Woodchuck</a:t>
                      </a:r>
                      <a:endParaRPr lang="en-US" sz="2400" kern="1200" dirty="0">
                        <a:solidFill>
                          <a:srgbClr val="000000"/>
                        </a:solidFill>
                        <a:latin typeface="Courier"/>
                        <a:ea typeface="+mn-ea"/>
                        <a:cs typeface="Courier"/>
                      </a:endParaRPr>
                    </a:p>
                  </a:txBody>
                  <a:tcPr marL="121920" marR="121920" marT="60960" marB="60960"/>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3327400"/>
            <a:ext cx="3928533" cy="2946400"/>
          </a:xfrm>
          <a:prstGeom prst="rect">
            <a:avLst/>
          </a:prstGeom>
        </p:spPr>
      </p:pic>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10</a:t>
            </a:fld>
            <a:endParaRPr lang="zh-TW" altLang="en-US"/>
          </a:p>
        </p:txBody>
      </p:sp>
    </p:spTree>
    <p:extLst>
      <p:ext uri="{BB962C8B-B14F-4D97-AF65-F5344CB8AC3E}">
        <p14:creationId xmlns:p14="http://schemas.microsoft.com/office/powerpoint/2010/main" val="315548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smtClean="0"/>
              <a:t>Regular Expressions: </a:t>
            </a:r>
            <a:r>
              <a:rPr lang="en-US" dirty="0">
                <a:solidFill>
                  <a:srgbClr val="CC0000"/>
                </a:solidFill>
                <a:latin typeface="Courier New" charset="0"/>
              </a:rPr>
              <a:t>?</a:t>
            </a:r>
            <a:r>
              <a:rPr lang="en-US" dirty="0"/>
              <a:t> </a:t>
            </a:r>
            <a:r>
              <a:rPr lang="en-US" dirty="0" smtClean="0"/>
              <a:t>   </a:t>
            </a:r>
            <a:r>
              <a:rPr lang="en-US" dirty="0" smtClean="0">
                <a:solidFill>
                  <a:srgbClr val="CC0000"/>
                </a:solidFill>
                <a:latin typeface="Courier New" charset="0"/>
              </a:rPr>
              <a:t>*  +  .</a:t>
            </a:r>
            <a:endParaRPr lang="en-US" dirty="0"/>
          </a:p>
        </p:txBody>
      </p:sp>
      <p:sp>
        <p:nvSpPr>
          <p:cNvPr id="75780" name="Rectangle 4"/>
          <p:cNvSpPr>
            <a:spLocks noChangeArrowheads="1"/>
          </p:cNvSpPr>
          <p:nvPr/>
        </p:nvSpPr>
        <p:spPr bwMode="auto">
          <a:xfrm>
            <a:off x="2117" y="3260726"/>
            <a:ext cx="12192000" cy="461665"/>
          </a:xfrm>
          <a:prstGeom prst="rect">
            <a:avLst/>
          </a:prstGeom>
          <a:noFill/>
          <a:ln w="9525">
            <a:noFill/>
            <a:miter lim="800000"/>
            <a:headEnd/>
            <a:tailEnd/>
          </a:ln>
        </p:spPr>
        <p:txBody>
          <a:bodyPr>
            <a:prstTxWarp prst="textNoShape">
              <a:avLst/>
            </a:prstTxWarp>
            <a:spAutoFit/>
          </a:bodyPr>
          <a:lstStyle/>
          <a:p>
            <a:endParaRPr lang="en-US" sz="2400"/>
          </a:p>
        </p:txBody>
      </p:sp>
      <p:sp>
        <p:nvSpPr>
          <p:cNvPr id="75783" name="Rectangle 10"/>
          <p:cNvSpPr>
            <a:spLocks noChangeArrowheads="1"/>
          </p:cNvSpPr>
          <p:nvPr/>
        </p:nvSpPr>
        <p:spPr bwMode="auto">
          <a:xfrm>
            <a:off x="1625600" y="4953000"/>
            <a:ext cx="9347200" cy="1447800"/>
          </a:xfrm>
          <a:prstGeom prst="rect">
            <a:avLst/>
          </a:prstGeom>
          <a:noFill/>
          <a:ln w="9525">
            <a:noFill/>
            <a:miter lim="800000"/>
            <a:headEnd/>
            <a:tailEnd/>
          </a:ln>
        </p:spPr>
        <p:txBody>
          <a:bodyPr lIns="122767" tIns="61384" rIns="122767" bIns="61384">
            <a:prstTxWarp prst="textNoShape">
              <a:avLst/>
            </a:prstTxWarp>
          </a:bodyPr>
          <a:lstStyle/>
          <a:p>
            <a:pPr marL="457189" indent="-457189">
              <a:spcBef>
                <a:spcPct val="20000"/>
              </a:spcBef>
              <a:buClr>
                <a:schemeClr val="tx2"/>
              </a:buClr>
              <a:buSzPct val="95000"/>
            </a:pPr>
            <a:endParaRPr lang="en-US" sz="32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9067" y="1905000"/>
            <a:ext cx="2075613" cy="2954867"/>
          </a:xfrm>
          <a:prstGeom prst="rect">
            <a:avLst/>
          </a:prstGeom>
        </p:spPr>
      </p:pic>
      <p:sp>
        <p:nvSpPr>
          <p:cNvPr id="3" name="TextBox 2"/>
          <p:cNvSpPr txBox="1"/>
          <p:nvPr/>
        </p:nvSpPr>
        <p:spPr>
          <a:xfrm>
            <a:off x="9652000" y="5054601"/>
            <a:ext cx="2374240" cy="461665"/>
          </a:xfrm>
          <a:prstGeom prst="rect">
            <a:avLst/>
          </a:prstGeom>
          <a:noFill/>
        </p:spPr>
        <p:txBody>
          <a:bodyPr wrap="none" rtlCol="0">
            <a:spAutoFit/>
          </a:bodyPr>
          <a:lstStyle/>
          <a:p>
            <a:r>
              <a:rPr lang="en-US" sz="2400" dirty="0"/>
              <a:t>Stephen C </a:t>
            </a:r>
            <a:r>
              <a:rPr lang="en-US" sz="2400" dirty="0" err="1"/>
              <a:t>Kleene</a:t>
            </a:r>
            <a:endParaRPr lang="en-US" sz="2400" dirty="0"/>
          </a:p>
        </p:txBody>
      </p:sp>
      <p:graphicFrame>
        <p:nvGraphicFramePr>
          <p:cNvPr id="14" name="Table 13"/>
          <p:cNvGraphicFramePr>
            <a:graphicFrameLocks noGrp="1"/>
          </p:cNvGraphicFramePr>
          <p:nvPr>
            <p:extLst>
              <p:ext uri="{D42A27DB-BD31-4B8C-83A1-F6EECF244321}">
                <p14:modId xmlns:p14="http://schemas.microsoft.com/office/powerpoint/2010/main" val="3243529716"/>
              </p:ext>
            </p:extLst>
          </p:nvPr>
        </p:nvGraphicFramePr>
        <p:xfrm>
          <a:off x="423364" y="1952954"/>
          <a:ext cx="8636000" cy="4043679"/>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4673600">
                  <a:extLst>
                    <a:ext uri="{9D8B030D-6E8A-4147-A177-3AD203B41FA5}">
                      <a16:colId xmlns:a16="http://schemas.microsoft.com/office/drawing/2014/main" val="20002"/>
                    </a:ext>
                  </a:extLst>
                </a:gridCol>
              </a:tblGrid>
              <a:tr h="494453">
                <a:tc>
                  <a:txBody>
                    <a:bodyPr/>
                    <a:lstStyle/>
                    <a:p>
                      <a:r>
                        <a:rPr lang="en-US" sz="2400" dirty="0" smtClean="0"/>
                        <a:t>Pattern</a:t>
                      </a:r>
                      <a:endParaRPr lang="en-US" sz="2400" dirty="0"/>
                    </a:p>
                  </a:txBody>
                  <a:tcPr marL="121920" marR="121920" marT="60960" marB="60960"/>
                </a:tc>
                <a:tc>
                  <a:txBody>
                    <a:bodyPr/>
                    <a:lstStyle/>
                    <a:p>
                      <a:r>
                        <a:rPr lang="en-US" sz="2400" dirty="0" smtClean="0"/>
                        <a:t>Matches</a:t>
                      </a:r>
                      <a:endParaRPr lang="en-US" sz="2400" dirty="0"/>
                    </a:p>
                  </a:txBody>
                  <a:tcPr marL="121920" marR="121920" marT="60960" marB="60960"/>
                </a:tc>
                <a:tc>
                  <a:txBody>
                    <a:bodyPr/>
                    <a:lstStyle/>
                    <a:p>
                      <a:endParaRPr lang="en-US" sz="2400" dirty="0"/>
                    </a:p>
                  </a:txBody>
                  <a:tcPr marL="121920" marR="121920" marT="60960" marB="60960"/>
                </a:tc>
                <a:extLst>
                  <a:ext uri="{0D108BD9-81ED-4DB2-BD59-A6C34878D82A}">
                    <a16:rowId xmlns:a16="http://schemas.microsoft.com/office/drawing/2014/main" val="10000"/>
                  </a:ext>
                </a:extLst>
              </a:tr>
              <a:tr h="853440">
                <a:tc>
                  <a:txBody>
                    <a:bodyPr/>
                    <a:lstStyle/>
                    <a:p>
                      <a:r>
                        <a:rPr lang="en-US" sz="2400" dirty="0" err="1" smtClean="0">
                          <a:solidFill>
                            <a:srgbClr val="CC0000"/>
                          </a:solidFill>
                          <a:latin typeface="Courier"/>
                          <a:cs typeface="Courier"/>
                        </a:rPr>
                        <a:t>colou?r</a:t>
                      </a:r>
                      <a:endParaRPr lang="en-US" sz="2400" dirty="0"/>
                    </a:p>
                  </a:txBody>
                  <a:tcPr marL="121920" marR="121920" marT="60960" marB="60960"/>
                </a:tc>
                <a:tc>
                  <a:txBody>
                    <a:bodyPr/>
                    <a:lstStyle/>
                    <a:p>
                      <a:r>
                        <a:rPr lang="en-US" sz="2400" dirty="0" smtClean="0"/>
                        <a:t>Optional</a:t>
                      </a:r>
                      <a:r>
                        <a:rPr lang="en-US" sz="2400" baseline="0" dirty="0" smtClean="0"/>
                        <a:t> previous char</a:t>
                      </a:r>
                      <a:endParaRPr lang="en-US" sz="2400" dirty="0"/>
                    </a:p>
                  </a:txBody>
                  <a:tcPr marL="121920" marR="121920" marT="60960" marB="60960"/>
                </a:tc>
                <a:tc>
                  <a:txBody>
                    <a:bodyPr/>
                    <a:lstStyle/>
                    <a:p>
                      <a:r>
                        <a:rPr lang="en-US" sz="2400" u="sng" dirty="0" smtClean="0">
                          <a:solidFill>
                            <a:srgbClr val="0000FF"/>
                          </a:solidFill>
                          <a:latin typeface="Courier"/>
                          <a:cs typeface="Courier"/>
                        </a:rPr>
                        <a:t>color</a:t>
                      </a:r>
                      <a:r>
                        <a:rPr lang="en-US" sz="2400" u="none" dirty="0" smtClean="0">
                          <a:latin typeface="Courier"/>
                          <a:cs typeface="Courier"/>
                        </a:rPr>
                        <a:t>    </a:t>
                      </a:r>
                      <a:r>
                        <a:rPr lang="en-US" sz="2400" u="sng" dirty="0" err="1" smtClean="0">
                          <a:solidFill>
                            <a:srgbClr val="0000FF"/>
                          </a:solidFill>
                          <a:latin typeface="Courier"/>
                          <a:cs typeface="Courier"/>
                        </a:rPr>
                        <a:t>colour</a:t>
                      </a:r>
                      <a:endParaRPr lang="en-US" sz="2400" u="sng" dirty="0">
                        <a:solidFill>
                          <a:srgbClr val="0000FF"/>
                        </a:solidFill>
                        <a:latin typeface="Courier"/>
                        <a:cs typeface="Courier"/>
                      </a:endParaRPr>
                    </a:p>
                  </a:txBody>
                  <a:tcPr marL="121920" marR="121920" marT="60960" marB="60960"/>
                </a:tc>
                <a:extLst>
                  <a:ext uri="{0D108BD9-81ED-4DB2-BD59-A6C34878D82A}">
                    <a16:rowId xmlns:a16="http://schemas.microsoft.com/office/drawing/2014/main" val="10001"/>
                  </a:ext>
                </a:extLst>
              </a:tr>
              <a:tr h="853440">
                <a:tc>
                  <a:txBody>
                    <a:bodyPr/>
                    <a:lstStyle/>
                    <a:p>
                      <a:r>
                        <a:rPr lang="en-US" sz="2400" dirty="0" err="1" smtClean="0">
                          <a:solidFill>
                            <a:srgbClr val="CC0000"/>
                          </a:solidFill>
                          <a:latin typeface="Courier"/>
                          <a:cs typeface="Courier"/>
                        </a:rPr>
                        <a:t>oo</a:t>
                      </a:r>
                      <a:r>
                        <a:rPr lang="en-US" sz="2400" dirty="0" smtClean="0">
                          <a:solidFill>
                            <a:srgbClr val="CC0000"/>
                          </a:solidFill>
                          <a:latin typeface="Courier"/>
                          <a:cs typeface="Courier"/>
                        </a:rPr>
                        <a:t>*h!</a:t>
                      </a:r>
                      <a:endParaRPr lang="en-US" sz="2400" dirty="0"/>
                    </a:p>
                  </a:txBody>
                  <a:tcPr marL="121920" marR="121920" marT="60960" marB="60960"/>
                </a:tc>
                <a:tc>
                  <a:txBody>
                    <a:bodyPr/>
                    <a:lstStyle/>
                    <a:p>
                      <a:r>
                        <a:rPr lang="en-US" sz="2400" dirty="0" smtClean="0">
                          <a:solidFill>
                            <a:srgbClr val="000000"/>
                          </a:solidFill>
                        </a:rPr>
                        <a:t>0 or more of</a:t>
                      </a:r>
                      <a:r>
                        <a:rPr lang="en-US" sz="2400" baseline="0" dirty="0" smtClean="0">
                          <a:solidFill>
                            <a:srgbClr val="000000"/>
                          </a:solidFill>
                        </a:rPr>
                        <a:t> </a:t>
                      </a:r>
                      <a:r>
                        <a:rPr lang="en-US" sz="2400" dirty="0" smtClean="0">
                          <a:solidFill>
                            <a:srgbClr val="000000"/>
                          </a:solidFill>
                        </a:rPr>
                        <a:t>previous char</a:t>
                      </a:r>
                      <a:endParaRPr lang="en-US" sz="2400" dirty="0">
                        <a:solidFill>
                          <a:srgbClr val="000000"/>
                        </a:solidFill>
                      </a:endParaRP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sng" dirty="0" smtClean="0">
                          <a:solidFill>
                            <a:srgbClr val="3366FF"/>
                          </a:solidFill>
                          <a:latin typeface="Courier"/>
                          <a:cs typeface="Courier"/>
                        </a:rPr>
                        <a:t>oh!</a:t>
                      </a:r>
                      <a:r>
                        <a:rPr lang="en-US" sz="2400" u="none" dirty="0" smtClean="0">
                          <a:solidFill>
                            <a:srgbClr val="3366FF"/>
                          </a:solidFill>
                          <a:latin typeface="Courier"/>
                          <a:cs typeface="Courier"/>
                        </a:rPr>
                        <a:t> </a:t>
                      </a:r>
                      <a:r>
                        <a:rPr lang="en-US" sz="2400" u="sng" dirty="0" smtClean="0">
                          <a:solidFill>
                            <a:srgbClr val="3366FF"/>
                          </a:solidFill>
                          <a:latin typeface="Courier"/>
                          <a:cs typeface="Courier"/>
                        </a:rPr>
                        <a:t>ooh!</a:t>
                      </a:r>
                      <a:r>
                        <a:rPr lang="en-US" sz="2400" u="none" dirty="0" smtClean="0">
                          <a:solidFill>
                            <a:srgbClr val="000000"/>
                          </a:solidFill>
                          <a:latin typeface="Courier"/>
                          <a:cs typeface="Courier"/>
                        </a:rPr>
                        <a:t>  </a:t>
                      </a:r>
                      <a:r>
                        <a:rPr lang="en-US" sz="2400" u="sng" dirty="0" err="1" smtClean="0">
                          <a:solidFill>
                            <a:srgbClr val="3366FF"/>
                          </a:solidFill>
                          <a:latin typeface="Courier"/>
                          <a:cs typeface="Courier"/>
                        </a:rPr>
                        <a:t>oooh</a:t>
                      </a:r>
                      <a:r>
                        <a:rPr lang="en-US" sz="2400" u="sng" dirty="0" smtClean="0">
                          <a:solidFill>
                            <a:srgbClr val="3366FF"/>
                          </a:solidFill>
                          <a:latin typeface="Courier"/>
                          <a:cs typeface="Courier"/>
                        </a:rPr>
                        <a:t>!</a:t>
                      </a:r>
                      <a:r>
                        <a:rPr lang="en-US" sz="2400" u="none" dirty="0" smtClean="0">
                          <a:solidFill>
                            <a:srgbClr val="3366FF"/>
                          </a:solidFill>
                          <a:latin typeface="Courier"/>
                          <a:cs typeface="Courier"/>
                        </a:rPr>
                        <a:t> </a:t>
                      </a:r>
                      <a:r>
                        <a:rPr lang="en-US" sz="2400" u="sng" dirty="0" err="1" smtClean="0">
                          <a:solidFill>
                            <a:srgbClr val="3366FF"/>
                          </a:solidFill>
                          <a:latin typeface="Courier"/>
                          <a:cs typeface="Courier"/>
                        </a:rPr>
                        <a:t>ooooh</a:t>
                      </a:r>
                      <a:r>
                        <a:rPr lang="en-US" sz="2400" u="sng" dirty="0" smtClean="0">
                          <a:solidFill>
                            <a:srgbClr val="3366FF"/>
                          </a:solidFill>
                          <a:latin typeface="Courier"/>
                          <a:cs typeface="Courier"/>
                        </a:rPr>
                        <a:t>!</a:t>
                      </a:r>
                      <a:endParaRPr lang="en-US" sz="2400" u="none" dirty="0" smtClean="0">
                        <a:solidFill>
                          <a:srgbClr val="000000"/>
                        </a:solidFill>
                        <a:latin typeface="Courier"/>
                        <a:cs typeface="Courier"/>
                      </a:endParaRPr>
                    </a:p>
                  </a:txBody>
                  <a:tcPr marL="121920" marR="121920" marT="60960" marB="60960"/>
                </a:tc>
                <a:extLst>
                  <a:ext uri="{0D108BD9-81ED-4DB2-BD59-A6C34878D82A}">
                    <a16:rowId xmlns:a16="http://schemas.microsoft.com/office/drawing/2014/main" val="10002"/>
                  </a:ext>
                </a:extLst>
              </a:tr>
              <a:tr h="853440">
                <a:tc>
                  <a:txBody>
                    <a:bodyPr/>
                    <a:lstStyle/>
                    <a:p>
                      <a:r>
                        <a:rPr lang="en-US" sz="2400" dirty="0" err="1" smtClean="0">
                          <a:solidFill>
                            <a:srgbClr val="CC0000"/>
                          </a:solidFill>
                          <a:latin typeface="Courier"/>
                          <a:cs typeface="Courier"/>
                        </a:rPr>
                        <a:t>o+h</a:t>
                      </a:r>
                      <a:r>
                        <a:rPr lang="en-US" sz="2400" dirty="0" smtClean="0">
                          <a:solidFill>
                            <a:srgbClr val="CC0000"/>
                          </a:solidFill>
                          <a:latin typeface="Courier"/>
                          <a:cs typeface="Courier"/>
                        </a:rPr>
                        <a:t>!</a:t>
                      </a:r>
                      <a:endParaRPr lang="en-US" sz="2400" dirty="0"/>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solidFill>
                            <a:srgbClr val="000000"/>
                          </a:solidFill>
                        </a:rPr>
                        <a:t>1 or more of previous char</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sng" dirty="0" smtClean="0">
                          <a:solidFill>
                            <a:srgbClr val="3366FF"/>
                          </a:solidFill>
                          <a:latin typeface="Courier"/>
                          <a:cs typeface="Courier"/>
                        </a:rPr>
                        <a:t>oh!</a:t>
                      </a:r>
                      <a:r>
                        <a:rPr lang="en-US" sz="2400" u="none" dirty="0" smtClean="0">
                          <a:solidFill>
                            <a:srgbClr val="3366FF"/>
                          </a:solidFill>
                          <a:latin typeface="Courier"/>
                          <a:cs typeface="Courier"/>
                        </a:rPr>
                        <a:t> </a:t>
                      </a:r>
                      <a:r>
                        <a:rPr lang="en-US" sz="2400" u="sng" dirty="0" smtClean="0">
                          <a:solidFill>
                            <a:srgbClr val="3366FF"/>
                          </a:solidFill>
                          <a:latin typeface="Courier"/>
                          <a:cs typeface="Courier"/>
                        </a:rPr>
                        <a:t>ooh!</a:t>
                      </a:r>
                      <a:r>
                        <a:rPr lang="en-US" sz="2400" u="none" dirty="0" smtClean="0">
                          <a:solidFill>
                            <a:srgbClr val="000000"/>
                          </a:solidFill>
                          <a:latin typeface="Courier"/>
                          <a:cs typeface="Courier"/>
                        </a:rPr>
                        <a:t>  </a:t>
                      </a:r>
                      <a:r>
                        <a:rPr lang="en-US" sz="2400" u="sng" dirty="0" err="1" smtClean="0">
                          <a:solidFill>
                            <a:srgbClr val="3366FF"/>
                          </a:solidFill>
                          <a:latin typeface="Courier"/>
                          <a:cs typeface="Courier"/>
                        </a:rPr>
                        <a:t>oooh</a:t>
                      </a:r>
                      <a:r>
                        <a:rPr lang="en-US" sz="2400" u="sng" dirty="0" smtClean="0">
                          <a:solidFill>
                            <a:srgbClr val="3366FF"/>
                          </a:solidFill>
                          <a:latin typeface="Courier"/>
                          <a:cs typeface="Courier"/>
                        </a:rPr>
                        <a:t>!</a:t>
                      </a:r>
                      <a:r>
                        <a:rPr lang="en-US" sz="2400" u="none" dirty="0" smtClean="0">
                          <a:solidFill>
                            <a:srgbClr val="3366FF"/>
                          </a:solidFill>
                          <a:latin typeface="Courier"/>
                          <a:cs typeface="Courier"/>
                        </a:rPr>
                        <a:t> </a:t>
                      </a:r>
                      <a:r>
                        <a:rPr lang="en-US" sz="2400" u="sng" dirty="0" err="1" smtClean="0">
                          <a:solidFill>
                            <a:srgbClr val="3366FF"/>
                          </a:solidFill>
                          <a:latin typeface="Courier"/>
                          <a:cs typeface="Courier"/>
                        </a:rPr>
                        <a:t>ooooh</a:t>
                      </a:r>
                      <a:r>
                        <a:rPr lang="en-US" sz="2400" u="sng" dirty="0" smtClean="0">
                          <a:solidFill>
                            <a:srgbClr val="3366FF"/>
                          </a:solidFill>
                          <a:latin typeface="Courier"/>
                          <a:cs typeface="Courier"/>
                        </a:rPr>
                        <a:t>!</a:t>
                      </a:r>
                      <a:endParaRPr lang="en-US" sz="2400" u="none" dirty="0" smtClean="0">
                        <a:solidFill>
                          <a:srgbClr val="000000"/>
                        </a:solidFill>
                        <a:latin typeface="Courier"/>
                        <a:cs typeface="Courier"/>
                      </a:endParaRPr>
                    </a:p>
                  </a:txBody>
                  <a:tcPr marL="121920" marR="121920" marT="60960" marB="60960"/>
                </a:tc>
                <a:extLst>
                  <a:ext uri="{0D108BD9-81ED-4DB2-BD59-A6C34878D82A}">
                    <a16:rowId xmlns:a16="http://schemas.microsoft.com/office/drawing/2014/main" val="10003"/>
                  </a:ext>
                </a:extLst>
              </a:tr>
              <a:tr h="4944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solidFill>
                            <a:srgbClr val="CC0000"/>
                          </a:solidFill>
                          <a:latin typeface="Courier"/>
                          <a:cs typeface="Courier"/>
                        </a:rPr>
                        <a:t>baa+</a:t>
                      </a:r>
                      <a:endParaRPr lang="en-US" sz="2400" dirty="0" smtClean="0"/>
                    </a:p>
                  </a:txBody>
                  <a:tcPr marL="121920" marR="121920" marT="60960" marB="60960"/>
                </a:tc>
                <a:tc>
                  <a:txBody>
                    <a:bodyPr/>
                    <a:lstStyle/>
                    <a:p>
                      <a:endParaRPr lang="en-US" sz="2400" dirty="0"/>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sng" dirty="0" smtClean="0">
                          <a:solidFill>
                            <a:srgbClr val="3366FF"/>
                          </a:solidFill>
                          <a:latin typeface="Courier"/>
                          <a:cs typeface="Courier"/>
                        </a:rPr>
                        <a:t>baa</a:t>
                      </a:r>
                      <a:r>
                        <a:rPr lang="en-US" sz="2400" u="none" baseline="0" dirty="0" smtClean="0">
                          <a:solidFill>
                            <a:srgbClr val="3366FF"/>
                          </a:solidFill>
                          <a:latin typeface="Courier"/>
                          <a:cs typeface="Courier"/>
                        </a:rPr>
                        <a:t> </a:t>
                      </a:r>
                      <a:r>
                        <a:rPr lang="en-US" sz="2400" u="sng" baseline="0" dirty="0" err="1" smtClean="0">
                          <a:solidFill>
                            <a:srgbClr val="3366FF"/>
                          </a:solidFill>
                          <a:latin typeface="Courier"/>
                          <a:cs typeface="Courier"/>
                        </a:rPr>
                        <a:t>baaa</a:t>
                      </a:r>
                      <a:r>
                        <a:rPr lang="en-US" sz="2400" u="none" baseline="0" dirty="0" smtClean="0">
                          <a:solidFill>
                            <a:srgbClr val="3366FF"/>
                          </a:solidFill>
                          <a:latin typeface="Courier"/>
                          <a:cs typeface="Courier"/>
                        </a:rPr>
                        <a:t> </a:t>
                      </a:r>
                      <a:r>
                        <a:rPr lang="en-US" sz="2400" u="sng" baseline="0" dirty="0" err="1" smtClean="0">
                          <a:solidFill>
                            <a:srgbClr val="3366FF"/>
                          </a:solidFill>
                          <a:latin typeface="Courier"/>
                          <a:cs typeface="Courier"/>
                        </a:rPr>
                        <a:t>baaaa</a:t>
                      </a:r>
                      <a:r>
                        <a:rPr lang="en-US" sz="2400" u="none" baseline="0" dirty="0" smtClean="0">
                          <a:solidFill>
                            <a:srgbClr val="3366FF"/>
                          </a:solidFill>
                          <a:latin typeface="Courier"/>
                          <a:cs typeface="Courier"/>
                        </a:rPr>
                        <a:t> </a:t>
                      </a:r>
                      <a:r>
                        <a:rPr lang="en-US" sz="2400" u="sng" baseline="0" dirty="0" err="1" smtClean="0">
                          <a:solidFill>
                            <a:srgbClr val="3366FF"/>
                          </a:solidFill>
                          <a:latin typeface="Courier"/>
                          <a:cs typeface="Courier"/>
                        </a:rPr>
                        <a:t>baaaaa</a:t>
                      </a:r>
                      <a:endParaRPr lang="en-US" sz="2400" u="none" dirty="0" smtClean="0">
                        <a:solidFill>
                          <a:srgbClr val="000000"/>
                        </a:solidFill>
                        <a:latin typeface="Courier"/>
                        <a:cs typeface="Courier"/>
                      </a:endParaRPr>
                    </a:p>
                  </a:txBody>
                  <a:tcPr marL="121920" marR="121920" marT="60960" marB="60960"/>
                </a:tc>
                <a:extLst>
                  <a:ext uri="{0D108BD9-81ED-4DB2-BD59-A6C34878D82A}">
                    <a16:rowId xmlns:a16="http://schemas.microsoft.com/office/drawing/2014/main" val="10004"/>
                  </a:ext>
                </a:extLst>
              </a:tr>
              <a:tr h="4944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err="1" smtClean="0">
                          <a:solidFill>
                            <a:srgbClr val="CC0000"/>
                          </a:solidFill>
                          <a:latin typeface="Courier"/>
                          <a:cs typeface="Courier"/>
                        </a:rPr>
                        <a:t>beg.n</a:t>
                      </a:r>
                      <a:endParaRPr lang="en-US" sz="2400" dirty="0" smtClean="0"/>
                    </a:p>
                  </a:txBody>
                  <a:tcPr marL="121920" marR="121920" marT="60960" marB="60960"/>
                </a:tc>
                <a:tc>
                  <a:txBody>
                    <a:bodyPr/>
                    <a:lstStyle/>
                    <a:p>
                      <a:endParaRPr lang="en-US" sz="2400" dirty="0"/>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sng" dirty="0" smtClean="0">
                          <a:solidFill>
                            <a:srgbClr val="3366FF"/>
                          </a:solidFill>
                          <a:latin typeface="Courier"/>
                          <a:cs typeface="Courier"/>
                        </a:rPr>
                        <a:t>begin </a:t>
                      </a:r>
                      <a:r>
                        <a:rPr lang="en-US" sz="2400" u="sng" baseline="0" dirty="0" smtClean="0">
                          <a:solidFill>
                            <a:srgbClr val="3366FF"/>
                          </a:solidFill>
                          <a:latin typeface="Courier"/>
                          <a:cs typeface="Courier"/>
                        </a:rPr>
                        <a:t>begun begun beg3n</a:t>
                      </a:r>
                      <a:endParaRPr lang="en-US" sz="2400" u="none" dirty="0" smtClean="0">
                        <a:solidFill>
                          <a:srgbClr val="000000"/>
                        </a:solidFill>
                        <a:latin typeface="Courier"/>
                        <a:cs typeface="Courier"/>
                      </a:endParaRPr>
                    </a:p>
                  </a:txBody>
                  <a:tcPr marL="121920" marR="121920" marT="60960" marB="60960"/>
                </a:tc>
                <a:extLst>
                  <a:ext uri="{0D108BD9-81ED-4DB2-BD59-A6C34878D82A}">
                    <a16:rowId xmlns:a16="http://schemas.microsoft.com/office/drawing/2014/main" val="10005"/>
                  </a:ext>
                </a:extLst>
              </a:tr>
            </a:tbl>
          </a:graphicData>
        </a:graphic>
      </p:graphicFrame>
      <p:sp>
        <p:nvSpPr>
          <p:cNvPr id="4" name="TextBox 3"/>
          <p:cNvSpPr txBox="1"/>
          <p:nvPr/>
        </p:nvSpPr>
        <p:spPr>
          <a:xfrm>
            <a:off x="9448801" y="5765801"/>
            <a:ext cx="2829621" cy="461665"/>
          </a:xfrm>
          <a:prstGeom prst="rect">
            <a:avLst/>
          </a:prstGeom>
          <a:noFill/>
        </p:spPr>
        <p:txBody>
          <a:bodyPr wrap="none" rtlCol="0">
            <a:spAutoFit/>
          </a:bodyPr>
          <a:lstStyle/>
          <a:p>
            <a:r>
              <a:rPr lang="en-US" sz="2400" dirty="0" err="1"/>
              <a:t>Kleene</a:t>
            </a:r>
            <a:r>
              <a:rPr lang="en-US" sz="2400" dirty="0"/>
              <a:t> *,   </a:t>
            </a:r>
            <a:r>
              <a:rPr lang="en-US" sz="2400" dirty="0" err="1"/>
              <a:t>Kleene</a:t>
            </a:r>
            <a:r>
              <a:rPr lang="en-US" sz="2400" dirty="0"/>
              <a:t> +   </a:t>
            </a:r>
          </a:p>
        </p:txBody>
      </p:sp>
      <p:sp>
        <p:nvSpPr>
          <p:cNvPr id="5" name="日期版面配置區 4"/>
          <p:cNvSpPr>
            <a:spLocks noGrp="1"/>
          </p:cNvSpPr>
          <p:nvPr>
            <p:ph type="dt" sz="half" idx="10"/>
          </p:nvPr>
        </p:nvSpPr>
        <p:spPr/>
        <p:txBody>
          <a:bodyPr/>
          <a:lstStyle/>
          <a:p>
            <a:r>
              <a:rPr lang="en-US" altLang="zh-TW" smtClean="0"/>
              <a:t>NLP &amp; TM, Spring 2024</a:t>
            </a:r>
            <a:endParaRPr lang="zh-TW" altLang="en-US"/>
          </a:p>
        </p:txBody>
      </p:sp>
      <p:sp>
        <p:nvSpPr>
          <p:cNvPr id="6" name="頁尾版面配置區 5"/>
          <p:cNvSpPr>
            <a:spLocks noGrp="1"/>
          </p:cNvSpPr>
          <p:nvPr>
            <p:ph type="ftr" sz="quarter" idx="11"/>
          </p:nvPr>
        </p:nvSpPr>
        <p:spPr/>
        <p:txBody>
          <a:bodyPr/>
          <a:lstStyle/>
          <a:p>
            <a:r>
              <a:rPr lang="en-US" altLang="zh-TW" smtClean="0"/>
              <a:t>NTUT CSIE</a:t>
            </a:r>
            <a:endParaRPr lang="zh-TW" altLang="en-US"/>
          </a:p>
        </p:txBody>
      </p:sp>
      <p:sp>
        <p:nvSpPr>
          <p:cNvPr id="7" name="投影片編號版面配置區 6"/>
          <p:cNvSpPr>
            <a:spLocks noGrp="1"/>
          </p:cNvSpPr>
          <p:nvPr>
            <p:ph type="sldNum" sz="quarter" idx="12"/>
          </p:nvPr>
        </p:nvSpPr>
        <p:spPr/>
        <p:txBody>
          <a:bodyPr/>
          <a:lstStyle/>
          <a:p>
            <a:fld id="{DAADB36E-EF5A-4F9F-B024-4E0D63E1172E}" type="slidenum">
              <a:rPr lang="zh-TW" altLang="en-US" smtClean="0"/>
              <a:t>11</a:t>
            </a:fld>
            <a:endParaRPr lang="zh-TW" altLang="en-US"/>
          </a:p>
        </p:txBody>
      </p:sp>
    </p:spTree>
    <p:extLst>
      <p:ext uri="{BB962C8B-B14F-4D97-AF65-F5344CB8AC3E}">
        <p14:creationId xmlns:p14="http://schemas.microsoft.com/office/powerpoint/2010/main" val="233255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a:t>
            </a:r>
            <a:r>
              <a:rPr lang="en-US" dirty="0" smtClean="0"/>
              <a:t>Expressions: Anchors  </a:t>
            </a:r>
            <a:r>
              <a:rPr lang="en-US" dirty="0" smtClean="0">
                <a:solidFill>
                  <a:srgbClr val="FF0000"/>
                </a:solidFill>
              </a:rPr>
              <a:t>^   $</a:t>
            </a:r>
            <a:endParaRPr lang="en-US" dirty="0">
              <a:solidFill>
                <a:srgbClr val="FF0000"/>
              </a:solidFill>
            </a:endParaRPr>
          </a:p>
        </p:txBody>
      </p:sp>
      <p:sp>
        <p:nvSpPr>
          <p:cNvPr id="77827" name="Rectangle 3"/>
          <p:cNvSpPr>
            <a:spLocks noGrp="1" noChangeArrowheads="1"/>
          </p:cNvSpPr>
          <p:nvPr>
            <p:ph idx="1"/>
          </p:nvPr>
        </p:nvSpPr>
        <p:spPr>
          <a:xfrm>
            <a:off x="1016000" y="1752600"/>
            <a:ext cx="10464800" cy="4724400"/>
          </a:xfrm>
        </p:spPr>
        <p:txBody>
          <a:bodyPr/>
          <a:lstStyle/>
          <a:p>
            <a:pPr>
              <a:lnSpc>
                <a:spcPct val="90000"/>
              </a:lnSpc>
              <a:spcBef>
                <a:spcPct val="50000"/>
              </a:spcBef>
            </a:pPr>
            <a:r>
              <a:rPr lang="en-US" sz="3200" dirty="0" smtClean="0">
                <a:latin typeface="Courier New" charset="0"/>
              </a:rPr>
              <a:t>^: start of line</a:t>
            </a:r>
          </a:p>
          <a:p>
            <a:pPr>
              <a:lnSpc>
                <a:spcPct val="90000"/>
              </a:lnSpc>
              <a:spcBef>
                <a:spcPct val="50000"/>
              </a:spcBef>
            </a:pPr>
            <a:r>
              <a:rPr lang="en-US" sz="3200" dirty="0" smtClean="0">
                <a:latin typeface="Courier New" charset="0"/>
              </a:rPr>
              <a:t>$: end of line</a:t>
            </a:r>
            <a:endParaRPr lang="en-US" sz="3200" dirty="0">
              <a:latin typeface="Courier New" charset="0"/>
            </a:endParaRPr>
          </a:p>
        </p:txBody>
      </p:sp>
      <p:graphicFrame>
        <p:nvGraphicFramePr>
          <p:cNvPr id="6" name="Table 5"/>
          <p:cNvGraphicFramePr>
            <a:graphicFrameLocks noGrp="1"/>
          </p:cNvGraphicFramePr>
          <p:nvPr>
            <p:extLst>
              <p:ext uri="{D42A27DB-BD31-4B8C-83A1-F6EECF244321}">
                <p14:modId xmlns:p14="http://schemas.microsoft.com/office/powerpoint/2010/main" val="54685237"/>
              </p:ext>
            </p:extLst>
          </p:nvPr>
        </p:nvGraphicFramePr>
        <p:xfrm>
          <a:off x="2946400" y="3198191"/>
          <a:ext cx="6604000" cy="2831252"/>
        </p:xfrm>
        <a:graphic>
          <a:graphicData uri="http://schemas.openxmlformats.org/drawingml/2006/table">
            <a:tbl>
              <a:tblPr firstRow="1" bandRow="1">
                <a:tableStyleId>{5C22544A-7EE6-4342-B048-85BDC9FD1C3A}</a:tableStyleId>
              </a:tblPr>
              <a:tblGrid>
                <a:gridCol w="26416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494453">
                <a:tc>
                  <a:txBody>
                    <a:bodyPr/>
                    <a:lstStyle/>
                    <a:p>
                      <a:r>
                        <a:rPr lang="en-US" sz="2400" dirty="0" smtClean="0"/>
                        <a:t>Pattern</a:t>
                      </a:r>
                      <a:endParaRPr lang="en-US" sz="2400" dirty="0"/>
                    </a:p>
                  </a:txBody>
                  <a:tcPr marL="121920" marR="121920" marT="60960" marB="60960"/>
                </a:tc>
                <a:tc>
                  <a:txBody>
                    <a:bodyPr/>
                    <a:lstStyle/>
                    <a:p>
                      <a:r>
                        <a:rPr lang="en-US" sz="2400" dirty="0" smtClean="0"/>
                        <a:t>Matches</a:t>
                      </a:r>
                      <a:endParaRPr lang="en-US" sz="2400" dirty="0"/>
                    </a:p>
                  </a:txBody>
                  <a:tcPr marL="121920" marR="121920" marT="60960" marB="60960"/>
                </a:tc>
                <a:extLst>
                  <a:ext uri="{0D108BD9-81ED-4DB2-BD59-A6C34878D82A}">
                    <a16:rowId xmlns:a16="http://schemas.microsoft.com/office/drawing/2014/main" val="10000"/>
                  </a:ext>
                </a:extLst>
              </a:tr>
              <a:tr h="494453">
                <a:tc>
                  <a:txBody>
                    <a:bodyPr/>
                    <a:lstStyle/>
                    <a:p>
                      <a:r>
                        <a:rPr lang="en-US" sz="2400" dirty="0" smtClean="0">
                          <a:solidFill>
                            <a:srgbClr val="CC3300"/>
                          </a:solidFill>
                          <a:latin typeface="Courier"/>
                          <a:cs typeface="Courier"/>
                        </a:rPr>
                        <a:t>^</a:t>
                      </a:r>
                      <a:r>
                        <a:rPr lang="en-US" sz="2400" dirty="0" smtClean="0">
                          <a:latin typeface="Courier"/>
                          <a:cs typeface="Courier"/>
                        </a:rPr>
                        <a:t>[A-Z] </a:t>
                      </a:r>
                      <a:endParaRPr lang="en-US" sz="2400" dirty="0"/>
                    </a:p>
                  </a:txBody>
                  <a:tcPr marL="121920" marR="121920" marT="60960" marB="60960"/>
                </a:tc>
                <a:tc>
                  <a:txBody>
                    <a:bodyPr/>
                    <a:lstStyle/>
                    <a:p>
                      <a:r>
                        <a:rPr lang="en-US" sz="2400" u="sng" dirty="0" smtClean="0">
                          <a:solidFill>
                            <a:srgbClr val="0000FF"/>
                          </a:solidFill>
                          <a:latin typeface="Courier"/>
                          <a:cs typeface="Courier"/>
                        </a:rPr>
                        <a:t>P</a:t>
                      </a:r>
                      <a:r>
                        <a:rPr lang="en-US" sz="2400" u="none" dirty="0" smtClean="0">
                          <a:solidFill>
                            <a:srgbClr val="000000"/>
                          </a:solidFill>
                          <a:latin typeface="Courier"/>
                          <a:cs typeface="Courier"/>
                        </a:rPr>
                        <a:t>alo</a:t>
                      </a:r>
                      <a:r>
                        <a:rPr lang="en-US" sz="2400" u="none" baseline="0" dirty="0" smtClean="0">
                          <a:solidFill>
                            <a:srgbClr val="000000"/>
                          </a:solidFill>
                          <a:latin typeface="Courier"/>
                          <a:cs typeface="Courier"/>
                        </a:rPr>
                        <a:t> Alto</a:t>
                      </a:r>
                      <a:endParaRPr lang="en-US" sz="2400" u="none" dirty="0">
                        <a:solidFill>
                          <a:srgbClr val="000000"/>
                        </a:solidFill>
                        <a:latin typeface="Courier"/>
                        <a:cs typeface="Courier"/>
                      </a:endParaRPr>
                    </a:p>
                  </a:txBody>
                  <a:tcPr marL="121920" marR="121920" marT="60960" marB="60960"/>
                </a:tc>
                <a:extLst>
                  <a:ext uri="{0D108BD9-81ED-4DB2-BD59-A6C34878D82A}">
                    <a16:rowId xmlns:a16="http://schemas.microsoft.com/office/drawing/2014/main" val="10001"/>
                  </a:ext>
                </a:extLst>
              </a:tr>
              <a:tr h="494453">
                <a:tc>
                  <a:txBody>
                    <a:bodyPr/>
                    <a:lstStyle/>
                    <a:p>
                      <a:r>
                        <a:rPr lang="en-US" sz="2400" dirty="0" smtClean="0">
                          <a:solidFill>
                            <a:srgbClr val="CC3300"/>
                          </a:solidFill>
                          <a:latin typeface="Courier"/>
                          <a:cs typeface="Courier"/>
                        </a:rPr>
                        <a:t>^</a:t>
                      </a:r>
                      <a:r>
                        <a:rPr lang="en-US" sz="2400" dirty="0" smtClean="0">
                          <a:latin typeface="Courier"/>
                          <a:cs typeface="Courier"/>
                        </a:rPr>
                        <a:t>[^A-</a:t>
                      </a:r>
                      <a:r>
                        <a:rPr lang="en-US" sz="2400" dirty="0" err="1" smtClean="0">
                          <a:latin typeface="Courier"/>
                          <a:cs typeface="Courier"/>
                        </a:rPr>
                        <a:t>Za</a:t>
                      </a:r>
                      <a:r>
                        <a:rPr lang="en-US" sz="2400" dirty="0" smtClean="0">
                          <a:latin typeface="Courier"/>
                          <a:cs typeface="Courier"/>
                        </a:rPr>
                        <a:t>-z] </a:t>
                      </a:r>
                      <a:endParaRPr lang="en-US" sz="2400" dirty="0"/>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sng" dirty="0" smtClean="0">
                          <a:solidFill>
                            <a:srgbClr val="3366FF"/>
                          </a:solidFill>
                          <a:latin typeface="Courier"/>
                          <a:cs typeface="Courier"/>
                        </a:rPr>
                        <a:t>1</a:t>
                      </a:r>
                      <a:r>
                        <a:rPr lang="en-US" sz="2400" u="none" baseline="0" dirty="0" smtClean="0">
                          <a:solidFill>
                            <a:srgbClr val="3366FF"/>
                          </a:solidFill>
                          <a:latin typeface="Courier"/>
                          <a:cs typeface="Courier"/>
                        </a:rPr>
                        <a:t>    </a:t>
                      </a:r>
                      <a:r>
                        <a:rPr lang="en-US" sz="2400" u="sng" baseline="0" dirty="0" smtClean="0">
                          <a:solidFill>
                            <a:srgbClr val="3366FF"/>
                          </a:solidFill>
                          <a:latin typeface="Courier"/>
                          <a:cs typeface="Courier"/>
                        </a:rPr>
                        <a:t>“</a:t>
                      </a:r>
                      <a:r>
                        <a:rPr lang="en-US" sz="2400" u="sng" baseline="0" dirty="0" smtClean="0">
                          <a:solidFill>
                            <a:srgbClr val="000000"/>
                          </a:solidFill>
                          <a:latin typeface="Courier"/>
                          <a:cs typeface="Courier"/>
                        </a:rPr>
                        <a:t>Hello”</a:t>
                      </a:r>
                      <a:endParaRPr lang="en-US" sz="2400" u="sng" dirty="0" smtClean="0">
                        <a:solidFill>
                          <a:srgbClr val="000000"/>
                        </a:solidFill>
                        <a:latin typeface="Courier"/>
                        <a:cs typeface="Courier"/>
                      </a:endParaRPr>
                    </a:p>
                  </a:txBody>
                  <a:tcPr marL="121920" marR="121920" marT="60960" marB="60960"/>
                </a:tc>
                <a:extLst>
                  <a:ext uri="{0D108BD9-81ED-4DB2-BD59-A6C34878D82A}">
                    <a16:rowId xmlns:a16="http://schemas.microsoft.com/office/drawing/2014/main" val="10002"/>
                  </a:ext>
                </a:extLst>
              </a:tr>
              <a:tr h="494453">
                <a:tc>
                  <a:txBody>
                    <a:bodyPr/>
                    <a:lstStyle/>
                    <a:p>
                      <a:r>
                        <a:rPr lang="en-US" sz="2400" dirty="0" smtClean="0">
                          <a:latin typeface="Courier"/>
                          <a:cs typeface="Courier"/>
                          <a:sym typeface="Wingdings" charset="2"/>
                        </a:rPr>
                        <a:t>\.</a:t>
                      </a:r>
                      <a:r>
                        <a:rPr lang="en-US" sz="2400" dirty="0" smtClean="0">
                          <a:solidFill>
                            <a:srgbClr val="CC3300"/>
                          </a:solidFill>
                          <a:latin typeface="Courier"/>
                          <a:cs typeface="Courier"/>
                          <a:sym typeface="Wingdings" charset="2"/>
                        </a:rPr>
                        <a:t>$</a:t>
                      </a:r>
                      <a:r>
                        <a:rPr lang="en-US" sz="2400" dirty="0" smtClean="0">
                          <a:latin typeface="Courier"/>
                          <a:cs typeface="Courier"/>
                          <a:sym typeface="Wingdings" charset="2"/>
                        </a:rPr>
                        <a:t> </a:t>
                      </a:r>
                      <a:endParaRPr lang="en-US" sz="2400" dirty="0"/>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none" dirty="0" smtClean="0">
                          <a:solidFill>
                            <a:schemeClr val="tx1"/>
                          </a:solidFill>
                          <a:latin typeface="Courier"/>
                          <a:cs typeface="Courier"/>
                        </a:rPr>
                        <a:t>The end</a:t>
                      </a:r>
                      <a:r>
                        <a:rPr lang="en-US" sz="2400" u="sng" dirty="0" smtClean="0">
                          <a:solidFill>
                            <a:srgbClr val="3366FF"/>
                          </a:solidFill>
                          <a:latin typeface="Courier"/>
                          <a:cs typeface="Courier"/>
                        </a:rPr>
                        <a:t>.</a:t>
                      </a:r>
                      <a:endParaRPr lang="en-US" sz="2400" u="none" dirty="0" smtClean="0">
                        <a:solidFill>
                          <a:srgbClr val="000000"/>
                        </a:solidFill>
                        <a:latin typeface="Courier"/>
                        <a:cs typeface="Courier"/>
                      </a:endParaRPr>
                    </a:p>
                  </a:txBody>
                  <a:tcPr marL="121920" marR="121920" marT="60960" marB="60960"/>
                </a:tc>
                <a:extLst>
                  <a:ext uri="{0D108BD9-81ED-4DB2-BD59-A6C34878D82A}">
                    <a16:rowId xmlns:a16="http://schemas.microsoft.com/office/drawing/2014/main" val="10003"/>
                  </a:ext>
                </a:extLst>
              </a:tr>
              <a:tr h="8534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smtClean="0">
                          <a:latin typeface="Courier"/>
                          <a:cs typeface="Courier"/>
                          <a:sym typeface="Wingdings" charset="2"/>
                        </a:rPr>
                        <a:t>.</a:t>
                      </a:r>
                      <a:r>
                        <a:rPr lang="en-US" sz="2400" dirty="0" smtClean="0">
                          <a:solidFill>
                            <a:srgbClr val="CC3300"/>
                          </a:solidFill>
                          <a:latin typeface="Courier"/>
                          <a:cs typeface="Courier"/>
                          <a:sym typeface="Wingdings" charset="2"/>
                        </a:rPr>
                        <a:t>$</a:t>
                      </a:r>
                      <a:r>
                        <a:rPr lang="en-US" sz="2400" dirty="0" smtClean="0">
                          <a:latin typeface="Courier"/>
                          <a:cs typeface="Courier"/>
                          <a:sym typeface="Wingdings" charset="2"/>
                        </a:rPr>
                        <a:t> </a:t>
                      </a:r>
                      <a:endParaRPr lang="en-US" sz="2400" dirty="0" smtClean="0"/>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none" dirty="0" smtClean="0">
                          <a:solidFill>
                            <a:schemeClr val="tx1"/>
                          </a:solidFill>
                          <a:latin typeface="Courier"/>
                          <a:cs typeface="Courier"/>
                        </a:rPr>
                        <a:t>The end</a:t>
                      </a:r>
                      <a:r>
                        <a:rPr lang="en-US" sz="2400" u="sng" dirty="0" smtClean="0">
                          <a:solidFill>
                            <a:srgbClr val="3366FF"/>
                          </a:solidFill>
                          <a:latin typeface="Courier"/>
                          <a:cs typeface="Courier"/>
                        </a:rPr>
                        <a:t>?</a:t>
                      </a:r>
                      <a:r>
                        <a:rPr lang="en-US" sz="2400" u="none" baseline="0" dirty="0" smtClean="0">
                          <a:solidFill>
                            <a:srgbClr val="3366FF"/>
                          </a:solidFill>
                          <a:latin typeface="Courier"/>
                          <a:cs typeface="Courier"/>
                        </a:rPr>
                        <a:t>  </a:t>
                      </a:r>
                      <a:r>
                        <a:rPr lang="en-US" sz="2400" u="none" dirty="0" smtClean="0">
                          <a:solidFill>
                            <a:schemeClr val="tx1"/>
                          </a:solidFill>
                          <a:latin typeface="Courier"/>
                          <a:cs typeface="Courier"/>
                        </a:rPr>
                        <a:t>The end</a:t>
                      </a:r>
                      <a:r>
                        <a:rPr lang="en-US" sz="2400" u="sng" dirty="0" smtClean="0">
                          <a:solidFill>
                            <a:srgbClr val="3366FF"/>
                          </a:solidFill>
                          <a:latin typeface="Courier"/>
                          <a:cs typeface="Courier"/>
                        </a:rPr>
                        <a:t>!</a:t>
                      </a:r>
                      <a:endParaRPr lang="en-US" sz="2400" u="none" dirty="0" smtClean="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400" u="none" dirty="0" smtClean="0">
                        <a:solidFill>
                          <a:srgbClr val="000000"/>
                        </a:solidFill>
                        <a:latin typeface="Courier"/>
                        <a:cs typeface="Courier"/>
                      </a:endParaRPr>
                    </a:p>
                  </a:txBody>
                  <a:tcPr marL="121920" marR="121920" marT="60960" marB="60960"/>
                </a:tc>
                <a:extLst>
                  <a:ext uri="{0D108BD9-81ED-4DB2-BD59-A6C34878D82A}">
                    <a16:rowId xmlns:a16="http://schemas.microsoft.com/office/drawing/2014/main" val="10004"/>
                  </a:ext>
                </a:extLst>
              </a:tr>
            </a:tbl>
          </a:graphicData>
        </a:graphic>
      </p:graphicFrame>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12</a:t>
            </a:fld>
            <a:endParaRPr lang="zh-TW" altLang="en-US"/>
          </a:p>
        </p:txBody>
      </p:sp>
    </p:spTree>
    <p:extLst>
      <p:ext uri="{BB962C8B-B14F-4D97-AF65-F5344CB8AC3E}">
        <p14:creationId xmlns:p14="http://schemas.microsoft.com/office/powerpoint/2010/main" val="4722795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812800" y="159603"/>
            <a:ext cx="10871200" cy="907196"/>
          </a:xfrm>
        </p:spPr>
        <p:txBody>
          <a:bodyPr>
            <a:normAutofit/>
          </a:bodyPr>
          <a:lstStyle/>
          <a:p>
            <a:r>
              <a:rPr lang="en-US" sz="4800" dirty="0"/>
              <a:t>A note about Python regular expressions</a:t>
            </a:r>
            <a:endParaRPr lang="en-US" dirty="0"/>
          </a:p>
        </p:txBody>
      </p:sp>
      <p:sp>
        <p:nvSpPr>
          <p:cNvPr id="90115" name="Content Placeholder 2"/>
          <p:cNvSpPr>
            <a:spLocks noGrp="1"/>
          </p:cNvSpPr>
          <p:nvPr>
            <p:ph idx="1"/>
          </p:nvPr>
        </p:nvSpPr>
        <p:spPr>
          <a:xfrm>
            <a:off x="812800" y="1361589"/>
            <a:ext cx="10566400" cy="5336808"/>
          </a:xfrm>
        </p:spPr>
        <p:txBody>
          <a:bodyPr>
            <a:normAutofit fontScale="92500"/>
          </a:bodyPr>
          <a:lstStyle/>
          <a:p>
            <a:pPr lvl="1"/>
            <a:r>
              <a:rPr lang="en-US" sz="3733" dirty="0">
                <a:latin typeface="Calibri" panose="020F0502020204030204" pitchFamily="34" charset="0"/>
                <a:cs typeface="Calibri" panose="020F0502020204030204" pitchFamily="34" charset="0"/>
              </a:rPr>
              <a:t>Regex and Python both use backslash "</a:t>
            </a:r>
            <a:r>
              <a:rPr lang="en-US" sz="3733" dirty="0">
                <a:latin typeface="Courier" pitchFamily="2" charset="0"/>
                <a:cs typeface="Calibri" panose="020F0502020204030204" pitchFamily="34" charset="0"/>
              </a:rPr>
              <a:t>\</a:t>
            </a:r>
            <a:r>
              <a:rPr lang="en-US" sz="3733" dirty="0">
                <a:latin typeface="Calibri" panose="020F0502020204030204" pitchFamily="34" charset="0"/>
                <a:cs typeface="Calibri" panose="020F0502020204030204" pitchFamily="34" charset="0"/>
              </a:rPr>
              <a:t>" for special characters. </a:t>
            </a:r>
            <a:r>
              <a:rPr lang="en-US" sz="3733" dirty="0">
                <a:latin typeface="Calibri" panose="020F0502020204030204" pitchFamily="34" charset="0"/>
                <a:cs typeface="Calibri" panose="020F0502020204030204" pitchFamily="34" charset="0"/>
              </a:rPr>
              <a:t>You must type extra backslashes!</a:t>
            </a:r>
          </a:p>
          <a:p>
            <a:pPr lvl="2"/>
            <a:r>
              <a:rPr lang="en-US" sz="3200" dirty="0">
                <a:latin typeface="Courier" pitchFamily="2" charset="0"/>
                <a:cs typeface="Calibri" panose="020F0502020204030204" pitchFamily="34" charset="0"/>
              </a:rPr>
              <a:t>"\\d+"</a:t>
            </a:r>
            <a:r>
              <a:rPr lang="en-US" sz="3200" dirty="0">
                <a:latin typeface="Calibri" panose="020F0502020204030204" pitchFamily="34" charset="0"/>
                <a:cs typeface="Calibri" panose="020F0502020204030204" pitchFamily="34" charset="0"/>
              </a:rPr>
              <a:t>  to search for 1 or more digits</a:t>
            </a:r>
          </a:p>
          <a:p>
            <a:pPr lvl="2"/>
            <a:r>
              <a:rPr lang="en-US" sz="3200" dirty="0">
                <a:latin typeface="Courier" pitchFamily="2" charset="0"/>
                <a:cs typeface="Calibri" panose="020F0502020204030204" pitchFamily="34" charset="0"/>
              </a:rPr>
              <a:t>"\n" </a:t>
            </a:r>
            <a:r>
              <a:rPr lang="en-US" sz="3200" dirty="0">
                <a:latin typeface="Calibri" panose="020F0502020204030204" pitchFamily="34" charset="0"/>
                <a:cs typeface="Calibri" panose="020F0502020204030204" pitchFamily="34" charset="0"/>
              </a:rPr>
              <a:t>in Python means the "newline" character, not a "slash" followed by an "n". Need </a:t>
            </a:r>
            <a:r>
              <a:rPr lang="en-US" sz="3200" dirty="0">
                <a:latin typeface="Courier" pitchFamily="2" charset="0"/>
                <a:cs typeface="Calibri" panose="020F0502020204030204" pitchFamily="34" charset="0"/>
              </a:rPr>
              <a:t>"\\n"</a:t>
            </a:r>
            <a:r>
              <a:rPr lang="en-US" sz="3200" dirty="0">
                <a:latin typeface="Calibri" panose="020F0502020204030204" pitchFamily="34" charset="0"/>
                <a:cs typeface="Calibri" panose="020F0502020204030204" pitchFamily="34" charset="0"/>
              </a:rPr>
              <a:t> for two characters.</a:t>
            </a:r>
          </a:p>
          <a:p>
            <a:pPr lvl="1"/>
            <a:r>
              <a:rPr lang="en-US" sz="3733" dirty="0">
                <a:latin typeface="Calibri" panose="020F0502020204030204" pitchFamily="34" charset="0"/>
                <a:cs typeface="Calibri" panose="020F0502020204030204" pitchFamily="34" charset="0"/>
              </a:rPr>
              <a:t>Instead: use Python's </a:t>
            </a:r>
            <a:r>
              <a:rPr lang="en-US" sz="3733" b="1" dirty="0">
                <a:latin typeface="Calibri" panose="020F0502020204030204" pitchFamily="34" charset="0"/>
                <a:cs typeface="Calibri" panose="020F0502020204030204" pitchFamily="34" charset="0"/>
              </a:rPr>
              <a:t>raw string notation </a:t>
            </a:r>
            <a:r>
              <a:rPr lang="en-US" sz="3733" dirty="0">
                <a:latin typeface="Calibri" panose="020F0502020204030204" pitchFamily="34" charset="0"/>
                <a:cs typeface="Calibri" panose="020F0502020204030204" pitchFamily="34" charset="0"/>
              </a:rPr>
              <a:t>for regex:</a:t>
            </a:r>
          </a:p>
          <a:p>
            <a:pPr lvl="2"/>
            <a:r>
              <a:rPr lang="en-US" sz="3200" dirty="0">
                <a:latin typeface="Courier" pitchFamily="2" charset="0"/>
                <a:cs typeface="Calibri" panose="020F0502020204030204" pitchFamily="34" charset="0"/>
              </a:rPr>
              <a:t>r"[</a:t>
            </a:r>
            <a:r>
              <a:rPr lang="en-US" sz="3200" dirty="0" err="1">
                <a:latin typeface="Courier" pitchFamily="2" charset="0"/>
                <a:cs typeface="Calibri" panose="020F0502020204030204" pitchFamily="34" charset="0"/>
              </a:rPr>
              <a:t>tT</a:t>
            </a:r>
            <a:r>
              <a:rPr lang="en-US" sz="3200" dirty="0">
                <a:latin typeface="Courier" pitchFamily="2" charset="0"/>
                <a:cs typeface="Calibri" panose="020F0502020204030204" pitchFamily="34" charset="0"/>
              </a:rPr>
              <a:t>]he"</a:t>
            </a:r>
          </a:p>
          <a:p>
            <a:pPr lvl="2"/>
            <a:r>
              <a:rPr lang="en-US" sz="3200" dirty="0">
                <a:latin typeface="Courier" pitchFamily="2" charset="0"/>
                <a:cs typeface="Calibri" panose="020F0502020204030204" pitchFamily="34" charset="0"/>
              </a:rPr>
              <a:t>r"\d+"</a:t>
            </a:r>
            <a:r>
              <a:rPr lang="en-US" sz="3200" dirty="0">
                <a:latin typeface="Calibri" panose="020F0502020204030204" pitchFamily="34" charset="0"/>
                <a:cs typeface="Calibri" panose="020F0502020204030204" pitchFamily="34" charset="0"/>
              </a:rPr>
              <a:t> matches one or more digits</a:t>
            </a:r>
          </a:p>
          <a:p>
            <a:pPr lvl="3"/>
            <a:r>
              <a:rPr lang="en-US" sz="2667" dirty="0">
                <a:latin typeface="Calibri" panose="020F0502020204030204" pitchFamily="34" charset="0"/>
                <a:cs typeface="Calibri" panose="020F0502020204030204" pitchFamily="34" charset="0"/>
              </a:rPr>
              <a:t>instead of </a:t>
            </a:r>
            <a:r>
              <a:rPr lang="en-US" sz="2667" dirty="0">
                <a:latin typeface="Courier" pitchFamily="2" charset="0"/>
                <a:cs typeface="Calibri" panose="020F0502020204030204" pitchFamily="34" charset="0"/>
              </a:rPr>
              <a:t>"\\d+"</a:t>
            </a:r>
            <a:endParaRPr lang="en-US" sz="2667" dirty="0">
              <a:latin typeface="Calibri" panose="020F0502020204030204" pitchFamily="34" charset="0"/>
              <a:cs typeface="Calibri" panose="020F0502020204030204" pitchFamily="34" charset="0"/>
            </a:endParaRPr>
          </a:p>
          <a:p>
            <a:pPr lvl="2"/>
            <a:endParaRPr lang="en-US" sz="2800" dirty="0">
              <a:latin typeface="Calibri" panose="020F0502020204030204" pitchFamily="34" charset="0"/>
              <a:cs typeface="Calibri" panose="020F0502020204030204" pitchFamily="34" charset="0"/>
            </a:endParaRPr>
          </a:p>
          <a:p>
            <a:pPr lvl="2"/>
            <a:endParaRPr lang="en-US" sz="3333" dirty="0">
              <a:latin typeface="Calibri" panose="020F0502020204030204" pitchFamily="34" charset="0"/>
              <a:cs typeface="Calibri" panose="020F0502020204030204" pitchFamily="34" charset="0"/>
            </a:endParaRPr>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13</a:t>
            </a:fld>
            <a:endParaRPr lang="en-US" dirty="0"/>
          </a:p>
        </p:txBody>
      </p:sp>
    </p:spTree>
    <p:extLst>
      <p:ext uri="{BB962C8B-B14F-4D97-AF65-F5344CB8AC3E}">
        <p14:creationId xmlns:p14="http://schemas.microsoft.com/office/powerpoint/2010/main" val="399765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Example</a:t>
            </a:r>
          </a:p>
        </p:txBody>
      </p:sp>
      <p:sp>
        <p:nvSpPr>
          <p:cNvPr id="95235" name="Rectangle 3"/>
          <p:cNvSpPr>
            <a:spLocks noGrp="1" noChangeArrowheads="1"/>
          </p:cNvSpPr>
          <p:nvPr>
            <p:ph idx="1"/>
          </p:nvPr>
        </p:nvSpPr>
        <p:spPr/>
        <p:txBody>
          <a:bodyPr/>
          <a:lstStyle/>
          <a:p>
            <a:pPr eaLnBrk="1" hangingPunct="1"/>
            <a:r>
              <a:rPr lang="en-US" dirty="0"/>
              <a:t>Find me all instances of the word “the” in a </a:t>
            </a:r>
            <a:r>
              <a:rPr lang="en-US" dirty="0" smtClean="0"/>
              <a:t>text</a:t>
            </a:r>
            <a:endParaRPr lang="en-US" dirty="0"/>
          </a:p>
          <a:p>
            <a:pPr marL="609585" lvl="1" indent="0">
              <a:buNone/>
            </a:pPr>
            <a:endParaRPr lang="en-US" dirty="0" smtClean="0">
              <a:solidFill>
                <a:srgbClr val="A50021"/>
              </a:solidFill>
              <a:latin typeface="Courier"/>
              <a:cs typeface="Courier"/>
            </a:endParaRPr>
          </a:p>
          <a:p>
            <a:pPr marL="609585" lvl="1" indent="0">
              <a:buNone/>
            </a:pPr>
            <a:r>
              <a:rPr lang="en-US" dirty="0" smtClean="0">
                <a:solidFill>
                  <a:srgbClr val="A50021"/>
                </a:solidFill>
                <a:latin typeface="Courier"/>
                <a:cs typeface="Courier"/>
              </a:rPr>
              <a:t>the</a:t>
            </a:r>
            <a:endParaRPr lang="en-US" dirty="0">
              <a:solidFill>
                <a:srgbClr val="A50021"/>
              </a:solidFill>
              <a:latin typeface="Courier"/>
              <a:cs typeface="Courier"/>
            </a:endParaRPr>
          </a:p>
          <a:p>
            <a:pPr marL="1066773" lvl="2" indent="0">
              <a:buNone/>
            </a:pPr>
            <a:r>
              <a:rPr lang="en-US" dirty="0" smtClean="0">
                <a:solidFill>
                  <a:srgbClr val="000000"/>
                </a:solidFill>
                <a:latin typeface="Calibri"/>
                <a:cs typeface="Calibri"/>
              </a:rPr>
              <a:t>                                                Misses </a:t>
            </a:r>
            <a:r>
              <a:rPr lang="en-US" dirty="0">
                <a:solidFill>
                  <a:srgbClr val="000000"/>
                </a:solidFill>
                <a:latin typeface="Calibri"/>
                <a:cs typeface="Calibri"/>
              </a:rPr>
              <a:t>capitalized examples</a:t>
            </a:r>
          </a:p>
          <a:p>
            <a:pPr marL="609585" lvl="1" indent="0">
              <a:buNone/>
            </a:pPr>
            <a:endParaRPr lang="en-US" dirty="0" smtClean="0">
              <a:solidFill>
                <a:srgbClr val="009900"/>
              </a:solidFill>
              <a:latin typeface="Courier"/>
              <a:cs typeface="Courier"/>
            </a:endParaRPr>
          </a:p>
          <a:p>
            <a:pPr marL="609585" lvl="1" indent="0">
              <a:buNone/>
            </a:pPr>
            <a:r>
              <a:rPr lang="en-US" dirty="0" smtClean="0">
                <a:solidFill>
                  <a:srgbClr val="009900"/>
                </a:solidFill>
                <a:latin typeface="Courier"/>
                <a:cs typeface="Courier"/>
              </a:rPr>
              <a:t>[</a:t>
            </a:r>
            <a:r>
              <a:rPr lang="en-US" dirty="0" err="1">
                <a:solidFill>
                  <a:srgbClr val="009900"/>
                </a:solidFill>
                <a:latin typeface="Courier"/>
                <a:cs typeface="Courier"/>
              </a:rPr>
              <a:t>tT</a:t>
            </a:r>
            <a:r>
              <a:rPr lang="en-US" dirty="0">
                <a:solidFill>
                  <a:srgbClr val="009900"/>
                </a:solidFill>
                <a:latin typeface="Courier"/>
                <a:cs typeface="Courier"/>
              </a:rPr>
              <a:t>]</a:t>
            </a:r>
            <a:r>
              <a:rPr lang="en-US" dirty="0" smtClean="0">
                <a:solidFill>
                  <a:srgbClr val="009900"/>
                </a:solidFill>
                <a:latin typeface="Courier"/>
                <a:cs typeface="Courier"/>
              </a:rPr>
              <a:t>he</a:t>
            </a:r>
            <a:endParaRPr lang="en-US" dirty="0">
              <a:solidFill>
                <a:srgbClr val="009900"/>
              </a:solidFill>
              <a:latin typeface="Courier"/>
              <a:cs typeface="Courier"/>
            </a:endParaRPr>
          </a:p>
          <a:p>
            <a:pPr marL="1066773" lvl="2" indent="0">
              <a:buNone/>
            </a:pPr>
            <a:r>
              <a:rPr lang="en-US" dirty="0" smtClean="0">
                <a:latin typeface="Calibri"/>
                <a:cs typeface="Calibri"/>
              </a:rPr>
              <a:t>                                                </a:t>
            </a:r>
            <a:r>
              <a:rPr lang="en-US" dirty="0">
                <a:latin typeface="Calibri"/>
                <a:cs typeface="Calibri"/>
              </a:rPr>
              <a:t>I</a:t>
            </a:r>
            <a:r>
              <a:rPr lang="en-US" dirty="0" smtClean="0">
                <a:latin typeface="Calibri"/>
                <a:cs typeface="Calibri"/>
              </a:rPr>
              <a:t>ncorrectly </a:t>
            </a:r>
            <a:r>
              <a:rPr lang="en-US" dirty="0">
                <a:latin typeface="Calibri"/>
                <a:cs typeface="Calibri"/>
              </a:rPr>
              <a:t>r</a:t>
            </a:r>
            <a:r>
              <a:rPr lang="en-US" dirty="0" smtClean="0">
                <a:latin typeface="Calibri"/>
                <a:cs typeface="Calibri"/>
              </a:rPr>
              <a:t>eturns </a:t>
            </a:r>
            <a:r>
              <a:rPr lang="en-US" dirty="0">
                <a:latin typeface="Courier"/>
                <a:cs typeface="Courier"/>
              </a:rPr>
              <a:t>other</a:t>
            </a:r>
            <a:r>
              <a:rPr lang="en-US" dirty="0">
                <a:latin typeface="Calibri"/>
                <a:cs typeface="Calibri"/>
              </a:rPr>
              <a:t> or </a:t>
            </a:r>
            <a:r>
              <a:rPr lang="en-US" dirty="0">
                <a:latin typeface="Courier"/>
                <a:cs typeface="Courier"/>
              </a:rPr>
              <a:t>theology</a:t>
            </a:r>
          </a:p>
          <a:p>
            <a:pPr marL="609585" lvl="1" indent="0">
              <a:buNone/>
            </a:pPr>
            <a:endParaRPr lang="en-US" dirty="0" smtClean="0">
              <a:solidFill>
                <a:srgbClr val="0066FF"/>
              </a:solidFill>
              <a:latin typeface="Courier"/>
              <a:cs typeface="Courier"/>
            </a:endParaRPr>
          </a:p>
          <a:p>
            <a:pPr marL="609585" lvl="1" indent="0">
              <a:buNone/>
            </a:pPr>
            <a:r>
              <a:rPr lang="en-US" dirty="0" smtClean="0">
                <a:solidFill>
                  <a:srgbClr val="0066FF"/>
                </a:solidFill>
                <a:latin typeface="Courier"/>
                <a:cs typeface="Courier"/>
              </a:rPr>
              <a:t>[^</a:t>
            </a:r>
            <a:r>
              <a:rPr lang="en-US" dirty="0">
                <a:solidFill>
                  <a:srgbClr val="0066FF"/>
                </a:solidFill>
                <a:latin typeface="Courier"/>
                <a:cs typeface="Courier"/>
              </a:rPr>
              <a:t>a-</a:t>
            </a:r>
            <a:r>
              <a:rPr lang="en-US" dirty="0" err="1">
                <a:solidFill>
                  <a:srgbClr val="0066FF"/>
                </a:solidFill>
                <a:latin typeface="Courier"/>
                <a:cs typeface="Courier"/>
              </a:rPr>
              <a:t>zA</a:t>
            </a:r>
            <a:r>
              <a:rPr lang="en-US" dirty="0">
                <a:solidFill>
                  <a:srgbClr val="0066FF"/>
                </a:solidFill>
                <a:latin typeface="Courier"/>
                <a:cs typeface="Courier"/>
              </a:rPr>
              <a:t>-Z]</a:t>
            </a:r>
            <a:r>
              <a:rPr lang="en-US" dirty="0">
                <a:solidFill>
                  <a:srgbClr val="CC3300"/>
                </a:solidFill>
                <a:latin typeface="Courier"/>
                <a:cs typeface="Courier"/>
              </a:rPr>
              <a:t>[</a:t>
            </a:r>
            <a:r>
              <a:rPr lang="en-US" dirty="0" err="1">
                <a:solidFill>
                  <a:srgbClr val="CC3300"/>
                </a:solidFill>
                <a:latin typeface="Courier"/>
                <a:cs typeface="Courier"/>
              </a:rPr>
              <a:t>tT</a:t>
            </a:r>
            <a:r>
              <a:rPr lang="en-US" dirty="0">
                <a:solidFill>
                  <a:srgbClr val="CC3300"/>
                </a:solidFill>
                <a:latin typeface="Courier"/>
                <a:cs typeface="Courier"/>
              </a:rPr>
              <a:t>]</a:t>
            </a:r>
            <a:r>
              <a:rPr lang="en-US" dirty="0">
                <a:latin typeface="Courier"/>
                <a:cs typeface="Courier"/>
              </a:rPr>
              <a:t>he</a:t>
            </a:r>
            <a:r>
              <a:rPr lang="en-US" dirty="0">
                <a:solidFill>
                  <a:srgbClr val="0066FF"/>
                </a:solidFill>
                <a:latin typeface="Courier"/>
                <a:cs typeface="Courier"/>
              </a:rPr>
              <a:t>[^a-</a:t>
            </a:r>
            <a:r>
              <a:rPr lang="en-US" dirty="0" err="1">
                <a:solidFill>
                  <a:srgbClr val="0066FF"/>
                </a:solidFill>
                <a:latin typeface="Courier"/>
                <a:cs typeface="Courier"/>
              </a:rPr>
              <a:t>zA</a:t>
            </a:r>
            <a:r>
              <a:rPr lang="en-US" dirty="0">
                <a:solidFill>
                  <a:srgbClr val="0066FF"/>
                </a:solidFill>
                <a:latin typeface="Courier"/>
                <a:cs typeface="Courier"/>
              </a:rPr>
              <a:t>-Z</a:t>
            </a:r>
            <a:r>
              <a:rPr lang="en-US" dirty="0" smtClean="0">
                <a:solidFill>
                  <a:srgbClr val="0066FF"/>
                </a:solidFill>
                <a:latin typeface="Courier"/>
                <a:cs typeface="Courier"/>
              </a:rPr>
              <a:t>]</a:t>
            </a:r>
            <a:endParaRPr lang="en-US" dirty="0">
              <a:latin typeface="Courier"/>
              <a:cs typeface="Courier"/>
            </a:endParaRPr>
          </a:p>
          <a:p>
            <a:pPr marL="1066773" lvl="2" indent="0">
              <a:buNone/>
            </a:pPr>
            <a:r>
              <a:rPr lang="en-US" dirty="0" smtClean="0">
                <a:latin typeface="Calibri"/>
                <a:cs typeface="Calibri"/>
              </a:rPr>
              <a:t>                                          </a:t>
            </a:r>
            <a:endParaRPr lang="en-US" dirty="0">
              <a:solidFill>
                <a:srgbClr val="CC00CC"/>
              </a:solidFill>
              <a:latin typeface="Courier New" charset="0"/>
            </a:endParaRPr>
          </a:p>
          <a:p>
            <a:pPr lvl="1" eaLnBrk="1" hangingPunct="1"/>
            <a:endParaRPr lang="en-US" dirty="0">
              <a:latin typeface="Courier New" charset="0"/>
            </a:endParaRPr>
          </a:p>
        </p:txBody>
      </p:sp>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14</a:t>
            </a:fld>
            <a:endParaRPr lang="zh-TW" altLang="en-US"/>
          </a:p>
        </p:txBody>
      </p:sp>
    </p:spTree>
    <p:extLst>
      <p:ext uri="{BB962C8B-B14F-4D97-AF65-F5344CB8AC3E}">
        <p14:creationId xmlns:p14="http://schemas.microsoft.com/office/powerpoint/2010/main" val="229394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2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23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23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235">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2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Errors</a:t>
            </a:r>
          </a:p>
        </p:txBody>
      </p:sp>
      <p:sp>
        <p:nvSpPr>
          <p:cNvPr id="83971" name="Rectangle 3"/>
          <p:cNvSpPr>
            <a:spLocks noGrp="1" noChangeArrowheads="1"/>
          </p:cNvSpPr>
          <p:nvPr>
            <p:ph idx="1"/>
          </p:nvPr>
        </p:nvSpPr>
        <p:spPr/>
        <p:txBody>
          <a:bodyPr/>
          <a:lstStyle/>
          <a:p>
            <a:pPr eaLnBrk="1" hangingPunct="1"/>
            <a:r>
              <a:rPr lang="en-US" sz="3733" dirty="0"/>
              <a:t>The process we just went through was based on </a:t>
            </a:r>
            <a:r>
              <a:rPr lang="en-US" sz="3733" dirty="0">
                <a:solidFill>
                  <a:srgbClr val="A50021"/>
                </a:solidFill>
              </a:rPr>
              <a:t>fixing two kinds of errors</a:t>
            </a:r>
          </a:p>
          <a:p>
            <a:pPr lvl="1" eaLnBrk="1" hangingPunct="1"/>
            <a:r>
              <a:rPr lang="en-US" sz="3200" dirty="0"/>
              <a:t>Matching strings that we should not have matched (</a:t>
            </a:r>
            <a:r>
              <a:rPr lang="en-US" sz="3200" dirty="0">
                <a:solidFill>
                  <a:srgbClr val="A50021"/>
                </a:solidFill>
              </a:rPr>
              <a:t>the</a:t>
            </a:r>
            <a:r>
              <a:rPr lang="en-US" sz="3200" dirty="0"/>
              <a:t>re, </a:t>
            </a:r>
            <a:r>
              <a:rPr lang="en-US" sz="3200" dirty="0">
                <a:solidFill>
                  <a:srgbClr val="A50021"/>
                </a:solidFill>
              </a:rPr>
              <a:t>the</a:t>
            </a:r>
            <a:r>
              <a:rPr lang="en-US" sz="3200" dirty="0"/>
              <a:t>n, o</a:t>
            </a:r>
            <a:r>
              <a:rPr lang="en-US" sz="3200" dirty="0">
                <a:solidFill>
                  <a:srgbClr val="A50021"/>
                </a:solidFill>
              </a:rPr>
              <a:t>the</a:t>
            </a:r>
            <a:r>
              <a:rPr lang="en-US" sz="3200" dirty="0"/>
              <a:t>r)</a:t>
            </a:r>
          </a:p>
          <a:p>
            <a:pPr lvl="2" eaLnBrk="1" hangingPunct="1"/>
            <a:r>
              <a:rPr lang="en-US" sz="3200" dirty="0">
                <a:solidFill>
                  <a:srgbClr val="A50021"/>
                </a:solidFill>
              </a:rPr>
              <a:t>False positives (Type I)</a:t>
            </a:r>
          </a:p>
          <a:p>
            <a:pPr lvl="1" eaLnBrk="1" hangingPunct="1"/>
            <a:r>
              <a:rPr lang="en-US" sz="3200" dirty="0"/>
              <a:t>Not matching things that we should have matched (The)</a:t>
            </a:r>
          </a:p>
          <a:p>
            <a:pPr lvl="2" eaLnBrk="1" hangingPunct="1"/>
            <a:r>
              <a:rPr lang="en-US" sz="3200" dirty="0">
                <a:solidFill>
                  <a:srgbClr val="A50021"/>
                </a:solidFill>
              </a:rPr>
              <a:t>False negatives (Type II)</a:t>
            </a:r>
          </a:p>
        </p:txBody>
      </p:sp>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15</a:t>
            </a:fld>
            <a:endParaRPr lang="zh-TW" altLang="en-US"/>
          </a:p>
        </p:txBody>
      </p:sp>
    </p:spTree>
    <p:extLst>
      <p:ext uri="{BB962C8B-B14F-4D97-AF65-F5344CB8AC3E}">
        <p14:creationId xmlns:p14="http://schemas.microsoft.com/office/powerpoint/2010/main" val="2344619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smtClean="0"/>
              <a:t>Errors cont.</a:t>
            </a:r>
            <a:endParaRPr lang="en-US" dirty="0"/>
          </a:p>
        </p:txBody>
      </p:sp>
      <p:sp>
        <p:nvSpPr>
          <p:cNvPr id="86019" name="Rectangle 3"/>
          <p:cNvSpPr>
            <a:spLocks noGrp="1" noChangeArrowheads="1"/>
          </p:cNvSpPr>
          <p:nvPr>
            <p:ph idx="1"/>
          </p:nvPr>
        </p:nvSpPr>
        <p:spPr/>
        <p:txBody>
          <a:bodyPr/>
          <a:lstStyle/>
          <a:p>
            <a:r>
              <a:rPr lang="en-US" sz="3733" dirty="0"/>
              <a:t>In NLP we are always dealing with these kinds of </a:t>
            </a:r>
            <a:r>
              <a:rPr lang="en-US" sz="3733" dirty="0" smtClean="0"/>
              <a:t>errors</a:t>
            </a:r>
            <a:endParaRPr lang="en-US" sz="3733" dirty="0"/>
          </a:p>
          <a:p>
            <a:r>
              <a:rPr lang="en-US" sz="3733" dirty="0"/>
              <a:t>Reducing the error rate for an application often involves two antagonistic efforts: </a:t>
            </a:r>
          </a:p>
          <a:p>
            <a:pPr lvl="1"/>
            <a:r>
              <a:rPr lang="en-US" sz="3200" dirty="0">
                <a:solidFill>
                  <a:srgbClr val="008000"/>
                </a:solidFill>
              </a:rPr>
              <a:t>Increasing accuracy or precision </a:t>
            </a:r>
            <a:r>
              <a:rPr lang="en-US" sz="3200" dirty="0"/>
              <a:t>(minimizing false positives)</a:t>
            </a:r>
          </a:p>
          <a:p>
            <a:pPr lvl="1"/>
            <a:r>
              <a:rPr lang="en-US" sz="3200" dirty="0">
                <a:solidFill>
                  <a:srgbClr val="008000"/>
                </a:solidFill>
              </a:rPr>
              <a:t>Increasing coverage or recall </a:t>
            </a:r>
            <a:r>
              <a:rPr lang="en-US" sz="3200" dirty="0"/>
              <a:t>(minimizing false negatives).</a:t>
            </a:r>
          </a:p>
        </p:txBody>
      </p:sp>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16</a:t>
            </a:fld>
            <a:endParaRPr lang="zh-TW" altLang="en-US"/>
          </a:p>
        </p:txBody>
      </p:sp>
    </p:spTree>
    <p:extLst>
      <p:ext uri="{BB962C8B-B14F-4D97-AF65-F5344CB8AC3E}">
        <p14:creationId xmlns:p14="http://schemas.microsoft.com/office/powerpoint/2010/main" val="2607042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t>Summary</a:t>
            </a:r>
          </a:p>
        </p:txBody>
      </p:sp>
      <p:sp>
        <p:nvSpPr>
          <p:cNvPr id="90115" name="Content Placeholder 2"/>
          <p:cNvSpPr>
            <a:spLocks noGrp="1"/>
          </p:cNvSpPr>
          <p:nvPr>
            <p:ph idx="1"/>
          </p:nvPr>
        </p:nvSpPr>
        <p:spPr/>
        <p:txBody>
          <a:bodyPr/>
          <a:lstStyle/>
          <a:p>
            <a:r>
              <a:rPr lang="en-US" dirty="0"/>
              <a:t>Regular expressions play a surprisingly large role</a:t>
            </a:r>
          </a:p>
          <a:p>
            <a:pPr lvl="1"/>
            <a:r>
              <a:rPr lang="en-US" dirty="0" smtClean="0"/>
              <a:t>Sophisticated sequences </a:t>
            </a:r>
            <a:r>
              <a:rPr lang="en-US" dirty="0"/>
              <a:t>of regular expressions are often the first model </a:t>
            </a:r>
            <a:r>
              <a:rPr lang="en-US" dirty="0" smtClean="0"/>
              <a:t>for any text processing text</a:t>
            </a:r>
          </a:p>
          <a:p>
            <a:r>
              <a:rPr lang="en-US" dirty="0"/>
              <a:t>For many hard tasks, we use machine learning </a:t>
            </a:r>
            <a:r>
              <a:rPr lang="en-US" dirty="0" smtClean="0"/>
              <a:t>classifiers</a:t>
            </a:r>
          </a:p>
          <a:p>
            <a:pPr lvl="1"/>
            <a:r>
              <a:rPr lang="en-US" dirty="0" smtClean="0"/>
              <a:t>But regular expressions are</a:t>
            </a:r>
            <a:r>
              <a:rPr lang="en-US" altLang="zh-TW" dirty="0" smtClean="0"/>
              <a:t> </a:t>
            </a:r>
            <a:r>
              <a:rPr lang="en-US" altLang="zh-TW" dirty="0"/>
              <a:t>still used for pre-processing, or as features </a:t>
            </a:r>
            <a:r>
              <a:rPr lang="en-US" dirty="0" smtClean="0"/>
              <a:t>in the classifiers</a:t>
            </a:r>
          </a:p>
          <a:p>
            <a:pPr lvl="1"/>
            <a:r>
              <a:rPr lang="en-US" dirty="0" smtClean="0"/>
              <a:t>Can be very useful in capturing generalizations</a:t>
            </a:r>
            <a:endParaRPr lang="en-US" dirty="0"/>
          </a:p>
          <a:p>
            <a:pPr lvl="1"/>
            <a:endParaRPr lang="en-US" dirty="0"/>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17</a:t>
            </a:fld>
            <a:endParaRPr lang="en-US"/>
          </a:p>
        </p:txBody>
      </p:sp>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Tree>
    <p:extLst>
      <p:ext uri="{BB962C8B-B14F-4D97-AF65-F5344CB8AC3E}">
        <p14:creationId xmlns:p14="http://schemas.microsoft.com/office/powerpoint/2010/main" val="2324150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1524000" y="1122363"/>
            <a:ext cx="9144000" cy="1670533"/>
          </a:xfrm>
        </p:spPr>
        <p:txBody>
          <a:bodyPr/>
          <a:lstStyle/>
          <a:p>
            <a:pPr eaLnBrk="1" hangingPunct="1"/>
            <a:r>
              <a:rPr lang="en-US" sz="5333" dirty="0">
                <a:latin typeface="Calibri (Headings)"/>
                <a:ea typeface="ＭＳ Ｐゴシック" charset="0"/>
                <a:cs typeface="Calibri (Headings)"/>
              </a:rPr>
              <a:t>Basic Text Processing</a:t>
            </a: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4800" dirty="0">
                <a:solidFill>
                  <a:srgbClr val="A4001D"/>
                </a:solidFill>
                <a:latin typeface="Calibri"/>
                <a:ea typeface="ＭＳ Ｐゴシック" charset="0"/>
                <a:cs typeface="Calibri"/>
              </a:rPr>
              <a:t>More Regular Expressions: Substitutions and ELIZA</a:t>
            </a:r>
          </a:p>
        </p:txBody>
      </p:sp>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18</a:t>
            </a:fld>
            <a:endParaRPr lang="zh-TW" altLang="en-US"/>
          </a:p>
        </p:txBody>
      </p:sp>
    </p:spTree>
    <p:extLst>
      <p:ext uri="{BB962C8B-B14F-4D97-AF65-F5344CB8AC3E}">
        <p14:creationId xmlns:p14="http://schemas.microsoft.com/office/powerpoint/2010/main" val="15592272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19</a:t>
            </a:fld>
            <a:endParaRPr lang="zh-TW" altLang="en-US"/>
          </a:p>
        </p:txBody>
      </p:sp>
    </p:spTree>
    <p:extLst>
      <p:ext uri="{BB962C8B-B14F-4D97-AF65-F5344CB8AC3E}">
        <p14:creationId xmlns:p14="http://schemas.microsoft.com/office/powerpoint/2010/main" val="307788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a:t>
            </a:r>
            <a:endParaRPr lang="zh-TW" altLang="en-US" dirty="0"/>
          </a:p>
        </p:txBody>
      </p:sp>
      <p:sp>
        <p:nvSpPr>
          <p:cNvPr id="3" name="內容版面配置區 2"/>
          <p:cNvSpPr>
            <a:spLocks noGrp="1"/>
          </p:cNvSpPr>
          <p:nvPr>
            <p:ph idx="1"/>
          </p:nvPr>
        </p:nvSpPr>
        <p:spPr/>
        <p:txBody>
          <a:bodyPr/>
          <a:lstStyle/>
          <a:p>
            <a:r>
              <a:rPr lang="en-US" altLang="zh-TW" dirty="0" smtClean="0"/>
              <a:t>Ch.2</a:t>
            </a:r>
            <a:r>
              <a:rPr lang="en-US" altLang="zh-TW" dirty="0"/>
              <a:t>: </a:t>
            </a:r>
            <a:r>
              <a:rPr lang="en-US" altLang="zh-TW" dirty="0" smtClean="0"/>
              <a:t>Regular </a:t>
            </a:r>
            <a:r>
              <a:rPr lang="en-US" altLang="zh-TW" dirty="0"/>
              <a:t>Expressions, Text Normalization, Edit Distance, </a:t>
            </a:r>
            <a:r>
              <a:rPr lang="en-US" altLang="zh-TW" dirty="0" smtClean="0"/>
              <a:t/>
            </a:r>
            <a:br>
              <a:rPr lang="en-US" altLang="zh-TW" dirty="0" smtClean="0"/>
            </a:br>
            <a:r>
              <a:rPr lang="en-US" altLang="zh-TW" dirty="0" smtClean="0"/>
              <a:t>Dan </a:t>
            </a:r>
            <a:r>
              <a:rPr lang="en-US" altLang="zh-TW" dirty="0" err="1"/>
              <a:t>Jurafsky</a:t>
            </a:r>
            <a:r>
              <a:rPr lang="en-US" altLang="zh-TW" dirty="0"/>
              <a:t> and James H. Martin. Speech and Language Processing (3rd ed. draft)</a:t>
            </a:r>
          </a:p>
          <a:p>
            <a:endParaRPr lang="zh-TW" altLang="en-US"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2</a:t>
            </a:fld>
            <a:endParaRPr lang="zh-TW" altLang="en-US"/>
          </a:p>
        </p:txBody>
      </p:sp>
    </p:spTree>
    <p:extLst>
      <p:ext uri="{BB962C8B-B14F-4D97-AF65-F5344CB8AC3E}">
        <p14:creationId xmlns:p14="http://schemas.microsoft.com/office/powerpoint/2010/main" val="569545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1097280" y="1600200"/>
            <a:ext cx="10485120" cy="4572000"/>
          </a:xfrm>
        </p:spPr>
        <p:txBody>
          <a:bodyPr/>
          <a:lstStyle/>
          <a:p>
            <a:pPr marL="465655" indent="-465655"/>
            <a:r>
              <a:rPr lang="en-US" dirty="0">
                <a:latin typeface="Calibri" panose="020F0502020204030204" pitchFamily="34" charset="0"/>
                <a:cs typeface="Calibri" panose="020F0502020204030204" pitchFamily="34" charset="0"/>
              </a:rPr>
              <a:t>Say we want to put angles around all numbers:</a:t>
            </a:r>
          </a:p>
          <a:p>
            <a:pPr marL="292601" lvl="1" indent="0">
              <a:buNone/>
            </a:pPr>
            <a:r>
              <a:rPr lang="en-US" sz="3733" i="1" dirty="0"/>
              <a:t>           </a:t>
            </a:r>
            <a:r>
              <a:rPr lang="en-US" sz="3733" i="1" dirty="0">
                <a:highlight>
                  <a:srgbClr val="C0C0C0"/>
                </a:highlight>
              </a:rPr>
              <a:t>the 35 boxes</a:t>
            </a:r>
            <a:r>
              <a:rPr lang="en-US" sz="3733" i="1" dirty="0"/>
              <a:t> </a:t>
            </a:r>
            <a:r>
              <a:rPr lang="en-US" sz="3733" i="1" dirty="0">
                <a:sym typeface="Wingdings" pitchFamily="2" charset="2"/>
              </a:rPr>
              <a:t></a:t>
            </a:r>
            <a:r>
              <a:rPr lang="en-US" sz="3733" dirty="0"/>
              <a:t> </a:t>
            </a:r>
            <a:r>
              <a:rPr lang="en-US" sz="3733" i="1" dirty="0">
                <a:highlight>
                  <a:srgbClr val="C0C0C0"/>
                </a:highlight>
              </a:rPr>
              <a:t>the </a:t>
            </a:r>
            <a:r>
              <a:rPr lang="en-US" sz="3733" dirty="0">
                <a:highlight>
                  <a:srgbClr val="C0C0C0"/>
                </a:highlight>
              </a:rPr>
              <a:t>&lt;</a:t>
            </a:r>
            <a:r>
              <a:rPr lang="en-US" sz="3733" i="1" dirty="0">
                <a:highlight>
                  <a:srgbClr val="C0C0C0"/>
                </a:highlight>
              </a:rPr>
              <a:t>35</a:t>
            </a:r>
            <a:r>
              <a:rPr lang="en-US" sz="3733" dirty="0">
                <a:highlight>
                  <a:srgbClr val="C0C0C0"/>
                </a:highlight>
              </a:rPr>
              <a:t>&gt; </a:t>
            </a:r>
            <a:r>
              <a:rPr lang="en-US" sz="3733" i="1" dirty="0">
                <a:highlight>
                  <a:srgbClr val="C0C0C0"/>
                </a:highlight>
              </a:rPr>
              <a:t>boxes </a:t>
            </a:r>
            <a:endParaRPr lang="en-US" sz="3733" dirty="0">
              <a:highlight>
                <a:srgbClr val="C0C0C0"/>
              </a:highlight>
            </a:endParaRPr>
          </a:p>
          <a:p>
            <a:pPr marL="465655" indent="-465655"/>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p>
          <a:p>
            <a:pPr marL="465655" indent="-465655"/>
            <a:r>
              <a:rPr lang="en-US" dirty="0">
                <a:latin typeface="Calibri" panose="020F0502020204030204" pitchFamily="34" charset="0"/>
                <a:cs typeface="Calibri" panose="020F0502020204030204" pitchFamily="34" charset="0"/>
              </a:rPr>
              <a:t>Use \1  to refer to the contents of the register</a:t>
            </a:r>
          </a:p>
          <a:p>
            <a:pPr marL="292601" lvl="1" indent="0">
              <a:buNone/>
            </a:pPr>
            <a:r>
              <a:rPr lang="en-US" sz="4267" dirty="0">
                <a:latin typeface="Courier" pitchFamily="2" charset="0"/>
              </a:rPr>
              <a:t>s/([0-9]+)/&lt;</a:t>
            </a:r>
            <a:r>
              <a:rPr lang="en-US" sz="4267" dirty="0">
                <a:solidFill>
                  <a:srgbClr val="0000FF"/>
                </a:solidFill>
                <a:latin typeface="Courier" pitchFamily="2" charset="0"/>
              </a:rPr>
              <a:t>\1</a:t>
            </a:r>
            <a:r>
              <a:rPr lang="en-US" sz="4267" dirty="0">
                <a:latin typeface="Courier" pitchFamily="2" charset="0"/>
              </a:rPr>
              <a:t>&gt;/ </a:t>
            </a:r>
          </a:p>
          <a:p>
            <a:endParaRPr lang="en-US"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20</a:t>
            </a:fld>
            <a:endParaRPr lang="zh-TW" altLang="en-US"/>
          </a:p>
        </p:txBody>
      </p:sp>
    </p:spTree>
    <p:extLst>
      <p:ext uri="{BB962C8B-B14F-4D97-AF65-F5344CB8AC3E}">
        <p14:creationId xmlns:p14="http://schemas.microsoft.com/office/powerpoint/2010/main" val="803776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a:xfrm>
            <a:off x="1097280" y="1600200"/>
            <a:ext cx="10485120" cy="4572000"/>
          </a:xfrm>
        </p:spPr>
        <p:txBody>
          <a:bodyPr/>
          <a:lstStyle/>
          <a:p>
            <a:r>
              <a:rPr lang="en-US" sz="3467" dirty="0">
                <a:latin typeface="Courier" pitchFamily="2" charset="0"/>
              </a:rPr>
              <a:t>/the (.*)er they (.*), the </a:t>
            </a:r>
            <a:r>
              <a:rPr lang="en-US" sz="3467" dirty="0">
                <a:solidFill>
                  <a:srgbClr val="0000FF"/>
                </a:solidFill>
                <a:latin typeface="Courier" pitchFamily="2" charset="0"/>
              </a:rPr>
              <a:t>\1</a:t>
            </a:r>
            <a:r>
              <a:rPr lang="en-US" sz="3467" dirty="0">
                <a:latin typeface="Courier" pitchFamily="2" charset="0"/>
              </a:rPr>
              <a:t>er we </a:t>
            </a:r>
            <a:r>
              <a:rPr lang="en-US" sz="3467" dirty="0">
                <a:solidFill>
                  <a:srgbClr val="0000FF"/>
                </a:solidFill>
                <a:latin typeface="Courier" pitchFamily="2" charset="0"/>
              </a:rPr>
              <a:t>\2</a:t>
            </a:r>
            <a:r>
              <a:rPr lang="en-US" sz="3467" dirty="0">
                <a:latin typeface="Courier" pitchFamily="2" charset="0"/>
              </a:rPr>
              <a:t>/ </a:t>
            </a:r>
          </a:p>
          <a:p>
            <a:r>
              <a:rPr lang="en-US" dirty="0"/>
              <a:t>Matches</a:t>
            </a:r>
          </a:p>
          <a:p>
            <a:pPr marL="0" indent="0">
              <a:buNone/>
            </a:pPr>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r>
              <a:rPr lang="en-US" i="1" dirty="0"/>
              <a:t>But not</a:t>
            </a:r>
          </a:p>
          <a:p>
            <a:pPr marL="0" indent="0">
              <a:buNone/>
            </a:pPr>
            <a:r>
              <a:rPr lang="en-US" i="1" dirty="0" smtClean="0"/>
              <a:t>     </a:t>
            </a:r>
            <a:r>
              <a:rPr lang="en-US" i="1" dirty="0"/>
              <a:t>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ate </a:t>
            </a:r>
            <a:endParaRPr lang="en-US" dirty="0"/>
          </a:p>
          <a:p>
            <a:endParaRPr lang="en-US"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21</a:t>
            </a:fld>
            <a:endParaRPr lang="zh-TW" altLang="en-US"/>
          </a:p>
        </p:txBody>
      </p:sp>
    </p:spTree>
    <p:extLst>
      <p:ext uri="{BB962C8B-B14F-4D97-AF65-F5344CB8AC3E}">
        <p14:creationId xmlns:p14="http://schemas.microsoft.com/office/powerpoint/2010/main" val="1434751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lstStyle/>
          <a:p>
            <a:r>
              <a:rPr lang="en-US" dirty="0"/>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a:xfrm>
            <a:off x="1097280" y="1600200"/>
            <a:ext cx="10891520" cy="4978400"/>
          </a:xfrm>
        </p:spPr>
        <p:txBody>
          <a:bodyPr>
            <a:normAutofit/>
          </a:bodyPr>
          <a:lstStyle/>
          <a:p>
            <a:pPr marL="0" indent="0">
              <a:buNone/>
            </a:pPr>
            <a:r>
              <a:rPr lang="en-US" sz="3200" dirty="0"/>
              <a:t>Parentheses have a double function: grouping terms, and capturing</a:t>
            </a:r>
          </a:p>
          <a:p>
            <a:pPr marL="0" indent="0">
              <a:buNone/>
            </a:pPr>
            <a:r>
              <a:rPr lang="en-US" sz="3200" dirty="0"/>
              <a:t>Non-capturing groups: add a ?: after </a:t>
            </a:r>
            <a:r>
              <a:rPr lang="en-US" sz="3200" dirty="0" err="1"/>
              <a:t>paren</a:t>
            </a:r>
            <a:r>
              <a:rPr lang="en-US" sz="3200" dirty="0"/>
              <a:t>:</a:t>
            </a:r>
          </a:p>
          <a:p>
            <a:r>
              <a:rPr lang="en-US" sz="3200" dirty="0">
                <a:solidFill>
                  <a:srgbClr val="1A24F4"/>
                </a:solidFill>
                <a:latin typeface="Courier" pitchFamily="2" charset="0"/>
              </a:rPr>
              <a:t>/(?:</a:t>
            </a:r>
            <a:r>
              <a:rPr lang="en-US" sz="3200" dirty="0" err="1">
                <a:solidFill>
                  <a:srgbClr val="1A24F4"/>
                </a:solidFill>
                <a:latin typeface="Courier" pitchFamily="2" charset="0"/>
              </a:rPr>
              <a:t>some|a</a:t>
            </a:r>
            <a:r>
              <a:rPr lang="en-US" sz="3200" dirty="0">
                <a:solidFill>
                  <a:srgbClr val="1A24F4"/>
                </a:solidFill>
                <a:latin typeface="Courier" pitchFamily="2" charset="0"/>
              </a:rPr>
              <a:t> few) (</a:t>
            </a:r>
            <a:r>
              <a:rPr lang="en-US" sz="3200" dirty="0" err="1">
                <a:solidFill>
                  <a:srgbClr val="1A24F4"/>
                </a:solidFill>
                <a:latin typeface="Courier" pitchFamily="2" charset="0"/>
              </a:rPr>
              <a:t>people|cats</a:t>
            </a:r>
            <a:r>
              <a:rPr lang="en-US" sz="3200" dirty="0">
                <a:solidFill>
                  <a:srgbClr val="1A24F4"/>
                </a:solidFill>
                <a:latin typeface="Courier" pitchFamily="2" charset="0"/>
              </a:rPr>
              <a:t>) like some \1/ </a:t>
            </a:r>
          </a:p>
          <a:p>
            <a:r>
              <a:rPr lang="en-US" sz="3200" dirty="0"/>
              <a:t>matches </a:t>
            </a:r>
          </a:p>
          <a:p>
            <a:pPr lvl="1"/>
            <a:r>
              <a:rPr lang="en-US" dirty="0">
                <a:latin typeface="Courier" pitchFamily="2" charset="0"/>
              </a:rPr>
              <a:t>some cats like some cats </a:t>
            </a:r>
          </a:p>
          <a:p>
            <a:r>
              <a:rPr lang="en-US" sz="3200" dirty="0"/>
              <a:t>but not </a:t>
            </a:r>
          </a:p>
          <a:p>
            <a:pPr lvl="1"/>
            <a:r>
              <a:rPr lang="en-US" dirty="0">
                <a:latin typeface="Courier" pitchFamily="2" charset="0"/>
              </a:rPr>
              <a:t>some cats like some some</a:t>
            </a:r>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22</a:t>
            </a:fld>
            <a:endParaRPr lang="zh-TW" altLang="en-US"/>
          </a:p>
        </p:txBody>
      </p:sp>
    </p:spTree>
    <p:extLst>
      <p:ext uri="{BB962C8B-B14F-4D97-AF65-F5344CB8AC3E}">
        <p14:creationId xmlns:p14="http://schemas.microsoft.com/office/powerpoint/2010/main" val="2424554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a:xfrm>
            <a:off x="1097280" y="1600200"/>
            <a:ext cx="10789920" cy="4572000"/>
          </a:xfrm>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23</a:t>
            </a:fld>
            <a:endParaRPr lang="zh-TW" altLang="en-US"/>
          </a:p>
        </p:txBody>
      </p:sp>
    </p:spTree>
    <p:extLst>
      <p:ext uri="{BB962C8B-B14F-4D97-AF65-F5344CB8AC3E}">
        <p14:creationId xmlns:p14="http://schemas.microsoft.com/office/powerpoint/2010/main" val="4121699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1097280" y="1295400"/>
            <a:ext cx="10993120" cy="4572000"/>
          </a:xfrm>
        </p:spPr>
        <p:txBody>
          <a:bodyPr>
            <a:noAutofit/>
          </a:bodyPr>
          <a:lstStyle/>
          <a:p>
            <a:r>
              <a:rPr lang="en-US" dirty="0"/>
              <a:t>Early NLP system that imitated a Rogerian psychotherapist </a:t>
            </a:r>
          </a:p>
          <a:p>
            <a:pPr lvl="1"/>
            <a:r>
              <a:rPr lang="en-US" dirty="0"/>
              <a:t>Joseph </a:t>
            </a:r>
            <a:r>
              <a:rPr lang="en-US" dirty="0" err="1"/>
              <a:t>Weizenbaum</a:t>
            </a:r>
            <a:r>
              <a:rPr lang="en-US" dirty="0"/>
              <a:t>, </a:t>
            </a:r>
            <a:r>
              <a:rPr lang="en-US" dirty="0" smtClean="0"/>
              <a:t>1966</a:t>
            </a:r>
            <a:endParaRPr lang="en-US" dirty="0"/>
          </a:p>
          <a:p>
            <a:endParaRPr lang="en-US" dirty="0"/>
          </a:p>
          <a:p>
            <a:r>
              <a:rPr lang="en-US" dirty="0"/>
              <a:t>Uses pattern matching to match, e.g.,:</a:t>
            </a:r>
          </a:p>
          <a:p>
            <a:pPr lvl="1"/>
            <a:r>
              <a:rPr lang="en-US" dirty="0">
                <a:solidFill>
                  <a:srgbClr val="0070C0"/>
                </a:solidFill>
                <a:latin typeface="Courier" pitchFamily="2" charset="0"/>
              </a:rPr>
              <a:t>“I need X” </a:t>
            </a:r>
          </a:p>
          <a:p>
            <a:pPr marL="201163" lvl="1" indent="0">
              <a:buNone/>
            </a:pPr>
            <a:r>
              <a:rPr lang="en-US" sz="3733" dirty="0"/>
              <a:t>and translates them into, e.g.</a:t>
            </a:r>
          </a:p>
          <a:p>
            <a:pPr lvl="1"/>
            <a:r>
              <a:rPr lang="en-US" dirty="0">
                <a:solidFill>
                  <a:srgbClr val="0070C0"/>
                </a:solidFill>
                <a:latin typeface="Courier" pitchFamily="2" charset="0"/>
              </a:rPr>
              <a:t>“What would it mean to you if you got X? </a:t>
            </a:r>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24</a:t>
            </a:fld>
            <a:endParaRPr lang="zh-TW" altLang="en-US"/>
          </a:p>
        </p:txBody>
      </p:sp>
    </p:spTree>
    <p:extLst>
      <p:ext uri="{BB962C8B-B14F-4D97-AF65-F5344CB8AC3E}">
        <p14:creationId xmlns:p14="http://schemas.microsoft.com/office/powerpoint/2010/main" val="2912382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1097281" y="1295400"/>
            <a:ext cx="10058401" cy="4572000"/>
          </a:xfrm>
        </p:spPr>
        <p:txBody>
          <a:bodyPr>
            <a:noAutofit/>
          </a:bodyPr>
          <a:lstStyle/>
          <a:p>
            <a:pPr marL="0" indent="0">
              <a:buNone/>
            </a:pPr>
            <a:r>
              <a:rPr lang="en-US" sz="3467" dirty="0"/>
              <a:t>Men are all alike.</a:t>
            </a:r>
            <a:br>
              <a:rPr lang="en-US" sz="3467" dirty="0"/>
            </a:br>
            <a:r>
              <a:rPr lang="en-US" sz="3467" dirty="0">
                <a:solidFill>
                  <a:srgbClr val="00B050"/>
                </a:solidFill>
              </a:rPr>
              <a:t>IN WHAT WAY</a:t>
            </a:r>
            <a:endParaRPr lang="en-US" sz="3467" dirty="0"/>
          </a:p>
          <a:p>
            <a:pPr marL="0" indent="0">
              <a:buNone/>
            </a:pPr>
            <a:r>
              <a:rPr lang="en-US" sz="3467" dirty="0"/>
              <a:t>They're always bugging us about something or other. </a:t>
            </a:r>
            <a:r>
              <a:rPr lang="en-US" sz="3467" dirty="0">
                <a:solidFill>
                  <a:srgbClr val="00B050"/>
                </a:solidFill>
              </a:rPr>
              <a:t>CAN YOU THINK OF A SPECIFIC EXAMPLE </a:t>
            </a:r>
          </a:p>
          <a:p>
            <a:pPr marL="0" indent="0">
              <a:buNone/>
            </a:pPr>
            <a:r>
              <a:rPr lang="en-US" sz="3467" dirty="0"/>
              <a:t>Well, my boyfriend made me come here.</a:t>
            </a:r>
            <a:br>
              <a:rPr lang="en-US" sz="3467" dirty="0"/>
            </a:br>
            <a:r>
              <a:rPr lang="en-US" sz="3467" dirty="0">
                <a:solidFill>
                  <a:srgbClr val="00B050"/>
                </a:solidFill>
              </a:rPr>
              <a:t>YOUR BOYFRIEND MADE YOU COME HERE </a:t>
            </a:r>
          </a:p>
          <a:p>
            <a:pPr marL="0" indent="0">
              <a:buNone/>
            </a:pPr>
            <a:r>
              <a:rPr lang="en-US" sz="3467" dirty="0"/>
              <a:t>He says I'm depressed much of the time.</a:t>
            </a:r>
            <a:br>
              <a:rPr lang="en-US" sz="3467" dirty="0"/>
            </a:br>
            <a:r>
              <a:rPr lang="en-US" sz="3467" dirty="0">
                <a:solidFill>
                  <a:srgbClr val="00B050"/>
                </a:solidFill>
              </a:rPr>
              <a:t>I AM SORRY TO HEAR YOU ARE DEPRESSED </a:t>
            </a:r>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25</a:t>
            </a:fld>
            <a:endParaRPr lang="zh-TW" altLang="en-US"/>
          </a:p>
        </p:txBody>
      </p:sp>
    </p:spTree>
    <p:extLst>
      <p:ext uri="{BB962C8B-B14F-4D97-AF65-F5344CB8AC3E}">
        <p14:creationId xmlns:p14="http://schemas.microsoft.com/office/powerpoint/2010/main" val="484055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1097280" y="1600200"/>
            <a:ext cx="10586720" cy="4572000"/>
          </a:xfrm>
        </p:spPr>
        <p:txBody>
          <a:bodyPr/>
          <a:lstStyle/>
          <a:p>
            <a:r>
              <a:rPr lang="en-US" sz="3200" dirty="0"/>
              <a:t>s/.* I’M (</a:t>
            </a:r>
            <a:r>
              <a:rPr lang="en-US" sz="3200" dirty="0" err="1"/>
              <a:t>depressed|sad</a:t>
            </a:r>
            <a:r>
              <a:rPr lang="en-US" sz="3200" dirty="0"/>
              <a:t>) .*/I AM SORRY TO HEAR YOU ARE \1/ </a:t>
            </a:r>
          </a:p>
          <a:p>
            <a:r>
              <a:rPr lang="en-US" sz="3200" dirty="0"/>
              <a:t>s/.* I AM (</a:t>
            </a:r>
            <a:r>
              <a:rPr lang="en-US" sz="3200" dirty="0" err="1"/>
              <a:t>depressed|sad</a:t>
            </a:r>
            <a:r>
              <a:rPr lang="en-US" sz="3200" dirty="0"/>
              <a:t>) .*/WHY DO YOU THINK YOU ARE \1/</a:t>
            </a:r>
          </a:p>
          <a:p>
            <a:r>
              <a:rPr lang="en-US" sz="3200" dirty="0"/>
              <a:t>s/.* all .*/IN WHAT WAY?/ </a:t>
            </a:r>
          </a:p>
          <a:p>
            <a:r>
              <a:rPr lang="en-US" sz="3200" dirty="0"/>
              <a:t>s/.* always .*/CAN YOU THINK OF A SPECIFIC EXAMPLE?/ </a:t>
            </a:r>
          </a:p>
          <a:p>
            <a:pPr marL="0" indent="0">
              <a:buNone/>
            </a:pPr>
            <a:endParaRPr lang="en-US"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26</a:t>
            </a:fld>
            <a:endParaRPr lang="zh-TW" altLang="en-US"/>
          </a:p>
        </p:txBody>
      </p:sp>
    </p:spTree>
    <p:extLst>
      <p:ext uri="{BB962C8B-B14F-4D97-AF65-F5344CB8AC3E}">
        <p14:creationId xmlns:p14="http://schemas.microsoft.com/office/powerpoint/2010/main" val="1854032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1524000" y="1122363"/>
            <a:ext cx="9144000" cy="1610898"/>
          </a:xfrm>
        </p:spPr>
        <p:txBody>
          <a:bodyPr>
            <a:normAutofit/>
          </a:bodyPr>
          <a:lstStyle/>
          <a:p>
            <a:r>
              <a:rPr lang="en-US" sz="5333" dirty="0"/>
              <a:t>Basic Text Processing</a:t>
            </a:r>
            <a:endParaRPr lang="en-US" sz="5333" dirty="0">
              <a:latin typeface="Lucida Sans" charset="0"/>
              <a:ea typeface="ＭＳ Ｐゴシック" charset="0"/>
              <a:cs typeface="ＭＳ Ｐゴシック" charset="0"/>
            </a:endParaRPr>
          </a:p>
        </p:txBody>
      </p:sp>
      <p:sp>
        <p:nvSpPr>
          <p:cNvPr id="16387" name="Rectangle 6"/>
          <p:cNvSpPr>
            <a:spLocks noGrp="1" noChangeArrowheads="1"/>
          </p:cNvSpPr>
          <p:nvPr>
            <p:ph type="subTitle" idx="1"/>
          </p:nvPr>
        </p:nvSpPr>
        <p:spPr/>
        <p:txBody>
          <a:bodyPr/>
          <a:lstStyle/>
          <a:p>
            <a:r>
              <a:rPr lang="en-US" sz="48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27</a:t>
            </a:fld>
            <a:endParaRPr lang="zh-TW" altLang="en-US"/>
          </a:p>
        </p:txBody>
      </p:sp>
    </p:spTree>
    <p:extLst>
      <p:ext uri="{BB962C8B-B14F-4D97-AF65-F5344CB8AC3E}">
        <p14:creationId xmlns:p14="http://schemas.microsoft.com/office/powerpoint/2010/main" val="373214369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 in a sentence?</a:t>
            </a:r>
          </a:p>
        </p:txBody>
      </p:sp>
      <p:sp>
        <p:nvSpPr>
          <p:cNvPr id="22531" name="Rectangle 3"/>
          <p:cNvSpPr>
            <a:spLocks noGrp="1" noChangeArrowheads="1"/>
          </p:cNvSpPr>
          <p:nvPr>
            <p:ph idx="1"/>
          </p:nvPr>
        </p:nvSpPr>
        <p:spPr/>
        <p:txBody>
          <a:bodyPr/>
          <a:lstStyle/>
          <a:p>
            <a:r>
              <a:rPr lang="en-US" sz="3733" dirty="0"/>
              <a:t>"I do uh main- mainly business data processing"</a:t>
            </a:r>
          </a:p>
          <a:p>
            <a:pPr lvl="1"/>
            <a:r>
              <a:rPr lang="en-US" sz="3200" dirty="0"/>
              <a:t>Fragments, filled pauses</a:t>
            </a:r>
          </a:p>
          <a:p>
            <a:r>
              <a:rPr lang="en-US" sz="3733" dirty="0"/>
              <a:t>"Seuss’s </a:t>
            </a:r>
            <a:r>
              <a:rPr lang="en-US" sz="3733" dirty="0">
                <a:solidFill>
                  <a:srgbClr val="FF0000"/>
                </a:solidFill>
              </a:rPr>
              <a:t>cat </a:t>
            </a:r>
            <a:r>
              <a:rPr lang="en-US" sz="3733" dirty="0"/>
              <a:t>in the hat is different from other</a:t>
            </a:r>
            <a:r>
              <a:rPr lang="en-US" sz="3733" dirty="0">
                <a:solidFill>
                  <a:srgbClr val="FF0000"/>
                </a:solidFill>
              </a:rPr>
              <a:t> cats!" </a:t>
            </a:r>
            <a:endParaRPr lang="en-US" sz="3733" dirty="0"/>
          </a:p>
          <a:p>
            <a:pPr lvl="1"/>
            <a:r>
              <a:rPr lang="en-US" sz="3200" b="1" dirty="0"/>
              <a:t>Lemma</a:t>
            </a:r>
            <a:r>
              <a:rPr lang="en-US" sz="3200" dirty="0"/>
              <a:t>: same stem, part of speech, rough word sense</a:t>
            </a:r>
          </a:p>
          <a:p>
            <a:pPr lvl="2"/>
            <a:r>
              <a:rPr lang="en-US" sz="3200" dirty="0">
                <a:solidFill>
                  <a:srgbClr val="FF0000"/>
                </a:solidFill>
              </a:rPr>
              <a:t>cat </a:t>
            </a:r>
            <a:r>
              <a:rPr lang="en-US" sz="3200" dirty="0"/>
              <a:t>and </a:t>
            </a:r>
            <a:r>
              <a:rPr lang="en-US" sz="3200" dirty="0">
                <a:solidFill>
                  <a:srgbClr val="FF0000"/>
                </a:solidFill>
              </a:rPr>
              <a:t>cats </a:t>
            </a:r>
            <a:r>
              <a:rPr lang="en-US" sz="3200" dirty="0"/>
              <a:t>= same lemma</a:t>
            </a:r>
          </a:p>
          <a:p>
            <a:pPr lvl="1"/>
            <a:r>
              <a:rPr lang="en-US" sz="3200" b="1" dirty="0" err="1"/>
              <a:t>Wordform</a:t>
            </a:r>
            <a:r>
              <a:rPr lang="en-US" sz="3200" dirty="0"/>
              <a:t>: the full inflected surface form</a:t>
            </a:r>
          </a:p>
          <a:p>
            <a:pPr lvl="2"/>
            <a:r>
              <a:rPr lang="en-US" sz="3200" dirty="0">
                <a:solidFill>
                  <a:srgbClr val="FF0000"/>
                </a:solidFill>
              </a:rPr>
              <a:t>cat </a:t>
            </a:r>
            <a:r>
              <a:rPr lang="en-US" sz="3200" dirty="0"/>
              <a:t>and </a:t>
            </a:r>
            <a:r>
              <a:rPr lang="en-US" sz="3200" dirty="0">
                <a:solidFill>
                  <a:srgbClr val="FF0000"/>
                </a:solidFill>
              </a:rPr>
              <a:t>cats </a:t>
            </a:r>
            <a:r>
              <a:rPr lang="en-US" sz="3200" dirty="0"/>
              <a:t>= different </a:t>
            </a:r>
            <a:r>
              <a:rPr lang="en-US" sz="3200" dirty="0" err="1"/>
              <a:t>wordforms</a:t>
            </a:r>
            <a:endParaRPr lang="en-US" sz="3200" dirty="0"/>
          </a:p>
        </p:txBody>
      </p:sp>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28</a:t>
            </a:fld>
            <a:endParaRPr lang="zh-TW" altLang="en-US"/>
          </a:p>
        </p:txBody>
      </p:sp>
    </p:spTree>
    <p:extLst>
      <p:ext uri="{BB962C8B-B14F-4D97-AF65-F5344CB8AC3E}">
        <p14:creationId xmlns:p14="http://schemas.microsoft.com/office/powerpoint/2010/main" val="50045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sentence?</a:t>
            </a:r>
          </a:p>
        </p:txBody>
      </p:sp>
      <p:sp>
        <p:nvSpPr>
          <p:cNvPr id="24579" name="Rectangle 3"/>
          <p:cNvSpPr>
            <a:spLocks noGrp="1" noChangeArrowheads="1"/>
          </p:cNvSpPr>
          <p:nvPr>
            <p:ph idx="1"/>
          </p:nvPr>
        </p:nvSpPr>
        <p:spPr>
          <a:xfrm>
            <a:off x="1219200" y="1752600"/>
            <a:ext cx="9936480" cy="4724400"/>
          </a:xfrm>
        </p:spPr>
        <p:txBody>
          <a:bodyPr>
            <a:normAutofit/>
          </a:bodyPr>
          <a:lstStyle/>
          <a:p>
            <a:pPr marL="0" indent="0">
              <a:buNone/>
            </a:pPr>
            <a:r>
              <a:rPr lang="en-US" sz="2933"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a:t>
            </a:r>
            <a:r>
              <a:rPr lang="en-US" dirty="0" smtClean="0">
                <a:solidFill>
                  <a:srgbClr val="000000"/>
                </a:solidFill>
              </a:rPr>
              <a:t>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a:t>
            </a:r>
            <a:r>
              <a:rPr lang="en-US" dirty="0" smtClean="0">
                <a:solidFill>
                  <a:srgbClr val="000000"/>
                </a:solidFill>
              </a:rPr>
              <a:t>text</a:t>
            </a:r>
            <a:endParaRPr lang="en-US" dirty="0">
              <a:solidFill>
                <a:srgbClr val="000000"/>
              </a:solidFill>
            </a:endParaRPr>
          </a:p>
          <a:p>
            <a:r>
              <a:rPr lang="en-US" dirty="0"/>
              <a:t>How many?</a:t>
            </a:r>
          </a:p>
          <a:p>
            <a:pPr lvl="1"/>
            <a:r>
              <a:rPr lang="en-US" dirty="0"/>
              <a:t>15 tokens (or 14)</a:t>
            </a:r>
          </a:p>
          <a:p>
            <a:pPr lvl="1"/>
            <a:r>
              <a:rPr lang="en-US" dirty="0"/>
              <a:t>13 types (or 12) (or 11?)</a:t>
            </a:r>
          </a:p>
        </p:txBody>
      </p:sp>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29</a:t>
            </a:fld>
            <a:endParaRPr lang="zh-TW" altLang="en-US"/>
          </a:p>
        </p:txBody>
      </p:sp>
    </p:spTree>
    <p:extLst>
      <p:ext uri="{BB962C8B-B14F-4D97-AF65-F5344CB8AC3E}">
        <p14:creationId xmlns:p14="http://schemas.microsoft.com/office/powerpoint/2010/main" val="312349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Words</a:t>
            </a:r>
          </a:p>
          <a:p>
            <a:pPr lvl="1"/>
            <a:r>
              <a:rPr lang="en-US" altLang="zh-TW" dirty="0" smtClean="0"/>
              <a:t>Regular expressions</a:t>
            </a:r>
          </a:p>
          <a:p>
            <a:r>
              <a:rPr lang="en-US" altLang="zh-TW" dirty="0" smtClean="0"/>
              <a:t>Text Normalization</a:t>
            </a:r>
          </a:p>
          <a:p>
            <a:pPr lvl="1"/>
            <a:r>
              <a:rPr lang="en-US" altLang="zh-TW" dirty="0" smtClean="0"/>
              <a:t>Word tokenization</a:t>
            </a:r>
          </a:p>
          <a:p>
            <a:pPr lvl="1"/>
            <a:r>
              <a:rPr lang="en-US" altLang="zh-TW" dirty="0" smtClean="0"/>
              <a:t>Byte Pair Encoding</a:t>
            </a:r>
            <a:endParaRPr lang="en-US" altLang="zh-TW" dirty="0"/>
          </a:p>
          <a:p>
            <a:r>
              <a:rPr lang="en-US" altLang="zh-TW" dirty="0" smtClean="0">
                <a:solidFill>
                  <a:schemeClr val="bg1">
                    <a:lumMod val="75000"/>
                  </a:schemeClr>
                </a:solidFill>
              </a:rPr>
              <a:t>Edit Distance</a:t>
            </a:r>
          </a:p>
          <a:p>
            <a:endParaRPr lang="zh-TW" altLang="en-US"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3</a:t>
            </a:fld>
            <a:endParaRPr lang="zh-TW" altLang="en-US"/>
          </a:p>
        </p:txBody>
      </p:sp>
    </p:spTree>
    <p:extLst>
      <p:ext uri="{BB962C8B-B14F-4D97-AF65-F5344CB8AC3E}">
        <p14:creationId xmlns:p14="http://schemas.microsoft.com/office/powerpoint/2010/main" val="3289623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609600" y="1193800"/>
            <a:ext cx="11277600" cy="5892800"/>
          </a:xfrm>
        </p:spPr>
        <p:txBody>
          <a:bodyPr/>
          <a:lstStyle/>
          <a:p>
            <a:pPr marL="0" indent="0">
              <a:buNone/>
            </a:pPr>
            <a:r>
              <a:rPr lang="en-US" sz="3200" b="1" i="1" dirty="0"/>
              <a:t>N</a:t>
            </a:r>
            <a:r>
              <a:rPr lang="en-US" sz="3200" dirty="0"/>
              <a:t> = number of tokens</a:t>
            </a:r>
          </a:p>
          <a:p>
            <a:pPr marL="0" indent="0">
              <a:buNone/>
            </a:pPr>
            <a:r>
              <a:rPr lang="en-US" sz="3200" b="1" i="1" dirty="0"/>
              <a:t>V</a:t>
            </a:r>
            <a:r>
              <a:rPr lang="en-US" sz="3200" dirty="0"/>
              <a:t> = vocabulary = set of types, </a:t>
            </a:r>
            <a:r>
              <a:rPr lang="en-US" sz="3200" b="1" dirty="0"/>
              <a:t>|</a:t>
            </a:r>
            <a:r>
              <a:rPr lang="en-US" sz="3200" b="1" i="1" dirty="0"/>
              <a:t>V</a:t>
            </a:r>
            <a:r>
              <a:rPr lang="en-US" sz="3200" b="1" dirty="0"/>
              <a:t>|</a:t>
            </a:r>
            <a:r>
              <a:rPr lang="en-US" sz="3200" i="1" dirty="0"/>
              <a:t> </a:t>
            </a:r>
            <a:r>
              <a:rPr lang="en-US" sz="3200" dirty="0"/>
              <a:t>is size of vocabulary</a:t>
            </a:r>
          </a:p>
          <a:p>
            <a:pPr marL="0" indent="0">
              <a:buNone/>
            </a:pPr>
            <a:r>
              <a:rPr lang="en-US" sz="2667" dirty="0"/>
              <a:t>Heaps Law = </a:t>
            </a:r>
            <a:r>
              <a:rPr lang="en-US" sz="2667" dirty="0" err="1"/>
              <a:t>Herdan's</a:t>
            </a:r>
            <a:r>
              <a:rPr lang="en-US" sz="2667" dirty="0"/>
              <a:t> Law =                                 where often .67 &lt; β &lt; .75</a:t>
            </a:r>
          </a:p>
          <a:p>
            <a:pPr marL="0" indent="0">
              <a:buNone/>
            </a:pPr>
            <a:r>
              <a:rPr lang="en-US" sz="2667" dirty="0"/>
              <a:t>i.e., vocabulary size grows with &gt; square root of the number of word tokens</a:t>
            </a:r>
          </a:p>
          <a:p>
            <a:pPr marL="0" indent="0">
              <a:buNone/>
            </a:pPr>
            <a:endParaRPr lang="en-US" sz="2667" dirty="0"/>
          </a:p>
          <a:p>
            <a:pPr marL="0" indent="0">
              <a:buNone/>
            </a:pPr>
            <a:endParaRPr lang="en-US" sz="2667" dirty="0"/>
          </a:p>
          <a:p>
            <a:pPr marL="0" indent="0">
              <a:buNone/>
            </a:pPr>
            <a:endParaRPr lang="en-US" sz="2667" dirty="0"/>
          </a:p>
          <a:p>
            <a:pPr marL="0" indent="0">
              <a:buNone/>
            </a:pPr>
            <a:endParaRPr lang="en-US" sz="2667" dirty="0"/>
          </a:p>
          <a:p>
            <a:pPr marL="0" indent="0">
              <a:buNone/>
            </a:pPr>
            <a:endParaRPr lang="en-US" sz="2667" dirty="0"/>
          </a:p>
        </p:txBody>
      </p:sp>
      <p:graphicFrame>
        <p:nvGraphicFramePr>
          <p:cNvPr id="2" name="Table 1"/>
          <p:cNvGraphicFramePr>
            <a:graphicFrameLocks noGrp="1"/>
          </p:cNvGraphicFramePr>
          <p:nvPr/>
        </p:nvGraphicFramePr>
        <p:xfrm>
          <a:off x="914400" y="3632200"/>
          <a:ext cx="10464800" cy="2667000"/>
        </p:xfrm>
        <a:graphic>
          <a:graphicData uri="http://schemas.openxmlformats.org/drawingml/2006/table">
            <a:tbl>
              <a:tblPr firstRow="1" bandRow="1">
                <a:tableStyleId>{5C22544A-7EE6-4342-B048-85BDC9FD1C3A}</a:tableStyleId>
              </a:tblPr>
              <a:tblGrid>
                <a:gridCol w="50800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3149600">
                  <a:extLst>
                    <a:ext uri="{9D8B030D-6E8A-4147-A177-3AD203B41FA5}">
                      <a16:colId xmlns:a16="http://schemas.microsoft.com/office/drawing/2014/main" val="20002"/>
                    </a:ext>
                  </a:extLst>
                </a:gridCol>
              </a:tblGrid>
              <a:tr h="528320">
                <a:tc>
                  <a:txBody>
                    <a:bodyPr/>
                    <a:lstStyle/>
                    <a:p>
                      <a:endParaRPr lang="en-US" sz="2700" dirty="0"/>
                    </a:p>
                  </a:txBody>
                  <a:tcPr marL="121920" marR="121920" marT="60960" marB="60960"/>
                </a:tc>
                <a:tc>
                  <a:txBody>
                    <a:bodyPr/>
                    <a:lstStyle/>
                    <a:p>
                      <a:r>
                        <a:rPr lang="en-US" sz="2700" dirty="0"/>
                        <a:t>Tokens = N</a:t>
                      </a:r>
                    </a:p>
                  </a:txBody>
                  <a:tcPr marL="121920" marR="121920" marT="60960" marB="60960"/>
                </a:tc>
                <a:tc>
                  <a:txBody>
                    <a:bodyPr/>
                    <a:lstStyle/>
                    <a:p>
                      <a:r>
                        <a:rPr lang="en-US" sz="2700" dirty="0"/>
                        <a:t>Types = |V|</a:t>
                      </a:r>
                    </a:p>
                  </a:txBody>
                  <a:tcPr marL="121920" marR="121920" marT="60960" marB="60960"/>
                </a:tc>
                <a:extLst>
                  <a:ext uri="{0D108BD9-81ED-4DB2-BD59-A6C34878D82A}">
                    <a16:rowId xmlns:a16="http://schemas.microsoft.com/office/drawing/2014/main" val="10000"/>
                  </a:ext>
                </a:extLst>
              </a:tr>
              <a:tr h="528320">
                <a:tc>
                  <a:txBody>
                    <a:bodyPr/>
                    <a:lstStyle/>
                    <a:p>
                      <a:r>
                        <a:rPr lang="en-US" sz="2700" dirty="0"/>
                        <a:t>Switchboard phone</a:t>
                      </a:r>
                      <a:r>
                        <a:rPr lang="en-US" sz="2700" baseline="0" dirty="0"/>
                        <a:t> conversations</a:t>
                      </a:r>
                      <a:endParaRPr lang="en-US" sz="2700" dirty="0"/>
                    </a:p>
                  </a:txBody>
                  <a:tcPr marL="121920" marR="121920" marT="60960" marB="60960"/>
                </a:tc>
                <a:tc>
                  <a:txBody>
                    <a:bodyPr/>
                    <a:lstStyle/>
                    <a:p>
                      <a:r>
                        <a:rPr lang="en-US" sz="2700" dirty="0"/>
                        <a:t>2.4 million</a:t>
                      </a:r>
                    </a:p>
                  </a:txBody>
                  <a:tcPr marL="121920" marR="121920" marT="60960" marB="60960"/>
                </a:tc>
                <a:tc>
                  <a:txBody>
                    <a:bodyPr/>
                    <a:lstStyle/>
                    <a:p>
                      <a:r>
                        <a:rPr lang="en-US" sz="2700" dirty="0"/>
                        <a:t>20</a:t>
                      </a:r>
                      <a:r>
                        <a:rPr lang="en-US" sz="2700" baseline="0" dirty="0"/>
                        <a:t> thousand</a:t>
                      </a:r>
                      <a:endParaRPr lang="en-US" sz="2700" dirty="0"/>
                    </a:p>
                  </a:txBody>
                  <a:tcPr marL="121920" marR="121920" marT="60960" marB="60960"/>
                </a:tc>
                <a:extLst>
                  <a:ext uri="{0D108BD9-81ED-4DB2-BD59-A6C34878D82A}">
                    <a16:rowId xmlns:a16="http://schemas.microsoft.com/office/drawing/2014/main" val="10001"/>
                  </a:ext>
                </a:extLst>
              </a:tr>
              <a:tr h="528320">
                <a:tc>
                  <a:txBody>
                    <a:bodyPr/>
                    <a:lstStyle/>
                    <a:p>
                      <a:r>
                        <a:rPr lang="en-US" sz="2700" dirty="0"/>
                        <a:t>Shakespeare</a:t>
                      </a:r>
                    </a:p>
                  </a:txBody>
                  <a:tcPr marL="121920" marR="121920" marT="60960" marB="60960"/>
                </a:tc>
                <a:tc>
                  <a:txBody>
                    <a:bodyPr/>
                    <a:lstStyle/>
                    <a:p>
                      <a:r>
                        <a:rPr lang="en-US" sz="2700" dirty="0"/>
                        <a:t>884,000</a:t>
                      </a:r>
                    </a:p>
                  </a:txBody>
                  <a:tcPr marL="121920" marR="121920" marT="60960" marB="60960"/>
                </a:tc>
                <a:tc>
                  <a:txBody>
                    <a:bodyPr/>
                    <a:lstStyle/>
                    <a:p>
                      <a:r>
                        <a:rPr lang="en-US" sz="2700" dirty="0"/>
                        <a:t>31</a:t>
                      </a:r>
                      <a:r>
                        <a:rPr lang="en-US" sz="2700" baseline="0" dirty="0"/>
                        <a:t> thousand</a:t>
                      </a:r>
                      <a:endParaRPr lang="en-US" sz="2700" dirty="0"/>
                    </a:p>
                  </a:txBody>
                  <a:tcPr marL="121920" marR="121920" marT="60960" marB="60960"/>
                </a:tc>
                <a:extLst>
                  <a:ext uri="{0D108BD9-81ED-4DB2-BD59-A6C34878D82A}">
                    <a16:rowId xmlns:a16="http://schemas.microsoft.com/office/drawing/2014/main" val="10002"/>
                  </a:ext>
                </a:extLst>
              </a:tr>
              <a:tr h="528320">
                <a:tc>
                  <a:txBody>
                    <a:bodyPr/>
                    <a:lstStyle/>
                    <a:p>
                      <a:r>
                        <a:rPr lang="en-US" sz="2700" dirty="0"/>
                        <a:t>COCA</a:t>
                      </a:r>
                    </a:p>
                  </a:txBody>
                  <a:tcPr marL="121920" marR="121920" marT="60960" marB="60960"/>
                </a:tc>
                <a:tc>
                  <a:txBody>
                    <a:bodyPr/>
                    <a:lstStyle/>
                    <a:p>
                      <a:r>
                        <a:rPr lang="en-US" sz="2700" dirty="0"/>
                        <a:t>440 million</a:t>
                      </a:r>
                    </a:p>
                  </a:txBody>
                  <a:tcPr marL="121920" marR="121920" marT="60960" marB="60960"/>
                </a:tc>
                <a:tc>
                  <a:txBody>
                    <a:bodyPr/>
                    <a:lstStyle/>
                    <a:p>
                      <a:r>
                        <a:rPr lang="en-US" sz="2700" dirty="0"/>
                        <a:t>2 million</a:t>
                      </a:r>
                    </a:p>
                  </a:txBody>
                  <a:tcPr marL="121920" marR="121920" marT="60960" marB="60960"/>
                </a:tc>
                <a:extLst>
                  <a:ext uri="{0D108BD9-81ED-4DB2-BD59-A6C34878D82A}">
                    <a16:rowId xmlns:a16="http://schemas.microsoft.com/office/drawing/2014/main" val="1983785435"/>
                  </a:ext>
                </a:extLst>
              </a:tr>
              <a:tr h="528320">
                <a:tc>
                  <a:txBody>
                    <a:bodyPr/>
                    <a:lstStyle/>
                    <a:p>
                      <a:r>
                        <a:rPr lang="en-US" sz="2700" dirty="0"/>
                        <a:t>Google N-grams</a:t>
                      </a:r>
                    </a:p>
                  </a:txBody>
                  <a:tcPr marL="121920" marR="121920" marT="60960" marB="60960"/>
                </a:tc>
                <a:tc>
                  <a:txBody>
                    <a:bodyPr/>
                    <a:lstStyle/>
                    <a:p>
                      <a:r>
                        <a:rPr lang="en-US" sz="2700" dirty="0"/>
                        <a:t>1 trillion</a:t>
                      </a:r>
                    </a:p>
                  </a:txBody>
                  <a:tcPr marL="121920" marR="121920" marT="60960" marB="60960"/>
                </a:tc>
                <a:tc>
                  <a:txBody>
                    <a:bodyPr/>
                    <a:lstStyle/>
                    <a:p>
                      <a:r>
                        <a:rPr lang="en-US" sz="2700" dirty="0"/>
                        <a:t>13+ million</a:t>
                      </a:r>
                    </a:p>
                  </a:txBody>
                  <a:tcPr marL="121920" marR="121920" marT="60960" marB="60960"/>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4530035" y="2348177"/>
            <a:ext cx="2371876" cy="626533"/>
          </a:xfrm>
          <a:prstGeom prst="rect">
            <a:avLst/>
          </a:prstGeom>
        </p:spPr>
      </p:pic>
      <p:sp>
        <p:nvSpPr>
          <p:cNvPr id="3" name="日期版面配置區 2"/>
          <p:cNvSpPr>
            <a:spLocks noGrp="1"/>
          </p:cNvSpPr>
          <p:nvPr>
            <p:ph type="dt" sz="half" idx="10"/>
          </p:nvPr>
        </p:nvSpPr>
        <p:spPr/>
        <p:txBody>
          <a:bodyPr/>
          <a:lstStyle/>
          <a:p>
            <a:r>
              <a:rPr lang="en-US" altLang="zh-TW" smtClean="0"/>
              <a:t>NLP &amp; TM, Spring 2024</a:t>
            </a:r>
            <a:endParaRPr lang="zh-TW" altLang="en-US"/>
          </a:p>
        </p:txBody>
      </p:sp>
      <p:sp>
        <p:nvSpPr>
          <p:cNvPr id="4" name="頁尾版面配置區 3"/>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30</a:t>
            </a:fld>
            <a:endParaRPr lang="zh-TW" altLang="en-US"/>
          </a:p>
        </p:txBody>
      </p:sp>
    </p:spTree>
    <p:extLst>
      <p:ext uri="{BB962C8B-B14F-4D97-AF65-F5344CB8AC3E}">
        <p14:creationId xmlns:p14="http://schemas.microsoft.com/office/powerpoint/2010/main" val="183146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a:bodyPr>
          <a:lstStyle/>
          <a:p>
            <a:pPr marL="0" indent="0">
              <a:buNone/>
            </a:pPr>
            <a:r>
              <a:rPr lang="en-US" dirty="0"/>
              <a:t>Words don't appear out of nowhere! </a:t>
            </a:r>
          </a:p>
          <a:p>
            <a:pPr marL="0" indent="0">
              <a:buNone/>
            </a:pPr>
            <a:r>
              <a:rPr lang="en-US" dirty="0"/>
              <a:t>A text is produced by </a:t>
            </a:r>
          </a:p>
          <a:p>
            <a:pPr marL="615935" indent="-300559"/>
            <a:r>
              <a:rPr lang="en-US" dirty="0"/>
              <a:t>a specific writer(s), </a:t>
            </a:r>
          </a:p>
          <a:p>
            <a:pPr marL="615935" indent="-300559"/>
            <a:r>
              <a:rPr lang="en-US" dirty="0"/>
              <a:t>at a specific time, </a:t>
            </a:r>
          </a:p>
          <a:p>
            <a:pPr marL="615935" indent="-300559"/>
            <a:r>
              <a:rPr lang="en-US" dirty="0"/>
              <a:t>in a specific variety,</a:t>
            </a:r>
          </a:p>
          <a:p>
            <a:pPr marL="615935" indent="-300559"/>
            <a:r>
              <a:rPr lang="en-US" dirty="0"/>
              <a:t>of a specific language, </a:t>
            </a:r>
          </a:p>
          <a:p>
            <a:pPr marL="615935" indent="-300559"/>
            <a:r>
              <a:rPr lang="en-US" dirty="0"/>
              <a:t>for a specific function.</a:t>
            </a:r>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31</a:t>
            </a:fld>
            <a:endParaRPr lang="zh-TW" altLang="en-US"/>
          </a:p>
        </p:txBody>
      </p:sp>
    </p:spTree>
    <p:extLst>
      <p:ext uri="{BB962C8B-B14F-4D97-AF65-F5344CB8AC3E}">
        <p14:creationId xmlns:p14="http://schemas.microsoft.com/office/powerpoint/2010/main" val="162201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1016000" y="1397000"/>
            <a:ext cx="10668000" cy="5461000"/>
          </a:xfrm>
        </p:spPr>
        <p:txBody>
          <a:bodyPr>
            <a:normAutofit/>
          </a:bodyPr>
          <a:lstStyle/>
          <a:p>
            <a:pPr lvl="1"/>
            <a:r>
              <a:rPr lang="en-US" b="1" dirty="0"/>
              <a:t>Language</a:t>
            </a:r>
            <a:r>
              <a:rPr lang="en-US" dirty="0"/>
              <a:t>: 7097 languages in the world</a:t>
            </a:r>
          </a:p>
          <a:p>
            <a:pPr lvl="1"/>
            <a:r>
              <a:rPr lang="en-US" b="1" dirty="0"/>
              <a:t>Variety</a:t>
            </a:r>
            <a:r>
              <a:rPr lang="en-US" dirty="0"/>
              <a:t>, like African American Language </a:t>
            </a:r>
            <a:r>
              <a:rPr lang="en-US" dirty="0" smtClean="0"/>
              <a:t>varieties</a:t>
            </a:r>
            <a:endParaRPr lang="en-US" dirty="0"/>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349242" lvl="2" indent="0">
              <a:buNone/>
            </a:pPr>
            <a:r>
              <a:rPr lang="en-US" sz="2133" dirty="0"/>
              <a:t>	S/E: Por </a:t>
            </a:r>
            <a:r>
              <a:rPr lang="en-US" sz="2133" dirty="0" err="1"/>
              <a:t>primera</a:t>
            </a:r>
            <a:r>
              <a:rPr lang="en-US" sz="2133" dirty="0"/>
              <a:t> </a:t>
            </a:r>
            <a:r>
              <a:rPr lang="en-US" sz="2133" dirty="0" err="1"/>
              <a:t>vez</a:t>
            </a:r>
            <a:r>
              <a:rPr lang="en-US" sz="2133" dirty="0"/>
              <a:t> </a:t>
            </a:r>
            <a:r>
              <a:rPr lang="en-US" sz="2133" dirty="0" err="1"/>
              <a:t>veo</a:t>
            </a:r>
            <a:r>
              <a:rPr lang="en-US" sz="2133" dirty="0"/>
              <a:t> a @username actually being hateful! It was beautiful:) </a:t>
            </a:r>
          </a:p>
          <a:p>
            <a:pPr marL="349242" lvl="2" indent="0">
              <a:buNone/>
            </a:pPr>
            <a:r>
              <a:rPr lang="en-US" sz="2133" i="1" dirty="0"/>
              <a:t>	   [For the first time I get to see @username actually being hateful! it was beautiful:) ] </a:t>
            </a:r>
            <a:endParaRPr lang="en-US" sz="2133" dirty="0"/>
          </a:p>
          <a:p>
            <a:pPr marL="349242" lvl="2" indent="0">
              <a:buNone/>
            </a:pPr>
            <a:r>
              <a:rPr lang="en-US" sz="2133" dirty="0"/>
              <a:t>	H/E: dost </a:t>
            </a:r>
            <a:r>
              <a:rPr lang="en-US" sz="2133" dirty="0" err="1"/>
              <a:t>tha</a:t>
            </a:r>
            <a:r>
              <a:rPr lang="en-US" sz="2133" dirty="0"/>
              <a:t> or ra- </a:t>
            </a:r>
            <a:r>
              <a:rPr lang="en-US" sz="2133" dirty="0" err="1"/>
              <a:t>hega</a:t>
            </a:r>
            <a:r>
              <a:rPr lang="en-US" sz="2133" dirty="0"/>
              <a:t> ... </a:t>
            </a:r>
            <a:r>
              <a:rPr lang="en-US" sz="2133" dirty="0" err="1"/>
              <a:t>dont</a:t>
            </a:r>
            <a:r>
              <a:rPr lang="en-US" sz="2133" dirty="0"/>
              <a:t> </a:t>
            </a:r>
            <a:r>
              <a:rPr lang="en-US" sz="2133" dirty="0" err="1"/>
              <a:t>wory</a:t>
            </a:r>
            <a:r>
              <a:rPr lang="en-US" sz="2133" dirty="0"/>
              <a:t> ... but </a:t>
            </a:r>
            <a:r>
              <a:rPr lang="en-US" sz="2133" dirty="0" err="1"/>
              <a:t>dherya</a:t>
            </a:r>
            <a:r>
              <a:rPr lang="en-US" sz="2133" dirty="0"/>
              <a:t> </a:t>
            </a:r>
            <a:r>
              <a:rPr lang="en-US" sz="2133" dirty="0" err="1"/>
              <a:t>rakhe</a:t>
            </a:r>
            <a:r>
              <a:rPr lang="en-US" sz="2133" dirty="0"/>
              <a:t> </a:t>
            </a:r>
          </a:p>
          <a:p>
            <a:pPr marL="349242" lvl="2" indent="0">
              <a:buNone/>
            </a:pPr>
            <a:r>
              <a:rPr lang="en-US" sz="2133" i="1" dirty="0"/>
              <a:t>	   [“he was and will remain a friend ... don’t worry ... but have faith”] </a:t>
            </a:r>
          </a:p>
          <a:p>
            <a:pPr marL="582069" lvl="1" indent="-380990"/>
            <a:r>
              <a:rPr lang="en-US" b="1" dirty="0"/>
              <a:t>Genre: </a:t>
            </a:r>
            <a:r>
              <a:rPr lang="en-US" dirty="0"/>
              <a:t>newswire, fiction, scientific articles, Wikipedia</a:t>
            </a:r>
          </a:p>
          <a:p>
            <a:pPr marL="582069" lvl="1" indent="-380990"/>
            <a:r>
              <a:rPr lang="en-US" b="1" dirty="0"/>
              <a:t>Author Demographics</a:t>
            </a:r>
            <a:r>
              <a:rPr lang="en-US" dirty="0"/>
              <a:t>: writer's age, gender, ethnicity, SES </a:t>
            </a:r>
          </a:p>
          <a:p>
            <a:pPr marL="582069" lvl="1" indent="-380990"/>
            <a:endParaRPr lang="en-US" b="1" dirty="0"/>
          </a:p>
          <a:p>
            <a:pPr lvl="2"/>
            <a:endParaRPr lang="en-US"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32</a:t>
            </a:fld>
            <a:endParaRPr lang="zh-TW" altLang="en-US"/>
          </a:p>
        </p:txBody>
      </p:sp>
    </p:spTree>
    <p:extLst>
      <p:ext uri="{BB962C8B-B14F-4D97-AF65-F5344CB8AC3E}">
        <p14:creationId xmlns:p14="http://schemas.microsoft.com/office/powerpoint/2010/main" val="1040773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1066800" y="482601"/>
            <a:ext cx="10617200" cy="907196"/>
          </a:xfrm>
        </p:spPr>
        <p:txBody>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1097280" y="2296992"/>
            <a:ext cx="10993120" cy="4484808"/>
          </a:xfrm>
        </p:spPr>
        <p:txBody>
          <a:bodyPr>
            <a:normAutofit lnSpcReduction="10000"/>
          </a:bodyPr>
          <a:lstStyle/>
          <a:p>
            <a:pPr marL="0" indent="0">
              <a:buNone/>
            </a:pPr>
            <a:r>
              <a:rPr lang="en-US" b="1" dirty="0"/>
              <a:t>Motivation</a:t>
            </a:r>
            <a:r>
              <a:rPr lang="en-US" dirty="0"/>
              <a:t>: </a:t>
            </a:r>
          </a:p>
          <a:p>
            <a:pPr marL="539737" indent="-300559">
              <a:lnSpc>
                <a:spcPct val="80000"/>
              </a:lnSpc>
              <a:spcBef>
                <a:spcPts val="800"/>
              </a:spcBef>
            </a:pPr>
            <a:r>
              <a:rPr lang="en-US" sz="3467" dirty="0"/>
              <a:t>Why was the corpus collected?</a:t>
            </a:r>
          </a:p>
          <a:p>
            <a:pPr marL="539737" indent="-300559">
              <a:lnSpc>
                <a:spcPct val="80000"/>
              </a:lnSpc>
              <a:spcBef>
                <a:spcPts val="800"/>
              </a:spcBef>
            </a:pPr>
            <a:r>
              <a:rPr lang="en-US" sz="3467" dirty="0"/>
              <a:t>By whom? </a:t>
            </a:r>
          </a:p>
          <a:p>
            <a:pPr marL="539737" indent="-300559">
              <a:lnSpc>
                <a:spcPct val="80000"/>
              </a:lnSpc>
              <a:spcBef>
                <a:spcPts val="800"/>
              </a:spcBef>
            </a:pPr>
            <a:r>
              <a:rPr lang="en-US" sz="3467" dirty="0"/>
              <a:t>Who funded it? </a:t>
            </a:r>
          </a:p>
          <a:p>
            <a:pPr marL="0" indent="0">
              <a:buNone/>
            </a:pPr>
            <a:r>
              <a:rPr lang="en-US" b="1" dirty="0"/>
              <a:t>Situation</a:t>
            </a:r>
            <a:r>
              <a:rPr lang="en-US" dirty="0"/>
              <a:t>: </a:t>
            </a:r>
            <a:r>
              <a:rPr lang="en-US" sz="3467" dirty="0"/>
              <a:t>In what situation was the text written?</a:t>
            </a:r>
          </a:p>
          <a:p>
            <a:pPr marL="0" indent="0">
              <a:buNone/>
            </a:pPr>
            <a:r>
              <a:rPr lang="en-US" b="1" dirty="0"/>
              <a:t>Collection process</a:t>
            </a:r>
            <a:r>
              <a:rPr lang="en-US" dirty="0"/>
              <a:t>: </a:t>
            </a:r>
            <a:r>
              <a:rPr lang="en-US" sz="3467" dirty="0"/>
              <a:t>If it is a subsample how was it sampled? Was there consent? Pre-processing?</a:t>
            </a:r>
          </a:p>
          <a:p>
            <a:r>
              <a:rPr lang="en-US" sz="3467" dirty="0"/>
              <a:t>  +</a:t>
            </a:r>
            <a:r>
              <a:rPr lang="en-US" sz="3467" b="1" dirty="0"/>
              <a:t>Annotation process, language variety, demographics, etc.</a:t>
            </a:r>
            <a:endParaRPr lang="en-US" sz="3467"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828800" y="1389797"/>
            <a:ext cx="6178230" cy="461665"/>
          </a:xfrm>
          <a:prstGeom prst="rect">
            <a:avLst/>
          </a:prstGeom>
          <a:noFill/>
        </p:spPr>
        <p:txBody>
          <a:bodyPr wrap="none" rtlCol="0">
            <a:spAutoFit/>
          </a:bodyPr>
          <a:lstStyle/>
          <a:p>
            <a:r>
              <a:rPr lang="en-US" sz="2400" dirty="0" err="1">
                <a:solidFill>
                  <a:srgbClr val="0070C0"/>
                </a:solidFill>
              </a:rPr>
              <a:t>Gebru</a:t>
            </a:r>
            <a:r>
              <a:rPr lang="en-US" sz="2400" dirty="0">
                <a:solidFill>
                  <a:srgbClr val="0070C0"/>
                </a:solidFill>
              </a:rPr>
              <a:t> et al (2020), Bender and Friedman (2018)</a:t>
            </a:r>
          </a:p>
        </p:txBody>
      </p:sp>
      <p:sp>
        <p:nvSpPr>
          <p:cNvPr id="5" name="日期版面配置區 4"/>
          <p:cNvSpPr>
            <a:spLocks noGrp="1"/>
          </p:cNvSpPr>
          <p:nvPr>
            <p:ph type="dt" sz="half" idx="10"/>
          </p:nvPr>
        </p:nvSpPr>
        <p:spPr/>
        <p:txBody>
          <a:bodyPr/>
          <a:lstStyle/>
          <a:p>
            <a:r>
              <a:rPr lang="en-US" altLang="zh-TW" smtClean="0"/>
              <a:t>NLP &amp; TM, Spring 2024</a:t>
            </a:r>
            <a:endParaRPr lang="zh-TW" altLang="en-US"/>
          </a:p>
        </p:txBody>
      </p:sp>
      <p:sp>
        <p:nvSpPr>
          <p:cNvPr id="6" name="頁尾版面配置區 5"/>
          <p:cNvSpPr>
            <a:spLocks noGrp="1"/>
          </p:cNvSpPr>
          <p:nvPr>
            <p:ph type="ftr" sz="quarter" idx="11"/>
          </p:nvPr>
        </p:nvSpPr>
        <p:spPr/>
        <p:txBody>
          <a:bodyPr/>
          <a:lstStyle/>
          <a:p>
            <a:r>
              <a:rPr lang="en-US" altLang="zh-TW" smtClean="0"/>
              <a:t>NTUT CSIE</a:t>
            </a:r>
            <a:endParaRPr lang="zh-TW" altLang="en-US"/>
          </a:p>
        </p:txBody>
      </p:sp>
      <p:sp>
        <p:nvSpPr>
          <p:cNvPr id="7" name="投影片編號版面配置區 6"/>
          <p:cNvSpPr>
            <a:spLocks noGrp="1"/>
          </p:cNvSpPr>
          <p:nvPr>
            <p:ph type="sldNum" sz="quarter" idx="12"/>
          </p:nvPr>
        </p:nvSpPr>
        <p:spPr/>
        <p:txBody>
          <a:bodyPr/>
          <a:lstStyle/>
          <a:p>
            <a:fld id="{DAADB36E-EF5A-4F9F-B024-4E0D63E1172E}" type="slidenum">
              <a:rPr lang="zh-TW" altLang="en-US" smtClean="0"/>
              <a:t>33</a:t>
            </a:fld>
            <a:endParaRPr lang="zh-TW" altLang="en-US"/>
          </a:p>
        </p:txBody>
      </p:sp>
    </p:spTree>
    <p:extLst>
      <p:ext uri="{BB962C8B-B14F-4D97-AF65-F5344CB8AC3E}">
        <p14:creationId xmlns:p14="http://schemas.microsoft.com/office/powerpoint/2010/main" val="2903534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785191" y="177800"/>
            <a:ext cx="10695609" cy="2540000"/>
          </a:xfrm>
        </p:spPr>
        <p:txBody>
          <a:bodyPr/>
          <a:lstStyle/>
          <a:p>
            <a:r>
              <a:rPr lang="en-US" sz="5867" dirty="0"/>
              <a:t>Basic Text Processing</a:t>
            </a:r>
            <a:endParaRPr lang="en-US" sz="5867" dirty="0">
              <a:latin typeface="Lucida Sans" charset="0"/>
              <a:ea typeface="ＭＳ Ｐゴシック" charset="0"/>
              <a:cs typeface="ＭＳ Ｐゴシック" charset="0"/>
            </a:endParaRPr>
          </a:p>
        </p:txBody>
      </p:sp>
      <p:sp>
        <p:nvSpPr>
          <p:cNvPr id="16387" name="Rectangle 6"/>
          <p:cNvSpPr>
            <a:spLocks noGrp="1" noChangeArrowheads="1"/>
          </p:cNvSpPr>
          <p:nvPr>
            <p:ph type="subTitle" idx="1"/>
          </p:nvPr>
        </p:nvSpPr>
        <p:spPr/>
        <p:txBody>
          <a:bodyPr/>
          <a:lstStyle/>
          <a:p>
            <a:r>
              <a:rPr lang="en-US" sz="48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34</a:t>
            </a:fld>
            <a:endParaRPr lang="zh-TW" altLang="en-US"/>
          </a:p>
        </p:txBody>
      </p:sp>
    </p:spTree>
    <p:extLst>
      <p:ext uri="{BB962C8B-B14F-4D97-AF65-F5344CB8AC3E}">
        <p14:creationId xmlns:p14="http://schemas.microsoft.com/office/powerpoint/2010/main" val="312593857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19200" y="330665"/>
            <a:ext cx="10363200" cy="1143000"/>
          </a:xfrm>
        </p:spPr>
        <p:txBody>
          <a:bodyPr/>
          <a:lstStyle/>
          <a:p>
            <a:r>
              <a:rPr lang="en-US" dirty="0" smtClean="0"/>
              <a:t>Text Normalization</a:t>
            </a:r>
            <a:endParaRPr lang="en-US" dirty="0"/>
          </a:p>
        </p:txBody>
      </p:sp>
      <p:sp>
        <p:nvSpPr>
          <p:cNvPr id="20483" name="Rectangle 3"/>
          <p:cNvSpPr>
            <a:spLocks noGrp="1" noChangeArrowheads="1"/>
          </p:cNvSpPr>
          <p:nvPr>
            <p:ph sz="quarter" idx="1"/>
          </p:nvPr>
        </p:nvSpPr>
        <p:spPr>
          <a:xfrm>
            <a:off x="1219200" y="1683026"/>
            <a:ext cx="10363200" cy="4572000"/>
          </a:xfrm>
        </p:spPr>
        <p:txBody>
          <a:bodyPr/>
          <a:lstStyle/>
          <a:p>
            <a:r>
              <a:rPr lang="en-US" sz="4267" dirty="0"/>
              <a:t>Every NLP task </a:t>
            </a:r>
            <a:r>
              <a:rPr lang="en-US" altLang="zh-TW" sz="4400" dirty="0"/>
              <a:t>requires </a:t>
            </a:r>
            <a:r>
              <a:rPr lang="en-US" sz="4267" dirty="0" smtClean="0"/>
              <a:t>text </a:t>
            </a:r>
            <a:r>
              <a:rPr lang="en-US" sz="4267" dirty="0"/>
              <a:t>normalization: </a:t>
            </a:r>
          </a:p>
          <a:p>
            <a:pPr marL="1219170" lvl="1" indent="-609585">
              <a:buFont typeface="+mj-lt"/>
              <a:buAutoNum type="arabicPeriod"/>
            </a:pPr>
            <a:r>
              <a:rPr lang="en-US" sz="3733" dirty="0" smtClean="0"/>
              <a:t>Tokenizing (s</a:t>
            </a:r>
            <a:r>
              <a:rPr lang="en-US" altLang="zh-TW" sz="3733" dirty="0" smtClean="0"/>
              <a:t>egmenting</a:t>
            </a:r>
            <a:r>
              <a:rPr lang="en-US" sz="3733" dirty="0" smtClean="0"/>
              <a:t>) words</a:t>
            </a:r>
            <a:endParaRPr lang="en-US" sz="3733" dirty="0"/>
          </a:p>
          <a:p>
            <a:pPr marL="1219170" lvl="1" indent="-609585">
              <a:buFont typeface="+mj-lt"/>
              <a:buAutoNum type="arabicPeriod"/>
            </a:pPr>
            <a:r>
              <a:rPr lang="en-US" sz="3733" dirty="0"/>
              <a:t>Normalizing word formats</a:t>
            </a:r>
          </a:p>
          <a:p>
            <a:pPr marL="1219170" lvl="1" indent="-609585">
              <a:buFont typeface="+mj-lt"/>
              <a:buAutoNum type="arabicPeriod"/>
            </a:pPr>
            <a:r>
              <a:rPr lang="en-US" sz="3733" dirty="0"/>
              <a:t>Segmenting </a:t>
            </a:r>
            <a:r>
              <a:rPr lang="en-US" sz="3733" dirty="0" smtClean="0"/>
              <a:t>sentences</a:t>
            </a:r>
            <a:endParaRPr lang="en-US" sz="2667" b="1" dirty="0">
              <a:latin typeface="Courier" charset="0"/>
            </a:endParaRPr>
          </a:p>
          <a:p>
            <a:pPr>
              <a:lnSpc>
                <a:spcPct val="90000"/>
              </a:lnSpc>
            </a:pPr>
            <a:endParaRPr lang="en-US" sz="2400" b="1" dirty="0">
              <a:latin typeface="Courier" charset="0"/>
            </a:endParaRPr>
          </a:p>
          <a:p>
            <a:pPr>
              <a:lnSpc>
                <a:spcPct val="90000"/>
              </a:lnSpc>
            </a:pPr>
            <a:endParaRPr lang="en-US" sz="2400" dirty="0"/>
          </a:p>
        </p:txBody>
      </p:sp>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35</a:t>
            </a:fld>
            <a:endParaRPr lang="zh-TW" altLang="en-US"/>
          </a:p>
        </p:txBody>
      </p:sp>
    </p:spTree>
    <p:extLst>
      <p:ext uri="{BB962C8B-B14F-4D97-AF65-F5344CB8AC3E}">
        <p14:creationId xmlns:p14="http://schemas.microsoft.com/office/powerpoint/2010/main" val="281627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812800" y="1600200"/>
            <a:ext cx="10891520" cy="4876800"/>
          </a:xfrm>
        </p:spPr>
        <p:txBody>
          <a:bodyPr>
            <a:normAutofit/>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r>
              <a:rPr lang="en-US" dirty="0"/>
              <a:t>Unix tools for space-based tokenization</a:t>
            </a:r>
          </a:p>
          <a:p>
            <a:pPr lvl="1"/>
            <a:r>
              <a:rPr lang="en-US" dirty="0"/>
              <a:t>The "tr" command</a:t>
            </a:r>
          </a:p>
          <a:p>
            <a:pPr lvl="1"/>
            <a:r>
              <a:rPr lang="en-US" dirty="0"/>
              <a:t>Inspired by Ken Church's UNIX for Poets</a:t>
            </a:r>
          </a:p>
          <a:p>
            <a:pPr lvl="1"/>
            <a:r>
              <a:rPr lang="en-US" dirty="0"/>
              <a:t>Given a text file, output the word tokens and their frequencies</a:t>
            </a:r>
          </a:p>
          <a:p>
            <a:pPr marL="0" indent="0">
              <a:buNone/>
            </a:pPr>
            <a:endParaRPr lang="en-US" dirty="0"/>
          </a:p>
        </p:txBody>
      </p:sp>
      <p:sp>
        <p:nvSpPr>
          <p:cNvPr id="3" name="日期版面配置區 2"/>
          <p:cNvSpPr>
            <a:spLocks noGrp="1"/>
          </p:cNvSpPr>
          <p:nvPr>
            <p:ph type="dt" sz="half" idx="10"/>
          </p:nvPr>
        </p:nvSpPr>
        <p:spPr/>
        <p:txBody>
          <a:bodyPr/>
          <a:lstStyle/>
          <a:p>
            <a:r>
              <a:rPr lang="en-US" altLang="zh-TW" smtClean="0"/>
              <a:t>NLP &amp; TM, Spring 2024</a:t>
            </a:r>
            <a:endParaRPr lang="zh-TW" altLang="en-US"/>
          </a:p>
        </p:txBody>
      </p:sp>
      <p:sp>
        <p:nvSpPr>
          <p:cNvPr id="4" name="頁尾版面配置區 3"/>
          <p:cNvSpPr>
            <a:spLocks noGrp="1"/>
          </p:cNvSpPr>
          <p:nvPr>
            <p:ph type="ftr" sz="quarter" idx="11"/>
          </p:nvPr>
        </p:nvSpPr>
        <p:spPr/>
        <p:txBody>
          <a:bodyPr/>
          <a:lstStyle/>
          <a:p>
            <a:r>
              <a:rPr lang="en-US" altLang="zh-TW" smtClean="0"/>
              <a:t>NTUT CSIE</a:t>
            </a:r>
            <a:endParaRPr lang="zh-TW" altLang="en-US"/>
          </a:p>
        </p:txBody>
      </p:sp>
      <p:sp>
        <p:nvSpPr>
          <p:cNvPr id="5" name="投影片編號版面配置區 4"/>
          <p:cNvSpPr>
            <a:spLocks noGrp="1"/>
          </p:cNvSpPr>
          <p:nvPr>
            <p:ph type="sldNum" sz="quarter" idx="12"/>
          </p:nvPr>
        </p:nvSpPr>
        <p:spPr/>
        <p:txBody>
          <a:bodyPr/>
          <a:lstStyle/>
          <a:p>
            <a:fld id="{DAADB36E-EF5A-4F9F-B024-4E0D63E1172E}" type="slidenum">
              <a:rPr lang="zh-TW" altLang="en-US" smtClean="0"/>
              <a:t>36</a:t>
            </a:fld>
            <a:endParaRPr lang="zh-TW" altLang="en-US"/>
          </a:p>
        </p:txBody>
      </p:sp>
    </p:spTree>
    <p:extLst>
      <p:ext uri="{BB962C8B-B14F-4D97-AF65-F5344CB8AC3E}">
        <p14:creationId xmlns:p14="http://schemas.microsoft.com/office/powerpoint/2010/main" val="352976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Tokenization in UNIX</a:t>
            </a:r>
            <a:endParaRPr lang="en-US" dirty="0"/>
          </a:p>
        </p:txBody>
      </p:sp>
      <p:sp>
        <p:nvSpPr>
          <p:cNvPr id="3" name="Content Placeholder 2"/>
          <p:cNvSpPr>
            <a:spLocks noGrp="1"/>
          </p:cNvSpPr>
          <p:nvPr>
            <p:ph idx="1"/>
          </p:nvPr>
        </p:nvSpPr>
        <p:spPr>
          <a:xfrm>
            <a:off x="406400" y="1803400"/>
            <a:ext cx="11379200" cy="5054600"/>
          </a:xfrm>
        </p:spPr>
        <p:txBody>
          <a:bodyPr>
            <a:normAutofit lnSpcReduction="10000"/>
          </a:bodyPr>
          <a:lstStyle/>
          <a:p>
            <a:r>
              <a:rPr lang="en-US" dirty="0" smtClean="0"/>
              <a:t>(Inspired by Ken Church’s UNIX </a:t>
            </a:r>
            <a:r>
              <a:rPr lang="en-US" smtClean="0"/>
              <a:t>for Poets)</a:t>
            </a:r>
            <a:endParaRPr lang="en-US" dirty="0" smtClean="0"/>
          </a:p>
          <a:p>
            <a:r>
              <a:rPr lang="en-US" dirty="0" smtClean="0"/>
              <a:t>Given a text file, output the word tokens and their frequencies</a:t>
            </a:r>
            <a:endParaRPr lang="en-US" dirty="0"/>
          </a:p>
          <a:p>
            <a:pPr marL="0" indent="0">
              <a:buNone/>
            </a:pPr>
            <a:r>
              <a:rPr lang="fr-FR" sz="2667" dirty="0">
                <a:latin typeface="Courier"/>
                <a:cs typeface="Courier"/>
              </a:rPr>
              <a:t>tr -</a:t>
            </a:r>
            <a:r>
              <a:rPr lang="fr-FR" sz="2667" dirty="0" err="1">
                <a:latin typeface="Courier"/>
                <a:cs typeface="Courier"/>
              </a:rPr>
              <a:t>sc</a:t>
            </a:r>
            <a:r>
              <a:rPr lang="fr-FR" sz="2667" dirty="0">
                <a:latin typeface="Courier"/>
                <a:cs typeface="Courier"/>
              </a:rPr>
              <a:t> ’A-</a:t>
            </a:r>
            <a:r>
              <a:rPr lang="fr-FR" sz="2667" dirty="0" err="1">
                <a:latin typeface="Courier"/>
                <a:cs typeface="Courier"/>
              </a:rPr>
              <a:t>Za</a:t>
            </a:r>
            <a:r>
              <a:rPr lang="fr-FR" sz="2667" dirty="0">
                <a:latin typeface="Courier"/>
                <a:cs typeface="Courier"/>
              </a:rPr>
              <a:t>-z’ ’\n’ &lt; </a:t>
            </a:r>
            <a:r>
              <a:rPr lang="fr-FR" sz="2667" dirty="0" err="1">
                <a:latin typeface="Courier"/>
                <a:cs typeface="Courier"/>
              </a:rPr>
              <a:t>shakes.txt</a:t>
            </a:r>
            <a:r>
              <a:rPr lang="fr-FR" sz="2667" dirty="0">
                <a:latin typeface="Courier"/>
                <a:cs typeface="Courier"/>
              </a:rPr>
              <a:t> </a:t>
            </a:r>
          </a:p>
          <a:p>
            <a:pPr marL="0" indent="0">
              <a:buNone/>
            </a:pPr>
            <a:r>
              <a:rPr lang="fr-FR" sz="2667" dirty="0">
                <a:latin typeface="Courier"/>
                <a:cs typeface="Courier"/>
              </a:rPr>
              <a:t>     | </a:t>
            </a:r>
            <a:r>
              <a:rPr lang="en-US" sz="2667" dirty="0">
                <a:latin typeface="Courier"/>
                <a:cs typeface="Courier"/>
              </a:rPr>
              <a:t>sort </a:t>
            </a:r>
          </a:p>
          <a:p>
            <a:pPr marL="0" indent="0">
              <a:buNone/>
            </a:pPr>
            <a:r>
              <a:rPr lang="en-US" sz="2667" dirty="0">
                <a:latin typeface="Courier"/>
                <a:cs typeface="Courier"/>
              </a:rPr>
              <a:t>     | </a:t>
            </a:r>
            <a:r>
              <a:rPr lang="en-US" sz="2667" dirty="0" err="1">
                <a:latin typeface="Courier"/>
                <a:cs typeface="Courier"/>
              </a:rPr>
              <a:t>uniq</a:t>
            </a:r>
            <a:r>
              <a:rPr lang="en-US" sz="2667" dirty="0">
                <a:latin typeface="Courier"/>
                <a:cs typeface="Courier"/>
              </a:rPr>
              <a:t> –c </a:t>
            </a:r>
          </a:p>
          <a:p>
            <a:pPr marL="0" indent="0">
              <a:buNone/>
            </a:pPr>
            <a:endParaRPr lang="en-US" sz="1867" dirty="0">
              <a:latin typeface="Courier"/>
              <a:cs typeface="Courier"/>
            </a:endParaRPr>
          </a:p>
          <a:p>
            <a:pPr marL="0" indent="0">
              <a:buNone/>
            </a:pPr>
            <a:r>
              <a:rPr lang="en-US" sz="1867" dirty="0">
                <a:latin typeface="Courier"/>
                <a:cs typeface="Courier"/>
              </a:rPr>
              <a:t>1945 A</a:t>
            </a:r>
          </a:p>
          <a:p>
            <a:pPr marL="0" indent="0">
              <a:buNone/>
            </a:pPr>
            <a:r>
              <a:rPr lang="en-US" sz="1867" dirty="0">
                <a:latin typeface="Courier"/>
                <a:cs typeface="Courier"/>
              </a:rPr>
              <a:t>  72 AARON</a:t>
            </a:r>
          </a:p>
          <a:p>
            <a:pPr marL="0" indent="0">
              <a:buNone/>
            </a:pPr>
            <a:r>
              <a:rPr lang="en-US" sz="1867" dirty="0">
                <a:latin typeface="Courier"/>
                <a:cs typeface="Courier"/>
              </a:rPr>
              <a:t>  19 ABBESS</a:t>
            </a:r>
          </a:p>
          <a:p>
            <a:pPr marL="0" indent="0">
              <a:buNone/>
            </a:pPr>
            <a:r>
              <a:rPr lang="en-US" sz="1867" dirty="0">
                <a:latin typeface="Courier"/>
                <a:cs typeface="Courier"/>
              </a:rPr>
              <a:t>   5 ABBOT</a:t>
            </a:r>
          </a:p>
          <a:p>
            <a:pPr marL="0" indent="0">
              <a:buNone/>
            </a:pPr>
            <a:r>
              <a:rPr lang="en-US" sz="1867" dirty="0">
                <a:latin typeface="Courier"/>
                <a:cs typeface="Courier"/>
              </a:rPr>
              <a:t> ... ...</a:t>
            </a:r>
          </a:p>
          <a:p>
            <a:pPr marL="0" indent="0">
              <a:buNone/>
            </a:pPr>
            <a:r>
              <a:rPr lang="it-IT" sz="1600" dirty="0">
                <a:latin typeface="Courier"/>
                <a:cs typeface="Courier"/>
              </a:rPr>
              <a:t> </a:t>
            </a:r>
            <a:r>
              <a:rPr lang="en-US" sz="1600" dirty="0">
                <a:latin typeface="Courier"/>
                <a:cs typeface="Courier"/>
              </a:rPr>
              <a:t>   </a:t>
            </a:r>
            <a:endParaRPr lang="en-US" dirty="0"/>
          </a:p>
        </p:txBody>
      </p:sp>
      <p:sp>
        <p:nvSpPr>
          <p:cNvPr id="5" name="TextBox 4"/>
          <p:cNvSpPr txBox="1"/>
          <p:nvPr/>
        </p:nvSpPr>
        <p:spPr>
          <a:xfrm>
            <a:off x="2540000" y="4724084"/>
            <a:ext cx="1483098" cy="2103589"/>
          </a:xfrm>
          <a:prstGeom prst="rect">
            <a:avLst/>
          </a:prstGeom>
          <a:noFill/>
        </p:spPr>
        <p:txBody>
          <a:bodyPr wrap="none" rtlCol="0">
            <a:spAutoFit/>
          </a:bodyPr>
          <a:lstStyle/>
          <a:p>
            <a:r>
              <a:rPr lang="it-IT" sz="1867" dirty="0">
                <a:latin typeface="Courier"/>
                <a:cs typeface="Courier"/>
              </a:rPr>
              <a:t>25 Aaron</a:t>
            </a:r>
          </a:p>
          <a:p>
            <a:r>
              <a:rPr lang="it-IT" sz="1867" dirty="0">
                <a:latin typeface="Courier"/>
                <a:cs typeface="Courier"/>
              </a:rPr>
              <a:t> 6 Abate</a:t>
            </a:r>
          </a:p>
          <a:p>
            <a:r>
              <a:rPr lang="it-IT" sz="1867" dirty="0">
                <a:latin typeface="Courier"/>
                <a:cs typeface="Courier"/>
              </a:rPr>
              <a:t> 1 </a:t>
            </a:r>
            <a:r>
              <a:rPr lang="it-IT" sz="1867" dirty="0" err="1">
                <a:latin typeface="Courier"/>
                <a:cs typeface="Courier"/>
              </a:rPr>
              <a:t>Abates</a:t>
            </a:r>
            <a:endParaRPr lang="it-IT" sz="1867" dirty="0">
              <a:latin typeface="Courier"/>
              <a:cs typeface="Courier"/>
            </a:endParaRPr>
          </a:p>
          <a:p>
            <a:r>
              <a:rPr lang="it-IT" sz="1867" dirty="0">
                <a:latin typeface="Courier"/>
                <a:cs typeface="Courier"/>
              </a:rPr>
              <a:t> 5 </a:t>
            </a:r>
            <a:r>
              <a:rPr lang="it-IT" sz="1867" dirty="0" err="1">
                <a:latin typeface="Courier"/>
                <a:cs typeface="Courier"/>
              </a:rPr>
              <a:t>Abbess</a:t>
            </a:r>
            <a:endParaRPr lang="it-IT" sz="1867" dirty="0">
              <a:latin typeface="Courier"/>
              <a:cs typeface="Courier"/>
            </a:endParaRPr>
          </a:p>
          <a:p>
            <a:r>
              <a:rPr lang="it-IT" sz="1867" dirty="0">
                <a:latin typeface="Courier"/>
                <a:cs typeface="Courier"/>
              </a:rPr>
              <a:t> 6 Abbey</a:t>
            </a:r>
          </a:p>
          <a:p>
            <a:r>
              <a:rPr lang="it-IT" sz="1867" dirty="0">
                <a:latin typeface="Courier"/>
                <a:cs typeface="Courier"/>
              </a:rPr>
              <a:t> 3 Abbot</a:t>
            </a:r>
            <a:endParaRPr lang="en-US" sz="1867" dirty="0"/>
          </a:p>
          <a:p>
            <a:r>
              <a:rPr lang="en-US" sz="1867" dirty="0">
                <a:cs typeface="Courier"/>
              </a:rPr>
              <a:t>....   …</a:t>
            </a:r>
            <a:endParaRPr lang="en-US" sz="1867" dirty="0">
              <a:latin typeface="Courier"/>
              <a:cs typeface="Courier"/>
            </a:endParaRPr>
          </a:p>
        </p:txBody>
      </p:sp>
      <p:sp>
        <p:nvSpPr>
          <p:cNvPr id="6" name="Rectangle 5"/>
          <p:cNvSpPr/>
          <p:nvPr/>
        </p:nvSpPr>
        <p:spPr bwMode="auto">
          <a:xfrm>
            <a:off x="7620000" y="3022600"/>
            <a:ext cx="4572000" cy="406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2133" dirty="0">
                <a:latin typeface="Lucida Sans" pitchFamily="-65" charset="0"/>
              </a:rPr>
              <a:t>Change all non-alpha to newlines</a:t>
            </a:r>
          </a:p>
        </p:txBody>
      </p:sp>
      <p:sp>
        <p:nvSpPr>
          <p:cNvPr id="7" name="Rectangle 6"/>
          <p:cNvSpPr/>
          <p:nvPr/>
        </p:nvSpPr>
        <p:spPr bwMode="auto">
          <a:xfrm>
            <a:off x="3556000" y="3530600"/>
            <a:ext cx="3657600" cy="406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2133" dirty="0">
                <a:latin typeface="Lucida Sans" pitchFamily="-65" charset="0"/>
              </a:rPr>
              <a:t>Sort in alphabetical order</a:t>
            </a:r>
          </a:p>
        </p:txBody>
      </p:sp>
      <p:sp>
        <p:nvSpPr>
          <p:cNvPr id="8" name="Rectangle 7"/>
          <p:cNvSpPr/>
          <p:nvPr/>
        </p:nvSpPr>
        <p:spPr bwMode="auto">
          <a:xfrm>
            <a:off x="4064000" y="4038600"/>
            <a:ext cx="3962400" cy="406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2133" dirty="0">
                <a:latin typeface="Lucida Sans" pitchFamily="-65" charset="0"/>
              </a:rPr>
              <a:t>Merge and count each type</a:t>
            </a:r>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9" name="頁尾版面配置區 8"/>
          <p:cNvSpPr>
            <a:spLocks noGrp="1"/>
          </p:cNvSpPr>
          <p:nvPr>
            <p:ph type="ftr" sz="quarter" idx="11"/>
          </p:nvPr>
        </p:nvSpPr>
        <p:spPr/>
        <p:txBody>
          <a:bodyPr/>
          <a:lstStyle/>
          <a:p>
            <a:r>
              <a:rPr lang="en-US" altLang="zh-TW" smtClean="0"/>
              <a:t>NTUT CSIE</a:t>
            </a:r>
            <a:endParaRPr lang="zh-TW" altLang="en-US"/>
          </a:p>
        </p:txBody>
      </p:sp>
      <p:sp>
        <p:nvSpPr>
          <p:cNvPr id="10" name="投影片編號版面配置區 9"/>
          <p:cNvSpPr>
            <a:spLocks noGrp="1"/>
          </p:cNvSpPr>
          <p:nvPr>
            <p:ph type="sldNum" sz="quarter" idx="12"/>
          </p:nvPr>
        </p:nvSpPr>
        <p:spPr/>
        <p:txBody>
          <a:bodyPr/>
          <a:lstStyle/>
          <a:p>
            <a:fld id="{DAADB36E-EF5A-4F9F-B024-4E0D63E1172E}" type="slidenum">
              <a:rPr lang="zh-TW" altLang="en-US" smtClean="0"/>
              <a:t>37</a:t>
            </a:fld>
            <a:endParaRPr lang="zh-TW" altLang="en-US"/>
          </a:p>
        </p:txBody>
      </p:sp>
    </p:spTree>
    <p:extLst>
      <p:ext uri="{BB962C8B-B14F-4D97-AF65-F5344CB8AC3E}">
        <p14:creationId xmlns:p14="http://schemas.microsoft.com/office/powerpoint/2010/main" val="377328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step: tokenizing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fr-FR" sz="2667" dirty="0">
                <a:latin typeface="Courier"/>
                <a:cs typeface="Courier"/>
              </a:rPr>
              <a:t>tr -</a:t>
            </a:r>
            <a:r>
              <a:rPr lang="fr-FR" sz="2667" dirty="0" err="1">
                <a:latin typeface="Courier"/>
                <a:cs typeface="Courier"/>
              </a:rPr>
              <a:t>sc</a:t>
            </a:r>
            <a:r>
              <a:rPr lang="fr-FR" sz="2667" dirty="0">
                <a:latin typeface="Courier"/>
                <a:cs typeface="Courier"/>
              </a:rPr>
              <a:t> ’A-</a:t>
            </a:r>
            <a:r>
              <a:rPr lang="fr-FR" sz="2667" dirty="0" err="1">
                <a:latin typeface="Courier"/>
                <a:cs typeface="Courier"/>
              </a:rPr>
              <a:t>Za</a:t>
            </a:r>
            <a:r>
              <a:rPr lang="fr-FR" sz="2667" dirty="0">
                <a:latin typeface="Courier"/>
                <a:cs typeface="Courier"/>
              </a:rPr>
              <a:t>-z’ ’\n’ &lt; </a:t>
            </a:r>
            <a:r>
              <a:rPr lang="fr-FR" sz="2667" dirty="0" err="1">
                <a:latin typeface="Courier"/>
                <a:cs typeface="Courier"/>
              </a:rPr>
              <a:t>shakes.txt</a:t>
            </a:r>
            <a:r>
              <a:rPr lang="fr-FR" sz="2667" dirty="0">
                <a:latin typeface="Courier"/>
                <a:cs typeface="Courier"/>
              </a:rPr>
              <a:t> | </a:t>
            </a:r>
            <a:r>
              <a:rPr lang="fr-FR" sz="2667" dirty="0" err="1">
                <a:latin typeface="Courier"/>
                <a:cs typeface="Courier"/>
              </a:rPr>
              <a:t>head</a:t>
            </a:r>
            <a:endParaRPr lang="fr-FR" sz="2667" dirty="0">
              <a:latin typeface="Courier"/>
              <a:cs typeface="Courier"/>
            </a:endParaRPr>
          </a:p>
          <a:p>
            <a:pPr marL="0" indent="0">
              <a:buNone/>
            </a:pPr>
            <a:endParaRPr lang="fr-FR" sz="1867" dirty="0">
              <a:latin typeface="Courier"/>
              <a:cs typeface="Courier"/>
            </a:endParaRPr>
          </a:p>
          <a:p>
            <a:pPr marL="0" indent="0">
              <a:buNone/>
            </a:pPr>
            <a:r>
              <a:rPr lang="fr-FR" sz="1867" dirty="0">
                <a:latin typeface="Courier"/>
                <a:cs typeface="Courier"/>
              </a:rPr>
              <a:t>THE</a:t>
            </a:r>
          </a:p>
          <a:p>
            <a:pPr marL="0" indent="0">
              <a:buNone/>
            </a:pPr>
            <a:r>
              <a:rPr lang="fr-FR" sz="1867" dirty="0">
                <a:latin typeface="Courier"/>
                <a:cs typeface="Courier"/>
              </a:rPr>
              <a:t>SONNETS</a:t>
            </a:r>
          </a:p>
          <a:p>
            <a:pPr marL="0" indent="0">
              <a:buNone/>
            </a:pPr>
            <a:r>
              <a:rPr lang="fr-FR" sz="1867" dirty="0">
                <a:latin typeface="Courier"/>
                <a:cs typeface="Courier"/>
              </a:rPr>
              <a:t>by</a:t>
            </a:r>
          </a:p>
          <a:p>
            <a:pPr marL="0" indent="0">
              <a:buNone/>
            </a:pPr>
            <a:r>
              <a:rPr lang="fr-FR" sz="1867" dirty="0">
                <a:latin typeface="Courier"/>
                <a:cs typeface="Courier"/>
              </a:rPr>
              <a:t>William</a:t>
            </a:r>
          </a:p>
          <a:p>
            <a:pPr marL="0" indent="0">
              <a:buNone/>
            </a:pPr>
            <a:r>
              <a:rPr lang="fr-FR" sz="1867" dirty="0">
                <a:latin typeface="Courier"/>
                <a:cs typeface="Courier"/>
              </a:rPr>
              <a:t>Shakespeare</a:t>
            </a:r>
          </a:p>
          <a:p>
            <a:pPr marL="0" indent="0">
              <a:buNone/>
            </a:pPr>
            <a:r>
              <a:rPr lang="fr-FR" sz="1867" dirty="0" err="1">
                <a:latin typeface="Courier"/>
                <a:cs typeface="Courier"/>
              </a:rPr>
              <a:t>From</a:t>
            </a:r>
            <a:endParaRPr lang="fr-FR" sz="1867" dirty="0">
              <a:latin typeface="Courier"/>
              <a:cs typeface="Courier"/>
            </a:endParaRPr>
          </a:p>
          <a:p>
            <a:pPr marL="0" indent="0">
              <a:buNone/>
            </a:pPr>
            <a:r>
              <a:rPr lang="fr-FR" sz="1867" dirty="0" err="1">
                <a:latin typeface="Courier"/>
                <a:cs typeface="Courier"/>
              </a:rPr>
              <a:t>fairest</a:t>
            </a:r>
            <a:endParaRPr lang="fr-FR" sz="1867" dirty="0">
              <a:latin typeface="Courier"/>
              <a:cs typeface="Courier"/>
            </a:endParaRPr>
          </a:p>
          <a:p>
            <a:pPr marL="0" indent="0">
              <a:buNone/>
            </a:pPr>
            <a:r>
              <a:rPr lang="fr-FR" sz="1867" dirty="0" err="1">
                <a:latin typeface="Courier"/>
                <a:cs typeface="Courier"/>
              </a:rPr>
              <a:t>creatures</a:t>
            </a:r>
            <a:endParaRPr lang="fr-FR" sz="1867" dirty="0">
              <a:latin typeface="Courier"/>
              <a:cs typeface="Courier"/>
            </a:endParaRPr>
          </a:p>
          <a:p>
            <a:pPr marL="0" indent="0">
              <a:buNone/>
            </a:pPr>
            <a:r>
              <a:rPr lang="en-US" sz="1867" dirty="0">
                <a:latin typeface="Courier"/>
                <a:cs typeface="Courier"/>
              </a:rPr>
              <a:t>W</a:t>
            </a:r>
            <a:r>
              <a:rPr lang="fr-FR" sz="1867" dirty="0">
                <a:latin typeface="Courier"/>
                <a:cs typeface="Courier"/>
              </a:rPr>
              <a:t>e</a:t>
            </a:r>
          </a:p>
          <a:p>
            <a:pPr marL="0" indent="0">
              <a:buNone/>
            </a:pPr>
            <a:r>
              <a:rPr lang="fr-FR" sz="1867" dirty="0">
                <a:latin typeface="Courier"/>
                <a:cs typeface="Courier"/>
              </a:rPr>
              <a:t>...</a:t>
            </a:r>
            <a:r>
              <a:rPr lang="it-IT" sz="1333" dirty="0">
                <a:latin typeface="Courier"/>
                <a:cs typeface="Courier"/>
              </a:rPr>
              <a:t> </a:t>
            </a:r>
            <a:r>
              <a:rPr lang="en-US" sz="1333" dirty="0">
                <a:latin typeface="Courier"/>
                <a:cs typeface="Courier"/>
              </a:rPr>
              <a:t>   </a:t>
            </a:r>
            <a:endParaRPr lang="en-US" sz="2133"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38</a:t>
            </a:fld>
            <a:endParaRPr lang="zh-TW" altLang="en-US"/>
          </a:p>
        </p:txBody>
      </p:sp>
    </p:spTree>
    <p:extLst>
      <p:ext uri="{BB962C8B-B14F-4D97-AF65-F5344CB8AC3E}">
        <p14:creationId xmlns:p14="http://schemas.microsoft.com/office/powerpoint/2010/main" val="4670146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second step: sorting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fr-FR" sz="2667" dirty="0">
                <a:latin typeface="Courier"/>
                <a:cs typeface="Courier"/>
              </a:rPr>
              <a:t>tr -</a:t>
            </a:r>
            <a:r>
              <a:rPr lang="fr-FR" sz="2667" dirty="0" err="1">
                <a:latin typeface="Courier"/>
                <a:cs typeface="Courier"/>
              </a:rPr>
              <a:t>sc</a:t>
            </a:r>
            <a:r>
              <a:rPr lang="fr-FR" sz="2667" dirty="0">
                <a:latin typeface="Courier"/>
                <a:cs typeface="Courier"/>
              </a:rPr>
              <a:t> ’A-</a:t>
            </a:r>
            <a:r>
              <a:rPr lang="fr-FR" sz="2667" dirty="0" err="1">
                <a:latin typeface="Courier"/>
                <a:cs typeface="Courier"/>
              </a:rPr>
              <a:t>Za</a:t>
            </a:r>
            <a:r>
              <a:rPr lang="fr-FR" sz="2667" dirty="0">
                <a:latin typeface="Courier"/>
                <a:cs typeface="Courier"/>
              </a:rPr>
              <a:t>-z’ ’\n’ &lt; </a:t>
            </a:r>
            <a:r>
              <a:rPr lang="fr-FR" sz="2667" dirty="0" err="1">
                <a:latin typeface="Courier"/>
                <a:cs typeface="Courier"/>
              </a:rPr>
              <a:t>shakes.txt</a:t>
            </a:r>
            <a:r>
              <a:rPr lang="fr-FR" sz="2667" dirty="0">
                <a:latin typeface="Courier"/>
                <a:cs typeface="Courier"/>
              </a:rPr>
              <a:t> | sort | </a:t>
            </a:r>
            <a:r>
              <a:rPr lang="fr-FR" sz="2667" dirty="0" err="1">
                <a:latin typeface="Courier"/>
                <a:cs typeface="Courier"/>
              </a:rPr>
              <a:t>head</a:t>
            </a:r>
            <a:endParaRPr lang="fr-FR" sz="2667" dirty="0">
              <a:latin typeface="Courier"/>
              <a:cs typeface="Courier"/>
            </a:endParaRPr>
          </a:p>
          <a:p>
            <a:pPr marL="0" indent="0">
              <a:buNone/>
            </a:pPr>
            <a:endParaRPr lang="fr-FR" sz="1867" dirty="0">
              <a:latin typeface="Courier"/>
              <a:cs typeface="Courier"/>
            </a:endParaRP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t>
            </a:r>
            <a:r>
              <a:rPr lang="en-US" sz="1333" dirty="0">
                <a:latin typeface="Courier"/>
                <a:cs typeface="Courier"/>
              </a:rPr>
              <a:t>   </a:t>
            </a:r>
            <a:endParaRPr lang="en-US" sz="2133"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39</a:t>
            </a:fld>
            <a:endParaRPr lang="zh-TW" altLang="en-US"/>
          </a:p>
        </p:txBody>
      </p:sp>
    </p:spTree>
    <p:extLst>
      <p:ext uri="{BB962C8B-B14F-4D97-AF65-F5344CB8AC3E}">
        <p14:creationId xmlns:p14="http://schemas.microsoft.com/office/powerpoint/2010/main" val="3253825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1023730" y="584200"/>
            <a:ext cx="10260222" cy="1828800"/>
          </a:xfrm>
        </p:spPr>
        <p:txBody>
          <a:bodyPr/>
          <a:lstStyle/>
          <a:p>
            <a:pPr eaLnBrk="1" hangingPunct="1"/>
            <a:r>
              <a:rPr lang="en-US" sz="5333" dirty="0">
                <a:latin typeface="Calibri (Headings)"/>
                <a:ea typeface="ＭＳ Ｐゴシック" charset="0"/>
                <a:cs typeface="Calibri (Headings)"/>
              </a:rPr>
              <a:t>Basic Text Processing</a:t>
            </a: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4800" dirty="0">
                <a:solidFill>
                  <a:srgbClr val="A4001D"/>
                </a:solidFill>
                <a:latin typeface="Calibri"/>
                <a:ea typeface="ＭＳ Ｐゴシック" charset="0"/>
                <a:cs typeface="Calibri"/>
              </a:rPr>
              <a:t>Regular Expressions</a:t>
            </a:r>
          </a:p>
        </p:txBody>
      </p:sp>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4</a:t>
            </a:fld>
            <a:endParaRPr lang="zh-TW" altLang="en-US"/>
          </a:p>
        </p:txBody>
      </p:sp>
    </p:spTree>
    <p:extLst>
      <p:ext uri="{BB962C8B-B14F-4D97-AF65-F5344CB8AC3E}">
        <p14:creationId xmlns:p14="http://schemas.microsoft.com/office/powerpoint/2010/main" val="173314092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9956800" cy="990600"/>
          </a:xfrm>
        </p:spPr>
        <p:txBody>
          <a:bodyPr/>
          <a:lstStyle/>
          <a:p>
            <a:r>
              <a:rPr lang="en-US" dirty="0" smtClean="0"/>
              <a:t>More counting</a:t>
            </a:r>
            <a:endParaRPr lang="en-US" dirty="0"/>
          </a:p>
        </p:txBody>
      </p:sp>
      <p:sp>
        <p:nvSpPr>
          <p:cNvPr id="3" name="Content Placeholder 2"/>
          <p:cNvSpPr>
            <a:spLocks noGrp="1"/>
          </p:cNvSpPr>
          <p:nvPr>
            <p:ph idx="1"/>
          </p:nvPr>
        </p:nvSpPr>
        <p:spPr>
          <a:xfrm>
            <a:off x="304800" y="1498600"/>
            <a:ext cx="11684000" cy="4445000"/>
          </a:xfrm>
        </p:spPr>
        <p:txBody>
          <a:bodyPr/>
          <a:lstStyle/>
          <a:p>
            <a:r>
              <a:rPr lang="en-US" dirty="0" smtClean="0"/>
              <a:t>Merging upper and lower case</a:t>
            </a:r>
            <a:endParaRPr lang="en-US" sz="1600" dirty="0">
              <a:latin typeface="Courier"/>
              <a:cs typeface="Courier"/>
            </a:endParaRPr>
          </a:p>
          <a:p>
            <a:pPr marL="0" indent="0">
              <a:buNone/>
            </a:pPr>
            <a:r>
              <a:rPr lang="en-US" sz="2133" dirty="0" err="1">
                <a:latin typeface="Courier"/>
                <a:cs typeface="Courier"/>
              </a:rPr>
              <a:t>tr</a:t>
            </a:r>
            <a:r>
              <a:rPr lang="en-US" sz="2133" dirty="0">
                <a:latin typeface="Courier"/>
                <a:cs typeface="Courier"/>
              </a:rPr>
              <a:t> ‘A-Z’ ‘a-z</a:t>
            </a:r>
            <a:r>
              <a:rPr lang="fr-FR" sz="2133" dirty="0">
                <a:latin typeface="Courier"/>
                <a:cs typeface="Courier"/>
              </a:rPr>
              <a:t>’ &lt; </a:t>
            </a:r>
            <a:r>
              <a:rPr lang="fr-FR" sz="2133" dirty="0" err="1">
                <a:latin typeface="Courier"/>
                <a:cs typeface="Courier"/>
              </a:rPr>
              <a:t>shakes.txt</a:t>
            </a:r>
            <a:r>
              <a:rPr lang="fr-FR" sz="2133" dirty="0">
                <a:latin typeface="Courier"/>
                <a:cs typeface="Courier"/>
              </a:rPr>
              <a:t> | tr </a:t>
            </a:r>
            <a:r>
              <a:rPr lang="en-US" sz="2133" dirty="0">
                <a:latin typeface="Courier"/>
                <a:cs typeface="Courier"/>
              </a:rPr>
              <a:t>–</a:t>
            </a:r>
            <a:r>
              <a:rPr lang="fr-FR" sz="2133" dirty="0" err="1">
                <a:latin typeface="Courier"/>
                <a:cs typeface="Courier"/>
              </a:rPr>
              <a:t>sc</a:t>
            </a:r>
            <a:r>
              <a:rPr lang="fr-FR" sz="2133" dirty="0">
                <a:latin typeface="Courier"/>
                <a:cs typeface="Courier"/>
              </a:rPr>
              <a:t> ‘A-</a:t>
            </a:r>
            <a:r>
              <a:rPr lang="fr-FR" sz="2133" dirty="0" err="1">
                <a:latin typeface="Courier"/>
                <a:cs typeface="Courier"/>
              </a:rPr>
              <a:t>Za</a:t>
            </a:r>
            <a:r>
              <a:rPr lang="fr-FR" sz="2133" dirty="0">
                <a:latin typeface="Courier"/>
                <a:cs typeface="Courier"/>
              </a:rPr>
              <a:t>-z’ ‘\n’ | sort | </a:t>
            </a:r>
            <a:r>
              <a:rPr lang="fr-FR" sz="2133" dirty="0" err="1">
                <a:latin typeface="Courier"/>
                <a:cs typeface="Courier"/>
              </a:rPr>
              <a:t>uniq</a:t>
            </a:r>
            <a:r>
              <a:rPr lang="fr-FR" sz="2133" dirty="0">
                <a:latin typeface="Courier"/>
                <a:cs typeface="Courier"/>
              </a:rPr>
              <a:t> </a:t>
            </a:r>
            <a:r>
              <a:rPr lang="en-US" sz="2133" dirty="0">
                <a:latin typeface="Courier"/>
                <a:cs typeface="Courier"/>
              </a:rPr>
              <a:t>–</a:t>
            </a:r>
            <a:r>
              <a:rPr lang="fr-FR" sz="2133" dirty="0">
                <a:latin typeface="Courier"/>
                <a:cs typeface="Courier"/>
              </a:rPr>
              <a:t>c </a:t>
            </a:r>
            <a:endParaRPr lang="en-US" dirty="0"/>
          </a:p>
          <a:p>
            <a:r>
              <a:rPr lang="en-US" dirty="0" smtClean="0"/>
              <a:t>Sorting the counts</a:t>
            </a:r>
            <a:endParaRPr lang="en-US" dirty="0"/>
          </a:p>
          <a:p>
            <a:pPr marL="0" indent="0">
              <a:buNone/>
            </a:pPr>
            <a:r>
              <a:rPr lang="en-US" sz="1867" dirty="0" err="1">
                <a:latin typeface="Courier"/>
                <a:cs typeface="Courier"/>
              </a:rPr>
              <a:t>tr</a:t>
            </a:r>
            <a:r>
              <a:rPr lang="en-US" sz="1867" dirty="0">
                <a:latin typeface="Courier"/>
                <a:cs typeface="Courier"/>
              </a:rPr>
              <a:t> ‘A-Z’ ‘a-z</a:t>
            </a:r>
            <a:r>
              <a:rPr lang="fr-FR" sz="1867" dirty="0">
                <a:latin typeface="Courier"/>
                <a:cs typeface="Courier"/>
              </a:rPr>
              <a:t>’ &lt; </a:t>
            </a:r>
            <a:r>
              <a:rPr lang="fr-FR" sz="1867" dirty="0" err="1">
                <a:latin typeface="Courier"/>
                <a:cs typeface="Courier"/>
              </a:rPr>
              <a:t>shakes.txt</a:t>
            </a:r>
            <a:r>
              <a:rPr lang="fr-FR" sz="1867" dirty="0">
                <a:latin typeface="Courier"/>
                <a:cs typeface="Courier"/>
              </a:rPr>
              <a:t> | tr </a:t>
            </a:r>
            <a:r>
              <a:rPr lang="en-US" sz="1867" dirty="0">
                <a:latin typeface="Courier"/>
                <a:cs typeface="Courier"/>
              </a:rPr>
              <a:t>–</a:t>
            </a:r>
            <a:r>
              <a:rPr lang="fr-FR" sz="1867" dirty="0" err="1">
                <a:latin typeface="Courier"/>
                <a:cs typeface="Courier"/>
              </a:rPr>
              <a:t>sc</a:t>
            </a:r>
            <a:r>
              <a:rPr lang="fr-FR" sz="1867" dirty="0">
                <a:latin typeface="Courier"/>
                <a:cs typeface="Courier"/>
              </a:rPr>
              <a:t> ‘A-</a:t>
            </a:r>
            <a:r>
              <a:rPr lang="fr-FR" sz="1867" dirty="0" err="1">
                <a:latin typeface="Courier"/>
                <a:cs typeface="Courier"/>
              </a:rPr>
              <a:t>Za</a:t>
            </a:r>
            <a:r>
              <a:rPr lang="fr-FR" sz="1867" dirty="0">
                <a:latin typeface="Courier"/>
                <a:cs typeface="Courier"/>
              </a:rPr>
              <a:t>-z’ ‘\n’ | sort | </a:t>
            </a:r>
            <a:r>
              <a:rPr lang="fr-FR" sz="1867" dirty="0" err="1">
                <a:latin typeface="Courier"/>
                <a:cs typeface="Courier"/>
              </a:rPr>
              <a:t>uniq</a:t>
            </a:r>
            <a:r>
              <a:rPr lang="fr-FR" sz="1867" dirty="0">
                <a:latin typeface="Courier"/>
                <a:cs typeface="Courier"/>
              </a:rPr>
              <a:t> </a:t>
            </a:r>
            <a:r>
              <a:rPr lang="en-US" sz="1867" dirty="0">
                <a:latin typeface="Courier"/>
                <a:cs typeface="Courier"/>
              </a:rPr>
              <a:t>–</a:t>
            </a:r>
            <a:r>
              <a:rPr lang="fr-FR" sz="1867" dirty="0">
                <a:latin typeface="Courier"/>
                <a:cs typeface="Courier"/>
              </a:rPr>
              <a:t>c | sort </a:t>
            </a:r>
            <a:r>
              <a:rPr lang="en-US" sz="1867" dirty="0">
                <a:latin typeface="Courier"/>
                <a:cs typeface="Courier"/>
              </a:rPr>
              <a:t>–</a:t>
            </a:r>
            <a:r>
              <a:rPr lang="fr-FR" sz="1867" dirty="0">
                <a:latin typeface="Courier"/>
                <a:cs typeface="Courier"/>
              </a:rPr>
              <a:t>n </a:t>
            </a:r>
            <a:r>
              <a:rPr lang="en-US" sz="1867" dirty="0">
                <a:latin typeface="Courier"/>
                <a:cs typeface="Courier"/>
              </a:rPr>
              <a:t>–</a:t>
            </a:r>
            <a:r>
              <a:rPr lang="fr-FR" sz="1867" dirty="0">
                <a:latin typeface="Courier"/>
                <a:cs typeface="Courier"/>
              </a:rPr>
              <a:t>r</a:t>
            </a:r>
          </a:p>
        </p:txBody>
      </p:sp>
      <p:sp>
        <p:nvSpPr>
          <p:cNvPr id="5" name="TextBox 4"/>
          <p:cNvSpPr txBox="1"/>
          <p:nvPr/>
        </p:nvSpPr>
        <p:spPr>
          <a:xfrm>
            <a:off x="2235201" y="3478148"/>
            <a:ext cx="1656223" cy="3378745"/>
          </a:xfrm>
          <a:prstGeom prst="rect">
            <a:avLst/>
          </a:prstGeom>
          <a:noFill/>
        </p:spPr>
        <p:txBody>
          <a:bodyPr wrap="none" rtlCol="0">
            <a:spAutoFit/>
          </a:bodyPr>
          <a:lstStyle/>
          <a:p>
            <a:pPr>
              <a:lnSpc>
                <a:spcPct val="90000"/>
              </a:lnSpc>
            </a:pPr>
            <a:r>
              <a:rPr lang="en-US" sz="2133" dirty="0">
                <a:latin typeface="Courier"/>
                <a:cs typeface="Courier"/>
              </a:rPr>
              <a:t>23243 the</a:t>
            </a:r>
          </a:p>
          <a:p>
            <a:pPr>
              <a:lnSpc>
                <a:spcPct val="90000"/>
              </a:lnSpc>
            </a:pPr>
            <a:r>
              <a:rPr lang="en-US" sz="2133" dirty="0">
                <a:latin typeface="Courier"/>
                <a:cs typeface="Courier"/>
              </a:rPr>
              <a:t>22225 </a:t>
            </a:r>
            <a:r>
              <a:rPr lang="en-US" sz="2133" dirty="0" err="1">
                <a:latin typeface="Courier"/>
                <a:cs typeface="Courier"/>
              </a:rPr>
              <a:t>i</a:t>
            </a:r>
            <a:endParaRPr lang="en-US" sz="2133" dirty="0">
              <a:latin typeface="Courier"/>
              <a:cs typeface="Courier"/>
            </a:endParaRPr>
          </a:p>
          <a:p>
            <a:pPr>
              <a:lnSpc>
                <a:spcPct val="90000"/>
              </a:lnSpc>
            </a:pPr>
            <a:r>
              <a:rPr lang="en-US" sz="2133" dirty="0">
                <a:latin typeface="Courier"/>
                <a:cs typeface="Courier"/>
              </a:rPr>
              <a:t>18618 and</a:t>
            </a:r>
          </a:p>
          <a:p>
            <a:pPr>
              <a:lnSpc>
                <a:spcPct val="90000"/>
              </a:lnSpc>
            </a:pPr>
            <a:r>
              <a:rPr lang="en-US" sz="2133" dirty="0">
                <a:latin typeface="Courier"/>
                <a:cs typeface="Courier"/>
              </a:rPr>
              <a:t>16339 to</a:t>
            </a:r>
          </a:p>
          <a:p>
            <a:pPr>
              <a:lnSpc>
                <a:spcPct val="90000"/>
              </a:lnSpc>
            </a:pPr>
            <a:r>
              <a:rPr lang="en-US" sz="2133" dirty="0">
                <a:latin typeface="Courier"/>
                <a:cs typeface="Courier"/>
              </a:rPr>
              <a:t>15687 of</a:t>
            </a:r>
          </a:p>
          <a:p>
            <a:pPr>
              <a:lnSpc>
                <a:spcPct val="90000"/>
              </a:lnSpc>
            </a:pPr>
            <a:r>
              <a:rPr lang="en-US" sz="2133" dirty="0">
                <a:latin typeface="Courier"/>
                <a:cs typeface="Courier"/>
              </a:rPr>
              <a:t>12780 a</a:t>
            </a:r>
          </a:p>
          <a:p>
            <a:pPr>
              <a:lnSpc>
                <a:spcPct val="90000"/>
              </a:lnSpc>
            </a:pPr>
            <a:r>
              <a:rPr lang="en-US" sz="2133" dirty="0">
                <a:latin typeface="Courier"/>
                <a:cs typeface="Courier"/>
              </a:rPr>
              <a:t>12163 you</a:t>
            </a:r>
          </a:p>
          <a:p>
            <a:pPr>
              <a:lnSpc>
                <a:spcPct val="90000"/>
              </a:lnSpc>
            </a:pPr>
            <a:r>
              <a:rPr lang="en-US" sz="2133" dirty="0">
                <a:latin typeface="Courier"/>
                <a:cs typeface="Courier"/>
              </a:rPr>
              <a:t>10839 my</a:t>
            </a:r>
          </a:p>
          <a:p>
            <a:pPr>
              <a:lnSpc>
                <a:spcPct val="90000"/>
              </a:lnSpc>
            </a:pPr>
            <a:r>
              <a:rPr lang="en-US" sz="2133" dirty="0">
                <a:latin typeface="Courier"/>
                <a:cs typeface="Courier"/>
              </a:rPr>
              <a:t>10005 in</a:t>
            </a:r>
          </a:p>
          <a:p>
            <a:pPr>
              <a:lnSpc>
                <a:spcPct val="90000"/>
              </a:lnSpc>
            </a:pPr>
            <a:r>
              <a:rPr lang="en-US" sz="2133" dirty="0">
                <a:latin typeface="Courier"/>
                <a:cs typeface="Courier"/>
              </a:rPr>
              <a:t>8954  d</a:t>
            </a:r>
          </a:p>
          <a:p>
            <a:pPr>
              <a:lnSpc>
                <a:spcPct val="90000"/>
              </a:lnSpc>
            </a:pPr>
            <a:endParaRPr lang="en-US" sz="2400" dirty="0"/>
          </a:p>
        </p:txBody>
      </p:sp>
      <p:sp>
        <p:nvSpPr>
          <p:cNvPr id="6" name="Rounded Rectangular Callout 5"/>
          <p:cNvSpPr/>
          <p:nvPr/>
        </p:nvSpPr>
        <p:spPr bwMode="auto">
          <a:xfrm>
            <a:off x="6197600" y="5156200"/>
            <a:ext cx="4572000" cy="8128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3200" dirty="0">
                <a:latin typeface="Lucida Sans" pitchFamily="-65" charset="0"/>
              </a:rPr>
              <a:t>What happened here?</a:t>
            </a:r>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7" name="頁尾版面配置區 6"/>
          <p:cNvSpPr>
            <a:spLocks noGrp="1"/>
          </p:cNvSpPr>
          <p:nvPr>
            <p:ph type="ftr" sz="quarter" idx="11"/>
          </p:nvPr>
        </p:nvSpPr>
        <p:spPr/>
        <p:txBody>
          <a:bodyPr/>
          <a:lstStyle/>
          <a:p>
            <a:r>
              <a:rPr lang="en-US" altLang="zh-TW" smtClean="0"/>
              <a:t>NTUT CSIE</a:t>
            </a:r>
            <a:endParaRPr lang="zh-TW" altLang="en-US"/>
          </a:p>
        </p:txBody>
      </p:sp>
      <p:sp>
        <p:nvSpPr>
          <p:cNvPr id="8" name="投影片編號版面配置區 7"/>
          <p:cNvSpPr>
            <a:spLocks noGrp="1"/>
          </p:cNvSpPr>
          <p:nvPr>
            <p:ph type="sldNum" sz="quarter" idx="12"/>
          </p:nvPr>
        </p:nvSpPr>
        <p:spPr/>
        <p:txBody>
          <a:bodyPr/>
          <a:lstStyle/>
          <a:p>
            <a:fld id="{DAADB36E-EF5A-4F9F-B024-4E0D63E1172E}" type="slidenum">
              <a:rPr lang="zh-TW" altLang="en-US" smtClean="0"/>
              <a:t>40</a:t>
            </a:fld>
            <a:endParaRPr lang="zh-TW" altLang="en-US"/>
          </a:p>
        </p:txBody>
      </p:sp>
    </p:spTree>
    <p:extLst>
      <p:ext uri="{BB962C8B-B14F-4D97-AF65-F5344CB8AC3E}">
        <p14:creationId xmlns:p14="http://schemas.microsoft.com/office/powerpoint/2010/main" val="308225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1097280" y="1295400"/>
            <a:ext cx="10586720" cy="5562600"/>
          </a:xfrm>
        </p:spPr>
        <p:txBody>
          <a:bodyPr>
            <a:normAutofit/>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41</a:t>
            </a:fld>
            <a:endParaRPr lang="zh-TW" altLang="en-US"/>
          </a:p>
        </p:txBody>
      </p:sp>
    </p:spTree>
    <p:extLst>
      <p:ext uri="{BB962C8B-B14F-4D97-AF65-F5344CB8AC3E}">
        <p14:creationId xmlns:p14="http://schemas.microsoft.com/office/powerpoint/2010/main" val="102887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812799" y="1701801"/>
            <a:ext cx="10798167" cy="4064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2540001" y="1290639"/>
            <a:ext cx="9448800" cy="420564"/>
          </a:xfrm>
          <a:prstGeom prst="rect">
            <a:avLst/>
          </a:prstGeom>
          <a:noFill/>
        </p:spPr>
        <p:txBody>
          <a:bodyPr wrap="square" rtlCol="0">
            <a:spAutoFit/>
          </a:bodyPr>
          <a:lstStyle/>
          <a:p>
            <a:r>
              <a:rPr lang="en-US" sz="2133" dirty="0">
                <a:latin typeface="Calibri" panose="020F0502020204030204" pitchFamily="34" charset="0"/>
                <a:cs typeface="Calibri" panose="020F0502020204030204" pitchFamily="34" charset="0"/>
              </a:rPr>
              <a:t>Bird, </a:t>
            </a:r>
            <a:r>
              <a:rPr lang="en-US" sz="2133" dirty="0" err="1">
                <a:latin typeface="Calibri" panose="020F0502020204030204" pitchFamily="34" charset="0"/>
                <a:cs typeface="Calibri" panose="020F0502020204030204" pitchFamily="34" charset="0"/>
              </a:rPr>
              <a:t>Loper</a:t>
            </a:r>
            <a:r>
              <a:rPr lang="en-US" sz="2133" dirty="0">
                <a:latin typeface="Calibri" panose="020F0502020204030204" pitchFamily="34" charset="0"/>
                <a:cs typeface="Calibri" panose="020F0502020204030204" pitchFamily="34" charset="0"/>
              </a:rPr>
              <a:t> and Klein (2009), </a:t>
            </a:r>
            <a:r>
              <a:rPr lang="en-US" sz="2133" i="1" dirty="0">
                <a:latin typeface="Calibri" panose="020F0502020204030204" pitchFamily="34" charset="0"/>
                <a:cs typeface="Calibri" panose="020F0502020204030204" pitchFamily="34" charset="0"/>
              </a:rPr>
              <a:t>Natural Language Processing with Python</a:t>
            </a:r>
            <a:r>
              <a:rPr lang="en-US" sz="2133" dirty="0">
                <a:latin typeface="Calibri" panose="020F0502020204030204" pitchFamily="34" charset="0"/>
                <a:cs typeface="Calibri" panose="020F0502020204030204" pitchFamily="34" charset="0"/>
              </a:rPr>
              <a:t>. O’Reilly</a:t>
            </a:r>
          </a:p>
        </p:txBody>
      </p:sp>
      <p:sp>
        <p:nvSpPr>
          <p:cNvPr id="3" name="日期版面配置區 2"/>
          <p:cNvSpPr>
            <a:spLocks noGrp="1"/>
          </p:cNvSpPr>
          <p:nvPr>
            <p:ph type="dt" sz="half" idx="10"/>
          </p:nvPr>
        </p:nvSpPr>
        <p:spPr/>
        <p:txBody>
          <a:bodyPr/>
          <a:lstStyle/>
          <a:p>
            <a:r>
              <a:rPr lang="en-US" altLang="zh-TW" smtClean="0"/>
              <a:t>NLP &amp; TM, Spring 2024</a:t>
            </a:r>
            <a:endParaRPr lang="zh-TW" altLang="en-US"/>
          </a:p>
        </p:txBody>
      </p:sp>
      <p:sp>
        <p:nvSpPr>
          <p:cNvPr id="4" name="頁尾版面配置區 3"/>
          <p:cNvSpPr>
            <a:spLocks noGrp="1"/>
          </p:cNvSpPr>
          <p:nvPr>
            <p:ph type="ftr" sz="quarter" idx="11"/>
          </p:nvPr>
        </p:nvSpPr>
        <p:spPr/>
        <p:txBody>
          <a:bodyPr/>
          <a:lstStyle/>
          <a:p>
            <a:r>
              <a:rPr lang="en-US" altLang="zh-TW" smtClean="0"/>
              <a:t>NTUT CSIE</a:t>
            </a:r>
            <a:endParaRPr lang="zh-TW" altLang="en-US"/>
          </a:p>
        </p:txBody>
      </p:sp>
      <p:sp>
        <p:nvSpPr>
          <p:cNvPr id="7" name="投影片編號版面配置區 6"/>
          <p:cNvSpPr>
            <a:spLocks noGrp="1"/>
          </p:cNvSpPr>
          <p:nvPr>
            <p:ph type="sldNum" sz="quarter" idx="12"/>
          </p:nvPr>
        </p:nvSpPr>
        <p:spPr/>
        <p:txBody>
          <a:bodyPr/>
          <a:lstStyle/>
          <a:p>
            <a:fld id="{DAADB36E-EF5A-4F9F-B024-4E0D63E1172E}" type="slidenum">
              <a:rPr lang="zh-TW" altLang="en-US" smtClean="0"/>
              <a:t>42</a:t>
            </a:fld>
            <a:endParaRPr lang="zh-TW" altLang="en-US"/>
          </a:p>
        </p:txBody>
      </p:sp>
    </p:spTree>
    <p:extLst>
      <p:ext uri="{BB962C8B-B14F-4D97-AF65-F5344CB8AC3E}">
        <p14:creationId xmlns:p14="http://schemas.microsoft.com/office/powerpoint/2010/main" val="816015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70B-C3D5-8549-A182-47BF19B68241}"/>
              </a:ext>
            </a:extLst>
          </p:cNvPr>
          <p:cNvSpPr>
            <a:spLocks noGrp="1"/>
          </p:cNvSpPr>
          <p:nvPr>
            <p:ph type="title"/>
          </p:nvPr>
        </p:nvSpPr>
        <p:spPr/>
        <p:txBody>
          <a:bodyPr/>
          <a:lstStyle/>
          <a:p>
            <a:r>
              <a:rPr lang="en-US" dirty="0"/>
              <a:t>Tokenization in languages without spaces </a:t>
            </a:r>
          </a:p>
        </p:txBody>
      </p:sp>
      <p:sp>
        <p:nvSpPr>
          <p:cNvPr id="3" name="Content Placeholder 2">
            <a:extLst>
              <a:ext uri="{FF2B5EF4-FFF2-40B4-BE49-F238E27FC236}">
                <a16:creationId xmlns:a16="http://schemas.microsoft.com/office/drawing/2014/main" id="{05C03CF6-57D8-B14D-ABE4-124A7C4B82F0}"/>
              </a:ext>
            </a:extLst>
          </p:cNvPr>
          <p:cNvSpPr>
            <a:spLocks noGrp="1"/>
          </p:cNvSpPr>
          <p:nvPr>
            <p:ph idx="1"/>
          </p:nvPr>
        </p:nvSpPr>
        <p:spPr/>
        <p:txBody>
          <a:bodyPr/>
          <a:lstStyle/>
          <a:p>
            <a:pPr marL="0" indent="0">
              <a:buNone/>
            </a:pPr>
            <a:r>
              <a:rPr lang="en-US" dirty="0"/>
              <a:t>Many languages (like Chinese, Japanese, Thai) don't use spaces to separate words!</a:t>
            </a:r>
          </a:p>
          <a:p>
            <a:pPr marL="0" indent="0">
              <a:buNone/>
            </a:pPr>
            <a:endParaRPr lang="en-US" dirty="0"/>
          </a:p>
          <a:p>
            <a:pPr marL="0" indent="0">
              <a:buNone/>
            </a:pPr>
            <a:r>
              <a:rPr lang="en-US" dirty="0"/>
              <a:t>How do we decide where the token boundaries should be?</a:t>
            </a:r>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43</a:t>
            </a:fld>
            <a:endParaRPr lang="zh-TW" altLang="en-US"/>
          </a:p>
        </p:txBody>
      </p:sp>
    </p:spTree>
    <p:extLst>
      <p:ext uri="{BB962C8B-B14F-4D97-AF65-F5344CB8AC3E}">
        <p14:creationId xmlns:p14="http://schemas.microsoft.com/office/powerpoint/2010/main" val="1612938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F04-44A7-DC4D-8788-37DA0F961E1C}"/>
              </a:ext>
            </a:extLst>
          </p:cNvPr>
          <p:cNvSpPr>
            <a:spLocks noGrp="1"/>
          </p:cNvSpPr>
          <p:nvPr>
            <p:ph type="title"/>
          </p:nvPr>
        </p:nvSpPr>
        <p:spPr/>
        <p:txBody>
          <a:bodyPr/>
          <a:lstStyle/>
          <a:p>
            <a:r>
              <a:rPr lang="en-US" dirty="0"/>
              <a:t>Word tokenization in Chinese</a:t>
            </a:r>
          </a:p>
        </p:txBody>
      </p:sp>
      <p:sp>
        <p:nvSpPr>
          <p:cNvPr id="4" name="內容版面配置區 3"/>
          <p:cNvSpPr>
            <a:spLocks noGrp="1"/>
          </p:cNvSpPr>
          <p:nvPr>
            <p:ph idx="1"/>
          </p:nvPr>
        </p:nvSpPr>
        <p:spPr/>
        <p:txBody>
          <a:bodyPr/>
          <a:lstStyle/>
          <a:p>
            <a:r>
              <a:rPr lang="en-US" altLang="zh-TW" dirty="0"/>
              <a:t>Chinese words are composed of characters called "</a:t>
            </a:r>
            <a:r>
              <a:rPr lang="en-US" altLang="zh-TW" b="1" dirty="0" err="1"/>
              <a:t>hanzi</a:t>
            </a:r>
            <a:r>
              <a:rPr lang="en-US" altLang="zh-TW" dirty="0"/>
              <a:t>" (or sometimes just "</a:t>
            </a:r>
            <a:r>
              <a:rPr lang="en-US" altLang="zh-TW" b="1" dirty="0" err="1"/>
              <a:t>zi</a:t>
            </a:r>
            <a:r>
              <a:rPr lang="en-US" altLang="zh-TW" dirty="0"/>
              <a:t>")</a:t>
            </a:r>
          </a:p>
          <a:p>
            <a:r>
              <a:rPr lang="en-US" altLang="zh-TW" dirty="0"/>
              <a:t>Each one represents a meaning unit called a morpheme</a:t>
            </a:r>
          </a:p>
          <a:p>
            <a:r>
              <a:rPr lang="en-US" altLang="zh-TW" dirty="0"/>
              <a:t>Each word has on average 2.4 of </a:t>
            </a:r>
            <a:r>
              <a:rPr lang="en-US" altLang="zh-TW" dirty="0" smtClean="0"/>
              <a:t>them</a:t>
            </a:r>
            <a:endParaRPr lang="en-US" altLang="zh-TW" dirty="0"/>
          </a:p>
          <a:p>
            <a:r>
              <a:rPr lang="en-US" altLang="zh-TW" dirty="0"/>
              <a:t>But deciding what counts as a word is complex and not agreed </a:t>
            </a:r>
            <a:r>
              <a:rPr lang="en-US" altLang="zh-TW" dirty="0" smtClean="0"/>
              <a:t>upon</a:t>
            </a:r>
            <a:endParaRPr lang="zh-TW" altLang="en-US" dirty="0"/>
          </a:p>
        </p:txBody>
      </p:sp>
      <p:sp>
        <p:nvSpPr>
          <p:cNvPr id="3" name="日期版面配置區 2"/>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44</a:t>
            </a:fld>
            <a:endParaRPr lang="zh-TW" altLang="en-US"/>
          </a:p>
        </p:txBody>
      </p:sp>
    </p:spTree>
    <p:extLst>
      <p:ext uri="{BB962C8B-B14F-4D97-AF65-F5344CB8AC3E}">
        <p14:creationId xmlns:p14="http://schemas.microsoft.com/office/powerpoint/2010/main" val="3463131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1066800" y="1905000"/>
            <a:ext cx="10058401" cy="4572000"/>
          </a:xfrm>
        </p:spPr>
        <p:txBody>
          <a:bodyPr>
            <a:normAutofit fontScale="40000" lnSpcReduction="20000"/>
          </a:bodyPr>
          <a:lstStyle/>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姚明</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a:t>
            </a:r>
            <a:r>
              <a:rPr lang="zh-TW" altLang="en-US" sz="6000" dirty="0">
                <a:solidFill>
                  <a:srgbClr val="0044FE"/>
                </a:solidFill>
                <a:latin typeface="Microsoft JhengHei" panose="020B0604030504040204" pitchFamily="34" charset="-120"/>
                <a:ea typeface="Microsoft JhengHei" panose="020B0604030504040204" pitchFamily="34" charset="-120"/>
              </a:rPr>
              <a:t>總決賽</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rPr>
              <a:t>“</a:t>
            </a:r>
            <a:r>
              <a:rPr lang="en-US" altLang="zh-TW" sz="6000" dirty="0">
                <a:solidFill>
                  <a:srgbClr val="0044FE"/>
                </a:solidFill>
              </a:rPr>
              <a:t>Yao Ming reaches the finals”</a:t>
            </a:r>
          </a:p>
          <a:p>
            <a:pPr marL="0" indent="0">
              <a:lnSpc>
                <a:spcPct val="100000"/>
              </a:lnSpc>
              <a:spcBef>
                <a:spcPts val="0"/>
              </a:spcBef>
            </a:pPr>
            <a:endParaRPr lang="en-US" altLang="zh-TW" sz="6000" dirty="0"/>
          </a:p>
          <a:p>
            <a:pPr marL="0" indent="0">
              <a:lnSpc>
                <a:spcPct val="100000"/>
              </a:lnSpc>
              <a:spcBef>
                <a:spcPts val="0"/>
              </a:spcBef>
            </a:pPr>
            <a:r>
              <a:rPr lang="en-US" altLang="zh-TW" sz="6000" dirty="0"/>
              <a:t>3 words?</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姚明        </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總決賽</a:t>
            </a:r>
            <a:endParaRPr lang="en-US" altLang="ja-JP"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altLang="zh-TW" sz="6000" dirty="0" err="1"/>
              <a:t>YaoMing</a:t>
            </a:r>
            <a:r>
              <a:rPr lang="en-US" altLang="zh-TW" sz="6000" dirty="0"/>
              <a:t>  reaches  finals </a:t>
            </a:r>
          </a:p>
          <a:p>
            <a:pPr marL="0" indent="0">
              <a:lnSpc>
                <a:spcPct val="100000"/>
              </a:lnSpc>
              <a:spcBef>
                <a:spcPts val="0"/>
              </a:spcBef>
            </a:pPr>
            <a:endParaRPr lang="en-US" altLang="zh-TW" sz="6000" dirty="0"/>
          </a:p>
          <a:p>
            <a:pPr marL="0" indent="0">
              <a:lnSpc>
                <a:spcPct val="100000"/>
              </a:lnSpc>
              <a:spcBef>
                <a:spcPts val="0"/>
              </a:spcBef>
            </a:pPr>
            <a:r>
              <a:rPr lang="en-US" altLang="zh-TW" sz="6000" dirty="0"/>
              <a:t>5 words?</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latin typeface="Microsoft JhengHei" panose="020B0604030504040204" pitchFamily="34" charset="-120"/>
                <a:ea typeface="Microsoft JhengHei" panose="020B0604030504040204" pitchFamily="34" charset="-120"/>
              </a:rPr>
              <a:t> 明      </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           決賽</a:t>
            </a:r>
            <a:endParaRPr lang="en-US" altLang="ja-JP"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altLang="zh-TW" sz="6000" dirty="0"/>
              <a:t>Yao    Ming    reaches    overall    finals </a:t>
            </a:r>
          </a:p>
          <a:p>
            <a:pPr marL="0" indent="0">
              <a:lnSpc>
                <a:spcPct val="100000"/>
              </a:lnSpc>
              <a:spcBef>
                <a:spcPts val="0"/>
              </a:spcBef>
            </a:pPr>
            <a:endParaRPr lang="en-US" altLang="zh-TW" sz="6000" dirty="0"/>
          </a:p>
          <a:p>
            <a:pPr marL="0" indent="0">
              <a:lnSpc>
                <a:spcPct val="100000"/>
              </a:lnSpc>
              <a:spcBef>
                <a:spcPts val="0"/>
              </a:spcBef>
            </a:pPr>
            <a:r>
              <a:rPr lang="en-US" altLang="zh-TW" sz="6000" dirty="0"/>
              <a:t>7 characters? (don't use words at all):</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 </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latin typeface="Microsoft JhengHei" panose="020B0604030504040204" pitchFamily="34" charset="-120"/>
                <a:ea typeface="Microsoft JhengHei" panose="020B0604030504040204" pitchFamily="34" charset="-120"/>
              </a:rPr>
              <a:t>明         </a:t>
            </a:r>
            <a:r>
              <a:rPr lang="zh-TW" altLang="en-US" sz="6000" dirty="0">
                <a:solidFill>
                  <a:srgbClr val="0044FE"/>
                </a:solidFill>
                <a:latin typeface="Microsoft JhengHei" panose="020B0604030504040204" pitchFamily="34" charset="-120"/>
                <a:ea typeface="Microsoft JhengHei" panose="020B0604030504040204" pitchFamily="34" charset="-120"/>
              </a:rPr>
              <a:t>進    </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      決         賽</a:t>
            </a:r>
            <a:endParaRPr lang="ja-JP" altLang="en-US"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altLang="zh-TW" sz="6000" dirty="0"/>
              <a:t>Yao Ming enter </a:t>
            </a:r>
            <a:r>
              <a:rPr lang="en-US" altLang="zh-TW" sz="6000" dirty="0" err="1"/>
              <a:t>enter</a:t>
            </a:r>
            <a:r>
              <a:rPr lang="en-US" altLang="zh-TW" sz="6000" dirty="0"/>
              <a:t> overall decision game</a:t>
            </a:r>
          </a:p>
          <a:p>
            <a:endParaRPr lang="en-US" altLang="zh-TW" sz="2667" dirty="0"/>
          </a:p>
        </p:txBody>
      </p:sp>
      <p:sp>
        <p:nvSpPr>
          <p:cNvPr id="4" name="Rectangle 3">
            <a:extLst>
              <a:ext uri="{FF2B5EF4-FFF2-40B4-BE49-F238E27FC236}">
                <a16:creationId xmlns:a16="http://schemas.microsoft.com/office/drawing/2014/main" id="{226D8646-59E8-A04D-8B06-B47E312518DA}"/>
              </a:ext>
            </a:extLst>
          </p:cNvPr>
          <p:cNvSpPr/>
          <p:nvPr/>
        </p:nvSpPr>
        <p:spPr>
          <a:xfrm>
            <a:off x="994183" y="2450226"/>
            <a:ext cx="7416800" cy="386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113F5FD-CC6E-1143-BA64-671B0BFB7F6E}"/>
              </a:ext>
            </a:extLst>
          </p:cNvPr>
          <p:cNvSpPr/>
          <p:nvPr/>
        </p:nvSpPr>
        <p:spPr>
          <a:xfrm>
            <a:off x="1066800" y="3463537"/>
            <a:ext cx="8026400" cy="248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ectangle 5">
            <a:extLst>
              <a:ext uri="{FF2B5EF4-FFF2-40B4-BE49-F238E27FC236}">
                <a16:creationId xmlns:a16="http://schemas.microsoft.com/office/drawing/2014/main" id="{631C5986-3689-564B-BFCC-EA4FDA49CF22}"/>
              </a:ext>
            </a:extLst>
          </p:cNvPr>
          <p:cNvSpPr/>
          <p:nvPr/>
        </p:nvSpPr>
        <p:spPr>
          <a:xfrm>
            <a:off x="1066800" y="4835137"/>
            <a:ext cx="9753600" cy="111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日期版面配置區 6"/>
          <p:cNvSpPr>
            <a:spLocks noGrp="1"/>
          </p:cNvSpPr>
          <p:nvPr>
            <p:ph type="dt" sz="half" idx="10"/>
          </p:nvPr>
        </p:nvSpPr>
        <p:spPr/>
        <p:txBody>
          <a:bodyPr/>
          <a:lstStyle/>
          <a:p>
            <a:r>
              <a:rPr lang="en-US" altLang="zh-TW" smtClean="0"/>
              <a:t>NLP &amp; TM, Spring 2024</a:t>
            </a:r>
            <a:endParaRPr lang="zh-TW" altLang="en-US"/>
          </a:p>
        </p:txBody>
      </p:sp>
      <p:sp>
        <p:nvSpPr>
          <p:cNvPr id="8" name="頁尾版面配置區 7"/>
          <p:cNvSpPr>
            <a:spLocks noGrp="1"/>
          </p:cNvSpPr>
          <p:nvPr>
            <p:ph type="ftr" sz="quarter" idx="11"/>
          </p:nvPr>
        </p:nvSpPr>
        <p:spPr/>
        <p:txBody>
          <a:bodyPr/>
          <a:lstStyle/>
          <a:p>
            <a:r>
              <a:rPr lang="en-US" altLang="zh-TW" smtClean="0"/>
              <a:t>NTUT CSIE</a:t>
            </a:r>
            <a:endParaRPr lang="zh-TW" altLang="en-US"/>
          </a:p>
        </p:txBody>
      </p:sp>
      <p:sp>
        <p:nvSpPr>
          <p:cNvPr id="9" name="投影片編號版面配置區 8"/>
          <p:cNvSpPr>
            <a:spLocks noGrp="1"/>
          </p:cNvSpPr>
          <p:nvPr>
            <p:ph type="sldNum" sz="quarter" idx="12"/>
          </p:nvPr>
        </p:nvSpPr>
        <p:spPr/>
        <p:txBody>
          <a:bodyPr/>
          <a:lstStyle/>
          <a:p>
            <a:fld id="{DAADB36E-EF5A-4F9F-B024-4E0D63E1172E}" type="slidenum">
              <a:rPr lang="zh-TW" altLang="en-US" smtClean="0"/>
              <a:t>45</a:t>
            </a:fld>
            <a:endParaRPr lang="zh-TW" altLang="en-US"/>
          </a:p>
        </p:txBody>
      </p:sp>
    </p:spTree>
    <p:extLst>
      <p:ext uri="{BB962C8B-B14F-4D97-AF65-F5344CB8AC3E}">
        <p14:creationId xmlns:p14="http://schemas.microsoft.com/office/powerpoint/2010/main" val="2104764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1066800" y="1905000"/>
            <a:ext cx="10058401" cy="4572000"/>
          </a:xfrm>
        </p:spPr>
        <p:txBody>
          <a:bodyPr>
            <a:normAutofit fontScale="40000" lnSpcReduction="20000"/>
          </a:bodyPr>
          <a:lstStyle/>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姚明</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a:t>
            </a:r>
            <a:r>
              <a:rPr lang="zh-TW" altLang="en-US" sz="6000" dirty="0">
                <a:solidFill>
                  <a:srgbClr val="0044FE"/>
                </a:solidFill>
                <a:latin typeface="Microsoft JhengHei" panose="020B0604030504040204" pitchFamily="34" charset="-120"/>
                <a:ea typeface="Microsoft JhengHei" panose="020B0604030504040204" pitchFamily="34" charset="-120"/>
              </a:rPr>
              <a:t>總決賽</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rPr>
              <a:t>“</a:t>
            </a:r>
            <a:r>
              <a:rPr lang="en-US" altLang="zh-TW" sz="6000" dirty="0">
                <a:solidFill>
                  <a:srgbClr val="0044FE"/>
                </a:solidFill>
              </a:rPr>
              <a:t>Yao Ming reaches the finals”</a:t>
            </a:r>
          </a:p>
          <a:p>
            <a:pPr marL="0" indent="0">
              <a:lnSpc>
                <a:spcPct val="100000"/>
              </a:lnSpc>
              <a:spcBef>
                <a:spcPts val="0"/>
              </a:spcBef>
            </a:pPr>
            <a:endParaRPr lang="en-US" altLang="zh-TW" sz="6000" dirty="0"/>
          </a:p>
          <a:p>
            <a:pPr marL="0" indent="0">
              <a:lnSpc>
                <a:spcPct val="100000"/>
              </a:lnSpc>
              <a:spcBef>
                <a:spcPts val="0"/>
              </a:spcBef>
            </a:pPr>
            <a:r>
              <a:rPr lang="en-US" altLang="zh-TW" sz="6000" dirty="0"/>
              <a:t>3 words?</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姚明        </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總決賽</a:t>
            </a:r>
            <a:endParaRPr lang="en-US" altLang="ja-JP"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altLang="zh-TW" sz="6000" dirty="0" err="1"/>
              <a:t>YaoMing</a:t>
            </a:r>
            <a:r>
              <a:rPr lang="en-US" altLang="zh-TW" sz="6000" dirty="0"/>
              <a:t>  reaches  finals </a:t>
            </a:r>
          </a:p>
          <a:p>
            <a:pPr marL="0" indent="0">
              <a:lnSpc>
                <a:spcPct val="100000"/>
              </a:lnSpc>
              <a:spcBef>
                <a:spcPts val="0"/>
              </a:spcBef>
            </a:pPr>
            <a:endParaRPr lang="en-US" altLang="zh-TW" sz="6000" dirty="0"/>
          </a:p>
          <a:p>
            <a:pPr marL="0" indent="0">
              <a:lnSpc>
                <a:spcPct val="100000"/>
              </a:lnSpc>
              <a:spcBef>
                <a:spcPts val="0"/>
              </a:spcBef>
            </a:pPr>
            <a:r>
              <a:rPr lang="en-US" altLang="zh-TW" sz="6000" dirty="0"/>
              <a:t>5 words?</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latin typeface="Microsoft JhengHei" panose="020B0604030504040204" pitchFamily="34" charset="-120"/>
                <a:ea typeface="Microsoft JhengHei" panose="020B0604030504040204" pitchFamily="34" charset="-120"/>
              </a:rPr>
              <a:t> 明      </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           決賽</a:t>
            </a:r>
            <a:endParaRPr lang="en-US" altLang="ja-JP"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altLang="zh-TW" sz="6000" dirty="0"/>
              <a:t>Yao    Ming    reaches    overall    finals </a:t>
            </a:r>
          </a:p>
          <a:p>
            <a:pPr marL="0" indent="0">
              <a:lnSpc>
                <a:spcPct val="100000"/>
              </a:lnSpc>
              <a:spcBef>
                <a:spcPts val="0"/>
              </a:spcBef>
            </a:pPr>
            <a:endParaRPr lang="en-US" altLang="zh-TW" sz="6000" dirty="0"/>
          </a:p>
          <a:p>
            <a:pPr marL="0" indent="0">
              <a:lnSpc>
                <a:spcPct val="100000"/>
              </a:lnSpc>
              <a:spcBef>
                <a:spcPts val="0"/>
              </a:spcBef>
            </a:pPr>
            <a:r>
              <a:rPr lang="en-US" altLang="zh-TW" sz="6000" dirty="0"/>
              <a:t>7 characters? (don't use words at all):</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 </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latin typeface="Microsoft JhengHei" panose="020B0604030504040204" pitchFamily="34" charset="-120"/>
                <a:ea typeface="Microsoft JhengHei" panose="020B0604030504040204" pitchFamily="34" charset="-120"/>
              </a:rPr>
              <a:t>明         </a:t>
            </a:r>
            <a:r>
              <a:rPr lang="zh-TW" altLang="en-US" sz="6000" dirty="0">
                <a:solidFill>
                  <a:srgbClr val="0044FE"/>
                </a:solidFill>
                <a:latin typeface="Microsoft JhengHei" panose="020B0604030504040204" pitchFamily="34" charset="-120"/>
                <a:ea typeface="Microsoft JhengHei" panose="020B0604030504040204" pitchFamily="34" charset="-120"/>
              </a:rPr>
              <a:t>進    </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      決         賽</a:t>
            </a:r>
            <a:endParaRPr lang="ja-JP" altLang="en-US"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altLang="zh-TW" sz="6000" dirty="0"/>
              <a:t>Yao Ming enter </a:t>
            </a:r>
            <a:r>
              <a:rPr lang="en-US" altLang="zh-TW" sz="6000" dirty="0" err="1"/>
              <a:t>enter</a:t>
            </a:r>
            <a:r>
              <a:rPr lang="en-US" altLang="zh-TW" sz="6000" dirty="0"/>
              <a:t> overall decision game</a:t>
            </a:r>
          </a:p>
          <a:p>
            <a:endParaRPr lang="en-US" altLang="zh-TW" sz="2667" dirty="0"/>
          </a:p>
          <a:p>
            <a:endParaRPr lang="en-US" sz="2667" dirty="0"/>
          </a:p>
        </p:txBody>
      </p:sp>
      <p:sp>
        <p:nvSpPr>
          <p:cNvPr id="5" name="Rectangle 4">
            <a:extLst>
              <a:ext uri="{FF2B5EF4-FFF2-40B4-BE49-F238E27FC236}">
                <a16:creationId xmlns:a16="http://schemas.microsoft.com/office/drawing/2014/main" id="{7113F5FD-CC6E-1143-BA64-671B0BFB7F6E}"/>
              </a:ext>
            </a:extLst>
          </p:cNvPr>
          <p:cNvSpPr/>
          <p:nvPr/>
        </p:nvSpPr>
        <p:spPr>
          <a:xfrm>
            <a:off x="1066800" y="3704535"/>
            <a:ext cx="8026400" cy="248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ectangle 5">
            <a:extLst>
              <a:ext uri="{FF2B5EF4-FFF2-40B4-BE49-F238E27FC236}">
                <a16:creationId xmlns:a16="http://schemas.microsoft.com/office/drawing/2014/main" id="{631C5986-3689-564B-BFCC-EA4FDA49CF22}"/>
              </a:ext>
            </a:extLst>
          </p:cNvPr>
          <p:cNvSpPr/>
          <p:nvPr/>
        </p:nvSpPr>
        <p:spPr>
          <a:xfrm>
            <a:off x="1066800" y="4876800"/>
            <a:ext cx="9753600" cy="111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7" name="頁尾版面配置區 6"/>
          <p:cNvSpPr>
            <a:spLocks noGrp="1"/>
          </p:cNvSpPr>
          <p:nvPr>
            <p:ph type="ftr" sz="quarter" idx="11"/>
          </p:nvPr>
        </p:nvSpPr>
        <p:spPr/>
        <p:txBody>
          <a:bodyPr/>
          <a:lstStyle/>
          <a:p>
            <a:r>
              <a:rPr lang="en-US" altLang="zh-TW" smtClean="0"/>
              <a:t>NTUT CSIE</a:t>
            </a:r>
            <a:endParaRPr lang="zh-TW" altLang="en-US"/>
          </a:p>
        </p:txBody>
      </p:sp>
      <p:sp>
        <p:nvSpPr>
          <p:cNvPr id="8" name="投影片編號版面配置區 7"/>
          <p:cNvSpPr>
            <a:spLocks noGrp="1"/>
          </p:cNvSpPr>
          <p:nvPr>
            <p:ph type="sldNum" sz="quarter" idx="12"/>
          </p:nvPr>
        </p:nvSpPr>
        <p:spPr/>
        <p:txBody>
          <a:bodyPr/>
          <a:lstStyle/>
          <a:p>
            <a:fld id="{DAADB36E-EF5A-4F9F-B024-4E0D63E1172E}" type="slidenum">
              <a:rPr lang="zh-TW" altLang="en-US" smtClean="0"/>
              <a:t>46</a:t>
            </a:fld>
            <a:endParaRPr lang="zh-TW" altLang="en-US"/>
          </a:p>
        </p:txBody>
      </p:sp>
    </p:spTree>
    <p:extLst>
      <p:ext uri="{BB962C8B-B14F-4D97-AF65-F5344CB8AC3E}">
        <p14:creationId xmlns:p14="http://schemas.microsoft.com/office/powerpoint/2010/main" val="1626657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1066800" y="1905000"/>
            <a:ext cx="10058401" cy="4572000"/>
          </a:xfrm>
        </p:spPr>
        <p:txBody>
          <a:bodyPr>
            <a:normAutofit fontScale="40000" lnSpcReduction="20000"/>
          </a:bodyPr>
          <a:lstStyle/>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姚明</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a:t>
            </a:r>
            <a:r>
              <a:rPr lang="zh-TW" altLang="en-US" sz="6000" dirty="0">
                <a:solidFill>
                  <a:srgbClr val="0044FE"/>
                </a:solidFill>
                <a:latin typeface="Microsoft JhengHei" panose="020B0604030504040204" pitchFamily="34" charset="-120"/>
                <a:ea typeface="Microsoft JhengHei" panose="020B0604030504040204" pitchFamily="34" charset="-120"/>
              </a:rPr>
              <a:t>總決賽</a:t>
            </a:r>
            <a:r>
              <a:rPr lang="en-US" altLang="ja-JP" sz="6000" dirty="0" smtClean="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rPr>
              <a:t>“</a:t>
            </a:r>
            <a:r>
              <a:rPr lang="en-US" sz="6000" dirty="0">
                <a:solidFill>
                  <a:srgbClr val="0044FE"/>
                </a:solidFill>
              </a:rPr>
              <a:t>Yao Ming reaches the finals”</a:t>
            </a:r>
          </a:p>
          <a:p>
            <a:pPr marL="0" indent="0">
              <a:lnSpc>
                <a:spcPct val="100000"/>
              </a:lnSpc>
              <a:spcBef>
                <a:spcPts val="0"/>
              </a:spcBef>
            </a:pPr>
            <a:endParaRPr lang="en-US" sz="6000" dirty="0"/>
          </a:p>
          <a:p>
            <a:pPr marL="0" indent="0">
              <a:lnSpc>
                <a:spcPct val="100000"/>
              </a:lnSpc>
              <a:spcBef>
                <a:spcPts val="0"/>
              </a:spcBef>
            </a:pPr>
            <a:r>
              <a:rPr lang="en-US" sz="6000" dirty="0"/>
              <a:t>3 words?</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a:t>
            </a:r>
            <a:r>
              <a:rPr lang="ja-JP" altLang="en-US" sz="6000" dirty="0" smtClean="0">
                <a:solidFill>
                  <a:srgbClr val="0044FE"/>
                </a:solidFill>
                <a:latin typeface="Microsoft JhengHei" panose="020B0604030504040204" pitchFamily="34" charset="-120"/>
                <a:ea typeface="Microsoft JhengHei" panose="020B0604030504040204" pitchFamily="34" charset="-120"/>
              </a:rPr>
              <a:t>明        </a:t>
            </a:r>
            <a:r>
              <a:rPr lang="zh-TW" altLang="en-US" sz="6000" dirty="0" smtClean="0">
                <a:solidFill>
                  <a:srgbClr val="0044FE"/>
                </a:solidFill>
                <a:latin typeface="Microsoft JhengHei" panose="020B0604030504040204" pitchFamily="34" charset="-120"/>
                <a:ea typeface="Microsoft JhengHei" panose="020B0604030504040204" pitchFamily="34" charset="-120"/>
              </a:rPr>
              <a:t>進</a:t>
            </a:r>
            <a:r>
              <a:rPr lang="ja-JP" altLang="en-US" sz="6000" dirty="0" smtClean="0">
                <a:solidFill>
                  <a:srgbClr val="0044FE"/>
                </a:solidFill>
                <a:latin typeface="Microsoft JhengHei" panose="020B0604030504040204" pitchFamily="34" charset="-120"/>
                <a:ea typeface="Microsoft JhengHei" panose="020B0604030504040204" pitchFamily="34" charset="-120"/>
              </a:rPr>
              <a:t>入      </a:t>
            </a:r>
            <a:r>
              <a:rPr lang="zh-TW" altLang="en-US" sz="6000" dirty="0" smtClean="0">
                <a:solidFill>
                  <a:srgbClr val="0044FE"/>
                </a:solidFill>
                <a:latin typeface="Microsoft JhengHei" panose="020B0604030504040204" pitchFamily="34" charset="-120"/>
                <a:ea typeface="Microsoft JhengHei" panose="020B0604030504040204" pitchFamily="34" charset="-120"/>
              </a:rPr>
              <a:t>總</a:t>
            </a:r>
            <a:r>
              <a:rPr lang="zh-TW" altLang="en-US" sz="6000" dirty="0">
                <a:solidFill>
                  <a:srgbClr val="0044FE"/>
                </a:solidFill>
                <a:latin typeface="Microsoft JhengHei" panose="020B0604030504040204" pitchFamily="34" charset="-120"/>
                <a:ea typeface="Microsoft JhengHei" panose="020B0604030504040204" pitchFamily="34" charset="-120"/>
              </a:rPr>
              <a:t>決賽</a:t>
            </a:r>
            <a:endParaRPr lang="en-US" altLang="ja-JP"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sz="6000" dirty="0" err="1"/>
              <a:t>YaoMing</a:t>
            </a:r>
            <a:r>
              <a:rPr lang="en-US" sz="6000" dirty="0"/>
              <a:t>  reaches  finals </a:t>
            </a:r>
          </a:p>
          <a:p>
            <a:pPr marL="0" indent="0">
              <a:lnSpc>
                <a:spcPct val="100000"/>
              </a:lnSpc>
              <a:spcBef>
                <a:spcPts val="0"/>
              </a:spcBef>
            </a:pPr>
            <a:endParaRPr lang="en-US" sz="6000" dirty="0"/>
          </a:p>
          <a:p>
            <a:pPr marL="0" indent="0">
              <a:lnSpc>
                <a:spcPct val="100000"/>
              </a:lnSpc>
              <a:spcBef>
                <a:spcPts val="0"/>
              </a:spcBef>
            </a:pPr>
            <a:r>
              <a:rPr lang="en-US" sz="6000" dirty="0"/>
              <a:t>5 words</a:t>
            </a:r>
            <a:r>
              <a:rPr lang="en-US" sz="6000" dirty="0" smtClean="0"/>
              <a:t>?</a:t>
            </a:r>
          </a:p>
          <a:p>
            <a:pPr marL="0" indent="0">
              <a:lnSpc>
                <a:spcPct val="100000"/>
              </a:lnSpc>
              <a:spcBef>
                <a:spcPts val="0"/>
              </a:spcBef>
            </a:pPr>
            <a:r>
              <a:rPr lang="ja-JP" altLang="en-US" sz="6000" dirty="0" smtClean="0">
                <a:solidFill>
                  <a:srgbClr val="0044FE"/>
                </a:solidFill>
                <a:latin typeface="Microsoft JhengHei" panose="020B0604030504040204" pitchFamily="34" charset="-120"/>
                <a:ea typeface="Microsoft JhengHei" panose="020B0604030504040204" pitchFamily="34" charset="-120"/>
              </a:rPr>
              <a:t>姚</a:t>
            </a:r>
            <a:r>
              <a:rPr lang="en-US" altLang="ja-JP" sz="6000" dirty="0" smtClean="0">
                <a:solidFill>
                  <a:srgbClr val="0044FE"/>
                </a:solidFill>
                <a:latin typeface="Microsoft JhengHei" panose="020B0604030504040204" pitchFamily="34" charset="-120"/>
                <a:ea typeface="Microsoft JhengHei" panose="020B0604030504040204" pitchFamily="34" charset="-120"/>
              </a:rPr>
              <a:t>      </a:t>
            </a:r>
            <a:r>
              <a:rPr lang="ja-JP" altLang="en-US" sz="6000" dirty="0" smtClean="0">
                <a:solidFill>
                  <a:srgbClr val="0044FE"/>
                </a:solidFill>
                <a:latin typeface="Microsoft JhengHei" panose="020B0604030504040204" pitchFamily="34" charset="-120"/>
                <a:ea typeface="Microsoft JhengHei" panose="020B0604030504040204" pitchFamily="34" charset="-120"/>
              </a:rPr>
              <a:t> 明      </a:t>
            </a:r>
            <a:r>
              <a:rPr lang="zh-TW" altLang="en-US" sz="6000" dirty="0" smtClean="0">
                <a:solidFill>
                  <a:srgbClr val="0044FE"/>
                </a:solidFill>
                <a:latin typeface="Microsoft JhengHei" panose="020B0604030504040204" pitchFamily="34" charset="-120"/>
                <a:ea typeface="Microsoft JhengHei" panose="020B0604030504040204" pitchFamily="34" charset="-120"/>
              </a:rPr>
              <a:t>進</a:t>
            </a:r>
            <a:r>
              <a:rPr lang="ja-JP" altLang="en-US" sz="6000" dirty="0" smtClean="0">
                <a:solidFill>
                  <a:srgbClr val="0044FE"/>
                </a:solidFill>
                <a:latin typeface="Microsoft JhengHei" panose="020B0604030504040204" pitchFamily="34" charset="-120"/>
                <a:ea typeface="Microsoft JhengHei" panose="020B0604030504040204" pitchFamily="34" charset="-120"/>
              </a:rPr>
              <a:t>入        </a:t>
            </a:r>
            <a:r>
              <a:rPr lang="zh-TW" altLang="en-US" sz="6000" dirty="0" smtClean="0">
                <a:solidFill>
                  <a:srgbClr val="0044FE"/>
                </a:solidFill>
                <a:latin typeface="Microsoft JhengHei" panose="020B0604030504040204" pitchFamily="34" charset="-120"/>
                <a:ea typeface="Microsoft JhengHei" panose="020B0604030504040204" pitchFamily="34" charset="-120"/>
              </a:rPr>
              <a:t>總           決賽</a:t>
            </a:r>
            <a:endParaRPr lang="en-US" altLang="ja-JP" sz="6000" dirty="0" smtClean="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sz="6000" dirty="0" smtClean="0"/>
              <a:t>Yao    Ming    reaches    overall    finals </a:t>
            </a:r>
          </a:p>
          <a:p>
            <a:pPr marL="0" indent="0">
              <a:lnSpc>
                <a:spcPct val="100000"/>
              </a:lnSpc>
              <a:spcBef>
                <a:spcPts val="0"/>
              </a:spcBef>
            </a:pPr>
            <a:endParaRPr lang="en-US" sz="6000" dirty="0"/>
          </a:p>
          <a:p>
            <a:pPr marL="0" indent="0">
              <a:lnSpc>
                <a:spcPct val="100000"/>
              </a:lnSpc>
              <a:spcBef>
                <a:spcPts val="0"/>
              </a:spcBef>
            </a:pPr>
            <a:r>
              <a:rPr lang="en-US" sz="6000" dirty="0"/>
              <a:t>7 characters? (don't use words at all):</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 </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smtClean="0">
                <a:solidFill>
                  <a:srgbClr val="0044FE"/>
                </a:solidFill>
                <a:latin typeface="Microsoft JhengHei" panose="020B0604030504040204" pitchFamily="34" charset="-120"/>
                <a:ea typeface="Microsoft JhengHei" panose="020B0604030504040204" pitchFamily="34" charset="-120"/>
              </a:rPr>
              <a:t>明         </a:t>
            </a:r>
            <a:r>
              <a:rPr lang="zh-TW" altLang="en-US" sz="6000" dirty="0" smtClean="0">
                <a:solidFill>
                  <a:srgbClr val="0044FE"/>
                </a:solidFill>
                <a:latin typeface="Microsoft JhengHei" panose="020B0604030504040204" pitchFamily="34" charset="-120"/>
                <a:ea typeface="Microsoft JhengHei" panose="020B0604030504040204" pitchFamily="34" charset="-120"/>
              </a:rPr>
              <a:t>進    </a:t>
            </a:r>
            <a:r>
              <a:rPr lang="ja-JP" altLang="en-US" sz="6000" dirty="0" smtClean="0">
                <a:solidFill>
                  <a:srgbClr val="0044FE"/>
                </a:solidFill>
                <a:latin typeface="Microsoft JhengHei" panose="020B0604030504040204" pitchFamily="34" charset="-120"/>
                <a:ea typeface="Microsoft JhengHei" panose="020B0604030504040204" pitchFamily="34" charset="-120"/>
              </a:rPr>
              <a:t>入      </a:t>
            </a:r>
            <a:r>
              <a:rPr lang="zh-TW" altLang="en-US" sz="6000" dirty="0" smtClean="0">
                <a:solidFill>
                  <a:srgbClr val="0044FE"/>
                </a:solidFill>
                <a:latin typeface="Microsoft JhengHei" panose="020B0604030504040204" pitchFamily="34" charset="-120"/>
                <a:ea typeface="Microsoft JhengHei" panose="020B0604030504040204" pitchFamily="34" charset="-120"/>
              </a:rPr>
              <a:t>總      決         賽</a:t>
            </a:r>
            <a:endParaRPr lang="ja-JP" altLang="en-US"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sz="6000" dirty="0"/>
              <a:t>Yao Ming enter enter overall decision game</a:t>
            </a:r>
          </a:p>
          <a:p>
            <a:endParaRPr lang="en-US" sz="2667" dirty="0"/>
          </a:p>
        </p:txBody>
      </p:sp>
      <p:sp>
        <p:nvSpPr>
          <p:cNvPr id="6" name="Rectangle 5">
            <a:extLst>
              <a:ext uri="{FF2B5EF4-FFF2-40B4-BE49-F238E27FC236}">
                <a16:creationId xmlns:a16="http://schemas.microsoft.com/office/drawing/2014/main" id="{631C5986-3689-564B-BFCC-EA4FDA49CF22}"/>
              </a:ext>
            </a:extLst>
          </p:cNvPr>
          <p:cNvSpPr/>
          <p:nvPr/>
        </p:nvSpPr>
        <p:spPr>
          <a:xfrm>
            <a:off x="913643" y="4787150"/>
            <a:ext cx="9753600" cy="111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7" name="投影片編號版面配置區 6"/>
          <p:cNvSpPr>
            <a:spLocks noGrp="1"/>
          </p:cNvSpPr>
          <p:nvPr>
            <p:ph type="sldNum" sz="quarter" idx="12"/>
          </p:nvPr>
        </p:nvSpPr>
        <p:spPr/>
        <p:txBody>
          <a:bodyPr/>
          <a:lstStyle/>
          <a:p>
            <a:fld id="{DAADB36E-EF5A-4F9F-B024-4E0D63E1172E}" type="slidenum">
              <a:rPr lang="zh-TW" altLang="en-US" smtClean="0"/>
              <a:t>47</a:t>
            </a:fld>
            <a:endParaRPr lang="zh-TW" altLang="en-US"/>
          </a:p>
        </p:txBody>
      </p:sp>
    </p:spTree>
    <p:extLst>
      <p:ext uri="{BB962C8B-B14F-4D97-AF65-F5344CB8AC3E}">
        <p14:creationId xmlns:p14="http://schemas.microsoft.com/office/powerpoint/2010/main" val="3239282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1066800" y="1905000"/>
            <a:ext cx="10058401" cy="4572000"/>
          </a:xfrm>
        </p:spPr>
        <p:txBody>
          <a:bodyPr>
            <a:normAutofit fontScale="40000" lnSpcReduction="20000"/>
          </a:bodyPr>
          <a:lstStyle/>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姚明</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a:t>
            </a:r>
            <a:r>
              <a:rPr lang="zh-TW" altLang="en-US" sz="6000" dirty="0">
                <a:solidFill>
                  <a:srgbClr val="0044FE"/>
                </a:solidFill>
                <a:latin typeface="Microsoft JhengHei" panose="020B0604030504040204" pitchFamily="34" charset="-120"/>
                <a:ea typeface="Microsoft JhengHei" panose="020B0604030504040204" pitchFamily="34" charset="-120"/>
              </a:rPr>
              <a:t>總決賽</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rPr>
              <a:t>“</a:t>
            </a:r>
            <a:r>
              <a:rPr lang="en-US" altLang="zh-TW" sz="6000" dirty="0">
                <a:solidFill>
                  <a:srgbClr val="0044FE"/>
                </a:solidFill>
              </a:rPr>
              <a:t>Yao Ming reaches the finals”</a:t>
            </a:r>
          </a:p>
          <a:p>
            <a:pPr marL="0" indent="0">
              <a:lnSpc>
                <a:spcPct val="100000"/>
              </a:lnSpc>
              <a:spcBef>
                <a:spcPts val="0"/>
              </a:spcBef>
            </a:pPr>
            <a:endParaRPr lang="en-US" altLang="zh-TW" sz="6000" dirty="0"/>
          </a:p>
          <a:p>
            <a:pPr marL="0" indent="0">
              <a:lnSpc>
                <a:spcPct val="100000"/>
              </a:lnSpc>
              <a:spcBef>
                <a:spcPts val="0"/>
              </a:spcBef>
            </a:pPr>
            <a:r>
              <a:rPr lang="en-US" altLang="zh-TW" sz="6000" dirty="0"/>
              <a:t>3 words?</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姚明        </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總決賽</a:t>
            </a:r>
            <a:endParaRPr lang="en-US" altLang="ja-JP"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altLang="zh-TW" sz="6000" dirty="0" err="1"/>
              <a:t>YaoMing</a:t>
            </a:r>
            <a:r>
              <a:rPr lang="en-US" altLang="zh-TW" sz="6000" dirty="0"/>
              <a:t>  reaches  finals </a:t>
            </a:r>
          </a:p>
          <a:p>
            <a:pPr marL="0" indent="0">
              <a:lnSpc>
                <a:spcPct val="100000"/>
              </a:lnSpc>
              <a:spcBef>
                <a:spcPts val="0"/>
              </a:spcBef>
            </a:pPr>
            <a:endParaRPr lang="en-US" altLang="zh-TW" sz="6000" dirty="0"/>
          </a:p>
          <a:p>
            <a:pPr marL="0" indent="0">
              <a:lnSpc>
                <a:spcPct val="100000"/>
              </a:lnSpc>
              <a:spcBef>
                <a:spcPts val="0"/>
              </a:spcBef>
            </a:pPr>
            <a:r>
              <a:rPr lang="en-US" altLang="zh-TW" sz="6000" dirty="0"/>
              <a:t>5 words?</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latin typeface="Microsoft JhengHei" panose="020B0604030504040204" pitchFamily="34" charset="-120"/>
                <a:ea typeface="Microsoft JhengHei" panose="020B0604030504040204" pitchFamily="34" charset="-120"/>
              </a:rPr>
              <a:t> 明      </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           決賽</a:t>
            </a:r>
            <a:endParaRPr lang="en-US" altLang="ja-JP"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altLang="zh-TW" sz="6000" dirty="0"/>
              <a:t>Yao    Ming    reaches    overall    finals </a:t>
            </a:r>
          </a:p>
          <a:p>
            <a:pPr marL="0" indent="0">
              <a:lnSpc>
                <a:spcPct val="100000"/>
              </a:lnSpc>
              <a:spcBef>
                <a:spcPts val="0"/>
              </a:spcBef>
            </a:pPr>
            <a:endParaRPr lang="en-US" altLang="zh-TW" sz="6000" dirty="0"/>
          </a:p>
          <a:p>
            <a:pPr marL="0" indent="0">
              <a:lnSpc>
                <a:spcPct val="100000"/>
              </a:lnSpc>
              <a:spcBef>
                <a:spcPts val="0"/>
              </a:spcBef>
            </a:pPr>
            <a:r>
              <a:rPr lang="en-US" altLang="zh-TW" sz="6000" dirty="0"/>
              <a:t>7 characters? (don't use words at all):</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 </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latin typeface="Microsoft JhengHei" panose="020B0604030504040204" pitchFamily="34" charset="-120"/>
                <a:ea typeface="Microsoft JhengHei" panose="020B0604030504040204" pitchFamily="34" charset="-120"/>
              </a:rPr>
              <a:t>明         </a:t>
            </a:r>
            <a:r>
              <a:rPr lang="zh-TW" altLang="en-US" sz="6000" dirty="0">
                <a:solidFill>
                  <a:srgbClr val="0044FE"/>
                </a:solidFill>
                <a:latin typeface="Microsoft JhengHei" panose="020B0604030504040204" pitchFamily="34" charset="-120"/>
                <a:ea typeface="Microsoft JhengHei" panose="020B0604030504040204" pitchFamily="34" charset="-120"/>
              </a:rPr>
              <a:t>進    </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      決         賽</a:t>
            </a:r>
            <a:endParaRPr lang="ja-JP" altLang="en-US"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altLang="zh-TW" sz="6000" dirty="0"/>
              <a:t>Yao Ming enter </a:t>
            </a:r>
            <a:r>
              <a:rPr lang="en-US" altLang="zh-TW" sz="6000" dirty="0" err="1"/>
              <a:t>enter</a:t>
            </a:r>
            <a:r>
              <a:rPr lang="en-US" altLang="zh-TW" sz="6000" dirty="0"/>
              <a:t> overall decision game</a:t>
            </a:r>
          </a:p>
          <a:p>
            <a:endParaRPr lang="en-US" altLang="zh-TW" sz="2667"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48</a:t>
            </a:fld>
            <a:endParaRPr lang="zh-TW" altLang="en-US"/>
          </a:p>
        </p:txBody>
      </p:sp>
    </p:spTree>
    <p:extLst>
      <p:ext uri="{BB962C8B-B14F-4D97-AF65-F5344CB8AC3E}">
        <p14:creationId xmlns:p14="http://schemas.microsoft.com/office/powerpoint/2010/main" val="28974570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Word tokenization / segmentation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1097280" y="1600200"/>
            <a:ext cx="10891520" cy="4572000"/>
          </a:xfrm>
        </p:spPr>
        <p:txBody>
          <a:bodyPr>
            <a:normAutofit/>
          </a:bodyPr>
          <a:lstStyle/>
          <a:p>
            <a:pPr marL="0" indent="0">
              <a:buNone/>
            </a:pPr>
            <a:r>
              <a:rPr lang="en-US" dirty="0"/>
              <a:t>So in Chinese it's common to just treat each character (</a:t>
            </a:r>
            <a:r>
              <a:rPr lang="en-US" dirty="0" err="1"/>
              <a:t>zi</a:t>
            </a:r>
            <a:r>
              <a:rPr lang="en-US" dirty="0"/>
              <a:t>) as a </a:t>
            </a:r>
            <a:r>
              <a:rPr lang="en-US" dirty="0" smtClean="0"/>
              <a:t>token</a:t>
            </a:r>
            <a:endParaRPr lang="en-US" dirty="0"/>
          </a:p>
          <a:p>
            <a:pPr marL="630751" indent="-315376"/>
            <a:r>
              <a:rPr lang="en-US" dirty="0"/>
              <a:t>So the </a:t>
            </a:r>
            <a:r>
              <a:rPr lang="en-US" b="1" dirty="0"/>
              <a:t>segmentation</a:t>
            </a:r>
            <a:r>
              <a:rPr lang="en-US" dirty="0"/>
              <a:t> step is very simple</a:t>
            </a:r>
          </a:p>
          <a:p>
            <a:pPr marL="0" indent="0">
              <a:buNone/>
            </a:pPr>
            <a:r>
              <a:rPr lang="en-US" dirty="0"/>
              <a:t>In other languages (like Thai and Japanese), more complex word segmentation is </a:t>
            </a:r>
            <a:r>
              <a:rPr lang="en-US" dirty="0" smtClean="0"/>
              <a:t>required</a:t>
            </a:r>
            <a:endParaRPr lang="en-US" dirty="0"/>
          </a:p>
          <a:p>
            <a:pPr marL="685783" indent="-368291"/>
            <a:r>
              <a:rPr lang="en-US" dirty="0"/>
              <a:t>The standard algorithms are neural sequence models trained by supervised machine </a:t>
            </a:r>
            <a:r>
              <a:rPr lang="en-US" dirty="0" smtClean="0"/>
              <a:t>learning</a:t>
            </a:r>
            <a:endParaRPr lang="en-US"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49</a:t>
            </a:fld>
            <a:endParaRPr lang="zh-TW" altLang="en-US"/>
          </a:p>
        </p:txBody>
      </p:sp>
    </p:spTree>
    <p:extLst>
      <p:ext uri="{BB962C8B-B14F-4D97-AF65-F5344CB8AC3E}">
        <p14:creationId xmlns:p14="http://schemas.microsoft.com/office/powerpoint/2010/main" val="246880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812800" y="159603"/>
            <a:ext cx="10871200" cy="907196"/>
          </a:xfrm>
        </p:spPr>
        <p:txBody>
          <a:bodyPr>
            <a:normAutofit/>
          </a:bodyPr>
          <a:lstStyle/>
          <a:p>
            <a:r>
              <a:rPr lang="en-US" sz="4800" dirty="0"/>
              <a:t>Regular expressions are used everywhere</a:t>
            </a:r>
            <a:endParaRPr lang="en-US" dirty="0"/>
          </a:p>
        </p:txBody>
      </p:sp>
      <p:sp>
        <p:nvSpPr>
          <p:cNvPr id="90115" name="Content Placeholder 2"/>
          <p:cNvSpPr>
            <a:spLocks noGrp="1"/>
          </p:cNvSpPr>
          <p:nvPr>
            <p:ph idx="1"/>
          </p:nvPr>
        </p:nvSpPr>
        <p:spPr/>
        <p:txBody>
          <a:bodyPr>
            <a:normAutofit/>
          </a:bodyPr>
          <a:lstStyle/>
          <a:p>
            <a:pPr lvl="1"/>
            <a:r>
              <a:rPr lang="en-US" sz="3733" dirty="0"/>
              <a:t>Part of every text processing task</a:t>
            </a:r>
          </a:p>
          <a:p>
            <a:pPr lvl="2"/>
            <a:r>
              <a:rPr lang="en-US" sz="3200" dirty="0"/>
              <a:t>Not a general NLP solution (for that we use large NLP systems we will see in later lectures)</a:t>
            </a:r>
          </a:p>
          <a:p>
            <a:pPr lvl="2"/>
            <a:r>
              <a:rPr lang="en-US" sz="3200" dirty="0"/>
              <a:t>But very useful as part of those systems (e.g., for pre-processing or text formatting)</a:t>
            </a:r>
          </a:p>
          <a:p>
            <a:pPr lvl="1"/>
            <a:r>
              <a:rPr lang="en-US" sz="3733" dirty="0"/>
              <a:t>Necessary for data analysis of text data</a:t>
            </a:r>
          </a:p>
          <a:p>
            <a:pPr lvl="1"/>
            <a:r>
              <a:rPr lang="en-US" sz="3733" dirty="0"/>
              <a:t>A widely used tool in industry and academics</a:t>
            </a:r>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5</a:t>
            </a:fld>
            <a:endParaRPr lang="en-US"/>
          </a:p>
        </p:txBody>
      </p:sp>
    </p:spTree>
    <p:extLst>
      <p:ext uri="{BB962C8B-B14F-4D97-AF65-F5344CB8AC3E}">
        <p14:creationId xmlns:p14="http://schemas.microsoft.com/office/powerpoint/2010/main" val="1632010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1524000" y="1122363"/>
            <a:ext cx="9144000" cy="1630776"/>
          </a:xfrm>
        </p:spPr>
        <p:txBody>
          <a:bodyPr>
            <a:normAutofit/>
          </a:bodyPr>
          <a:lstStyle/>
          <a:p>
            <a:r>
              <a:rPr lang="en-US" sz="5333" dirty="0"/>
              <a:t>Basic Text Processing</a:t>
            </a:r>
            <a:endParaRPr lang="en-US" sz="5333" dirty="0">
              <a:latin typeface="Lucida Sans" charset="0"/>
              <a:ea typeface="ＭＳ Ｐゴシック" charset="0"/>
              <a:cs typeface="ＭＳ Ｐゴシック" charset="0"/>
            </a:endParaRPr>
          </a:p>
        </p:txBody>
      </p:sp>
      <p:sp>
        <p:nvSpPr>
          <p:cNvPr id="16387" name="Rectangle 6"/>
          <p:cNvSpPr>
            <a:spLocks noGrp="1" noChangeArrowheads="1"/>
          </p:cNvSpPr>
          <p:nvPr>
            <p:ph type="subTitle" idx="1"/>
          </p:nvPr>
        </p:nvSpPr>
        <p:spPr/>
        <p:txBody>
          <a:bodyPr/>
          <a:lstStyle/>
          <a:p>
            <a:pPr marL="0" indent="0">
              <a:buNone/>
            </a:pPr>
            <a:r>
              <a:rPr lang="en-US" sz="48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50</a:t>
            </a:fld>
            <a:endParaRPr lang="zh-TW" altLang="en-US"/>
          </a:p>
        </p:txBody>
      </p:sp>
    </p:spTree>
    <p:extLst>
      <p:ext uri="{BB962C8B-B14F-4D97-AF65-F5344CB8AC3E}">
        <p14:creationId xmlns:p14="http://schemas.microsoft.com/office/powerpoint/2010/main" val="416762829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Another option for text tokenization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1097281" y="1397000"/>
            <a:ext cx="10058401" cy="5080000"/>
          </a:xfrm>
        </p:spPr>
        <p:txBody>
          <a:bodyPr>
            <a:normAutofit/>
          </a:bodyPr>
          <a:lstStyle/>
          <a:p>
            <a:pPr marL="0" indent="0">
              <a:buNone/>
            </a:pPr>
            <a:r>
              <a:rPr lang="en-US" dirty="0"/>
              <a:t>Instead of </a:t>
            </a:r>
          </a:p>
          <a:p>
            <a:pPr marL="611702" indent="-300559"/>
            <a:r>
              <a:rPr lang="en-US" dirty="0"/>
              <a:t>white-space segmentation</a:t>
            </a:r>
          </a:p>
          <a:p>
            <a:pPr marL="611702" indent="-300559"/>
            <a:r>
              <a:rPr lang="en-US" dirty="0"/>
              <a:t>single-character segmentation </a:t>
            </a:r>
          </a:p>
          <a:p>
            <a:pPr marL="611702" indent="-300559"/>
            <a:endParaRPr lang="en-US" sz="267" dirty="0"/>
          </a:p>
          <a:p>
            <a:pPr marL="0" indent="0">
              <a:buNone/>
            </a:pPr>
            <a:r>
              <a:rPr lang="en-US" b="1" dirty="0"/>
              <a:t>Use the data </a:t>
            </a:r>
            <a:r>
              <a:rPr lang="en-US" dirty="0"/>
              <a:t>to tell us how </a:t>
            </a:r>
            <a:r>
              <a:rPr lang="en-US"/>
              <a:t>to </a:t>
            </a:r>
            <a:r>
              <a:rPr lang="en-US" smtClean="0"/>
              <a:t>tokenize</a:t>
            </a:r>
            <a:endParaRPr lang="en-US" dirty="0"/>
          </a:p>
          <a:p>
            <a:pPr marL="0" indent="0">
              <a:buNone/>
            </a:pPr>
            <a:endParaRPr lang="en-US" sz="267" dirty="0"/>
          </a:p>
          <a:p>
            <a:pPr marL="0" indent="0">
              <a:buNone/>
            </a:pPr>
            <a:r>
              <a:rPr lang="en-US" b="1" dirty="0" err="1"/>
              <a:t>Subword</a:t>
            </a:r>
            <a:r>
              <a:rPr lang="en-US" b="1" dirty="0"/>
              <a:t> tokenization </a:t>
            </a:r>
            <a:r>
              <a:rPr lang="en-US" dirty="0"/>
              <a:t>(because tokens can be parts of words as well as whole words)</a:t>
            </a:r>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51</a:t>
            </a:fld>
            <a:endParaRPr lang="zh-TW" altLang="en-US"/>
          </a:p>
        </p:txBody>
      </p:sp>
    </p:spTree>
    <p:extLst>
      <p:ext uri="{BB962C8B-B14F-4D97-AF65-F5344CB8AC3E}">
        <p14:creationId xmlns:p14="http://schemas.microsoft.com/office/powerpoint/2010/main" val="2677992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E2F-EE2A-E642-BFD0-9E347330A177}"/>
              </a:ext>
            </a:extLst>
          </p:cNvPr>
          <p:cNvSpPr>
            <a:spLocks noGrp="1"/>
          </p:cNvSpPr>
          <p:nvPr>
            <p:ph type="title"/>
          </p:nvPr>
        </p:nvSpPr>
        <p:spPr/>
        <p:txBody>
          <a:bodyPr>
            <a:normAutofit/>
          </a:bodyPr>
          <a:lstStyle/>
          <a:p>
            <a:r>
              <a:rPr lang="en-US" dirty="0" err="1"/>
              <a:t>Subword</a:t>
            </a:r>
            <a:r>
              <a:rPr lang="en-US" dirty="0"/>
              <a:t> tokenization</a:t>
            </a:r>
          </a:p>
        </p:txBody>
      </p:sp>
      <p:sp>
        <p:nvSpPr>
          <p:cNvPr id="3" name="Content Placeholder 2">
            <a:extLst>
              <a:ext uri="{FF2B5EF4-FFF2-40B4-BE49-F238E27FC236}">
                <a16:creationId xmlns:a16="http://schemas.microsoft.com/office/drawing/2014/main" id="{EE78749E-F2D9-8A47-AD4D-D41E36DCE5D2}"/>
              </a:ext>
            </a:extLst>
          </p:cNvPr>
          <p:cNvSpPr>
            <a:spLocks noGrp="1"/>
          </p:cNvSpPr>
          <p:nvPr>
            <p:ph idx="1"/>
          </p:nvPr>
        </p:nvSpPr>
        <p:spPr>
          <a:xfrm>
            <a:off x="1097280" y="1600200"/>
            <a:ext cx="10586720" cy="5257800"/>
          </a:xfrm>
        </p:spPr>
        <p:txBody>
          <a:bodyPr>
            <a:normAutofit lnSpcReduction="10000"/>
          </a:bodyPr>
          <a:lstStyle/>
          <a:p>
            <a:r>
              <a:rPr lang="en-US" sz="4267" dirty="0"/>
              <a:t>Three common algorithms:</a:t>
            </a:r>
          </a:p>
          <a:p>
            <a:pPr lvl="1"/>
            <a:r>
              <a:rPr lang="en-US" sz="3733" b="1" dirty="0"/>
              <a:t>Byte-Pair Encoding (BPE) </a:t>
            </a:r>
            <a:r>
              <a:rPr lang="en-US" sz="3733" dirty="0"/>
              <a:t>(</a:t>
            </a:r>
            <a:r>
              <a:rPr lang="en-US" sz="3733" dirty="0" err="1"/>
              <a:t>Sennrich</a:t>
            </a:r>
            <a:r>
              <a:rPr lang="en-US" sz="3733" dirty="0"/>
              <a:t> et al., 2016)</a:t>
            </a:r>
          </a:p>
          <a:p>
            <a:pPr lvl="1"/>
            <a:r>
              <a:rPr lang="en-US" sz="3733" b="1" dirty="0"/>
              <a:t>Unigram language modeling tokenization </a:t>
            </a:r>
            <a:r>
              <a:rPr lang="en-US" sz="3733" dirty="0"/>
              <a:t>(Kudo, 2018)</a:t>
            </a:r>
          </a:p>
          <a:p>
            <a:pPr lvl="1"/>
            <a:r>
              <a:rPr lang="en-US" sz="3733" b="1" dirty="0" err="1"/>
              <a:t>WordPiece</a:t>
            </a:r>
            <a:r>
              <a:rPr lang="en-US" sz="3733" b="1" dirty="0"/>
              <a:t> </a:t>
            </a:r>
            <a:r>
              <a:rPr lang="en-US" sz="3733" dirty="0"/>
              <a:t>(Schuster and Nakajima, 2012)</a:t>
            </a:r>
          </a:p>
          <a:p>
            <a:r>
              <a:rPr lang="en-US" sz="4000" dirty="0"/>
              <a:t>All have 2 parts:</a:t>
            </a:r>
          </a:p>
          <a:p>
            <a:pPr lvl="1"/>
            <a:r>
              <a:rPr lang="en-US" sz="3467" dirty="0"/>
              <a:t>A token </a:t>
            </a:r>
            <a:r>
              <a:rPr lang="en-US" sz="3467" b="1" dirty="0"/>
              <a:t>learner</a:t>
            </a:r>
            <a:r>
              <a:rPr lang="en-US" sz="3467" dirty="0"/>
              <a:t> that takes a raw training corpus and induces a vocabulary (a set of </a:t>
            </a:r>
            <a:r>
              <a:rPr lang="en-US" sz="3467"/>
              <a:t>tokens</a:t>
            </a:r>
            <a:r>
              <a:rPr lang="en-US" sz="3467" smtClean="0"/>
              <a:t>) </a:t>
            </a:r>
            <a:endParaRPr lang="en-US" sz="3467" dirty="0"/>
          </a:p>
          <a:p>
            <a:pPr lvl="1"/>
            <a:r>
              <a:rPr lang="en-US" sz="3467" dirty="0"/>
              <a:t>A token </a:t>
            </a:r>
            <a:r>
              <a:rPr lang="en-US" sz="3467" b="1" dirty="0" err="1"/>
              <a:t>segmenter</a:t>
            </a:r>
            <a:r>
              <a:rPr lang="en-US" sz="3467" dirty="0"/>
              <a:t> that takes a raw test sentence and tokenizes it according to that vocabulary</a:t>
            </a:r>
            <a:endParaRPr lang="en-US" sz="4667" dirty="0"/>
          </a:p>
          <a:p>
            <a:endParaRPr lang="en-US"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52</a:t>
            </a:fld>
            <a:endParaRPr lang="zh-TW" altLang="en-US"/>
          </a:p>
        </p:txBody>
      </p:sp>
    </p:spTree>
    <p:extLst>
      <p:ext uri="{BB962C8B-B14F-4D97-AF65-F5344CB8AC3E}">
        <p14:creationId xmlns:p14="http://schemas.microsoft.com/office/powerpoint/2010/main" val="163181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6DBC-1841-5A4A-8BA4-FBF3E9823153}"/>
              </a:ext>
            </a:extLst>
          </p:cNvPr>
          <p:cNvSpPr>
            <a:spLocks noGrp="1"/>
          </p:cNvSpPr>
          <p:nvPr>
            <p:ph type="title"/>
          </p:nvPr>
        </p:nvSpPr>
        <p:spPr/>
        <p:txBody>
          <a:bodyPr/>
          <a:lstStyle/>
          <a:p>
            <a:r>
              <a:rPr lang="en-US" dirty="0"/>
              <a:t>Byte Pair Encoding (BPE) token learner</a:t>
            </a:r>
          </a:p>
        </p:txBody>
      </p:sp>
      <p:sp>
        <p:nvSpPr>
          <p:cNvPr id="3" name="Content Placeholder 2">
            <a:extLst>
              <a:ext uri="{FF2B5EF4-FFF2-40B4-BE49-F238E27FC236}">
                <a16:creationId xmlns:a16="http://schemas.microsoft.com/office/drawing/2014/main" id="{C4705ACC-321F-EA41-89C7-743AA17FB6D9}"/>
              </a:ext>
            </a:extLst>
          </p:cNvPr>
          <p:cNvSpPr>
            <a:spLocks noGrp="1"/>
          </p:cNvSpPr>
          <p:nvPr>
            <p:ph idx="1"/>
          </p:nvPr>
        </p:nvSpPr>
        <p:spPr>
          <a:xfrm>
            <a:off x="1097281" y="1600200"/>
            <a:ext cx="10058401" cy="5098197"/>
          </a:xfrm>
        </p:spPr>
        <p:txBody>
          <a:bodyPr>
            <a:normAutofit/>
          </a:bodyPr>
          <a:lstStyle/>
          <a:p>
            <a:pPr marL="0" indent="0">
              <a:buNone/>
            </a:pPr>
            <a:r>
              <a:rPr lang="en-US" dirty="0"/>
              <a:t>Let vocabulary be the set of all individual characters </a:t>
            </a:r>
          </a:p>
          <a:p>
            <a:pPr marL="0" indent="0">
              <a:buNone/>
            </a:pPr>
            <a:r>
              <a:rPr lang="en-US" dirty="0"/>
              <a:t>	= {A, B, C, D,…, a, b, c, d….}</a:t>
            </a:r>
          </a:p>
          <a:p>
            <a:r>
              <a:rPr lang="en-US" dirty="0"/>
              <a:t>Repeat:</a:t>
            </a:r>
          </a:p>
          <a:p>
            <a:pPr lvl="1"/>
            <a:r>
              <a:rPr lang="en-US" dirty="0"/>
              <a:t>Choose the two symbols that are most frequently adjacent in the training corpus (say 'A', 'B') </a:t>
            </a:r>
          </a:p>
          <a:p>
            <a:pPr lvl="1"/>
            <a:r>
              <a:rPr lang="en-US" dirty="0"/>
              <a:t>Add a new merged symbol 'AB' to the vocabulary</a:t>
            </a:r>
          </a:p>
          <a:p>
            <a:pPr lvl="1"/>
            <a:r>
              <a:rPr lang="en-US" dirty="0"/>
              <a:t>Replace every adjacent 'A' 'B' in the corpus with 'AB</a:t>
            </a:r>
            <a:r>
              <a:rPr lang="en-US" dirty="0" smtClean="0"/>
              <a:t>' </a:t>
            </a:r>
            <a:endParaRPr lang="en-US" dirty="0"/>
          </a:p>
          <a:p>
            <a:r>
              <a:rPr lang="en-US" dirty="0"/>
              <a:t>Until </a:t>
            </a:r>
            <a:r>
              <a:rPr lang="en-US" i="1" dirty="0"/>
              <a:t>k </a:t>
            </a:r>
            <a:r>
              <a:rPr lang="en-US" dirty="0"/>
              <a:t>merges have been </a:t>
            </a:r>
            <a:r>
              <a:rPr lang="en-US" dirty="0" smtClean="0"/>
              <a:t>done</a:t>
            </a:r>
            <a:endParaRPr lang="en-US" dirty="0"/>
          </a:p>
          <a:p>
            <a:endParaRPr lang="en-US"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53</a:t>
            </a:fld>
            <a:endParaRPr lang="zh-TW" altLang="en-US"/>
          </a:p>
        </p:txBody>
      </p:sp>
    </p:spTree>
    <p:extLst>
      <p:ext uri="{BB962C8B-B14F-4D97-AF65-F5344CB8AC3E}">
        <p14:creationId xmlns:p14="http://schemas.microsoft.com/office/powerpoint/2010/main" val="25419711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learner algorithm</a:t>
            </a:r>
          </a:p>
        </p:txBody>
      </p:sp>
      <p:pic>
        <p:nvPicPr>
          <p:cNvPr id="5" name="Content Placeholder 4">
            <a:extLst>
              <a:ext uri="{FF2B5EF4-FFF2-40B4-BE49-F238E27FC236}">
                <a16:creationId xmlns:a16="http://schemas.microsoft.com/office/drawing/2014/main" id="{DD8AC05B-9311-E047-9AE9-2A8C665891D3}"/>
              </a:ext>
            </a:extLst>
          </p:cNvPr>
          <p:cNvPicPr>
            <a:picLocks noGrp="1" noChangeAspect="1"/>
          </p:cNvPicPr>
          <p:nvPr>
            <p:ph idx="1"/>
          </p:nvPr>
        </p:nvPicPr>
        <p:blipFill>
          <a:blip r:embed="rId2"/>
          <a:stretch>
            <a:fillRect/>
          </a:stretch>
        </p:blipFill>
        <p:spPr>
          <a:xfrm>
            <a:off x="230070" y="1701800"/>
            <a:ext cx="11731861" cy="4224867"/>
          </a:xfrm>
        </p:spPr>
      </p:pic>
      <p:sp>
        <p:nvSpPr>
          <p:cNvPr id="3" name="日期版面配置區 2"/>
          <p:cNvSpPr>
            <a:spLocks noGrp="1"/>
          </p:cNvSpPr>
          <p:nvPr>
            <p:ph type="dt" sz="half" idx="10"/>
          </p:nvPr>
        </p:nvSpPr>
        <p:spPr/>
        <p:txBody>
          <a:bodyPr/>
          <a:lstStyle/>
          <a:p>
            <a:r>
              <a:rPr lang="en-US" altLang="zh-TW" smtClean="0"/>
              <a:t>NLP &amp; TM, Spring 2024</a:t>
            </a:r>
            <a:endParaRPr lang="zh-TW" altLang="en-US"/>
          </a:p>
        </p:txBody>
      </p:sp>
      <p:sp>
        <p:nvSpPr>
          <p:cNvPr id="4" name="頁尾版面配置區 3"/>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54</a:t>
            </a:fld>
            <a:endParaRPr lang="zh-TW" altLang="en-US"/>
          </a:p>
        </p:txBody>
      </p:sp>
    </p:spTree>
    <p:extLst>
      <p:ext uri="{BB962C8B-B14F-4D97-AF65-F5344CB8AC3E}">
        <p14:creationId xmlns:p14="http://schemas.microsoft.com/office/powerpoint/2010/main" val="7397591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8A24-0632-6C4C-9278-CCFE919BDF07}"/>
              </a:ext>
            </a:extLst>
          </p:cNvPr>
          <p:cNvSpPr>
            <a:spLocks noGrp="1"/>
          </p:cNvSpPr>
          <p:nvPr>
            <p:ph type="title"/>
          </p:nvPr>
        </p:nvSpPr>
        <p:spPr/>
        <p:txBody>
          <a:bodyPr/>
          <a:lstStyle/>
          <a:p>
            <a:r>
              <a:rPr lang="en-US" dirty="0"/>
              <a:t>Byte Pair Encoding (BPE) Addendum</a:t>
            </a:r>
          </a:p>
        </p:txBody>
      </p:sp>
      <p:sp>
        <p:nvSpPr>
          <p:cNvPr id="3" name="Content Placeholder 2">
            <a:extLst>
              <a:ext uri="{FF2B5EF4-FFF2-40B4-BE49-F238E27FC236}">
                <a16:creationId xmlns:a16="http://schemas.microsoft.com/office/drawing/2014/main" id="{93BFD168-797C-4143-B522-B6C4D3E19D92}"/>
              </a:ext>
            </a:extLst>
          </p:cNvPr>
          <p:cNvSpPr>
            <a:spLocks noGrp="1"/>
          </p:cNvSpPr>
          <p:nvPr>
            <p:ph idx="1"/>
          </p:nvPr>
        </p:nvSpPr>
        <p:spPr/>
        <p:txBody>
          <a:bodyPr>
            <a:normAutofit/>
          </a:bodyPr>
          <a:lstStyle/>
          <a:p>
            <a:pPr marL="0" indent="0">
              <a:buNone/>
            </a:pPr>
            <a:r>
              <a:rPr lang="en-US" dirty="0"/>
              <a:t>Most </a:t>
            </a:r>
            <a:r>
              <a:rPr lang="en-US" dirty="0" err="1"/>
              <a:t>subword</a:t>
            </a:r>
            <a:r>
              <a:rPr lang="en-US" dirty="0"/>
              <a:t> algorithms are run inside space-separated </a:t>
            </a:r>
            <a:r>
              <a:rPr lang="en-US" dirty="0" smtClean="0"/>
              <a:t>tokens </a:t>
            </a:r>
            <a:endParaRPr lang="en-US" dirty="0"/>
          </a:p>
          <a:p>
            <a:pPr marL="0" indent="0">
              <a:buNone/>
            </a:pPr>
            <a:r>
              <a:rPr lang="en-US" dirty="0"/>
              <a:t>So we commonly first add a special end-of-word symbol '__' before space in training corpus</a:t>
            </a:r>
          </a:p>
          <a:p>
            <a:pPr marL="0" indent="0">
              <a:buNone/>
            </a:pPr>
            <a:r>
              <a:rPr lang="en-US" dirty="0"/>
              <a:t>Next, separate into </a:t>
            </a:r>
            <a:r>
              <a:rPr lang="en-US" dirty="0" smtClean="0"/>
              <a:t>letters</a:t>
            </a:r>
            <a:endParaRPr lang="en-US" dirty="0"/>
          </a:p>
          <a:p>
            <a:endParaRPr lang="en-US"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55</a:t>
            </a:fld>
            <a:endParaRPr lang="zh-TW" altLang="en-US"/>
          </a:p>
        </p:txBody>
      </p:sp>
    </p:spTree>
    <p:extLst>
      <p:ext uri="{BB962C8B-B14F-4D97-AF65-F5344CB8AC3E}">
        <p14:creationId xmlns:p14="http://schemas.microsoft.com/office/powerpoint/2010/main" val="42327407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1207347" y="4220634"/>
            <a:ext cx="9838267" cy="2459567"/>
          </a:xfrm>
        </p:spPr>
      </p:pic>
      <p:sp>
        <p:nvSpPr>
          <p:cNvPr id="6" name="TextBox 5">
            <a:extLst>
              <a:ext uri="{FF2B5EF4-FFF2-40B4-BE49-F238E27FC236}">
                <a16:creationId xmlns:a16="http://schemas.microsoft.com/office/drawing/2014/main" id="{3BC99552-7DC1-C54E-B3E5-539CFEA0A21D}"/>
              </a:ext>
            </a:extLst>
          </p:cNvPr>
          <p:cNvSpPr txBox="1"/>
          <p:nvPr/>
        </p:nvSpPr>
        <p:spPr>
          <a:xfrm>
            <a:off x="914400" y="1193800"/>
            <a:ext cx="11074400" cy="1446550"/>
          </a:xfrm>
          <a:prstGeom prst="rect">
            <a:avLst/>
          </a:prstGeom>
          <a:noFill/>
        </p:spPr>
        <p:txBody>
          <a:bodyPr wrap="square" rtlCol="0">
            <a:spAutoFit/>
          </a:bodyPr>
          <a:lstStyle/>
          <a:p>
            <a:r>
              <a:rPr lang="en-US" sz="2400" dirty="0"/>
              <a:t>Original (very fascinating🙄) corpus:</a:t>
            </a:r>
          </a:p>
          <a:p>
            <a:endParaRPr lang="en-US" sz="1600" dirty="0"/>
          </a:p>
          <a:p>
            <a:r>
              <a:rPr lang="en-US" sz="2400" dirty="0">
                <a:solidFill>
                  <a:srgbClr val="0070C0"/>
                </a:solidFill>
              </a:rPr>
              <a:t>low low low low low lowest lowest newer newer newer        newer newer newer wider wider wider new new</a:t>
            </a:r>
          </a:p>
        </p:txBody>
      </p:sp>
      <p:sp>
        <p:nvSpPr>
          <p:cNvPr id="7" name="TextBox 6">
            <a:extLst>
              <a:ext uri="{FF2B5EF4-FFF2-40B4-BE49-F238E27FC236}">
                <a16:creationId xmlns:a16="http://schemas.microsoft.com/office/drawing/2014/main" id="{2A8FC4DC-36F7-3844-B27C-2F5130CA0D7E}"/>
              </a:ext>
            </a:extLst>
          </p:cNvPr>
          <p:cNvSpPr txBox="1"/>
          <p:nvPr/>
        </p:nvSpPr>
        <p:spPr>
          <a:xfrm>
            <a:off x="880199" y="3231754"/>
            <a:ext cx="6793013" cy="461665"/>
          </a:xfrm>
          <a:prstGeom prst="rect">
            <a:avLst/>
          </a:prstGeom>
          <a:noFill/>
        </p:spPr>
        <p:txBody>
          <a:bodyPr wrap="none" rtlCol="0">
            <a:spAutoFit/>
          </a:bodyPr>
          <a:lstStyle/>
          <a:p>
            <a:r>
              <a:rPr lang="en-US" sz="2400" dirty="0"/>
              <a:t>Add end-of-word tokens, resulting in this vocabulary:</a:t>
            </a:r>
          </a:p>
        </p:txBody>
      </p:sp>
      <p:sp>
        <p:nvSpPr>
          <p:cNvPr id="3" name="TextBox 2">
            <a:extLst>
              <a:ext uri="{FF2B5EF4-FFF2-40B4-BE49-F238E27FC236}">
                <a16:creationId xmlns:a16="http://schemas.microsoft.com/office/drawing/2014/main" id="{7E21AB7C-CB5B-E247-A6C1-2C4936EAC2CF}"/>
              </a:ext>
            </a:extLst>
          </p:cNvPr>
          <p:cNvSpPr txBox="1"/>
          <p:nvPr/>
        </p:nvSpPr>
        <p:spPr>
          <a:xfrm>
            <a:off x="2255520" y="4084321"/>
            <a:ext cx="2353658" cy="512897"/>
          </a:xfrm>
          <a:prstGeom prst="rect">
            <a:avLst/>
          </a:prstGeom>
          <a:noFill/>
        </p:spPr>
        <p:txBody>
          <a:bodyPr wrap="none" rtlCol="0">
            <a:spAutoFit/>
          </a:bodyPr>
          <a:lstStyle/>
          <a:p>
            <a:r>
              <a:rPr lang="en-US" sz="2733" b="1" dirty="0">
                <a:latin typeface="Times New Roman" panose="02020603050405020304" pitchFamily="18" charset="0"/>
                <a:cs typeface="Times New Roman" panose="02020603050405020304" pitchFamily="18" charset="0"/>
              </a:rPr>
              <a:t>representation</a:t>
            </a:r>
          </a:p>
        </p:txBody>
      </p:sp>
      <p:sp>
        <p:nvSpPr>
          <p:cNvPr id="20" name="Rectangle 19">
            <a:extLst>
              <a:ext uri="{FF2B5EF4-FFF2-40B4-BE49-F238E27FC236}">
                <a16:creationId xmlns:a16="http://schemas.microsoft.com/office/drawing/2014/main" id="{0E8A0ED8-55BB-9B44-954F-8045E8920ACF}"/>
              </a:ext>
            </a:extLst>
          </p:cNvPr>
          <p:cNvSpPr/>
          <p:nvPr/>
        </p:nvSpPr>
        <p:spPr>
          <a:xfrm>
            <a:off x="944881" y="4195821"/>
            <a:ext cx="3779520" cy="24595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8" name="頁尾版面配置區 7"/>
          <p:cNvSpPr>
            <a:spLocks noGrp="1"/>
          </p:cNvSpPr>
          <p:nvPr>
            <p:ph type="ftr" sz="quarter" idx="11"/>
          </p:nvPr>
        </p:nvSpPr>
        <p:spPr/>
        <p:txBody>
          <a:bodyPr/>
          <a:lstStyle/>
          <a:p>
            <a:r>
              <a:rPr lang="en-US" altLang="zh-TW" smtClean="0"/>
              <a:t>NTUT CSIE</a:t>
            </a:r>
            <a:endParaRPr lang="zh-TW" altLang="en-US"/>
          </a:p>
        </p:txBody>
      </p:sp>
      <p:sp>
        <p:nvSpPr>
          <p:cNvPr id="9" name="投影片編號版面配置區 8"/>
          <p:cNvSpPr>
            <a:spLocks noGrp="1"/>
          </p:cNvSpPr>
          <p:nvPr>
            <p:ph type="sldNum" sz="quarter" idx="12"/>
          </p:nvPr>
        </p:nvSpPr>
        <p:spPr/>
        <p:txBody>
          <a:bodyPr/>
          <a:lstStyle/>
          <a:p>
            <a:fld id="{DAADB36E-EF5A-4F9F-B024-4E0D63E1172E}" type="slidenum">
              <a:rPr lang="zh-TW" altLang="en-US" smtClean="0"/>
              <a:t>56</a:t>
            </a:fld>
            <a:endParaRPr lang="zh-TW" altLang="en-US"/>
          </a:p>
        </p:txBody>
      </p:sp>
    </p:spTree>
    <p:extLst>
      <p:ext uri="{BB962C8B-B14F-4D97-AF65-F5344CB8AC3E}">
        <p14:creationId xmlns:p14="http://schemas.microsoft.com/office/powerpoint/2010/main" val="277587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1193602" y="1284816"/>
            <a:ext cx="8576733" cy="2144184"/>
          </a:xfrm>
        </p:spPr>
      </p:pic>
      <p:sp>
        <p:nvSpPr>
          <p:cNvPr id="7" name="TextBox 6">
            <a:extLst>
              <a:ext uri="{FF2B5EF4-FFF2-40B4-BE49-F238E27FC236}">
                <a16:creationId xmlns:a16="http://schemas.microsoft.com/office/drawing/2014/main" id="{2A8FC4DC-36F7-3844-B27C-2F5130CA0D7E}"/>
              </a:ext>
            </a:extLst>
          </p:cNvPr>
          <p:cNvSpPr txBox="1"/>
          <p:nvPr/>
        </p:nvSpPr>
        <p:spPr>
          <a:xfrm>
            <a:off x="812800" y="3547986"/>
            <a:ext cx="2059988" cy="461665"/>
          </a:xfrm>
          <a:prstGeom prst="rect">
            <a:avLst/>
          </a:prstGeom>
          <a:noFill/>
        </p:spPr>
        <p:txBody>
          <a:bodyPr wrap="none" rtlCol="0">
            <a:spAutoFit/>
          </a:bodyPr>
          <a:lstStyle/>
          <a:p>
            <a:r>
              <a:rPr lang="en-US" sz="2400" dirty="0"/>
              <a:t>Merge </a:t>
            </a:r>
            <a:r>
              <a:rPr lang="en-US" sz="2400" dirty="0">
                <a:solidFill>
                  <a:srgbClr val="0070C0"/>
                </a:solidFill>
              </a:rPr>
              <a:t>e r</a:t>
            </a:r>
            <a:r>
              <a:rPr lang="en-US" sz="2400" dirty="0"/>
              <a:t> to </a:t>
            </a:r>
            <a:r>
              <a:rPr lang="en-US" sz="2400" dirty="0">
                <a:solidFill>
                  <a:srgbClr val="0070C0"/>
                </a:solidFill>
              </a:rPr>
              <a:t>er</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3"/>
          <a:stretch>
            <a:fillRect/>
          </a:stretch>
        </p:blipFill>
        <p:spPr>
          <a:xfrm>
            <a:off x="1193602" y="4423036"/>
            <a:ext cx="9415764" cy="2144184"/>
          </a:xfrm>
          <a:prstGeom prst="rect">
            <a:avLst/>
          </a:prstGeom>
        </p:spPr>
      </p:pic>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6" name="頁尾版面配置區 5"/>
          <p:cNvSpPr>
            <a:spLocks noGrp="1"/>
          </p:cNvSpPr>
          <p:nvPr>
            <p:ph type="ftr" sz="quarter" idx="11"/>
          </p:nvPr>
        </p:nvSpPr>
        <p:spPr/>
        <p:txBody>
          <a:bodyPr/>
          <a:lstStyle/>
          <a:p>
            <a:r>
              <a:rPr lang="en-US" altLang="zh-TW" smtClean="0"/>
              <a:t>NTUT CSIE</a:t>
            </a:r>
            <a:endParaRPr lang="zh-TW" altLang="en-US"/>
          </a:p>
        </p:txBody>
      </p:sp>
      <p:sp>
        <p:nvSpPr>
          <p:cNvPr id="8" name="投影片編號版面配置區 7"/>
          <p:cNvSpPr>
            <a:spLocks noGrp="1"/>
          </p:cNvSpPr>
          <p:nvPr>
            <p:ph type="sldNum" sz="quarter" idx="12"/>
          </p:nvPr>
        </p:nvSpPr>
        <p:spPr/>
        <p:txBody>
          <a:bodyPr/>
          <a:lstStyle/>
          <a:p>
            <a:fld id="{DAADB36E-EF5A-4F9F-B024-4E0D63E1172E}" type="slidenum">
              <a:rPr lang="zh-TW" altLang="en-US" smtClean="0"/>
              <a:t>57</a:t>
            </a:fld>
            <a:endParaRPr lang="zh-TW" altLang="en-US"/>
          </a:p>
        </p:txBody>
      </p:sp>
    </p:spTree>
    <p:extLst>
      <p:ext uri="{BB962C8B-B14F-4D97-AF65-F5344CB8AC3E}">
        <p14:creationId xmlns:p14="http://schemas.microsoft.com/office/powerpoint/2010/main" val="6933355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812801" y="3547986"/>
            <a:ext cx="2436693" cy="461665"/>
          </a:xfrm>
          <a:prstGeom prst="rect">
            <a:avLst/>
          </a:prstGeom>
          <a:noFill/>
        </p:spPr>
        <p:txBody>
          <a:bodyPr wrap="none" rtlCol="0">
            <a:spAutoFit/>
          </a:bodyPr>
          <a:lstStyle/>
          <a:p>
            <a:r>
              <a:rPr lang="en-US" sz="2400" dirty="0"/>
              <a:t>Merge </a:t>
            </a:r>
            <a:r>
              <a:rPr lang="en-US" sz="2400" dirty="0">
                <a:solidFill>
                  <a:srgbClr val="0070C0"/>
                </a:solidFill>
              </a:rPr>
              <a:t>er  _</a:t>
            </a:r>
            <a:r>
              <a:rPr lang="en-US" sz="2400" dirty="0"/>
              <a:t> to </a:t>
            </a:r>
            <a:r>
              <a:rPr lang="en-US" sz="2400" dirty="0">
                <a:solidFill>
                  <a:srgbClr val="0070C0"/>
                </a:solidFill>
              </a:rPr>
              <a:t>er_</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2"/>
          <a:stretch>
            <a:fillRect/>
          </a:stretch>
        </p:blipFill>
        <p:spPr>
          <a:xfrm>
            <a:off x="1097281" y="1404241"/>
            <a:ext cx="9415764" cy="2144184"/>
          </a:xfrm>
          <a:prstGeom prst="rect">
            <a:avLst/>
          </a:prstGeom>
        </p:spPr>
      </p:pic>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3"/>
          <a:stretch>
            <a:fillRect/>
          </a:stretch>
        </p:blipFill>
        <p:spPr>
          <a:xfrm>
            <a:off x="1109233" y="4376344"/>
            <a:ext cx="8249920" cy="2154829"/>
          </a:xfrm>
          <a:prstGeom prst="rect">
            <a:avLst/>
          </a:prstGeom>
        </p:spPr>
      </p:pic>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58</a:t>
            </a:fld>
            <a:endParaRPr lang="zh-TW" altLang="en-US"/>
          </a:p>
        </p:txBody>
      </p:sp>
    </p:spTree>
    <p:extLst>
      <p:ext uri="{BB962C8B-B14F-4D97-AF65-F5344CB8AC3E}">
        <p14:creationId xmlns:p14="http://schemas.microsoft.com/office/powerpoint/2010/main" val="35289053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812800" y="3547986"/>
            <a:ext cx="2306850" cy="461665"/>
          </a:xfrm>
          <a:prstGeom prst="rect">
            <a:avLst/>
          </a:prstGeom>
          <a:noFill/>
        </p:spPr>
        <p:txBody>
          <a:bodyPr wrap="none" rtlCol="0">
            <a:spAutoFit/>
          </a:bodyPr>
          <a:lstStyle/>
          <a:p>
            <a:r>
              <a:rPr lang="en-US" sz="2400" dirty="0"/>
              <a:t>Merge </a:t>
            </a:r>
            <a:r>
              <a:rPr lang="en-US" sz="2400" dirty="0">
                <a:solidFill>
                  <a:srgbClr val="0070C0"/>
                </a:solidFill>
              </a:rPr>
              <a:t>n  e  </a:t>
            </a:r>
            <a:r>
              <a:rPr lang="en-US" sz="2400" dirty="0"/>
              <a:t>to </a:t>
            </a:r>
            <a:r>
              <a:rPr lang="en-US" sz="2400" dirty="0">
                <a:solidFill>
                  <a:srgbClr val="0070C0"/>
                </a:solidFill>
              </a:rPr>
              <a:t>ne</a:t>
            </a:r>
          </a:p>
        </p:txBody>
      </p:sp>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2"/>
          <a:stretch>
            <a:fillRect/>
          </a:stretch>
        </p:blipFill>
        <p:spPr>
          <a:xfrm>
            <a:off x="1055445" y="1393156"/>
            <a:ext cx="8249920" cy="2154829"/>
          </a:xfrm>
          <a:prstGeom prst="rect">
            <a:avLst/>
          </a:prstGeom>
        </p:spPr>
      </p:pic>
      <p:pic>
        <p:nvPicPr>
          <p:cNvPr id="5" name="Picture 4">
            <a:extLst>
              <a:ext uri="{FF2B5EF4-FFF2-40B4-BE49-F238E27FC236}">
                <a16:creationId xmlns:a16="http://schemas.microsoft.com/office/drawing/2014/main" id="{66608184-02FD-BF40-ADBB-FA548AF57B8A}"/>
              </a:ext>
            </a:extLst>
          </p:cNvPr>
          <p:cNvPicPr>
            <a:picLocks noChangeAspect="1"/>
          </p:cNvPicPr>
          <p:nvPr/>
        </p:nvPicPr>
        <p:blipFill>
          <a:blip r:embed="rId3"/>
          <a:stretch>
            <a:fillRect/>
          </a:stretch>
        </p:blipFill>
        <p:spPr>
          <a:xfrm>
            <a:off x="839963" y="4241800"/>
            <a:ext cx="8680884" cy="2154829"/>
          </a:xfrm>
          <a:prstGeom prst="rect">
            <a:avLst/>
          </a:prstGeom>
        </p:spPr>
      </p:pic>
      <p:sp>
        <p:nvSpPr>
          <p:cNvPr id="3" name="日期版面配置區 2"/>
          <p:cNvSpPr>
            <a:spLocks noGrp="1"/>
          </p:cNvSpPr>
          <p:nvPr>
            <p:ph type="dt" sz="half" idx="10"/>
          </p:nvPr>
        </p:nvSpPr>
        <p:spPr/>
        <p:txBody>
          <a:bodyPr/>
          <a:lstStyle/>
          <a:p>
            <a:r>
              <a:rPr lang="en-US" altLang="zh-TW" smtClean="0"/>
              <a:t>NLP &amp; TM, Spring 2024</a:t>
            </a:r>
            <a:endParaRPr lang="zh-TW" altLang="en-US"/>
          </a:p>
        </p:txBody>
      </p:sp>
      <p:sp>
        <p:nvSpPr>
          <p:cNvPr id="4" name="頁尾版面配置區 3"/>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59</a:t>
            </a:fld>
            <a:endParaRPr lang="zh-TW" altLang="en-US"/>
          </a:p>
        </p:txBody>
      </p:sp>
    </p:spTree>
    <p:extLst>
      <p:ext uri="{BB962C8B-B14F-4D97-AF65-F5344CB8AC3E}">
        <p14:creationId xmlns:p14="http://schemas.microsoft.com/office/powerpoint/2010/main" val="243724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t>Regular expressions</a:t>
            </a:r>
          </a:p>
        </p:txBody>
      </p:sp>
      <p:sp>
        <p:nvSpPr>
          <p:cNvPr id="69635" name="Rectangle 3"/>
          <p:cNvSpPr>
            <a:spLocks noGrp="1" noChangeArrowheads="1"/>
          </p:cNvSpPr>
          <p:nvPr>
            <p:ph idx="1"/>
          </p:nvPr>
        </p:nvSpPr>
        <p:spPr>
          <a:xfrm>
            <a:off x="508000" y="1600200"/>
            <a:ext cx="11379200" cy="4724400"/>
          </a:xfrm>
        </p:spPr>
        <p:txBody>
          <a:bodyPr/>
          <a:lstStyle/>
          <a:p>
            <a:pPr eaLnBrk="1" hangingPunct="1"/>
            <a:r>
              <a:rPr lang="en-US" dirty="0"/>
              <a:t>A formal language for specifying text strings</a:t>
            </a:r>
          </a:p>
          <a:p>
            <a:pPr eaLnBrk="1" hangingPunct="1"/>
            <a:r>
              <a:rPr lang="en-US" dirty="0"/>
              <a:t>How can we search for any of these?</a:t>
            </a:r>
          </a:p>
          <a:p>
            <a:pPr lvl="1" eaLnBrk="1" hangingPunct="1"/>
            <a:r>
              <a:rPr lang="en-US" dirty="0"/>
              <a:t>woodchuck</a:t>
            </a:r>
          </a:p>
          <a:p>
            <a:pPr lvl="1" eaLnBrk="1" hangingPunct="1"/>
            <a:r>
              <a:rPr lang="en-US" dirty="0"/>
              <a:t>woodchucks</a:t>
            </a:r>
          </a:p>
          <a:p>
            <a:pPr lvl="1" eaLnBrk="1" hangingPunct="1"/>
            <a:r>
              <a:rPr lang="en-US" dirty="0"/>
              <a:t>Woodchuck</a:t>
            </a:r>
          </a:p>
          <a:p>
            <a:pPr lvl="1" eaLnBrk="1" hangingPunct="1"/>
            <a:r>
              <a:rPr lang="en-US" dirty="0" smtClean="0"/>
              <a:t>Woodchucks</a:t>
            </a:r>
          </a:p>
          <a:p>
            <a:pPr marL="609585" lvl="1" indent="0">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2921000"/>
            <a:ext cx="4876800" cy="3657600"/>
          </a:xfrm>
          <a:prstGeom prst="rect">
            <a:avLst/>
          </a:prstGeom>
        </p:spPr>
      </p:pic>
      <p:sp>
        <p:nvSpPr>
          <p:cNvPr id="3" name="日期版面配置區 2"/>
          <p:cNvSpPr>
            <a:spLocks noGrp="1"/>
          </p:cNvSpPr>
          <p:nvPr>
            <p:ph type="dt" sz="half" idx="10"/>
          </p:nvPr>
        </p:nvSpPr>
        <p:spPr/>
        <p:txBody>
          <a:bodyPr/>
          <a:lstStyle/>
          <a:p>
            <a:r>
              <a:rPr lang="en-US" altLang="zh-TW" smtClean="0"/>
              <a:t>NLP &amp; TM, Spring 2024</a:t>
            </a:r>
            <a:endParaRPr lang="zh-TW" altLang="en-US"/>
          </a:p>
        </p:txBody>
      </p:sp>
      <p:sp>
        <p:nvSpPr>
          <p:cNvPr id="4" name="頁尾版面配置區 3"/>
          <p:cNvSpPr>
            <a:spLocks noGrp="1"/>
          </p:cNvSpPr>
          <p:nvPr>
            <p:ph type="ftr" sz="quarter" idx="11"/>
          </p:nvPr>
        </p:nvSpPr>
        <p:spPr/>
        <p:txBody>
          <a:bodyPr/>
          <a:lstStyle/>
          <a:p>
            <a:r>
              <a:rPr lang="en-US" altLang="zh-TW" smtClean="0"/>
              <a:t>NTUT CSIE</a:t>
            </a:r>
            <a:endParaRPr lang="zh-TW" altLang="en-US"/>
          </a:p>
        </p:txBody>
      </p:sp>
      <p:sp>
        <p:nvSpPr>
          <p:cNvPr id="5" name="投影片編號版面配置區 4"/>
          <p:cNvSpPr>
            <a:spLocks noGrp="1"/>
          </p:cNvSpPr>
          <p:nvPr>
            <p:ph type="sldNum" sz="quarter" idx="12"/>
          </p:nvPr>
        </p:nvSpPr>
        <p:spPr/>
        <p:txBody>
          <a:bodyPr/>
          <a:lstStyle/>
          <a:p>
            <a:fld id="{DAADB36E-EF5A-4F9F-B024-4E0D63E1172E}" type="slidenum">
              <a:rPr lang="zh-TW" altLang="en-US" smtClean="0"/>
              <a:t>6</a:t>
            </a:fld>
            <a:endParaRPr lang="zh-TW" altLang="en-US"/>
          </a:p>
        </p:txBody>
      </p:sp>
    </p:spTree>
    <p:extLst>
      <p:ext uri="{BB962C8B-B14F-4D97-AF65-F5344CB8AC3E}">
        <p14:creationId xmlns:p14="http://schemas.microsoft.com/office/powerpoint/2010/main" val="26776423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83019" y="1645805"/>
            <a:ext cx="2810193" cy="461665"/>
          </a:xfrm>
          <a:prstGeom prst="rect">
            <a:avLst/>
          </a:prstGeom>
          <a:noFill/>
        </p:spPr>
        <p:txBody>
          <a:bodyPr wrap="none" rtlCol="0">
            <a:spAutoFit/>
          </a:bodyPr>
          <a:lstStyle/>
          <a:p>
            <a:r>
              <a:rPr lang="en-US" sz="2400" dirty="0"/>
              <a:t>The next merges are:</a:t>
            </a:r>
            <a:endParaRPr lang="en-US" sz="2400" dirty="0">
              <a:solidFill>
                <a:srgbClr val="0070C0"/>
              </a:solidFill>
            </a:endParaRPr>
          </a:p>
        </p:txBody>
      </p:sp>
      <p:pic>
        <p:nvPicPr>
          <p:cNvPr id="4" name="Picture 3">
            <a:extLst>
              <a:ext uri="{FF2B5EF4-FFF2-40B4-BE49-F238E27FC236}">
                <a16:creationId xmlns:a16="http://schemas.microsoft.com/office/drawing/2014/main" id="{100A4A93-7DFF-3846-92BE-BD84C7DA068E}"/>
              </a:ext>
            </a:extLst>
          </p:cNvPr>
          <p:cNvPicPr>
            <a:picLocks noChangeAspect="1"/>
          </p:cNvPicPr>
          <p:nvPr/>
        </p:nvPicPr>
        <p:blipFill>
          <a:blip r:embed="rId2"/>
          <a:stretch>
            <a:fillRect/>
          </a:stretch>
        </p:blipFill>
        <p:spPr>
          <a:xfrm>
            <a:off x="508001" y="2807815"/>
            <a:ext cx="11570063" cy="2523067"/>
          </a:xfrm>
          <a:prstGeom prst="rect">
            <a:avLst/>
          </a:prstGeom>
        </p:spPr>
      </p:pic>
      <p:sp>
        <p:nvSpPr>
          <p:cNvPr id="3" name="日期版面配置區 2"/>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60</a:t>
            </a:fld>
            <a:endParaRPr lang="zh-TW" altLang="en-US"/>
          </a:p>
        </p:txBody>
      </p:sp>
    </p:spTree>
    <p:extLst>
      <p:ext uri="{BB962C8B-B14F-4D97-AF65-F5344CB8AC3E}">
        <p14:creationId xmlns:p14="http://schemas.microsoft.com/office/powerpoint/2010/main" val="26310134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a:t>
            </a:r>
            <a:r>
              <a:rPr lang="en-US" b="1" dirty="0" err="1"/>
              <a:t>segmenter</a:t>
            </a:r>
            <a:r>
              <a:rPr lang="en-US" dirty="0"/>
              <a:t> algorithm</a:t>
            </a:r>
          </a:p>
        </p:txBody>
      </p:sp>
      <p:sp>
        <p:nvSpPr>
          <p:cNvPr id="4" name="Content Placeholder 3">
            <a:extLst>
              <a:ext uri="{FF2B5EF4-FFF2-40B4-BE49-F238E27FC236}">
                <a16:creationId xmlns:a16="http://schemas.microsoft.com/office/drawing/2014/main" id="{E35B8AEF-E371-1D41-B310-325C6FF25476}"/>
              </a:ext>
            </a:extLst>
          </p:cNvPr>
          <p:cNvSpPr>
            <a:spLocks noGrp="1"/>
          </p:cNvSpPr>
          <p:nvPr>
            <p:ph idx="1"/>
          </p:nvPr>
        </p:nvSpPr>
        <p:spPr>
          <a:xfrm>
            <a:off x="1097280" y="1295400"/>
            <a:ext cx="10586720" cy="5402997"/>
          </a:xfrm>
        </p:spPr>
        <p:txBody>
          <a:bodyPr>
            <a:normAutofit/>
          </a:bodyPr>
          <a:lstStyle/>
          <a:p>
            <a:pPr marL="0" indent="0">
              <a:buNone/>
            </a:pPr>
            <a:r>
              <a:rPr lang="en-US" dirty="0"/>
              <a:t>On the test data, run each merge learned from the training data:</a:t>
            </a:r>
          </a:p>
          <a:p>
            <a:pPr lvl="1"/>
            <a:r>
              <a:rPr lang="en-US" dirty="0"/>
              <a:t>Greedily</a:t>
            </a:r>
          </a:p>
          <a:p>
            <a:pPr lvl="1"/>
            <a:r>
              <a:rPr lang="en-US" dirty="0"/>
              <a:t>In the order we learned them</a:t>
            </a:r>
          </a:p>
          <a:p>
            <a:pPr lvl="1"/>
            <a:r>
              <a:rPr lang="en-US" dirty="0"/>
              <a:t>(test frequencies don't play a role)</a:t>
            </a:r>
          </a:p>
          <a:p>
            <a:pPr marL="0" indent="0">
              <a:buNone/>
            </a:pPr>
            <a:r>
              <a:rPr lang="en-US" dirty="0"/>
              <a:t>So: merge every </a:t>
            </a:r>
            <a:r>
              <a:rPr lang="en-US" dirty="0">
                <a:solidFill>
                  <a:srgbClr val="0070C0"/>
                </a:solidFill>
              </a:rPr>
              <a:t>e r</a:t>
            </a:r>
            <a:r>
              <a:rPr lang="en-US" dirty="0"/>
              <a:t> to </a:t>
            </a:r>
            <a:r>
              <a:rPr lang="en-US" dirty="0">
                <a:solidFill>
                  <a:srgbClr val="0070C0"/>
                </a:solidFill>
              </a:rPr>
              <a:t>er</a:t>
            </a:r>
            <a:r>
              <a:rPr lang="en-US" dirty="0"/>
              <a:t>, then merge </a:t>
            </a:r>
            <a:r>
              <a:rPr lang="en-US" dirty="0">
                <a:solidFill>
                  <a:srgbClr val="0070C0"/>
                </a:solidFill>
              </a:rPr>
              <a:t>er _</a:t>
            </a:r>
            <a:r>
              <a:rPr lang="en-US" dirty="0"/>
              <a:t> to </a:t>
            </a:r>
            <a:r>
              <a:rPr lang="en-US" dirty="0">
                <a:solidFill>
                  <a:srgbClr val="0070C0"/>
                </a:solidFill>
              </a:rPr>
              <a:t>er_</a:t>
            </a:r>
            <a:r>
              <a:rPr lang="en-US" dirty="0"/>
              <a:t>, etc.</a:t>
            </a:r>
          </a:p>
          <a:p>
            <a:r>
              <a:rPr lang="en-US" dirty="0"/>
              <a:t>Result: </a:t>
            </a:r>
          </a:p>
          <a:p>
            <a:pPr lvl="1"/>
            <a:r>
              <a:rPr lang="en-US" dirty="0"/>
              <a:t>Test set "n e w e r _" would be tokenized as a full word </a:t>
            </a:r>
          </a:p>
          <a:p>
            <a:pPr lvl="1"/>
            <a:r>
              <a:rPr lang="en-US" dirty="0"/>
              <a:t>Test set "l o w e r _" would be two tokens: "low er_"</a:t>
            </a:r>
          </a:p>
          <a:p>
            <a:pPr lvl="1"/>
            <a:endParaRPr lang="en-US" dirty="0"/>
          </a:p>
        </p:txBody>
      </p:sp>
      <p:sp>
        <p:nvSpPr>
          <p:cNvPr id="3" name="日期版面配置區 2"/>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61</a:t>
            </a:fld>
            <a:endParaRPr lang="zh-TW" altLang="en-US"/>
          </a:p>
        </p:txBody>
      </p:sp>
    </p:spTree>
    <p:extLst>
      <p:ext uri="{BB962C8B-B14F-4D97-AF65-F5344CB8AC3E}">
        <p14:creationId xmlns:p14="http://schemas.microsoft.com/office/powerpoint/2010/main" val="20753472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DEA7-451E-6347-9C19-730043A722DE}"/>
              </a:ext>
            </a:extLst>
          </p:cNvPr>
          <p:cNvSpPr>
            <a:spLocks noGrp="1"/>
          </p:cNvSpPr>
          <p:nvPr>
            <p:ph type="title"/>
          </p:nvPr>
        </p:nvSpPr>
        <p:spPr/>
        <p:txBody>
          <a:bodyPr/>
          <a:lstStyle/>
          <a:p>
            <a:r>
              <a:rPr lang="en-US" dirty="0"/>
              <a:t>Properties of BPE tokens</a:t>
            </a:r>
          </a:p>
        </p:txBody>
      </p:sp>
      <p:sp>
        <p:nvSpPr>
          <p:cNvPr id="3" name="Content Placeholder 2">
            <a:extLst>
              <a:ext uri="{FF2B5EF4-FFF2-40B4-BE49-F238E27FC236}">
                <a16:creationId xmlns:a16="http://schemas.microsoft.com/office/drawing/2014/main" id="{312E7779-027C-FC46-B2AE-347809E23468}"/>
              </a:ext>
            </a:extLst>
          </p:cNvPr>
          <p:cNvSpPr>
            <a:spLocks noGrp="1"/>
          </p:cNvSpPr>
          <p:nvPr>
            <p:ph idx="1"/>
          </p:nvPr>
        </p:nvSpPr>
        <p:spPr>
          <a:xfrm>
            <a:off x="1097280" y="1600200"/>
            <a:ext cx="10891520" cy="4572000"/>
          </a:xfrm>
        </p:spPr>
        <p:txBody>
          <a:bodyPr/>
          <a:lstStyle/>
          <a:p>
            <a:pPr marL="0" indent="0">
              <a:buNone/>
            </a:pPr>
            <a:r>
              <a:rPr lang="en-US" dirty="0"/>
              <a:t>Usually include frequent words</a:t>
            </a:r>
          </a:p>
          <a:p>
            <a:pPr marL="0" indent="0">
              <a:buNone/>
            </a:pPr>
            <a:r>
              <a:rPr lang="en-US" dirty="0"/>
              <a:t>And frequent </a:t>
            </a:r>
            <a:r>
              <a:rPr lang="en-US" dirty="0" err="1"/>
              <a:t>subwords</a:t>
            </a:r>
            <a:endParaRPr lang="en-US" dirty="0"/>
          </a:p>
          <a:p>
            <a:pPr marL="611702" indent="-300559"/>
            <a:r>
              <a:rPr lang="en-US" dirty="0"/>
              <a:t>Which are often morphemes like </a:t>
            </a:r>
            <a:r>
              <a:rPr lang="en-US" i="1" dirty="0"/>
              <a:t>-</a:t>
            </a:r>
            <a:r>
              <a:rPr lang="en-US" i="1" dirty="0" err="1"/>
              <a:t>est</a:t>
            </a:r>
            <a:r>
              <a:rPr lang="en-US" i="1" dirty="0"/>
              <a:t> </a:t>
            </a:r>
            <a:r>
              <a:rPr lang="en-US" dirty="0"/>
              <a:t>or </a:t>
            </a:r>
            <a:r>
              <a:rPr lang="en-US" i="1" dirty="0"/>
              <a:t>–er</a:t>
            </a:r>
          </a:p>
          <a:p>
            <a:pPr marL="0" indent="0">
              <a:buNone/>
            </a:pPr>
            <a:r>
              <a:rPr lang="en-US" dirty="0"/>
              <a:t>A </a:t>
            </a:r>
            <a:r>
              <a:rPr lang="en-US" b="1" dirty="0"/>
              <a:t>morpheme </a:t>
            </a:r>
            <a:r>
              <a:rPr lang="en-US" dirty="0"/>
              <a:t>is the smallest meaning-bearing unit of a language</a:t>
            </a:r>
          </a:p>
          <a:p>
            <a:pPr marL="611702" indent="-300559"/>
            <a:r>
              <a:rPr lang="en-US" i="1" dirty="0"/>
              <a:t>unlikeliest </a:t>
            </a:r>
            <a:r>
              <a:rPr lang="en-US" dirty="0"/>
              <a:t>has 3 morphemes </a:t>
            </a:r>
            <a:r>
              <a:rPr lang="en-US" i="1" dirty="0"/>
              <a:t>un-</a:t>
            </a:r>
            <a:r>
              <a:rPr lang="en-US" dirty="0"/>
              <a:t>, </a:t>
            </a:r>
            <a:r>
              <a:rPr lang="en-US" i="1" dirty="0"/>
              <a:t>likely</a:t>
            </a:r>
            <a:r>
              <a:rPr lang="en-US" dirty="0"/>
              <a:t>, and </a:t>
            </a:r>
            <a:r>
              <a:rPr lang="en-US" i="1" dirty="0"/>
              <a:t>-</a:t>
            </a:r>
            <a:r>
              <a:rPr lang="en-US" i="1" dirty="0" err="1"/>
              <a:t>est</a:t>
            </a:r>
            <a:r>
              <a:rPr lang="en-US" dirty="0"/>
              <a:t> </a:t>
            </a:r>
          </a:p>
          <a:p>
            <a:endParaRPr lang="en-US"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62</a:t>
            </a:fld>
            <a:endParaRPr lang="zh-TW" altLang="en-US"/>
          </a:p>
        </p:txBody>
      </p:sp>
    </p:spTree>
    <p:extLst>
      <p:ext uri="{BB962C8B-B14F-4D97-AF65-F5344CB8AC3E}">
        <p14:creationId xmlns:p14="http://schemas.microsoft.com/office/powerpoint/2010/main" val="5013755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826" y="681037"/>
            <a:ext cx="10737574" cy="1731963"/>
          </a:xfrm>
        </p:spPr>
        <p:txBody>
          <a:bodyPr/>
          <a:lstStyle/>
          <a:p>
            <a:r>
              <a:rPr lang="en-US" sz="5867" dirty="0"/>
              <a:t>Basic Text Processing</a:t>
            </a:r>
          </a:p>
        </p:txBody>
      </p:sp>
      <p:sp>
        <p:nvSpPr>
          <p:cNvPr id="8" name="Rectangle 3"/>
          <p:cNvSpPr>
            <a:spLocks noGrp="1" noChangeArrowheads="1"/>
          </p:cNvSpPr>
          <p:nvPr>
            <p:ph type="subTitle" idx="1"/>
          </p:nvPr>
        </p:nvSpPr>
        <p:spPr>
          <a:xfrm>
            <a:off x="2454965" y="3048000"/>
            <a:ext cx="9025835" cy="2286000"/>
          </a:xfrm>
        </p:spPr>
        <p:txBody>
          <a:bodyPr/>
          <a:lstStyle/>
          <a:p>
            <a:pPr eaLnBrk="1" hangingPunct="1"/>
            <a:endParaRPr lang="en-US" dirty="0">
              <a:solidFill>
                <a:srgbClr val="A50021"/>
              </a:solidFill>
              <a:latin typeface="Calibri" charset="0"/>
            </a:endParaRPr>
          </a:p>
          <a:p>
            <a:pPr>
              <a:spcAft>
                <a:spcPts val="800"/>
              </a:spcAft>
            </a:pPr>
            <a:r>
              <a:rPr lang="en-US" sz="4267" dirty="0">
                <a:solidFill>
                  <a:srgbClr val="A50021"/>
                </a:solidFill>
                <a:latin typeface="Calibri" charset="0"/>
              </a:rPr>
              <a:t>Word Normalization and </a:t>
            </a:r>
            <a:r>
              <a:rPr lang="en-US" sz="4267" dirty="0" smtClean="0">
                <a:solidFill>
                  <a:srgbClr val="A50021"/>
                </a:solidFill>
                <a:latin typeface="Calibri" charset="0"/>
              </a:rPr>
              <a:t>Other Issues</a:t>
            </a:r>
            <a:endParaRPr lang="en-US" sz="4267" dirty="0">
              <a:latin typeface="Calibri" charset="0"/>
            </a:endParaRPr>
          </a:p>
          <a:p>
            <a:pPr eaLnBrk="1" hangingPunct="1"/>
            <a:endParaRPr lang="en-US" dirty="0">
              <a:latin typeface="Calibri" charset="0"/>
            </a:endParaRPr>
          </a:p>
        </p:txBody>
      </p:sp>
      <p:sp>
        <p:nvSpPr>
          <p:cNvPr id="3" name="日期版面配置區 2"/>
          <p:cNvSpPr>
            <a:spLocks noGrp="1"/>
          </p:cNvSpPr>
          <p:nvPr>
            <p:ph type="dt" sz="half" idx="10"/>
          </p:nvPr>
        </p:nvSpPr>
        <p:spPr/>
        <p:txBody>
          <a:bodyPr/>
          <a:lstStyle/>
          <a:p>
            <a:r>
              <a:rPr lang="en-US" altLang="zh-TW" smtClean="0"/>
              <a:t>NLP &amp; TM, Spring 2024</a:t>
            </a:r>
            <a:endParaRPr lang="zh-TW" altLang="en-US"/>
          </a:p>
        </p:txBody>
      </p:sp>
      <p:sp>
        <p:nvSpPr>
          <p:cNvPr id="4" name="頁尾版面配置區 3"/>
          <p:cNvSpPr>
            <a:spLocks noGrp="1"/>
          </p:cNvSpPr>
          <p:nvPr>
            <p:ph type="ftr" sz="quarter" idx="11"/>
          </p:nvPr>
        </p:nvSpPr>
        <p:spPr/>
        <p:txBody>
          <a:bodyPr/>
          <a:lstStyle/>
          <a:p>
            <a:r>
              <a:rPr lang="en-US" altLang="zh-TW" smtClean="0"/>
              <a:t>NTUT CSIE</a:t>
            </a:r>
            <a:endParaRPr lang="zh-TW" altLang="en-US"/>
          </a:p>
        </p:txBody>
      </p:sp>
      <p:sp>
        <p:nvSpPr>
          <p:cNvPr id="5" name="投影片編號版面配置區 4"/>
          <p:cNvSpPr>
            <a:spLocks noGrp="1"/>
          </p:cNvSpPr>
          <p:nvPr>
            <p:ph type="sldNum" sz="quarter" idx="12"/>
          </p:nvPr>
        </p:nvSpPr>
        <p:spPr/>
        <p:txBody>
          <a:bodyPr/>
          <a:lstStyle/>
          <a:p>
            <a:fld id="{DAADB36E-EF5A-4F9F-B024-4E0D63E1172E}" type="slidenum">
              <a:rPr lang="zh-TW" altLang="en-US" smtClean="0"/>
              <a:t>63</a:t>
            </a:fld>
            <a:endParaRPr lang="zh-TW" altLang="en-US"/>
          </a:p>
        </p:txBody>
      </p:sp>
    </p:spTree>
    <p:extLst>
      <p:ext uri="{BB962C8B-B14F-4D97-AF65-F5344CB8AC3E}">
        <p14:creationId xmlns:p14="http://schemas.microsoft.com/office/powerpoint/2010/main" val="5654857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1097280" y="190500"/>
            <a:ext cx="10566400" cy="99060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3200" dirty="0">
                <a:sym typeface="Symbol" charset="2"/>
              </a:rPr>
              <a:t>U.S.A. or USA</a:t>
            </a:r>
          </a:p>
          <a:p>
            <a:pPr lvl="2" eaLnBrk="1" hangingPunct="1"/>
            <a:r>
              <a:rPr lang="en-US" sz="3200" dirty="0" err="1">
                <a:sym typeface="Symbol" charset="2"/>
              </a:rPr>
              <a:t>uhhuh</a:t>
            </a:r>
            <a:r>
              <a:rPr lang="en-US" sz="3200" dirty="0">
                <a:sym typeface="Symbol" charset="2"/>
              </a:rPr>
              <a:t> or uh-huh</a:t>
            </a:r>
          </a:p>
          <a:p>
            <a:pPr lvl="2" eaLnBrk="1" hangingPunct="1"/>
            <a:r>
              <a:rPr lang="en-US" sz="3200" dirty="0">
                <a:sym typeface="Symbol" charset="2"/>
              </a:rPr>
              <a:t>Fed or fed</a:t>
            </a:r>
          </a:p>
          <a:p>
            <a:pPr lvl="2" eaLnBrk="1" hangingPunct="1"/>
            <a:r>
              <a:rPr lang="en-US" sz="3200" dirty="0">
                <a:sym typeface="Symbol" charset="2"/>
              </a:rPr>
              <a:t>am, is, be, are </a:t>
            </a:r>
          </a:p>
          <a:p>
            <a:pPr lvl="1" eaLnBrk="1" hangingPunct="1"/>
            <a:endParaRPr lang="en-US" dirty="0">
              <a:sym typeface="Symbol" charset="2"/>
            </a:endParaRPr>
          </a:p>
        </p:txBody>
      </p:sp>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64</a:t>
            </a:fld>
            <a:endParaRPr lang="zh-TW" altLang="en-US"/>
          </a:p>
        </p:txBody>
      </p:sp>
    </p:spTree>
    <p:extLst>
      <p:ext uri="{BB962C8B-B14F-4D97-AF65-F5344CB8AC3E}">
        <p14:creationId xmlns:p14="http://schemas.microsoft.com/office/powerpoint/2010/main" val="339786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3733" dirty="0"/>
              <a:t>Applications like IR: reduce all letters to lower case</a:t>
            </a:r>
          </a:p>
          <a:p>
            <a:pPr lvl="1" eaLnBrk="1" hangingPunct="1"/>
            <a:r>
              <a:rPr lang="en-US" sz="3200" dirty="0"/>
              <a:t>Since users tend to use lower case</a:t>
            </a:r>
          </a:p>
          <a:p>
            <a:pPr lvl="1" eaLnBrk="1" hangingPunct="1"/>
            <a:r>
              <a:rPr lang="en-US" sz="3200" dirty="0"/>
              <a:t>Possible exception: upper case in mid-sentence?</a:t>
            </a:r>
          </a:p>
          <a:p>
            <a:pPr lvl="2" eaLnBrk="1" hangingPunct="1"/>
            <a:r>
              <a:rPr lang="en-US" sz="2667" dirty="0"/>
              <a:t>e.g., </a:t>
            </a:r>
            <a:r>
              <a:rPr lang="en-US" sz="2667" b="1" i="1" dirty="0"/>
              <a:t>General Motors</a:t>
            </a:r>
          </a:p>
          <a:p>
            <a:pPr lvl="2" eaLnBrk="1" hangingPunct="1"/>
            <a:r>
              <a:rPr lang="en-US" sz="2667" b="1" i="1" dirty="0"/>
              <a:t>Fed</a:t>
            </a:r>
            <a:r>
              <a:rPr lang="en-US" sz="2667" dirty="0"/>
              <a:t> vs. </a:t>
            </a:r>
            <a:r>
              <a:rPr lang="en-US" sz="2667" b="1" i="1" dirty="0"/>
              <a:t>fed</a:t>
            </a:r>
          </a:p>
          <a:p>
            <a:pPr lvl="2" eaLnBrk="1" hangingPunct="1"/>
            <a:r>
              <a:rPr lang="en-US" sz="2667" b="1" i="1" dirty="0"/>
              <a:t>SAIL</a:t>
            </a:r>
            <a:r>
              <a:rPr lang="en-US" sz="2667" dirty="0"/>
              <a:t> vs. </a:t>
            </a:r>
            <a:r>
              <a:rPr lang="en-US" sz="2667" b="1" i="1" dirty="0"/>
              <a:t>sail</a:t>
            </a:r>
          </a:p>
          <a:p>
            <a:r>
              <a:rPr lang="en-US" sz="3733" dirty="0"/>
              <a:t>For sentiment analysis, MT, Information extraction</a:t>
            </a:r>
          </a:p>
          <a:p>
            <a:pPr lvl="1"/>
            <a:r>
              <a:rPr lang="en-US" sz="3200" dirty="0"/>
              <a:t>Case is helpful (</a:t>
            </a:r>
            <a:r>
              <a:rPr lang="en-US" sz="3200" b="1" i="1" dirty="0"/>
              <a:t>US</a:t>
            </a:r>
            <a:r>
              <a:rPr lang="en-US" sz="3200" dirty="0"/>
              <a:t> versus </a:t>
            </a:r>
            <a:r>
              <a:rPr lang="en-US" sz="3200" b="1" i="1" dirty="0"/>
              <a:t>us </a:t>
            </a:r>
            <a:r>
              <a:rPr lang="en-US" sz="3200" dirty="0"/>
              <a:t>is important)</a:t>
            </a:r>
          </a:p>
        </p:txBody>
      </p:sp>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65</a:t>
            </a:fld>
            <a:endParaRPr lang="zh-TW" altLang="en-US"/>
          </a:p>
        </p:txBody>
      </p:sp>
    </p:spTree>
    <p:extLst>
      <p:ext uri="{BB962C8B-B14F-4D97-AF65-F5344CB8AC3E}">
        <p14:creationId xmlns:p14="http://schemas.microsoft.com/office/powerpoint/2010/main" val="394692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1097280" y="1701800"/>
            <a:ext cx="11094720" cy="4775200"/>
          </a:xfrm>
        </p:spPr>
        <p:txBody>
          <a:bodyPr>
            <a:normAutofit/>
          </a:bodyPr>
          <a:lstStyle/>
          <a:p>
            <a:pPr marL="0" indent="0">
              <a:lnSpc>
                <a:spcPct val="100000"/>
              </a:lnSpc>
              <a:spcBef>
                <a:spcPts val="400"/>
              </a:spcBef>
              <a:buNone/>
            </a:pPr>
            <a:r>
              <a:rPr lang="en-US" dirty="0"/>
              <a:t>Represent all words as their lemma, their shared root </a:t>
            </a:r>
          </a:p>
          <a:p>
            <a:pPr marL="0" indent="0">
              <a:lnSpc>
                <a:spcPct val="100000"/>
              </a:lnSpc>
              <a:spcBef>
                <a:spcPts val="0"/>
              </a:spcBef>
              <a:buNone/>
            </a:pPr>
            <a:r>
              <a:rPr lang="en-US" dirty="0"/>
              <a:t>	= dictionary headword form:</a:t>
            </a:r>
          </a:p>
          <a:p>
            <a:pPr lvl="1">
              <a:spcBef>
                <a:spcPts val="667"/>
              </a:spcBef>
              <a:spcAft>
                <a:spcPts val="667"/>
              </a:spcAft>
            </a:pPr>
            <a:r>
              <a:rPr lang="en-US" sz="3200" i="1" dirty="0"/>
              <a:t>am, are,</a:t>
            </a:r>
            <a:r>
              <a:rPr lang="en-US" sz="3200" dirty="0"/>
              <a:t> </a:t>
            </a:r>
            <a:r>
              <a:rPr lang="en-US" sz="3200" i="1" dirty="0"/>
              <a:t>is </a:t>
            </a:r>
            <a:r>
              <a:rPr lang="en-US" sz="3200" dirty="0">
                <a:sym typeface="Symbol" charset="2"/>
              </a:rPr>
              <a:t></a:t>
            </a:r>
            <a:r>
              <a:rPr lang="en-US" sz="3200" dirty="0"/>
              <a:t> </a:t>
            </a:r>
            <a:r>
              <a:rPr lang="en-US" sz="3200" i="1" dirty="0"/>
              <a:t>be</a:t>
            </a:r>
            <a:endParaRPr lang="en-US" sz="3200" dirty="0"/>
          </a:p>
          <a:p>
            <a:pPr lvl="1">
              <a:spcBef>
                <a:spcPts val="667"/>
              </a:spcBef>
              <a:spcAft>
                <a:spcPts val="667"/>
              </a:spcAft>
            </a:pPr>
            <a:r>
              <a:rPr lang="en-US" sz="3200" i="1" dirty="0"/>
              <a:t>car, cars, car's</a:t>
            </a:r>
            <a:r>
              <a:rPr lang="en-US" sz="3200" dirty="0"/>
              <a:t>, </a:t>
            </a:r>
            <a:r>
              <a:rPr lang="en-US" sz="3200" i="1" dirty="0"/>
              <a:t>cars'</a:t>
            </a:r>
            <a:r>
              <a:rPr lang="en-US" sz="3200" dirty="0"/>
              <a:t> </a:t>
            </a:r>
            <a:r>
              <a:rPr lang="en-US" sz="3200" dirty="0">
                <a:sym typeface="Symbol" charset="2"/>
              </a:rPr>
              <a:t></a:t>
            </a:r>
            <a:r>
              <a:rPr lang="en-US" sz="3200" dirty="0"/>
              <a:t> </a:t>
            </a:r>
            <a:r>
              <a:rPr lang="en-US" sz="3200" i="1" dirty="0"/>
              <a:t>car</a:t>
            </a:r>
          </a:p>
          <a:p>
            <a:pPr lvl="1">
              <a:spcBef>
                <a:spcPts val="667"/>
              </a:spcBef>
              <a:spcAft>
                <a:spcPts val="667"/>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567252" lvl="3" indent="0">
              <a:spcBef>
                <a:spcPts val="667"/>
              </a:spcBef>
              <a:spcAft>
                <a:spcPts val="667"/>
              </a:spcAft>
              <a:buNone/>
            </a:pPr>
            <a:r>
              <a:rPr lang="en-US" sz="3200" dirty="0">
                <a:sym typeface="Symbol" charset="2"/>
              </a:rPr>
              <a:t></a:t>
            </a:r>
            <a:r>
              <a:rPr lang="en-US" sz="3200" dirty="0"/>
              <a:t> </a:t>
            </a:r>
            <a:r>
              <a:rPr lang="en-US" sz="3200" dirty="0" err="1">
                <a:solidFill>
                  <a:srgbClr val="A50021"/>
                </a:solidFill>
              </a:rPr>
              <a:t>querer</a:t>
            </a:r>
            <a:r>
              <a:rPr lang="en-US" sz="3200" dirty="0"/>
              <a:t> ‘want'</a:t>
            </a:r>
            <a:endParaRPr lang="en-US" sz="3200" i="1" dirty="0"/>
          </a:p>
          <a:p>
            <a:pPr>
              <a:spcBef>
                <a:spcPts val="667"/>
              </a:spcBef>
              <a:spcAft>
                <a:spcPts val="667"/>
              </a:spcAft>
            </a:pPr>
            <a:endParaRPr lang="en-US" sz="267" i="1" dirty="0"/>
          </a:p>
          <a:p>
            <a:pPr lvl="1">
              <a:spcBef>
                <a:spcPts val="667"/>
              </a:spcBef>
              <a:spcAft>
                <a:spcPts val="667"/>
              </a:spcAft>
            </a:pPr>
            <a:r>
              <a:rPr lang="en-US" i="1" dirty="0"/>
              <a:t>He is reading detective stories </a:t>
            </a:r>
          </a:p>
          <a:p>
            <a:pPr marL="615935" lvl="3" indent="0">
              <a:spcBef>
                <a:spcPts val="667"/>
              </a:spcBef>
              <a:spcAft>
                <a:spcPts val="667"/>
              </a:spcAft>
              <a:buNone/>
            </a:pPr>
            <a:r>
              <a:rPr lang="en-US" sz="3200" dirty="0">
                <a:sym typeface="Symbol" charset="2"/>
              </a:rPr>
              <a:t></a:t>
            </a:r>
            <a:r>
              <a:rPr lang="en-US" sz="3200" dirty="0"/>
              <a:t> </a:t>
            </a:r>
            <a:r>
              <a:rPr lang="en-US" sz="3200" i="1" dirty="0"/>
              <a:t>He be read detective story </a:t>
            </a:r>
          </a:p>
        </p:txBody>
      </p:sp>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66</a:t>
            </a:fld>
            <a:endParaRPr lang="zh-TW" altLang="en-US"/>
          </a:p>
        </p:txBody>
      </p:sp>
    </p:spTree>
    <p:extLst>
      <p:ext uri="{BB962C8B-B14F-4D97-AF65-F5344CB8AC3E}">
        <p14:creationId xmlns:p14="http://schemas.microsoft.com/office/powerpoint/2010/main" val="349958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97280" y="159603"/>
            <a:ext cx="10789920" cy="907196"/>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1097280" y="1397000"/>
            <a:ext cx="10586720" cy="5461000"/>
          </a:xfrm>
        </p:spPr>
        <p:txBody>
          <a:bodyPr>
            <a:normAutofit/>
          </a:bodyPr>
          <a:lstStyle/>
          <a:p>
            <a:r>
              <a:rPr lang="en-US" sz="4000" dirty="0"/>
              <a:t>Morphemes:</a:t>
            </a:r>
          </a:p>
          <a:p>
            <a:pPr lvl="1"/>
            <a:r>
              <a:rPr lang="en-US" sz="3200" dirty="0"/>
              <a:t>The small meaningful units that make up words</a:t>
            </a:r>
          </a:p>
          <a:p>
            <a:pPr lvl="1"/>
            <a:r>
              <a:rPr lang="en-US" sz="3200" b="1" dirty="0">
                <a:solidFill>
                  <a:srgbClr val="FF0000"/>
                </a:solidFill>
              </a:rPr>
              <a:t>Stems</a:t>
            </a:r>
            <a:r>
              <a:rPr lang="en-US" sz="3200" dirty="0"/>
              <a:t>: The core meaning-bearing units</a:t>
            </a:r>
          </a:p>
          <a:p>
            <a:pPr lvl="1"/>
            <a:r>
              <a:rPr lang="en-US" sz="3200" b="1" dirty="0">
                <a:solidFill>
                  <a:srgbClr val="FF0000"/>
                </a:solidFill>
              </a:rPr>
              <a:t>Affixes</a:t>
            </a:r>
            <a:r>
              <a:rPr lang="en-US" sz="3200" dirty="0"/>
              <a:t>: </a:t>
            </a:r>
            <a:r>
              <a:rPr lang="en-US" dirty="0"/>
              <a:t>Parts</a:t>
            </a:r>
            <a:r>
              <a:rPr lang="en-US" sz="3200" dirty="0"/>
              <a:t> that adhere to stems, often with grammatical functions</a:t>
            </a:r>
          </a:p>
          <a:p>
            <a:r>
              <a:rPr lang="en-US" sz="4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a:t>
            </a:r>
            <a:r>
              <a:rPr lang="en-US" i="1" dirty="0" smtClean="0"/>
              <a:t>subjunctive</a:t>
            </a:r>
            <a:endParaRPr lang="en-US" dirty="0"/>
          </a:p>
        </p:txBody>
      </p:sp>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67</a:t>
            </a:fld>
            <a:endParaRPr lang="zh-TW" altLang="en-US"/>
          </a:p>
        </p:txBody>
      </p:sp>
    </p:spTree>
    <p:extLst>
      <p:ext uri="{BB962C8B-B14F-4D97-AF65-F5344CB8AC3E}">
        <p14:creationId xmlns:p14="http://schemas.microsoft.com/office/powerpoint/2010/main" val="240650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1096433" y="1266824"/>
            <a:ext cx="10058401" cy="4572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1037167" y="1671640"/>
            <a:ext cx="184731" cy="461665"/>
          </a:xfrm>
          <a:prstGeom prst="rect">
            <a:avLst/>
          </a:prstGeom>
          <a:noFill/>
          <a:ln w="9525">
            <a:noFill/>
            <a:miter lim="800000"/>
            <a:headEnd/>
            <a:tailEnd/>
          </a:ln>
        </p:spPr>
        <p:txBody>
          <a:bodyPr wrap="none">
            <a:prstTxWarp prst="textNoShape">
              <a:avLst/>
            </a:prstTxWarp>
            <a:spAutoFit/>
          </a:bodyPr>
          <a:lstStyle/>
          <a:p>
            <a:endParaRPr lang="en-US" sz="2400">
              <a:latin typeface="Arial" charset="0"/>
            </a:endParaRPr>
          </a:p>
        </p:txBody>
      </p:sp>
      <p:sp>
        <p:nvSpPr>
          <p:cNvPr id="38917" name="Rectangle 5"/>
          <p:cNvSpPr>
            <a:spLocks noChangeArrowheads="1"/>
          </p:cNvSpPr>
          <p:nvPr/>
        </p:nvSpPr>
        <p:spPr bwMode="auto">
          <a:xfrm>
            <a:off x="465667" y="3416251"/>
            <a:ext cx="5445760" cy="1938992"/>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sz="2400" dirty="0"/>
              <a:t>This was not the map we found in Billy </a:t>
            </a:r>
            <a:r>
              <a:rPr lang="en-US" sz="2400" dirty="0" err="1"/>
              <a:t>Bones’s</a:t>
            </a:r>
            <a:r>
              <a:rPr lang="en-US" sz="2400" dirty="0"/>
              <a:t> chest, but an accurate copy, complete in all things-names and heights and soundings-with the single exception of the red crosses and the written notes. </a:t>
            </a:r>
            <a:endParaRPr lang="en-US" sz="2667" dirty="0"/>
          </a:p>
        </p:txBody>
      </p:sp>
      <p:sp>
        <p:nvSpPr>
          <p:cNvPr id="38919" name="AutoShape 7"/>
          <p:cNvSpPr>
            <a:spLocks noChangeArrowheads="1"/>
          </p:cNvSpPr>
          <p:nvPr/>
        </p:nvSpPr>
        <p:spPr bwMode="auto">
          <a:xfrm>
            <a:off x="6047717" y="3733800"/>
            <a:ext cx="406400" cy="155257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sz="2400"/>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6543040" y="3231585"/>
            <a:ext cx="5445760" cy="2308324"/>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sz="2400" dirty="0" err="1"/>
              <a:t>Thi</a:t>
            </a:r>
            <a:r>
              <a:rPr lang="en-US" sz="2400" dirty="0"/>
              <a:t> </a:t>
            </a:r>
            <a:r>
              <a:rPr lang="en-US" sz="2400" dirty="0" err="1"/>
              <a:t>wa</a:t>
            </a:r>
            <a:r>
              <a:rPr lang="en-US" sz="2400" dirty="0"/>
              <a:t> not the map we found in Billi Bone s chest but an </a:t>
            </a:r>
            <a:r>
              <a:rPr lang="en-US" sz="2400" dirty="0" err="1"/>
              <a:t>accur</a:t>
            </a:r>
            <a:r>
              <a:rPr lang="en-US" sz="2400" dirty="0"/>
              <a:t> </a:t>
            </a:r>
            <a:r>
              <a:rPr lang="en-US" sz="2400" dirty="0" err="1"/>
              <a:t>copi</a:t>
            </a:r>
            <a:r>
              <a:rPr lang="en-US" sz="2400" dirty="0"/>
              <a:t> </a:t>
            </a:r>
            <a:r>
              <a:rPr lang="en-US" sz="2400" dirty="0" err="1"/>
              <a:t>complet</a:t>
            </a:r>
            <a:r>
              <a:rPr lang="en-US" sz="2400" dirty="0"/>
              <a:t> in all thing name and height and sound with the </a:t>
            </a:r>
            <a:r>
              <a:rPr lang="en-US" sz="2400" dirty="0" err="1"/>
              <a:t>singl</a:t>
            </a:r>
            <a:r>
              <a:rPr lang="en-US" sz="2400" dirty="0"/>
              <a:t> except of the red cross and the written note </a:t>
            </a:r>
          </a:p>
          <a:p>
            <a:r>
              <a:rPr lang="en-US" sz="2400" dirty="0"/>
              <a:t>. </a:t>
            </a:r>
            <a:endParaRPr lang="en-US" sz="2667" dirty="0"/>
          </a:p>
        </p:txBody>
      </p:sp>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68</a:t>
            </a:fld>
            <a:endParaRPr lang="zh-TW" altLang="en-US"/>
          </a:p>
        </p:txBody>
      </p:sp>
    </p:spTree>
    <p:extLst>
      <p:ext uri="{BB962C8B-B14F-4D97-AF65-F5344CB8AC3E}">
        <p14:creationId xmlns:p14="http://schemas.microsoft.com/office/powerpoint/2010/main" val="404396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828801" y="3835400"/>
            <a:ext cx="8945316" cy="1422400"/>
          </a:xfrm>
          <a:prstGeom prst="rect">
            <a:avLst/>
          </a:prstGeom>
        </p:spPr>
      </p:pic>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6" name="頁尾版面配置區 5"/>
          <p:cNvSpPr>
            <a:spLocks noGrp="1"/>
          </p:cNvSpPr>
          <p:nvPr>
            <p:ph type="ftr" sz="quarter" idx="11"/>
          </p:nvPr>
        </p:nvSpPr>
        <p:spPr/>
        <p:txBody>
          <a:bodyPr/>
          <a:lstStyle/>
          <a:p>
            <a:r>
              <a:rPr lang="en-US" altLang="zh-TW" smtClean="0"/>
              <a:t>NTUT CSIE</a:t>
            </a:r>
            <a:endParaRPr lang="zh-TW" altLang="en-US"/>
          </a:p>
        </p:txBody>
      </p:sp>
      <p:sp>
        <p:nvSpPr>
          <p:cNvPr id="7" name="投影片編號版面配置區 6"/>
          <p:cNvSpPr>
            <a:spLocks noGrp="1"/>
          </p:cNvSpPr>
          <p:nvPr>
            <p:ph type="sldNum" sz="quarter" idx="12"/>
          </p:nvPr>
        </p:nvSpPr>
        <p:spPr/>
        <p:txBody>
          <a:bodyPr/>
          <a:lstStyle/>
          <a:p>
            <a:fld id="{DAADB36E-EF5A-4F9F-B024-4E0D63E1172E}" type="slidenum">
              <a:rPr lang="zh-TW" altLang="en-US" smtClean="0"/>
              <a:t>69</a:t>
            </a:fld>
            <a:endParaRPr lang="zh-TW" altLang="en-US"/>
          </a:p>
        </p:txBody>
      </p:sp>
    </p:spTree>
    <p:extLst>
      <p:ext uri="{BB962C8B-B14F-4D97-AF65-F5344CB8AC3E}">
        <p14:creationId xmlns:p14="http://schemas.microsoft.com/office/powerpoint/2010/main" val="2837793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a:t>Regular </a:t>
            </a:r>
            <a:r>
              <a:rPr lang="en-US" dirty="0" smtClean="0"/>
              <a:t>Expressions: Disjunctions</a:t>
            </a:r>
            <a:endParaRPr lang="en-US" dirty="0"/>
          </a:p>
        </p:txBody>
      </p:sp>
      <p:sp>
        <p:nvSpPr>
          <p:cNvPr id="71683" name="Rectangle 3"/>
          <p:cNvSpPr>
            <a:spLocks noGrp="1" noChangeArrowheads="1"/>
          </p:cNvSpPr>
          <p:nvPr>
            <p:ph idx="1"/>
          </p:nvPr>
        </p:nvSpPr>
        <p:spPr>
          <a:xfrm>
            <a:off x="304800" y="1698626"/>
            <a:ext cx="10382251" cy="4879975"/>
          </a:xfrm>
        </p:spPr>
        <p:txBody>
          <a:bodyPr/>
          <a:lstStyle/>
          <a:p>
            <a:pPr eaLnBrk="1" hangingPunct="1"/>
            <a:r>
              <a:rPr lang="en-US" dirty="0" smtClean="0">
                <a:latin typeface="Calibri"/>
                <a:cs typeface="Calibri"/>
              </a:rPr>
              <a:t>Letters inside square brackets []</a:t>
            </a:r>
          </a:p>
          <a:p>
            <a:pPr eaLnBrk="1" hangingPunct="1"/>
            <a:endParaRPr lang="en-US" dirty="0">
              <a:latin typeface="Calibri"/>
              <a:cs typeface="Calibri"/>
            </a:endParaRPr>
          </a:p>
          <a:p>
            <a:pPr eaLnBrk="1" hangingPunct="1"/>
            <a:endParaRPr lang="en-US" dirty="0" smtClean="0">
              <a:latin typeface="Calibri"/>
              <a:cs typeface="Calibri"/>
            </a:endParaRPr>
          </a:p>
          <a:p>
            <a:pPr marL="0" indent="0">
              <a:buNone/>
            </a:pPr>
            <a:endParaRPr lang="en-US" dirty="0" smtClean="0">
              <a:latin typeface="Calibri"/>
              <a:cs typeface="Calibri"/>
            </a:endParaRPr>
          </a:p>
          <a:p>
            <a:r>
              <a:rPr lang="en-US" dirty="0" smtClean="0"/>
              <a:t>Ranges</a:t>
            </a:r>
            <a:r>
              <a:rPr lang="en-US" sz="2667" dirty="0"/>
              <a:t> </a:t>
            </a:r>
            <a:r>
              <a:rPr lang="en-US" dirty="0">
                <a:solidFill>
                  <a:srgbClr val="CC0000"/>
                </a:solidFill>
                <a:latin typeface="Courier" charset="0"/>
              </a:rPr>
              <a:t>[A-Z]</a:t>
            </a:r>
          </a:p>
          <a:p>
            <a:pPr eaLnBrk="1" hangingPunct="1"/>
            <a:endParaRPr lang="en-US" dirty="0" smtClean="0">
              <a:latin typeface="Calibri"/>
              <a:cs typeface="Calibri"/>
            </a:endParaRPr>
          </a:p>
          <a:p>
            <a:pPr marL="0" indent="0">
              <a:buNone/>
            </a:pPr>
            <a:r>
              <a:rPr lang="en-US" dirty="0" smtClean="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03040771"/>
              </p:ext>
            </p:extLst>
          </p:nvPr>
        </p:nvGraphicFramePr>
        <p:xfrm>
          <a:off x="2032000" y="2244035"/>
          <a:ext cx="8128000" cy="1463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487680">
                <a:tc>
                  <a:txBody>
                    <a:bodyPr/>
                    <a:lstStyle/>
                    <a:p>
                      <a:r>
                        <a:rPr lang="en-US" sz="2400" dirty="0" smtClean="0"/>
                        <a:t>Pattern</a:t>
                      </a:r>
                      <a:endParaRPr lang="en-US" sz="2400" dirty="0"/>
                    </a:p>
                  </a:txBody>
                  <a:tcPr marL="121920" marR="121920" marT="60960" marB="60960"/>
                </a:tc>
                <a:tc>
                  <a:txBody>
                    <a:bodyPr/>
                    <a:lstStyle/>
                    <a:p>
                      <a:r>
                        <a:rPr lang="en-US" sz="2400" dirty="0" smtClean="0"/>
                        <a:t>Matches</a:t>
                      </a:r>
                      <a:endParaRPr lang="en-US" sz="2400" dirty="0"/>
                    </a:p>
                  </a:txBody>
                  <a:tcPr marL="121920" marR="121920" marT="60960" marB="60960"/>
                </a:tc>
                <a:extLst>
                  <a:ext uri="{0D108BD9-81ED-4DB2-BD59-A6C34878D82A}">
                    <a16:rowId xmlns:a16="http://schemas.microsoft.com/office/drawing/2014/main" val="10000"/>
                  </a:ext>
                </a:extLst>
              </a:tr>
              <a:tr h="487680">
                <a:tc>
                  <a:txBody>
                    <a:bodyPr/>
                    <a:lstStyle/>
                    <a:p>
                      <a:r>
                        <a:rPr lang="en-US" sz="2400" dirty="0" smtClean="0">
                          <a:solidFill>
                            <a:srgbClr val="CC0000"/>
                          </a:solidFill>
                          <a:latin typeface="Courier"/>
                          <a:cs typeface="Courier"/>
                        </a:rPr>
                        <a:t>[</a:t>
                      </a:r>
                      <a:r>
                        <a:rPr lang="en-US" sz="2400" dirty="0" err="1" smtClean="0">
                          <a:solidFill>
                            <a:srgbClr val="CC0000"/>
                          </a:solidFill>
                          <a:latin typeface="Courier"/>
                          <a:cs typeface="Courier"/>
                        </a:rPr>
                        <a:t>wW</a:t>
                      </a:r>
                      <a:r>
                        <a:rPr lang="en-US" sz="2400" dirty="0" smtClean="0">
                          <a:solidFill>
                            <a:srgbClr val="CC0000"/>
                          </a:solidFill>
                          <a:latin typeface="Courier"/>
                          <a:cs typeface="Courier"/>
                        </a:rPr>
                        <a:t>]</a:t>
                      </a:r>
                      <a:r>
                        <a:rPr lang="en-US" sz="2400" dirty="0" err="1" smtClean="0">
                          <a:solidFill>
                            <a:srgbClr val="CC0000"/>
                          </a:solidFill>
                          <a:latin typeface="Courier"/>
                          <a:cs typeface="Courier"/>
                        </a:rPr>
                        <a:t>oodchuck</a:t>
                      </a:r>
                      <a:endParaRPr lang="en-US" sz="2400" dirty="0"/>
                    </a:p>
                  </a:txBody>
                  <a:tcPr marL="121920" marR="121920" marT="60960" marB="60960"/>
                </a:tc>
                <a:tc>
                  <a:txBody>
                    <a:bodyPr/>
                    <a:lstStyle/>
                    <a:p>
                      <a:r>
                        <a:rPr lang="en-US" sz="2400" dirty="0" smtClean="0"/>
                        <a:t>Woodchuck,</a:t>
                      </a:r>
                      <a:r>
                        <a:rPr lang="en-US" sz="2400" baseline="0" dirty="0" smtClean="0"/>
                        <a:t> woodchuck</a:t>
                      </a:r>
                      <a:endParaRPr lang="en-US" sz="2400" dirty="0"/>
                    </a:p>
                  </a:txBody>
                  <a:tcPr marL="121920" marR="121920" marT="60960" marB="60960"/>
                </a:tc>
                <a:extLst>
                  <a:ext uri="{0D108BD9-81ED-4DB2-BD59-A6C34878D82A}">
                    <a16:rowId xmlns:a16="http://schemas.microsoft.com/office/drawing/2014/main" val="10001"/>
                  </a:ext>
                </a:extLst>
              </a:tr>
              <a:tr h="487680">
                <a:tc>
                  <a:txBody>
                    <a:bodyPr/>
                    <a:lstStyle/>
                    <a:p>
                      <a:r>
                        <a:rPr lang="en-US" sz="2400" dirty="0" smtClean="0">
                          <a:solidFill>
                            <a:srgbClr val="CC0000"/>
                          </a:solidFill>
                          <a:latin typeface="Courier"/>
                          <a:cs typeface="Courier"/>
                        </a:rPr>
                        <a:t>[1234567890]	</a:t>
                      </a:r>
                      <a:endParaRPr lang="en-US" sz="2400" dirty="0"/>
                    </a:p>
                  </a:txBody>
                  <a:tcPr marL="121920" marR="121920" marT="60960" marB="60960"/>
                </a:tc>
                <a:tc>
                  <a:txBody>
                    <a:bodyPr/>
                    <a:lstStyle/>
                    <a:p>
                      <a:r>
                        <a:rPr lang="en-US" sz="2400" dirty="0" smtClean="0"/>
                        <a:t>Any digit</a:t>
                      </a:r>
                      <a:endParaRPr lang="en-US" sz="2400" dirty="0"/>
                    </a:p>
                  </a:txBody>
                  <a:tcPr marL="121920" marR="121920" marT="60960" marB="60960"/>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61813354"/>
              </p:ext>
            </p:extLst>
          </p:nvPr>
        </p:nvGraphicFramePr>
        <p:xfrm>
          <a:off x="838200" y="4252484"/>
          <a:ext cx="10667999" cy="1950720"/>
        </p:xfrm>
        <a:graphic>
          <a:graphicData uri="http://schemas.openxmlformats.org/drawingml/2006/table">
            <a:tbl>
              <a:tblPr firstRow="1" bandRow="1">
                <a:tableStyleId>{5C22544A-7EE6-4342-B048-85BDC9FD1C3A}</a:tableStyleId>
              </a:tblPr>
              <a:tblGrid>
                <a:gridCol w="1741713">
                  <a:extLst>
                    <a:ext uri="{9D8B030D-6E8A-4147-A177-3AD203B41FA5}">
                      <a16:colId xmlns:a16="http://schemas.microsoft.com/office/drawing/2014/main" val="20000"/>
                    </a:ext>
                  </a:extLst>
                </a:gridCol>
                <a:gridCol w="2830287">
                  <a:extLst>
                    <a:ext uri="{9D8B030D-6E8A-4147-A177-3AD203B41FA5}">
                      <a16:colId xmlns:a16="http://schemas.microsoft.com/office/drawing/2014/main" val="20001"/>
                    </a:ext>
                  </a:extLst>
                </a:gridCol>
                <a:gridCol w="6095999">
                  <a:extLst>
                    <a:ext uri="{9D8B030D-6E8A-4147-A177-3AD203B41FA5}">
                      <a16:colId xmlns:a16="http://schemas.microsoft.com/office/drawing/2014/main" val="20002"/>
                    </a:ext>
                  </a:extLst>
                </a:gridCol>
              </a:tblGrid>
              <a:tr h="487680">
                <a:tc>
                  <a:txBody>
                    <a:bodyPr/>
                    <a:lstStyle/>
                    <a:p>
                      <a:r>
                        <a:rPr lang="en-US" sz="2400" dirty="0" smtClean="0"/>
                        <a:t>Pattern</a:t>
                      </a:r>
                      <a:endParaRPr lang="en-US" sz="2400" dirty="0"/>
                    </a:p>
                  </a:txBody>
                  <a:tcPr marL="121920" marR="121920" marT="60960" marB="60960"/>
                </a:tc>
                <a:tc>
                  <a:txBody>
                    <a:bodyPr/>
                    <a:lstStyle/>
                    <a:p>
                      <a:r>
                        <a:rPr lang="en-US" sz="2400" dirty="0" smtClean="0"/>
                        <a:t>Matches</a:t>
                      </a:r>
                      <a:endParaRPr lang="en-US" sz="2400" dirty="0"/>
                    </a:p>
                  </a:txBody>
                  <a:tcPr marL="121920" marR="121920" marT="60960" marB="60960"/>
                </a:tc>
                <a:tc>
                  <a:txBody>
                    <a:bodyPr/>
                    <a:lstStyle/>
                    <a:p>
                      <a:endParaRPr lang="en-US" sz="2400" dirty="0"/>
                    </a:p>
                  </a:txBody>
                  <a:tcPr marL="121920" marR="121920" marT="60960" marB="60960"/>
                </a:tc>
                <a:extLst>
                  <a:ext uri="{0D108BD9-81ED-4DB2-BD59-A6C34878D82A}">
                    <a16:rowId xmlns:a16="http://schemas.microsoft.com/office/drawing/2014/main" val="10000"/>
                  </a:ext>
                </a:extLst>
              </a:tr>
              <a:tr h="487680">
                <a:tc>
                  <a:txBody>
                    <a:bodyPr/>
                    <a:lstStyle/>
                    <a:p>
                      <a:r>
                        <a:rPr lang="en-US" sz="2400" dirty="0" smtClean="0">
                          <a:solidFill>
                            <a:srgbClr val="CC0000"/>
                          </a:solidFill>
                          <a:latin typeface="Courier"/>
                          <a:cs typeface="Courier"/>
                        </a:rPr>
                        <a:t>[A-Z]</a:t>
                      </a:r>
                      <a:endParaRPr lang="en-US" sz="2400" dirty="0"/>
                    </a:p>
                  </a:txBody>
                  <a:tcPr marL="121920" marR="121920" marT="60960" marB="60960"/>
                </a:tc>
                <a:tc>
                  <a:txBody>
                    <a:bodyPr/>
                    <a:lstStyle/>
                    <a:p>
                      <a:r>
                        <a:rPr lang="en-US" sz="2400" dirty="0" smtClean="0"/>
                        <a:t>An upper case letter</a:t>
                      </a:r>
                      <a:endParaRPr lang="en-US" sz="2400" dirty="0"/>
                    </a:p>
                  </a:txBody>
                  <a:tcPr marL="121920" marR="121920" marT="60960" marB="60960"/>
                </a:tc>
                <a:tc>
                  <a:txBody>
                    <a:bodyPr/>
                    <a:lstStyle/>
                    <a:p>
                      <a:r>
                        <a:rPr lang="en-US" sz="2400" u="sng" dirty="0" smtClean="0">
                          <a:solidFill>
                            <a:srgbClr val="3366FF"/>
                          </a:solidFill>
                          <a:latin typeface="Courier"/>
                          <a:cs typeface="Courier"/>
                        </a:rPr>
                        <a:t>D</a:t>
                      </a:r>
                      <a:r>
                        <a:rPr lang="en-US" sz="2400" dirty="0" smtClean="0">
                          <a:latin typeface="Courier"/>
                          <a:cs typeface="Courier"/>
                        </a:rPr>
                        <a:t>renched Blossoms</a:t>
                      </a:r>
                      <a:endParaRPr lang="en-US" sz="2400" dirty="0">
                        <a:latin typeface="Courier"/>
                        <a:cs typeface="Courier"/>
                      </a:endParaRPr>
                    </a:p>
                  </a:txBody>
                  <a:tcPr marL="121920" marR="121920" marT="60960" marB="60960"/>
                </a:tc>
                <a:extLst>
                  <a:ext uri="{0D108BD9-81ED-4DB2-BD59-A6C34878D82A}">
                    <a16:rowId xmlns:a16="http://schemas.microsoft.com/office/drawing/2014/main" val="10001"/>
                  </a:ext>
                </a:extLst>
              </a:tr>
              <a:tr h="487680">
                <a:tc>
                  <a:txBody>
                    <a:bodyPr/>
                    <a:lstStyle/>
                    <a:p>
                      <a:r>
                        <a:rPr lang="en-US" sz="2400" dirty="0" smtClean="0">
                          <a:solidFill>
                            <a:srgbClr val="CC0000"/>
                          </a:solidFill>
                          <a:latin typeface="Courier"/>
                          <a:cs typeface="Courier"/>
                        </a:rPr>
                        <a:t>[a-z]</a:t>
                      </a:r>
                      <a:endParaRPr lang="en-US" sz="2400" dirty="0"/>
                    </a:p>
                  </a:txBody>
                  <a:tcPr marL="121920" marR="121920" marT="60960" marB="60960"/>
                </a:tc>
                <a:tc>
                  <a:txBody>
                    <a:bodyPr/>
                    <a:lstStyle/>
                    <a:p>
                      <a:r>
                        <a:rPr lang="en-US" sz="2400" dirty="0" smtClean="0"/>
                        <a:t>A lower case letter</a:t>
                      </a:r>
                      <a:endParaRPr lang="en-US" sz="2400" dirty="0"/>
                    </a:p>
                  </a:txBody>
                  <a:tcPr marL="121920" marR="121920" marT="60960" marB="60960"/>
                </a:tc>
                <a:tc>
                  <a:txBody>
                    <a:bodyPr/>
                    <a:lstStyle/>
                    <a:p>
                      <a:r>
                        <a:rPr lang="en-US" sz="2400" u="sng" dirty="0" smtClean="0">
                          <a:solidFill>
                            <a:srgbClr val="3366FF"/>
                          </a:solidFill>
                          <a:latin typeface="Courier"/>
                          <a:cs typeface="Courier"/>
                        </a:rPr>
                        <a:t>m</a:t>
                      </a:r>
                      <a:r>
                        <a:rPr lang="en-US" sz="2400" dirty="0" smtClean="0">
                          <a:latin typeface="Courier"/>
                          <a:cs typeface="Courier"/>
                        </a:rPr>
                        <a:t>y beans were impatient</a:t>
                      </a:r>
                      <a:endParaRPr lang="en-US" sz="2400" dirty="0">
                        <a:latin typeface="Courier"/>
                        <a:cs typeface="Courier"/>
                      </a:endParaRPr>
                    </a:p>
                  </a:txBody>
                  <a:tcPr marL="121920" marR="121920" marT="60960" marB="60960"/>
                </a:tc>
                <a:extLst>
                  <a:ext uri="{0D108BD9-81ED-4DB2-BD59-A6C34878D82A}">
                    <a16:rowId xmlns:a16="http://schemas.microsoft.com/office/drawing/2014/main" val="10002"/>
                  </a:ext>
                </a:extLst>
              </a:tr>
              <a:tr h="487680">
                <a:tc>
                  <a:txBody>
                    <a:bodyPr/>
                    <a:lstStyle/>
                    <a:p>
                      <a:r>
                        <a:rPr lang="en-US" sz="2400" dirty="0" smtClean="0">
                          <a:solidFill>
                            <a:srgbClr val="CC0000"/>
                          </a:solidFill>
                          <a:latin typeface="Courier"/>
                          <a:cs typeface="Courier"/>
                        </a:rPr>
                        <a:t>[0-9]</a:t>
                      </a:r>
                      <a:endParaRPr lang="en-US" sz="2400" dirty="0"/>
                    </a:p>
                  </a:txBody>
                  <a:tcPr marL="121920" marR="121920" marT="60960" marB="60960"/>
                </a:tc>
                <a:tc>
                  <a:txBody>
                    <a:bodyPr/>
                    <a:lstStyle/>
                    <a:p>
                      <a:r>
                        <a:rPr lang="en-US" sz="2400" dirty="0" smtClean="0"/>
                        <a:t>A single</a:t>
                      </a:r>
                      <a:r>
                        <a:rPr lang="en-US" sz="2400" baseline="0" dirty="0" smtClean="0"/>
                        <a:t> digit</a:t>
                      </a:r>
                      <a:endParaRPr lang="en-US" sz="2400" dirty="0"/>
                    </a:p>
                  </a:txBody>
                  <a:tcPr marL="121920" marR="121920" marT="60960" marB="60960"/>
                </a:tc>
                <a:tc>
                  <a:txBody>
                    <a:bodyPr/>
                    <a:lstStyle/>
                    <a:p>
                      <a:r>
                        <a:rPr lang="en-US" sz="2400" dirty="0" smtClean="0">
                          <a:latin typeface="Courier"/>
                          <a:cs typeface="Courier"/>
                        </a:rPr>
                        <a:t>Chapter </a:t>
                      </a:r>
                      <a:r>
                        <a:rPr lang="en-US" sz="2400" u="sng" dirty="0" smtClean="0">
                          <a:solidFill>
                            <a:srgbClr val="3366FF"/>
                          </a:solidFill>
                          <a:latin typeface="Courier"/>
                          <a:cs typeface="Courier"/>
                        </a:rPr>
                        <a:t>1</a:t>
                      </a:r>
                      <a:r>
                        <a:rPr lang="en-US" sz="2400" dirty="0" smtClean="0">
                          <a:latin typeface="Courier"/>
                          <a:cs typeface="Courier"/>
                        </a:rPr>
                        <a:t>: Down the Rabbit Hole</a:t>
                      </a:r>
                      <a:endParaRPr lang="en-US" sz="2400" dirty="0">
                        <a:latin typeface="Courier"/>
                        <a:cs typeface="Courier"/>
                      </a:endParaRPr>
                    </a:p>
                  </a:txBody>
                  <a:tcPr marL="121920" marR="121920" marT="60960" marB="60960"/>
                </a:tc>
                <a:extLst>
                  <a:ext uri="{0D108BD9-81ED-4DB2-BD59-A6C34878D82A}">
                    <a16:rowId xmlns:a16="http://schemas.microsoft.com/office/drawing/2014/main" val="10003"/>
                  </a:ext>
                </a:extLst>
              </a:tr>
            </a:tbl>
          </a:graphicData>
        </a:graphic>
      </p:graphicFrame>
      <p:sp>
        <p:nvSpPr>
          <p:cNvPr id="3" name="日期版面配置區 2"/>
          <p:cNvSpPr>
            <a:spLocks noGrp="1"/>
          </p:cNvSpPr>
          <p:nvPr>
            <p:ph type="dt" sz="half" idx="10"/>
          </p:nvPr>
        </p:nvSpPr>
        <p:spPr/>
        <p:txBody>
          <a:bodyPr/>
          <a:lstStyle/>
          <a:p>
            <a:r>
              <a:rPr lang="en-US" altLang="zh-TW" smtClean="0"/>
              <a:t>NLP &amp; TM, Spring 2024</a:t>
            </a:r>
            <a:endParaRPr lang="zh-TW" altLang="en-US"/>
          </a:p>
        </p:txBody>
      </p:sp>
      <p:sp>
        <p:nvSpPr>
          <p:cNvPr id="4" name="頁尾版面配置區 3"/>
          <p:cNvSpPr>
            <a:spLocks noGrp="1"/>
          </p:cNvSpPr>
          <p:nvPr>
            <p:ph type="ftr" sz="quarter" idx="11"/>
          </p:nvPr>
        </p:nvSpPr>
        <p:spPr/>
        <p:txBody>
          <a:bodyPr/>
          <a:lstStyle/>
          <a:p>
            <a:r>
              <a:rPr lang="en-US" altLang="zh-TW" smtClean="0"/>
              <a:t>NTUT CSIE</a:t>
            </a:r>
            <a:endParaRPr lang="zh-TW" altLang="en-US"/>
          </a:p>
        </p:txBody>
      </p:sp>
      <p:sp>
        <p:nvSpPr>
          <p:cNvPr id="5" name="投影片編號版面配置區 4"/>
          <p:cNvSpPr>
            <a:spLocks noGrp="1"/>
          </p:cNvSpPr>
          <p:nvPr>
            <p:ph type="sldNum" sz="quarter" idx="12"/>
          </p:nvPr>
        </p:nvSpPr>
        <p:spPr/>
        <p:txBody>
          <a:bodyPr/>
          <a:lstStyle/>
          <a:p>
            <a:fld id="{DAADB36E-EF5A-4F9F-B024-4E0D63E1172E}" type="slidenum">
              <a:rPr lang="zh-TW" altLang="en-US" smtClean="0"/>
              <a:t>7</a:t>
            </a:fld>
            <a:endParaRPr lang="zh-TW" altLang="en-US"/>
          </a:p>
        </p:txBody>
      </p:sp>
    </p:spTree>
    <p:extLst>
      <p:ext uri="{BB962C8B-B14F-4D97-AF65-F5344CB8AC3E}">
        <p14:creationId xmlns:p14="http://schemas.microsoft.com/office/powerpoint/2010/main" val="424625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711200" y="159603"/>
            <a:ext cx="10444480" cy="1237397"/>
          </a:xfrm>
        </p:spPr>
        <p:txBody>
          <a:bodyPr>
            <a:normAutofit fontScale="90000"/>
          </a:bodyPr>
          <a:lstStyle/>
          <a:p>
            <a:r>
              <a:rPr lang="en-US" dirty="0"/>
              <a:t>Dealing with complex morphology is necessary for many languages</a:t>
            </a:r>
          </a:p>
        </p:txBody>
      </p:sp>
      <p:sp>
        <p:nvSpPr>
          <p:cNvPr id="53251" name="Rectangle 3"/>
          <p:cNvSpPr>
            <a:spLocks noGrp="1" noChangeArrowheads="1"/>
          </p:cNvSpPr>
          <p:nvPr>
            <p:ph idx="1"/>
          </p:nvPr>
        </p:nvSpPr>
        <p:spPr>
          <a:xfrm>
            <a:off x="406400" y="1803400"/>
            <a:ext cx="11582400" cy="4894997"/>
          </a:xfrm>
        </p:spPr>
        <p:txBody>
          <a:bodyPr>
            <a:normAutofit/>
          </a:bodyPr>
          <a:lstStyle/>
          <a:p>
            <a:pPr lvl="1"/>
            <a:r>
              <a:rPr lang="en-US" dirty="0"/>
              <a:t>e</a:t>
            </a:r>
            <a:r>
              <a:rPr lang="en-US" sz="3200" dirty="0"/>
              <a:t>.g., the Turkish word:</a:t>
            </a:r>
          </a:p>
          <a:p>
            <a:pPr lvl="1"/>
            <a:r>
              <a:rPr lang="en-US" sz="3200" dirty="0" err="1">
                <a:solidFill>
                  <a:srgbClr val="FF0000"/>
                </a:solidFill>
              </a:rPr>
              <a:t>Uygarlastiramadiklarimizdanmissinizcasina</a:t>
            </a:r>
            <a:endParaRPr lang="en-US" sz="3200" dirty="0">
              <a:solidFill>
                <a:srgbClr val="FF0000"/>
              </a:solidFill>
            </a:endParaRPr>
          </a:p>
          <a:p>
            <a:pPr lvl="1"/>
            <a:r>
              <a:rPr lang="en-US" sz="3200" dirty="0"/>
              <a:t>`(behaving) as if you are among those whom we could not civilize’</a:t>
            </a:r>
          </a:p>
          <a:p>
            <a:pPr lvl="1"/>
            <a:r>
              <a:rPr lang="en-US" sz="3200" dirty="0" err="1">
                <a:solidFill>
                  <a:srgbClr val="FF0000"/>
                </a:solidFill>
              </a:rPr>
              <a:t>Uygar</a:t>
            </a:r>
            <a:r>
              <a:rPr lang="en-US" sz="3200" dirty="0">
                <a:solidFill>
                  <a:srgbClr val="FF0000"/>
                </a:solidFill>
              </a:rPr>
              <a:t> </a:t>
            </a:r>
            <a:r>
              <a:rPr lang="en-US" sz="3200" dirty="0"/>
              <a:t>`civilized’ + </a:t>
            </a:r>
            <a:r>
              <a:rPr lang="en-US" sz="3200" dirty="0" err="1">
                <a:solidFill>
                  <a:srgbClr val="FF0000"/>
                </a:solidFill>
              </a:rPr>
              <a:t>las</a:t>
            </a:r>
            <a:r>
              <a:rPr lang="en-US" sz="3200" dirty="0">
                <a:solidFill>
                  <a:srgbClr val="FF0000"/>
                </a:solidFill>
              </a:rPr>
              <a:t> </a:t>
            </a:r>
            <a:r>
              <a:rPr lang="en-US" sz="3200" dirty="0"/>
              <a:t>`become’ </a:t>
            </a:r>
          </a:p>
          <a:p>
            <a:pPr lvl="2">
              <a:buFont typeface="Wingdings" charset="2"/>
              <a:buNone/>
            </a:pPr>
            <a:r>
              <a:rPr lang="en-US" sz="2667" dirty="0"/>
              <a:t>+ </a:t>
            </a:r>
            <a:r>
              <a:rPr lang="en-US" sz="2667" dirty="0" err="1">
                <a:solidFill>
                  <a:srgbClr val="FF0000"/>
                </a:solidFill>
              </a:rPr>
              <a:t>tir</a:t>
            </a:r>
            <a:r>
              <a:rPr lang="en-US" sz="2667" dirty="0">
                <a:solidFill>
                  <a:srgbClr val="FF0000"/>
                </a:solidFill>
              </a:rPr>
              <a:t> </a:t>
            </a:r>
            <a:r>
              <a:rPr lang="en-US" sz="2667" dirty="0"/>
              <a:t>`cause’ + </a:t>
            </a:r>
            <a:r>
              <a:rPr lang="en-US" sz="2667" dirty="0" err="1">
                <a:solidFill>
                  <a:srgbClr val="FF0000"/>
                </a:solidFill>
              </a:rPr>
              <a:t>ama</a:t>
            </a:r>
            <a:r>
              <a:rPr lang="en-US" sz="2667" dirty="0">
                <a:solidFill>
                  <a:srgbClr val="FF0000"/>
                </a:solidFill>
              </a:rPr>
              <a:t> </a:t>
            </a:r>
            <a:r>
              <a:rPr lang="en-US" sz="2667" dirty="0"/>
              <a:t>`not able’ </a:t>
            </a:r>
          </a:p>
          <a:p>
            <a:pPr lvl="2">
              <a:buFont typeface="Wingdings" charset="2"/>
              <a:buNone/>
            </a:pPr>
            <a:r>
              <a:rPr lang="en-US" sz="2667" dirty="0"/>
              <a:t>+ </a:t>
            </a:r>
            <a:r>
              <a:rPr lang="en-US" sz="2667" dirty="0" err="1">
                <a:solidFill>
                  <a:srgbClr val="FF0000"/>
                </a:solidFill>
              </a:rPr>
              <a:t>dik</a:t>
            </a:r>
            <a:r>
              <a:rPr lang="en-US" sz="2667" dirty="0">
                <a:solidFill>
                  <a:srgbClr val="FF0000"/>
                </a:solidFill>
              </a:rPr>
              <a:t> </a:t>
            </a:r>
            <a:r>
              <a:rPr lang="en-US" sz="2667" dirty="0"/>
              <a:t>`past’ + </a:t>
            </a:r>
            <a:r>
              <a:rPr lang="en-US" sz="2667" dirty="0" err="1">
                <a:solidFill>
                  <a:srgbClr val="FF0000"/>
                </a:solidFill>
              </a:rPr>
              <a:t>lar</a:t>
            </a:r>
            <a:r>
              <a:rPr lang="en-US" sz="2667" dirty="0">
                <a:solidFill>
                  <a:srgbClr val="FF0000"/>
                </a:solidFill>
              </a:rPr>
              <a:t> </a:t>
            </a:r>
            <a:r>
              <a:rPr lang="en-US" sz="2667" dirty="0"/>
              <a:t>‘plural’</a:t>
            </a:r>
          </a:p>
          <a:p>
            <a:pPr lvl="2">
              <a:buFont typeface="Wingdings" charset="2"/>
              <a:buNone/>
            </a:pPr>
            <a:r>
              <a:rPr lang="en-US" sz="2667" dirty="0"/>
              <a:t>+ </a:t>
            </a:r>
            <a:r>
              <a:rPr lang="en-US" sz="2667" dirty="0" err="1">
                <a:solidFill>
                  <a:srgbClr val="FF0000"/>
                </a:solidFill>
              </a:rPr>
              <a:t>imiz</a:t>
            </a:r>
            <a:r>
              <a:rPr lang="en-US" sz="2667" dirty="0">
                <a:solidFill>
                  <a:srgbClr val="FF0000"/>
                </a:solidFill>
              </a:rPr>
              <a:t> </a:t>
            </a:r>
            <a:r>
              <a:rPr lang="en-US" sz="2667" dirty="0"/>
              <a:t>‘p1pl’ + </a:t>
            </a:r>
            <a:r>
              <a:rPr lang="en-US" sz="2667" dirty="0" err="1">
                <a:solidFill>
                  <a:srgbClr val="FF0000"/>
                </a:solidFill>
              </a:rPr>
              <a:t>dan</a:t>
            </a:r>
            <a:r>
              <a:rPr lang="en-US" sz="2667" dirty="0">
                <a:solidFill>
                  <a:srgbClr val="FF0000"/>
                </a:solidFill>
              </a:rPr>
              <a:t> </a:t>
            </a:r>
            <a:r>
              <a:rPr lang="en-US" sz="2667" dirty="0"/>
              <a:t>‘</a:t>
            </a:r>
            <a:r>
              <a:rPr lang="en-US" sz="2667" dirty="0" err="1"/>
              <a:t>abl</a:t>
            </a:r>
            <a:r>
              <a:rPr lang="en-US" sz="2667" dirty="0"/>
              <a:t>’ </a:t>
            </a:r>
          </a:p>
          <a:p>
            <a:pPr lvl="2">
              <a:buFont typeface="Wingdings" charset="2"/>
              <a:buNone/>
            </a:pPr>
            <a:r>
              <a:rPr lang="en-US" sz="2667" dirty="0"/>
              <a:t>+ </a:t>
            </a:r>
            <a:r>
              <a:rPr lang="en-US" sz="2667" dirty="0" err="1">
                <a:solidFill>
                  <a:srgbClr val="FF0000"/>
                </a:solidFill>
              </a:rPr>
              <a:t>mis</a:t>
            </a:r>
            <a:r>
              <a:rPr lang="en-US" sz="2667" dirty="0">
                <a:solidFill>
                  <a:srgbClr val="FF0000"/>
                </a:solidFill>
              </a:rPr>
              <a:t> </a:t>
            </a:r>
            <a:r>
              <a:rPr lang="en-US" sz="2667" dirty="0"/>
              <a:t>‘past’ + </a:t>
            </a:r>
            <a:r>
              <a:rPr lang="en-US" sz="2667" dirty="0" err="1">
                <a:solidFill>
                  <a:srgbClr val="FF0000"/>
                </a:solidFill>
              </a:rPr>
              <a:t>siniz</a:t>
            </a:r>
            <a:r>
              <a:rPr lang="en-US" sz="2667" dirty="0">
                <a:solidFill>
                  <a:srgbClr val="FF0000"/>
                </a:solidFill>
              </a:rPr>
              <a:t> </a:t>
            </a:r>
            <a:r>
              <a:rPr lang="en-US" sz="2667" dirty="0"/>
              <a:t>‘2pl’ + </a:t>
            </a:r>
            <a:r>
              <a:rPr lang="en-US" sz="2667" dirty="0" err="1">
                <a:solidFill>
                  <a:srgbClr val="FF0000"/>
                </a:solidFill>
              </a:rPr>
              <a:t>casina</a:t>
            </a:r>
            <a:r>
              <a:rPr lang="en-US" sz="2667" dirty="0">
                <a:solidFill>
                  <a:srgbClr val="FF0000"/>
                </a:solidFill>
              </a:rPr>
              <a:t> </a:t>
            </a:r>
            <a:r>
              <a:rPr lang="en-US" sz="2667" dirty="0"/>
              <a:t>‘as if’ </a:t>
            </a:r>
          </a:p>
          <a:p>
            <a:pPr marL="0" indent="0">
              <a:buNone/>
            </a:pPr>
            <a:endParaRPr lang="en-US" dirty="0"/>
          </a:p>
        </p:txBody>
      </p:sp>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70</a:t>
            </a:fld>
            <a:endParaRPr lang="zh-TW" altLang="en-US"/>
          </a:p>
        </p:txBody>
      </p:sp>
    </p:spTree>
    <p:extLst>
      <p:ext uri="{BB962C8B-B14F-4D97-AF65-F5344CB8AC3E}">
        <p14:creationId xmlns:p14="http://schemas.microsoft.com/office/powerpoint/2010/main" val="1983185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a:xfrm>
            <a:off x="609600" y="1193800"/>
            <a:ext cx="11176000" cy="5892800"/>
          </a:xfrm>
        </p:spPr>
        <p:txBody>
          <a:bodyPr>
            <a:normAutofit/>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71</a:t>
            </a:fld>
            <a:endParaRPr lang="zh-TW" altLang="en-US"/>
          </a:p>
        </p:txBody>
      </p:sp>
    </p:spTree>
    <p:extLst>
      <p:ext uri="{BB962C8B-B14F-4D97-AF65-F5344CB8AC3E}">
        <p14:creationId xmlns:p14="http://schemas.microsoft.com/office/powerpoint/2010/main" val="322477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Thanks for </a:t>
            </a:r>
            <a:r>
              <a:rPr lang="en-US" altLang="zh-TW" smtClean="0"/>
              <a:t>Your Attention!</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72</a:t>
            </a:fld>
            <a:endParaRPr lang="zh-TW" altLang="en-US"/>
          </a:p>
        </p:txBody>
      </p:sp>
    </p:spTree>
    <p:extLst>
      <p:ext uri="{BB962C8B-B14F-4D97-AF65-F5344CB8AC3E}">
        <p14:creationId xmlns:p14="http://schemas.microsoft.com/office/powerpoint/2010/main" val="317294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828800" y="508000"/>
            <a:ext cx="10363200" cy="990600"/>
          </a:xfrm>
        </p:spPr>
        <p:txBody>
          <a:bodyPr/>
          <a:lstStyle/>
          <a:p>
            <a:pPr eaLnBrk="1" hangingPunct="1"/>
            <a:r>
              <a:rPr lang="en-US" dirty="0" smtClean="0"/>
              <a:t>Regular Expressions: Negation in Disjunction</a:t>
            </a:r>
            <a:endParaRPr lang="en-US" dirty="0"/>
          </a:p>
        </p:txBody>
      </p:sp>
      <p:sp>
        <p:nvSpPr>
          <p:cNvPr id="87043" name="Rectangle 3"/>
          <p:cNvSpPr>
            <a:spLocks noGrp="1" noChangeArrowheads="1"/>
          </p:cNvSpPr>
          <p:nvPr>
            <p:ph idx="1"/>
          </p:nvPr>
        </p:nvSpPr>
        <p:spPr>
          <a:xfrm>
            <a:off x="812800" y="1905001"/>
            <a:ext cx="10160000" cy="5486399"/>
          </a:xfrm>
        </p:spPr>
        <p:txBody>
          <a:bodyPr/>
          <a:lstStyle/>
          <a:p>
            <a:pPr eaLnBrk="1" hangingPunct="1"/>
            <a:r>
              <a:rPr lang="en-US" dirty="0" smtClean="0">
                <a:solidFill>
                  <a:srgbClr val="000000"/>
                </a:solidFill>
                <a:latin typeface="Calibri"/>
                <a:cs typeface="Calibri"/>
              </a:rPr>
              <a:t>Negations</a:t>
            </a:r>
            <a:r>
              <a:rPr lang="en-US" dirty="0" smtClean="0">
                <a:solidFill>
                  <a:srgbClr val="CC0000"/>
                </a:solidFill>
                <a:latin typeface="Courier" charset="0"/>
              </a:rPr>
              <a:t> [^</a:t>
            </a:r>
            <a:r>
              <a:rPr lang="en-US" dirty="0" err="1" smtClean="0">
                <a:solidFill>
                  <a:srgbClr val="CC0000"/>
                </a:solidFill>
                <a:latin typeface="Courier" charset="0"/>
              </a:rPr>
              <a:t>Ss</a:t>
            </a:r>
            <a:r>
              <a:rPr lang="en-US" dirty="0" smtClean="0">
                <a:solidFill>
                  <a:srgbClr val="CC0000"/>
                </a:solidFill>
                <a:latin typeface="Courier" charset="0"/>
              </a:rPr>
              <a:t>]</a:t>
            </a:r>
          </a:p>
          <a:p>
            <a:pPr lvl="1"/>
            <a:r>
              <a:rPr lang="en-US" dirty="0" smtClean="0">
                <a:latin typeface="Calibri"/>
                <a:cs typeface="Calibri"/>
              </a:rPr>
              <a:t>Carat means negation only when first in []</a:t>
            </a:r>
          </a:p>
          <a:p>
            <a:pPr eaLnBrk="1" hangingPunct="1"/>
            <a:endParaRPr lang="en-US" dirty="0"/>
          </a:p>
        </p:txBody>
      </p:sp>
      <p:graphicFrame>
        <p:nvGraphicFramePr>
          <p:cNvPr id="8" name="Table 7"/>
          <p:cNvGraphicFramePr>
            <a:graphicFrameLocks noGrp="1"/>
          </p:cNvGraphicFramePr>
          <p:nvPr>
            <p:extLst/>
          </p:nvPr>
        </p:nvGraphicFramePr>
        <p:xfrm>
          <a:off x="812800" y="3327400"/>
          <a:ext cx="10566400" cy="2472265"/>
        </p:xfrm>
        <a:graphic>
          <a:graphicData uri="http://schemas.openxmlformats.org/drawingml/2006/table">
            <a:tbl>
              <a:tblPr firstRow="1" bandRow="1">
                <a:tableStyleId>{5C22544A-7EE6-4342-B048-85BDC9FD1C3A}</a:tableStyleId>
              </a:tblPr>
              <a:tblGrid>
                <a:gridCol w="2113280">
                  <a:extLst>
                    <a:ext uri="{9D8B030D-6E8A-4147-A177-3AD203B41FA5}">
                      <a16:colId xmlns:a16="http://schemas.microsoft.com/office/drawing/2014/main" val="20000"/>
                    </a:ext>
                  </a:extLst>
                </a:gridCol>
                <a:gridCol w="3271520">
                  <a:extLst>
                    <a:ext uri="{9D8B030D-6E8A-4147-A177-3AD203B41FA5}">
                      <a16:colId xmlns:a16="http://schemas.microsoft.com/office/drawing/2014/main" val="20001"/>
                    </a:ext>
                  </a:extLst>
                </a:gridCol>
                <a:gridCol w="5181600">
                  <a:extLst>
                    <a:ext uri="{9D8B030D-6E8A-4147-A177-3AD203B41FA5}">
                      <a16:colId xmlns:a16="http://schemas.microsoft.com/office/drawing/2014/main" val="20002"/>
                    </a:ext>
                  </a:extLst>
                </a:gridCol>
              </a:tblGrid>
              <a:tr h="494453">
                <a:tc>
                  <a:txBody>
                    <a:bodyPr/>
                    <a:lstStyle/>
                    <a:p>
                      <a:r>
                        <a:rPr lang="en-US" sz="2400" dirty="0" smtClean="0"/>
                        <a:t>Pattern</a:t>
                      </a:r>
                      <a:endParaRPr lang="en-US" sz="2400" dirty="0"/>
                    </a:p>
                  </a:txBody>
                  <a:tcPr marL="121920" marR="121920" marT="60960" marB="60960"/>
                </a:tc>
                <a:tc>
                  <a:txBody>
                    <a:bodyPr/>
                    <a:lstStyle/>
                    <a:p>
                      <a:r>
                        <a:rPr lang="en-US" sz="2400" dirty="0" smtClean="0"/>
                        <a:t>Matches</a:t>
                      </a:r>
                      <a:endParaRPr lang="en-US" sz="2400" dirty="0"/>
                    </a:p>
                  </a:txBody>
                  <a:tcPr marL="121920" marR="121920" marT="60960" marB="60960"/>
                </a:tc>
                <a:tc>
                  <a:txBody>
                    <a:bodyPr/>
                    <a:lstStyle/>
                    <a:p>
                      <a:endParaRPr lang="en-US" sz="2400" dirty="0"/>
                    </a:p>
                  </a:txBody>
                  <a:tcPr marL="121920" marR="121920" marT="60960" marB="60960"/>
                </a:tc>
                <a:extLst>
                  <a:ext uri="{0D108BD9-81ED-4DB2-BD59-A6C34878D82A}">
                    <a16:rowId xmlns:a16="http://schemas.microsoft.com/office/drawing/2014/main" val="10000"/>
                  </a:ext>
                </a:extLst>
              </a:tr>
              <a:tr h="494453">
                <a:tc>
                  <a:txBody>
                    <a:bodyPr/>
                    <a:lstStyle/>
                    <a:p>
                      <a:r>
                        <a:rPr lang="en-US" sz="2400" dirty="0" smtClean="0">
                          <a:solidFill>
                            <a:srgbClr val="CC0000"/>
                          </a:solidFill>
                          <a:latin typeface="Courier"/>
                          <a:cs typeface="Courier"/>
                        </a:rPr>
                        <a:t>[^A-Z]</a:t>
                      </a:r>
                      <a:endParaRPr lang="en-US" sz="2400" dirty="0"/>
                    </a:p>
                  </a:txBody>
                  <a:tcPr marL="121920" marR="121920" marT="60960" marB="60960"/>
                </a:tc>
                <a:tc>
                  <a:txBody>
                    <a:bodyPr/>
                    <a:lstStyle/>
                    <a:p>
                      <a:r>
                        <a:rPr lang="en-US" sz="2400" dirty="0" smtClean="0"/>
                        <a:t>Not</a:t>
                      </a:r>
                      <a:r>
                        <a:rPr lang="en-US" sz="2400" baseline="0" dirty="0" smtClean="0"/>
                        <a:t> an </a:t>
                      </a:r>
                      <a:r>
                        <a:rPr lang="en-US" sz="2400" dirty="0" smtClean="0"/>
                        <a:t>upper case letter</a:t>
                      </a:r>
                      <a:endParaRPr lang="en-US" sz="2400" dirty="0"/>
                    </a:p>
                  </a:txBody>
                  <a:tcPr marL="121920" marR="121920" marT="60960" marB="60960"/>
                </a:tc>
                <a:tc>
                  <a:txBody>
                    <a:bodyPr/>
                    <a:lstStyle/>
                    <a:p>
                      <a:r>
                        <a:rPr lang="en-US" sz="2400" dirty="0" err="1" smtClean="0">
                          <a:latin typeface="Courier"/>
                          <a:cs typeface="Courier"/>
                        </a:rPr>
                        <a:t>O</a:t>
                      </a:r>
                      <a:r>
                        <a:rPr lang="en-US" sz="2400" u="sng" dirty="0" err="1" smtClean="0">
                          <a:solidFill>
                            <a:srgbClr val="3366FF"/>
                          </a:solidFill>
                          <a:latin typeface="Courier"/>
                          <a:cs typeface="Courier"/>
                        </a:rPr>
                        <a:t>y</a:t>
                      </a:r>
                      <a:r>
                        <a:rPr lang="en-US" sz="2400" dirty="0" err="1" smtClean="0">
                          <a:latin typeface="Courier"/>
                          <a:cs typeface="Courier"/>
                        </a:rPr>
                        <a:t>fn</a:t>
                      </a:r>
                      <a:r>
                        <a:rPr lang="en-US" sz="2400" dirty="0" smtClean="0">
                          <a:latin typeface="Courier"/>
                          <a:cs typeface="Courier"/>
                        </a:rPr>
                        <a:t> </a:t>
                      </a:r>
                      <a:r>
                        <a:rPr lang="en-US" sz="2400" dirty="0" err="1" smtClean="0">
                          <a:latin typeface="Courier"/>
                          <a:cs typeface="Courier"/>
                        </a:rPr>
                        <a:t>pripetchik</a:t>
                      </a:r>
                      <a:endParaRPr lang="en-US" sz="2400" dirty="0">
                        <a:latin typeface="Courier"/>
                        <a:cs typeface="Courier"/>
                      </a:endParaRPr>
                    </a:p>
                  </a:txBody>
                  <a:tcPr marL="121920" marR="121920" marT="60960" marB="60960"/>
                </a:tc>
                <a:extLst>
                  <a:ext uri="{0D108BD9-81ED-4DB2-BD59-A6C34878D82A}">
                    <a16:rowId xmlns:a16="http://schemas.microsoft.com/office/drawing/2014/main" val="10001"/>
                  </a:ext>
                </a:extLst>
              </a:tr>
              <a:tr h="494453">
                <a:tc>
                  <a:txBody>
                    <a:bodyPr/>
                    <a:lstStyle/>
                    <a:p>
                      <a:r>
                        <a:rPr lang="en-US" sz="2400" dirty="0" smtClean="0">
                          <a:solidFill>
                            <a:srgbClr val="CC0000"/>
                          </a:solidFill>
                          <a:latin typeface="Courier"/>
                          <a:cs typeface="Courier"/>
                        </a:rPr>
                        <a:t>[^</a:t>
                      </a:r>
                      <a:r>
                        <a:rPr lang="en-US" sz="2400" dirty="0" err="1" smtClean="0">
                          <a:solidFill>
                            <a:srgbClr val="CC0000"/>
                          </a:solidFill>
                          <a:latin typeface="Courier"/>
                          <a:cs typeface="Courier"/>
                        </a:rPr>
                        <a:t>Ss</a:t>
                      </a:r>
                      <a:r>
                        <a:rPr lang="en-US" sz="2400" dirty="0" smtClean="0">
                          <a:solidFill>
                            <a:srgbClr val="CC0000"/>
                          </a:solidFill>
                          <a:latin typeface="Courier"/>
                          <a:cs typeface="Courier"/>
                        </a:rPr>
                        <a:t>]	</a:t>
                      </a:r>
                      <a:endParaRPr lang="en-US" sz="2400" dirty="0"/>
                    </a:p>
                  </a:txBody>
                  <a:tcPr marL="121920" marR="121920" marT="60960" marB="60960"/>
                </a:tc>
                <a:tc>
                  <a:txBody>
                    <a:bodyPr/>
                    <a:lstStyle/>
                    <a:p>
                      <a:r>
                        <a:rPr lang="en-US" sz="2400" dirty="0" smtClean="0">
                          <a:solidFill>
                            <a:srgbClr val="000000"/>
                          </a:solidFill>
                        </a:rPr>
                        <a:t>Neither ‘S’ nor ‘s’</a:t>
                      </a:r>
                      <a:endParaRPr lang="en-US" sz="2400" dirty="0">
                        <a:solidFill>
                          <a:srgbClr val="000000"/>
                        </a:solidFill>
                      </a:endParaRPr>
                    </a:p>
                  </a:txBody>
                  <a:tcPr marL="121920" marR="121920" marT="60960" marB="60960"/>
                </a:tc>
                <a:tc>
                  <a:txBody>
                    <a:bodyPr/>
                    <a:lstStyle/>
                    <a:p>
                      <a:r>
                        <a:rPr lang="en-US" sz="2400" u="sng" dirty="0" smtClean="0">
                          <a:solidFill>
                            <a:srgbClr val="3366FF"/>
                          </a:solidFill>
                          <a:latin typeface="Courier"/>
                          <a:cs typeface="Courier"/>
                        </a:rPr>
                        <a:t>I</a:t>
                      </a:r>
                      <a:r>
                        <a:rPr lang="en-US" sz="2400" u="none" dirty="0" smtClean="0">
                          <a:solidFill>
                            <a:srgbClr val="000000"/>
                          </a:solidFill>
                          <a:latin typeface="Courier"/>
                          <a:cs typeface="Courier"/>
                        </a:rPr>
                        <a:t> have no exquisite reason”</a:t>
                      </a:r>
                      <a:endParaRPr lang="en-US" sz="2400" u="none" dirty="0">
                        <a:solidFill>
                          <a:srgbClr val="000000"/>
                        </a:solidFill>
                        <a:latin typeface="Courier"/>
                        <a:cs typeface="Courier"/>
                      </a:endParaRPr>
                    </a:p>
                  </a:txBody>
                  <a:tcPr marL="121920" marR="121920" marT="60960" marB="60960"/>
                </a:tc>
                <a:extLst>
                  <a:ext uri="{0D108BD9-81ED-4DB2-BD59-A6C34878D82A}">
                    <a16:rowId xmlns:a16="http://schemas.microsoft.com/office/drawing/2014/main" val="10002"/>
                  </a:ext>
                </a:extLst>
              </a:tr>
              <a:tr h="494453">
                <a:tc>
                  <a:txBody>
                    <a:bodyPr/>
                    <a:lstStyle/>
                    <a:p>
                      <a:r>
                        <a:rPr lang="en-US" sz="2400" dirty="0" smtClean="0">
                          <a:solidFill>
                            <a:srgbClr val="CC0000"/>
                          </a:solidFill>
                          <a:latin typeface="Courier"/>
                          <a:cs typeface="Courier"/>
                        </a:rPr>
                        <a:t>[^e^]</a:t>
                      </a:r>
                      <a:endParaRPr lang="en-US" sz="2400" dirty="0"/>
                    </a:p>
                  </a:txBody>
                  <a:tcPr marL="121920" marR="121920" marT="60960" marB="60960"/>
                </a:tc>
                <a:tc>
                  <a:txBody>
                    <a:bodyPr/>
                    <a:lstStyle/>
                    <a:p>
                      <a:r>
                        <a:rPr lang="en-US" sz="2400" dirty="0" smtClean="0"/>
                        <a:t>Neither e nor ^</a:t>
                      </a:r>
                      <a:endParaRPr lang="en-US" sz="2400" dirty="0"/>
                    </a:p>
                  </a:txBody>
                  <a:tcPr marL="121920" marR="121920" marT="60960" marB="60960"/>
                </a:tc>
                <a:tc>
                  <a:txBody>
                    <a:bodyPr/>
                    <a:lstStyle/>
                    <a:p>
                      <a:r>
                        <a:rPr lang="en-US" sz="2400" dirty="0" smtClean="0">
                          <a:latin typeface="Courier"/>
                          <a:cs typeface="Courier"/>
                        </a:rPr>
                        <a:t>Look h</a:t>
                      </a:r>
                      <a:r>
                        <a:rPr lang="en-US" sz="2400" u="sng" dirty="0" smtClean="0">
                          <a:solidFill>
                            <a:srgbClr val="3366FF"/>
                          </a:solidFill>
                          <a:latin typeface="Courier"/>
                          <a:cs typeface="Courier"/>
                        </a:rPr>
                        <a:t>e</a:t>
                      </a:r>
                      <a:r>
                        <a:rPr lang="en-US" sz="2400" dirty="0" smtClean="0">
                          <a:latin typeface="Courier"/>
                          <a:cs typeface="Courier"/>
                        </a:rPr>
                        <a:t>re</a:t>
                      </a:r>
                      <a:endParaRPr lang="en-US" sz="2400" dirty="0">
                        <a:latin typeface="Courier"/>
                        <a:cs typeface="Courier"/>
                      </a:endParaRPr>
                    </a:p>
                  </a:txBody>
                  <a:tcPr marL="121920" marR="121920" marT="60960" marB="60960"/>
                </a:tc>
                <a:extLst>
                  <a:ext uri="{0D108BD9-81ED-4DB2-BD59-A6C34878D82A}">
                    <a16:rowId xmlns:a16="http://schemas.microsoft.com/office/drawing/2014/main" val="10003"/>
                  </a:ext>
                </a:extLst>
              </a:tr>
              <a:tr h="4944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err="1" smtClean="0">
                          <a:solidFill>
                            <a:srgbClr val="CC0000"/>
                          </a:solidFill>
                          <a:latin typeface="Courier"/>
                          <a:cs typeface="Courier"/>
                        </a:rPr>
                        <a:t>a^b</a:t>
                      </a:r>
                      <a:endParaRPr lang="en-US" sz="2400" dirty="0" smtClean="0"/>
                    </a:p>
                  </a:txBody>
                  <a:tcPr marL="121920" marR="121920" marT="60960" marB="60960"/>
                </a:tc>
                <a:tc>
                  <a:txBody>
                    <a:bodyPr/>
                    <a:lstStyle/>
                    <a:p>
                      <a:r>
                        <a:rPr lang="en-US" sz="2400" dirty="0" smtClean="0"/>
                        <a:t>The pattern</a:t>
                      </a:r>
                      <a:r>
                        <a:rPr lang="en-US" sz="2400" baseline="0" dirty="0" smtClean="0"/>
                        <a:t> a</a:t>
                      </a:r>
                      <a:r>
                        <a:rPr lang="en-US" sz="2400" dirty="0" smtClean="0"/>
                        <a:t> carat</a:t>
                      </a:r>
                      <a:r>
                        <a:rPr lang="en-US" sz="2400" baseline="0" dirty="0" smtClean="0"/>
                        <a:t> b</a:t>
                      </a:r>
                      <a:endParaRPr lang="en-US" sz="2400" dirty="0"/>
                    </a:p>
                  </a:txBody>
                  <a:tcPr marL="121920" marR="121920" marT="60960" marB="60960"/>
                </a:tc>
                <a:tc>
                  <a:txBody>
                    <a:bodyPr/>
                    <a:lstStyle/>
                    <a:p>
                      <a:r>
                        <a:rPr lang="en-US" sz="2400" dirty="0" smtClean="0">
                          <a:latin typeface="Courier"/>
                          <a:cs typeface="Courier"/>
                        </a:rPr>
                        <a:t>Look up </a:t>
                      </a:r>
                      <a:r>
                        <a:rPr lang="en-US" sz="2400" u="sng" dirty="0" err="1" smtClean="0">
                          <a:solidFill>
                            <a:srgbClr val="3366FF"/>
                          </a:solidFill>
                          <a:latin typeface="Courier"/>
                          <a:cs typeface="Courier"/>
                        </a:rPr>
                        <a:t>a^b</a:t>
                      </a:r>
                      <a:r>
                        <a:rPr lang="en-US" sz="2400" u="sng" dirty="0" smtClean="0">
                          <a:solidFill>
                            <a:srgbClr val="3366FF"/>
                          </a:solidFill>
                          <a:latin typeface="Courier"/>
                          <a:cs typeface="Courier"/>
                        </a:rPr>
                        <a:t> </a:t>
                      </a:r>
                      <a:r>
                        <a:rPr lang="en-US" sz="2400" dirty="0" smtClean="0">
                          <a:latin typeface="Courier"/>
                          <a:cs typeface="Courier"/>
                        </a:rPr>
                        <a:t>now</a:t>
                      </a:r>
                      <a:endParaRPr lang="en-US" sz="2400" dirty="0">
                        <a:latin typeface="Courier"/>
                        <a:cs typeface="Courier"/>
                      </a:endParaRPr>
                    </a:p>
                  </a:txBody>
                  <a:tcPr marL="121920" marR="121920" marT="60960" marB="60960"/>
                </a:tc>
                <a:extLst>
                  <a:ext uri="{0D108BD9-81ED-4DB2-BD59-A6C34878D82A}">
                    <a16:rowId xmlns:a16="http://schemas.microsoft.com/office/drawing/2014/main" val="10004"/>
                  </a:ext>
                </a:extLst>
              </a:tr>
            </a:tbl>
          </a:graphicData>
        </a:graphic>
      </p:graphicFrame>
      <p:sp>
        <p:nvSpPr>
          <p:cNvPr id="2" name="日期版面配置區 1"/>
          <p:cNvSpPr>
            <a:spLocks noGrp="1"/>
          </p:cNvSpPr>
          <p:nvPr>
            <p:ph type="dt" sz="half" idx="10"/>
          </p:nvPr>
        </p:nvSpPr>
        <p:spPr/>
        <p:txBody>
          <a:bodyPr/>
          <a:lstStyle/>
          <a:p>
            <a:r>
              <a:rPr lang="en-US" altLang="zh-TW" smtClean="0"/>
              <a:t>NLP &amp; TM, Spring 2024</a:t>
            </a:r>
            <a:endParaRPr lang="zh-TW" altLang="en-US"/>
          </a:p>
        </p:txBody>
      </p:sp>
      <p:sp>
        <p:nvSpPr>
          <p:cNvPr id="3" name="頁尾版面配置區 2"/>
          <p:cNvSpPr>
            <a:spLocks noGrp="1"/>
          </p:cNvSpPr>
          <p:nvPr>
            <p:ph type="ftr" sz="quarter" idx="11"/>
          </p:nvPr>
        </p:nvSpPr>
        <p:spPr/>
        <p:txBody>
          <a:bodyPr/>
          <a:lstStyle/>
          <a:p>
            <a:r>
              <a:rPr lang="en-US" altLang="zh-TW" smtClean="0"/>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8</a:t>
            </a:fld>
            <a:endParaRPr lang="zh-TW" altLang="en-US"/>
          </a:p>
        </p:txBody>
      </p:sp>
    </p:spTree>
    <p:extLst>
      <p:ext uri="{BB962C8B-B14F-4D97-AF65-F5344CB8AC3E}">
        <p14:creationId xmlns:p14="http://schemas.microsoft.com/office/powerpoint/2010/main" val="102319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11200" y="203200"/>
            <a:ext cx="11480800" cy="990600"/>
          </a:xfrm>
        </p:spPr>
        <p:txBody>
          <a:bodyPr/>
          <a:lstStyle/>
          <a:p>
            <a:pPr eaLnBrk="1" hangingPunct="1"/>
            <a:r>
              <a:rPr lang="en-US" dirty="0"/>
              <a:t>Regular Expressions: Convenient aliases</a:t>
            </a:r>
          </a:p>
        </p:txBody>
      </p:sp>
      <p:sp>
        <p:nvSpPr>
          <p:cNvPr id="87043" name="Rectangle 3"/>
          <p:cNvSpPr>
            <a:spLocks noGrp="1" noChangeArrowheads="1"/>
          </p:cNvSpPr>
          <p:nvPr>
            <p:ph idx="1"/>
          </p:nvPr>
        </p:nvSpPr>
        <p:spPr>
          <a:xfrm>
            <a:off x="812800" y="1905001"/>
            <a:ext cx="10160000" cy="5486399"/>
          </a:xfrm>
        </p:spPr>
        <p:txBody>
          <a:bodyPr/>
          <a:lstStyle/>
          <a:p>
            <a:pPr eaLnBrk="1" hangingPunct="1"/>
            <a:endParaRPr lang="en-US" dirty="0"/>
          </a:p>
        </p:txBody>
      </p:sp>
      <p:graphicFrame>
        <p:nvGraphicFramePr>
          <p:cNvPr id="8" name="Table 7"/>
          <p:cNvGraphicFramePr>
            <a:graphicFrameLocks noGrp="1"/>
          </p:cNvGraphicFramePr>
          <p:nvPr>
            <p:extLst/>
          </p:nvPr>
        </p:nvGraphicFramePr>
        <p:xfrm>
          <a:off x="508001" y="1620065"/>
          <a:ext cx="11175999" cy="37338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2844800">
                  <a:extLst>
                    <a:ext uri="{9D8B030D-6E8A-4147-A177-3AD203B41FA5}">
                      <a16:colId xmlns:a16="http://schemas.microsoft.com/office/drawing/2014/main" val="3715470752"/>
                    </a:ext>
                  </a:extLst>
                </a:gridCol>
                <a:gridCol w="3759200">
                  <a:extLst>
                    <a:ext uri="{9D8B030D-6E8A-4147-A177-3AD203B41FA5}">
                      <a16:colId xmlns:a16="http://schemas.microsoft.com/office/drawing/2014/main" val="20001"/>
                    </a:ext>
                  </a:extLst>
                </a:gridCol>
                <a:gridCol w="3047999">
                  <a:extLst>
                    <a:ext uri="{9D8B030D-6E8A-4147-A177-3AD203B41FA5}">
                      <a16:colId xmlns:a16="http://schemas.microsoft.com/office/drawing/2014/main" val="20002"/>
                    </a:ext>
                  </a:extLst>
                </a:gridCol>
              </a:tblGrid>
              <a:tr h="528320">
                <a:tc>
                  <a:txBody>
                    <a:bodyPr/>
                    <a:lstStyle/>
                    <a:p>
                      <a:r>
                        <a:rPr lang="en-US" sz="2700" dirty="0"/>
                        <a:t>Pattern</a:t>
                      </a:r>
                    </a:p>
                  </a:txBody>
                  <a:tcPr marL="121920" marR="121920" marT="60960" marB="60960"/>
                </a:tc>
                <a:tc>
                  <a:txBody>
                    <a:bodyPr/>
                    <a:lstStyle/>
                    <a:p>
                      <a:r>
                        <a:rPr lang="en-US" sz="2700" dirty="0"/>
                        <a:t>Expansion</a:t>
                      </a:r>
                    </a:p>
                  </a:txBody>
                  <a:tcPr marL="121920" marR="121920" marT="60960" marB="60960"/>
                </a:tc>
                <a:tc>
                  <a:txBody>
                    <a:bodyPr/>
                    <a:lstStyle/>
                    <a:p>
                      <a:r>
                        <a:rPr lang="en-US" sz="2700" dirty="0"/>
                        <a:t>Matches</a:t>
                      </a:r>
                    </a:p>
                  </a:txBody>
                  <a:tcPr marL="121920" marR="121920" marT="60960" marB="60960"/>
                </a:tc>
                <a:tc>
                  <a:txBody>
                    <a:bodyPr/>
                    <a:lstStyle/>
                    <a:p>
                      <a:r>
                        <a:rPr lang="en-US" sz="2700" dirty="0"/>
                        <a:t>Examples</a:t>
                      </a:r>
                    </a:p>
                  </a:txBody>
                  <a:tcPr marL="121920" marR="121920" marT="60960" marB="60960"/>
                </a:tc>
                <a:extLst>
                  <a:ext uri="{0D108BD9-81ED-4DB2-BD59-A6C34878D82A}">
                    <a16:rowId xmlns:a16="http://schemas.microsoft.com/office/drawing/2014/main" val="10000"/>
                  </a:ext>
                </a:extLst>
              </a:tr>
              <a:tr h="528320">
                <a:tc>
                  <a:txBody>
                    <a:bodyPr/>
                    <a:lstStyle/>
                    <a:p>
                      <a:r>
                        <a:rPr lang="en-US" sz="2700" dirty="0">
                          <a:solidFill>
                            <a:srgbClr val="CC0000"/>
                          </a:solidFill>
                          <a:latin typeface="Courier"/>
                          <a:cs typeface="Courier"/>
                        </a:rPr>
                        <a:t>\d</a:t>
                      </a:r>
                      <a:endParaRPr lang="en-US" sz="2700" dirty="0"/>
                    </a:p>
                  </a:txBody>
                  <a:tcPr marL="121920" marR="121920" marT="60960" marB="60960"/>
                </a:tc>
                <a:tc>
                  <a:txBody>
                    <a:bodyPr/>
                    <a:lstStyle/>
                    <a:p>
                      <a:r>
                        <a:rPr lang="en-US" sz="2700" dirty="0">
                          <a:solidFill>
                            <a:srgbClr val="CC0000"/>
                          </a:solidFill>
                          <a:latin typeface="Courier"/>
                          <a:cs typeface="Courier"/>
                        </a:rPr>
                        <a:t>[0-9]</a:t>
                      </a:r>
                      <a:endParaRPr lang="en-US" sz="2700" dirty="0"/>
                    </a:p>
                  </a:txBody>
                  <a:tcPr marL="121920" marR="121920" marT="60960" marB="60960"/>
                </a:tc>
                <a:tc>
                  <a:txBody>
                    <a:bodyPr/>
                    <a:lstStyle/>
                    <a:p>
                      <a:r>
                        <a:rPr lang="en-US" sz="2700" dirty="0"/>
                        <a:t>Any digit</a:t>
                      </a:r>
                    </a:p>
                  </a:txBody>
                  <a:tcPr marL="121920" marR="121920" marT="60960" marB="60960"/>
                </a:tc>
                <a:tc>
                  <a:txBody>
                    <a:bodyPr/>
                    <a:lstStyle/>
                    <a:p>
                      <a:r>
                        <a:rPr lang="en-US" sz="2700" dirty="0" err="1">
                          <a:latin typeface="Courier"/>
                          <a:cs typeface="Courier"/>
                        </a:rPr>
                        <a:t>Fahreneit</a:t>
                      </a:r>
                      <a:r>
                        <a:rPr lang="en-US" sz="2700" dirty="0">
                          <a:latin typeface="Courier"/>
                          <a:cs typeface="Courier"/>
                        </a:rPr>
                        <a:t> </a:t>
                      </a:r>
                      <a:r>
                        <a:rPr lang="en-US" sz="2700" u="sng" dirty="0">
                          <a:solidFill>
                            <a:srgbClr val="3366FF"/>
                          </a:solidFill>
                          <a:latin typeface="Courier"/>
                          <a:cs typeface="Courier"/>
                        </a:rPr>
                        <a:t>4</a:t>
                      </a:r>
                      <a:r>
                        <a:rPr lang="en-US" sz="2700" dirty="0">
                          <a:latin typeface="Courier"/>
                          <a:cs typeface="Courier"/>
                        </a:rPr>
                        <a:t>51</a:t>
                      </a:r>
                    </a:p>
                  </a:txBody>
                  <a:tcPr marL="121920" marR="121920" marT="60960" marB="60960"/>
                </a:tc>
                <a:extLst>
                  <a:ext uri="{0D108BD9-81ED-4DB2-BD59-A6C34878D82A}">
                    <a16:rowId xmlns:a16="http://schemas.microsoft.com/office/drawing/2014/main" val="10001"/>
                  </a:ext>
                </a:extLst>
              </a:tr>
              <a:tr h="528320">
                <a:tc>
                  <a:txBody>
                    <a:bodyPr/>
                    <a:lstStyle/>
                    <a:p>
                      <a:r>
                        <a:rPr lang="en-US" sz="2700" dirty="0">
                          <a:solidFill>
                            <a:srgbClr val="CC0000"/>
                          </a:solidFill>
                          <a:latin typeface="Courier"/>
                          <a:cs typeface="Courier"/>
                        </a:rPr>
                        <a:t>\D	</a:t>
                      </a:r>
                      <a:endParaRPr lang="en-US" sz="2700" dirty="0"/>
                    </a:p>
                  </a:txBody>
                  <a:tcPr marL="121920" marR="121920" marT="60960" marB="6096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700" dirty="0">
                          <a:solidFill>
                            <a:srgbClr val="CC0000"/>
                          </a:solidFill>
                          <a:latin typeface="Courier"/>
                          <a:cs typeface="Courier"/>
                        </a:rPr>
                        <a:t>[^0-9]</a:t>
                      </a:r>
                      <a:endParaRPr lang="en-US" sz="2700" dirty="0"/>
                    </a:p>
                  </a:txBody>
                  <a:tcPr marL="121920" marR="121920" marT="60960" marB="60960"/>
                </a:tc>
                <a:tc>
                  <a:txBody>
                    <a:bodyPr/>
                    <a:lstStyle/>
                    <a:p>
                      <a:r>
                        <a:rPr lang="en-US" sz="2700" dirty="0">
                          <a:solidFill>
                            <a:srgbClr val="000000"/>
                          </a:solidFill>
                        </a:rPr>
                        <a:t>Any non-digit</a:t>
                      </a:r>
                    </a:p>
                  </a:txBody>
                  <a:tcPr marL="121920" marR="121920" marT="60960" marB="60960"/>
                </a:tc>
                <a:tc>
                  <a:txBody>
                    <a:bodyPr/>
                    <a:lstStyle/>
                    <a:p>
                      <a:r>
                        <a:rPr lang="en-US" sz="2700" b="0" u="sng" dirty="0">
                          <a:solidFill>
                            <a:srgbClr val="3366FF"/>
                          </a:solidFill>
                          <a:latin typeface="Courier"/>
                          <a:cs typeface="Courier"/>
                        </a:rPr>
                        <a:t>B</a:t>
                      </a:r>
                      <a:r>
                        <a:rPr lang="en-US" sz="2700" u="none" dirty="0">
                          <a:solidFill>
                            <a:srgbClr val="000000"/>
                          </a:solidFill>
                          <a:latin typeface="Courier"/>
                          <a:cs typeface="Courier"/>
                        </a:rPr>
                        <a:t>lue Moon</a:t>
                      </a:r>
                    </a:p>
                  </a:txBody>
                  <a:tcPr marL="121920" marR="121920" marT="60960" marB="60960"/>
                </a:tc>
                <a:extLst>
                  <a:ext uri="{0D108BD9-81ED-4DB2-BD59-A6C34878D82A}">
                    <a16:rowId xmlns:a16="http://schemas.microsoft.com/office/drawing/2014/main" val="10002"/>
                  </a:ext>
                </a:extLst>
              </a:tr>
              <a:tr h="528320">
                <a:tc>
                  <a:txBody>
                    <a:bodyPr/>
                    <a:lstStyle/>
                    <a:p>
                      <a:r>
                        <a:rPr lang="en-US" sz="2700" dirty="0">
                          <a:solidFill>
                            <a:srgbClr val="CC0000"/>
                          </a:solidFill>
                          <a:latin typeface="Courier"/>
                          <a:cs typeface="Courier"/>
                        </a:rPr>
                        <a:t>\w</a:t>
                      </a:r>
                      <a:endParaRPr lang="en-US" sz="2700" dirty="0"/>
                    </a:p>
                  </a:txBody>
                  <a:tcPr marL="121920" marR="121920" marT="60960" marB="6096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700" dirty="0">
                          <a:solidFill>
                            <a:srgbClr val="CC0000"/>
                          </a:solidFill>
                          <a:latin typeface="Courier"/>
                          <a:cs typeface="Courier"/>
                        </a:rPr>
                        <a:t>[a-ZA-Z0-9_]</a:t>
                      </a:r>
                      <a:endParaRPr lang="en-US" sz="2700" dirty="0"/>
                    </a:p>
                  </a:txBody>
                  <a:tcPr marL="121920" marR="121920" marT="60960" marB="60960"/>
                </a:tc>
                <a:tc>
                  <a:txBody>
                    <a:bodyPr/>
                    <a:lstStyle/>
                    <a:p>
                      <a:r>
                        <a:rPr lang="en-US" sz="2700" dirty="0"/>
                        <a:t>Any alphanumeric or _</a:t>
                      </a:r>
                    </a:p>
                  </a:txBody>
                  <a:tcPr marL="121920" marR="121920" marT="60960" marB="60960"/>
                </a:tc>
                <a:tc>
                  <a:txBody>
                    <a:bodyPr/>
                    <a:lstStyle/>
                    <a:p>
                      <a:r>
                        <a:rPr lang="en-US" sz="2700" b="0" u="sng" dirty="0" err="1">
                          <a:solidFill>
                            <a:srgbClr val="3366FF"/>
                          </a:solidFill>
                          <a:latin typeface="Courier"/>
                          <a:cs typeface="Courier"/>
                        </a:rPr>
                        <a:t>D</a:t>
                      </a:r>
                      <a:r>
                        <a:rPr lang="en-US" sz="2700" b="0" u="none" dirty="0" err="1">
                          <a:solidFill>
                            <a:srgbClr val="000000"/>
                          </a:solidFill>
                          <a:latin typeface="Courier"/>
                          <a:cs typeface="Courier"/>
                        </a:rPr>
                        <a:t>aiyu</a:t>
                      </a:r>
                      <a:endParaRPr lang="en-US" sz="2700" u="none" dirty="0">
                        <a:solidFill>
                          <a:srgbClr val="000000"/>
                        </a:solidFill>
                        <a:latin typeface="Courier"/>
                        <a:cs typeface="Courier"/>
                      </a:endParaRPr>
                    </a:p>
                  </a:txBody>
                  <a:tcPr marL="121920" marR="121920" marT="60960" marB="60960"/>
                </a:tc>
                <a:extLst>
                  <a:ext uri="{0D108BD9-81ED-4DB2-BD59-A6C34878D82A}">
                    <a16:rowId xmlns:a16="http://schemas.microsoft.com/office/drawing/2014/main" val="10003"/>
                  </a:ext>
                </a:extLst>
              </a:tr>
              <a:tr h="528320">
                <a:tc>
                  <a:txBody>
                    <a:bodyPr/>
                    <a:lstStyle/>
                    <a:p>
                      <a:r>
                        <a:rPr lang="en-US" sz="2700" dirty="0">
                          <a:solidFill>
                            <a:srgbClr val="CC0000"/>
                          </a:solidFill>
                          <a:latin typeface="Courier"/>
                          <a:cs typeface="Courier"/>
                        </a:rPr>
                        <a:t>\W</a:t>
                      </a:r>
                      <a:endParaRPr lang="en-US" sz="2700" dirty="0"/>
                    </a:p>
                  </a:txBody>
                  <a:tcPr marL="121920" marR="121920" marT="60960" marB="6096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700" dirty="0">
                          <a:solidFill>
                            <a:srgbClr val="CC0000"/>
                          </a:solidFill>
                          <a:latin typeface="Courier"/>
                          <a:cs typeface="Courier"/>
                        </a:rPr>
                        <a:t>[^\w]</a:t>
                      </a:r>
                      <a:endParaRPr lang="en-US" sz="2700" dirty="0"/>
                    </a:p>
                  </a:txBody>
                  <a:tcPr marL="121920" marR="121920" marT="60960" marB="60960"/>
                </a:tc>
                <a:tc>
                  <a:txBody>
                    <a:bodyPr/>
                    <a:lstStyle/>
                    <a:p>
                      <a:r>
                        <a:rPr lang="en-US" sz="2700" dirty="0"/>
                        <a:t>Not alphanumeric or _</a:t>
                      </a:r>
                    </a:p>
                  </a:txBody>
                  <a:tcPr marL="121920" marR="121920" marT="60960" marB="60960"/>
                </a:tc>
                <a:tc>
                  <a:txBody>
                    <a:bodyPr/>
                    <a:lstStyle/>
                    <a:p>
                      <a:r>
                        <a:rPr lang="en-US" sz="2700" dirty="0">
                          <a:latin typeface="Courier"/>
                          <a:cs typeface="Courier"/>
                        </a:rPr>
                        <a:t>Look</a:t>
                      </a:r>
                      <a:r>
                        <a:rPr lang="en-US" sz="2700" b="0" u="sng" dirty="0">
                          <a:solidFill>
                            <a:srgbClr val="3366FF"/>
                          </a:solidFill>
                          <a:latin typeface="Courier"/>
                          <a:cs typeface="Courier"/>
                        </a:rPr>
                        <a:t>!</a:t>
                      </a:r>
                      <a:endParaRPr lang="en-US" sz="2700" dirty="0">
                        <a:latin typeface="Courier"/>
                        <a:cs typeface="Courier"/>
                      </a:endParaRPr>
                    </a:p>
                  </a:txBody>
                  <a:tcPr marL="121920" marR="121920" marT="60960" marB="60960"/>
                </a:tc>
                <a:extLst>
                  <a:ext uri="{0D108BD9-81ED-4DB2-BD59-A6C34878D82A}">
                    <a16:rowId xmlns:a16="http://schemas.microsoft.com/office/drawing/2014/main" val="3343176011"/>
                  </a:ext>
                </a:extLst>
              </a:tr>
              <a:tr h="528320">
                <a:tc>
                  <a:txBody>
                    <a:bodyPr/>
                    <a:lstStyle/>
                    <a:p>
                      <a:r>
                        <a:rPr lang="en-US" sz="2700" dirty="0">
                          <a:solidFill>
                            <a:srgbClr val="CC0000"/>
                          </a:solidFill>
                          <a:latin typeface="Courier"/>
                          <a:cs typeface="Courier"/>
                        </a:rPr>
                        <a:t>\s</a:t>
                      </a:r>
                      <a:endParaRPr lang="en-US" sz="2700" dirty="0"/>
                    </a:p>
                  </a:txBody>
                  <a:tcPr marL="121920" marR="121920" marT="60960" marB="6096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700" dirty="0">
                          <a:solidFill>
                            <a:srgbClr val="CC0000"/>
                          </a:solidFill>
                          <a:latin typeface="Courier"/>
                          <a:cs typeface="Courier"/>
                        </a:rPr>
                        <a:t>[ \r\t\n\f]</a:t>
                      </a:r>
                      <a:endParaRPr lang="en-US" sz="2700" dirty="0"/>
                    </a:p>
                  </a:txBody>
                  <a:tcPr marL="121920" marR="121920" marT="60960" marB="60960"/>
                </a:tc>
                <a:tc>
                  <a:txBody>
                    <a:bodyPr/>
                    <a:lstStyle/>
                    <a:p>
                      <a:r>
                        <a:rPr lang="en-US" sz="2700" dirty="0"/>
                        <a:t>Whitespace (space, tab)</a:t>
                      </a:r>
                    </a:p>
                  </a:txBody>
                  <a:tcPr marL="121920" marR="121920" marT="60960" marB="60960"/>
                </a:tc>
                <a:tc>
                  <a:txBody>
                    <a:bodyPr/>
                    <a:lstStyle/>
                    <a:p>
                      <a:r>
                        <a:rPr lang="en-US" sz="2700" dirty="0" err="1">
                          <a:latin typeface="Courier"/>
                          <a:cs typeface="Courier"/>
                        </a:rPr>
                        <a:t>Look</a:t>
                      </a:r>
                      <a:r>
                        <a:rPr lang="en-US" sz="2700" dirty="0" err="1">
                          <a:solidFill>
                            <a:srgbClr val="3365FF"/>
                          </a:solidFill>
                          <a:latin typeface="Courier"/>
                          <a:cs typeface="Courier"/>
                        </a:rPr>
                        <a:t>␣</a:t>
                      </a:r>
                      <a:r>
                        <a:rPr lang="en-US" sz="2700" dirty="0" err="1">
                          <a:latin typeface="Courier"/>
                          <a:cs typeface="Courier"/>
                        </a:rPr>
                        <a:t>up</a:t>
                      </a:r>
                      <a:endParaRPr lang="en-US" sz="2700" dirty="0">
                        <a:latin typeface="Courier"/>
                        <a:cs typeface="Courier"/>
                      </a:endParaRPr>
                    </a:p>
                  </a:txBody>
                  <a:tcPr marL="121920" marR="121920" marT="60960" marB="60960"/>
                </a:tc>
                <a:extLst>
                  <a:ext uri="{0D108BD9-81ED-4DB2-BD59-A6C34878D82A}">
                    <a16:rowId xmlns:a16="http://schemas.microsoft.com/office/drawing/2014/main" val="10004"/>
                  </a:ext>
                </a:extLst>
              </a:tr>
              <a:tr h="528320">
                <a:tc>
                  <a:txBody>
                    <a:bodyPr/>
                    <a:lstStyle/>
                    <a:p>
                      <a:r>
                        <a:rPr lang="en-US" sz="2700" dirty="0">
                          <a:solidFill>
                            <a:srgbClr val="CC0000"/>
                          </a:solidFill>
                          <a:latin typeface="Courier"/>
                          <a:cs typeface="Courier"/>
                        </a:rPr>
                        <a:t>\S</a:t>
                      </a:r>
                      <a:endParaRPr lang="en-US" sz="2700" dirty="0"/>
                    </a:p>
                  </a:txBody>
                  <a:tcPr marL="121920" marR="121920" marT="60960" marB="6096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700" dirty="0">
                          <a:solidFill>
                            <a:srgbClr val="CC0000"/>
                          </a:solidFill>
                          <a:latin typeface="Courier"/>
                          <a:cs typeface="Courier"/>
                        </a:rPr>
                        <a:t>[^\s]</a:t>
                      </a:r>
                      <a:endParaRPr lang="en-US" sz="2700" dirty="0"/>
                    </a:p>
                  </a:txBody>
                  <a:tcPr marL="121920" marR="121920" marT="60960" marB="60960"/>
                </a:tc>
                <a:tc>
                  <a:txBody>
                    <a:bodyPr/>
                    <a:lstStyle/>
                    <a:p>
                      <a:r>
                        <a:rPr lang="en-US" sz="2700" dirty="0"/>
                        <a:t>Not whitespace</a:t>
                      </a:r>
                    </a:p>
                  </a:txBody>
                  <a:tcPr marL="121920" marR="121920" marT="60960" marB="60960"/>
                </a:tc>
                <a:tc>
                  <a:txBody>
                    <a:bodyPr/>
                    <a:lstStyle/>
                    <a:p>
                      <a:r>
                        <a:rPr lang="en-US" sz="2700" b="0" u="sng" dirty="0">
                          <a:solidFill>
                            <a:srgbClr val="3366FF"/>
                          </a:solidFill>
                          <a:latin typeface="Courier"/>
                          <a:cs typeface="Courier"/>
                        </a:rPr>
                        <a:t>L</a:t>
                      </a:r>
                      <a:r>
                        <a:rPr lang="en-US" sz="2700" dirty="0">
                          <a:latin typeface="Courier"/>
                          <a:cs typeface="Courier"/>
                        </a:rPr>
                        <a:t>ook up</a:t>
                      </a:r>
                    </a:p>
                  </a:txBody>
                  <a:tcPr marL="121920" marR="121920" marT="60960" marB="60960"/>
                </a:tc>
                <a:extLst>
                  <a:ext uri="{0D108BD9-81ED-4DB2-BD59-A6C34878D82A}">
                    <a16:rowId xmlns:a16="http://schemas.microsoft.com/office/drawing/2014/main" val="2741289315"/>
                  </a:ext>
                </a:extLst>
              </a:tr>
            </a:tbl>
          </a:graphicData>
        </a:graphic>
      </p:graphicFrame>
    </p:spTree>
    <p:extLst>
      <p:ext uri="{BB962C8B-B14F-4D97-AF65-F5344CB8AC3E}">
        <p14:creationId xmlns:p14="http://schemas.microsoft.com/office/powerpoint/2010/main" val="309376694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5549</Words>
  <Application>Microsoft Office PowerPoint</Application>
  <PresentationFormat>寬螢幕</PresentationFormat>
  <Paragraphs>876</Paragraphs>
  <Slides>72</Slides>
  <Notes>41</Notes>
  <HiddenSlides>0</HiddenSlides>
  <MMClips>0</MMClips>
  <ScaleCrop>false</ScaleCrop>
  <HeadingPairs>
    <vt:vector size="6" baseType="variant">
      <vt:variant>
        <vt:lpstr>使用字型</vt:lpstr>
      </vt:variant>
      <vt:variant>
        <vt:i4>16</vt:i4>
      </vt:variant>
      <vt:variant>
        <vt:lpstr>佈景主題</vt:lpstr>
      </vt:variant>
      <vt:variant>
        <vt:i4>1</vt:i4>
      </vt:variant>
      <vt:variant>
        <vt:lpstr>投影片標題</vt:lpstr>
      </vt:variant>
      <vt:variant>
        <vt:i4>72</vt:i4>
      </vt:variant>
    </vt:vector>
  </HeadingPairs>
  <TitlesOfParts>
    <vt:vector size="89" baseType="lpstr">
      <vt:lpstr>Calibri (Headings)</vt:lpstr>
      <vt:lpstr>Courier</vt:lpstr>
      <vt:lpstr>Monaco</vt:lpstr>
      <vt:lpstr>ＭＳ Ｐゴシック</vt:lpstr>
      <vt:lpstr>游ゴシック</vt:lpstr>
      <vt:lpstr>Microsoft JhengHei</vt:lpstr>
      <vt:lpstr>新細明體</vt:lpstr>
      <vt:lpstr>Arial</vt:lpstr>
      <vt:lpstr>Calibri</vt:lpstr>
      <vt:lpstr>Calibri Light</vt:lpstr>
      <vt:lpstr>Courier New</vt:lpstr>
      <vt:lpstr>Lucida Sans</vt:lpstr>
      <vt:lpstr>Symbol</vt:lpstr>
      <vt:lpstr>Times</vt:lpstr>
      <vt:lpstr>Times New Roman</vt:lpstr>
      <vt:lpstr>Wingdings</vt:lpstr>
      <vt:lpstr>Office 佈景主題</vt:lpstr>
      <vt:lpstr>Basic Text Processing</vt:lpstr>
      <vt:lpstr>Reference</vt:lpstr>
      <vt:lpstr>Outline</vt:lpstr>
      <vt:lpstr>Basic Text Processing</vt:lpstr>
      <vt:lpstr>Regular expressions are used everywhere</vt:lpstr>
      <vt:lpstr>Regular expressions</vt:lpstr>
      <vt:lpstr>Regular Expressions: Disjunctions</vt:lpstr>
      <vt:lpstr>Regular Expressions: Negation in Disjunction</vt:lpstr>
      <vt:lpstr>Regular Expressions: Convenient aliases</vt:lpstr>
      <vt:lpstr>Regular Expressions: More Disjunction</vt:lpstr>
      <vt:lpstr>Regular Expressions: ?    *  +  .</vt:lpstr>
      <vt:lpstr>Regular Expressions: Anchors  ^   $</vt:lpstr>
      <vt:lpstr>A note about Python regular expressions</vt:lpstr>
      <vt:lpstr>Example</vt:lpstr>
      <vt:lpstr>Errors</vt:lpstr>
      <vt:lpstr>Errors cont.</vt:lpstr>
      <vt:lpstr>Summary</vt:lpstr>
      <vt:lpstr>Basic Text Processing</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How ELIZA works</vt:lpstr>
      <vt:lpstr>Basic Text Processing</vt:lpstr>
      <vt:lpstr>How many words in a sentence?</vt:lpstr>
      <vt:lpstr>How many words in a sentence?</vt:lpstr>
      <vt:lpstr>How many words in a corpus?</vt:lpstr>
      <vt:lpstr>Corpora</vt:lpstr>
      <vt:lpstr>Corpora vary along dimension like</vt:lpstr>
      <vt:lpstr>Corpus datasheets</vt:lpstr>
      <vt:lpstr>Basic Text Processing</vt:lpstr>
      <vt:lpstr>Text Normalization</vt:lpstr>
      <vt:lpstr>Space-based tokenization</vt:lpstr>
      <vt:lpstr>Simple Tokenization in UNIX</vt:lpstr>
      <vt:lpstr>The first step: tokenizing</vt:lpstr>
      <vt:lpstr>The second step: sorting</vt:lpstr>
      <vt:lpstr>More counting</vt:lpstr>
      <vt:lpstr>Issues in Tokenization</vt:lpstr>
      <vt:lpstr>Tokenization in NLTK</vt:lpstr>
      <vt:lpstr>Tokenization in languages without spaces </vt:lpstr>
      <vt:lpstr>Word tokenization in Chinese</vt:lpstr>
      <vt:lpstr>How to do word tokenization in Chinese?</vt:lpstr>
      <vt:lpstr>How to do word tokenization in Chinese?</vt:lpstr>
      <vt:lpstr>How to do word tokenization in Chinese?</vt:lpstr>
      <vt:lpstr>How to do word tokenization in Chinese?</vt:lpstr>
      <vt:lpstr>Word tokenization / segmentation</vt:lpstr>
      <vt:lpstr>Basic Text Processing</vt:lpstr>
      <vt:lpstr>Another option for text tokenization</vt:lpstr>
      <vt:lpstr>Subword tokenization</vt:lpstr>
      <vt:lpstr>Byte Pair Encoding (BPE) token learner</vt:lpstr>
      <vt:lpstr>BPE token learner algorithm</vt:lpstr>
      <vt:lpstr>Byte Pair Encoding (BPE) Addendum</vt:lpstr>
      <vt:lpstr>BPE token learner</vt:lpstr>
      <vt:lpstr>BPE token learner</vt:lpstr>
      <vt:lpstr>BPE</vt:lpstr>
      <vt:lpstr>BPE</vt:lpstr>
      <vt:lpstr>BPE</vt:lpstr>
      <vt:lpstr>BPE token segmenter algorithm</vt:lpstr>
      <vt:lpstr>Properties of BPE tokens</vt:lpstr>
      <vt:lpstr>Basic Text Processing</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Processing</dc:title>
  <dc:creator>Chris Wang</dc:creator>
  <cp:lastModifiedBy>Windows 使用者</cp:lastModifiedBy>
  <cp:revision>27</cp:revision>
  <dcterms:created xsi:type="dcterms:W3CDTF">2020-04-09T04:54:52Z</dcterms:created>
  <dcterms:modified xsi:type="dcterms:W3CDTF">2024-03-05T08:21:05Z</dcterms:modified>
</cp:coreProperties>
</file>