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9"/>
  </p:notesMasterIdLst>
  <p:handoutMasterIdLst>
    <p:handoutMasterId r:id="rId20"/>
  </p:handoutMasterIdLst>
  <p:sldIdLst>
    <p:sldId id="256" r:id="rId5"/>
    <p:sldId id="483" r:id="rId6"/>
    <p:sldId id="484" r:id="rId7"/>
    <p:sldId id="274" r:id="rId8"/>
    <p:sldId id="480" r:id="rId9"/>
    <p:sldId id="485" r:id="rId10"/>
    <p:sldId id="486" r:id="rId11"/>
    <p:sldId id="487" r:id="rId12"/>
    <p:sldId id="488" r:id="rId13"/>
    <p:sldId id="489" r:id="rId14"/>
    <p:sldId id="490" r:id="rId15"/>
    <p:sldId id="491" r:id="rId16"/>
    <p:sldId id="492" r:id="rId17"/>
    <p:sldId id="283" r:id="rId18"/>
  </p:sldIdLst>
  <p:sldSz cx="9144000" cy="6858000" type="screen4x3"/>
  <p:notesSz cx="6669088" cy="9928225"/>
  <p:defaultTextStyle>
    <a:defPPr>
      <a:defRPr lang="zh-TW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Arial" panose="020B0604020202020204" pitchFamily="34" charset="0"/>
        <a:ea typeface="新細明體" panose="02020500000000000000" pitchFamily="18" charset="-12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66CCFF"/>
    <a:srgbClr val="CCFFFF"/>
    <a:srgbClr val="FF9900"/>
    <a:srgbClr val="66FF99"/>
    <a:srgbClr val="FFFFCC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14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presProps" Target="pres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handoutMaster" Target="handoutMasters/handout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133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C3757D5D-D1AF-4826-8377-32FD1A2255D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78250" y="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52488" y="744538"/>
            <a:ext cx="4964112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66750" y="4716463"/>
            <a:ext cx="5335588" cy="4467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 noProof="0"/>
              <a:t>按一下以編輯母片</a:t>
            </a:r>
          </a:p>
          <a:p>
            <a:pPr lvl="1"/>
            <a:r>
              <a:rPr lang="zh-TW" altLang="en-US" noProof="0"/>
              <a:t>第二層</a:t>
            </a:r>
          </a:p>
          <a:p>
            <a:pPr lvl="2"/>
            <a:r>
              <a:rPr lang="zh-TW" altLang="en-US" noProof="0"/>
              <a:t>第三層</a:t>
            </a:r>
          </a:p>
          <a:p>
            <a:pPr lvl="3"/>
            <a:r>
              <a:rPr lang="zh-TW" altLang="en-US" noProof="0"/>
              <a:t>第四層</a:t>
            </a:r>
          </a:p>
          <a:p>
            <a:pPr lvl="4"/>
            <a:r>
              <a:rPr lang="zh-TW" altLang="en-US" noProof="0"/>
              <a:t>第五層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endParaRPr lang="en-US" altLang="zh-TW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78250" y="9429750"/>
            <a:ext cx="2889250" cy="496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1A0504BC-C9BE-43C6-B3F3-B0FBE0E426C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新細明體" pitchFamily="18" charset="-12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693AA2B1-3269-44FF-BD7C-F603E9264FE8}" type="slidenum">
              <a:rPr lang="en-US" altLang="zh-TW" smtClean="0"/>
              <a:pPr>
                <a:spcBef>
                  <a:spcPct val="0"/>
                </a:spcBef>
              </a:pPr>
              <a:t>1</a:t>
            </a:fld>
            <a:endParaRPr lang="en-US" altLang="zh-TW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C8A9CC95-CBB4-4C50-9694-3C9EA672D978}" type="slidenum">
              <a:rPr lang="en-US" altLang="zh-TW" smtClean="0"/>
              <a:pPr>
                <a:spcBef>
                  <a:spcPct val="0"/>
                </a:spcBef>
              </a:pPr>
              <a:t>2</a:t>
            </a:fld>
            <a:endParaRPr lang="en-US" altLang="zh-TW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C8A9CC95-CBB4-4C50-9694-3C9EA672D978}" type="slidenum">
              <a:rPr lang="en-US" altLang="zh-TW" smtClean="0"/>
              <a:pPr>
                <a:spcBef>
                  <a:spcPct val="0"/>
                </a:spcBef>
              </a:pPr>
              <a:t>3</a:t>
            </a:fld>
            <a:endParaRPr lang="en-US" altLang="zh-TW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1403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5D7C2B61-2071-4AA1-9B33-BCBE676BD67C}" type="slidenum">
              <a:rPr lang="en-US" altLang="zh-TW" smtClean="0"/>
              <a:pPr>
                <a:spcBef>
                  <a:spcPct val="0"/>
                </a:spcBef>
              </a:pPr>
              <a:t>4</a:t>
            </a:fld>
            <a:endParaRPr lang="en-US" altLang="zh-TW"/>
          </a:p>
        </p:txBody>
      </p:sp>
      <p:sp>
        <p:nvSpPr>
          <p:cNvPr id="9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30000"/>
              </a:spcBef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kumimoji="1" sz="1200">
                <a:solidFill>
                  <a:schemeClr val="tx1"/>
                </a:solidFill>
                <a:latin typeface="Arial" panose="020B0604020202020204" pitchFamily="34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</a:pPr>
            <a:fld id="{82193802-E272-47D9-BB1A-96179C65B02A}" type="slidenum">
              <a:rPr lang="en-US" altLang="zh-TW" smtClean="0"/>
              <a:pPr>
                <a:spcBef>
                  <a:spcPct val="0"/>
                </a:spcBef>
              </a:pPr>
              <a:t>14</a:t>
            </a:fld>
            <a:endParaRPr lang="en-US" altLang="zh-TW"/>
          </a:p>
        </p:txBody>
      </p:sp>
      <p:sp>
        <p:nvSpPr>
          <p:cNvPr id="399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94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TW" altLang="zh-TW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A8B602-FE1A-4325-AB4E-E45D20AEBD5B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924269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C4DC80-E25C-4DAC-A170-7C0922B58CB0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1233644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58B677-C5A2-4CEF-ACDD-18A132F84E3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960002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4DE800-8213-4A07-A533-DB992F026A0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13747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2024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3BDD5E-29CF-48C8-8CCE-AA22C2EBC8E3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728038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D56E26-38B2-4E60-9C6F-AF594654B6B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52069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2024</a:t>
            </a:r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5DF3815-1422-4414-9BB2-7CA797B59604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3484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2024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B77F31-1B30-4841-9EFF-44DF596CEAA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61078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2024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A8DDAE-9E19-4A6F-80BA-9447D4BE8F7C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12157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9778E7-7425-48B3-BBF7-5E34954176F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9517830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TW" altLang="en-US" noProof="0"/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Big Data Mining &amp; Applications, Fall 2024</a:t>
            </a:r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EB01F3A-20C2-4725-8B85-7808FE0CDEBE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5825461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按一下以編輯母片標題樣式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TW" altLang="en-US"/>
              <a:t>按一下以編輯母片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kumimoji="0" sz="1400" smtClean="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Big Data Mining &amp; Applications, Fall 2024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kumimoji="0" sz="1400">
                <a:latin typeface="Arial" charset="0"/>
                <a:ea typeface="新細明體" pitchFamily="18" charset="-120"/>
              </a:defRPr>
            </a:lvl1pPr>
          </a:lstStyle>
          <a:p>
            <a:pPr>
              <a:defRPr/>
            </a:pPr>
            <a:r>
              <a:rPr lang="en-US" altLang="zh-TW"/>
              <a:t>NTUT CSIE, IEECS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kumimoji="0" sz="1400"/>
            </a:lvl1pPr>
          </a:lstStyle>
          <a:p>
            <a:pPr>
              <a:defRPr/>
            </a:pPr>
            <a:fld id="{51453D9C-684C-4B70-BD56-7D2DE4F1B0C1}" type="slidenum">
              <a:rPr lang="en-US" altLang="zh-TW"/>
              <a:pPr>
                <a:defRPr/>
              </a:pPr>
              <a:t>‹#›</a:t>
            </a:fld>
            <a:endParaRPr lang="en-US" alt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rgbClr val="0000FF"/>
          </a:solidFill>
          <a:latin typeface="Book Antiqua" pitchFamily="18" charset="0"/>
          <a:ea typeface="新細明體" pitchFamily="18" charset="-12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archive.ics.uci.edu/ml/datasets/individual+household+electric+power+consumption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09600" y="2130425"/>
            <a:ext cx="7924800" cy="1470025"/>
          </a:xfrm>
        </p:spPr>
        <p:txBody>
          <a:bodyPr/>
          <a:lstStyle/>
          <a:p>
            <a:pPr eaLnBrk="1" hangingPunct="1"/>
            <a:r>
              <a:rPr lang="en-US" altLang="zh-TW" dirty="0"/>
              <a:t>Big Data Mining: HW#0</a:t>
            </a:r>
            <a:br>
              <a:rPr lang="en-US" altLang="zh-TW" sz="4000" dirty="0"/>
            </a:br>
            <a:endParaRPr lang="en-US" altLang="zh-TW" sz="4000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altLang="zh-TW" dirty="0"/>
              <a:t>J. H. Wang</a:t>
            </a:r>
          </a:p>
          <a:p>
            <a:pPr eaLnBrk="1" hangingPunct="1"/>
            <a:r>
              <a:rPr lang="en-US" altLang="zh-CN" dirty="0"/>
              <a:t>Oct</a:t>
            </a:r>
            <a:r>
              <a:rPr lang="en-US" altLang="zh-TW" dirty="0"/>
              <a:t>. 6, 2024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Note on Programming Exercises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Programming exercise</a:t>
            </a:r>
          </a:p>
          <a:p>
            <a:pPr lvl="1"/>
            <a:r>
              <a:rPr lang="en-US" altLang="zh-TW" sz="2400" dirty="0">
                <a:solidFill>
                  <a:srgbClr val="FF0000"/>
                </a:solidFill>
              </a:rPr>
              <a:t>Individual</a:t>
            </a:r>
          </a:p>
          <a:p>
            <a:endParaRPr lang="en-US" altLang="zh-TW" sz="2400" dirty="0"/>
          </a:p>
          <a:p>
            <a:r>
              <a:rPr lang="en-US" altLang="zh-TW" sz="2400" dirty="0"/>
              <a:t>Programming language</a:t>
            </a:r>
          </a:p>
          <a:p>
            <a:pPr lvl="1"/>
            <a:r>
              <a:rPr lang="en-US" altLang="zh-TW" sz="2400" dirty="0">
                <a:solidFill>
                  <a:srgbClr val="0000FF"/>
                </a:solidFill>
              </a:rPr>
              <a:t>Java, Scala, </a:t>
            </a:r>
            <a:r>
              <a:rPr lang="en-US" altLang="zh-TW" sz="2400" dirty="0">
                <a:solidFill>
                  <a:srgbClr val="FF0000"/>
                </a:solidFill>
              </a:rPr>
              <a:t>Python</a:t>
            </a:r>
            <a:r>
              <a:rPr lang="en-US" altLang="zh-TW" sz="2400" dirty="0">
                <a:solidFill>
                  <a:srgbClr val="0000FF"/>
                </a:solidFill>
              </a:rPr>
              <a:t>, or R </a:t>
            </a:r>
            <a:r>
              <a:rPr lang="en-US" altLang="zh-TW" sz="2400" dirty="0"/>
              <a:t>on Spark (for CS students)</a:t>
            </a:r>
          </a:p>
          <a:p>
            <a:pPr lvl="1"/>
            <a:r>
              <a:rPr lang="en-US" altLang="zh-TW" sz="2400" dirty="0">
                <a:solidFill>
                  <a:srgbClr val="0000FF"/>
                </a:solidFill>
              </a:rPr>
              <a:t>Or Java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on Hadoop (for CS students)</a:t>
            </a:r>
            <a:endParaRPr lang="en-US" altLang="zh-TW" sz="2400" dirty="0">
              <a:solidFill>
                <a:srgbClr val="FF0000"/>
              </a:solidFill>
            </a:endParaRPr>
          </a:p>
          <a:p>
            <a:pPr lvl="1"/>
            <a:r>
              <a:rPr lang="en-US" altLang="zh-TW" sz="2400" dirty="0"/>
              <a:t>Or </a:t>
            </a:r>
            <a:r>
              <a:rPr lang="en-US" altLang="zh-TW" sz="2400" dirty="0">
                <a:solidFill>
                  <a:srgbClr val="FF0000"/>
                </a:solidFill>
              </a:rPr>
              <a:t>Python</a:t>
            </a:r>
            <a:r>
              <a:rPr lang="en-US" altLang="zh-TW" sz="2400" dirty="0"/>
              <a:t> in </a:t>
            </a:r>
            <a:r>
              <a:rPr lang="en-US" altLang="zh-TW" sz="2400" dirty="0" err="1"/>
              <a:t>Jupyter</a:t>
            </a:r>
            <a:r>
              <a:rPr lang="en-US" altLang="zh-TW" sz="2400" dirty="0"/>
              <a:t> Notebook</a:t>
            </a:r>
          </a:p>
          <a:p>
            <a:pPr lvl="1"/>
            <a:endParaRPr lang="en-US" altLang="zh-TW" sz="2400" dirty="0"/>
          </a:p>
          <a:p>
            <a:pPr lvl="1"/>
            <a:endParaRPr lang="en-US" altLang="zh-TW" sz="2400" dirty="0"/>
          </a:p>
          <a:p>
            <a:endParaRPr lang="zh-TW" altLang="en-US" sz="2400" dirty="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3098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Homework Submission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For implementation projects, please submit a compressed file containing: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 dirty="0"/>
              <a:t>A document showing your environment setup</a:t>
            </a:r>
          </a:p>
          <a:p>
            <a:pPr lvl="2"/>
            <a:r>
              <a:rPr lang="en-US" altLang="zh-TW" sz="2000" dirty="0"/>
              <a:t>PCs/VMs, platform spec, CPU cores, memory size, …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 dirty="0"/>
              <a:t>Your </a:t>
            </a:r>
            <a:r>
              <a:rPr lang="en-US" altLang="zh-TW" sz="2000" dirty="0">
                <a:solidFill>
                  <a:srgbClr val="FF0000"/>
                </a:solidFill>
              </a:rPr>
              <a:t>source codes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FF0000"/>
                </a:solidFill>
              </a:rPr>
              <a:t>The generated output</a:t>
            </a:r>
            <a:r>
              <a:rPr lang="en-US" altLang="zh-TW" sz="2000" dirty="0"/>
              <a:t> (or snapshots)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 dirty="0">
                <a:solidFill>
                  <a:srgbClr val="FF0000"/>
                </a:solidFill>
              </a:rPr>
              <a:t>Documentation</a:t>
            </a:r>
            <a:r>
              <a:rPr lang="en-US" altLang="zh-TW" sz="2000" dirty="0"/>
              <a:t> on how to compile, install, or configure the environment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 dirty="0"/>
              <a:t>Remember to specify </a:t>
            </a:r>
            <a:r>
              <a:rPr lang="en-US" altLang="zh-TW" sz="2000" b="1" dirty="0">
                <a:solidFill>
                  <a:srgbClr val="0000FF"/>
                </a:solidFill>
              </a:rPr>
              <a:t>your name, student ID and your department </a:t>
            </a:r>
            <a:r>
              <a:rPr lang="en-US" altLang="zh-TW" sz="2000" dirty="0"/>
              <a:t>in the documentation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US" altLang="zh-TW" sz="2000" dirty="0"/>
          </a:p>
          <a:p>
            <a:r>
              <a:rPr lang="en-US" altLang="zh-TW" sz="2400" dirty="0"/>
              <a:t>Due: one week (</a:t>
            </a:r>
            <a:r>
              <a:rPr lang="en-US" altLang="zh-TW" sz="2400" dirty="0">
                <a:solidFill>
                  <a:srgbClr val="FF0000"/>
                </a:solidFill>
              </a:rPr>
              <a:t>Oct. </a:t>
            </a:r>
            <a:r>
              <a:rPr lang="en-US" altLang="zh-TW" sz="2400">
                <a:solidFill>
                  <a:srgbClr val="FF0000"/>
                </a:solidFill>
              </a:rPr>
              <a:t>16, </a:t>
            </a:r>
            <a:r>
              <a:rPr lang="en-US" altLang="zh-TW" sz="2400" dirty="0">
                <a:solidFill>
                  <a:srgbClr val="FF0000"/>
                </a:solidFill>
              </a:rPr>
              <a:t>2024</a:t>
            </a:r>
            <a:r>
              <a:rPr lang="en-US" altLang="zh-TW" sz="2400" dirty="0"/>
              <a:t>)</a:t>
            </a:r>
            <a:endParaRPr lang="zh-TW" altLang="en-US" sz="2400" dirty="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4437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Homework Submission Site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2400"/>
              <a:t>Programs or projects in electronic files must be submitted directly to the TA online at </a:t>
            </a:r>
            <a:r>
              <a:rPr lang="en-US" altLang="zh-TW" sz="2400">
                <a:solidFill>
                  <a:srgbClr val="0000FF"/>
                </a:solidFill>
              </a:rPr>
              <a:t>iSchool+</a:t>
            </a:r>
            <a:r>
              <a:rPr lang="en-US" altLang="zh-TW" sz="2400"/>
              <a:t>  </a:t>
            </a:r>
          </a:p>
          <a:p>
            <a:r>
              <a:rPr lang="en-US" altLang="zh-TW" sz="2400"/>
              <a:t>If you cannot successfully submit your work, please contact with the TA or the instructor</a:t>
            </a:r>
          </a:p>
          <a:p>
            <a:endParaRPr lang="en-US" altLang="zh-TW" sz="2000" dirty="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587699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Evaluation of Results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2000"/>
              <a:t>In completion of each of the tasks, you get part of the scores</a:t>
            </a:r>
          </a:p>
          <a:p>
            <a:endParaRPr lang="en-US" altLang="zh-TW" sz="2000"/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>
                <a:solidFill>
                  <a:srgbClr val="0000FF"/>
                </a:solidFill>
              </a:rPr>
              <a:t>Correctness</a:t>
            </a:r>
            <a:r>
              <a:rPr lang="en-US" altLang="zh-TW" sz="2000"/>
              <a:t> of Output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>
                <a:solidFill>
                  <a:srgbClr val="FF0000"/>
                </a:solidFill>
              </a:rPr>
              <a:t>Efficiency</a:t>
            </a:r>
          </a:p>
          <a:p>
            <a:endParaRPr lang="en-US" altLang="zh-TW" sz="2000"/>
          </a:p>
          <a:p>
            <a:r>
              <a:rPr lang="en-US" altLang="zh-TW" sz="2000"/>
              <a:t>Please specify the environment setup of your (physical or virtual) machines </a:t>
            </a:r>
          </a:p>
          <a:p>
            <a:endParaRPr lang="en-US" altLang="zh-TW" sz="2000"/>
          </a:p>
          <a:p>
            <a:r>
              <a:rPr lang="en-US" altLang="zh-TW" sz="2000"/>
              <a:t>You might need to demo if your program was unable to run</a:t>
            </a:r>
          </a:p>
          <a:p>
            <a:endParaRPr lang="zh-TW" altLang="en-US" sz="2000" dirty="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528448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3891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3891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8B3B14-7943-4F32-9328-A4C4078DFDF0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3891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TW" sz="3200"/>
              <a:t>Questions or Comments?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614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14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1DF456-FC18-4E88-AD8D-D9F8360EA0BC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457200"/>
            <a:ext cx="8229600" cy="1524000"/>
          </a:xfrm>
        </p:spPr>
        <p:txBody>
          <a:bodyPr/>
          <a:lstStyle/>
          <a:p>
            <a:pPr algn="l" eaLnBrk="1" hangingPunct="1"/>
            <a:r>
              <a:rPr lang="en-US" altLang="zh-TW" sz="3200"/>
              <a:t>Programming Exercise: the First Data Analysis Program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905000"/>
            <a:ext cx="8229600" cy="4114800"/>
          </a:xfrm>
        </p:spPr>
        <p:txBody>
          <a:bodyPr/>
          <a:lstStyle/>
          <a:p>
            <a:pPr eaLnBrk="1" hangingPunct="1">
              <a:lnSpc>
                <a:spcPct val="80000"/>
              </a:lnSpc>
            </a:pPr>
            <a:r>
              <a:rPr lang="en-US" altLang="zh-TW" sz="2400"/>
              <a:t>Goal: Getting familiar with your big data mining environment and writing your first data analysis program</a:t>
            </a:r>
          </a:p>
          <a:p>
            <a:pPr eaLnBrk="1" hangingPunct="1">
              <a:lnSpc>
                <a:spcPct val="80000"/>
              </a:lnSpc>
            </a:pPr>
            <a:endParaRPr lang="en-US" altLang="zh-TW" sz="2000"/>
          </a:p>
          <a:p>
            <a:pPr lvl="1" indent="-34290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TW" sz="2000"/>
              <a:t>MapReduce on </a:t>
            </a:r>
            <a:r>
              <a:rPr lang="en-US" altLang="zh-TW" sz="2000">
                <a:solidFill>
                  <a:srgbClr val="0000FF"/>
                </a:solidFill>
              </a:rPr>
              <a:t>single-node</a:t>
            </a:r>
            <a:r>
              <a:rPr lang="en-US" altLang="zh-TW" sz="2000"/>
              <a:t> Spark (for CS students)</a:t>
            </a:r>
          </a:p>
          <a:p>
            <a:pPr lvl="1" indent="-342900" eaLnBrk="1" hangingPunct="1">
              <a:lnSpc>
                <a:spcPct val="80000"/>
              </a:lnSpc>
              <a:buFont typeface="Arial" panose="020B0604020202020204" pitchFamily="34" charset="0"/>
              <a:buChar char="•"/>
            </a:pPr>
            <a:r>
              <a:rPr lang="en-US" altLang="zh-TW" sz="2000"/>
              <a:t>or Python in Jupyter Notebook (for others)</a:t>
            </a:r>
          </a:p>
          <a:p>
            <a:pPr lvl="1" indent="-342900" eaLnBrk="1" hangingPunct="1">
              <a:lnSpc>
                <a:spcPct val="80000"/>
              </a:lnSpc>
            </a:pPr>
            <a:endParaRPr lang="en-US" altLang="zh-TW" sz="2000"/>
          </a:p>
          <a:p>
            <a:pPr eaLnBrk="1" hangingPunct="1">
              <a:lnSpc>
                <a:spcPct val="80000"/>
              </a:lnSpc>
            </a:pPr>
            <a:r>
              <a:rPr lang="en-US" altLang="zh-TW" sz="2400"/>
              <a:t>Input: Numeric data (to be detailed later)</a:t>
            </a:r>
          </a:p>
          <a:p>
            <a:pPr eaLnBrk="1" hangingPunct="1">
              <a:lnSpc>
                <a:spcPct val="80000"/>
              </a:lnSpc>
            </a:pPr>
            <a:r>
              <a:rPr lang="en-US" altLang="zh-TW" sz="2400"/>
              <a:t>Output: Results of simple statistics (to be detailed later)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6147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6148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41DF456-FC18-4E88-AD8D-D9F8360EA0BC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11" name="標題 1">
            <a:extLst>
              <a:ext uri="{FF2B5EF4-FFF2-40B4-BE49-F238E27FC236}">
                <a16:creationId xmlns:a16="http://schemas.microsoft.com/office/drawing/2014/main" id="{C03B2A47-38A6-4C26-A7B3-7208337B0261}"/>
              </a:ext>
            </a:extLst>
          </p:cNvPr>
          <p:cNvSpPr>
            <a:spLocks noGrp="1"/>
          </p:cNvSpPr>
          <p:nvPr/>
        </p:nvSpPr>
        <p:spPr bwMode="auto">
          <a:xfrm>
            <a:off x="457200" y="503237"/>
            <a:ext cx="8229600" cy="102076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0000FF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0000FF"/>
                </a:solidFill>
                <a:latin typeface="Book Antiqua" pitchFamily="18" charset="0"/>
                <a:ea typeface="新細明體" pitchFamily="18" charset="-12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0000FF"/>
                </a:solidFill>
                <a:latin typeface="Book Antiqua" pitchFamily="18" charset="0"/>
                <a:ea typeface="新細明體" pitchFamily="18" charset="-12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0000FF"/>
                </a:solidFill>
                <a:latin typeface="Book Antiqua" pitchFamily="18" charset="0"/>
                <a:ea typeface="新細明體" pitchFamily="18" charset="-12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0000FF"/>
                </a:solidFill>
                <a:latin typeface="Book Antiqua" pitchFamily="18" charset="0"/>
                <a:ea typeface="新細明體" pitchFamily="18" charset="-12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0000FF"/>
                </a:solidFill>
                <a:latin typeface="Book Antiqua" pitchFamily="18" charset="0"/>
                <a:ea typeface="新細明體" pitchFamily="18" charset="-12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0000FF"/>
                </a:solidFill>
                <a:latin typeface="Book Antiqua" pitchFamily="18" charset="0"/>
                <a:ea typeface="新細明體" pitchFamily="18" charset="-12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0000FF"/>
                </a:solidFill>
                <a:latin typeface="Book Antiqua" pitchFamily="18" charset="0"/>
                <a:ea typeface="新細明體" pitchFamily="18" charset="-12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kumimoji="1" sz="4400">
                <a:solidFill>
                  <a:srgbClr val="0000FF"/>
                </a:solidFill>
                <a:latin typeface="Book Antiqua" pitchFamily="18" charset="0"/>
                <a:ea typeface="新細明體" pitchFamily="18" charset="-120"/>
              </a:defRPr>
            </a:lvl9pPr>
          </a:lstStyle>
          <a:p>
            <a:pPr algn="l"/>
            <a:r>
              <a:rPr lang="en-US" altLang="zh-TW" sz="3200"/>
              <a:t>Tasks and Data</a:t>
            </a:r>
            <a:endParaRPr lang="zh-TW" altLang="en-US" sz="3200"/>
          </a:p>
        </p:txBody>
      </p: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43BD5D32-AD16-4473-A607-0190721B1C82}"/>
              </a:ext>
            </a:extLst>
          </p:cNvPr>
          <p:cNvSpPr>
            <a:spLocks noGrp="1"/>
          </p:cNvSpPr>
          <p:nvPr/>
        </p:nvSpPr>
        <p:spPr bwMode="auto">
          <a:xfrm>
            <a:off x="457200" y="1524001"/>
            <a:ext cx="8229600" cy="4721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defRPr/>
            </a:pPr>
            <a:r>
              <a:rPr lang="en-US" altLang="zh-TW" sz="2400" dirty="0"/>
              <a:t>Tasks</a:t>
            </a:r>
          </a:p>
          <a:p>
            <a:pPr lvl="1">
              <a:buFont typeface="Arial" panose="020B0604020202020204" pitchFamily="34" charset="0"/>
              <a:buChar char="•"/>
              <a:defRPr/>
            </a:pPr>
            <a:r>
              <a:rPr lang="en-US" altLang="zh-TW" sz="2000" dirty="0"/>
              <a:t>Performing simple statistics on numeric data (as detailed in the following slides)</a:t>
            </a:r>
          </a:p>
          <a:p>
            <a:pPr>
              <a:defRPr/>
            </a:pPr>
            <a:r>
              <a:rPr lang="en-US" altLang="zh-TW" sz="2400" dirty="0"/>
              <a:t>Data: an open dataset from </a:t>
            </a:r>
            <a:r>
              <a:rPr lang="en-US" altLang="zh-TW" sz="2400" dirty="0">
                <a:solidFill>
                  <a:srgbClr val="0000FF"/>
                </a:solidFill>
              </a:rPr>
              <a:t>UCI Machine Learning 	     	   Repository</a:t>
            </a:r>
          </a:p>
          <a:p>
            <a:pPr>
              <a:defRPr/>
            </a:pPr>
            <a:r>
              <a:rPr lang="en-US" altLang="zh-TW" sz="2400" dirty="0"/>
              <a:t>You have to submit the generated output</a:t>
            </a:r>
          </a:p>
          <a:p>
            <a:pPr>
              <a:defRPr/>
            </a:pPr>
            <a:r>
              <a:rPr lang="en-US" altLang="zh-TW" sz="2400" dirty="0"/>
              <a:t>You also have to output the efficiency (running time) of each task</a:t>
            </a:r>
          </a:p>
        </p:txBody>
      </p:sp>
    </p:spTree>
    <p:extLst>
      <p:ext uri="{BB962C8B-B14F-4D97-AF65-F5344CB8AC3E}">
        <p14:creationId xmlns:p14="http://schemas.microsoft.com/office/powerpoint/2010/main" val="12498549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819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819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C20E760-CBD5-41B8-8FD9-CD65E9906FAB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zh-TW" sz="3200"/>
              <a:t>Input Data</a:t>
            </a: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4000"/>
            <a:ext cx="8229600" cy="4602163"/>
          </a:xfrm>
        </p:spPr>
        <p:txBody>
          <a:bodyPr/>
          <a:lstStyle/>
          <a:p>
            <a:r>
              <a:rPr lang="en-US" altLang="zh-TW" sz="2400"/>
              <a:t>Data: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/>
              <a:t>[</a:t>
            </a:r>
            <a:r>
              <a:rPr lang="en-US" altLang="zh-TW" sz="2000" b="1"/>
              <a:t>Individual household electric power consumption dataset</a:t>
            </a:r>
            <a:r>
              <a:rPr lang="en-US" altLang="zh-TW" sz="2000"/>
              <a:t>] from UCI Machine Learning Repository</a:t>
            </a:r>
          </a:p>
          <a:p>
            <a:pPr lvl="2"/>
            <a:r>
              <a:rPr lang="en-US" altLang="zh-TW" sz="2000"/>
              <a:t>About 2 million instances, 20MB (compressed) in size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/>
              <a:t>Available at: </a:t>
            </a:r>
            <a:r>
              <a:rPr lang="en-US" altLang="zh-TW" sz="2000">
                <a:hlinkClick r:id="rId3"/>
              </a:rPr>
              <a:t>https://archive.ics.uci.edu/ml/datasets/individual+household+electric+power+consumption</a:t>
            </a:r>
            <a:r>
              <a:rPr lang="en-US" altLang="zh-TW" sz="2000"/>
              <a:t> </a:t>
            </a:r>
          </a:p>
          <a:p>
            <a:r>
              <a:rPr lang="en-US" altLang="zh-TW" sz="2400"/>
              <a:t>Format: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/>
              <a:t>One text file consisting of lines of records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altLang="zh-TW" sz="2000"/>
              <a:t>Each record contains 9 attributes separated by semicolons: </a:t>
            </a:r>
            <a:br>
              <a:rPr lang="en-US" altLang="zh-TW" sz="2000"/>
            </a:br>
            <a:r>
              <a:rPr lang="en-US" altLang="zh-TW" sz="2000"/>
              <a:t>Date, time, global_active_power, global_reactive_power, voltage, global_intensity, sub_metering_1, sub_metering_2, sub_metering_3</a:t>
            </a:r>
            <a:endParaRPr lang="en-US" altLang="zh-TW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sz="3200"/>
              <a:t>Detailed Information about Data Attributes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1600"/>
              <a:t>1. date: Date in format dd/mm/yyyy </a:t>
            </a:r>
          </a:p>
          <a:p>
            <a:r>
              <a:rPr lang="en-US" altLang="zh-TW" sz="1600"/>
              <a:t>2. time: time in format hh:mm:ss </a:t>
            </a:r>
          </a:p>
          <a:p>
            <a:r>
              <a:rPr lang="en-US" altLang="zh-TW" sz="1600"/>
              <a:t>3. </a:t>
            </a:r>
            <a:r>
              <a:rPr lang="en-US" altLang="zh-TW" sz="1600" b="1">
                <a:solidFill>
                  <a:srgbClr val="0000FF"/>
                </a:solidFill>
              </a:rPr>
              <a:t>global_active_power</a:t>
            </a:r>
            <a:r>
              <a:rPr lang="en-US" altLang="zh-TW" sz="1600"/>
              <a:t>: household global minute-averaged active power (in kilowatt) </a:t>
            </a:r>
          </a:p>
          <a:p>
            <a:r>
              <a:rPr lang="en-US" altLang="zh-TW" sz="1600"/>
              <a:t>4. </a:t>
            </a:r>
            <a:r>
              <a:rPr lang="en-US" altLang="zh-TW" sz="1600" b="1">
                <a:solidFill>
                  <a:srgbClr val="0000FF"/>
                </a:solidFill>
              </a:rPr>
              <a:t>global_reactive_power</a:t>
            </a:r>
            <a:r>
              <a:rPr lang="en-US" altLang="zh-TW" sz="1600"/>
              <a:t>: household global minute-averaged reactive power (in kilowatt) </a:t>
            </a:r>
          </a:p>
          <a:p>
            <a:r>
              <a:rPr lang="en-US" altLang="zh-TW" sz="1600"/>
              <a:t>5. </a:t>
            </a:r>
            <a:r>
              <a:rPr lang="en-US" altLang="zh-TW" sz="1600" b="1">
                <a:solidFill>
                  <a:srgbClr val="0000FF"/>
                </a:solidFill>
              </a:rPr>
              <a:t>voltage</a:t>
            </a:r>
            <a:r>
              <a:rPr lang="en-US" altLang="zh-TW" sz="1600"/>
              <a:t>: minute-averaged voltage (in volt) </a:t>
            </a:r>
          </a:p>
          <a:p>
            <a:r>
              <a:rPr lang="en-US" altLang="zh-TW" sz="1600"/>
              <a:t>6. </a:t>
            </a:r>
            <a:r>
              <a:rPr lang="en-US" altLang="zh-TW" sz="1600" b="1">
                <a:solidFill>
                  <a:srgbClr val="0000FF"/>
                </a:solidFill>
              </a:rPr>
              <a:t>global_intensity</a:t>
            </a:r>
            <a:r>
              <a:rPr lang="en-US" altLang="zh-TW" sz="1600"/>
              <a:t>: household global minute-averaged current intensity (in ampere) </a:t>
            </a:r>
          </a:p>
          <a:p>
            <a:r>
              <a:rPr lang="en-US" altLang="zh-TW" sz="1600"/>
              <a:t>7. sub_metering_1: energy sub-metering No. 1 (in watt-hour of active energy)</a:t>
            </a:r>
          </a:p>
          <a:p>
            <a:pPr lvl="1"/>
            <a:r>
              <a:rPr lang="en-US" altLang="zh-TW" sz="1600"/>
              <a:t>It corresponds to the kitchen, containing mainly a dishwasher, an oven and a microwave (hot plates are not electric but gas powered) </a:t>
            </a:r>
          </a:p>
          <a:p>
            <a:r>
              <a:rPr lang="en-US" altLang="zh-TW" sz="1600"/>
              <a:t>8. sub_metering_2: energy sub-metering No. 2 (in watt-hour of active energy)</a:t>
            </a:r>
          </a:p>
          <a:p>
            <a:pPr lvl="1"/>
            <a:r>
              <a:rPr lang="en-US" altLang="zh-TW" sz="1600"/>
              <a:t>It corresponds to the laundry room, containing a washing-machine, a tumble-drier, a refrigerator and a light. </a:t>
            </a:r>
          </a:p>
          <a:p>
            <a:r>
              <a:rPr lang="en-US" altLang="zh-TW" sz="1600"/>
              <a:t>9. sub_metering_3: energy sub-metering No. 3 (in watt-hour of active energy)</a:t>
            </a:r>
          </a:p>
          <a:p>
            <a:pPr lvl="1"/>
            <a:r>
              <a:rPr lang="en-US" altLang="zh-TW" sz="1600"/>
              <a:t>It corresponds to an electric water-heater and an air-conditioner.</a:t>
            </a:r>
            <a:endParaRPr lang="zh-TW" altLang="en-US" sz="160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Tasks in this Homework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2400"/>
              <a:t>3 subtasks:</a:t>
            </a:r>
          </a:p>
          <a:p>
            <a:pPr lvl="1"/>
            <a:r>
              <a:rPr lang="en-US" altLang="zh-TW" sz="2400"/>
              <a:t>(</a:t>
            </a:r>
            <a:r>
              <a:rPr lang="en-US" altLang="zh-TW" sz="2400" b="1"/>
              <a:t>30pt</a:t>
            </a:r>
            <a:r>
              <a:rPr lang="en-US" altLang="zh-TW" sz="2400"/>
              <a:t>) (1) Output the minimum, maximum, and count of the following columns: ‘global active power’, ‘global reactive power’, ‘voltage’, and ‘global intensity’. </a:t>
            </a:r>
          </a:p>
          <a:p>
            <a:pPr lvl="1"/>
            <a:r>
              <a:rPr lang="en-US" altLang="zh-TW" sz="2400"/>
              <a:t>(</a:t>
            </a:r>
            <a:r>
              <a:rPr lang="en-US" altLang="zh-TW" sz="2400" b="1"/>
              <a:t>30pt</a:t>
            </a:r>
            <a:r>
              <a:rPr lang="en-US" altLang="zh-TW" sz="2400"/>
              <a:t>) (2) Output the mean and standard deviation of these columns.</a:t>
            </a:r>
          </a:p>
          <a:p>
            <a:pPr lvl="1"/>
            <a:r>
              <a:rPr lang="en-US" altLang="zh-TW" sz="2400"/>
              <a:t>(</a:t>
            </a:r>
            <a:r>
              <a:rPr lang="en-US" altLang="zh-TW" sz="2400" b="1"/>
              <a:t>40pt</a:t>
            </a:r>
            <a:r>
              <a:rPr lang="en-US" altLang="zh-TW" sz="2400"/>
              <a:t>) (3) Perform min-max normalization on the columns to generate normalized output.</a:t>
            </a:r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6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339425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Output Format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2400" dirty="0"/>
              <a:t>(1) 4*3 values: min, max, count of 4 columns</a:t>
            </a:r>
          </a:p>
          <a:p>
            <a:r>
              <a:rPr lang="en-US" altLang="zh-TW" sz="2400" dirty="0"/>
              <a:t>(2) 4*2 values: mean, standard deviation of 4 columns</a:t>
            </a:r>
          </a:p>
          <a:p>
            <a:r>
              <a:rPr lang="en-US" altLang="zh-TW" sz="2400" dirty="0"/>
              <a:t>(3) 1 file:</a:t>
            </a:r>
          </a:p>
          <a:p>
            <a:pPr lvl="1"/>
            <a:r>
              <a:rPr lang="en-US" altLang="zh-TW" sz="2400" dirty="0"/>
              <a:t>Each line: &lt;normalized global active power&gt;, &lt;normalized global reactive power&gt;, &lt;normalized voltage&gt;, and &lt;normalized global intensity&gt;</a:t>
            </a:r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4677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Implementation Issues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2400"/>
              <a:t>Missing values</a:t>
            </a:r>
          </a:p>
          <a:p>
            <a:r>
              <a:rPr lang="en-US" altLang="zh-TW" sz="2400"/>
              <a:t>Conversion of data types</a:t>
            </a:r>
          </a:p>
          <a:p>
            <a:endParaRPr lang="zh-TW" altLang="en-US" sz="2000" dirty="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45285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altLang="zh-TW" sz="3200"/>
              <a:t>References</a:t>
            </a:r>
            <a:endParaRPr lang="zh-TW" altLang="en-US" sz="3200"/>
          </a:p>
        </p:txBody>
      </p:sp>
      <p:sp>
        <p:nvSpPr>
          <p:cNvPr id="9219" name="內容版面配置區 2"/>
          <p:cNvSpPr>
            <a:spLocks noGrp="1"/>
          </p:cNvSpPr>
          <p:nvPr>
            <p:ph idx="1"/>
          </p:nvPr>
        </p:nvSpPr>
        <p:spPr>
          <a:xfrm>
            <a:off x="457200" y="1417638"/>
            <a:ext cx="8229600" cy="4754561"/>
          </a:xfrm>
        </p:spPr>
        <p:txBody>
          <a:bodyPr>
            <a:noAutofit/>
          </a:bodyPr>
          <a:lstStyle/>
          <a:p>
            <a:r>
              <a:rPr lang="en-US" altLang="zh-TW" sz="2400"/>
              <a:t>UCI ML repository:</a:t>
            </a:r>
          </a:p>
          <a:p>
            <a:pPr lvl="1"/>
            <a:r>
              <a:rPr lang="en-US" altLang="zh-TW" sz="2400"/>
              <a:t>Dua, D. and Karra Taniskidou, E. (2017). UCI Machine Learning Repository [http://archive.ics.uci.edu/ml]. Irvine, CA: University of California, School of Information and Computer Science.</a:t>
            </a:r>
          </a:p>
          <a:p>
            <a:pPr lvl="1"/>
            <a:endParaRPr lang="zh-TW" altLang="en-US" dirty="0"/>
          </a:p>
        </p:txBody>
      </p:sp>
      <p:sp>
        <p:nvSpPr>
          <p:cNvPr id="10244" name="日期版面配置區 3"/>
          <p:cNvSpPr>
            <a:spLocks noGrp="1"/>
          </p:cNvSpPr>
          <p:nvPr>
            <p:ph type="dt" sz="quarter" idx="10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Big Data Mining &amp; Applications, Fall 2024</a:t>
            </a:r>
          </a:p>
        </p:txBody>
      </p:sp>
      <p:sp>
        <p:nvSpPr>
          <p:cNvPr id="10245" name="頁尾版面配置區 4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kumimoji="0" lang="en-US" altLang="zh-TW" sz="1400">
                <a:latin typeface="Arial" panose="020B0604020202020204" pitchFamily="34" charset="0"/>
              </a:rPr>
              <a:t>NTUT CSIE, IEECS</a:t>
            </a:r>
          </a:p>
        </p:txBody>
      </p:sp>
      <p:sp>
        <p:nvSpPr>
          <p:cNvPr id="10246" name="投影片編號版面配置區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>
            <a:lvl1pPr>
              <a:spcBef>
                <a:spcPct val="20000"/>
              </a:spcBef>
              <a:buChar char="•"/>
              <a:defRPr kumimoji="1" sz="32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1pPr>
            <a:lvl2pPr marL="742950" indent="-285750">
              <a:spcBef>
                <a:spcPct val="20000"/>
              </a:spcBef>
              <a:buChar char="–"/>
              <a:defRPr kumimoji="1" sz="28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4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3pPr>
            <a:lvl4pPr marL="1600200" indent="-228600">
              <a:spcBef>
                <a:spcPct val="20000"/>
              </a:spcBef>
              <a:buChar char="–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4pPr>
            <a:lvl5pPr marL="2057400" indent="-228600">
              <a:spcBef>
                <a:spcPct val="20000"/>
              </a:spcBef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2000">
                <a:solidFill>
                  <a:schemeClr val="tx1"/>
                </a:solidFill>
                <a:latin typeface="Book Antiqua" panose="02040602050305030304" pitchFamily="18" charset="0"/>
                <a:ea typeface="新細明體" panose="02020500000000000000" pitchFamily="18" charset="-12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FAB2E62-CEB5-4611-97B7-167E2BCF41D9}" type="slidenum">
              <a:rPr kumimoji="0" lang="en-US" altLang="zh-TW" sz="1400" smtClean="0">
                <a:latin typeface="Arial" panose="020B0604020202020204" pitchFamily="34" charset="0"/>
              </a:rPr>
              <a:pPr>
                <a:spcBef>
                  <a:spcPct val="0"/>
                </a:spcBef>
                <a:buFontTx/>
                <a:buNone/>
              </a:pPr>
              <a:t>9</a:t>
            </a:fld>
            <a:endParaRPr kumimoji="0" lang="en-US" altLang="zh-TW" sz="140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9711802"/>
      </p:ext>
    </p:extLst>
  </p:cSld>
  <p:clrMapOvr>
    <a:masterClrMapping/>
  </p:clrMapOvr>
</p:sld>
</file>

<file path=ppt/theme/theme1.xml><?xml version="1.0" encoding="utf-8"?>
<a:theme xmlns:a="http://schemas.openxmlformats.org/drawingml/2006/main" name="預設簡報設計">
  <a:themeElements>
    <a:clrScheme name="預設簡報設計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預設簡報設計">
      <a:majorFont>
        <a:latin typeface="Book Antiqua"/>
        <a:ea typeface="新細明體"/>
        <a:cs typeface=""/>
      </a:majorFont>
      <a:minorFont>
        <a:latin typeface="Book Antiqua"/>
        <a:ea typeface="新細明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預設簡報設計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預設簡報設計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預設簡報設計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佈景主題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件" ma:contentTypeID="0x010100CD7C3B1DE9EC174B8BA3B585D24F6191" ma:contentTypeVersion="9" ma:contentTypeDescription="建立新的文件。" ma:contentTypeScope="" ma:versionID="fc8995282d5575718c8545977d9a162e">
  <xsd:schema xmlns:xsd="http://www.w3.org/2001/XMLSchema" xmlns:xs="http://www.w3.org/2001/XMLSchema" xmlns:p="http://schemas.microsoft.com/office/2006/metadata/properties" xmlns:ns2="87d63e5e-dbb1-48d6-b55e-f31be5250adf" xmlns:ns3="5ec4d5cc-f3e4-4cb6-9660-c3ee0f8ba627" targetNamespace="http://schemas.microsoft.com/office/2006/metadata/properties" ma:root="true" ma:fieldsID="d106560f30a6cbf1f3ea6f6476f43159" ns2:_="" ns3:_="">
    <xsd:import namespace="87d63e5e-dbb1-48d6-b55e-f31be5250adf"/>
    <xsd:import namespace="5ec4d5cc-f3e4-4cb6-9660-c3ee0f8ba62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d63e5e-dbb1-48d6-b55e-f31be5250ad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4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ec4d5cc-f3e4-4cb6-9660-c3ee0f8ba627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共用對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共用詳細資料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內容類型"/>
        <xsd:element ref="dc:title" minOccurs="0" maxOccurs="1" ma:index="4" ma:displayName="標題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D3C8F21-5442-4811-AD37-E39D2F83CAEB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A9E17236-6D06-44D8-BAC3-9DC19FA3E27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7d63e5e-dbb1-48d6-b55e-f31be5250adf"/>
    <ds:schemaRef ds:uri="5ec4d5cc-f3e4-4cb6-9660-c3ee0f8ba62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A1B13E3-E4E8-4EF1-807D-F507603EC49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10636</TotalTime>
  <Words>1026</Words>
  <Application>Microsoft Office PowerPoint</Application>
  <PresentationFormat>如螢幕大小 (4:3)</PresentationFormat>
  <Paragraphs>130</Paragraphs>
  <Slides>14</Slides>
  <Notes>5</Notes>
  <HiddenSlides>0</HiddenSlides>
  <MMClips>0</MMClips>
  <ScaleCrop>false</ScaleCrop>
  <HeadingPairs>
    <vt:vector size="6" baseType="variant">
      <vt:variant>
        <vt:lpstr>使用字型</vt:lpstr>
      </vt:variant>
      <vt:variant>
        <vt:i4>2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14</vt:i4>
      </vt:variant>
    </vt:vector>
  </HeadingPairs>
  <TitlesOfParts>
    <vt:vector size="17" baseType="lpstr">
      <vt:lpstr>Arial</vt:lpstr>
      <vt:lpstr>Book Antiqua</vt:lpstr>
      <vt:lpstr>預設簡報設計</vt:lpstr>
      <vt:lpstr>Big Data Mining: HW#0 </vt:lpstr>
      <vt:lpstr>Programming Exercise: the First Data Analysis Program</vt:lpstr>
      <vt:lpstr>PowerPoint 簡報</vt:lpstr>
      <vt:lpstr>Input Data</vt:lpstr>
      <vt:lpstr>Detailed Information about Data Attributes</vt:lpstr>
      <vt:lpstr>Tasks in this Homework</vt:lpstr>
      <vt:lpstr>Output Format</vt:lpstr>
      <vt:lpstr>Implementation Issues</vt:lpstr>
      <vt:lpstr>References</vt:lpstr>
      <vt:lpstr>Note on Programming Exercises</vt:lpstr>
      <vt:lpstr>Homework Submission</vt:lpstr>
      <vt:lpstr>Homework Submission Site</vt:lpstr>
      <vt:lpstr>Evaluation of Results</vt:lpstr>
      <vt:lpstr>Questions or Comments?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jhwang</dc:creator>
  <cp:lastModifiedBy>Chris Wang</cp:lastModifiedBy>
  <cp:revision>403</cp:revision>
  <cp:lastPrinted>1601-01-01T00:00:00Z</cp:lastPrinted>
  <dcterms:created xsi:type="dcterms:W3CDTF">1601-01-01T00:00:00Z</dcterms:created>
  <dcterms:modified xsi:type="dcterms:W3CDTF">2024-10-06T05:30:24Z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ContentTypeId">
    <vt:lpwstr>0x010100CD7C3B1DE9EC174B8BA3B585D24F6191</vt:lpwstr>
  </property>
</Properties>
</file>