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1" r:id="rId3"/>
    <p:sldId id="264" r:id="rId4"/>
    <p:sldId id="286" r:id="rId5"/>
    <p:sldId id="28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33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85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69B-B66F-400C-B090-F76AD6B13D3B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F8A4-2F4A-4481-955E-2EB832F9C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8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12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3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524B-7B34-4234-8034-DF4A15522CAE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Basics of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Programming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Sep. </a:t>
            </a:r>
            <a:r>
              <a:rPr lang="en-US" altLang="zh-TW" smtClean="0"/>
              <a:t>27, </a:t>
            </a:r>
            <a:r>
              <a:rPr lang="en-US" altLang="zh-TW" dirty="0" smtClean="0"/>
              <a:t>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2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Everything happens on top of a distributed FS</a:t>
            </a:r>
          </a:p>
        </p:txBody>
      </p:sp>
    </p:spTree>
    <p:extLst>
      <p:ext uri="{BB962C8B-B14F-4D97-AF65-F5344CB8AC3E}">
        <p14:creationId xmlns:p14="http://schemas.microsoft.com/office/powerpoint/2010/main" val="31719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9006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2291678" y="338137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54610" y="338137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82411" y="338137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91678" y="231457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91085" y="231457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82411" y="231457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6053" y="444817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77044" y="444817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77044" y="4448175"/>
            <a:ext cx="1219984" cy="276999"/>
            <a:chOff x="5877044" y="4448175"/>
            <a:chExt cx="1219984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between map and reduce phases</a:t>
            </a:r>
          </a:p>
          <a:p>
            <a:pPr lvl="1"/>
            <a:r>
              <a:rPr lang="en-US" dirty="0" smtClean="0"/>
              <a:t>But we can begin copying intermediate data earlier</a:t>
            </a:r>
          </a:p>
          <a:p>
            <a:r>
              <a:rPr lang="en-US" dirty="0" smtClean="0"/>
              <a:t>Keys arrive at each reducer in sorted order</a:t>
            </a:r>
          </a:p>
          <a:p>
            <a:pPr lvl="1"/>
            <a:r>
              <a:rPr lang="en-US" dirty="0" smtClean="0"/>
              <a:t>No enforced ordering </a:t>
            </a:r>
            <a:r>
              <a:rPr lang="en-US" i="1" dirty="0" smtClean="0"/>
              <a:t>across</a:t>
            </a:r>
            <a:r>
              <a:rPr lang="en-US" dirty="0" smtClean="0"/>
              <a:t> reducers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Gill Sans"/>
                <a:cs typeface="Gill Sans"/>
              </a:rPr>
              <a:t>Map(String </a:t>
            </a:r>
            <a:r>
              <a:rPr lang="en-US" sz="1800" dirty="0" err="1" smtClean="0">
                <a:latin typeface="Gill Sans"/>
                <a:cs typeface="Gill Sans"/>
              </a:rPr>
              <a:t>docid</a:t>
            </a:r>
            <a:r>
              <a:rPr lang="en-US" sz="1800" dirty="0" smtClean="0">
                <a:latin typeface="Gill Sans"/>
                <a:cs typeface="Gill Sans"/>
              </a:rPr>
              <a:t>, </a:t>
            </a:r>
            <a:r>
              <a:rPr lang="en-US" sz="1800" dirty="0">
                <a:latin typeface="Gill Sans"/>
                <a:cs typeface="Gill Sans"/>
              </a:rPr>
              <a:t>String </a:t>
            </a:r>
            <a:r>
              <a:rPr lang="en-US" sz="1800" dirty="0" smtClean="0">
                <a:latin typeface="Gill Sans"/>
                <a:cs typeface="Gill Sans"/>
              </a:rPr>
              <a:t>text):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 smtClean="0">
                <a:latin typeface="Gill Sans"/>
                <a:cs typeface="Gill Sans"/>
              </a:rPr>
              <a:t>     </a:t>
            </a:r>
            <a:r>
              <a:rPr lang="en-US" sz="1800" b="0" dirty="0" smtClean="0">
                <a:latin typeface="Gill Sans"/>
                <a:cs typeface="Gill Sans"/>
              </a:rPr>
              <a:t>for each word w in text:</a:t>
            </a:r>
          </a:p>
          <a:p>
            <a:r>
              <a:rPr lang="en-US" sz="1800" b="0" dirty="0" smtClean="0">
                <a:latin typeface="Gill Sans"/>
                <a:cs typeface="Gill Sans"/>
              </a:rPr>
              <a:t>          Emit(w</a:t>
            </a:r>
            <a:r>
              <a:rPr lang="en-US" sz="1800" b="0" dirty="0">
                <a:latin typeface="Gill Sans"/>
                <a:cs typeface="Gill Sans"/>
              </a:rPr>
              <a:t>, </a:t>
            </a:r>
            <a:r>
              <a:rPr lang="en-US" sz="1800" b="0" dirty="0" smtClean="0">
                <a:latin typeface="Gill Sans"/>
                <a:cs typeface="Gill Sans"/>
              </a:rPr>
              <a:t>1);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dirty="0">
                <a:latin typeface="Gill Sans"/>
                <a:cs typeface="Gill Sans"/>
              </a:rPr>
              <a:t>Reduce(String </a:t>
            </a:r>
            <a:r>
              <a:rPr lang="en-US" sz="1800" dirty="0" smtClean="0">
                <a:latin typeface="Gill Sans"/>
                <a:cs typeface="Gill Sans"/>
              </a:rPr>
              <a:t>term, </a:t>
            </a:r>
            <a:r>
              <a:rPr lang="en-US" sz="1800" dirty="0" err="1" smtClean="0">
                <a:latin typeface="Gill Sans"/>
                <a:cs typeface="Gill Sans"/>
              </a:rPr>
              <a:t>Iterator</a:t>
            </a:r>
            <a:r>
              <a:rPr lang="en-US" sz="1800" dirty="0" smtClean="0">
                <a:latin typeface="Gill Sans"/>
                <a:cs typeface="Gill Sans"/>
              </a:rPr>
              <a:t>&lt;</a:t>
            </a:r>
            <a:r>
              <a:rPr lang="en-US" sz="1800" dirty="0" err="1" smtClean="0">
                <a:latin typeface="Gill Sans"/>
                <a:cs typeface="Gill Sans"/>
              </a:rPr>
              <a:t>Int</a:t>
            </a:r>
            <a:r>
              <a:rPr lang="en-US" sz="1800" dirty="0" smtClean="0">
                <a:latin typeface="Gill Sans"/>
                <a:cs typeface="Gill Sans"/>
              </a:rPr>
              <a:t>&gt; values):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>
                <a:latin typeface="Gill Sans"/>
                <a:cs typeface="Gill Sans"/>
              </a:rPr>
              <a:t>     </a:t>
            </a:r>
            <a:r>
              <a:rPr lang="en-US" sz="1800" b="0" dirty="0" err="1" smtClean="0">
                <a:latin typeface="Gill Sans"/>
                <a:cs typeface="Gill Sans"/>
              </a:rPr>
              <a:t>int</a:t>
            </a:r>
            <a:r>
              <a:rPr lang="en-US" sz="1800" b="0" dirty="0" smtClean="0">
                <a:latin typeface="Gill Sans"/>
                <a:cs typeface="Gill Sans"/>
              </a:rPr>
              <a:t> sum </a:t>
            </a:r>
            <a:r>
              <a:rPr lang="en-US" sz="1800" b="0" dirty="0">
                <a:latin typeface="Gill Sans"/>
                <a:cs typeface="Gill Sans"/>
              </a:rPr>
              <a:t>= 0;</a:t>
            </a:r>
          </a:p>
          <a:p>
            <a:r>
              <a:rPr lang="en-US" sz="1800" b="0" dirty="0">
                <a:latin typeface="Gill Sans"/>
                <a:cs typeface="Gill Sans"/>
              </a:rPr>
              <a:t>     for each v in </a:t>
            </a:r>
            <a:r>
              <a:rPr lang="en-US" sz="1800" b="0" dirty="0" smtClean="0">
                <a:latin typeface="Gill Sans"/>
                <a:cs typeface="Gill Sans"/>
              </a:rPr>
              <a:t>values</a:t>
            </a:r>
            <a:r>
              <a:rPr lang="en-US" sz="1800" b="0" dirty="0">
                <a:latin typeface="Gill Sans"/>
                <a:cs typeface="Gill Sans"/>
              </a:rPr>
              <a:t>: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sum </a:t>
            </a:r>
            <a:r>
              <a:rPr lang="en-US" sz="1800" b="0" dirty="0">
                <a:latin typeface="Gill Sans"/>
                <a:cs typeface="Gill Sans"/>
              </a:rPr>
              <a:t>+= </a:t>
            </a:r>
            <a:r>
              <a:rPr lang="en-US" sz="1800" b="0" dirty="0" smtClean="0">
                <a:latin typeface="Gill Sans"/>
                <a:cs typeface="Gill Sans"/>
              </a:rPr>
              <a:t>v;</a:t>
            </a:r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Emit(term, value);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80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can refer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model</a:t>
            </a:r>
          </a:p>
          <a:p>
            <a:r>
              <a:rPr lang="en-US" dirty="0" smtClean="0"/>
              <a:t>The execution framework (aka “runtime”)</a:t>
            </a:r>
          </a:p>
          <a:p>
            <a:r>
              <a:rPr lang="en-US" dirty="0" smtClean="0"/>
              <a:t>The specific implementation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571053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cs typeface="Gill Sans"/>
              </a:rPr>
              <a:t>Usage is usually clear from context!</a:t>
            </a:r>
            <a:endParaRPr lang="en-US" sz="2400" dirty="0">
              <a:solidFill>
                <a:srgbClr val="FF0000"/>
              </a:solidFill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7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worker</a:t>
            </a:r>
            <a:endParaRPr lang="en-US" b="0" dirty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28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52086" y="1217613"/>
            <a:ext cx="716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output</a:t>
            </a:r>
          </a:p>
          <a:p>
            <a:pPr algn="ctr"/>
            <a:r>
              <a:rPr lang="en-US" sz="1200" b="0" dirty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45672" y="3362045"/>
            <a:ext cx="691680" cy="31023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45672" y="4129475"/>
            <a:ext cx="691680" cy="58568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</a:t>
            </a:r>
            <a:r>
              <a:rPr lang="en-US" sz="1100" b="0" dirty="0" smtClean="0">
                <a:solidFill>
                  <a:srgbClr val="FF0000"/>
                </a:solidFill>
              </a:rPr>
              <a:t>submit</a:t>
            </a:r>
            <a:endParaRPr lang="en-US" sz="1100" b="0" dirty="0">
              <a:solidFill>
                <a:srgbClr val="FF0000"/>
              </a:solidFill>
            </a:endParaRP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94858" y="5267325"/>
            <a:ext cx="57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58284" y="5267325"/>
            <a:ext cx="620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845162" y="5267325"/>
            <a:ext cx="147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88330" y="5267325"/>
            <a:ext cx="7233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45745" y="5267325"/>
            <a:ext cx="708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/>
              <a:t>Adapted </a:t>
            </a:r>
            <a:r>
              <a:rPr lang="en-US" sz="1000" b="0" dirty="0"/>
              <a:t>from </a:t>
            </a:r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  <p:extLst>
      <p:ext uri="{BB962C8B-B14F-4D97-AF65-F5344CB8AC3E}">
        <p14:creationId xmlns:p14="http://schemas.microsoft.com/office/powerpoint/2010/main" val="3605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Mapper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beginning of the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Mapper.Context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key/value pair in the input </a:t>
            </a:r>
            <a:r>
              <a:rPr lang="en-US" dirty="0" smtClean="0"/>
              <a:t>split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</a:t>
            </a:r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Reducer/Combiner</a:t>
            </a:r>
          </a:p>
          <a:p>
            <a:pPr lvl="1"/>
            <a:r>
              <a:rPr lang="en-US" dirty="0" smtClean="0"/>
              <a:t>void setup(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start of the </a:t>
            </a:r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smtClean="0">
                <a:solidFill>
                  <a:srgbClr val="0000FF"/>
                </a:solidFill>
              </a:rPr>
              <a:t>reduce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smtClean="0"/>
              <a:t>V&gt; </a:t>
            </a:r>
            <a:r>
              <a:rPr lang="en-US" dirty="0"/>
              <a:t>values, 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cleanup(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end of the </a:t>
            </a:r>
            <a:r>
              <a:rPr lang="en-US" dirty="0" smtClean="0"/>
              <a:t>task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99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getPartition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the partition number </a:t>
            </a:r>
            <a:r>
              <a:rPr lang="en-US" dirty="0" smtClean="0"/>
              <a:t>given total </a:t>
            </a:r>
            <a:r>
              <a:rPr lang="en-US" dirty="0"/>
              <a:t>number of partitions </a:t>
            </a:r>
          </a:p>
          <a:p>
            <a:r>
              <a:rPr lang="en-US" dirty="0" smtClean="0"/>
              <a:t>Job</a:t>
            </a:r>
          </a:p>
          <a:p>
            <a:pPr lvl="1"/>
            <a:r>
              <a:rPr lang="en-US" dirty="0" smtClean="0"/>
              <a:t>Represents a packaged Hadoop job for submission to cluster</a:t>
            </a:r>
          </a:p>
          <a:p>
            <a:pPr lvl="1"/>
            <a:r>
              <a:rPr lang="en-US" dirty="0" smtClean="0"/>
              <a:t>Need to specify input and output paths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input and output formats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mapper, reducer, combiner,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intermediate/final key/value classes</a:t>
            </a:r>
          </a:p>
          <a:p>
            <a:pPr lvl="1"/>
            <a:r>
              <a:rPr lang="en-US" dirty="0" smtClean="0"/>
              <a:t>Need to specify number of reducers (but not mappers, why?)</a:t>
            </a:r>
          </a:p>
          <a:p>
            <a:pPr lvl="1"/>
            <a:r>
              <a:rPr lang="en-US" dirty="0" smtClean="0"/>
              <a:t>Don’t depend on defaults!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9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1628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MyMapper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Mapper&lt;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ONE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1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Text WORD = new Text();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map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key, Text value, Context context)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String line = ((Text) value).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toString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(line);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itr.hasMoreTokens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WORD.set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itr.nextToken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(WORD, ONE)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964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MapReduce Basics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88288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MyReducer</a:t>
            </a:r>
            <a:endParaRPr lang="en-US" sz="17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Reducer&lt;Text,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SUM = new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reduce(Text key,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values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Context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context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values.iterator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sum = 0;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iter.hasNext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  sum +=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().get();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SUM.set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(key, 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72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the pseudo code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InputFormat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6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1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00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-227806" y="3200400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>
            <a:off x="28201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56395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657600"/>
            <a:ext cx="3048000" cy="369332"/>
            <a:chOff x="609600" y="3657600"/>
            <a:chExt cx="3124200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0800000">
              <a:off x="609600" y="3842166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819400" y="3843754"/>
              <a:ext cx="9144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862" y="3657600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1" y="3657600"/>
            <a:ext cx="2819400" cy="369332"/>
            <a:chOff x="3733801" y="3657600"/>
            <a:chExt cx="2895599" cy="36933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rot="10800000">
              <a:off x="3733801" y="3842166"/>
              <a:ext cx="920495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0720" y="3843754"/>
              <a:ext cx="86868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8200" y="3657600"/>
              <a:ext cx="11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3657600"/>
            <a:ext cx="1869995" cy="369332"/>
            <a:chOff x="6629401" y="3657600"/>
            <a:chExt cx="1869995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rot="10800000">
              <a:off x="6629401" y="3842166"/>
              <a:ext cx="755903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91400" y="3657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3733800" y="914400"/>
            <a:ext cx="1371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2667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9600" y="3276600"/>
            <a:ext cx="1371600" cy="2209800"/>
            <a:chOff x="609600" y="3276600"/>
            <a:chExt cx="1371600" cy="2209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096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6096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 bwMode="auto">
            <a:xfrm>
              <a:off x="6096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33800" y="3276600"/>
            <a:ext cx="1371600" cy="2209800"/>
            <a:chOff x="3733800" y="3276600"/>
            <a:chExt cx="1371600" cy="22098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7338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37338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 bwMode="auto">
            <a:xfrm>
              <a:off x="37338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3276600"/>
            <a:ext cx="1371600" cy="2209800"/>
            <a:chOff x="6629400" y="3276600"/>
            <a:chExt cx="1371600" cy="2209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6294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629400" y="3276600"/>
              <a:ext cx="304800" cy="16002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 bwMode="auto">
            <a:xfrm>
              <a:off x="66294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>
            <a:off x="4518160" y="3275806"/>
            <a:ext cx="11626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>
            <a:off x="4518160" y="3275806"/>
            <a:ext cx="173882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(combiners omitted here)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76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362843" y="2820762"/>
            <a:ext cx="123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OutputFormat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Probably the most complex aspect of MapReduce</a:t>
            </a:r>
          </a:p>
          <a:p>
            <a:r>
              <a:rPr lang="en-US" dirty="0" smtClean="0"/>
              <a:t>Map side</a:t>
            </a:r>
          </a:p>
          <a:p>
            <a:pPr lvl="1"/>
            <a:r>
              <a:rPr lang="en-US" dirty="0" smtClean="0"/>
              <a:t>Map outputs are buffered in memory in a circular buffer</a:t>
            </a:r>
          </a:p>
          <a:p>
            <a:pPr lvl="1"/>
            <a:r>
              <a:rPr lang="en-US" dirty="0" smtClean="0"/>
              <a:t>When buffer reaches threshold, contents are “spilled” to disk</a:t>
            </a:r>
          </a:p>
          <a:p>
            <a:pPr lvl="1"/>
            <a:r>
              <a:rPr lang="en-US" dirty="0" smtClean="0"/>
              <a:t>Spills merged in a single, partitioned file (sorted within each partition): combiner runs during the merges</a:t>
            </a:r>
          </a:p>
          <a:p>
            <a:r>
              <a:rPr lang="en-US" dirty="0" smtClean="0"/>
              <a:t>Reduce side</a:t>
            </a:r>
          </a:p>
          <a:p>
            <a:pPr lvl="1"/>
            <a:r>
              <a:rPr lang="en-US" dirty="0" smtClean="0"/>
              <a:t>First, map outputs are copied over to reducer machine</a:t>
            </a:r>
          </a:p>
          <a:p>
            <a:pPr lvl="1"/>
            <a:r>
              <a:rPr lang="en-US" dirty="0" smtClean="0"/>
              <a:t>“Sort” is a multi-pass merge of map outputs (happens in memory and on disk): combiner runs during the merges</a:t>
            </a:r>
          </a:p>
          <a:p>
            <a:pPr lvl="1"/>
            <a:r>
              <a:rPr lang="en-US" dirty="0" smtClean="0"/>
              <a:t>Final merge pass goes directly into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reducers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1111" y="50292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spills 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0203" y="1905000"/>
            <a:ext cx="118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merged spills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85594" y="1600200"/>
            <a:ext cx="148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files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Workflow</a:t>
            </a:r>
            <a:endParaRPr lang="en-US" dirty="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2044149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653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973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6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27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4. Retrieve data from HDFS</a:t>
            </a:r>
          </a:p>
        </p:txBody>
      </p:sp>
    </p:spTree>
    <p:extLst>
      <p:ext uri="{BB962C8B-B14F-4D97-AF65-F5344CB8AC3E}">
        <p14:creationId xmlns:p14="http://schemas.microsoft.com/office/powerpoint/2010/main" val="36355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Here’s how it works:</a:t>
            </a:r>
          </a:p>
          <a:p>
            <a:pPr lvl="1"/>
            <a:r>
              <a:rPr lang="en-US" dirty="0" smtClean="0"/>
              <a:t>Develop code in local development environment on host machine</a:t>
            </a:r>
          </a:p>
          <a:p>
            <a:pPr lvl="1"/>
            <a:r>
              <a:rPr lang="en-US" dirty="0" smtClean="0"/>
              <a:t>Build distribution on host machine</a:t>
            </a:r>
          </a:p>
          <a:p>
            <a:pPr lvl="1"/>
            <a:r>
              <a:rPr lang="en-US" dirty="0" smtClean="0"/>
              <a:t>Check out copy of code on VM</a:t>
            </a:r>
          </a:p>
          <a:p>
            <a:pPr lvl="1"/>
            <a:r>
              <a:rPr lang="en-US" dirty="0" smtClean="0"/>
              <a:t>Copy (i.e., </a:t>
            </a:r>
            <a:r>
              <a:rPr lang="en-US" dirty="0" err="1" smtClean="0"/>
              <a:t>scp</a:t>
            </a:r>
            <a:r>
              <a:rPr lang="en-US" dirty="0" smtClean="0"/>
              <a:t>) jars over to VM (in same directory structure)</a:t>
            </a:r>
          </a:p>
          <a:p>
            <a:pPr lvl="1"/>
            <a:r>
              <a:rPr lang="en-US" dirty="0" smtClean="0"/>
              <a:t>Run job on VM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Commit code on host machine and push</a:t>
            </a:r>
          </a:p>
          <a:p>
            <a:pPr lvl="1"/>
            <a:r>
              <a:rPr lang="en-US" dirty="0" smtClean="0"/>
              <a:t>Pull from inside VM, verify</a:t>
            </a:r>
          </a:p>
          <a:p>
            <a:r>
              <a:rPr lang="en-US" dirty="0" smtClean="0"/>
              <a:t>Avoid using the UI of the VM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 err="1" smtClean="0"/>
              <a:t>ssh</a:t>
            </a:r>
            <a:r>
              <a:rPr lang="en-US" dirty="0" smtClean="0"/>
              <a:t> into the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Jimmy Lin and Chris Dyer, “Data-Intensive Text Processing with MapReduce”, Ch.1-3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Hadoop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take a deep breath</a:t>
            </a:r>
          </a:p>
          <a:p>
            <a:r>
              <a:rPr lang="en-US" dirty="0" smtClean="0"/>
              <a:t>Start small, start locally</a:t>
            </a:r>
          </a:p>
          <a:p>
            <a:r>
              <a:rPr lang="en-US" dirty="0" smtClean="0"/>
              <a:t>Build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4251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Execution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ways to run code:</a:t>
            </a:r>
          </a:p>
          <a:p>
            <a:pPr lvl="1"/>
            <a:r>
              <a:rPr lang="en-US" dirty="0" smtClean="0"/>
              <a:t>Plain Java</a:t>
            </a:r>
          </a:p>
          <a:p>
            <a:pPr lvl="1"/>
            <a:r>
              <a:rPr lang="en-US" dirty="0" smtClean="0"/>
              <a:t>Local (standalone) mode</a:t>
            </a:r>
          </a:p>
          <a:p>
            <a:pPr lvl="1"/>
            <a:r>
              <a:rPr lang="en-US" dirty="0" smtClean="0"/>
              <a:t>Pseudo-distributed mode</a:t>
            </a:r>
          </a:p>
          <a:p>
            <a:pPr lvl="1"/>
            <a:r>
              <a:rPr lang="en-US" dirty="0" smtClean="0"/>
              <a:t>Fully-distributed mode</a:t>
            </a:r>
          </a:p>
          <a:p>
            <a:r>
              <a:rPr lang="en-US" dirty="0" smtClean="0"/>
              <a:t>Learn what’s good for what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Debugging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Learn </a:t>
            </a:r>
            <a:r>
              <a:rPr lang="en-US" dirty="0"/>
              <a:t>to use the </a:t>
            </a:r>
            <a:r>
              <a:rPr lang="en-US" dirty="0" err="1"/>
              <a:t>webapp</a:t>
            </a:r>
            <a:r>
              <a:rPr lang="en-US" dirty="0"/>
              <a:t> to access logs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preferred over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1"/>
            <a:r>
              <a:rPr lang="en-US" dirty="0" smtClean="0"/>
              <a:t>Be careful how much you log!</a:t>
            </a:r>
          </a:p>
          <a:p>
            <a:r>
              <a:rPr lang="en-US" dirty="0" smtClean="0"/>
              <a:t>Fail </a:t>
            </a:r>
            <a:r>
              <a:rPr lang="en-US" dirty="0"/>
              <a:t>on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/>
              <a:t>RuntimeExceptions</a:t>
            </a:r>
            <a:r>
              <a:rPr lang="en-US" dirty="0"/>
              <a:t> and capture state</a:t>
            </a:r>
          </a:p>
          <a:p>
            <a:r>
              <a:rPr lang="en-US" dirty="0" smtClean="0"/>
              <a:t>Programming is still programming</a:t>
            </a:r>
          </a:p>
          <a:p>
            <a:pPr lvl="1"/>
            <a:r>
              <a:rPr lang="en-US" dirty="0" smtClean="0"/>
              <a:t>Use Hadoop as the “glue”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core functionality outside mappers and </a:t>
            </a:r>
            <a:r>
              <a:rPr lang="en-US" dirty="0" smtClean="0"/>
              <a:t>reducers</a:t>
            </a:r>
            <a:endParaRPr lang="en-US" dirty="0"/>
          </a:p>
          <a:p>
            <a:pPr lvl="1"/>
            <a:r>
              <a:rPr lang="en-US" dirty="0" smtClean="0"/>
              <a:t>Independently test (e.g., unit testing)</a:t>
            </a:r>
          </a:p>
          <a:p>
            <a:pPr lvl="1"/>
            <a:r>
              <a:rPr lang="en-US" dirty="0" smtClean="0"/>
              <a:t>Compose (tested) components in mappers and reducers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3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Programming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Functional programming roots</a:t>
            </a:r>
          </a:p>
          <a:p>
            <a:pPr lvl="1"/>
            <a:r>
              <a:rPr lang="en-US" altLang="zh-TW" dirty="0" smtClean="0"/>
              <a:t>Map and fold</a:t>
            </a:r>
          </a:p>
          <a:p>
            <a:r>
              <a:rPr lang="en-US" altLang="zh-TW" dirty="0" smtClean="0"/>
              <a:t>Mappers and reducers</a:t>
            </a:r>
          </a:p>
          <a:p>
            <a:r>
              <a:rPr lang="en-US" altLang="zh-TW" dirty="0" smtClean="0"/>
              <a:t>Execution framework</a:t>
            </a:r>
          </a:p>
          <a:p>
            <a:r>
              <a:rPr lang="en-US" altLang="zh-TW" dirty="0" smtClean="0"/>
              <a:t>Combiners and </a:t>
            </a:r>
            <a:r>
              <a:rPr lang="en-US" altLang="zh-TW" dirty="0" err="1" smtClean="0"/>
              <a:t>partitioners</a:t>
            </a:r>
            <a:endParaRPr lang="en-US" altLang="zh-TW" dirty="0" smtClean="0"/>
          </a:p>
          <a:p>
            <a:r>
              <a:rPr lang="en-US" altLang="zh-TW" dirty="0" smtClean="0"/>
              <a:t>Distributed file system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3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6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Map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Fold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 smtClean="0">
                <a:cs typeface="Arial" charset="0"/>
              </a:rPr>
              <a:t>→ [&lt;k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[v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]) → [&lt;k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29671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00284" cy="276999"/>
            <a:chOff x="3033713" y="1219200"/>
            <a:chExt cx="3200284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91678" y="3200400"/>
            <a:ext cx="991272" cy="276999"/>
            <a:chOff x="2291678" y="3200400"/>
            <a:chExt cx="99127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91085" y="3200400"/>
            <a:ext cx="987265" cy="276999"/>
            <a:chOff x="3591085" y="3200400"/>
            <a:chExt cx="987265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82411" y="3200400"/>
            <a:ext cx="984989" cy="276999"/>
            <a:chOff x="4882411" y="3200400"/>
            <a:chExt cx="984989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999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6053" y="3838575"/>
            <a:ext cx="797622" cy="276999"/>
            <a:chOff x="3206053" y="3838575"/>
            <a:chExt cx="797622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77044" y="3838575"/>
            <a:ext cx="1250831" cy="276999"/>
            <a:chOff x="5877044" y="3838575"/>
            <a:chExt cx="1250831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25380" cy="276999"/>
            <a:chOff x="3048000" y="5667375"/>
            <a:chExt cx="525380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25380" cy="276999"/>
            <a:chOff x="4405313" y="5667375"/>
            <a:chExt cx="525380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25380" cy="276999"/>
            <a:chOff x="5715000" y="5667375"/>
            <a:chExt cx="525380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559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6015335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cs typeface="Gill Sans"/>
              </a:rPr>
              <a:t>What’s “everything else”?</a:t>
            </a:r>
            <a:endParaRPr lang="en-US" sz="2400" dirty="0">
              <a:solidFill>
                <a:srgbClr val="FF0000"/>
              </a:solidFill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3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1396</Words>
  <Application>Microsoft Office PowerPoint</Application>
  <PresentationFormat>如螢幕大小 (4:3)</PresentationFormat>
  <Paragraphs>462</Paragraphs>
  <Slides>33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Andale Mono</vt:lpstr>
      <vt:lpstr>Gill Sans</vt:lpstr>
      <vt:lpstr>新細明體</vt:lpstr>
      <vt:lpstr>Arial</vt:lpstr>
      <vt:lpstr>Calibri</vt:lpstr>
      <vt:lpstr>Times New Roman</vt:lpstr>
      <vt:lpstr>Wingdings</vt:lpstr>
      <vt:lpstr>Office 佈景主題</vt:lpstr>
      <vt:lpstr>Basics of MapReduce Programming Model</vt:lpstr>
      <vt:lpstr>Outline</vt:lpstr>
      <vt:lpstr>References</vt:lpstr>
      <vt:lpstr>Divide and Conquer</vt:lpstr>
      <vt:lpstr>MapReduce Programming Model</vt:lpstr>
      <vt:lpstr>Roots in Functional Programming</vt:lpstr>
      <vt:lpstr>MapReduce</vt:lpstr>
      <vt:lpstr>PowerPoint 簡報</vt:lpstr>
      <vt:lpstr>MapReduce</vt:lpstr>
      <vt:lpstr>MapReduce “Runtime”</vt:lpstr>
      <vt:lpstr>MapReduce</vt:lpstr>
      <vt:lpstr>PowerPoint 簡報</vt:lpstr>
      <vt:lpstr>Two more details…</vt:lpstr>
      <vt:lpstr>“Hello World”: Word Count</vt:lpstr>
      <vt:lpstr>MapReduce can refer to…</vt:lpstr>
      <vt:lpstr>PowerPoint 簡報</vt:lpstr>
      <vt:lpstr>Basic Hadoop API*</vt:lpstr>
      <vt:lpstr>Basic Hadoop API*</vt:lpstr>
      <vt:lpstr>“Hello World”: Word Count</vt:lpstr>
      <vt:lpstr>“Hello World”: Word Count</vt:lpstr>
      <vt:lpstr>Word Count: the pseudo code</vt:lpstr>
      <vt:lpstr>PowerPoint 簡報</vt:lpstr>
      <vt:lpstr>PowerPoint 簡報</vt:lpstr>
      <vt:lpstr>PowerPoint 簡報</vt:lpstr>
      <vt:lpstr>PowerPoint 簡報</vt:lpstr>
      <vt:lpstr>Shuffle and Sort in Hadoop</vt:lpstr>
      <vt:lpstr>Shuffle and Sort</vt:lpstr>
      <vt:lpstr>Hadoop Workflow</vt:lpstr>
      <vt:lpstr>Recommended Workflow</vt:lpstr>
      <vt:lpstr>Debugging Hadoop</vt:lpstr>
      <vt:lpstr>Code Execution Environments</vt:lpstr>
      <vt:lpstr>Hadoop Debugging Strategies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jhwang</dc:creator>
  <cp:lastModifiedBy>Windows 使用者</cp:lastModifiedBy>
  <cp:revision>115</cp:revision>
  <dcterms:created xsi:type="dcterms:W3CDTF">2015-03-31T01:37:40Z</dcterms:created>
  <dcterms:modified xsi:type="dcterms:W3CDTF">2023-09-27T02:57:08Z</dcterms:modified>
</cp:coreProperties>
</file>